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84" r:id="rId1"/>
  </p:sldMasterIdLst>
  <p:notesMasterIdLst>
    <p:notesMasterId r:id="rId67"/>
  </p:notesMasterIdLst>
  <p:sldIdLst>
    <p:sldId id="256" r:id="rId2"/>
    <p:sldId id="289" r:id="rId3"/>
    <p:sldId id="302" r:id="rId4"/>
    <p:sldId id="305" r:id="rId5"/>
    <p:sldId id="301" r:id="rId6"/>
    <p:sldId id="303" r:id="rId7"/>
    <p:sldId id="306" r:id="rId8"/>
    <p:sldId id="290" r:id="rId9"/>
    <p:sldId id="291" r:id="rId10"/>
    <p:sldId id="308" r:id="rId11"/>
    <p:sldId id="307" r:id="rId12"/>
    <p:sldId id="315" r:id="rId13"/>
    <p:sldId id="293" r:id="rId14"/>
    <p:sldId id="292" r:id="rId15"/>
    <p:sldId id="310" r:id="rId16"/>
    <p:sldId id="309" r:id="rId17"/>
    <p:sldId id="294" r:id="rId18"/>
    <p:sldId id="311" r:id="rId19"/>
    <p:sldId id="296" r:id="rId20"/>
    <p:sldId id="314" r:id="rId21"/>
    <p:sldId id="297" r:id="rId22"/>
    <p:sldId id="312" r:id="rId23"/>
    <p:sldId id="313" r:id="rId24"/>
    <p:sldId id="318" r:id="rId25"/>
    <p:sldId id="319" r:id="rId26"/>
    <p:sldId id="320" r:id="rId27"/>
    <p:sldId id="327" r:id="rId28"/>
    <p:sldId id="328" r:id="rId29"/>
    <p:sldId id="336" r:id="rId30"/>
    <p:sldId id="329" r:id="rId31"/>
    <p:sldId id="321" r:id="rId32"/>
    <p:sldId id="316" r:id="rId33"/>
    <p:sldId id="317" r:id="rId34"/>
    <p:sldId id="322" r:id="rId35"/>
    <p:sldId id="330" r:id="rId36"/>
    <p:sldId id="337" r:id="rId37"/>
    <p:sldId id="332" r:id="rId38"/>
    <p:sldId id="338" r:id="rId39"/>
    <p:sldId id="323" r:id="rId40"/>
    <p:sldId id="333" r:id="rId41"/>
    <p:sldId id="339" r:id="rId42"/>
    <p:sldId id="334" r:id="rId43"/>
    <p:sldId id="358" r:id="rId44"/>
    <p:sldId id="359" r:id="rId45"/>
    <p:sldId id="335" r:id="rId46"/>
    <p:sldId id="325" r:id="rId47"/>
    <p:sldId id="324" r:id="rId48"/>
    <p:sldId id="331" r:id="rId49"/>
    <p:sldId id="343" r:id="rId50"/>
    <p:sldId id="326" r:id="rId51"/>
    <p:sldId id="344" r:id="rId52"/>
    <p:sldId id="342" r:id="rId53"/>
    <p:sldId id="356" r:id="rId54"/>
    <p:sldId id="345" r:id="rId55"/>
    <p:sldId id="348" r:id="rId56"/>
    <p:sldId id="346" r:id="rId57"/>
    <p:sldId id="350" r:id="rId58"/>
    <p:sldId id="355" r:id="rId59"/>
    <p:sldId id="357" r:id="rId60"/>
    <p:sldId id="352" r:id="rId61"/>
    <p:sldId id="351" r:id="rId62"/>
    <p:sldId id="347" r:id="rId63"/>
    <p:sldId id="353" r:id="rId64"/>
    <p:sldId id="360" r:id="rId65"/>
    <p:sldId id="35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66612-068C-4568-8EEF-B2DBD4126629}" type="datetimeFigureOut">
              <a:rPr lang="en-US" smtClean="0"/>
              <a:pPr/>
              <a:t>10/31/2022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1C851-23FA-4DC7-8D85-8F95A802B909}" type="slidenum">
              <a:rPr lang="en-IN" smtClean="0"/>
              <a:pPr/>
              <a:t>‹#›</a:t>
            </a:fld>
            <a:endParaRPr lang="en-IN"/>
          </a:p>
        </p:txBody>
      </p:sp>
    </p:spTree>
    <p:extLst>
      <p:ext uri="{BB962C8B-B14F-4D97-AF65-F5344CB8AC3E}">
        <p14:creationId xmlns:p14="http://schemas.microsoft.com/office/powerpoint/2010/main" val="24331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10/31/2022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429000"/>
            <a:ext cx="6629400" cy="3200400"/>
          </a:xfrm>
        </p:spPr>
        <p:txBody>
          <a:bodyPr>
            <a:normAutofit fontScale="92500" lnSpcReduction="10000"/>
          </a:bodyPr>
          <a:lstStyle/>
          <a:p>
            <a:r>
              <a:rPr lang="en-US" sz="3800" b="1" dirty="0"/>
              <a:t>ARTIFICIAL NEURAL NETWORKS</a:t>
            </a:r>
          </a:p>
          <a:p>
            <a:r>
              <a:rPr lang="en-US" sz="3200" b="1" dirty="0"/>
              <a:t>UNIT - IV</a:t>
            </a:r>
          </a:p>
          <a:p>
            <a:endParaRPr lang="en-US" sz="3800" b="1" dirty="0"/>
          </a:p>
          <a:p>
            <a:pPr algn="r"/>
            <a:r>
              <a:rPr lang="en-IN" sz="3000" b="1" dirty="0">
                <a:solidFill>
                  <a:srgbClr val="FF0000"/>
                </a:solidFill>
              </a:rPr>
              <a:t>Department: AIML-B,C</a:t>
            </a:r>
          </a:p>
          <a:p>
            <a:pPr algn="r"/>
            <a:r>
              <a:rPr lang="en-IN" sz="3000" b="1" dirty="0">
                <a:solidFill>
                  <a:srgbClr val="FF0000"/>
                </a:solidFill>
              </a:rPr>
              <a:t>Staff Name: </a:t>
            </a:r>
            <a:r>
              <a:rPr lang="en-IN" sz="3000" b="1" dirty="0" err="1">
                <a:solidFill>
                  <a:srgbClr val="FF0000"/>
                </a:solidFill>
              </a:rPr>
              <a:t>L.Sasikala</a:t>
            </a:r>
            <a:endParaRPr lang="en-IN" sz="3000" b="1" dirty="0">
              <a:solidFill>
                <a:srgbClr val="FF0000"/>
              </a:solidFill>
            </a:endParaRPr>
          </a:p>
        </p:txBody>
      </p:sp>
      <p:sp>
        <p:nvSpPr>
          <p:cNvPr id="2" name="Title 1"/>
          <p:cNvSpPr>
            <a:spLocks noGrp="1"/>
          </p:cNvSpPr>
          <p:nvPr>
            <p:ph type="ctrTitle"/>
          </p:nvPr>
        </p:nvSpPr>
        <p:spPr/>
        <p:txBody>
          <a:bodyPr>
            <a:noAutofit/>
          </a:bodyPr>
          <a:lstStyle/>
          <a:p>
            <a:r>
              <a:rPr lang="en-IN" sz="4400" dirty="0"/>
              <a:t>SRM INSTITUTE OF SCIENCE AND TECHNOLOGY,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61ADE-2877-4F16-9CDF-D57386B1A7F6}"/>
              </a:ext>
            </a:extLst>
          </p:cNvPr>
          <p:cNvSpPr>
            <a:spLocks noGrp="1"/>
          </p:cNvSpPr>
          <p:nvPr>
            <p:ph sz="quarter" idx="1"/>
          </p:nvPr>
        </p:nvSpPr>
        <p:spPr>
          <a:xfrm>
            <a:off x="304800" y="457200"/>
            <a:ext cx="8534400" cy="6172200"/>
          </a:xfrm>
        </p:spPr>
        <p:txBody>
          <a:bodyPr/>
          <a:lstStyle/>
          <a:p>
            <a:pPr marL="0" indent="0">
              <a:buNone/>
            </a:pP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b="1"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RBF</a:t>
            </a:r>
            <a:r>
              <a:rPr lang="en-US" sz="2200" b="1" spc="2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output</a:t>
            </a:r>
            <a:r>
              <a:rPr lang="en-US" sz="2200" b="1" spc="2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neuron:</a:t>
            </a:r>
            <a:endParaRPr lang="en-US" sz="2200" b="1" dirty="0">
              <a:latin typeface="Calibri" panose="020F0502020204030204" pitchFamily="34" charset="0"/>
              <a:ea typeface="Georgia" panose="02040502050405020303" pitchFamily="18" charset="0"/>
              <a:cs typeface="Calibri" panose="020F0502020204030204" pitchFamily="34" charset="0"/>
            </a:endParaRPr>
          </a:p>
          <a:p>
            <a:r>
              <a:rPr lang="en-US" sz="2200" b="1" dirty="0">
                <a:effectLst/>
                <a:latin typeface="Calibri" panose="020F0502020204030204" pitchFamily="34" charset="0"/>
                <a:ea typeface="Georgia" panose="02040502050405020303" pitchFamily="18" charset="0"/>
                <a:cs typeface="Calibri" panose="020F0502020204030204" pitchFamily="34" charset="0"/>
              </a:rPr>
              <a:t>RBF output</a:t>
            </a:r>
            <a:r>
              <a:rPr lang="en-US" sz="2200" b="1" dirty="0">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neurons</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Ω</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use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weighted</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sum</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as</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propagation</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err="1">
                <a:effectLst/>
                <a:latin typeface="Calibri" panose="020F0502020204030204" pitchFamily="34" charset="0"/>
                <a:ea typeface="Georgia" panose="02040502050405020303" pitchFamily="18" charset="0"/>
                <a:cs typeface="Calibri" panose="020F0502020204030204" pitchFamily="34" charset="0"/>
              </a:rPr>
              <a:t>f</a:t>
            </a:r>
            <a:r>
              <a:rPr lang="en-US" sz="2200" baseline="-25000" dirty="0" err="1">
                <a:effectLst/>
                <a:latin typeface="Calibri" panose="020F0502020204030204" pitchFamily="34" charset="0"/>
                <a:ea typeface="Georgia" panose="02040502050405020303" pitchFamily="18" charset="0"/>
                <a:cs typeface="Calibri" panose="020F0502020204030204" pitchFamily="34" charset="0"/>
              </a:rPr>
              <a:t>prop</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1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1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1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identity</a:t>
            </a:r>
            <a:r>
              <a:rPr lang="en-US" sz="2200" spc="1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as</a:t>
            </a:r>
            <a:r>
              <a:rPr lang="en-US" sz="2200" spc="1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activation</a:t>
            </a:r>
            <a:r>
              <a:rPr lang="en-US" sz="2200" spc="1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act</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135" dirty="0">
                <a:effectLst/>
                <a:latin typeface="Calibri" panose="020F0502020204030204" pitchFamily="34" charset="0"/>
                <a:ea typeface="Georgia" panose="02040502050405020303" pitchFamily="18" charset="0"/>
                <a:cs typeface="Calibri" panose="020F0502020204030204" pitchFamily="34" charset="0"/>
              </a:rPr>
              <a:t> </a:t>
            </a:r>
          </a:p>
          <a:p>
            <a:r>
              <a:rPr lang="en-US" sz="2200" dirty="0">
                <a:effectLst/>
                <a:latin typeface="Calibri" panose="020F0502020204030204" pitchFamily="34" charset="0"/>
                <a:ea typeface="Georgia" panose="02040502050405020303" pitchFamily="18" charset="0"/>
                <a:cs typeface="Calibri" panose="020F0502020204030204" pitchFamily="34" charset="0"/>
              </a:rPr>
              <a:t>They</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are</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represented</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by</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sym</a:t>
            </a:r>
            <a:r>
              <a:rPr lang="en-US" sz="2200" dirty="0">
                <a:latin typeface="Calibri" panose="020F0502020204030204" pitchFamily="34" charset="0"/>
                <a:ea typeface="Georgia" panose="02040502050405020303" pitchFamily="18" charset="0"/>
                <a:cs typeface="Calibri" panose="020F0502020204030204" pitchFamily="34" charset="0"/>
              </a:rPr>
              <a:t>bol</a:t>
            </a:r>
          </a:p>
          <a:p>
            <a:pPr marL="0" indent="0">
              <a:buNone/>
            </a:pPr>
            <a:endParaRPr lang="en-IN" dirty="0"/>
          </a:p>
        </p:txBody>
      </p:sp>
      <p:pic>
        <p:nvPicPr>
          <p:cNvPr id="4" name="Picture 3">
            <a:extLst>
              <a:ext uri="{FF2B5EF4-FFF2-40B4-BE49-F238E27FC236}">
                <a16:creationId xmlns:a16="http://schemas.microsoft.com/office/drawing/2014/main" id="{41FE9254-7683-4718-A08A-5252B3D98093}"/>
              </a:ext>
            </a:extLst>
          </p:cNvPr>
          <p:cNvPicPr>
            <a:picLocks noChangeAspect="1"/>
          </p:cNvPicPr>
          <p:nvPr/>
        </p:nvPicPr>
        <p:blipFill>
          <a:blip r:embed="rId2"/>
          <a:stretch>
            <a:fillRect/>
          </a:stretch>
        </p:blipFill>
        <p:spPr>
          <a:xfrm>
            <a:off x="4876800" y="5638799"/>
            <a:ext cx="685800" cy="626627"/>
          </a:xfrm>
          <a:prstGeom prst="rect">
            <a:avLst/>
          </a:prstGeom>
        </p:spPr>
      </p:pic>
      <p:pic>
        <p:nvPicPr>
          <p:cNvPr id="5" name="Picture 4">
            <a:extLst>
              <a:ext uri="{FF2B5EF4-FFF2-40B4-BE49-F238E27FC236}">
                <a16:creationId xmlns:a16="http://schemas.microsoft.com/office/drawing/2014/main" id="{D0CFF6A1-D8AF-4508-A4BD-05E81CA4A3DD}"/>
              </a:ext>
            </a:extLst>
          </p:cNvPr>
          <p:cNvPicPr>
            <a:picLocks noChangeAspect="1"/>
          </p:cNvPicPr>
          <p:nvPr/>
        </p:nvPicPr>
        <p:blipFill>
          <a:blip r:embed="rId3"/>
          <a:stretch>
            <a:fillRect/>
          </a:stretch>
        </p:blipFill>
        <p:spPr>
          <a:xfrm>
            <a:off x="1447801" y="451338"/>
            <a:ext cx="5943600" cy="3815862"/>
          </a:xfrm>
          <a:prstGeom prst="rect">
            <a:avLst/>
          </a:prstGeom>
        </p:spPr>
      </p:pic>
    </p:spTree>
    <p:extLst>
      <p:ext uri="{BB962C8B-B14F-4D97-AF65-F5344CB8AC3E}">
        <p14:creationId xmlns:p14="http://schemas.microsoft.com/office/powerpoint/2010/main" val="67199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E0C31-E99E-4BA4-9D26-93E8CD354906}"/>
              </a:ext>
            </a:extLst>
          </p:cNvPr>
          <p:cNvSpPr>
            <a:spLocks noGrp="1"/>
          </p:cNvSpPr>
          <p:nvPr>
            <p:ph sz="quarter" idx="1"/>
          </p:nvPr>
        </p:nvSpPr>
        <p:spPr>
          <a:xfrm>
            <a:off x="304800" y="76200"/>
            <a:ext cx="8534400" cy="6553200"/>
          </a:xfrm>
        </p:spPr>
        <p:txBody>
          <a:bodyPr>
            <a:normAutofit/>
          </a:bodyPr>
          <a:lstStyle/>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RBF</a:t>
            </a:r>
            <a:r>
              <a:rPr lang="en-US" sz="2200" b="1" spc="26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network:</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An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RBF network </a:t>
            </a:r>
            <a:r>
              <a:rPr lang="en-US" sz="2200" dirty="0">
                <a:effectLst/>
                <a:latin typeface="Calibri" panose="020F0502020204030204" pitchFamily="34" charset="0"/>
                <a:ea typeface="Georgia" panose="02040502050405020303" pitchFamily="18" charset="0"/>
                <a:cs typeface="Calibri" panose="020F0502020204030204" pitchFamily="34" charset="0"/>
              </a:rPr>
              <a:t>has exactly three layers in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 following order: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 input layer con</a:t>
            </a:r>
            <a:r>
              <a:rPr lang="en-US" sz="2200" spc="-5" dirty="0">
                <a:effectLst/>
                <a:latin typeface="Calibri" panose="020F0502020204030204" pitchFamily="34" charset="0"/>
                <a:ea typeface="Georgia" panose="02040502050405020303" pitchFamily="18" charset="0"/>
                <a:cs typeface="Calibri" panose="020F0502020204030204" pitchFamily="34" charset="0"/>
              </a:rPr>
              <a:t>sisting </a:t>
            </a:r>
            <a:r>
              <a:rPr lang="en-US" sz="2200" dirty="0">
                <a:effectLst/>
                <a:latin typeface="Calibri" panose="020F0502020204030204" pitchFamily="34" charset="0"/>
                <a:ea typeface="Georgia" panose="02040502050405020303" pitchFamily="18" charset="0"/>
                <a:cs typeface="Calibri" panose="020F0502020204030204" pitchFamily="34" charset="0"/>
              </a:rPr>
              <a:t>of input neurons, the hidden layer</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(also called RBF layer) consisting of RBF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neurons</a:t>
            </a:r>
            <a:r>
              <a:rPr lang="en-US" sz="2200" spc="6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6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a:t>
            </a:r>
            <a:r>
              <a:rPr lang="en-US" sz="2200" spc="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layer</a:t>
            </a:r>
            <a:r>
              <a:rPr lang="en-US" sz="2200" spc="6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consisting</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 RBF output neurons.</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Each</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layer</a:t>
            </a:r>
            <a:r>
              <a:rPr lang="en-US" sz="2200" spc="11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completely linked with the following one, shortcuts</a:t>
            </a:r>
            <a:r>
              <a:rPr lang="en-US" sz="2200" spc="-6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do</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not</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exist, it is a feedforward topology.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 connections between input layer and RBF layer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are unweighted, i.e.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they only transmit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 input.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 connections between RBF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layer</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layer</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are</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weighted.</a:t>
            </a:r>
            <a:r>
              <a:rPr lang="en-US" sz="2200" spc="180"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bias neuron is not used in RBF networks.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 set of input neurons shall be represented by I, the set of hidden neurons by</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a:t>
            </a:r>
            <a:r>
              <a:rPr lang="en-US" sz="2200" spc="1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set</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neurons</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by</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a:t>
            </a:r>
            <a:endParaRPr lang="en-US" sz="2200" dirty="0">
              <a:latin typeface="Calibri" panose="020F0502020204030204" pitchFamily="34" charset="0"/>
              <a:ea typeface="Georgia" panose="02040502050405020303" pitchFamily="18" charset="0"/>
              <a:cs typeface="Calibri" panose="020F0502020204030204" pitchFamily="34" charset="0"/>
            </a:endParaRP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Therefore, the inner neurons are called radial basis neurons because from their definition follows directly that all input vectors with the same distance from the cen</a:t>
            </a:r>
            <a:r>
              <a:rPr lang="en-US" sz="2200" spc="-5" dirty="0">
                <a:effectLst/>
                <a:latin typeface="Calibri" panose="020F0502020204030204" pitchFamily="34" charset="0"/>
                <a:ea typeface="Georgia" panose="02040502050405020303" pitchFamily="18" charset="0"/>
                <a:cs typeface="Calibri" panose="020F0502020204030204" pitchFamily="34" charset="0"/>
              </a:rPr>
              <a:t>ter</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also</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produce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value.</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53842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chitecture of the RBF neural network. RBF: radial basis function. |  Download Scientific Diagram">
            <a:extLst>
              <a:ext uri="{FF2B5EF4-FFF2-40B4-BE49-F238E27FC236}">
                <a16:creationId xmlns:a16="http://schemas.microsoft.com/office/drawing/2014/main" id="{74FD746E-3512-4E21-8954-CF7893514A5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76149" y="533400"/>
            <a:ext cx="847645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46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D36C-3015-4D25-B89C-EB50FD4F2BA2}"/>
              </a:ext>
            </a:extLst>
          </p:cNvPr>
          <p:cNvSpPr>
            <a:spLocks noGrp="1"/>
          </p:cNvSpPr>
          <p:nvPr>
            <p:ph sz="quarter" idx="1"/>
          </p:nvPr>
        </p:nvSpPr>
        <p:spPr>
          <a:xfrm>
            <a:off x="228600" y="228600"/>
            <a:ext cx="8686800" cy="6400800"/>
          </a:xfrm>
        </p:spPr>
        <p:txBody>
          <a:bodyPr/>
          <a:lstStyle/>
          <a:p>
            <a:pPr marL="0" indent="0">
              <a:buNone/>
            </a:pPr>
            <a:endParaRPr lang="en-IN" dirty="0"/>
          </a:p>
        </p:txBody>
      </p:sp>
      <p:pic>
        <p:nvPicPr>
          <p:cNvPr id="5" name="Picture 4">
            <a:extLst>
              <a:ext uri="{FF2B5EF4-FFF2-40B4-BE49-F238E27FC236}">
                <a16:creationId xmlns:a16="http://schemas.microsoft.com/office/drawing/2014/main" id="{6529C256-C4B7-420E-B840-214D9AEC7551}"/>
              </a:ext>
            </a:extLst>
          </p:cNvPr>
          <p:cNvPicPr>
            <a:picLocks noChangeAspect="1"/>
          </p:cNvPicPr>
          <p:nvPr/>
        </p:nvPicPr>
        <p:blipFill>
          <a:blip r:embed="rId2"/>
          <a:stretch>
            <a:fillRect/>
          </a:stretch>
        </p:blipFill>
        <p:spPr>
          <a:xfrm>
            <a:off x="290618" y="762000"/>
            <a:ext cx="8685089" cy="5410200"/>
          </a:xfrm>
          <a:prstGeom prst="rect">
            <a:avLst/>
          </a:prstGeom>
        </p:spPr>
      </p:pic>
    </p:spTree>
    <p:extLst>
      <p:ext uri="{BB962C8B-B14F-4D97-AF65-F5344CB8AC3E}">
        <p14:creationId xmlns:p14="http://schemas.microsoft.com/office/powerpoint/2010/main" val="352016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D36C-3015-4D25-B89C-EB50FD4F2BA2}"/>
              </a:ext>
            </a:extLst>
          </p:cNvPr>
          <p:cNvSpPr>
            <a:spLocks noGrp="1"/>
          </p:cNvSpPr>
          <p:nvPr>
            <p:ph sz="quarter" idx="1"/>
          </p:nvPr>
        </p:nvSpPr>
        <p:spPr>
          <a:xfrm>
            <a:off x="228600" y="228600"/>
            <a:ext cx="8686800" cy="6400800"/>
          </a:xfrm>
        </p:spPr>
        <p:txBody>
          <a:bodyPr>
            <a:normAutofit fontScale="92500" lnSpcReduction="10000"/>
          </a:bodyPr>
          <a:lstStyle/>
          <a:p>
            <a:pPr marL="0" indent="0">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Information processing of an RBF network:</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An RBF network receives the input by means of the unweight connections.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Then the input vector is sent through a norm (to provide positive value)  so that the result is a scalar.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This scalar is processed by a radial basis function (Gaussian bells).</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output values of the different neurons n of the RBF layer or of the different Gaussian bells are added within the third layer basically, in relation to the whole input space, Gaussian bells are added here.</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Suppose that we have a second, a third and a fourth RBF neuron and therefore four differently located centers.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Each of these neurons now measures another distance from the input to its own center and de facto provides different values, even if the Gaussian bell is the same. </a:t>
            </a:r>
          </a:p>
          <a:p>
            <a:endParaRPr lang="en-IN" dirty="0"/>
          </a:p>
        </p:txBody>
      </p:sp>
    </p:spTree>
    <p:extLst>
      <p:ext uri="{BB962C8B-B14F-4D97-AF65-F5344CB8AC3E}">
        <p14:creationId xmlns:p14="http://schemas.microsoft.com/office/powerpoint/2010/main" val="90416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1BB6D-70F0-48E2-B25B-E053B251DDE9}"/>
              </a:ext>
            </a:extLst>
          </p:cNvPr>
          <p:cNvSpPr>
            <a:spLocks noGrp="1"/>
          </p:cNvSpPr>
          <p:nvPr>
            <p:ph sz="quarter" idx="1"/>
          </p:nvPr>
        </p:nvSpPr>
        <p:spPr>
          <a:xfrm>
            <a:off x="228600" y="228600"/>
            <a:ext cx="8686800" cy="6324600"/>
          </a:xfrm>
        </p:spPr>
        <p:txBody>
          <a:bodyPr>
            <a:normAutofit/>
          </a:bodyPr>
          <a:lstStyle/>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Since these values are finally simply accumulated in the output layer, one can easily see that any surface can be shaped by dragging, compressing and removing Gaussian bells and subsequently accumulating them.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Here, the parameters for the superposition of the Gaussian bells are in the weights of the connections between the RBF layer and the output layer.</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Furthermore, the network architecture offers the possibility to freely define or train height and width of the Gaussian bells – due to which the network paradigm becomes even more versatile. </a:t>
            </a:r>
          </a:p>
          <a:p>
            <a:endParaRPr lang="en-IN" dirty="0"/>
          </a:p>
        </p:txBody>
      </p:sp>
    </p:spTree>
    <p:extLst>
      <p:ext uri="{BB962C8B-B14F-4D97-AF65-F5344CB8AC3E}">
        <p14:creationId xmlns:p14="http://schemas.microsoft.com/office/powerpoint/2010/main" val="250131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st Effective Way To Implement Radial Basis Function Neural Network for  Classification Problem | by Tarlan Ahadli | Towards Data Science">
            <a:extLst>
              <a:ext uri="{FF2B5EF4-FFF2-40B4-BE49-F238E27FC236}">
                <a16:creationId xmlns:a16="http://schemas.microsoft.com/office/drawing/2014/main" id="{5DEB577E-E9A1-418B-9AC5-AAFDB06E619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12171" y="990600"/>
            <a:ext cx="7069767" cy="486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3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D36C-3015-4D25-B89C-EB50FD4F2BA2}"/>
              </a:ext>
            </a:extLst>
          </p:cNvPr>
          <p:cNvSpPr>
            <a:spLocks noGrp="1"/>
          </p:cNvSpPr>
          <p:nvPr>
            <p:ph sz="quarter" idx="1"/>
          </p:nvPr>
        </p:nvSpPr>
        <p:spPr>
          <a:xfrm>
            <a:off x="228600" y="228600"/>
            <a:ext cx="8686800" cy="6400800"/>
          </a:xfrm>
        </p:spPr>
        <p:txBody>
          <a:bodyPr>
            <a:normAutofit fontScale="92500" lnSpcReduction="10000"/>
          </a:bodyPr>
          <a:lstStyle/>
          <a:p>
            <a:pPr marL="0" indent="0" algn="just">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Information processing in RBF neurons:</a:t>
            </a:r>
            <a:endParaRPr lang="en-US" sz="2200" b="0" i="0" dirty="0">
              <a:solidFill>
                <a:srgbClr val="222222"/>
              </a:solidFill>
              <a:effectLst/>
              <a:latin typeface="Calibri" panose="020F0502020204030204" pitchFamily="34" charset="0"/>
              <a:cs typeface="Calibri" panose="020F0502020204030204" pitchFamily="34" charset="0"/>
            </a:endParaRP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RBF neurons process information by using norms and radial basis functions.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At first, let us take as an example a simple1-4-1 RBF network.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It is apparent that we will receive a one-dimensional output which can be represented as a function.</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 Additionally, the network includes the centers c1, c2. . . c4 of the four inner neurons h1, h2, . . . , h4, and therefore it has Gaussian bells which are finally added within the output neuron Ω.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network also possesses four values                                     which influence the width of the Gaussian bells.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On the contrary, the height of the Gaussian bell is influenced by the subsequent weights, since the individual output values of the bells are multiplied by those weights.</a:t>
            </a:r>
          </a:p>
          <a:p>
            <a:endParaRPr lang="en-IN" dirty="0"/>
          </a:p>
        </p:txBody>
      </p:sp>
      <p:pic>
        <p:nvPicPr>
          <p:cNvPr id="4" name="Picture 3">
            <a:extLst>
              <a:ext uri="{FF2B5EF4-FFF2-40B4-BE49-F238E27FC236}">
                <a16:creationId xmlns:a16="http://schemas.microsoft.com/office/drawing/2014/main" id="{F55EBF23-C27C-4DBF-A7E4-86C409455934}"/>
              </a:ext>
            </a:extLst>
          </p:cNvPr>
          <p:cNvPicPr>
            <a:picLocks noChangeAspect="1"/>
          </p:cNvPicPr>
          <p:nvPr/>
        </p:nvPicPr>
        <p:blipFill>
          <a:blip r:embed="rId2"/>
          <a:stretch>
            <a:fillRect/>
          </a:stretch>
        </p:blipFill>
        <p:spPr>
          <a:xfrm>
            <a:off x="4800600" y="4191000"/>
            <a:ext cx="1908436" cy="350520"/>
          </a:xfrm>
          <a:prstGeom prst="rect">
            <a:avLst/>
          </a:prstGeom>
        </p:spPr>
      </p:pic>
    </p:spTree>
    <p:extLst>
      <p:ext uri="{BB962C8B-B14F-4D97-AF65-F5344CB8AC3E}">
        <p14:creationId xmlns:p14="http://schemas.microsoft.com/office/powerpoint/2010/main" val="120118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9F700-59A5-41AA-81A4-5E15F0C6F73E}"/>
              </a:ext>
            </a:extLst>
          </p:cNvPr>
          <p:cNvSpPr>
            <a:spLocks noGrp="1"/>
          </p:cNvSpPr>
          <p:nvPr>
            <p:ph sz="quarter" idx="1"/>
          </p:nvPr>
        </p:nvSpPr>
        <p:spPr>
          <a:xfrm>
            <a:off x="304800" y="457200"/>
            <a:ext cx="8382000" cy="5562600"/>
          </a:xfrm>
        </p:spPr>
        <p:txBody>
          <a:bodyPr>
            <a:normAutofit/>
          </a:bodyPr>
          <a:lstStyle/>
          <a:p>
            <a:r>
              <a:rPr lang="en-US" sz="2200" b="0" dirty="0">
                <a:solidFill>
                  <a:srgbClr val="222222"/>
                </a:solidFill>
                <a:effectLst/>
                <a:latin typeface="Calibri" panose="020F0502020204030204" pitchFamily="34" charset="0"/>
                <a:cs typeface="Calibri" panose="020F0502020204030204" pitchFamily="34" charset="0"/>
              </a:rPr>
              <a:t>Since we use a norm to calculate the distance between the input vector and the center of a neuron h, we have different choices: </a:t>
            </a:r>
          </a:p>
          <a:p>
            <a:r>
              <a:rPr lang="en-US" sz="2200" b="0" dirty="0">
                <a:solidFill>
                  <a:srgbClr val="222222"/>
                </a:solidFill>
                <a:effectLst/>
                <a:latin typeface="Calibri" panose="020F0502020204030204" pitchFamily="34" charset="0"/>
                <a:cs typeface="Calibri" panose="020F0502020204030204" pitchFamily="34" charset="0"/>
              </a:rPr>
              <a:t>Often the Euclidian norm is chosen to calculate the distance:</a:t>
            </a:r>
          </a:p>
          <a:p>
            <a:endParaRPr lang="en-IN" sz="2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FD3DE1F-CF79-436F-9FFE-C382F18CCC6A}"/>
              </a:ext>
            </a:extLst>
          </p:cNvPr>
          <p:cNvPicPr>
            <a:picLocks noChangeAspect="1"/>
          </p:cNvPicPr>
          <p:nvPr/>
        </p:nvPicPr>
        <p:blipFill>
          <a:blip r:embed="rId2"/>
          <a:stretch>
            <a:fillRect/>
          </a:stretch>
        </p:blipFill>
        <p:spPr>
          <a:xfrm>
            <a:off x="1905000" y="1828800"/>
            <a:ext cx="2819400" cy="1140977"/>
          </a:xfrm>
          <a:prstGeom prst="rect">
            <a:avLst/>
          </a:prstGeom>
        </p:spPr>
      </p:pic>
      <p:pic>
        <p:nvPicPr>
          <p:cNvPr id="9" name="Picture 8">
            <a:extLst>
              <a:ext uri="{FF2B5EF4-FFF2-40B4-BE49-F238E27FC236}">
                <a16:creationId xmlns:a16="http://schemas.microsoft.com/office/drawing/2014/main" id="{DD7202EC-1AC5-4A03-9338-16C3C7203E22}"/>
              </a:ext>
            </a:extLst>
          </p:cNvPr>
          <p:cNvPicPr>
            <a:picLocks noChangeAspect="1"/>
          </p:cNvPicPr>
          <p:nvPr/>
        </p:nvPicPr>
        <p:blipFill>
          <a:blip r:embed="rId3"/>
          <a:stretch>
            <a:fillRect/>
          </a:stretch>
        </p:blipFill>
        <p:spPr>
          <a:xfrm>
            <a:off x="4343400" y="2667000"/>
            <a:ext cx="3629705" cy="3810000"/>
          </a:xfrm>
          <a:prstGeom prst="rect">
            <a:avLst/>
          </a:prstGeom>
        </p:spPr>
      </p:pic>
    </p:spTree>
    <p:extLst>
      <p:ext uri="{BB962C8B-B14F-4D97-AF65-F5344CB8AC3E}">
        <p14:creationId xmlns:p14="http://schemas.microsoft.com/office/powerpoint/2010/main" val="181784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D36C-3015-4D25-B89C-EB50FD4F2BA2}"/>
              </a:ext>
            </a:extLst>
          </p:cNvPr>
          <p:cNvSpPr>
            <a:spLocks noGrp="1"/>
          </p:cNvSpPr>
          <p:nvPr>
            <p:ph sz="quarter" idx="1"/>
          </p:nvPr>
        </p:nvSpPr>
        <p:spPr>
          <a:xfrm>
            <a:off x="228600" y="228600"/>
            <a:ext cx="8686800" cy="6400800"/>
          </a:xfrm>
        </p:spPr>
        <p:txBody>
          <a:bodyPr>
            <a:normAutofit/>
          </a:bodyPr>
          <a:lstStyle/>
          <a:p>
            <a:pPr algn="just"/>
            <a:r>
              <a:rPr lang="en-US" sz="2200" b="0" i="0" dirty="0">
                <a:solidFill>
                  <a:srgbClr val="222222"/>
                </a:solidFill>
                <a:effectLst/>
                <a:latin typeface="Calibri" panose="020F0502020204030204" pitchFamily="34" charset="0"/>
                <a:cs typeface="Calibri" panose="020F0502020204030204" pitchFamily="34" charset="0"/>
              </a:rPr>
              <a:t>Now that we know the </a:t>
            </a:r>
            <a:r>
              <a:rPr lang="en-US" sz="2200" b="1" i="0" dirty="0">
                <a:solidFill>
                  <a:srgbClr val="222222"/>
                </a:solidFill>
                <a:effectLst/>
                <a:latin typeface="Calibri" panose="020F0502020204030204" pitchFamily="34" charset="0"/>
                <a:cs typeface="Calibri" panose="020F0502020204030204" pitchFamily="34" charset="0"/>
              </a:rPr>
              <a:t>distance </a:t>
            </a:r>
            <a:r>
              <a:rPr lang="en-US" sz="2200" b="0" i="0" dirty="0">
                <a:solidFill>
                  <a:srgbClr val="222222"/>
                </a:solidFill>
                <a:effectLst/>
                <a:latin typeface="Calibri" panose="020F0502020204030204" pitchFamily="34" charset="0"/>
                <a:cs typeface="Calibri" panose="020F0502020204030204" pitchFamily="34" charset="0"/>
              </a:rPr>
              <a:t>r</a:t>
            </a:r>
            <a:r>
              <a:rPr lang="en-US" sz="2200" b="0" i="0" baseline="-25000" dirty="0">
                <a:solidFill>
                  <a:srgbClr val="222222"/>
                </a:solidFill>
                <a:effectLst/>
                <a:latin typeface="Calibri" panose="020F0502020204030204" pitchFamily="34" charset="0"/>
                <a:cs typeface="Calibri" panose="020F0502020204030204" pitchFamily="34" charset="0"/>
              </a:rPr>
              <a:t>h </a:t>
            </a:r>
            <a:r>
              <a:rPr lang="en-US" sz="2200" b="0" i="0" dirty="0">
                <a:solidFill>
                  <a:srgbClr val="222222"/>
                </a:solidFill>
                <a:effectLst/>
                <a:latin typeface="Calibri" panose="020F0502020204030204" pitchFamily="34" charset="0"/>
                <a:cs typeface="Calibri" panose="020F0502020204030204" pitchFamily="34" charset="0"/>
              </a:rPr>
              <a:t>between the input vector x and the center </a:t>
            </a:r>
            <a:r>
              <a:rPr lang="en-US" sz="2200" b="0" i="0" dirty="0" err="1">
                <a:solidFill>
                  <a:srgbClr val="222222"/>
                </a:solidFill>
                <a:effectLst/>
                <a:latin typeface="Calibri" panose="020F0502020204030204" pitchFamily="34" charset="0"/>
                <a:cs typeface="Calibri" panose="020F0502020204030204" pitchFamily="34" charset="0"/>
              </a:rPr>
              <a:t>c</a:t>
            </a:r>
            <a:r>
              <a:rPr lang="en-US" sz="2200" b="0" i="0" baseline="-25000" dirty="0" err="1">
                <a:solidFill>
                  <a:srgbClr val="222222"/>
                </a:solidFill>
                <a:effectLst/>
                <a:latin typeface="Calibri" panose="020F0502020204030204" pitchFamily="34" charset="0"/>
                <a:cs typeface="Calibri" panose="020F0502020204030204" pitchFamily="34" charset="0"/>
              </a:rPr>
              <a:t>h</a:t>
            </a:r>
            <a:r>
              <a:rPr lang="en-US" sz="2200" b="0" i="0"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of the RBF neuron h, this distance has to be passed through the activation function.</a:t>
            </a:r>
          </a:p>
          <a:p>
            <a:pPr algn="just"/>
            <a:r>
              <a:rPr lang="en-US" sz="2200" b="0" i="0" dirty="0">
                <a:solidFill>
                  <a:srgbClr val="222222"/>
                </a:solidFill>
                <a:effectLst/>
                <a:latin typeface="Calibri" panose="020F0502020204030204" pitchFamily="34" charset="0"/>
                <a:cs typeface="Calibri" panose="020F0502020204030204" pitchFamily="34" charset="0"/>
              </a:rPr>
              <a:t>A Gaussian bell:</a:t>
            </a: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r>
              <a:rPr lang="en-US" sz="2200" b="0" i="0" dirty="0">
                <a:solidFill>
                  <a:srgbClr val="222222"/>
                </a:solidFill>
                <a:effectLst/>
                <a:latin typeface="Calibri" panose="020F0502020204030204" pitchFamily="34" charset="0"/>
                <a:cs typeface="Calibri" panose="020F0502020204030204" pitchFamily="34" charset="0"/>
              </a:rPr>
              <a:t>It is obvious that both the center </a:t>
            </a:r>
            <a:r>
              <a:rPr lang="en-US" sz="2200" b="0" i="0" dirty="0" err="1">
                <a:solidFill>
                  <a:srgbClr val="222222"/>
                </a:solidFill>
                <a:effectLst/>
                <a:latin typeface="Calibri" panose="020F0502020204030204" pitchFamily="34" charset="0"/>
                <a:cs typeface="Calibri" panose="020F0502020204030204" pitchFamily="34" charset="0"/>
              </a:rPr>
              <a:t>c</a:t>
            </a:r>
            <a:r>
              <a:rPr lang="en-US" sz="2200" b="0" i="0" baseline="-25000" dirty="0" err="1">
                <a:solidFill>
                  <a:srgbClr val="222222"/>
                </a:solidFill>
                <a:effectLst/>
                <a:latin typeface="Calibri" panose="020F0502020204030204" pitchFamily="34" charset="0"/>
                <a:cs typeface="Calibri" panose="020F0502020204030204" pitchFamily="34" charset="0"/>
              </a:rPr>
              <a:t>h</a:t>
            </a:r>
            <a:r>
              <a:rPr lang="en-US" sz="2200" b="0" i="0"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and the width </a:t>
            </a:r>
            <a:r>
              <a:rPr lang="en-US" sz="2200" b="0" i="0" dirty="0" err="1">
                <a:solidFill>
                  <a:srgbClr val="222222"/>
                </a:solidFill>
                <a:effectLst/>
                <a:latin typeface="Calibri" panose="020F0502020204030204" pitchFamily="34" charset="0"/>
                <a:cs typeface="Calibri" panose="020F0502020204030204" pitchFamily="34" charset="0"/>
              </a:rPr>
              <a:t>σ</a:t>
            </a:r>
            <a:r>
              <a:rPr lang="en-US" sz="2200" b="0" i="0" baseline="-25000" dirty="0" err="1">
                <a:solidFill>
                  <a:srgbClr val="222222"/>
                </a:solidFill>
                <a:effectLst/>
                <a:latin typeface="Calibri" panose="020F0502020204030204" pitchFamily="34" charset="0"/>
                <a:cs typeface="Calibri" panose="020F0502020204030204" pitchFamily="34" charset="0"/>
              </a:rPr>
              <a:t>h</a:t>
            </a:r>
            <a:r>
              <a:rPr lang="en-US" sz="2200" b="0" i="0"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can be seen as part of the activation function fact.</a:t>
            </a:r>
            <a:endParaRPr lang="en-IN"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E87DD98-2FBA-492C-B9DC-68E29D67A152}"/>
              </a:ext>
            </a:extLst>
          </p:cNvPr>
          <p:cNvPicPr>
            <a:picLocks noChangeAspect="1"/>
          </p:cNvPicPr>
          <p:nvPr/>
        </p:nvPicPr>
        <p:blipFill>
          <a:blip r:embed="rId2"/>
          <a:stretch>
            <a:fillRect/>
          </a:stretch>
        </p:blipFill>
        <p:spPr>
          <a:xfrm>
            <a:off x="2933700" y="1905000"/>
            <a:ext cx="3276600" cy="1393764"/>
          </a:xfrm>
          <a:prstGeom prst="rect">
            <a:avLst/>
          </a:prstGeom>
        </p:spPr>
      </p:pic>
    </p:spTree>
    <p:extLst>
      <p:ext uri="{BB962C8B-B14F-4D97-AF65-F5344CB8AC3E}">
        <p14:creationId xmlns:p14="http://schemas.microsoft.com/office/powerpoint/2010/main" val="412924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51F26-9E4C-4C87-8286-35F096B77860}"/>
              </a:ext>
            </a:extLst>
          </p:cNvPr>
          <p:cNvSpPr>
            <a:spLocks noGrp="1"/>
          </p:cNvSpPr>
          <p:nvPr>
            <p:ph sz="quarter" idx="1"/>
          </p:nvPr>
        </p:nvSpPr>
        <p:spPr>
          <a:xfrm>
            <a:off x="304800" y="228600"/>
            <a:ext cx="8458200" cy="6477000"/>
          </a:xfrm>
        </p:spPr>
        <p:txBody>
          <a:bodyPr>
            <a:normAutofit/>
          </a:bodyPr>
          <a:lstStyle/>
          <a:p>
            <a:pPr marL="0" indent="0" algn="ctr">
              <a:lnSpc>
                <a:spcPct val="115000"/>
              </a:lnSpc>
              <a:buNone/>
            </a:pPr>
            <a:r>
              <a:rPr lang="en-US" sz="2000" b="1" dirty="0">
                <a:effectLst/>
                <a:latin typeface="Calibri" panose="020F0502020204030204" pitchFamily="34" charset="0"/>
                <a:ea typeface="Calibri" panose="020F0502020204030204" pitchFamily="34" charset="0"/>
                <a:cs typeface="Calibri" panose="020F0502020204030204" pitchFamily="34" charset="0"/>
              </a:rPr>
              <a:t>Unit – IV</a:t>
            </a:r>
          </a:p>
          <a:p>
            <a:pPr marL="0" indent="0">
              <a:lnSpc>
                <a:spcPct val="115000"/>
              </a:lnSpc>
              <a:buNone/>
            </a:pPr>
            <a:r>
              <a:rPr lang="en-US" sz="2200" b="1" dirty="0">
                <a:effectLst/>
                <a:latin typeface="Calibri" panose="020F0502020204030204" pitchFamily="34" charset="0"/>
                <a:ea typeface="Calibri" panose="020F0502020204030204" pitchFamily="34" charset="0"/>
                <a:cs typeface="Calibri" panose="020F0502020204030204" pitchFamily="34" charset="0"/>
              </a:rPr>
              <a:t>Radial basis functions</a:t>
            </a:r>
            <a:endParaRPr lang="en-IN" sz="2200" b="1" dirty="0">
              <a:effectLst/>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Information processing of an RBF network</a:t>
            </a:r>
          </a:p>
          <a:p>
            <a:r>
              <a:rPr lang="en-US" sz="2200" dirty="0">
                <a:effectLst/>
                <a:latin typeface="Calibri" panose="020F0502020204030204" pitchFamily="34" charset="0"/>
                <a:ea typeface="Calibri" panose="020F0502020204030204" pitchFamily="34" charset="0"/>
                <a:cs typeface="Calibri" panose="020F0502020204030204" pitchFamily="34" charset="0"/>
              </a:rPr>
              <a:t>Training of RBF networks</a:t>
            </a:r>
          </a:p>
          <a:p>
            <a:pPr>
              <a:lnSpc>
                <a:spcPct val="115000"/>
              </a:lnSpc>
            </a:pPr>
            <a:r>
              <a:rPr lang="en-US" sz="2200" dirty="0">
                <a:effectLst/>
                <a:latin typeface="Calibri" panose="020F0502020204030204" pitchFamily="34" charset="0"/>
                <a:ea typeface="Calibri" panose="020F0502020204030204" pitchFamily="34" charset="0"/>
                <a:cs typeface="Calibri" panose="020F0502020204030204" pitchFamily="34" charset="0"/>
              </a:rPr>
              <a:t>Growing of RBF networks</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Comparing RBF networks and multilayer perceptron</a:t>
            </a:r>
          </a:p>
          <a:p>
            <a:pPr marL="0" indent="0">
              <a:lnSpc>
                <a:spcPct val="115000"/>
              </a:lnSpc>
              <a:buNone/>
            </a:pPr>
            <a:r>
              <a:rPr lang="en-US" sz="2200" b="1" dirty="0">
                <a:effectLst/>
                <a:latin typeface="Calibri" panose="020F0502020204030204" pitchFamily="34" charset="0"/>
                <a:ea typeface="Calibri" panose="020F0502020204030204" pitchFamily="34" charset="0"/>
                <a:cs typeface="Calibri" panose="020F0502020204030204" pitchFamily="34" charset="0"/>
              </a:rPr>
              <a:t>Recurrent perceptron-like networks</a:t>
            </a:r>
            <a:endParaRPr lang="en-IN" sz="2200" b="1" dirty="0">
              <a:effectLst/>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Jordan networks</a:t>
            </a:r>
          </a:p>
          <a:p>
            <a:pPr>
              <a:lnSpc>
                <a:spcPct val="115000"/>
              </a:lnSpc>
            </a:pPr>
            <a:r>
              <a:rPr lang="en-US" sz="2200" dirty="0">
                <a:effectLst/>
                <a:latin typeface="Calibri" panose="020F0502020204030204" pitchFamily="34" charset="0"/>
                <a:ea typeface="Calibri" panose="020F0502020204030204" pitchFamily="34" charset="0"/>
                <a:cs typeface="Calibri" panose="020F0502020204030204" pitchFamily="34" charset="0"/>
              </a:rPr>
              <a:t>Elman networks</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Training recurrent networks</a:t>
            </a: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Unfolding in time</a:t>
            </a:r>
          </a:p>
          <a:p>
            <a:r>
              <a:rPr lang="en-US" sz="2200" dirty="0">
                <a:effectLst/>
                <a:latin typeface="Calibri" panose="020F0502020204030204" pitchFamily="34" charset="0"/>
                <a:ea typeface="Calibri" panose="020F0502020204030204" pitchFamily="34" charset="0"/>
                <a:cs typeface="Calibri" panose="020F0502020204030204" pitchFamily="34" charset="0"/>
              </a:rPr>
              <a:t>Teacher forcing</a:t>
            </a:r>
            <a:endParaRPr lang="en-US" sz="2200" dirty="0">
              <a:latin typeface="Calibri" panose="020F0502020204030204" pitchFamily="34" charset="0"/>
              <a:ea typeface="Calibri" panose="020F0502020204030204" pitchFamily="34" charset="0"/>
              <a:cs typeface="Calibri" panose="020F0502020204030204" pitchFamily="34" charset="0"/>
            </a:endParaRPr>
          </a:p>
          <a:p>
            <a:r>
              <a:rPr lang="en-US" sz="2200" dirty="0">
                <a:effectLst/>
                <a:latin typeface="Calibri" panose="020F0502020204030204" pitchFamily="34" charset="0"/>
                <a:ea typeface="Calibri" panose="020F0502020204030204" pitchFamily="34" charset="0"/>
                <a:cs typeface="Calibri" panose="020F0502020204030204" pitchFamily="34" charset="0"/>
              </a:rPr>
              <a:t>Recurrent backpropagation</a:t>
            </a:r>
          </a:p>
          <a:p>
            <a:r>
              <a:rPr lang="en-US" sz="2200" dirty="0">
                <a:effectLst/>
                <a:latin typeface="Calibri" panose="020F0502020204030204" pitchFamily="34" charset="0"/>
                <a:ea typeface="Calibri" panose="020F0502020204030204" pitchFamily="34" charset="0"/>
                <a:cs typeface="Calibri" panose="020F0502020204030204" pitchFamily="34" charset="0"/>
              </a:rPr>
              <a:t>Training with evolution</a:t>
            </a: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endParaRPr lang="en-IN" sz="1600" dirty="0">
              <a:effectLst/>
              <a:latin typeface="Calibri" panose="020F0502020204030204" pitchFamily="34" charset="0"/>
              <a:cs typeface="Calibri" panose="020F0502020204030204" pitchFamily="34" charset="0"/>
            </a:endParaRPr>
          </a:p>
          <a:p>
            <a:pPr>
              <a:lnSpc>
                <a:spcPct val="115000"/>
              </a:lnSpc>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endParaRPr lang="en-IN" sz="1600" dirty="0">
              <a:effectLst/>
              <a:latin typeface="Calibri" panose="020F0502020204030204" pitchFamily="34" charset="0"/>
              <a:cs typeface="Calibri" panose="020F0502020204030204" pitchFamily="34" charset="0"/>
            </a:endParaRPr>
          </a:p>
          <a:p>
            <a:pPr>
              <a:lnSpc>
                <a:spcPct val="115000"/>
              </a:lnSpc>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endParaRPr lang="en-IN" sz="1600" dirty="0">
              <a:effectLst/>
              <a:latin typeface="Calibri" panose="020F0502020204030204" pitchFamily="34" charset="0"/>
              <a:cs typeface="Calibri" panose="020F0502020204030204" pitchFamily="34" charset="0"/>
            </a:endParaRPr>
          </a:p>
          <a:p>
            <a:pPr>
              <a:lnSpc>
                <a:spcPct val="115000"/>
              </a:lnSpc>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endParaRPr lang="en-IN" sz="1600" dirty="0">
              <a:effectLst/>
              <a:latin typeface="Calibri" panose="020F0502020204030204" pitchFamily="34" charset="0"/>
              <a:cs typeface="Calibri" panose="020F0502020204030204" pitchFamily="34" charset="0"/>
            </a:endParaRPr>
          </a:p>
          <a:p>
            <a:pPr>
              <a:lnSpc>
                <a:spcPct val="115000"/>
              </a:lnSpc>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pPr>
            <a:endParaRPr lang="en-IN" sz="1600" dirty="0">
              <a:effectLst/>
              <a:latin typeface="Calibri" panose="020F0502020204030204" pitchFamily="34" charset="0"/>
              <a:cs typeface="Calibri" panose="020F0502020204030204" pitchFamily="34" charset="0"/>
            </a:endParaRPr>
          </a:p>
          <a:p>
            <a:pPr>
              <a:lnSpc>
                <a:spcPct val="115000"/>
              </a:lnSpc>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sz="1600" dirty="0">
              <a:effectLst/>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426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70B8BD-72F5-43E4-96E4-72F4E5807FC3}"/>
              </a:ext>
            </a:extLst>
          </p:cNvPr>
          <p:cNvPicPr>
            <a:picLocks noGrp="1" noChangeAspect="1"/>
          </p:cNvPicPr>
          <p:nvPr>
            <p:ph sz="quarter" idx="1"/>
          </p:nvPr>
        </p:nvPicPr>
        <p:blipFill>
          <a:blip r:embed="rId2"/>
          <a:stretch>
            <a:fillRect/>
          </a:stretch>
        </p:blipFill>
        <p:spPr>
          <a:xfrm>
            <a:off x="304800" y="457200"/>
            <a:ext cx="8382000" cy="5715000"/>
          </a:xfrm>
        </p:spPr>
      </p:pic>
    </p:spTree>
    <p:extLst>
      <p:ext uri="{BB962C8B-B14F-4D97-AF65-F5344CB8AC3E}">
        <p14:creationId xmlns:p14="http://schemas.microsoft.com/office/powerpoint/2010/main" val="3339030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D36C-3015-4D25-B89C-EB50FD4F2BA2}"/>
              </a:ext>
            </a:extLst>
          </p:cNvPr>
          <p:cNvSpPr>
            <a:spLocks noGrp="1"/>
          </p:cNvSpPr>
          <p:nvPr>
            <p:ph sz="quarter" idx="1"/>
          </p:nvPr>
        </p:nvSpPr>
        <p:spPr>
          <a:xfrm>
            <a:off x="228600" y="228600"/>
            <a:ext cx="8686800" cy="6400800"/>
          </a:xfrm>
        </p:spPr>
        <p:txBody>
          <a:bodyPr>
            <a:normAutofit/>
          </a:bodyPr>
          <a:lstStyle/>
          <a:p>
            <a:r>
              <a:rPr lang="en-US" sz="2200" dirty="0">
                <a:effectLst/>
                <a:latin typeface="Calibri" panose="020F0502020204030204" pitchFamily="34" charset="0"/>
                <a:ea typeface="Georgia" panose="02040502050405020303" pitchFamily="18" charset="0"/>
                <a:cs typeface="Calibri" panose="020F0502020204030204" pitchFamily="34" charset="0"/>
              </a:rPr>
              <a:t>The output </a:t>
            </a:r>
            <a:r>
              <a:rPr lang="en-US" sz="2200" i="1" dirty="0">
                <a:effectLst/>
                <a:latin typeface="Calibri" panose="020F0502020204030204" pitchFamily="34" charset="0"/>
                <a:ea typeface="Georgia" panose="02040502050405020303" pitchFamily="18" charset="0"/>
                <a:cs typeface="Calibri" panose="020F0502020204030204" pitchFamily="34" charset="0"/>
              </a:rPr>
              <a:t>y</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Ω</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 an RBF output neuron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Ω results from combining the functions 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to</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a:p>
            <a:r>
              <a:rPr lang="en-US" sz="2200" dirty="0">
                <a:effectLst/>
                <a:latin typeface="Calibri" panose="020F0502020204030204" pitchFamily="34" charset="0"/>
                <a:ea typeface="Georgia" panose="02040502050405020303" pitchFamily="18" charset="0"/>
                <a:cs typeface="Calibri" panose="020F0502020204030204" pitchFamily="34" charset="0"/>
              </a:rPr>
              <a:t>Suppose</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that</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similar</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to</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multilayer</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perceptron</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have</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set</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i="1"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9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that</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contains</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i="1"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 training</a:t>
            </a:r>
            <a:r>
              <a:rPr lang="en-US" sz="2200" spc="3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samples</a:t>
            </a:r>
            <a:r>
              <a:rPr lang="en-US" sz="2200" spc="3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i="1" spc="-45" dirty="0">
                <a:effectLst/>
                <a:latin typeface="Calibri" panose="020F0502020204030204" pitchFamily="34" charset="0"/>
                <a:ea typeface="Georgia" panose="02040502050405020303" pitchFamily="18" charset="0"/>
                <a:cs typeface="Calibri" panose="020F0502020204030204" pitchFamily="34" charset="0"/>
              </a:rPr>
              <a:t> </a:t>
            </a:r>
            <a:r>
              <a:rPr lang="en-US" sz="2200" i="1" dirty="0">
                <a:effectLst/>
                <a:latin typeface="Calibri" panose="020F0502020204030204" pitchFamily="34" charset="0"/>
                <a:ea typeface="Georgia" panose="02040502050405020303" pitchFamily="18" charset="0"/>
                <a:cs typeface="Calibri" panose="020F0502020204030204" pitchFamily="34" charset="0"/>
              </a:rPr>
              <a:t>t</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5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Then</a:t>
            </a:r>
            <a:r>
              <a:rPr lang="en-US" sz="2200" spc="3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31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obtain |</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i="1"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1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functions</a:t>
            </a:r>
            <a:r>
              <a:rPr lang="en-US" sz="2200" spc="20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2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20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form</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endParaRPr lang="en-IN" sz="2200" dirty="0">
              <a:effectLst/>
              <a:latin typeface="Calibri" panose="020F0502020204030204" pitchFamily="34" charset="0"/>
              <a:ea typeface="Georgia" panose="02040502050405020303" pitchFamily="18" charset="0"/>
              <a:cs typeface="Calibri" panose="020F0502020204030204" pitchFamily="34" charset="0"/>
            </a:endParaRPr>
          </a:p>
          <a:p>
            <a:endParaRPr lang="en-IN" sz="2200" dirty="0">
              <a:latin typeface="Calibri" panose="020F0502020204030204" pitchFamily="34" charset="0"/>
              <a:ea typeface="Georgia" panose="02040502050405020303" pitchFamily="18" charset="0"/>
              <a:cs typeface="Calibri" panose="020F0502020204030204" pitchFamily="34" charset="0"/>
            </a:endParaRPr>
          </a:p>
          <a:p>
            <a:endParaRPr lang="en-IN" sz="2200" dirty="0">
              <a:effectLst/>
              <a:latin typeface="Calibri" panose="020F0502020204030204" pitchFamily="34" charset="0"/>
              <a:ea typeface="Georgia" panose="02040502050405020303" pitchFamily="18" charset="0"/>
              <a:cs typeface="Calibri" panose="020F0502020204030204" pitchFamily="34" charset="0"/>
            </a:endParaRPr>
          </a:p>
          <a:p>
            <a:r>
              <a:rPr lang="en-US" sz="2200" dirty="0">
                <a:effectLst/>
                <a:latin typeface="Calibri" panose="020F0502020204030204" pitchFamily="34" charset="0"/>
                <a:ea typeface="Georgia" panose="02040502050405020303" pitchFamily="18" charset="0"/>
                <a:cs typeface="Calibri" panose="020F0502020204030204" pitchFamily="34" charset="0"/>
              </a:rPr>
              <a:t>i.e. one</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for</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each</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training</a:t>
            </a:r>
            <a:r>
              <a:rPr lang="en-US" sz="2200" spc="11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sample.</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r>
              <a:rPr lang="en-US" sz="2200" dirty="0">
                <a:effectLst/>
                <a:latin typeface="Calibri" panose="020F0502020204030204" pitchFamily="34" charset="0"/>
                <a:ea typeface="Georgia" panose="02040502050405020303" pitchFamily="18" charset="0"/>
                <a:cs typeface="Calibri" panose="020F0502020204030204" pitchFamily="34" charset="0"/>
              </a:rPr>
              <a:t>Of course, with this effort we are aiming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letting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i="1" dirty="0">
                <a:effectLst/>
                <a:latin typeface="Calibri" panose="020F0502020204030204" pitchFamily="34" charset="0"/>
                <a:ea typeface="Georgia" panose="02040502050405020303" pitchFamily="18" charset="0"/>
                <a:cs typeface="Calibri" panose="020F0502020204030204" pitchFamily="34" charset="0"/>
              </a:rPr>
              <a:t>y</a:t>
            </a:r>
            <a:r>
              <a:rPr lang="en-US" sz="2200" i="1"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for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all</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training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patterns </a:t>
            </a:r>
            <a:r>
              <a:rPr lang="en-US" sz="2200" i="1" spc="-5" dirty="0">
                <a:effectLst/>
                <a:latin typeface="Calibri" panose="020F0502020204030204" pitchFamily="34" charset="0"/>
                <a:ea typeface="Georgia" panose="02040502050405020303" pitchFamily="18" charset="0"/>
                <a:cs typeface="Calibri" panose="020F0502020204030204" pitchFamily="34" charset="0"/>
              </a:rPr>
              <a:t>p </a:t>
            </a:r>
            <a:r>
              <a:rPr lang="en-US" sz="2200" spc="-5" dirty="0">
                <a:effectLst/>
                <a:latin typeface="Calibri" panose="020F0502020204030204" pitchFamily="34" charset="0"/>
                <a:ea typeface="Georgia" panose="02040502050405020303" pitchFamily="18" charset="0"/>
                <a:cs typeface="Calibri" panose="020F0502020204030204" pitchFamily="34" charset="0"/>
              </a:rPr>
              <a:t>converge </a:t>
            </a:r>
            <a:r>
              <a:rPr lang="en-US" sz="2200" dirty="0">
                <a:effectLst/>
                <a:latin typeface="Calibri" panose="020F0502020204030204" pitchFamily="34" charset="0"/>
                <a:ea typeface="Georgia" panose="02040502050405020303" pitchFamily="18" charset="0"/>
                <a:cs typeface="Calibri" panose="020F0502020204030204" pitchFamily="34" charset="0"/>
              </a:rPr>
              <a:t>to the corresponding</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teaching</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input</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i="1" dirty="0">
                <a:effectLst/>
                <a:latin typeface="Calibri" panose="020F0502020204030204" pitchFamily="34" charset="0"/>
                <a:ea typeface="Georgia" panose="02040502050405020303" pitchFamily="18" charset="0"/>
                <a:cs typeface="Calibri" panose="020F0502020204030204" pitchFamily="34" charset="0"/>
              </a:rPr>
              <a:t>t</a:t>
            </a:r>
            <a:r>
              <a:rPr lang="en-US" sz="2200" dirty="0">
                <a:effectLst/>
                <a:latin typeface="Calibri" panose="020F0502020204030204" pitchFamily="34" charset="0"/>
                <a:ea typeface="Georgia" panose="02040502050405020303" pitchFamily="18" charset="0"/>
                <a:cs typeface="Calibri" panose="020F0502020204030204" pitchFamily="34" charset="0"/>
              </a:rPr>
              <a:t>.</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endParaRPr lang="en-IN" sz="2200" dirty="0">
              <a:effectLst/>
              <a:latin typeface="Calibri" panose="020F0502020204030204" pitchFamily="34" charset="0"/>
              <a:ea typeface="Georgia" panose="02040502050405020303" pitchFamily="18"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C2E913A-FAFD-43AC-9D1D-5E263341ECB1}"/>
              </a:ext>
            </a:extLst>
          </p:cNvPr>
          <p:cNvPicPr>
            <a:picLocks noChangeAspect="1"/>
          </p:cNvPicPr>
          <p:nvPr/>
        </p:nvPicPr>
        <p:blipFill>
          <a:blip r:embed="rId2"/>
          <a:stretch>
            <a:fillRect/>
          </a:stretch>
        </p:blipFill>
        <p:spPr>
          <a:xfrm>
            <a:off x="2209800" y="1066800"/>
            <a:ext cx="4114800" cy="1114198"/>
          </a:xfrm>
          <a:prstGeom prst="rect">
            <a:avLst/>
          </a:prstGeom>
        </p:spPr>
      </p:pic>
      <p:pic>
        <p:nvPicPr>
          <p:cNvPr id="6" name="Picture 5">
            <a:extLst>
              <a:ext uri="{FF2B5EF4-FFF2-40B4-BE49-F238E27FC236}">
                <a16:creationId xmlns:a16="http://schemas.microsoft.com/office/drawing/2014/main" id="{F690E13A-8E35-4CA1-9FFC-C3217D431BA2}"/>
              </a:ext>
            </a:extLst>
          </p:cNvPr>
          <p:cNvPicPr>
            <a:picLocks noChangeAspect="1"/>
          </p:cNvPicPr>
          <p:nvPr/>
        </p:nvPicPr>
        <p:blipFill>
          <a:blip r:embed="rId3"/>
          <a:stretch>
            <a:fillRect/>
          </a:stretch>
        </p:blipFill>
        <p:spPr>
          <a:xfrm>
            <a:off x="2514600" y="3000122"/>
            <a:ext cx="3956751" cy="962278"/>
          </a:xfrm>
          <a:prstGeom prst="rect">
            <a:avLst/>
          </a:prstGeom>
        </p:spPr>
      </p:pic>
    </p:spTree>
    <p:extLst>
      <p:ext uri="{BB962C8B-B14F-4D97-AF65-F5344CB8AC3E}">
        <p14:creationId xmlns:p14="http://schemas.microsoft.com/office/powerpoint/2010/main" val="51091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918161-CB4D-424D-B059-B5D915E79B4A}"/>
              </a:ext>
            </a:extLst>
          </p:cNvPr>
          <p:cNvPicPr>
            <a:picLocks noGrp="1" noChangeAspect="1"/>
          </p:cNvPicPr>
          <p:nvPr>
            <p:ph sz="quarter" idx="1"/>
          </p:nvPr>
        </p:nvPicPr>
        <p:blipFill>
          <a:blip r:embed="rId2"/>
          <a:stretch>
            <a:fillRect/>
          </a:stretch>
        </p:blipFill>
        <p:spPr>
          <a:xfrm>
            <a:off x="762000" y="281760"/>
            <a:ext cx="7772400" cy="6342645"/>
          </a:xfrm>
        </p:spPr>
      </p:pic>
    </p:spTree>
    <p:extLst>
      <p:ext uri="{BB962C8B-B14F-4D97-AF65-F5344CB8AC3E}">
        <p14:creationId xmlns:p14="http://schemas.microsoft.com/office/powerpoint/2010/main" val="151957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0E5D1B-50B6-4638-85F0-E5DADF5B67F7}"/>
              </a:ext>
            </a:extLst>
          </p:cNvPr>
          <p:cNvPicPr>
            <a:picLocks noGrp="1" noChangeAspect="1"/>
          </p:cNvPicPr>
          <p:nvPr>
            <p:ph sz="quarter" idx="1"/>
          </p:nvPr>
        </p:nvPicPr>
        <p:blipFill>
          <a:blip r:embed="rId2"/>
          <a:stretch>
            <a:fillRect/>
          </a:stretch>
        </p:blipFill>
        <p:spPr>
          <a:xfrm>
            <a:off x="240317" y="457200"/>
            <a:ext cx="8822228" cy="5867400"/>
          </a:xfrm>
        </p:spPr>
      </p:pic>
    </p:spTree>
    <p:extLst>
      <p:ext uri="{BB962C8B-B14F-4D97-AF65-F5344CB8AC3E}">
        <p14:creationId xmlns:p14="http://schemas.microsoft.com/office/powerpoint/2010/main" val="3498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fontScale="85000" lnSpcReduction="10000"/>
          </a:bodyPr>
          <a:lstStyle/>
          <a:p>
            <a:pPr marL="0" indent="0">
              <a:buNone/>
            </a:pPr>
            <a:r>
              <a:rPr lang="en-US"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Some analytical thoughts</a:t>
            </a:r>
            <a:r>
              <a:rPr lang="en-US" b="1" spc="-305" dirty="0">
                <a:solidFill>
                  <a:srgbClr val="42536F"/>
                </a:solidFill>
                <a:latin typeface="Calibri" panose="020F0502020204030204" pitchFamily="34" charset="0"/>
                <a:ea typeface="Arial" panose="020B0604020202020204" pitchFamily="34" charset="0"/>
                <a:cs typeface="Calibri" panose="020F0502020204030204" pitchFamily="34" charset="0"/>
              </a:rPr>
              <a:t> </a:t>
            </a:r>
            <a:r>
              <a:rPr lang="en-US"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prior</a:t>
            </a:r>
            <a:r>
              <a:rPr lang="en-US" b="1" spc="45"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to</a:t>
            </a:r>
            <a:r>
              <a:rPr lang="en-US" b="1" spc="50"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the</a:t>
            </a:r>
            <a:r>
              <a:rPr lang="en-US" b="1" spc="45"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training:</a:t>
            </a:r>
            <a:endParaRPr lang="en-IN" b="1" dirty="0">
              <a:effectLst/>
              <a:latin typeface="Calibri" panose="020F0502020204030204" pitchFamily="34" charset="0"/>
              <a:ea typeface="Arial" panose="020B0604020202020204" pitchFamily="34" charset="0"/>
              <a:cs typeface="Calibri" panose="020F0502020204030204" pitchFamily="34" charset="0"/>
            </a:endParaRPr>
          </a:p>
          <a:p>
            <a:r>
              <a:rPr lang="en-US" dirty="0">
                <a:effectLst/>
                <a:latin typeface="Calibri" panose="020F0502020204030204" pitchFamily="34" charset="0"/>
                <a:ea typeface="Georgia" panose="02040502050405020303" pitchFamily="18" charset="0"/>
                <a:cs typeface="Calibri" panose="020F0502020204030204" pitchFamily="34" charset="0"/>
              </a:rPr>
              <a:t>The output </a:t>
            </a:r>
            <a:r>
              <a:rPr lang="en-US" i="1" dirty="0">
                <a:effectLst/>
                <a:latin typeface="Calibri" panose="020F0502020204030204" pitchFamily="34" charset="0"/>
                <a:ea typeface="Georgia" panose="02040502050405020303" pitchFamily="18" charset="0"/>
                <a:cs typeface="Calibri" panose="020F0502020204030204" pitchFamily="34" charset="0"/>
              </a:rPr>
              <a:t>y</a:t>
            </a:r>
            <a:r>
              <a:rPr lang="en-US" baseline="-25000" dirty="0">
                <a:effectLst/>
                <a:latin typeface="Calibri" panose="020F0502020204030204" pitchFamily="34" charset="0"/>
                <a:ea typeface="Georgia" panose="02040502050405020303" pitchFamily="18" charset="0"/>
                <a:cs typeface="Calibri" panose="020F0502020204030204" pitchFamily="34" charset="0"/>
              </a:rPr>
              <a:t>Ω</a:t>
            </a:r>
            <a:r>
              <a:rPr lang="en-US" spc="26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of an RBF output neuron</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Ω results from combining the functions of</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an</a:t>
            </a:r>
            <a:r>
              <a:rPr lang="en-US" spc="8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RBF</a:t>
            </a:r>
            <a:r>
              <a:rPr lang="en-US" spc="9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neuron</a:t>
            </a:r>
            <a:r>
              <a:rPr lang="en-US" spc="9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to</a:t>
            </a:r>
          </a:p>
          <a:p>
            <a:endParaRPr lang="en-US" dirty="0">
              <a:effectLst/>
              <a:latin typeface="Calibri" panose="020F0502020204030204" pitchFamily="34" charset="0"/>
              <a:ea typeface="Georgia" panose="02040502050405020303" pitchFamily="18" charset="0"/>
              <a:cs typeface="Calibri" panose="020F0502020204030204" pitchFamily="34" charset="0"/>
            </a:endParaRPr>
          </a:p>
          <a:p>
            <a:endParaRPr lang="en-US" dirty="0">
              <a:effectLst/>
              <a:latin typeface="Calibri" panose="020F0502020204030204" pitchFamily="34" charset="0"/>
              <a:ea typeface="Georgia" panose="02040502050405020303" pitchFamily="18" charset="0"/>
              <a:cs typeface="Calibri" panose="020F0502020204030204" pitchFamily="34" charset="0"/>
            </a:endParaRPr>
          </a:p>
          <a:p>
            <a:r>
              <a:rPr lang="en-US" dirty="0">
                <a:effectLst/>
                <a:latin typeface="Calibri" panose="020F0502020204030204" pitchFamily="34" charset="0"/>
                <a:ea typeface="Georgia" panose="02040502050405020303" pitchFamily="18" charset="0"/>
                <a:cs typeface="Calibri" panose="020F0502020204030204" pitchFamily="34" charset="0"/>
              </a:rPr>
              <a:t>Suppose</a:t>
            </a:r>
            <a:r>
              <a:rPr lang="en-US"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that</a:t>
            </a:r>
            <a:r>
              <a:rPr lang="en-US"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similar</a:t>
            </a:r>
            <a:r>
              <a:rPr lang="en-US"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to</a:t>
            </a:r>
            <a:r>
              <a:rPr lang="en-US"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the</a:t>
            </a:r>
            <a:r>
              <a:rPr lang="en-US"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multilayer</a:t>
            </a:r>
            <a:r>
              <a:rPr lang="en-US"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perceptron</a:t>
            </a:r>
            <a:r>
              <a:rPr lang="en-US" spc="8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we</a:t>
            </a:r>
            <a:r>
              <a:rPr lang="en-US" spc="9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have</a:t>
            </a:r>
            <a:r>
              <a:rPr lang="en-US" spc="8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a:t>
            </a:r>
            <a:r>
              <a:rPr lang="en-US" spc="9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set</a:t>
            </a:r>
            <a:r>
              <a:rPr lang="en-US" spc="85" dirty="0">
                <a:effectLst/>
                <a:latin typeface="Calibri" panose="020F0502020204030204" pitchFamily="34" charset="0"/>
                <a:ea typeface="Georgia" panose="02040502050405020303" pitchFamily="18" charset="0"/>
                <a:cs typeface="Calibri" panose="020F0502020204030204" pitchFamily="34" charset="0"/>
              </a:rPr>
              <a:t> </a:t>
            </a:r>
            <a:r>
              <a:rPr lang="en-US" i="1" dirty="0">
                <a:effectLst/>
                <a:latin typeface="Calibri" panose="020F0502020204030204" pitchFamily="34" charset="0"/>
                <a:ea typeface="Georgia" panose="02040502050405020303" pitchFamily="18" charset="0"/>
                <a:cs typeface="Calibri" panose="020F0502020204030204" pitchFamily="34" charset="0"/>
              </a:rPr>
              <a:t>p</a:t>
            </a:r>
            <a:r>
              <a:rPr lang="en-US" i="1" spc="-7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t>
            </a:r>
            <a:r>
              <a:rPr lang="en-US" spc="9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that</a:t>
            </a:r>
            <a:r>
              <a:rPr lang="en-US" spc="9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contains</a:t>
            </a:r>
            <a:r>
              <a:rPr lang="en-US" spc="8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t>
            </a:r>
            <a:r>
              <a:rPr lang="en-US" i="1" dirty="0">
                <a:effectLst/>
                <a:latin typeface="Calibri" panose="020F0502020204030204" pitchFamily="34" charset="0"/>
                <a:ea typeface="Georgia" panose="02040502050405020303" pitchFamily="18" charset="0"/>
                <a:cs typeface="Calibri" panose="020F0502020204030204" pitchFamily="34" charset="0"/>
              </a:rPr>
              <a:t>P</a:t>
            </a:r>
            <a:r>
              <a:rPr lang="en-US" dirty="0">
                <a:effectLst/>
                <a:latin typeface="Calibri" panose="020F0502020204030204" pitchFamily="34" charset="0"/>
                <a:ea typeface="Georgia" panose="02040502050405020303" pitchFamily="18" charset="0"/>
                <a:cs typeface="Calibri" panose="020F0502020204030204" pitchFamily="34" charset="0"/>
              </a:rPr>
              <a:t>| training</a:t>
            </a:r>
            <a:r>
              <a:rPr lang="en-US" spc="3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samples</a:t>
            </a:r>
            <a:r>
              <a:rPr lang="en-US" spc="3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t>
            </a:r>
            <a:r>
              <a:rPr lang="en-US" i="1" dirty="0">
                <a:effectLst/>
                <a:latin typeface="Calibri" panose="020F0502020204030204" pitchFamily="34" charset="0"/>
                <a:ea typeface="Georgia" panose="02040502050405020303" pitchFamily="18" charset="0"/>
                <a:cs typeface="Calibri" panose="020F0502020204030204" pitchFamily="34" charset="0"/>
              </a:rPr>
              <a:t>p,</a:t>
            </a:r>
            <a:r>
              <a:rPr lang="en-US" i="1" spc="-45" dirty="0">
                <a:effectLst/>
                <a:latin typeface="Calibri" panose="020F0502020204030204" pitchFamily="34" charset="0"/>
                <a:ea typeface="Georgia" panose="02040502050405020303" pitchFamily="18" charset="0"/>
                <a:cs typeface="Calibri" panose="020F0502020204030204" pitchFamily="34" charset="0"/>
              </a:rPr>
              <a:t> </a:t>
            </a:r>
            <a:r>
              <a:rPr lang="en-US" i="1" dirty="0">
                <a:effectLst/>
                <a:latin typeface="Calibri" panose="020F0502020204030204" pitchFamily="34" charset="0"/>
                <a:ea typeface="Georgia" panose="02040502050405020303" pitchFamily="18" charset="0"/>
                <a:cs typeface="Calibri" panose="020F0502020204030204" pitchFamily="34" charset="0"/>
              </a:rPr>
              <a:t>t</a:t>
            </a:r>
            <a:r>
              <a:rPr lang="en-US" dirty="0">
                <a:effectLst/>
                <a:latin typeface="Calibri" panose="020F0502020204030204" pitchFamily="34" charset="0"/>
                <a:ea typeface="Georgia" panose="02040502050405020303" pitchFamily="18" charset="0"/>
                <a:cs typeface="Calibri" panose="020F0502020204030204" pitchFamily="34" charset="0"/>
              </a:rPr>
              <a:t>).</a:t>
            </a:r>
            <a:r>
              <a:rPr lang="en-US" spc="555" dirty="0">
                <a:effectLst/>
                <a:latin typeface="Calibri" panose="020F0502020204030204" pitchFamily="34" charset="0"/>
                <a:ea typeface="Georgia" panose="02040502050405020303" pitchFamily="18" charset="0"/>
                <a:cs typeface="Calibri" panose="020F0502020204030204" pitchFamily="34" charset="0"/>
              </a:rPr>
              <a:t> </a:t>
            </a:r>
          </a:p>
          <a:p>
            <a:r>
              <a:rPr lang="en-US" dirty="0">
                <a:effectLst/>
                <a:latin typeface="Calibri" panose="020F0502020204030204" pitchFamily="34" charset="0"/>
                <a:ea typeface="Georgia" panose="02040502050405020303" pitchFamily="18" charset="0"/>
                <a:cs typeface="Calibri" panose="020F0502020204030204" pitchFamily="34" charset="0"/>
              </a:rPr>
              <a:t>Then</a:t>
            </a:r>
            <a:r>
              <a:rPr lang="en-US" spc="3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we</a:t>
            </a:r>
            <a:r>
              <a:rPr lang="en-US" spc="31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obtain</a:t>
            </a:r>
            <a:r>
              <a:rPr lang="en-IN" dirty="0">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t>
            </a:r>
            <a:r>
              <a:rPr lang="en-US" i="1" dirty="0">
                <a:effectLst/>
                <a:latin typeface="Calibri" panose="020F0502020204030204" pitchFamily="34" charset="0"/>
                <a:ea typeface="Georgia" panose="02040502050405020303" pitchFamily="18" charset="0"/>
                <a:cs typeface="Calibri" panose="020F0502020204030204" pitchFamily="34" charset="0"/>
              </a:rPr>
              <a:t>P</a:t>
            </a:r>
            <a:r>
              <a:rPr lang="en-US" dirty="0">
                <a:effectLst/>
                <a:latin typeface="Calibri" panose="020F0502020204030204" pitchFamily="34" charset="0"/>
                <a:ea typeface="Georgia" panose="02040502050405020303" pitchFamily="18" charset="0"/>
                <a:cs typeface="Calibri" panose="020F0502020204030204" pitchFamily="34" charset="0"/>
              </a:rPr>
              <a:t>|</a:t>
            </a:r>
            <a:r>
              <a:rPr lang="en-US" spc="13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functions</a:t>
            </a:r>
            <a:r>
              <a:rPr lang="en-US" spc="20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of</a:t>
            </a:r>
            <a:r>
              <a:rPr lang="en-US" spc="2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the</a:t>
            </a:r>
            <a:r>
              <a:rPr lang="en-US" spc="20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form</a:t>
            </a:r>
          </a:p>
          <a:p>
            <a:endParaRPr lang="en-IN" dirty="0">
              <a:effectLst/>
              <a:latin typeface="Calibri" panose="020F0502020204030204" pitchFamily="34" charset="0"/>
              <a:ea typeface="Georgia" panose="02040502050405020303" pitchFamily="18" charset="0"/>
              <a:cs typeface="Calibri" panose="020F0502020204030204" pitchFamily="34" charset="0"/>
            </a:endParaRPr>
          </a:p>
          <a:p>
            <a:endParaRPr lang="en-IN" dirty="0">
              <a:latin typeface="Calibri" panose="020F0502020204030204" pitchFamily="34" charset="0"/>
              <a:ea typeface="Georgia" panose="02040502050405020303" pitchFamily="18" charset="0"/>
              <a:cs typeface="Calibri" panose="020F0502020204030204" pitchFamily="34" charset="0"/>
            </a:endParaRPr>
          </a:p>
          <a:p>
            <a:endParaRPr lang="en-US" dirty="0">
              <a:effectLst/>
              <a:latin typeface="Calibri" panose="020F0502020204030204" pitchFamily="34" charset="0"/>
              <a:ea typeface="Georgia" panose="02040502050405020303" pitchFamily="18" charset="0"/>
              <a:cs typeface="Calibri" panose="020F0502020204030204" pitchFamily="34" charset="0"/>
            </a:endParaRPr>
          </a:p>
          <a:p>
            <a:endParaRPr lang="en-US" dirty="0">
              <a:effectLst/>
              <a:latin typeface="Calibri" panose="020F0502020204030204" pitchFamily="34" charset="0"/>
              <a:ea typeface="Georgia" panose="02040502050405020303" pitchFamily="18" charset="0"/>
              <a:cs typeface="Calibri" panose="020F0502020204030204" pitchFamily="34" charset="0"/>
            </a:endParaRPr>
          </a:p>
          <a:p>
            <a:r>
              <a:rPr lang="en-US" dirty="0">
                <a:effectLst/>
                <a:latin typeface="Calibri" panose="020F0502020204030204" pitchFamily="34" charset="0"/>
                <a:ea typeface="Georgia" panose="02040502050405020303" pitchFamily="18" charset="0"/>
                <a:cs typeface="Calibri" panose="020F0502020204030204" pitchFamily="34" charset="0"/>
              </a:rPr>
              <a:t>i.e. one</a:t>
            </a:r>
            <a:r>
              <a:rPr lang="en-US" spc="1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function</a:t>
            </a:r>
            <a:r>
              <a:rPr lang="en-US" spc="1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for</a:t>
            </a:r>
            <a:r>
              <a:rPr lang="en-US" spc="1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each</a:t>
            </a:r>
            <a:r>
              <a:rPr lang="en-US" spc="10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training</a:t>
            </a:r>
            <a:r>
              <a:rPr lang="en-US" spc="110"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sample.</a:t>
            </a:r>
          </a:p>
          <a:p>
            <a:endParaRPr lang="en-US" dirty="0">
              <a:effectLst/>
              <a:latin typeface="Calibri" panose="020F0502020204030204" pitchFamily="34" charset="0"/>
              <a:ea typeface="Georgia" panose="02040502050405020303" pitchFamily="18" charset="0"/>
              <a:cs typeface="Calibri" panose="020F0502020204030204" pitchFamily="34" charset="0"/>
            </a:endParaRPr>
          </a:p>
          <a:p>
            <a:r>
              <a:rPr lang="en-US" dirty="0">
                <a:effectLst/>
                <a:latin typeface="Calibri" panose="020F0502020204030204" pitchFamily="34" charset="0"/>
                <a:ea typeface="Georgia" panose="02040502050405020303" pitchFamily="18" charset="0"/>
                <a:cs typeface="Calibri" panose="020F0502020204030204" pitchFamily="34" charset="0"/>
              </a:rPr>
              <a:t>Of course, with this effort we are aiming</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at</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letting</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the</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output</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i="1" dirty="0">
                <a:effectLst/>
                <a:latin typeface="Calibri" panose="020F0502020204030204" pitchFamily="34" charset="0"/>
                <a:ea typeface="Georgia" panose="02040502050405020303" pitchFamily="18" charset="0"/>
                <a:cs typeface="Calibri" panose="020F0502020204030204" pitchFamily="34" charset="0"/>
              </a:rPr>
              <a:t>y</a:t>
            </a:r>
            <a:r>
              <a:rPr lang="en-US" i="1"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for</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all</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training</a:t>
            </a:r>
            <a:r>
              <a:rPr lang="en-US" spc="5" dirty="0">
                <a:effectLst/>
                <a:latin typeface="Calibri" panose="020F0502020204030204" pitchFamily="34" charset="0"/>
                <a:ea typeface="Georgia" panose="02040502050405020303" pitchFamily="18" charset="0"/>
                <a:cs typeface="Calibri" panose="020F0502020204030204" pitchFamily="34" charset="0"/>
              </a:rPr>
              <a:t> </a:t>
            </a:r>
            <a:r>
              <a:rPr lang="en-US" spc="-5" dirty="0">
                <a:effectLst/>
                <a:latin typeface="Calibri" panose="020F0502020204030204" pitchFamily="34" charset="0"/>
                <a:ea typeface="Georgia" panose="02040502050405020303" pitchFamily="18" charset="0"/>
                <a:cs typeface="Calibri" panose="020F0502020204030204" pitchFamily="34" charset="0"/>
              </a:rPr>
              <a:t>patterns </a:t>
            </a:r>
            <a:r>
              <a:rPr lang="en-US" i="1" spc="-5" dirty="0">
                <a:effectLst/>
                <a:latin typeface="Calibri" panose="020F0502020204030204" pitchFamily="34" charset="0"/>
                <a:ea typeface="Georgia" panose="02040502050405020303" pitchFamily="18" charset="0"/>
                <a:cs typeface="Calibri" panose="020F0502020204030204" pitchFamily="34" charset="0"/>
              </a:rPr>
              <a:t>p </a:t>
            </a:r>
            <a:r>
              <a:rPr lang="en-US" spc="-5" dirty="0">
                <a:effectLst/>
                <a:latin typeface="Calibri" panose="020F0502020204030204" pitchFamily="34" charset="0"/>
                <a:ea typeface="Georgia" panose="02040502050405020303" pitchFamily="18" charset="0"/>
                <a:cs typeface="Calibri" panose="020F0502020204030204" pitchFamily="34" charset="0"/>
              </a:rPr>
              <a:t>converge </a:t>
            </a:r>
            <a:r>
              <a:rPr lang="en-US" dirty="0">
                <a:effectLst/>
                <a:latin typeface="Calibri" panose="020F0502020204030204" pitchFamily="34" charset="0"/>
                <a:ea typeface="Georgia" panose="02040502050405020303" pitchFamily="18" charset="0"/>
                <a:cs typeface="Calibri" panose="020F0502020204030204" pitchFamily="34" charset="0"/>
              </a:rPr>
              <a:t>to the corresponding</a:t>
            </a:r>
            <a:r>
              <a:rPr lang="en-US" spc="-25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teaching</a:t>
            </a:r>
            <a:r>
              <a:rPr lang="en-US" spc="85" dirty="0">
                <a:effectLst/>
                <a:latin typeface="Calibri" panose="020F0502020204030204" pitchFamily="34" charset="0"/>
                <a:ea typeface="Georgia" panose="02040502050405020303" pitchFamily="18" charset="0"/>
                <a:cs typeface="Calibri" panose="020F0502020204030204" pitchFamily="34" charset="0"/>
              </a:rPr>
              <a:t> </a:t>
            </a:r>
            <a:r>
              <a:rPr lang="en-US" dirty="0">
                <a:effectLst/>
                <a:latin typeface="Calibri" panose="020F0502020204030204" pitchFamily="34" charset="0"/>
                <a:ea typeface="Georgia" panose="02040502050405020303" pitchFamily="18" charset="0"/>
                <a:cs typeface="Calibri" panose="020F0502020204030204" pitchFamily="34" charset="0"/>
              </a:rPr>
              <a:t>input</a:t>
            </a:r>
            <a:r>
              <a:rPr lang="en-US" spc="90" dirty="0">
                <a:effectLst/>
                <a:latin typeface="Calibri" panose="020F0502020204030204" pitchFamily="34" charset="0"/>
                <a:ea typeface="Georgia" panose="02040502050405020303" pitchFamily="18" charset="0"/>
                <a:cs typeface="Calibri" panose="020F0502020204030204" pitchFamily="34" charset="0"/>
              </a:rPr>
              <a:t> </a:t>
            </a:r>
            <a:r>
              <a:rPr lang="en-US" i="1" dirty="0">
                <a:effectLst/>
                <a:latin typeface="Calibri" panose="020F0502020204030204" pitchFamily="34" charset="0"/>
                <a:ea typeface="Georgia" panose="02040502050405020303" pitchFamily="18" charset="0"/>
                <a:cs typeface="Calibri" panose="020F0502020204030204" pitchFamily="34" charset="0"/>
              </a:rPr>
              <a:t>t</a:t>
            </a:r>
            <a:r>
              <a:rPr lang="en-US" dirty="0">
                <a:effectLst/>
                <a:latin typeface="Calibri" panose="020F0502020204030204" pitchFamily="34" charset="0"/>
                <a:ea typeface="Georgia" panose="02040502050405020303" pitchFamily="18" charset="0"/>
                <a:cs typeface="Calibri" panose="020F0502020204030204" pitchFamily="34" charset="0"/>
              </a:rPr>
              <a:t>.</a:t>
            </a:r>
            <a:endParaRPr lang="en-IN" dirty="0">
              <a:effectLst/>
              <a:latin typeface="Calibri" panose="020F0502020204030204" pitchFamily="34" charset="0"/>
              <a:ea typeface="Georgia" panose="02040502050405020303" pitchFamily="18" charset="0"/>
              <a:cs typeface="Calibri" panose="020F0502020204030204" pitchFamily="34" charset="0"/>
            </a:endParaRPr>
          </a:p>
          <a:p>
            <a:pPr marL="0" indent="0">
              <a:buNone/>
            </a:pPr>
            <a:br>
              <a:rPr lang="en-US" sz="1800" dirty="0">
                <a:effectLst/>
                <a:latin typeface="Georgia" panose="02040502050405020303" pitchFamily="18" charset="0"/>
                <a:ea typeface="Georgia" panose="02040502050405020303" pitchFamily="18" charset="0"/>
                <a:cs typeface="Georgia" panose="02040502050405020303" pitchFamily="18" charset="0"/>
              </a:rPr>
            </a:b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endParaRPr lang="en-IN" dirty="0"/>
          </a:p>
        </p:txBody>
      </p:sp>
      <p:pic>
        <p:nvPicPr>
          <p:cNvPr id="4" name="Picture 3">
            <a:extLst>
              <a:ext uri="{FF2B5EF4-FFF2-40B4-BE49-F238E27FC236}">
                <a16:creationId xmlns:a16="http://schemas.microsoft.com/office/drawing/2014/main" id="{A0004065-0296-4D89-91AD-65C02741C5F7}"/>
              </a:ext>
            </a:extLst>
          </p:cNvPr>
          <p:cNvPicPr>
            <a:picLocks noChangeAspect="1"/>
          </p:cNvPicPr>
          <p:nvPr/>
        </p:nvPicPr>
        <p:blipFill>
          <a:blip r:embed="rId2"/>
          <a:stretch>
            <a:fillRect/>
          </a:stretch>
        </p:blipFill>
        <p:spPr>
          <a:xfrm>
            <a:off x="4149635" y="1027046"/>
            <a:ext cx="3733800" cy="793020"/>
          </a:xfrm>
          <a:prstGeom prst="rect">
            <a:avLst/>
          </a:prstGeom>
        </p:spPr>
      </p:pic>
      <p:pic>
        <p:nvPicPr>
          <p:cNvPr id="6" name="Picture 5">
            <a:extLst>
              <a:ext uri="{FF2B5EF4-FFF2-40B4-BE49-F238E27FC236}">
                <a16:creationId xmlns:a16="http://schemas.microsoft.com/office/drawing/2014/main" id="{92BCE03E-B666-44E1-9995-9FA02BC6FD26}"/>
              </a:ext>
            </a:extLst>
          </p:cNvPr>
          <p:cNvPicPr>
            <a:picLocks noChangeAspect="1"/>
          </p:cNvPicPr>
          <p:nvPr/>
        </p:nvPicPr>
        <p:blipFill>
          <a:blip r:embed="rId3"/>
          <a:stretch>
            <a:fillRect/>
          </a:stretch>
        </p:blipFill>
        <p:spPr>
          <a:xfrm>
            <a:off x="524692" y="3619634"/>
            <a:ext cx="3624943" cy="942031"/>
          </a:xfrm>
          <a:prstGeom prst="rect">
            <a:avLst/>
          </a:prstGeom>
        </p:spPr>
      </p:pic>
      <p:pic>
        <p:nvPicPr>
          <p:cNvPr id="8" name="Picture 7">
            <a:extLst>
              <a:ext uri="{FF2B5EF4-FFF2-40B4-BE49-F238E27FC236}">
                <a16:creationId xmlns:a16="http://schemas.microsoft.com/office/drawing/2014/main" id="{EEC4C68D-5436-4F1C-A9B6-812AF9121FD1}"/>
              </a:ext>
            </a:extLst>
          </p:cNvPr>
          <p:cNvPicPr>
            <a:picLocks noChangeAspect="1"/>
          </p:cNvPicPr>
          <p:nvPr/>
        </p:nvPicPr>
        <p:blipFill>
          <a:blip r:embed="rId4"/>
          <a:stretch>
            <a:fillRect/>
          </a:stretch>
        </p:blipFill>
        <p:spPr>
          <a:xfrm>
            <a:off x="5607651" y="3014418"/>
            <a:ext cx="3298371" cy="2152461"/>
          </a:xfrm>
          <a:prstGeom prst="rect">
            <a:avLst/>
          </a:prstGeom>
        </p:spPr>
      </p:pic>
    </p:spTree>
    <p:extLst>
      <p:ext uri="{BB962C8B-B14F-4D97-AF65-F5344CB8AC3E}">
        <p14:creationId xmlns:p14="http://schemas.microsoft.com/office/powerpoint/2010/main" val="413642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0" indent="0">
              <a:lnSpc>
                <a:spcPct val="110000"/>
              </a:lnSpc>
              <a:buNone/>
            </a:pPr>
            <a:r>
              <a:rPr lang="en-US" sz="2200"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Weights can simply be</a:t>
            </a:r>
            <a:r>
              <a:rPr lang="en-US" sz="2200" b="1" spc="5"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sz="2200"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computed as solution of a</a:t>
            </a:r>
            <a:r>
              <a:rPr lang="en-US" sz="2200" b="1" spc="-280"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sz="2200"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system</a:t>
            </a:r>
            <a:r>
              <a:rPr lang="en-US" sz="2200" b="1" spc="-5"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sz="2200"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of</a:t>
            </a:r>
            <a:r>
              <a:rPr lang="en-US" sz="2200" b="1" spc="-5" dirty="0">
                <a:solidFill>
                  <a:srgbClr val="42536F"/>
                </a:solidFill>
                <a:effectLst/>
                <a:latin typeface="Calibri" panose="020F0502020204030204" pitchFamily="34" charset="0"/>
                <a:ea typeface="Arial" panose="020B0604020202020204" pitchFamily="34" charset="0"/>
                <a:cs typeface="Calibri" panose="020F0502020204030204" pitchFamily="34" charset="0"/>
              </a:rPr>
              <a:t> </a:t>
            </a:r>
            <a:r>
              <a:rPr lang="en-US" sz="2200" b="1" dirty="0">
                <a:solidFill>
                  <a:srgbClr val="42536F"/>
                </a:solidFill>
                <a:effectLst/>
                <a:latin typeface="Calibri" panose="020F0502020204030204" pitchFamily="34" charset="0"/>
                <a:ea typeface="Arial" panose="020B0604020202020204" pitchFamily="34" charset="0"/>
                <a:cs typeface="Calibri" panose="020F0502020204030204" pitchFamily="34" charset="0"/>
              </a:rPr>
              <a:t>equations:</a:t>
            </a:r>
            <a:endParaRPr lang="en-IN" sz="2200" b="1" dirty="0">
              <a:effectLst/>
              <a:latin typeface="Calibri" panose="020F0502020204030204" pitchFamily="34" charset="0"/>
              <a:ea typeface="Arial" panose="020B0604020202020204" pitchFamily="34" charset="0"/>
              <a:cs typeface="Calibri" panose="020F0502020204030204" pitchFamily="34" charset="0"/>
            </a:endParaRPr>
          </a:p>
          <a:p>
            <a:pPr>
              <a:lnSpc>
                <a:spcPct val="110000"/>
              </a:lnSpc>
            </a:pP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1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have</a:t>
            </a:r>
            <a:r>
              <a:rPr lang="en-US" sz="2200" spc="1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9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equations.</a:t>
            </a:r>
            <a:r>
              <a:rPr lang="en-US" sz="2200" spc="165" dirty="0">
                <a:effectLst/>
                <a:latin typeface="Calibri" panose="020F0502020204030204" pitchFamily="34" charset="0"/>
                <a:ea typeface="Georgia" panose="02040502050405020303" pitchFamily="18" charset="0"/>
                <a:cs typeface="Calibri" panose="020F0502020204030204" pitchFamily="34" charset="0"/>
              </a:rPr>
              <a:t> </a:t>
            </a:r>
          </a:p>
          <a:p>
            <a:pPr>
              <a:lnSpc>
                <a:spcPct val="110000"/>
              </a:lnSpc>
            </a:pPr>
            <a:r>
              <a:rPr lang="en-US" sz="2200" dirty="0">
                <a:effectLst/>
                <a:latin typeface="Calibri" panose="020F0502020204030204" pitchFamily="34" charset="0"/>
                <a:ea typeface="Georgia" panose="02040502050405020303" pitchFamily="18" charset="0"/>
                <a:cs typeface="Calibri" panose="020F0502020204030204" pitchFamily="34" charset="0"/>
              </a:rPr>
              <a:t>Now</a:t>
            </a:r>
            <a:r>
              <a:rPr lang="en-US" sz="2200" spc="1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let</a:t>
            </a:r>
            <a:r>
              <a:rPr lang="en-US" sz="2200" spc="1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us assume that the widths </a:t>
            </a:r>
            <a:r>
              <a:rPr lang="en-US" sz="2200" i="1" dirty="0">
                <a:effectLst/>
                <a:latin typeface="Calibri" panose="020F0502020204030204" pitchFamily="34" charset="0"/>
                <a:ea typeface="Georgia" panose="02040502050405020303" pitchFamily="18" charset="0"/>
                <a:cs typeface="Calibri" panose="020F0502020204030204" pitchFamily="34" charset="0"/>
              </a:rPr>
              <a:t>σ</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1</a:t>
            </a:r>
            <a:r>
              <a:rPr lang="en-US" sz="2200" i="1" dirty="0">
                <a:effectLst/>
                <a:latin typeface="Calibri" panose="020F0502020204030204" pitchFamily="34" charset="0"/>
                <a:ea typeface="Georgia" panose="02040502050405020303" pitchFamily="18" charset="0"/>
                <a:cs typeface="Calibri" panose="020F0502020204030204" pitchFamily="34" charset="0"/>
              </a:rPr>
              <a:t>, σ</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2</a:t>
            </a:r>
            <a:r>
              <a:rPr lang="en-US" sz="2200" i="1" dirty="0">
                <a:effectLst/>
                <a:latin typeface="Calibri" panose="020F0502020204030204" pitchFamily="34" charset="0"/>
                <a:ea typeface="Georgia" panose="02040502050405020303" pitchFamily="18" charset="0"/>
                <a:cs typeface="Calibri" panose="020F0502020204030204" pitchFamily="34" charset="0"/>
              </a:rPr>
              <a:t>, . . . , </a:t>
            </a:r>
            <a:r>
              <a:rPr lang="en-US" sz="2200" i="1" dirty="0" err="1">
                <a:effectLst/>
                <a:latin typeface="Calibri" panose="020F0502020204030204" pitchFamily="34" charset="0"/>
                <a:ea typeface="Georgia" panose="02040502050405020303" pitchFamily="18" charset="0"/>
                <a:cs typeface="Calibri" panose="020F0502020204030204" pitchFamily="34" charset="0"/>
              </a:rPr>
              <a:t>σ</a:t>
            </a:r>
            <a:r>
              <a:rPr lang="en-US" sz="2200" i="1" baseline="-25000" dirty="0" err="1">
                <a:effectLst/>
                <a:latin typeface="Calibri" panose="020F0502020204030204" pitchFamily="34" charset="0"/>
                <a:ea typeface="Georgia" panose="02040502050405020303" pitchFamily="18" charset="0"/>
                <a:cs typeface="Calibri" panose="020F0502020204030204" pitchFamily="34" charset="0"/>
              </a:rPr>
              <a:t>k</a:t>
            </a:r>
            <a:r>
              <a:rPr lang="en-US" sz="2200" dirty="0">
                <a:effectLst/>
                <a:latin typeface="Calibri" panose="020F0502020204030204" pitchFamily="34" charset="0"/>
                <a:ea typeface="Georgia" panose="02040502050405020303" pitchFamily="18" charset="0"/>
                <a:cs typeface="Calibri" panose="020F0502020204030204" pitchFamily="34" charset="0"/>
              </a:rPr>
              <a:t>, 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centers </a:t>
            </a:r>
            <a:r>
              <a:rPr lang="en-US" sz="2200" i="1" dirty="0">
                <a:effectLst/>
                <a:latin typeface="Calibri" panose="020F0502020204030204" pitchFamily="34" charset="0"/>
                <a:ea typeface="Georgia" panose="02040502050405020303" pitchFamily="18" charset="0"/>
                <a:cs typeface="Calibri" panose="020F0502020204030204" pitchFamily="34" charset="0"/>
              </a:rPr>
              <a:t>c</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1</a:t>
            </a:r>
            <a:r>
              <a:rPr lang="en-US" sz="2200" i="1" dirty="0">
                <a:effectLst/>
                <a:latin typeface="Calibri" panose="020F0502020204030204" pitchFamily="34" charset="0"/>
                <a:ea typeface="Georgia" panose="02040502050405020303" pitchFamily="18" charset="0"/>
                <a:cs typeface="Calibri" panose="020F0502020204030204" pitchFamily="34" charset="0"/>
              </a:rPr>
              <a:t>, c</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2</a:t>
            </a:r>
            <a:r>
              <a:rPr lang="en-US" sz="2200" i="1" dirty="0">
                <a:effectLst/>
                <a:latin typeface="Calibri" panose="020F0502020204030204" pitchFamily="34" charset="0"/>
                <a:ea typeface="Georgia" panose="02040502050405020303" pitchFamily="18" charset="0"/>
                <a:cs typeface="Calibri" panose="020F0502020204030204" pitchFamily="34" charset="0"/>
              </a:rPr>
              <a:t>, . . . , c</a:t>
            </a:r>
            <a:r>
              <a:rPr lang="en-US" sz="2200" i="1" baseline="-25000" dirty="0">
                <a:effectLst/>
                <a:latin typeface="Calibri" panose="020F0502020204030204" pitchFamily="34" charset="0"/>
                <a:ea typeface="Georgia" panose="02040502050405020303" pitchFamily="18" charset="0"/>
                <a:cs typeface="Calibri" panose="020F0502020204030204" pitchFamily="34" charset="0"/>
              </a:rPr>
              <a:t>k</a:t>
            </a:r>
            <a:r>
              <a:rPr lang="en-US" sz="2200" i="1"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 the training samples </a:t>
            </a:r>
            <a:r>
              <a:rPr lang="en-US" sz="2200" i="1" dirty="0">
                <a:effectLst/>
                <a:latin typeface="Calibri" panose="020F0502020204030204" pitchFamily="34" charset="0"/>
                <a:ea typeface="Georgia" panose="02040502050405020303" pitchFamily="18" charset="0"/>
                <a:cs typeface="Calibri" panose="020F0502020204030204" pitchFamily="34" charset="0"/>
              </a:rPr>
              <a:t>p </a:t>
            </a:r>
            <a:r>
              <a:rPr lang="en-US" sz="2200" dirty="0">
                <a:effectLst/>
                <a:latin typeface="Calibri" panose="020F0502020204030204" pitchFamily="34" charset="0"/>
                <a:ea typeface="Georgia" panose="02040502050405020303" pitchFamily="18" charset="0"/>
                <a:cs typeface="Calibri" panose="020F0502020204030204" pitchFamily="34" charset="0"/>
              </a:rPr>
              <a:t>including the teaching input </a:t>
            </a:r>
            <a:r>
              <a:rPr lang="en-US" sz="2200" i="1" dirty="0">
                <a:effectLst/>
                <a:latin typeface="Calibri" panose="020F0502020204030204" pitchFamily="34" charset="0"/>
                <a:ea typeface="Georgia" panose="02040502050405020303" pitchFamily="18" charset="0"/>
                <a:cs typeface="Calibri" panose="020F0502020204030204" pitchFamily="34" charset="0"/>
              </a:rPr>
              <a:t>t </a:t>
            </a:r>
            <a:r>
              <a:rPr lang="en-US" sz="2200" dirty="0">
                <a:effectLst/>
                <a:latin typeface="Calibri" panose="020F0502020204030204" pitchFamily="34" charset="0"/>
                <a:ea typeface="Georgia" panose="02040502050405020303" pitchFamily="18" charset="0"/>
                <a:cs typeface="Calibri" panose="020F0502020204030204" pitchFamily="34" charset="0"/>
              </a:rPr>
              <a:t>are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given. </a:t>
            </a:r>
          </a:p>
          <a:p>
            <a:pPr>
              <a:lnSpc>
                <a:spcPct val="110000"/>
              </a:lnSpc>
            </a:pPr>
            <a:r>
              <a:rPr lang="en-US" sz="2200" dirty="0">
                <a:effectLst/>
                <a:latin typeface="Calibri" panose="020F0502020204030204" pitchFamily="34" charset="0"/>
                <a:ea typeface="Georgia" panose="02040502050405020303" pitchFamily="18" charset="0"/>
                <a:cs typeface="Calibri" panose="020F0502020204030204" pitchFamily="34" charset="0"/>
              </a:rPr>
              <a:t>We are looking for the weights </a:t>
            </a:r>
            <a:r>
              <a:rPr lang="en-US" sz="2200" i="1" dirty="0" err="1">
                <a:effectLst/>
                <a:latin typeface="Calibri" panose="020F0502020204030204" pitchFamily="34" charset="0"/>
                <a:ea typeface="Georgia" panose="02040502050405020303" pitchFamily="18" charset="0"/>
                <a:cs typeface="Calibri" panose="020F0502020204030204" pitchFamily="34" charset="0"/>
              </a:rPr>
              <a:t>w</a:t>
            </a:r>
            <a:r>
              <a:rPr lang="en-US" sz="2200" i="1" baseline="-25000" dirty="0" err="1">
                <a:effectLst/>
                <a:latin typeface="Calibri" panose="020F0502020204030204" pitchFamily="34" charset="0"/>
                <a:ea typeface="Georgia" panose="02040502050405020303" pitchFamily="18" charset="0"/>
                <a:cs typeface="Calibri" panose="020F0502020204030204" pitchFamily="34" charset="0"/>
              </a:rPr>
              <a:t>h</a:t>
            </a:r>
            <a:r>
              <a:rPr lang="en-US" sz="2200" i="1" baseline="-25000" dirty="0">
                <a:effectLst/>
                <a:latin typeface="Calibri" panose="020F0502020204030204" pitchFamily="34" charset="0"/>
                <a:ea typeface="Georgia" panose="02040502050405020303" pitchFamily="18" charset="0"/>
                <a:cs typeface="Calibri" panose="020F0502020204030204" pitchFamily="34" charset="0"/>
              </a:rPr>
              <a:t>,</a:t>
            </a:r>
            <a:r>
              <a:rPr lang="en-US" sz="2200" baseline="-25000" dirty="0">
                <a:effectLst/>
                <a:latin typeface="Calibri" panose="020F0502020204030204" pitchFamily="34" charset="0"/>
                <a:ea typeface="Georgia" panose="02040502050405020303" pitchFamily="18" charset="0"/>
                <a:cs typeface="Calibri" panose="020F0502020204030204" pitchFamily="34" charset="0"/>
              </a:rPr>
              <a:t>Ω</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with |</a:t>
            </a:r>
            <a:r>
              <a:rPr lang="en-US" sz="2200" i="1" dirty="0">
                <a:effectLst/>
                <a:latin typeface="Calibri" panose="020F0502020204030204" pitchFamily="34" charset="0"/>
                <a:ea typeface="Georgia" panose="02040502050405020303" pitchFamily="18" charset="0"/>
                <a:cs typeface="Calibri" panose="020F0502020204030204" pitchFamily="34" charset="0"/>
              </a:rPr>
              <a:t>H</a:t>
            </a:r>
            <a:r>
              <a:rPr lang="en-US" sz="2200" dirty="0">
                <a:effectLst/>
                <a:latin typeface="Calibri" panose="020F0502020204030204" pitchFamily="34" charset="0"/>
                <a:ea typeface="Georgia" panose="02040502050405020303" pitchFamily="18" charset="0"/>
                <a:cs typeface="Calibri" panose="020F0502020204030204" pitchFamily="34" charset="0"/>
              </a:rPr>
              <a:t>| weights</a:t>
            </a:r>
            <a:r>
              <a:rPr lang="en-US" sz="2200" spc="20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for</a:t>
            </a:r>
            <a:r>
              <a:rPr lang="en-US" sz="2200" spc="20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one</a:t>
            </a:r>
            <a:r>
              <a:rPr lang="en-US" sz="2200" spc="19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a:t>
            </a:r>
            <a:r>
              <a:rPr lang="en-US" sz="2200" spc="20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Ω.</a:t>
            </a:r>
            <a:endParaRPr lang="en-US" sz="2200" spc="5" dirty="0">
              <a:latin typeface="Calibri" panose="020F0502020204030204" pitchFamily="34" charset="0"/>
              <a:ea typeface="Georgia" panose="02040502050405020303" pitchFamily="18" charset="0"/>
              <a:cs typeface="Calibri" panose="020F0502020204030204" pitchFamily="34" charset="0"/>
            </a:endParaRPr>
          </a:p>
          <a:p>
            <a:pPr>
              <a:lnSpc>
                <a:spcPct val="110000"/>
              </a:lnSpc>
            </a:pPr>
            <a:r>
              <a:rPr lang="en-US" sz="2200" dirty="0">
                <a:effectLst/>
                <a:latin typeface="Calibri" panose="020F0502020204030204" pitchFamily="34" charset="0"/>
                <a:ea typeface="Georgia" panose="02040502050405020303" pitchFamily="18" charset="0"/>
                <a:cs typeface="Calibri" panose="020F0502020204030204" pitchFamily="34" charset="0"/>
              </a:rPr>
              <a:t>Thus, our problem can be seen as a</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system of equations</a:t>
            </a:r>
            <a:r>
              <a:rPr lang="en-US" sz="2200" dirty="0">
                <a:effectLst/>
                <a:latin typeface="Calibri" panose="020F0502020204030204" pitchFamily="34" charset="0"/>
                <a:ea typeface="Georgia" panose="02040502050405020303" pitchFamily="18" charset="0"/>
                <a:cs typeface="Calibri" panose="020F0502020204030204" pitchFamily="34" charset="0"/>
              </a:rPr>
              <a:t> since the only thing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 want to change at the moment are the</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weights.</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a:lnSpc>
                <a:spcPct val="110000"/>
              </a:lnSpc>
            </a:pPr>
            <a:r>
              <a:rPr lang="en-US" sz="2200" b="1" i="1" dirty="0">
                <a:effectLst/>
                <a:latin typeface="Calibri" panose="020F0502020204030204" pitchFamily="34" charset="0"/>
                <a:ea typeface="Georgia" panose="02040502050405020303" pitchFamily="18" charset="0"/>
                <a:cs typeface="Calibri" panose="020F0502020204030204" pitchFamily="34" charset="0"/>
              </a:rPr>
              <a:t>T</a:t>
            </a:r>
            <a:r>
              <a:rPr lang="en-US" sz="2200" i="1" spc="2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vector</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2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teaching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inputs</a:t>
            </a:r>
            <a:r>
              <a:rPr lang="en-US" sz="2200" spc="-1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for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all</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training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samples.</a:t>
            </a:r>
          </a:p>
          <a:p>
            <a:pPr>
              <a:lnSpc>
                <a:spcPct val="110000"/>
              </a:lnSpc>
            </a:pPr>
            <a:r>
              <a:rPr lang="en-US" sz="2200" b="1" i="1" dirty="0">
                <a:effectLst/>
                <a:latin typeface="Calibri" panose="020F0502020204030204" pitchFamily="34" charset="0"/>
                <a:ea typeface="Georgia" panose="02040502050405020303" pitchFamily="18" charset="0"/>
                <a:cs typeface="Calibri" panose="020F0502020204030204" pitchFamily="34" charset="0"/>
              </a:rPr>
              <a:t>M</a:t>
            </a:r>
            <a:r>
              <a:rPr lang="en-US" sz="2200" i="1"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  the |</a:t>
            </a:r>
            <a:r>
              <a:rPr lang="en-US" sz="2200" i="1" dirty="0" err="1">
                <a:effectLst/>
                <a:latin typeface="Calibri" panose="020F0502020204030204" pitchFamily="34" charset="0"/>
                <a:ea typeface="Georgia" panose="02040502050405020303" pitchFamily="18" charset="0"/>
                <a:cs typeface="Calibri" panose="020F0502020204030204" pitchFamily="34" charset="0"/>
              </a:rPr>
              <a:t>P</a:t>
            </a:r>
            <a:r>
              <a:rPr lang="en-US" sz="2200" dirty="0" err="1">
                <a:effectLst/>
                <a:latin typeface="Calibri" panose="020F0502020204030204" pitchFamily="34" charset="0"/>
                <a:ea typeface="Georgia" panose="02040502050405020303" pitchFamily="18" charset="0"/>
                <a:cs typeface="Calibri" panose="020F0502020204030204" pitchFamily="34" charset="0"/>
              </a:rPr>
              <a:t>|x|</a:t>
            </a:r>
            <a:r>
              <a:rPr lang="en-US" sz="2200" i="1" dirty="0" err="1">
                <a:effectLst/>
                <a:latin typeface="Calibri" panose="020F0502020204030204" pitchFamily="34" charset="0"/>
                <a:ea typeface="Georgia" panose="02040502050405020303" pitchFamily="18" charset="0"/>
                <a:cs typeface="Calibri" panose="020F0502020204030204" pitchFamily="34" charset="0"/>
              </a:rPr>
              <a:t>H</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matrix  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 outputs of all |</a:t>
            </a:r>
            <a:r>
              <a:rPr lang="en-US" sz="2200" i="1" dirty="0">
                <a:effectLst/>
                <a:latin typeface="Calibri" panose="020F0502020204030204" pitchFamily="34" charset="0"/>
                <a:ea typeface="Georgia" panose="02040502050405020303" pitchFamily="18" charset="0"/>
                <a:cs typeface="Calibri" panose="020F0502020204030204" pitchFamily="34" charset="0"/>
              </a:rPr>
              <a:t>H</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 neurons to</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spc="2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samples </a:t>
            </a:r>
          </a:p>
          <a:p>
            <a:pPr>
              <a:lnSpc>
                <a:spcPct val="110000"/>
              </a:lnSpc>
            </a:pPr>
            <a:r>
              <a:rPr lang="en-US" sz="2200" b="1" i="1" dirty="0">
                <a:effectLst/>
                <a:latin typeface="Calibri" panose="020F0502020204030204" pitchFamily="34" charset="0"/>
                <a:ea typeface="Georgia" panose="02040502050405020303" pitchFamily="18" charset="0"/>
                <a:cs typeface="Georgia" panose="02040502050405020303" pitchFamily="18" charset="0"/>
              </a:rPr>
              <a:t>M</a:t>
            </a:r>
            <a:r>
              <a:rPr lang="en-US" sz="2200" b="1" i="1" spc="-150" dirty="0">
                <a:effectLst/>
                <a:latin typeface="Calibri" panose="020F0502020204030204" pitchFamily="34" charset="0"/>
                <a:ea typeface="Georgia" panose="02040502050405020303" pitchFamily="18" charset="0"/>
                <a:cs typeface="Georgia" panose="02040502050405020303" pitchFamily="18" charset="0"/>
              </a:rPr>
              <a:t> </a:t>
            </a:r>
            <a:r>
              <a:rPr lang="en-US" sz="2200" b="1" baseline="30000" dirty="0">
                <a:effectLst/>
                <a:latin typeface="Lucida Sans Unicode" panose="020B0602030504020204" pitchFamily="34" charset="0"/>
                <a:ea typeface="Georgia" panose="02040502050405020303" pitchFamily="18" charset="0"/>
                <a:cs typeface="Georgia" panose="02040502050405020303" pitchFamily="18" charset="0"/>
              </a:rPr>
              <a:t>−</a:t>
            </a:r>
            <a:r>
              <a:rPr lang="en-US" sz="2200" b="1" baseline="30000" dirty="0">
                <a:effectLst/>
                <a:latin typeface="Georgia" panose="02040502050405020303" pitchFamily="18" charset="0"/>
                <a:ea typeface="Georgia" panose="02040502050405020303" pitchFamily="18" charset="0"/>
                <a:cs typeface="Georgia" panose="02040502050405020303" pitchFamily="18" charset="0"/>
              </a:rPr>
              <a:t>1</a:t>
            </a:r>
            <a:r>
              <a:rPr lang="en-US" sz="2200" spc="5" dirty="0">
                <a:effectLst/>
                <a:latin typeface="Calibri" panose="020F0502020204030204" pitchFamily="34" charset="0"/>
                <a:ea typeface="Georgia" panose="02040502050405020303" pitchFamily="18" charset="0"/>
                <a:cs typeface="Calibri" panose="020F0502020204030204" pitchFamily="34" charset="0"/>
              </a:rPr>
              <a:t> is </a:t>
            </a:r>
            <a:r>
              <a:rPr lang="en-US" sz="2200" spc="5" dirty="0">
                <a:latin typeface="Calibri" panose="020F0502020204030204" pitchFamily="34" charset="0"/>
                <a:ea typeface="Georgia" panose="02040502050405020303" pitchFamily="18" charset="0"/>
                <a:cs typeface="Calibri" panose="020F0502020204030204" pitchFamily="34" charset="0"/>
              </a:rPr>
              <a:t>the </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P</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i="1" dirty="0">
                <a:effectLst/>
                <a:latin typeface="Calibri" panose="020F0502020204030204" pitchFamily="34" charset="0"/>
                <a:ea typeface="Georgia" panose="02040502050405020303" pitchFamily="18" charset="0"/>
                <a:cs typeface="Calibri" panose="020F0502020204030204" pitchFamily="34" charset="0"/>
              </a:rPr>
              <a:t>H</a:t>
            </a:r>
            <a:r>
              <a:rPr lang="en-US" sz="2200" dirty="0">
                <a:effectLst/>
                <a:latin typeface="Calibri" panose="020F0502020204030204" pitchFamily="34" charset="0"/>
                <a:ea typeface="Georgia" panose="02040502050405020303" pitchFamily="18" charset="0"/>
                <a:cs typeface="Calibri" panose="020F0502020204030204" pitchFamily="34" charset="0"/>
              </a:rPr>
              <a:t>|, the square matrix (n x n matrix) and we can therefore attempt to</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invert</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it.</a:t>
            </a:r>
          </a:p>
          <a:p>
            <a:pPr>
              <a:lnSpc>
                <a:spcPct val="110000"/>
              </a:lnSpc>
            </a:pPr>
            <a:r>
              <a:rPr lang="en-US" sz="2200" b="1" i="1" dirty="0">
                <a:effectLst/>
                <a:latin typeface="Calibri" panose="020F0502020204030204" pitchFamily="34" charset="0"/>
                <a:ea typeface="Georgia" panose="02040502050405020303" pitchFamily="18" charset="0"/>
                <a:cs typeface="Calibri" panose="020F0502020204030204" pitchFamily="34" charset="0"/>
              </a:rPr>
              <a:t>G</a:t>
            </a:r>
            <a:r>
              <a:rPr lang="en-US" sz="2200" i="1"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 the vector of the desired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weights</a:t>
            </a:r>
            <a:r>
              <a:rPr lang="en-US" sz="2200" spc="60" dirty="0">
                <a:latin typeface="Calibri" panose="020F0502020204030204" pitchFamily="34" charset="0"/>
                <a:ea typeface="Georgia" panose="02040502050405020303" pitchFamily="18" charset="0"/>
                <a:cs typeface="Calibri" panose="020F0502020204030204" pitchFamily="34" charset="0"/>
              </a:rPr>
              <a:t>.</a:t>
            </a:r>
            <a:endParaRPr lang="en-US" sz="2200" dirty="0">
              <a:latin typeface="Calibri" panose="020F0502020204030204" pitchFamily="34" charset="0"/>
              <a:ea typeface="Georgia" panose="02040502050405020303" pitchFamily="18" charset="0"/>
              <a:cs typeface="Calibri" panose="020F0502020204030204" pitchFamily="34" charset="0"/>
            </a:endParaRPr>
          </a:p>
          <a:p>
            <a:pPr>
              <a:lnSpc>
                <a:spcPct val="110000"/>
              </a:lnSpc>
            </a:pPr>
            <a:r>
              <a:rPr lang="en-US" sz="2200" b="1" i="1" dirty="0">
                <a:effectLst/>
                <a:latin typeface="Calibri" panose="020F0502020204030204" pitchFamily="34" charset="0"/>
                <a:ea typeface="Georgia" panose="02040502050405020303" pitchFamily="18" charset="0"/>
                <a:cs typeface="Calibri" panose="020F0502020204030204" pitchFamily="34" charset="0"/>
              </a:rPr>
              <a:t>E</a:t>
            </a:r>
            <a:r>
              <a:rPr lang="en-US" sz="2200" i="1"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unit</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matrix</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with</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same size</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as</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i="1" dirty="0">
                <a:effectLst/>
                <a:latin typeface="Calibri" panose="020F0502020204030204" pitchFamily="34" charset="0"/>
                <a:ea typeface="Georgia" panose="02040502050405020303" pitchFamily="18" charset="0"/>
                <a:cs typeface="Calibri" panose="020F0502020204030204" pitchFamily="34" charset="0"/>
              </a:rPr>
              <a:t>G.</a:t>
            </a:r>
          </a:p>
          <a:p>
            <a:endParaRPr lang="en-IN" sz="1800" dirty="0">
              <a:effectLst/>
              <a:latin typeface="Georgia" panose="02040502050405020303" pitchFamily="18" charset="0"/>
              <a:ea typeface="Georgia" panose="02040502050405020303" pitchFamily="18" charset="0"/>
              <a:cs typeface="Georgia" panose="02040502050405020303" pitchFamily="18" charset="0"/>
            </a:endParaRPr>
          </a:p>
        </p:txBody>
      </p:sp>
    </p:spTree>
    <p:extLst>
      <p:ext uri="{BB962C8B-B14F-4D97-AF65-F5344CB8AC3E}">
        <p14:creationId xmlns:p14="http://schemas.microsoft.com/office/powerpoint/2010/main" val="421664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lnSpcReduction="10000"/>
          </a:bodyPr>
          <a:lstStyle/>
          <a:p>
            <a:endParaRPr lang="en-US" sz="1800" dirty="0">
              <a:effectLst/>
              <a:latin typeface="Georgia" panose="02040502050405020303" pitchFamily="18" charset="0"/>
              <a:ea typeface="Georgia" panose="02040502050405020303" pitchFamily="18" charset="0"/>
              <a:cs typeface="Georgia" panose="02040502050405020303" pitchFamily="18" charset="0"/>
            </a:endParaRPr>
          </a:p>
          <a:p>
            <a:r>
              <a:rPr lang="en-US" sz="2200" dirty="0">
                <a:effectLst/>
                <a:latin typeface="Calibri" panose="020F0502020204030204" pitchFamily="34" charset="0"/>
                <a:ea typeface="Georgia" panose="02040502050405020303" pitchFamily="18" charset="0"/>
                <a:cs typeface="Calibri" panose="020F0502020204030204" pitchFamily="34" charset="0"/>
              </a:rPr>
              <a:t>This demands a distinction of cases con</a:t>
            </a:r>
            <a:r>
              <a:rPr lang="en-US" sz="2200" spc="-5" dirty="0">
                <a:effectLst/>
                <a:latin typeface="Calibri" panose="020F0502020204030204" pitchFamily="34" charset="0"/>
                <a:ea typeface="Georgia" panose="02040502050405020303" pitchFamily="18" charset="0"/>
                <a:cs typeface="Calibri" panose="020F0502020204030204" pitchFamily="34" charset="0"/>
              </a:rPr>
              <a:t>cerning the number of training </a:t>
            </a:r>
            <a:r>
              <a:rPr lang="en-US" sz="2200" dirty="0">
                <a:effectLst/>
                <a:latin typeface="Calibri" panose="020F0502020204030204" pitchFamily="34" charset="0"/>
                <a:ea typeface="Georgia" panose="02040502050405020303" pitchFamily="18" charset="0"/>
                <a:cs typeface="Calibri" panose="020F0502020204030204" pitchFamily="34" charset="0"/>
              </a:rPr>
              <a:t>samples |P|</a:t>
            </a:r>
            <a:r>
              <a:rPr lang="en-US" sz="2200" spc="-3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number</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neurons</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|P|=|H|:</a:t>
            </a:r>
            <a:r>
              <a:rPr lang="en-US" sz="2200"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If the number of RBF neurons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equals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number</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patterns, i.e., |P|=|H| 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equation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can</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be</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reduced</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to</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matrix</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multiplication</a:t>
            </a:r>
          </a:p>
          <a:p>
            <a:pPr lvl="1"/>
            <a:endParaRPr lang="en-US" sz="2200" dirty="0">
              <a:latin typeface="Calibri" panose="020F0502020204030204" pitchFamily="34" charset="0"/>
              <a:ea typeface="Georgia" panose="02040502050405020303" pitchFamily="18" charset="0"/>
              <a:cs typeface="Calibri" panose="020F0502020204030204" pitchFamily="34" charset="0"/>
            </a:endParaRPr>
          </a:p>
          <a:p>
            <a:pPr lvl="1"/>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lvl="1"/>
            <a:endParaRPr lang="en-US" sz="2200" dirty="0">
              <a:latin typeface="Calibri" panose="020F0502020204030204" pitchFamily="34" charset="0"/>
              <a:ea typeface="Georgia" panose="02040502050405020303" pitchFamily="18" charset="0"/>
              <a:cs typeface="Calibri" panose="020F0502020204030204" pitchFamily="34" charset="0"/>
            </a:endParaRPr>
          </a:p>
          <a:p>
            <a:pPr lvl="1"/>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lvl="1"/>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lvl="1"/>
            <a:endParaRPr lang="en-US" sz="2200" dirty="0">
              <a:latin typeface="Calibri" panose="020F0502020204030204" pitchFamily="34" charset="0"/>
              <a:ea typeface="Georgia" panose="02040502050405020303" pitchFamily="18" charset="0"/>
              <a:cs typeface="Calibri" panose="020F0502020204030204" pitchFamily="34" charset="0"/>
            </a:endParaRPr>
          </a:p>
          <a:p>
            <a:pPr lvl="1"/>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lvl="1"/>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In the case |P|=|H| there is exactly one RBF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 available per training sample.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This means, that the network exactly</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meets the P</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existing nodes after having calculated the weights, i.e. it performs a </a:t>
            </a:r>
            <a:r>
              <a:rPr lang="en-US" sz="2200" b="1" dirty="0">
                <a:effectLst/>
                <a:latin typeface="Calibri" panose="020F0502020204030204" pitchFamily="34" charset="0"/>
                <a:ea typeface="Georgia" panose="02040502050405020303" pitchFamily="18" charset="0"/>
                <a:cs typeface="Calibri" panose="020F0502020204030204" pitchFamily="34" charset="0"/>
              </a:rPr>
              <a:t>precise interpolation</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marL="320040" lvl="1" indent="0">
              <a:buNone/>
            </a:pPr>
            <a:endParaRPr lang="en-US" sz="1600" spc="5"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4" name="Picture 3">
            <a:extLst>
              <a:ext uri="{FF2B5EF4-FFF2-40B4-BE49-F238E27FC236}">
                <a16:creationId xmlns:a16="http://schemas.microsoft.com/office/drawing/2014/main" id="{90914797-FC35-4DA7-AB2D-A645385A8961}"/>
              </a:ext>
            </a:extLst>
          </p:cNvPr>
          <p:cNvPicPr>
            <a:picLocks noChangeAspect="1"/>
          </p:cNvPicPr>
          <p:nvPr/>
        </p:nvPicPr>
        <p:blipFill>
          <a:blip r:embed="rId2"/>
          <a:stretch>
            <a:fillRect/>
          </a:stretch>
        </p:blipFill>
        <p:spPr>
          <a:xfrm>
            <a:off x="1981200" y="2514600"/>
            <a:ext cx="4876800" cy="2372497"/>
          </a:xfrm>
          <a:prstGeom prst="rect">
            <a:avLst/>
          </a:prstGeom>
        </p:spPr>
      </p:pic>
    </p:spTree>
    <p:extLst>
      <p:ext uri="{BB962C8B-B14F-4D97-AF65-F5344CB8AC3E}">
        <p14:creationId xmlns:p14="http://schemas.microsoft.com/office/powerpoint/2010/main" val="70528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Autofit/>
          </a:bodyPr>
          <a:lstStyle/>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|P|&lt;|H|:</a:t>
            </a:r>
            <a:r>
              <a:rPr lang="en-US" sz="2200"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system</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equations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under-determined,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there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are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more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neurons</a:t>
            </a:r>
            <a:r>
              <a:rPr lang="en-US" sz="2200" spc="8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than</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training</a:t>
            </a:r>
            <a:r>
              <a:rPr lang="en-US" sz="2200" spc="8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samples </a:t>
            </a:r>
            <a:r>
              <a:rPr lang="en-US" sz="2200" b="1" dirty="0">
                <a:effectLst/>
                <a:latin typeface="Calibri" panose="020F0502020204030204" pitchFamily="34" charset="0"/>
                <a:ea typeface="Georgia" panose="02040502050405020303" pitchFamily="18" charset="0"/>
                <a:cs typeface="Calibri" panose="020F0502020204030204" pitchFamily="34" charset="0"/>
              </a:rPr>
              <a:t>|P|&lt;|H|</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Certainly, this case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normally does not occur very often.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In</a:t>
            </a:r>
            <a:r>
              <a:rPr lang="en-US" sz="2200" spc="1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this</a:t>
            </a:r>
            <a:r>
              <a:rPr lang="en-US" sz="2200" spc="1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case,</a:t>
            </a:r>
            <a:r>
              <a:rPr lang="en-US" sz="2200" spc="18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there</a:t>
            </a:r>
            <a:r>
              <a:rPr lang="en-US" sz="2200" spc="1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1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1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huge</a:t>
            </a:r>
            <a:r>
              <a:rPr lang="en-US" sz="2200" spc="1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variety</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 solutions, we can select one set 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weights </a:t>
            </a:r>
            <a:r>
              <a:rPr lang="en-US" sz="2200" dirty="0">
                <a:effectLst/>
                <a:latin typeface="Calibri" panose="020F0502020204030204" pitchFamily="34" charset="0"/>
                <a:ea typeface="Georgia" panose="02040502050405020303" pitchFamily="18" charset="0"/>
                <a:cs typeface="Calibri" panose="020F0502020204030204" pitchFamily="34" charset="0"/>
              </a:rPr>
              <a:t>out of many obviously possible</a:t>
            </a:r>
            <a:r>
              <a:rPr lang="en-US" sz="2200" spc="8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ones.</a:t>
            </a:r>
          </a:p>
          <a:p>
            <a:pPr marL="320040" lvl="1" indent="0">
              <a:buNone/>
            </a:pPr>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|P|&gt;|H|:</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In this case,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there</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are</a:t>
            </a:r>
            <a:r>
              <a:rPr lang="en-US" sz="2200" spc="1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significantly</a:t>
            </a:r>
            <a:r>
              <a:rPr lang="en-US" sz="2200" spc="1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more</a:t>
            </a:r>
            <a:r>
              <a:rPr lang="en-US" sz="2200" spc="1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training</a:t>
            </a:r>
            <a:r>
              <a:rPr lang="en-US" sz="2200" spc="1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sam</a:t>
            </a:r>
            <a:r>
              <a:rPr lang="en-US" sz="2200" dirty="0">
                <a:latin typeface="Calibri" panose="020F0502020204030204" pitchFamily="34" charset="0"/>
                <a:ea typeface="Georgia" panose="02040502050405020303" pitchFamily="18" charset="0"/>
                <a:cs typeface="Calibri" panose="020F0502020204030204" pitchFamily="34" charset="0"/>
              </a:rPr>
              <a:t>ples </a:t>
            </a:r>
            <a:r>
              <a:rPr lang="en-US" sz="2200" dirty="0">
                <a:effectLst/>
                <a:latin typeface="Calibri" panose="020F0502020204030204" pitchFamily="34" charset="0"/>
                <a:ea typeface="Georgia" panose="02040502050405020303" pitchFamily="18" charset="0"/>
                <a:cs typeface="Calibri" panose="020F0502020204030204" pitchFamily="34" charset="0"/>
              </a:rPr>
              <a:t>than</a:t>
            </a:r>
            <a:r>
              <a:rPr lang="en-US" sz="2200" spc="11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11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neurons,</a:t>
            </a:r>
            <a:r>
              <a:rPr lang="en-US" sz="2200" spc="1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that</a:t>
            </a:r>
            <a:r>
              <a:rPr lang="en-US" sz="2200" spc="11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means </a:t>
            </a:r>
            <a:r>
              <a:rPr lang="en-US" sz="2200" b="1" dirty="0">
                <a:effectLst/>
                <a:latin typeface="Calibri" panose="020F0502020204030204" pitchFamily="34" charset="0"/>
                <a:ea typeface="Georgia" panose="02040502050405020303" pitchFamily="18" charset="0"/>
                <a:cs typeface="Calibri" panose="020F0502020204030204" pitchFamily="34" charset="0"/>
              </a:rPr>
              <a:t>|P|&gt;|H|</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Thus,</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again</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want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to</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use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the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generalization</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capability</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neural</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network.</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If we have more training samples than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 neurons, we cannot assume that</a:t>
            </a:r>
            <a:r>
              <a:rPr lang="en-US" sz="2200" spc="-26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every training sample is exactly hit.</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So,</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if</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cannot</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exactly</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hit</a:t>
            </a:r>
            <a:r>
              <a:rPr lang="en-US" sz="2200" spc="-4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points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 therefore cannot just interpolate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as in the aforementioned ideal case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with</a:t>
            </a:r>
            <a:r>
              <a:rPr lang="en-US" sz="2200" spc="270"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|P|=|H|</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0" indent="0">
              <a:buNone/>
            </a:pPr>
            <a:br>
              <a:rPr lang="en-US" sz="2000" dirty="0">
                <a:effectLst/>
                <a:latin typeface="Calibri" panose="020F0502020204030204" pitchFamily="34" charset="0"/>
                <a:ea typeface="Georgia" panose="02040502050405020303" pitchFamily="18"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027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347980" marR="1162685" algn="just">
              <a:lnSpc>
                <a:spcPct val="103000"/>
              </a:lnSpc>
              <a:spcBef>
                <a:spcPts val="685"/>
              </a:spcBef>
            </a:pP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must</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try</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to</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find</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a function </a:t>
            </a:r>
            <a:r>
              <a:rPr lang="en-US" sz="2200" dirty="0">
                <a:effectLst/>
                <a:latin typeface="Calibri" panose="020F0502020204030204" pitchFamily="34" charset="0"/>
                <a:ea typeface="Georgia" panose="02040502050405020303" pitchFamily="18" charset="0"/>
                <a:cs typeface="Calibri" panose="020F0502020204030204" pitchFamily="34" charset="0"/>
              </a:rPr>
              <a:t>that </a:t>
            </a:r>
            <a:r>
              <a:rPr lang="en-US" sz="2200" b="1" dirty="0">
                <a:effectLst/>
                <a:latin typeface="Calibri" panose="020F0502020204030204" pitchFamily="34" charset="0"/>
                <a:ea typeface="Georgia" panose="02040502050405020303" pitchFamily="18" charset="0"/>
                <a:cs typeface="Calibri" panose="020F0502020204030204" pitchFamily="34" charset="0"/>
              </a:rPr>
              <a:t>approximates </a:t>
            </a:r>
            <a:r>
              <a:rPr lang="en-US" sz="2200" dirty="0">
                <a:effectLst/>
                <a:latin typeface="Calibri" panose="020F0502020204030204" pitchFamily="34" charset="0"/>
                <a:ea typeface="Georgia" panose="02040502050405020303" pitchFamily="18" charset="0"/>
                <a:cs typeface="Calibri" panose="020F0502020204030204" pitchFamily="34" charset="0"/>
              </a:rPr>
              <a:t>our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training set P as closely as possible.</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347980" marR="1162685" algn="just">
              <a:lnSpc>
                <a:spcPct val="103000"/>
              </a:lnSpc>
              <a:spcBef>
                <a:spcPts val="685"/>
              </a:spcBef>
              <a:spcAft>
                <a:spcPts val="0"/>
              </a:spcAft>
            </a:pPr>
            <a:r>
              <a:rPr lang="en-US" sz="2200" dirty="0">
                <a:effectLst/>
                <a:latin typeface="Calibri" panose="020F0502020204030204" pitchFamily="34" charset="0"/>
                <a:ea typeface="Georgia" panose="02040502050405020303" pitchFamily="18" charset="0"/>
                <a:cs typeface="Calibri" panose="020F0502020204030204" pitchFamily="34" charset="0"/>
              </a:rPr>
              <a:t>To</a:t>
            </a:r>
            <a:r>
              <a:rPr lang="en-US" sz="2200" spc="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solve</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system</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7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equations,</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 have to find the solution M of a matrix</a:t>
            </a:r>
            <a:r>
              <a:rPr lang="en-US" sz="2200" spc="8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multiplication</a:t>
            </a:r>
          </a:p>
          <a:p>
            <a:pPr marL="347980" marR="1162685" algn="just">
              <a:lnSpc>
                <a:spcPct val="103000"/>
              </a:lnSpc>
              <a:spcBef>
                <a:spcPts val="685"/>
              </a:spcBef>
              <a:spcAft>
                <a:spcPts val="0"/>
              </a:spcAft>
            </a:pPr>
            <a:endParaRPr lang="en-US" sz="2200" dirty="0">
              <a:effectLst/>
              <a:latin typeface="Calibri" panose="020F0502020204030204" pitchFamily="34" charset="0"/>
              <a:ea typeface="Georgia" panose="02040502050405020303" pitchFamily="18" charset="0"/>
              <a:cs typeface="Calibri" panose="020F0502020204030204" pitchFamily="34" charset="0"/>
            </a:endParaRPr>
          </a:p>
          <a:p>
            <a:pPr marL="347980" marR="1162685" algn="just">
              <a:lnSpc>
                <a:spcPct val="103000"/>
              </a:lnSpc>
              <a:spcBef>
                <a:spcPts val="685"/>
              </a:spcBef>
              <a:spcAft>
                <a:spcPts val="0"/>
              </a:spcAft>
            </a:pPr>
            <a:endParaRPr lang="en-US" sz="2200" dirty="0">
              <a:effectLst/>
              <a:latin typeface="Calibri" panose="020F0502020204030204" pitchFamily="34" charset="0"/>
              <a:ea typeface="Georgia" panose="02040502050405020303" pitchFamily="18" charset="0"/>
              <a:cs typeface="Calibri" panose="020F0502020204030204" pitchFamily="34" charset="0"/>
            </a:endParaRPr>
          </a:p>
          <a:p>
            <a:r>
              <a:rPr lang="en-US" sz="2200" dirty="0">
                <a:effectLst/>
                <a:latin typeface="Calibri" panose="020F0502020204030204" pitchFamily="34" charset="0"/>
                <a:ea typeface="Georgia" panose="02040502050405020303" pitchFamily="18" charset="0"/>
                <a:cs typeface="Calibri" panose="020F0502020204030204" pitchFamily="34" charset="0"/>
              </a:rPr>
              <a:t>The problem is that this time we cannot invert the |</a:t>
            </a:r>
            <a:r>
              <a:rPr lang="en-US" sz="2200" dirty="0" err="1">
                <a:effectLst/>
                <a:latin typeface="Calibri" panose="020F0502020204030204" pitchFamily="34" charset="0"/>
                <a:ea typeface="Georgia" panose="02040502050405020303" pitchFamily="18" charset="0"/>
                <a:cs typeface="Calibri" panose="020F0502020204030204" pitchFamily="34" charset="0"/>
              </a:rPr>
              <a:t>P|x|H</a:t>
            </a:r>
            <a:r>
              <a:rPr lang="en-US" sz="2200" dirty="0">
                <a:effectLst/>
                <a:latin typeface="Calibri" panose="020F0502020204030204" pitchFamily="34" charset="0"/>
                <a:ea typeface="Georgia" panose="02040502050405020303" pitchFamily="18" charset="0"/>
                <a:cs typeface="Calibri" panose="020F0502020204030204" pitchFamily="34" charset="0"/>
              </a:rPr>
              <a:t>| matrix M because</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it</a:t>
            </a:r>
            <a:r>
              <a:rPr lang="en-US" sz="2200" spc="3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not</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square</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matrix</a:t>
            </a:r>
            <a:r>
              <a:rPr lang="en-US" sz="2200" spc="4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(here,</a:t>
            </a:r>
            <a:r>
              <a:rPr lang="en-IN" sz="2200" dirty="0">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3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true).</a:t>
            </a:r>
            <a:r>
              <a:rPr lang="en-US" sz="2200" spc="575" dirty="0">
                <a:effectLst/>
                <a:latin typeface="Calibri" panose="020F0502020204030204" pitchFamily="34" charset="0"/>
                <a:ea typeface="Georgia" panose="02040502050405020303" pitchFamily="18" charset="0"/>
                <a:cs typeface="Calibri" panose="020F0502020204030204" pitchFamily="34" charset="0"/>
              </a:rPr>
              <a:t> </a:t>
            </a:r>
          </a:p>
          <a:p>
            <a:r>
              <a:rPr lang="en-US" sz="2200" dirty="0">
                <a:effectLst/>
                <a:latin typeface="Calibri" panose="020F0502020204030204" pitchFamily="34" charset="0"/>
                <a:ea typeface="Georgia" panose="02040502050405020303" pitchFamily="18" charset="0"/>
                <a:cs typeface="Calibri" panose="020F0502020204030204" pitchFamily="34" charset="0"/>
              </a:rPr>
              <a:t>Here,</a:t>
            </a:r>
            <a:r>
              <a:rPr lang="en-US" sz="2200" spc="36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31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have to</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use</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10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Moore-Penrose</a:t>
            </a:r>
            <a:r>
              <a:rPr lang="en-US" sz="2200" b="1" spc="17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pseudo inverse</a:t>
            </a:r>
            <a:r>
              <a:rPr lang="en-US" sz="2200" b="1" spc="5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a:t>
            </a:r>
            <a:r>
              <a:rPr lang="en-US" sz="2200" spc="-115" dirty="0">
                <a:effectLst/>
                <a:latin typeface="Calibri" panose="020F0502020204030204" pitchFamily="34" charset="0"/>
                <a:ea typeface="Georgia" panose="02040502050405020303" pitchFamily="18" charset="0"/>
                <a:cs typeface="Calibri" panose="020F0502020204030204" pitchFamily="34" charset="0"/>
              </a:rPr>
              <a:t> </a:t>
            </a:r>
            <a:r>
              <a:rPr lang="en-US" sz="2200" baseline="30000" dirty="0">
                <a:effectLst/>
                <a:latin typeface="Calibri" panose="020F0502020204030204" pitchFamily="34" charset="0"/>
                <a:ea typeface="Georgia" panose="02040502050405020303" pitchFamily="18" charset="0"/>
                <a:cs typeface="Calibri" panose="020F0502020204030204" pitchFamily="34" charset="0"/>
              </a:rPr>
              <a:t>+</a:t>
            </a:r>
            <a:r>
              <a:rPr lang="en-US" sz="2200" spc="18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which</a:t>
            </a:r>
            <a:r>
              <a:rPr lang="en-US" sz="2200" spc="1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1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defined</a:t>
            </a:r>
            <a:r>
              <a:rPr lang="en-US" sz="2200" spc="1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by</a:t>
            </a:r>
          </a:p>
          <a:p>
            <a:pPr marL="0" indent="0">
              <a:buNone/>
            </a:pPr>
            <a:br>
              <a:rPr lang="en-US" sz="2200" dirty="0">
                <a:effectLst/>
                <a:latin typeface="Calibri" panose="020F0502020204030204" pitchFamily="34" charset="0"/>
                <a:ea typeface="Georgia" panose="02040502050405020303" pitchFamily="18" charset="0"/>
                <a:cs typeface="Calibri" panose="020F0502020204030204" pitchFamily="34" charset="0"/>
              </a:rPr>
            </a:br>
            <a:endParaRPr lang="en-US" sz="2200" dirty="0">
              <a:latin typeface="Calibri" panose="020F0502020204030204" pitchFamily="34" charset="0"/>
              <a:ea typeface="Georgia" panose="02040502050405020303" pitchFamily="18" charset="0"/>
              <a:cs typeface="Calibri" panose="020F0502020204030204" pitchFamily="34" charset="0"/>
            </a:endParaRPr>
          </a:p>
          <a:p>
            <a:r>
              <a:rPr lang="en-US" sz="2200" dirty="0">
                <a:effectLst/>
                <a:latin typeface="Calibri" panose="020F0502020204030204" pitchFamily="34" charset="0"/>
                <a:ea typeface="Georgia" panose="02040502050405020303" pitchFamily="18" charset="0"/>
                <a:cs typeface="Calibri" panose="020F0502020204030204" pitchFamily="34" charset="0"/>
              </a:rPr>
              <a:t>Although</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Moore-Penrose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pseudo</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inverse is not the inverse of a matrix,</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it can be used similarly in this case1.</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endParaRPr lang="en-US" sz="2200" dirty="0">
              <a:effectLst/>
              <a:latin typeface="Calibri" panose="020F0502020204030204" pitchFamily="34" charset="0"/>
              <a:ea typeface="Georgia" panose="02040502050405020303" pitchFamily="18" charset="0"/>
              <a:cs typeface="Calibri" panose="020F0502020204030204" pitchFamily="34" charset="0"/>
            </a:endParaRPr>
          </a:p>
          <a:p>
            <a:endParaRPr lang="en-US" sz="2200" dirty="0">
              <a:latin typeface="Calibri" panose="020F0502020204030204" pitchFamily="34" charset="0"/>
              <a:ea typeface="Georgia" panose="02040502050405020303" pitchFamily="18" charset="0"/>
              <a:cs typeface="Calibri" panose="020F0502020204030204" pitchFamily="34" charset="0"/>
            </a:endParaRPr>
          </a:p>
          <a:p>
            <a:endParaRPr lang="en-US" sz="1800" dirty="0">
              <a:effectLst/>
              <a:latin typeface="Georgia" panose="02040502050405020303" pitchFamily="18" charset="0"/>
              <a:ea typeface="Georgia" panose="02040502050405020303" pitchFamily="18" charset="0"/>
              <a:cs typeface="Georgia" panose="02040502050405020303" pitchFamily="18" charset="0"/>
            </a:endParaRPr>
          </a:p>
          <a:p>
            <a:endParaRPr lang="en-US" sz="1800" dirty="0">
              <a:latin typeface="Georgia" panose="02040502050405020303" pitchFamily="18" charset="0"/>
              <a:ea typeface="Georgia" panose="02040502050405020303" pitchFamily="18" charset="0"/>
              <a:cs typeface="Georgia" panose="02040502050405020303" pitchFamily="18" charset="0"/>
            </a:endParaRPr>
          </a:p>
          <a:p>
            <a:endParaRPr lang="en-IN" sz="1800" dirty="0">
              <a:effectLst/>
              <a:latin typeface="Georgia" panose="02040502050405020303" pitchFamily="18" charset="0"/>
              <a:ea typeface="Georgia" panose="02040502050405020303" pitchFamily="18" charset="0"/>
              <a:cs typeface="Georgia" panose="02040502050405020303" pitchFamily="18" charset="0"/>
            </a:endParaRPr>
          </a:p>
          <a:p>
            <a:endParaRPr lang="en-IN" dirty="0"/>
          </a:p>
        </p:txBody>
      </p:sp>
      <p:pic>
        <p:nvPicPr>
          <p:cNvPr id="5" name="Picture 4">
            <a:extLst>
              <a:ext uri="{FF2B5EF4-FFF2-40B4-BE49-F238E27FC236}">
                <a16:creationId xmlns:a16="http://schemas.microsoft.com/office/drawing/2014/main" id="{CC1E8D19-0A8F-40EF-A061-F41B3ABEBD88}"/>
              </a:ext>
            </a:extLst>
          </p:cNvPr>
          <p:cNvPicPr>
            <a:picLocks noChangeAspect="1"/>
          </p:cNvPicPr>
          <p:nvPr/>
        </p:nvPicPr>
        <p:blipFill>
          <a:blip r:embed="rId2"/>
          <a:stretch>
            <a:fillRect/>
          </a:stretch>
        </p:blipFill>
        <p:spPr>
          <a:xfrm>
            <a:off x="3494314" y="1939183"/>
            <a:ext cx="2155371" cy="587481"/>
          </a:xfrm>
          <a:prstGeom prst="rect">
            <a:avLst/>
          </a:prstGeom>
        </p:spPr>
      </p:pic>
      <p:pic>
        <p:nvPicPr>
          <p:cNvPr id="7" name="Picture 6">
            <a:extLst>
              <a:ext uri="{FF2B5EF4-FFF2-40B4-BE49-F238E27FC236}">
                <a16:creationId xmlns:a16="http://schemas.microsoft.com/office/drawing/2014/main" id="{527DB91B-2DDA-4529-AD9E-D23909203C91}"/>
              </a:ext>
            </a:extLst>
          </p:cNvPr>
          <p:cNvPicPr>
            <a:picLocks noChangeAspect="1"/>
          </p:cNvPicPr>
          <p:nvPr/>
        </p:nvPicPr>
        <p:blipFill>
          <a:blip r:embed="rId3"/>
          <a:stretch>
            <a:fillRect/>
          </a:stretch>
        </p:blipFill>
        <p:spPr>
          <a:xfrm>
            <a:off x="5105400" y="3122707"/>
            <a:ext cx="1093482" cy="306293"/>
          </a:xfrm>
          <a:prstGeom prst="rect">
            <a:avLst/>
          </a:prstGeom>
        </p:spPr>
      </p:pic>
      <p:pic>
        <p:nvPicPr>
          <p:cNvPr id="9" name="Picture 8">
            <a:extLst>
              <a:ext uri="{FF2B5EF4-FFF2-40B4-BE49-F238E27FC236}">
                <a16:creationId xmlns:a16="http://schemas.microsoft.com/office/drawing/2014/main" id="{F0576866-DE16-4DF4-821F-E6275C6408B3}"/>
              </a:ext>
            </a:extLst>
          </p:cNvPr>
          <p:cNvPicPr>
            <a:picLocks noChangeAspect="1"/>
          </p:cNvPicPr>
          <p:nvPr/>
        </p:nvPicPr>
        <p:blipFill>
          <a:blip r:embed="rId4"/>
          <a:stretch>
            <a:fillRect/>
          </a:stretch>
        </p:blipFill>
        <p:spPr>
          <a:xfrm>
            <a:off x="2884714" y="4525610"/>
            <a:ext cx="2971800" cy="490917"/>
          </a:xfrm>
          <a:prstGeom prst="rect">
            <a:avLst/>
          </a:prstGeom>
        </p:spPr>
      </p:pic>
    </p:spTree>
    <p:extLst>
      <p:ext uri="{BB962C8B-B14F-4D97-AF65-F5344CB8AC3E}">
        <p14:creationId xmlns:p14="http://schemas.microsoft.com/office/powerpoint/2010/main" val="1353795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9864B-4513-48E0-AA36-025A47DEE600}"/>
              </a:ext>
            </a:extLst>
          </p:cNvPr>
          <p:cNvSpPr>
            <a:spLocks noGrp="1"/>
          </p:cNvSpPr>
          <p:nvPr>
            <p:ph sz="quarter" idx="1"/>
          </p:nvPr>
        </p:nvSpPr>
        <p:spPr>
          <a:xfrm>
            <a:off x="304800" y="304800"/>
            <a:ext cx="8534400" cy="6400800"/>
          </a:xfrm>
        </p:spPr>
        <p:txBody>
          <a:bodyPr>
            <a:normAutofit/>
          </a:bodyPr>
          <a:lstStyle/>
          <a:p>
            <a:r>
              <a:rPr lang="en-US" sz="2400" dirty="0">
                <a:effectLst/>
                <a:latin typeface="Calibri" panose="020F0502020204030204" pitchFamily="34" charset="0"/>
                <a:ea typeface="Georgia" panose="02040502050405020303" pitchFamily="18" charset="0"/>
                <a:cs typeface="Calibri" panose="020F0502020204030204" pitchFamily="34" charset="0"/>
              </a:rPr>
              <a:t>We get equations that are very similar</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to</a:t>
            </a:r>
            <a:r>
              <a:rPr lang="en-US" sz="2400" spc="12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those</a:t>
            </a:r>
            <a:r>
              <a:rPr lang="en-US" sz="2400" spc="130"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in</a:t>
            </a:r>
            <a:r>
              <a:rPr lang="en-US" sz="2400" spc="12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130"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case</a:t>
            </a:r>
            <a:r>
              <a:rPr lang="en-US" sz="2400" spc="12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of</a:t>
            </a:r>
            <a:r>
              <a:rPr lang="en-US" sz="2400" spc="130"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|P|</a:t>
            </a:r>
            <a:r>
              <a:rPr lang="en-US" sz="2400" spc="-1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a:t>
            </a:r>
            <a:r>
              <a:rPr lang="en-US" sz="2400" spc="6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|H|:</a:t>
            </a:r>
          </a:p>
          <a:p>
            <a:endParaRPr lang="en-US" sz="2400" dirty="0">
              <a:latin typeface="Calibri" panose="020F0502020204030204" pitchFamily="34" charset="0"/>
              <a:ea typeface="Georgia" panose="02040502050405020303" pitchFamily="18" charset="0"/>
              <a:cs typeface="Calibri" panose="020F0502020204030204" pitchFamily="34" charset="0"/>
            </a:endParaRPr>
          </a:p>
          <a:p>
            <a:endParaRPr lang="en-US" sz="2400" dirty="0">
              <a:effectLst/>
              <a:latin typeface="Calibri" panose="020F0502020204030204" pitchFamily="34" charset="0"/>
              <a:ea typeface="Georgia" panose="02040502050405020303" pitchFamily="18" charset="0"/>
              <a:cs typeface="Calibri" panose="020F0502020204030204" pitchFamily="34" charset="0"/>
            </a:endParaRPr>
          </a:p>
          <a:p>
            <a:endParaRPr lang="en-US" sz="2400" dirty="0">
              <a:effectLst/>
              <a:latin typeface="Calibri" panose="020F0502020204030204" pitchFamily="34" charset="0"/>
              <a:ea typeface="Georgia" panose="02040502050405020303" pitchFamily="18" charset="0"/>
              <a:cs typeface="Calibri" panose="020F0502020204030204" pitchFamily="34" charset="0"/>
            </a:endParaRPr>
          </a:p>
          <a:p>
            <a:endParaRPr lang="en-US" sz="2400" dirty="0">
              <a:effectLst/>
              <a:latin typeface="Calibri" panose="020F0502020204030204" pitchFamily="34" charset="0"/>
              <a:ea typeface="Georgia" panose="02040502050405020303" pitchFamily="18" charset="0"/>
              <a:cs typeface="Calibri" panose="020F0502020204030204" pitchFamily="34" charset="0"/>
            </a:endParaRPr>
          </a:p>
          <a:p>
            <a:endParaRPr lang="en-US" sz="2400" dirty="0">
              <a:effectLst/>
              <a:latin typeface="Calibri" panose="020F0502020204030204" pitchFamily="34" charset="0"/>
              <a:ea typeface="Georgia" panose="02040502050405020303" pitchFamily="18" charset="0"/>
              <a:cs typeface="Calibri" panose="020F0502020204030204" pitchFamily="34" charset="0"/>
            </a:endParaRPr>
          </a:p>
          <a:p>
            <a:r>
              <a:rPr lang="en-US" sz="2400" dirty="0">
                <a:effectLst/>
                <a:latin typeface="Calibri" panose="020F0502020204030204" pitchFamily="34" charset="0"/>
                <a:ea typeface="Georgia" panose="02040502050405020303" pitchFamily="18" charset="0"/>
                <a:cs typeface="Calibri" panose="020F0502020204030204" pitchFamily="34" charset="0"/>
              </a:rPr>
              <a:t>Another</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reason</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for</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use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of</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Moore-Penrose pseudo inverse is the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fact</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that</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it</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minimizes</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squared</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error.</a:t>
            </a:r>
          </a:p>
          <a:p>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 estimate of the vector G corresponds</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to</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b="1" dirty="0">
                <a:effectLst/>
                <a:latin typeface="Calibri" panose="020F0502020204030204" pitchFamily="34" charset="0"/>
                <a:ea typeface="Georgia" panose="02040502050405020303" pitchFamily="18" charset="0"/>
                <a:cs typeface="Calibri" panose="020F0502020204030204" pitchFamily="34" charset="0"/>
              </a:rPr>
              <a:t>Gauss-Markov</a:t>
            </a:r>
            <a:r>
              <a:rPr lang="en-US" sz="2400" b="1" spc="5" dirty="0">
                <a:effectLst/>
                <a:latin typeface="Calibri" panose="020F0502020204030204" pitchFamily="34" charset="0"/>
                <a:ea typeface="Georgia" panose="02040502050405020303" pitchFamily="18" charset="0"/>
                <a:cs typeface="Calibri" panose="020F0502020204030204" pitchFamily="34" charset="0"/>
              </a:rPr>
              <a:t> </a:t>
            </a:r>
            <a:r>
              <a:rPr lang="en-US" sz="2400" b="1" spc="-10" dirty="0">
                <a:effectLst/>
                <a:latin typeface="Calibri" panose="020F0502020204030204" pitchFamily="34" charset="0"/>
                <a:ea typeface="Georgia" panose="02040502050405020303" pitchFamily="18" charset="0"/>
                <a:cs typeface="Calibri" panose="020F0502020204030204" pitchFamily="34" charset="0"/>
              </a:rPr>
              <a:t>model </a:t>
            </a:r>
            <a:r>
              <a:rPr lang="en-US" sz="2400" spc="-5" dirty="0">
                <a:effectLst/>
                <a:latin typeface="Calibri" panose="020F0502020204030204" pitchFamily="34" charset="0"/>
                <a:ea typeface="Georgia" panose="02040502050405020303" pitchFamily="18" charset="0"/>
                <a:cs typeface="Calibri" panose="020F0502020204030204" pitchFamily="34" charset="0"/>
              </a:rPr>
              <a:t>known from statistics, which</a:t>
            </a:r>
            <a:r>
              <a:rPr lang="en-US" sz="2400" dirty="0">
                <a:effectLst/>
                <a:latin typeface="Calibri" panose="020F0502020204030204" pitchFamily="34" charset="0"/>
                <a:ea typeface="Georgia" panose="02040502050405020303" pitchFamily="18" charset="0"/>
                <a:cs typeface="Calibri" panose="020F0502020204030204" pitchFamily="34" charset="0"/>
              </a:rPr>
              <a:t> is used to minimize the squared error.</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p>
          <a:p>
            <a:r>
              <a:rPr lang="en-US" sz="2400" dirty="0">
                <a:effectLst/>
                <a:latin typeface="Calibri" panose="020F0502020204030204" pitchFamily="34" charset="0"/>
                <a:ea typeface="Georgia" panose="02040502050405020303" pitchFamily="18" charset="0"/>
                <a:cs typeface="Calibri" panose="020F0502020204030204" pitchFamily="34" charset="0"/>
              </a:rPr>
              <a:t>Do not</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mistake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in</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spc="55" dirty="0">
                <a:effectLst/>
                <a:latin typeface="Calibri" panose="020F0502020204030204" pitchFamily="34" charset="0"/>
                <a:ea typeface="Georgia" panose="02040502050405020303" pitchFamily="18" charset="0"/>
                <a:cs typeface="Calibri" panose="020F0502020204030204" pitchFamily="34" charset="0"/>
              </a:rPr>
              <a:t>M</a:t>
            </a:r>
            <a:r>
              <a:rPr lang="en-US" sz="2400" spc="55" baseline="30000" dirty="0">
                <a:effectLst/>
                <a:latin typeface="Calibri" panose="020F0502020204030204" pitchFamily="34" charset="0"/>
                <a:ea typeface="Georgia" panose="02040502050405020303" pitchFamily="18" charset="0"/>
                <a:cs typeface="Calibri" panose="020F0502020204030204" pitchFamily="34" charset="0"/>
              </a:rPr>
              <a:t>T</a:t>
            </a:r>
            <a:r>
              <a:rPr lang="en-US" sz="2400" spc="60"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(of</a:t>
            </a:r>
            <a:r>
              <a:rPr lang="en-US" sz="2400" spc="26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26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trans</a:t>
            </a:r>
            <a:r>
              <a:rPr lang="en-US" sz="2400" spc="-5" dirty="0">
                <a:effectLst/>
                <a:latin typeface="Calibri" panose="020F0502020204030204" pitchFamily="34" charset="0"/>
                <a:ea typeface="Georgia" panose="02040502050405020303" pitchFamily="18" charset="0"/>
                <a:cs typeface="Calibri" panose="020F0502020204030204" pitchFamily="34" charset="0"/>
              </a:rPr>
              <a:t>pose</a:t>
            </a:r>
            <a:r>
              <a:rPr lang="en-US" sz="2400" dirty="0">
                <a:effectLst/>
                <a:latin typeface="Calibri" panose="020F0502020204030204" pitchFamily="34" charset="0"/>
                <a:ea typeface="Georgia" panose="02040502050405020303" pitchFamily="18" charset="0"/>
                <a:cs typeface="Calibri" panose="020F0502020204030204" pitchFamily="34" charset="0"/>
              </a:rPr>
              <a:t> </a:t>
            </a:r>
            <a:r>
              <a:rPr lang="en-US" sz="2400" spc="-5" dirty="0">
                <a:effectLst/>
                <a:latin typeface="Calibri" panose="020F0502020204030204" pitchFamily="34" charset="0"/>
                <a:ea typeface="Georgia" panose="02040502050405020303" pitchFamily="18" charset="0"/>
                <a:cs typeface="Calibri" panose="020F0502020204030204" pitchFamily="34" charset="0"/>
              </a:rPr>
              <a:t>of</a:t>
            </a:r>
            <a:r>
              <a:rPr lang="en-US" sz="2400" spc="255" dirty="0">
                <a:effectLst/>
                <a:latin typeface="Calibri" panose="020F0502020204030204" pitchFamily="34" charset="0"/>
                <a:ea typeface="Georgia" panose="02040502050405020303" pitchFamily="18" charset="0"/>
                <a:cs typeface="Calibri" panose="020F0502020204030204" pitchFamily="34" charset="0"/>
              </a:rPr>
              <a:t> </a:t>
            </a:r>
            <a:r>
              <a:rPr lang="en-US" sz="2400" spc="-5" dirty="0">
                <a:effectLst/>
                <a:latin typeface="Calibri" panose="020F0502020204030204" pitchFamily="34" charset="0"/>
                <a:ea typeface="Georgia" panose="02040502050405020303" pitchFamily="18" charset="0"/>
                <a:cs typeface="Calibri" panose="020F0502020204030204" pitchFamily="34" charset="0"/>
              </a:rPr>
              <a:t>the</a:t>
            </a:r>
            <a:r>
              <a:rPr lang="en-US" sz="2400" spc="255" dirty="0">
                <a:effectLst/>
                <a:latin typeface="Calibri" panose="020F0502020204030204" pitchFamily="34" charset="0"/>
                <a:ea typeface="Georgia" panose="02040502050405020303" pitchFamily="18" charset="0"/>
                <a:cs typeface="Calibri" panose="020F0502020204030204" pitchFamily="34" charset="0"/>
              </a:rPr>
              <a:t> </a:t>
            </a:r>
            <a:r>
              <a:rPr lang="en-US" sz="2400" spc="-5" dirty="0">
                <a:effectLst/>
                <a:latin typeface="Calibri" panose="020F0502020204030204" pitchFamily="34" charset="0"/>
                <a:ea typeface="Georgia" panose="02040502050405020303" pitchFamily="18" charset="0"/>
                <a:cs typeface="Calibri" panose="020F0502020204030204" pitchFamily="34" charset="0"/>
              </a:rPr>
              <a:t>matrix </a:t>
            </a:r>
            <a:r>
              <a:rPr lang="en-US" sz="2400" dirty="0">
                <a:effectLst/>
                <a:latin typeface="Calibri" panose="020F0502020204030204" pitchFamily="34" charset="0"/>
                <a:ea typeface="Georgia" panose="02040502050405020303" pitchFamily="18" charset="0"/>
                <a:cs typeface="Calibri" panose="020F0502020204030204" pitchFamily="34" charset="0"/>
              </a:rPr>
              <a:t>M ) for the T</a:t>
            </a:r>
            <a:r>
              <a:rPr lang="en-US" sz="2400" spc="24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of</a:t>
            </a:r>
            <a:r>
              <a:rPr lang="en-US" sz="2400" spc="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the</a:t>
            </a:r>
            <a:r>
              <a:rPr lang="en-US" sz="2400" spc="4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vector</a:t>
            </a:r>
            <a:r>
              <a:rPr lang="en-US" sz="2400" spc="4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of</a:t>
            </a:r>
            <a:r>
              <a:rPr lang="en-US" sz="2400" spc="50"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all</a:t>
            </a:r>
            <a:r>
              <a:rPr lang="en-US" sz="2400" spc="45"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teaching</a:t>
            </a:r>
            <a:r>
              <a:rPr lang="en-US" sz="2400" spc="50" dirty="0">
                <a:effectLst/>
                <a:latin typeface="Calibri" panose="020F0502020204030204" pitchFamily="34" charset="0"/>
                <a:ea typeface="Georgia" panose="02040502050405020303" pitchFamily="18" charset="0"/>
                <a:cs typeface="Calibri" panose="020F0502020204030204" pitchFamily="34" charset="0"/>
              </a:rPr>
              <a:t> </a:t>
            </a:r>
            <a:r>
              <a:rPr lang="en-US" sz="2400" dirty="0">
                <a:effectLst/>
                <a:latin typeface="Calibri" panose="020F0502020204030204" pitchFamily="34" charset="0"/>
                <a:ea typeface="Georgia" panose="02040502050405020303" pitchFamily="18" charset="0"/>
                <a:cs typeface="Calibri" panose="020F0502020204030204" pitchFamily="34" charset="0"/>
              </a:rPr>
              <a:t>inputs.</a:t>
            </a:r>
            <a:endParaRPr lang="en-IN" sz="2400" dirty="0">
              <a:effectLst/>
              <a:latin typeface="Calibri" panose="020F0502020204030204" pitchFamily="34" charset="0"/>
              <a:ea typeface="Georgia" panose="02040502050405020303" pitchFamily="18"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32A6F18A-47F7-435B-8DFB-18BDA5D73C32}"/>
              </a:ext>
            </a:extLst>
          </p:cNvPr>
          <p:cNvPicPr>
            <a:picLocks noChangeAspect="1"/>
          </p:cNvPicPr>
          <p:nvPr/>
        </p:nvPicPr>
        <p:blipFill>
          <a:blip r:embed="rId2"/>
          <a:stretch>
            <a:fillRect/>
          </a:stretch>
        </p:blipFill>
        <p:spPr>
          <a:xfrm>
            <a:off x="2667000" y="1066800"/>
            <a:ext cx="3352800" cy="1963668"/>
          </a:xfrm>
          <a:prstGeom prst="rect">
            <a:avLst/>
          </a:prstGeom>
        </p:spPr>
      </p:pic>
    </p:spTree>
    <p:extLst>
      <p:ext uri="{BB962C8B-B14F-4D97-AF65-F5344CB8AC3E}">
        <p14:creationId xmlns:p14="http://schemas.microsoft.com/office/powerpoint/2010/main" val="89841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FF423-A317-409D-A554-F822B0F642CC}"/>
              </a:ext>
            </a:extLst>
          </p:cNvPr>
          <p:cNvSpPr>
            <a:spLocks noGrp="1"/>
          </p:cNvSpPr>
          <p:nvPr>
            <p:ph sz="quarter" idx="1"/>
          </p:nvPr>
        </p:nvSpPr>
        <p:spPr>
          <a:xfrm>
            <a:off x="228600" y="304800"/>
            <a:ext cx="8610600" cy="6324600"/>
          </a:xfrm>
        </p:spPr>
        <p:txBody>
          <a:bodyPr/>
          <a:lstStyle/>
          <a:p>
            <a:pPr algn="l"/>
            <a:r>
              <a:rPr lang="en-US" sz="2200" b="0" i="0" dirty="0">
                <a:solidFill>
                  <a:srgbClr val="292929"/>
                </a:solidFill>
                <a:effectLst/>
                <a:latin typeface="Calibri" panose="020F0502020204030204" pitchFamily="34" charset="0"/>
                <a:cs typeface="Calibri" panose="020F0502020204030204" pitchFamily="34" charset="0"/>
              </a:rPr>
              <a:t>In </a:t>
            </a:r>
            <a:r>
              <a:rPr lang="en-US" sz="2200" b="1" i="0" dirty="0">
                <a:solidFill>
                  <a:srgbClr val="292929"/>
                </a:solidFill>
                <a:effectLst/>
                <a:latin typeface="Calibri" panose="020F0502020204030204" pitchFamily="34" charset="0"/>
                <a:cs typeface="Calibri" panose="020F0502020204030204" pitchFamily="34" charset="0"/>
              </a:rPr>
              <a:t>Single Perceptron</a:t>
            </a:r>
            <a:r>
              <a:rPr lang="en-US" sz="2200" b="0" i="0" dirty="0">
                <a:solidFill>
                  <a:srgbClr val="292929"/>
                </a:solidFill>
                <a:effectLst/>
                <a:latin typeface="Calibri" panose="020F0502020204030204" pitchFamily="34" charset="0"/>
                <a:cs typeface="Calibri" panose="020F0502020204030204" pitchFamily="34" charset="0"/>
              </a:rPr>
              <a:t> / </a:t>
            </a:r>
            <a:r>
              <a:rPr lang="en-US" sz="2200" b="1" i="0" dirty="0">
                <a:solidFill>
                  <a:srgbClr val="292929"/>
                </a:solidFill>
                <a:effectLst/>
                <a:latin typeface="Calibri" panose="020F0502020204030204" pitchFamily="34" charset="0"/>
                <a:cs typeface="Calibri" panose="020F0502020204030204" pitchFamily="34" charset="0"/>
              </a:rPr>
              <a:t>Multi-layer Perceptron</a:t>
            </a:r>
            <a:r>
              <a:rPr lang="en-US" sz="2200" b="0" i="0" dirty="0">
                <a:solidFill>
                  <a:srgbClr val="292929"/>
                </a:solidFill>
                <a:effectLst/>
                <a:latin typeface="Calibri" panose="020F0502020204030204" pitchFamily="34" charset="0"/>
                <a:cs typeface="Calibri" panose="020F0502020204030204" pitchFamily="34" charset="0"/>
              </a:rPr>
              <a:t>, we only have linear separability because they are composed of input and output layers (some hidden layers in MLP)</a:t>
            </a:r>
          </a:p>
          <a:p>
            <a:pPr algn="l"/>
            <a:r>
              <a:rPr lang="en-US" sz="2200" b="0" i="0" dirty="0">
                <a:solidFill>
                  <a:srgbClr val="292929"/>
                </a:solidFill>
                <a:effectLst/>
                <a:latin typeface="Calibri" panose="020F0502020204030204" pitchFamily="34" charset="0"/>
                <a:cs typeface="Calibri" panose="020F0502020204030204" pitchFamily="34" charset="0"/>
              </a:rPr>
              <a:t>For example, AND, OR functions are </a:t>
            </a:r>
            <a:r>
              <a:rPr lang="en-US" sz="2200" b="1" i="0" dirty="0">
                <a:solidFill>
                  <a:srgbClr val="292929"/>
                </a:solidFill>
                <a:effectLst/>
                <a:latin typeface="Calibri" panose="020F0502020204030204" pitchFamily="34" charset="0"/>
                <a:cs typeface="Calibri" panose="020F0502020204030204" pitchFamily="34" charset="0"/>
              </a:rPr>
              <a:t>linearly-separable</a:t>
            </a:r>
            <a:r>
              <a:rPr lang="en-US" sz="2200" b="0" i="0" dirty="0">
                <a:solidFill>
                  <a:srgbClr val="292929"/>
                </a:solidFill>
                <a:effectLst/>
                <a:latin typeface="Calibri" panose="020F0502020204030204" pitchFamily="34" charset="0"/>
                <a:cs typeface="Calibri" panose="020F0502020204030204" pitchFamily="34" charset="0"/>
              </a:rPr>
              <a:t> &amp; XOR function is </a:t>
            </a:r>
            <a:r>
              <a:rPr lang="en-US" sz="2200" b="1" i="0" dirty="0">
                <a:solidFill>
                  <a:srgbClr val="292929"/>
                </a:solidFill>
                <a:effectLst/>
                <a:latin typeface="Calibri" panose="020F0502020204030204" pitchFamily="34" charset="0"/>
                <a:cs typeface="Calibri" panose="020F0502020204030204" pitchFamily="34" charset="0"/>
              </a:rPr>
              <a:t>not</a:t>
            </a:r>
            <a:r>
              <a:rPr lang="en-US" sz="2200" b="0" i="0" dirty="0">
                <a:solidFill>
                  <a:srgbClr val="292929"/>
                </a:solidFill>
                <a:effectLst/>
                <a:latin typeface="Calibri" panose="020F0502020204030204" pitchFamily="34" charset="0"/>
                <a:cs typeface="Calibri" panose="020F0502020204030204" pitchFamily="34" charset="0"/>
              </a:rPr>
              <a:t> linearly separable.</a:t>
            </a:r>
          </a:p>
          <a:p>
            <a:endParaRPr lang="en-IN" dirty="0"/>
          </a:p>
        </p:txBody>
      </p:sp>
      <p:pic>
        <p:nvPicPr>
          <p:cNvPr id="7172" name="Picture 4">
            <a:extLst>
              <a:ext uri="{FF2B5EF4-FFF2-40B4-BE49-F238E27FC236}">
                <a16:creationId xmlns:a16="http://schemas.microsoft.com/office/drawing/2014/main" id="{44339971-4E4B-413B-A40B-9652DC19F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49961"/>
            <a:ext cx="5703298" cy="2558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300A12F-0689-4EFA-A344-EA4B51771A19}"/>
              </a:ext>
            </a:extLst>
          </p:cNvPr>
          <p:cNvPicPr>
            <a:picLocks noChangeAspect="1"/>
          </p:cNvPicPr>
          <p:nvPr/>
        </p:nvPicPr>
        <p:blipFill>
          <a:blip r:embed="rId3"/>
          <a:stretch>
            <a:fillRect/>
          </a:stretch>
        </p:blipFill>
        <p:spPr>
          <a:xfrm>
            <a:off x="838200" y="4582989"/>
            <a:ext cx="6572250" cy="1952625"/>
          </a:xfrm>
          <a:prstGeom prst="rect">
            <a:avLst/>
          </a:prstGeom>
        </p:spPr>
      </p:pic>
    </p:spTree>
    <p:extLst>
      <p:ext uri="{BB962C8B-B14F-4D97-AF65-F5344CB8AC3E}">
        <p14:creationId xmlns:p14="http://schemas.microsoft.com/office/powerpoint/2010/main" val="320444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lstStyle/>
          <a:p>
            <a:pPr marL="0" indent="0">
              <a:buNone/>
            </a:pPr>
            <a:r>
              <a:rPr lang="en-US" sz="2100" b="1" dirty="0">
                <a:effectLst/>
                <a:latin typeface="Calibri" panose="020F0502020204030204" pitchFamily="34" charset="0"/>
                <a:ea typeface="Arial" panose="020B0604020202020204" pitchFamily="34" charset="0"/>
                <a:cs typeface="Calibri" panose="020F0502020204030204" pitchFamily="34" charset="0"/>
              </a:rPr>
              <a:t>The</a:t>
            </a:r>
            <a:r>
              <a:rPr lang="en-US" sz="2100" b="1" spc="3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generalization</a:t>
            </a:r>
            <a:r>
              <a:rPr lang="en-US" sz="2100" b="1" spc="30"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on</a:t>
            </a:r>
            <a:r>
              <a:rPr lang="en-US" sz="2100" b="1" spc="30"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several</a:t>
            </a:r>
            <a:r>
              <a:rPr lang="en-US" sz="2100" b="1" spc="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outputs</a:t>
            </a:r>
            <a:r>
              <a:rPr lang="en-US" sz="2100" b="1" spc="5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is</a:t>
            </a:r>
            <a:r>
              <a:rPr lang="en-US" sz="2100" b="1" spc="5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trivial</a:t>
            </a:r>
            <a:r>
              <a:rPr lang="en-US" sz="2100" b="1" spc="60"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and</a:t>
            </a:r>
            <a:r>
              <a:rPr lang="en-US" sz="2100" b="1" spc="5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not</a:t>
            </a:r>
            <a:r>
              <a:rPr lang="en-US" sz="2100" b="1" spc="5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quite</a:t>
            </a:r>
            <a:r>
              <a:rPr lang="en-US" sz="2100" b="1" spc="-27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computationally</a:t>
            </a:r>
            <a:r>
              <a:rPr lang="en-US" sz="2100" b="1" spc="35" dirty="0">
                <a:effectLst/>
                <a:latin typeface="Calibri" panose="020F0502020204030204" pitchFamily="34" charset="0"/>
                <a:ea typeface="Arial" panose="020B0604020202020204" pitchFamily="34" charset="0"/>
                <a:cs typeface="Calibri" panose="020F0502020204030204" pitchFamily="34" charset="0"/>
              </a:rPr>
              <a:t> </a:t>
            </a:r>
            <a:r>
              <a:rPr lang="en-US" sz="2100" b="1" dirty="0">
                <a:effectLst/>
                <a:latin typeface="Calibri" panose="020F0502020204030204" pitchFamily="34" charset="0"/>
                <a:ea typeface="Arial" panose="020B0604020202020204" pitchFamily="34" charset="0"/>
                <a:cs typeface="Calibri" panose="020F0502020204030204" pitchFamily="34" charset="0"/>
              </a:rPr>
              <a:t>expensive:</a:t>
            </a:r>
            <a:endParaRPr lang="en-IN" sz="2100" b="1" dirty="0">
              <a:effectLst/>
              <a:latin typeface="Calibri" panose="020F0502020204030204" pitchFamily="34" charset="0"/>
              <a:ea typeface="Arial" panose="020B0604020202020204" pitchFamily="34" charset="0"/>
              <a:cs typeface="Calibri" panose="020F0502020204030204" pitchFamily="34" charset="0"/>
            </a:endParaRPr>
          </a:p>
          <a:p>
            <a:r>
              <a:rPr lang="en-US" sz="2000" dirty="0">
                <a:effectLst/>
                <a:latin typeface="Georgia" panose="02040502050405020303" pitchFamily="18" charset="0"/>
                <a:ea typeface="Georgia" panose="02040502050405020303" pitchFamily="18" charset="0"/>
                <a:cs typeface="Georgia" panose="02040502050405020303" pitchFamily="18" charset="0"/>
              </a:rPr>
              <a:t>We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have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found</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a</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mathematically</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exact</a:t>
            </a:r>
            <a:r>
              <a:rPr lang="en-US" sz="2000" spc="-25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way</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to</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directly</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calculate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the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weights.</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p>
          <a:p>
            <a:r>
              <a:rPr lang="en-US" sz="2000" dirty="0">
                <a:effectLst/>
                <a:latin typeface="Georgia" panose="02040502050405020303" pitchFamily="18" charset="0"/>
                <a:ea typeface="Georgia" panose="02040502050405020303" pitchFamily="18" charset="0"/>
                <a:cs typeface="Georgia" panose="02040502050405020303" pitchFamily="18" charset="0"/>
              </a:rPr>
              <a:t>What</a:t>
            </a:r>
            <a:r>
              <a:rPr lang="en-US" sz="2000" spc="1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will</a:t>
            </a:r>
            <a:r>
              <a:rPr lang="en-US" sz="2000" spc="1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happen</a:t>
            </a:r>
            <a:r>
              <a:rPr lang="en-US" sz="2000" spc="1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if</a:t>
            </a:r>
            <a:r>
              <a:rPr lang="en-US" sz="2000" spc="1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there</a:t>
            </a:r>
            <a:r>
              <a:rPr lang="en-US" sz="2000" spc="1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are</a:t>
            </a:r>
            <a:r>
              <a:rPr lang="en-US" sz="2000" spc="1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several</a:t>
            </a:r>
            <a:r>
              <a:rPr lang="en-US" sz="2000" spc="1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output neurons i.e.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b="1" dirty="0">
                <a:effectLst/>
                <a:latin typeface="Lucida Sans Unicode" panose="020B0602030504020204" pitchFamily="34" charset="0"/>
                <a:ea typeface="Georgia" panose="02040502050405020303" pitchFamily="18" charset="0"/>
                <a:cs typeface="Georgia" panose="02040502050405020303" pitchFamily="18" charset="0"/>
              </a:rPr>
              <a:t>|</a:t>
            </a:r>
            <a:r>
              <a:rPr lang="en-US" sz="2000" b="1" dirty="0">
                <a:effectLst/>
                <a:latin typeface="Calibri" panose="020F0502020204030204" pitchFamily="34" charset="0"/>
                <a:ea typeface="Georgia" panose="02040502050405020303" pitchFamily="18" charset="0"/>
                <a:cs typeface="Georgia" panose="02040502050405020303" pitchFamily="18" charset="0"/>
              </a:rPr>
              <a:t>O</a:t>
            </a:r>
            <a:r>
              <a:rPr lang="en-US" sz="2000" b="1" dirty="0">
                <a:effectLst/>
                <a:latin typeface="Lucida Sans Unicode" panose="020B0602030504020204" pitchFamily="34" charset="0"/>
                <a:ea typeface="Georgia" panose="02040502050405020303" pitchFamily="18" charset="0"/>
                <a:cs typeface="Georgia" panose="02040502050405020303" pitchFamily="18" charset="0"/>
              </a:rPr>
              <a:t>|&gt;1, </a:t>
            </a:r>
            <a:r>
              <a:rPr lang="en-US" sz="2000" dirty="0">
                <a:effectLst/>
                <a:latin typeface="Georgia" panose="02040502050405020303" pitchFamily="18" charset="0"/>
                <a:ea typeface="Georgia" panose="02040502050405020303" pitchFamily="18" charset="0"/>
                <a:cs typeface="Georgia" panose="02040502050405020303" pitchFamily="18" charset="0"/>
              </a:rPr>
              <a:t>with </a:t>
            </a:r>
            <a:r>
              <a:rPr lang="en-US" sz="2000" dirty="0">
                <a:effectLst/>
                <a:latin typeface="Calibri" panose="020F0502020204030204" pitchFamily="34" charset="0"/>
                <a:ea typeface="Georgia" panose="02040502050405020303" pitchFamily="18" charset="0"/>
                <a:cs typeface="Georgia" panose="02040502050405020303" pitchFamily="18" charset="0"/>
              </a:rPr>
              <a:t>O </a:t>
            </a:r>
            <a:r>
              <a:rPr lang="en-US" sz="2000" dirty="0">
                <a:effectLst/>
                <a:latin typeface="Georgia" panose="02040502050405020303" pitchFamily="18" charset="0"/>
                <a:ea typeface="Georgia" panose="02040502050405020303" pitchFamily="18" charset="0"/>
                <a:cs typeface="Georgia" panose="02040502050405020303" pitchFamily="18" charset="0"/>
              </a:rPr>
              <a:t>being, as</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usual, the set of the output neurons Ω? </a:t>
            </a:r>
          </a:p>
          <a:p>
            <a:r>
              <a:rPr lang="en-US" sz="2000" dirty="0">
                <a:effectLst/>
                <a:latin typeface="Georgia" panose="02040502050405020303" pitchFamily="18" charset="0"/>
                <a:ea typeface="Georgia" panose="02040502050405020303" pitchFamily="18" charset="0"/>
                <a:cs typeface="Georgia" panose="02040502050405020303" pitchFamily="18" charset="0"/>
              </a:rPr>
              <a:t>The additional out</a:t>
            </a:r>
            <a:r>
              <a:rPr lang="en-US" sz="2000" spc="-5" dirty="0">
                <a:effectLst/>
                <a:latin typeface="Georgia" panose="02040502050405020303" pitchFamily="18" charset="0"/>
                <a:ea typeface="Georgia" panose="02040502050405020303" pitchFamily="18" charset="0"/>
                <a:cs typeface="Georgia" panose="02040502050405020303" pitchFamily="18" charset="0"/>
              </a:rPr>
              <a:t>put neurons </a:t>
            </a:r>
            <a:r>
              <a:rPr lang="en-US" sz="2000" dirty="0">
                <a:effectLst/>
                <a:latin typeface="Georgia" panose="02040502050405020303" pitchFamily="18" charset="0"/>
                <a:ea typeface="Georgia" panose="02040502050405020303" pitchFamily="18" charset="0"/>
                <a:cs typeface="Georgia" panose="02040502050405020303" pitchFamily="18" charset="0"/>
              </a:rPr>
              <a:t>have their own set of weights</a:t>
            </a:r>
            <a:r>
              <a:rPr lang="en-US" sz="2000" spc="-25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while we do not change the </a:t>
            </a:r>
            <a:r>
              <a:rPr lang="en-US" sz="2000" dirty="0">
                <a:effectLst/>
                <a:latin typeface="Calibri" panose="020F0502020204030204" pitchFamily="34" charset="0"/>
                <a:ea typeface="Georgia" panose="02040502050405020303" pitchFamily="18" charset="0"/>
                <a:cs typeface="Georgia" panose="02040502050405020303" pitchFamily="18" charset="0"/>
              </a:rPr>
              <a:t>σ </a:t>
            </a:r>
            <a:r>
              <a:rPr lang="en-US" sz="2000" dirty="0">
                <a:effectLst/>
                <a:latin typeface="Georgia" panose="02040502050405020303" pitchFamily="18" charset="0"/>
                <a:ea typeface="Georgia" panose="02040502050405020303" pitchFamily="18" charset="0"/>
                <a:cs typeface="Georgia" panose="02040502050405020303" pitchFamily="18" charset="0"/>
              </a:rPr>
              <a:t>and </a:t>
            </a:r>
            <a:r>
              <a:rPr lang="en-US" sz="2000" dirty="0">
                <a:effectLst/>
                <a:latin typeface="Calibri" panose="020F0502020204030204" pitchFamily="34" charset="0"/>
                <a:ea typeface="Georgia" panose="02040502050405020303" pitchFamily="18" charset="0"/>
                <a:cs typeface="Georgia" panose="02040502050405020303" pitchFamily="18" charset="0"/>
              </a:rPr>
              <a:t>c </a:t>
            </a:r>
            <a:r>
              <a:rPr lang="en-US" sz="2000" dirty="0">
                <a:effectLst/>
                <a:latin typeface="Georgia" panose="02040502050405020303" pitchFamily="18" charset="0"/>
                <a:ea typeface="Georgia" panose="02040502050405020303" pitchFamily="18" charset="0"/>
                <a:cs typeface="Georgia" panose="02040502050405020303" pitchFamily="18" charset="0"/>
              </a:rPr>
              <a:t>of the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RBF layer. </a:t>
            </a:r>
          </a:p>
          <a:p>
            <a:r>
              <a:rPr lang="en-US" sz="2000" dirty="0">
                <a:effectLst/>
                <a:latin typeface="Georgia" panose="02040502050405020303" pitchFamily="18" charset="0"/>
                <a:ea typeface="Georgia" panose="02040502050405020303" pitchFamily="18" charset="0"/>
                <a:cs typeface="Georgia" panose="02040502050405020303" pitchFamily="18" charset="0"/>
              </a:rPr>
              <a:t>Thus, in an RBF network it is</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easy for given </a:t>
            </a:r>
            <a:r>
              <a:rPr lang="en-US" sz="2000" dirty="0">
                <a:effectLst/>
                <a:latin typeface="Calibri" panose="020F0502020204030204" pitchFamily="34" charset="0"/>
                <a:ea typeface="Georgia" panose="02040502050405020303" pitchFamily="18" charset="0"/>
                <a:cs typeface="Georgia" panose="02040502050405020303" pitchFamily="18" charset="0"/>
              </a:rPr>
              <a:t>σ </a:t>
            </a:r>
            <a:r>
              <a:rPr lang="en-US" sz="2000" dirty="0">
                <a:effectLst/>
                <a:latin typeface="Georgia" panose="02040502050405020303" pitchFamily="18" charset="0"/>
                <a:ea typeface="Georgia" panose="02040502050405020303" pitchFamily="18" charset="0"/>
                <a:cs typeface="Georgia" panose="02040502050405020303" pitchFamily="18" charset="0"/>
              </a:rPr>
              <a:t>and </a:t>
            </a:r>
            <a:r>
              <a:rPr lang="en-US" sz="2000" dirty="0">
                <a:effectLst/>
                <a:latin typeface="Calibri" panose="020F0502020204030204" pitchFamily="34" charset="0"/>
                <a:ea typeface="Georgia" panose="02040502050405020303" pitchFamily="18" charset="0"/>
                <a:cs typeface="Georgia" panose="02040502050405020303" pitchFamily="18" charset="0"/>
              </a:rPr>
              <a:t>c </a:t>
            </a:r>
            <a:r>
              <a:rPr lang="en-US" sz="2000" dirty="0">
                <a:effectLst/>
                <a:latin typeface="Georgia" panose="02040502050405020303" pitchFamily="18" charset="0"/>
                <a:ea typeface="Georgia" panose="02040502050405020303" pitchFamily="18" charset="0"/>
                <a:cs typeface="Georgia" panose="02040502050405020303" pitchFamily="18" charset="0"/>
              </a:rPr>
              <a:t>to realize a lot of</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output neurons since we only have to calculate</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the</a:t>
            </a:r>
            <a:r>
              <a:rPr lang="en-US" sz="2000" spc="3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individual</a:t>
            </a:r>
            <a:r>
              <a:rPr lang="en-US" sz="2000" spc="3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vector</a:t>
            </a:r>
            <a:r>
              <a:rPr lang="en-US" sz="2000" spc="3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of</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weights</a:t>
            </a:r>
          </a:p>
          <a:p>
            <a:endParaRPr lang="en-US" sz="2000" dirty="0">
              <a:latin typeface="Georgia" panose="02040502050405020303" pitchFamily="18" charset="0"/>
              <a:ea typeface="Georgia" panose="02040502050405020303" pitchFamily="18" charset="0"/>
              <a:cs typeface="Georgia" panose="02040502050405020303" pitchFamily="18" charset="0"/>
            </a:endParaRPr>
          </a:p>
          <a:p>
            <a:endParaRPr lang="en-US" sz="2000" dirty="0">
              <a:effectLst/>
              <a:latin typeface="Georgia" panose="02040502050405020303" pitchFamily="18" charset="0"/>
              <a:ea typeface="Georgia" panose="02040502050405020303" pitchFamily="18" charset="0"/>
              <a:cs typeface="Georgia" panose="02040502050405020303" pitchFamily="18" charset="0"/>
            </a:endParaRPr>
          </a:p>
          <a:p>
            <a:endParaRPr lang="en-US" sz="2000" dirty="0">
              <a:latin typeface="Georgia" panose="02040502050405020303" pitchFamily="18" charset="0"/>
              <a:ea typeface="Georgia" panose="02040502050405020303" pitchFamily="18" charset="0"/>
              <a:cs typeface="Georgia" panose="02040502050405020303" pitchFamily="18" charset="0"/>
            </a:endParaRPr>
          </a:p>
          <a:p>
            <a:r>
              <a:rPr lang="en-US" sz="2000" dirty="0">
                <a:effectLst/>
                <a:latin typeface="Georgia" panose="02040502050405020303" pitchFamily="18" charset="0"/>
                <a:ea typeface="Georgia" panose="02040502050405020303" pitchFamily="18" charset="0"/>
                <a:cs typeface="Georgia" panose="02040502050405020303" pitchFamily="18" charset="0"/>
              </a:rPr>
              <a:t>for every new output neuron Ω, whereas</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the</a:t>
            </a:r>
            <a:r>
              <a:rPr lang="en-US" sz="2000" spc="23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matrix</a:t>
            </a:r>
            <a:r>
              <a:rPr lang="en-US" sz="2000" spc="24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Calibri" panose="020F0502020204030204" pitchFamily="34" charset="0"/>
                <a:ea typeface="Georgia" panose="02040502050405020303" pitchFamily="18" charset="0"/>
                <a:cs typeface="Georgia" panose="02040502050405020303" pitchFamily="18" charset="0"/>
              </a:rPr>
              <a:t>M </a:t>
            </a:r>
            <a:r>
              <a:rPr lang="en-US" sz="2000" baseline="30000" dirty="0">
                <a:effectLst/>
                <a:latin typeface="Georgia" panose="02040502050405020303" pitchFamily="18" charset="0"/>
                <a:ea typeface="Georgia" panose="02040502050405020303" pitchFamily="18" charset="0"/>
                <a:cs typeface="Georgia" panose="02040502050405020303" pitchFamily="18" charset="0"/>
              </a:rPr>
              <a:t>+</a:t>
            </a:r>
            <a:r>
              <a:rPr lang="en-US" sz="2000" dirty="0">
                <a:effectLst/>
                <a:latin typeface="Georgia" panose="02040502050405020303" pitchFamily="18" charset="0"/>
                <a:ea typeface="Georgia" panose="02040502050405020303" pitchFamily="18" charset="0"/>
                <a:cs typeface="Georgia" panose="02040502050405020303" pitchFamily="18" charset="0"/>
              </a:rPr>
              <a:t>,</a:t>
            </a:r>
            <a:r>
              <a:rPr lang="en-US" sz="2000" spc="24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which</a:t>
            </a:r>
            <a:r>
              <a:rPr lang="en-US" sz="2000" spc="24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generally</a:t>
            </a:r>
            <a:r>
              <a:rPr lang="en-US" sz="2000" spc="23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requires</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a lot of computational effort, always stays</a:t>
            </a:r>
            <a:r>
              <a:rPr lang="en-US" sz="2000" spc="-25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the same. </a:t>
            </a:r>
          </a:p>
          <a:p>
            <a:r>
              <a:rPr lang="en-US" sz="2000" dirty="0">
                <a:effectLst/>
                <a:latin typeface="Georgia" panose="02040502050405020303" pitchFamily="18" charset="0"/>
                <a:ea typeface="Georgia" panose="02040502050405020303" pitchFamily="18" charset="0"/>
                <a:cs typeface="Georgia" panose="02040502050405020303" pitchFamily="18" charset="0"/>
              </a:rPr>
              <a:t>So it is quite inexpensive – at</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least</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concerning</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the</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computational</a:t>
            </a:r>
            <a:r>
              <a:rPr lang="en-US" sz="2000" spc="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complexity</a:t>
            </a:r>
            <a:r>
              <a:rPr lang="en-US" sz="2000" spc="20"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to</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add</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more</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output</a:t>
            </a:r>
            <a:r>
              <a:rPr lang="en-US" sz="2000" spc="25" dirty="0">
                <a:effectLst/>
                <a:latin typeface="Georgia" panose="02040502050405020303" pitchFamily="18" charset="0"/>
                <a:ea typeface="Georgia" panose="02040502050405020303" pitchFamily="18" charset="0"/>
                <a:cs typeface="Georgia" panose="02040502050405020303" pitchFamily="18" charset="0"/>
              </a:rPr>
              <a:t> </a:t>
            </a:r>
            <a:r>
              <a:rPr lang="en-US" sz="2000" dirty="0">
                <a:effectLst/>
                <a:latin typeface="Georgia" panose="02040502050405020303" pitchFamily="18" charset="0"/>
                <a:ea typeface="Georgia" panose="02040502050405020303" pitchFamily="18" charset="0"/>
                <a:cs typeface="Georgia" panose="02040502050405020303" pitchFamily="18" charset="0"/>
              </a:rPr>
              <a:t>neurons.</a:t>
            </a:r>
            <a:endParaRPr lang="en-US" sz="2000" b="1" dirty="0">
              <a:effectLst/>
              <a:latin typeface="Lucida Sans Unicode" panose="020B0602030504020204" pitchFamily="34" charset="0"/>
              <a:ea typeface="Georgia" panose="02040502050405020303" pitchFamily="18" charset="0"/>
              <a:cs typeface="Georgia" panose="02040502050405020303" pitchFamily="18" charset="0"/>
            </a:endParaRPr>
          </a:p>
          <a:p>
            <a:endParaRPr lang="en-IN" dirty="0"/>
          </a:p>
        </p:txBody>
      </p:sp>
      <p:pic>
        <p:nvPicPr>
          <p:cNvPr id="4" name="Picture 3">
            <a:extLst>
              <a:ext uri="{FF2B5EF4-FFF2-40B4-BE49-F238E27FC236}">
                <a16:creationId xmlns:a16="http://schemas.microsoft.com/office/drawing/2014/main" id="{75CE8066-0BAD-4440-AD81-D59572C20060}"/>
              </a:ext>
            </a:extLst>
          </p:cNvPr>
          <p:cNvPicPr>
            <a:picLocks noChangeAspect="1"/>
          </p:cNvPicPr>
          <p:nvPr/>
        </p:nvPicPr>
        <p:blipFill>
          <a:blip r:embed="rId2"/>
          <a:stretch>
            <a:fillRect/>
          </a:stretch>
        </p:blipFill>
        <p:spPr>
          <a:xfrm>
            <a:off x="2286000" y="4038600"/>
            <a:ext cx="4114800" cy="530942"/>
          </a:xfrm>
          <a:prstGeom prst="rect">
            <a:avLst/>
          </a:prstGeom>
        </p:spPr>
      </p:pic>
    </p:spTree>
    <p:extLst>
      <p:ext uri="{BB962C8B-B14F-4D97-AF65-F5344CB8AC3E}">
        <p14:creationId xmlns:p14="http://schemas.microsoft.com/office/powerpoint/2010/main" val="215475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0" indent="0">
              <a:buNone/>
            </a:pPr>
            <a:r>
              <a:rPr lang="en-US" sz="2200" b="1" dirty="0">
                <a:effectLst/>
                <a:latin typeface="Arial" panose="020B0604020202020204" pitchFamily="34" charset="0"/>
                <a:ea typeface="Arial" panose="020B0604020202020204" pitchFamily="34" charset="0"/>
              </a:rPr>
              <a:t>Computational</a:t>
            </a:r>
            <a:r>
              <a:rPr lang="en-US" sz="2200" b="1" spc="55" dirty="0">
                <a:effectLst/>
                <a:latin typeface="Arial" panose="020B0604020202020204" pitchFamily="34" charset="0"/>
                <a:ea typeface="Arial" panose="020B0604020202020204" pitchFamily="34" charset="0"/>
              </a:rPr>
              <a:t> </a:t>
            </a:r>
            <a:r>
              <a:rPr lang="en-US" sz="2200" b="1" dirty="0">
                <a:effectLst/>
                <a:latin typeface="Arial" panose="020B0604020202020204" pitchFamily="34" charset="0"/>
                <a:ea typeface="Arial" panose="020B0604020202020204" pitchFamily="34" charset="0"/>
              </a:rPr>
              <a:t>effort</a:t>
            </a:r>
            <a:r>
              <a:rPr lang="en-US" sz="2200" b="1" spc="65" dirty="0">
                <a:effectLst/>
                <a:latin typeface="Arial" panose="020B0604020202020204" pitchFamily="34" charset="0"/>
                <a:ea typeface="Arial" panose="020B0604020202020204" pitchFamily="34" charset="0"/>
              </a:rPr>
              <a:t> </a:t>
            </a:r>
            <a:r>
              <a:rPr lang="en-US" sz="2200" b="1" dirty="0">
                <a:effectLst/>
                <a:latin typeface="Arial" panose="020B0604020202020204" pitchFamily="34" charset="0"/>
                <a:ea typeface="Arial" panose="020B0604020202020204" pitchFamily="34" charset="0"/>
              </a:rPr>
              <a:t>and</a:t>
            </a:r>
            <a:r>
              <a:rPr lang="en-US" sz="2200" b="1" spc="-275" dirty="0">
                <a:effectLst/>
                <a:latin typeface="Arial" panose="020B0604020202020204" pitchFamily="34" charset="0"/>
                <a:ea typeface="Arial" panose="020B0604020202020204" pitchFamily="34" charset="0"/>
              </a:rPr>
              <a:t> </a:t>
            </a:r>
            <a:r>
              <a:rPr lang="en-US" sz="2200" b="1" dirty="0">
                <a:effectLst/>
                <a:latin typeface="Arial" panose="020B0604020202020204" pitchFamily="34" charset="0"/>
                <a:ea typeface="Arial" panose="020B0604020202020204" pitchFamily="34" charset="0"/>
              </a:rPr>
              <a:t>accuracy:</a:t>
            </a:r>
            <a:endParaRPr lang="en-IN" sz="2200" b="1" dirty="0">
              <a:effectLst/>
              <a:latin typeface="Arial" panose="020B0604020202020204" pitchFamily="34" charset="0"/>
              <a:ea typeface="Arial" panose="020B0604020202020204" pitchFamily="34" charset="0"/>
            </a:endParaRPr>
          </a:p>
          <a:p>
            <a:r>
              <a:rPr lang="en-US" sz="2200" spc="-5" dirty="0">
                <a:effectLst/>
                <a:latin typeface="Georgia" panose="02040502050405020303" pitchFamily="18" charset="0"/>
                <a:ea typeface="Georgia" panose="02040502050405020303" pitchFamily="18" charset="0"/>
                <a:cs typeface="Georgia" panose="02040502050405020303" pitchFamily="18" charset="0"/>
              </a:rPr>
              <a:t>For realistic problems it normally applies</a:t>
            </a:r>
            <a:r>
              <a:rPr lang="en-US" sz="2200" spc="-25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that there are </a:t>
            </a:r>
            <a:r>
              <a:rPr lang="en-US" sz="2200" dirty="0">
                <a:effectLst/>
                <a:latin typeface="Palatino Linotype" panose="02040502050505030304" pitchFamily="18" charset="0"/>
                <a:ea typeface="Georgia" panose="02040502050405020303" pitchFamily="18" charset="0"/>
                <a:cs typeface="Georgia" panose="02040502050405020303" pitchFamily="18" charset="0"/>
              </a:rPr>
              <a:t>considerably </a:t>
            </a:r>
            <a:r>
              <a:rPr lang="en-US" sz="2200" dirty="0">
                <a:effectLst/>
                <a:latin typeface="Georgia" panose="02040502050405020303" pitchFamily="18" charset="0"/>
                <a:ea typeface="Georgia" panose="02040502050405020303" pitchFamily="18" charset="0"/>
                <a:cs typeface="Georgia" panose="02040502050405020303" pitchFamily="18" charset="0"/>
              </a:rPr>
              <a:t>more training</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samples</a:t>
            </a:r>
            <a:r>
              <a:rPr lang="en-US" sz="2200" spc="23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than</a:t>
            </a:r>
            <a:r>
              <a:rPr lang="en-US" sz="2200" spc="23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RBF</a:t>
            </a:r>
            <a:r>
              <a:rPr lang="en-US" sz="2200" spc="23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neurons,</a:t>
            </a:r>
          </a:p>
          <a:p>
            <a:pPr marL="0" indent="0">
              <a:buNone/>
            </a:pPr>
            <a:r>
              <a:rPr lang="en-US" sz="2200" spc="10" dirty="0">
                <a:latin typeface="Georgia" panose="02040502050405020303" pitchFamily="18" charset="0"/>
                <a:ea typeface="Georgia" panose="02040502050405020303" pitchFamily="18" charset="0"/>
                <a:cs typeface="Georgia" panose="02040502050405020303" pitchFamily="18" charset="0"/>
              </a:rPr>
              <a:t>			</a:t>
            </a:r>
            <a:r>
              <a:rPr lang="en-US" sz="2200" spc="1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i.e.</a:t>
            </a:r>
            <a:r>
              <a:rPr lang="en-US" sz="2200" spc="150" dirty="0">
                <a:effectLst/>
                <a:latin typeface="Georgia" panose="02040502050405020303" pitchFamily="18" charset="0"/>
                <a:ea typeface="Georgia" panose="02040502050405020303" pitchFamily="18" charset="0"/>
                <a:cs typeface="Georgia" panose="02040502050405020303" pitchFamily="18" charset="0"/>
              </a:rPr>
              <a:t> </a:t>
            </a:r>
            <a:r>
              <a:rPr lang="en-US" sz="2200" b="1" dirty="0">
                <a:effectLst/>
                <a:latin typeface="Lucida Sans Unicode" panose="020B0602030504020204" pitchFamily="34" charset="0"/>
                <a:ea typeface="Georgia" panose="02040502050405020303" pitchFamily="18" charset="0"/>
                <a:cs typeface="Georgia" panose="02040502050405020303" pitchFamily="18" charset="0"/>
              </a:rPr>
              <a:t>|</a:t>
            </a:r>
            <a:r>
              <a:rPr lang="en-US" sz="2200" b="1" dirty="0">
                <a:effectLst/>
                <a:latin typeface="Calibri" panose="020F0502020204030204" pitchFamily="34" charset="0"/>
                <a:ea typeface="Georgia" panose="02040502050405020303" pitchFamily="18" charset="0"/>
                <a:cs typeface="Georgia" panose="02040502050405020303" pitchFamily="18" charset="0"/>
              </a:rPr>
              <a:t>P</a:t>
            </a:r>
            <a:r>
              <a:rPr lang="en-US" sz="2200" b="1" dirty="0">
                <a:effectLst/>
                <a:latin typeface="Lucida Sans Unicode" panose="020B0602030504020204" pitchFamily="34" charset="0"/>
                <a:ea typeface="Georgia" panose="02040502050405020303" pitchFamily="18" charset="0"/>
                <a:cs typeface="Georgia" panose="02040502050405020303" pitchFamily="18" charset="0"/>
              </a:rPr>
              <a:t>|   |</a:t>
            </a:r>
            <a:r>
              <a:rPr lang="en-US" sz="2200" b="1" dirty="0">
                <a:effectLst/>
                <a:latin typeface="Calibri" panose="020F0502020204030204" pitchFamily="34" charset="0"/>
                <a:ea typeface="Georgia" panose="02040502050405020303" pitchFamily="18" charset="0"/>
                <a:cs typeface="Georgia" panose="02040502050405020303" pitchFamily="18" charset="0"/>
              </a:rPr>
              <a:t>H</a:t>
            </a:r>
            <a:r>
              <a:rPr lang="en-US" sz="2200" b="1" dirty="0">
                <a:effectLst/>
                <a:latin typeface="Lucida Sans Unicode" panose="020B0602030504020204" pitchFamily="34" charset="0"/>
                <a:ea typeface="Georgia" panose="02040502050405020303" pitchFamily="18" charset="0"/>
                <a:cs typeface="Georgia" panose="02040502050405020303" pitchFamily="18" charset="0"/>
              </a:rPr>
              <a:t>|</a:t>
            </a:r>
          </a:p>
          <a:p>
            <a:r>
              <a:rPr lang="en-US" sz="2200" dirty="0">
                <a:effectLst/>
                <a:latin typeface="Georgia" panose="02040502050405020303" pitchFamily="18" charset="0"/>
                <a:ea typeface="Georgia" panose="02040502050405020303" pitchFamily="18" charset="0"/>
                <a:cs typeface="Georgia" panose="02040502050405020303" pitchFamily="18" charset="0"/>
              </a:rPr>
              <a:t>We can, without any difficulty, use</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spc="-5" dirty="0">
                <a:effectLst/>
                <a:latin typeface="Georgia" panose="02040502050405020303" pitchFamily="18" charset="0"/>
                <a:ea typeface="Georgia" panose="02040502050405020303" pitchFamily="18" charset="0"/>
                <a:cs typeface="Georgia" panose="02040502050405020303" pitchFamily="18" charset="0"/>
              </a:rPr>
              <a:t>10</a:t>
            </a:r>
            <a:r>
              <a:rPr lang="en-US" sz="2200" spc="-5" baseline="30000" dirty="0">
                <a:effectLst/>
                <a:latin typeface="Georgia" panose="02040502050405020303" pitchFamily="18" charset="0"/>
                <a:ea typeface="Georgia" panose="02040502050405020303" pitchFamily="18" charset="0"/>
                <a:cs typeface="Georgia" panose="02040502050405020303" pitchFamily="18" charset="0"/>
              </a:rPr>
              <a:t>6</a:t>
            </a:r>
            <a:r>
              <a:rPr lang="en-US" sz="2200" spc="55" dirty="0">
                <a:effectLst/>
                <a:latin typeface="Georgia" panose="02040502050405020303" pitchFamily="18" charset="0"/>
                <a:ea typeface="Georgia" panose="02040502050405020303" pitchFamily="18" charset="0"/>
                <a:cs typeface="Georgia" panose="02040502050405020303" pitchFamily="18" charset="0"/>
              </a:rPr>
              <a:t> </a:t>
            </a:r>
            <a:r>
              <a:rPr lang="en-US" sz="2200" spc="-5" dirty="0">
                <a:effectLst/>
                <a:latin typeface="Georgia" panose="02040502050405020303" pitchFamily="18" charset="0"/>
                <a:ea typeface="Georgia" panose="02040502050405020303" pitchFamily="18" charset="0"/>
                <a:cs typeface="Georgia" panose="02040502050405020303" pitchFamily="18" charset="0"/>
              </a:rPr>
              <a:t>training</a:t>
            </a:r>
            <a:r>
              <a:rPr lang="en-US" sz="2200" spc="-50" dirty="0">
                <a:effectLst/>
                <a:latin typeface="Georgia" panose="02040502050405020303" pitchFamily="18" charset="0"/>
                <a:ea typeface="Georgia" panose="02040502050405020303" pitchFamily="18" charset="0"/>
                <a:cs typeface="Georgia" panose="02040502050405020303" pitchFamily="18" charset="0"/>
              </a:rPr>
              <a:t> </a:t>
            </a:r>
            <a:r>
              <a:rPr lang="en-US" sz="2200" spc="-5" dirty="0">
                <a:effectLst/>
                <a:latin typeface="Georgia" panose="02040502050405020303" pitchFamily="18" charset="0"/>
                <a:ea typeface="Georgia" panose="02040502050405020303" pitchFamily="18" charset="0"/>
                <a:cs typeface="Georgia" panose="02040502050405020303" pitchFamily="18" charset="0"/>
              </a:rPr>
              <a:t>samples</a:t>
            </a:r>
            <a:r>
              <a:rPr lang="en-US" sz="2200" dirty="0">
                <a:effectLst/>
                <a:latin typeface="Georgia" panose="02040502050405020303" pitchFamily="18" charset="0"/>
                <a:ea typeface="Georgia" panose="02040502050405020303" pitchFamily="18" charset="0"/>
                <a:cs typeface="Georgia" panose="02040502050405020303" pitchFamily="18" charset="0"/>
              </a:rPr>
              <a:t>.</a:t>
            </a:r>
          </a:p>
          <a:p>
            <a:r>
              <a:rPr lang="en-US" sz="2200" dirty="0">
                <a:effectLst/>
                <a:latin typeface="Georgia" panose="02040502050405020303" pitchFamily="18" charset="0"/>
                <a:ea typeface="Georgia" panose="02040502050405020303" pitchFamily="18" charset="0"/>
                <a:cs typeface="Georgia" panose="02040502050405020303" pitchFamily="18" charset="0"/>
              </a:rPr>
              <a:t>Theoretically,</a:t>
            </a:r>
            <a:r>
              <a:rPr lang="en-US" sz="2200" spc="4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we</a:t>
            </a:r>
            <a:r>
              <a:rPr lang="en-US" sz="2200" spc="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could</a:t>
            </a:r>
            <a:r>
              <a:rPr lang="en-US" sz="2200" spc="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find</a:t>
            </a:r>
            <a:r>
              <a:rPr lang="en-US" sz="2200" spc="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the</a:t>
            </a:r>
            <a:r>
              <a:rPr lang="en-US" sz="2200" spc="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terms</a:t>
            </a:r>
            <a:r>
              <a:rPr lang="en-US" sz="2200" spc="2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for</a:t>
            </a:r>
            <a:r>
              <a:rPr lang="en-US" sz="2200" spc="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the</a:t>
            </a:r>
            <a:r>
              <a:rPr lang="en-US" sz="2200" spc="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mathematically</a:t>
            </a:r>
            <a:r>
              <a:rPr lang="en-US" sz="2200" spc="1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correct</a:t>
            </a:r>
            <a:r>
              <a:rPr lang="en-US" sz="2200" spc="13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solution,</a:t>
            </a:r>
            <a:r>
              <a:rPr lang="en-US" sz="2200" spc="15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but</a:t>
            </a:r>
            <a:r>
              <a:rPr lang="en-US" sz="2200" spc="12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such</a:t>
            </a:r>
            <a:r>
              <a:rPr lang="en-US" sz="2200" spc="-25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calculations</a:t>
            </a:r>
            <a:r>
              <a:rPr lang="en-US" sz="2200" spc="17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often</a:t>
            </a:r>
            <a:r>
              <a:rPr lang="en-US" sz="2200" spc="17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seem</a:t>
            </a:r>
            <a:r>
              <a:rPr lang="en-US" sz="2200" spc="17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to</a:t>
            </a:r>
            <a:r>
              <a:rPr lang="en-US" sz="2200" spc="17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be</a:t>
            </a:r>
            <a:r>
              <a:rPr lang="en-US" sz="2200" spc="17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imprecise</a:t>
            </a:r>
            <a:r>
              <a:rPr lang="en-IN" sz="2200" dirty="0">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and very time-consuming.</a:t>
            </a:r>
          </a:p>
          <a:p>
            <a:r>
              <a:rPr lang="en-US" sz="2200" dirty="0">
                <a:effectLst/>
                <a:latin typeface="Georgia" panose="02040502050405020303" pitchFamily="18" charset="0"/>
                <a:ea typeface="Georgia" panose="02040502050405020303" pitchFamily="18" charset="0"/>
                <a:cs typeface="Georgia" panose="02040502050405020303" pitchFamily="18" charset="0"/>
              </a:rPr>
              <a:t>Our computers can only provide us with</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Palatino Linotype" panose="02040502050505030304" pitchFamily="18" charset="0"/>
                <a:ea typeface="Georgia" panose="02040502050405020303" pitchFamily="18" charset="0"/>
                <a:cs typeface="Georgia" panose="02040502050405020303" pitchFamily="18" charset="0"/>
              </a:rPr>
              <a:t>approximations </a:t>
            </a:r>
            <a:r>
              <a:rPr lang="en-US" sz="2200" dirty="0">
                <a:effectLst/>
                <a:latin typeface="Georgia" panose="02040502050405020303" pitchFamily="18" charset="0"/>
                <a:ea typeface="Georgia" panose="02040502050405020303" pitchFamily="18" charset="0"/>
                <a:cs typeface="Georgia" panose="02040502050405020303" pitchFamily="18" charset="0"/>
              </a:rPr>
              <a:t>of</a:t>
            </a:r>
            <a:r>
              <a:rPr lang="en-US" sz="2200" spc="-25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the pseudo-inverse matrices.</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p>
          <a:p>
            <a:r>
              <a:rPr lang="en-US" sz="2200" dirty="0">
                <a:effectLst/>
                <a:latin typeface="Georgia" panose="02040502050405020303" pitchFamily="18" charset="0"/>
                <a:ea typeface="Georgia" panose="02040502050405020303" pitchFamily="18" charset="0"/>
                <a:cs typeface="Georgia" panose="02040502050405020303" pitchFamily="18" charset="0"/>
              </a:rPr>
              <a:t>This means</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that we also get only approximations of</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the correct weights and therefore only an approximation of the desired</a:t>
            </a:r>
            <a:r>
              <a:rPr lang="en-US" sz="2200" spc="90"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output.</a:t>
            </a:r>
          </a:p>
          <a:p>
            <a:r>
              <a:rPr lang="en-US" sz="2200" dirty="0">
                <a:effectLst/>
                <a:latin typeface="Georgia" panose="02040502050405020303" pitchFamily="18" charset="0"/>
                <a:ea typeface="Georgia" panose="02040502050405020303" pitchFamily="18" charset="0"/>
                <a:cs typeface="Georgia" panose="02040502050405020303" pitchFamily="18" charset="0"/>
              </a:rPr>
              <a:t>If we have enough computing power to analytically determine a weight vector, we</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should use it nevertheless only as an initial</a:t>
            </a:r>
            <a:r>
              <a:rPr lang="en-US" sz="2200" spc="5" dirty="0">
                <a:effectLst/>
                <a:latin typeface="Georgia" panose="02040502050405020303" pitchFamily="18" charset="0"/>
                <a:ea typeface="Georgia" panose="02040502050405020303" pitchFamily="18" charset="0"/>
                <a:cs typeface="Georgia" panose="02040502050405020303" pitchFamily="18" charset="0"/>
              </a:rPr>
              <a:t> </a:t>
            </a:r>
            <a:r>
              <a:rPr lang="en-US" sz="2200" dirty="0">
                <a:effectLst/>
                <a:latin typeface="Georgia" panose="02040502050405020303" pitchFamily="18" charset="0"/>
                <a:ea typeface="Georgia" panose="02040502050405020303" pitchFamily="18" charset="0"/>
                <a:cs typeface="Georgia" panose="02040502050405020303" pitchFamily="18" charset="0"/>
              </a:rPr>
              <a:t>value for our learning process.</a:t>
            </a:r>
            <a:endParaRPr lang="en-IN" sz="2200" dirty="0"/>
          </a:p>
        </p:txBody>
      </p:sp>
      <p:pic>
        <p:nvPicPr>
          <p:cNvPr id="4" name="Picture 3">
            <a:extLst>
              <a:ext uri="{FF2B5EF4-FFF2-40B4-BE49-F238E27FC236}">
                <a16:creationId xmlns:a16="http://schemas.microsoft.com/office/drawing/2014/main" id="{EC23D4B6-AFF9-4186-92DB-31D1E0F6C598}"/>
              </a:ext>
            </a:extLst>
          </p:cNvPr>
          <p:cNvPicPr>
            <a:picLocks noChangeAspect="1"/>
          </p:cNvPicPr>
          <p:nvPr/>
        </p:nvPicPr>
        <p:blipFill>
          <a:blip r:embed="rId2"/>
          <a:stretch>
            <a:fillRect/>
          </a:stretch>
        </p:blipFill>
        <p:spPr>
          <a:xfrm>
            <a:off x="3962400" y="1524000"/>
            <a:ext cx="266700" cy="264340"/>
          </a:xfrm>
          <a:prstGeom prst="rect">
            <a:avLst/>
          </a:prstGeom>
        </p:spPr>
      </p:pic>
    </p:spTree>
    <p:extLst>
      <p:ext uri="{BB962C8B-B14F-4D97-AF65-F5344CB8AC3E}">
        <p14:creationId xmlns:p14="http://schemas.microsoft.com/office/powerpoint/2010/main" val="3600815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3837" y="304799"/>
            <a:ext cx="8686800" cy="6324600"/>
          </a:xfrm>
        </p:spPr>
        <p:txBody>
          <a:bodyPr/>
          <a:lstStyle/>
          <a:p>
            <a:pPr marL="0" indent="0">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Combinations of equation system and gradient strategies</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Analogous to the MLP we perform a gradient descent to find the suitable weights by means of the already well known delta rule.</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Here, back propagation is unnecessary since we only have to train one single weight layer, which requires less computing time.</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We know that the delta rule is</a:t>
            </a:r>
          </a:p>
          <a:p>
            <a:pPr>
              <a:lnSpc>
                <a:spcPct val="150000"/>
              </a:lnSpc>
            </a:pPr>
            <a:endParaRPr lang="en-US" sz="2200" dirty="0">
              <a:solidFill>
                <a:srgbClr val="222222"/>
              </a:solidFill>
              <a:latin typeface="Calibri" panose="020F0502020204030204" pitchFamily="34" charset="0"/>
              <a:cs typeface="Calibri" panose="020F0502020204030204" pitchFamily="34" charset="0"/>
            </a:endParaRPr>
          </a:p>
          <a:p>
            <a:pPr>
              <a:lnSpc>
                <a:spcPct val="150000"/>
              </a:lnSpc>
            </a:pPr>
            <a:endParaRPr lang="en-US" sz="2200" b="0" i="0" dirty="0">
              <a:solidFill>
                <a:srgbClr val="222222"/>
              </a:solidFill>
              <a:effectLst/>
              <a:latin typeface="Calibri" panose="020F0502020204030204" pitchFamily="34" charset="0"/>
              <a:cs typeface="Calibri" panose="020F0502020204030204" pitchFamily="34" charset="0"/>
            </a:endParaRP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In which we now insert as follows:</a:t>
            </a:r>
            <a:endParaRPr lang="en-IN" sz="2200"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arial" panose="020B0604020202020204" pitchFamily="34" charset="0"/>
            </a:endParaRPr>
          </a:p>
        </p:txBody>
      </p:sp>
      <p:pic>
        <p:nvPicPr>
          <p:cNvPr id="1029" name="Picture 5">
            <a:extLst>
              <a:ext uri="{FF2B5EF4-FFF2-40B4-BE49-F238E27FC236}">
                <a16:creationId xmlns:a16="http://schemas.microsoft.com/office/drawing/2014/main" id="{0D285AB1-1FFD-484A-8FE8-630CF1A28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733800"/>
            <a:ext cx="3429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B22EBDAC-604B-490F-A4F6-9954771D9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333998"/>
            <a:ext cx="3617867" cy="91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865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It is very popular to divide the training into two phases by analytically </a:t>
            </a:r>
          </a:p>
          <a:p>
            <a:pPr lvl="1">
              <a:lnSpc>
                <a:spcPct val="150000"/>
              </a:lnSpc>
            </a:pPr>
            <a:r>
              <a:rPr lang="en-US" sz="2200" b="0" i="0" dirty="0">
                <a:solidFill>
                  <a:srgbClr val="222222"/>
                </a:solidFill>
                <a:effectLst/>
                <a:latin typeface="Calibri" panose="020F0502020204030204" pitchFamily="34" charset="0"/>
                <a:cs typeface="Calibri" panose="020F0502020204030204" pitchFamily="34" charset="0"/>
              </a:rPr>
              <a:t>computing a set of weights and </a:t>
            </a:r>
          </a:p>
          <a:p>
            <a:pPr lvl="1">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then refining it by training with the delta rule. </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There is still the question whether to learn offline or online. </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Initially, one often trains online.</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Then, after having approximated the solution, the errors are once again accumulated and, for a more precise approximation, one trains offline in a third learning phase. </a:t>
            </a:r>
          </a:p>
          <a:p>
            <a:endParaRPr lang="en-IN" dirty="0"/>
          </a:p>
          <a:p>
            <a:endParaRPr lang="en-US" b="0" i="0" dirty="0">
              <a:solidFill>
                <a:srgbClr val="222222"/>
              </a:solidFill>
              <a:effectLst/>
              <a:latin typeface="arial" panose="020B0604020202020204" pitchFamily="34" charset="0"/>
            </a:endParaRPr>
          </a:p>
          <a:p>
            <a:pPr marL="320040" lvl="1" indent="0">
              <a:buNone/>
            </a:pPr>
            <a:endParaRPr lang="en-US" dirty="0">
              <a:solidFill>
                <a:srgbClr val="222222"/>
              </a:solidFill>
              <a:latin typeface="arial" panose="020B0604020202020204" pitchFamily="34" charset="0"/>
            </a:endParaRPr>
          </a:p>
          <a:p>
            <a:pPr marL="320040" lvl="1" indent="0">
              <a:buNone/>
            </a:pPr>
            <a:endParaRPr lang="en-US" b="0" i="0" dirty="0">
              <a:solidFill>
                <a:srgbClr val="222222"/>
              </a:solidFill>
              <a:effectLst/>
              <a:latin typeface="arial" panose="020B0604020202020204" pitchFamily="34" charset="0"/>
            </a:endParaRPr>
          </a:p>
          <a:p>
            <a:pPr marL="320040" lvl="1" indent="0">
              <a:buNone/>
            </a:pP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179643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0" indent="0">
              <a:buNone/>
            </a:pPr>
            <a:r>
              <a:rPr lang="en-US" sz="2200" b="1" i="0" dirty="0">
                <a:solidFill>
                  <a:srgbClr val="222222"/>
                </a:solidFill>
                <a:effectLst/>
                <a:latin typeface="Calibri" panose="020F0502020204030204" pitchFamily="34" charset="0"/>
                <a:cs typeface="Calibri" panose="020F0502020204030204" pitchFamily="34" charset="0"/>
              </a:rPr>
              <a:t>Centers and widths of RBF neurons:</a:t>
            </a:r>
          </a:p>
          <a:p>
            <a:pPr algn="just"/>
            <a:r>
              <a:rPr lang="en-US" sz="2200" b="0" i="0" dirty="0">
                <a:solidFill>
                  <a:srgbClr val="222222"/>
                </a:solidFill>
                <a:effectLst/>
                <a:latin typeface="Calibri" panose="020F0502020204030204" pitchFamily="34" charset="0"/>
                <a:cs typeface="Calibri" panose="020F0502020204030204" pitchFamily="34" charset="0"/>
              </a:rPr>
              <a:t>It is obvious that the approximation accuracy of RBF networks can be increased by adapting the widths and positions of the Gaussian bells in the input space to the problem that needs to be approximated. </a:t>
            </a:r>
          </a:p>
          <a:p>
            <a:pPr algn="just"/>
            <a:r>
              <a:rPr lang="en-US" sz="2200" b="0" i="0" dirty="0">
                <a:solidFill>
                  <a:srgbClr val="222222"/>
                </a:solidFill>
                <a:effectLst/>
                <a:latin typeface="Calibri" panose="020F0502020204030204" pitchFamily="34" charset="0"/>
                <a:cs typeface="Calibri" panose="020F0502020204030204" pitchFamily="34" charset="0"/>
              </a:rPr>
              <a:t>There are several methods to deal with the centers </a:t>
            </a:r>
            <a:r>
              <a:rPr lang="en-US" sz="2200" b="0" i="1" dirty="0">
                <a:solidFill>
                  <a:srgbClr val="222222"/>
                </a:solidFill>
                <a:effectLst/>
                <a:latin typeface="Calibri" panose="020F0502020204030204" pitchFamily="34" charset="0"/>
                <a:cs typeface="Calibri" panose="020F0502020204030204" pitchFamily="34" charset="0"/>
              </a:rPr>
              <a:t>c </a:t>
            </a:r>
            <a:r>
              <a:rPr lang="en-US" sz="2200" b="0" i="0" dirty="0">
                <a:solidFill>
                  <a:srgbClr val="222222"/>
                </a:solidFill>
                <a:effectLst/>
                <a:latin typeface="Calibri" panose="020F0502020204030204" pitchFamily="34" charset="0"/>
                <a:cs typeface="Calibri" panose="020F0502020204030204" pitchFamily="34" charset="0"/>
              </a:rPr>
              <a:t>and the widths of the Gaussian bells:</a:t>
            </a:r>
          </a:p>
          <a:p>
            <a:pPr marL="0" indent="0" algn="just">
              <a:buNone/>
            </a:pPr>
            <a:r>
              <a:rPr lang="en-US" sz="2200" b="1" i="0" dirty="0">
                <a:solidFill>
                  <a:srgbClr val="222222"/>
                </a:solidFill>
                <a:effectLst/>
                <a:latin typeface="Calibri" panose="020F0502020204030204" pitchFamily="34" charset="0"/>
                <a:cs typeface="Calibri" panose="020F0502020204030204" pitchFamily="34" charset="0"/>
              </a:rPr>
              <a:t>Fixed selection: </a:t>
            </a:r>
          </a:p>
          <a:p>
            <a:pPr lvl="1" algn="just"/>
            <a:r>
              <a:rPr lang="en-US" sz="2200" b="0" i="0" dirty="0">
                <a:solidFill>
                  <a:srgbClr val="222222"/>
                </a:solidFill>
                <a:effectLst/>
                <a:latin typeface="Calibri" panose="020F0502020204030204" pitchFamily="34" charset="0"/>
                <a:cs typeface="Calibri" panose="020F0502020204030204" pitchFamily="34" charset="0"/>
              </a:rPr>
              <a:t>The centers and widths can be selected in a fixed manner and regardless of the training .</a:t>
            </a:r>
          </a:p>
          <a:p>
            <a:pPr marL="0" indent="0" algn="just">
              <a:buNone/>
            </a:pPr>
            <a:r>
              <a:rPr lang="en-US" sz="2200" b="1" i="0" dirty="0">
                <a:solidFill>
                  <a:srgbClr val="222222"/>
                </a:solidFill>
                <a:effectLst/>
                <a:latin typeface="Calibri" panose="020F0502020204030204" pitchFamily="34" charset="0"/>
                <a:cs typeface="Calibri" panose="020F0502020204030204" pitchFamily="34" charset="0"/>
              </a:rPr>
              <a:t>Conditional, fixed selection: </a:t>
            </a:r>
          </a:p>
          <a:p>
            <a:pPr lvl="1" algn="just"/>
            <a:r>
              <a:rPr lang="en-US" sz="2200" b="0" i="0" dirty="0">
                <a:solidFill>
                  <a:srgbClr val="222222"/>
                </a:solidFill>
                <a:effectLst/>
                <a:latin typeface="Calibri" panose="020F0502020204030204" pitchFamily="34" charset="0"/>
                <a:cs typeface="Calibri" panose="020F0502020204030204" pitchFamily="34" charset="0"/>
              </a:rPr>
              <a:t>Again, the centers and widths are fixed, but we have prior knowledge of the approximated functions and adhere to it.</a:t>
            </a:r>
          </a:p>
          <a:p>
            <a:pPr marL="0" indent="0" algn="just">
              <a:buNone/>
            </a:pPr>
            <a:r>
              <a:rPr lang="en-US" sz="2200" b="1" i="0" dirty="0">
                <a:solidFill>
                  <a:srgbClr val="222222"/>
                </a:solidFill>
                <a:effectLst/>
                <a:latin typeface="Calibri" panose="020F0502020204030204" pitchFamily="34" charset="0"/>
                <a:cs typeface="Calibri" panose="020F0502020204030204" pitchFamily="34" charset="0"/>
              </a:rPr>
              <a:t>Adaptive to the learning process: </a:t>
            </a:r>
          </a:p>
          <a:p>
            <a:pPr lvl="1" algn="just"/>
            <a:r>
              <a:rPr lang="en-US" sz="2200" b="0" i="0" dirty="0">
                <a:solidFill>
                  <a:srgbClr val="222222"/>
                </a:solidFill>
                <a:effectLst/>
                <a:latin typeface="Calibri" panose="020F0502020204030204" pitchFamily="34" charset="0"/>
                <a:cs typeface="Calibri" panose="020F0502020204030204" pitchFamily="34" charset="0"/>
              </a:rPr>
              <a:t>This is definitely the most elegant variant, but certainly the most challenging one, too.</a:t>
            </a:r>
          </a:p>
          <a:p>
            <a:endParaRPr lang="en-IN" dirty="0"/>
          </a:p>
        </p:txBody>
      </p:sp>
    </p:spTree>
    <p:extLst>
      <p:ext uri="{BB962C8B-B14F-4D97-AF65-F5344CB8AC3E}">
        <p14:creationId xmlns:p14="http://schemas.microsoft.com/office/powerpoint/2010/main" val="1381465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lnSpcReduction="10000"/>
          </a:bodyPr>
          <a:lstStyle/>
          <a:p>
            <a:pPr marL="0" indent="0">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Fixed selection:</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goal is to cover the input space as evenly as possible. </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Here, widths of 2/3 of the distance between the centers can be selected so that the Gaussian bells overlap by approx. "one third". </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more accurate the bells are set, the more time-consuming the whole procedure gets. </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This may seem to be very inelegant, but in the field of function approximation we cannot avoid even coverage.</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However, the high input dimension requires a great many RBF neurons, which increases the computational effort exponentially with the dimension and for the fact that six to ten dimensional problems in RBF networks are already called "</a:t>
            </a:r>
            <a:r>
              <a:rPr lang="en-US" sz="2200" b="1" i="0" dirty="0">
                <a:solidFill>
                  <a:srgbClr val="222222"/>
                </a:solidFill>
                <a:effectLst/>
                <a:latin typeface="Calibri" panose="020F0502020204030204" pitchFamily="34" charset="0"/>
                <a:cs typeface="Calibri" panose="020F0502020204030204" pitchFamily="34" charset="0"/>
              </a:rPr>
              <a:t>high-dimensional</a:t>
            </a:r>
            <a:r>
              <a:rPr lang="en-US" sz="2200" b="0" i="0" dirty="0">
                <a:solidFill>
                  <a:srgbClr val="222222"/>
                </a:solidFill>
                <a:effectLst/>
                <a:latin typeface="Calibri" panose="020F0502020204030204" pitchFamily="34" charset="0"/>
                <a:cs typeface="Calibri" panose="020F0502020204030204" pitchFamily="34" charset="0"/>
              </a:rPr>
              <a:t>".</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498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A4EDC7-457E-4836-9D2A-2BA262377FA4}"/>
              </a:ext>
            </a:extLst>
          </p:cNvPr>
          <p:cNvPicPr>
            <a:picLocks noGrp="1" noChangeAspect="1"/>
          </p:cNvPicPr>
          <p:nvPr>
            <p:ph sz="quarter" idx="1"/>
          </p:nvPr>
        </p:nvPicPr>
        <p:blipFill>
          <a:blip r:embed="rId2"/>
          <a:stretch>
            <a:fillRect/>
          </a:stretch>
        </p:blipFill>
        <p:spPr>
          <a:xfrm>
            <a:off x="1752600" y="486975"/>
            <a:ext cx="5486400" cy="5844285"/>
          </a:xfrm>
          <a:prstGeom prst="rect">
            <a:avLst/>
          </a:prstGeom>
        </p:spPr>
      </p:pic>
    </p:spTree>
    <p:extLst>
      <p:ext uri="{BB962C8B-B14F-4D97-AF65-F5344CB8AC3E}">
        <p14:creationId xmlns:p14="http://schemas.microsoft.com/office/powerpoint/2010/main" val="611951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fontScale="77500" lnSpcReduction="20000"/>
          </a:bodyPr>
          <a:lstStyle/>
          <a:p>
            <a:pPr marL="0" indent="0">
              <a:buNone/>
            </a:pPr>
            <a:r>
              <a:rPr lang="en-US" b="1" i="0" dirty="0">
                <a:solidFill>
                  <a:srgbClr val="222222"/>
                </a:solidFill>
                <a:effectLst/>
                <a:latin typeface="Calibri" panose="020F0502020204030204" pitchFamily="34" charset="0"/>
                <a:cs typeface="Calibri" panose="020F0502020204030204" pitchFamily="34" charset="0"/>
              </a:rPr>
              <a:t>Conditional, fixed selection:</a:t>
            </a:r>
          </a:p>
          <a:p>
            <a:r>
              <a:rPr lang="en-US" b="0" i="0" dirty="0">
                <a:solidFill>
                  <a:srgbClr val="222222"/>
                </a:solidFill>
                <a:effectLst/>
                <a:latin typeface="Calibri" panose="020F0502020204030204" pitchFamily="34" charset="0"/>
                <a:cs typeface="Calibri" panose="020F0502020204030204" pitchFamily="34" charset="0"/>
              </a:rPr>
              <a:t>Suppose that our training samples are not evenly distributed across the input space. </a:t>
            </a:r>
          </a:p>
          <a:p>
            <a:r>
              <a:rPr lang="en-US" b="0" i="0" dirty="0">
                <a:solidFill>
                  <a:srgbClr val="222222"/>
                </a:solidFill>
                <a:effectLst/>
                <a:latin typeface="Calibri" panose="020F0502020204030204" pitchFamily="34" charset="0"/>
                <a:cs typeface="Calibri" panose="020F0502020204030204" pitchFamily="34" charset="0"/>
              </a:rPr>
              <a:t>It then seems obvious to arrange the centers and sigma of the RBF neurons by means of the </a:t>
            </a:r>
            <a:r>
              <a:rPr lang="en-US" b="1" i="0" dirty="0">
                <a:solidFill>
                  <a:srgbClr val="222222"/>
                </a:solidFill>
                <a:effectLst/>
                <a:latin typeface="Calibri" panose="020F0502020204030204" pitchFamily="34" charset="0"/>
                <a:cs typeface="Calibri" panose="020F0502020204030204" pitchFamily="34" charset="0"/>
              </a:rPr>
              <a:t>pattern distribution</a:t>
            </a:r>
            <a:r>
              <a:rPr lang="en-US" b="0" i="0" dirty="0">
                <a:solidFill>
                  <a:srgbClr val="222222"/>
                </a:solidFill>
                <a:effectLst/>
                <a:latin typeface="Calibri" panose="020F0502020204030204" pitchFamily="34" charset="0"/>
                <a:cs typeface="Calibri" panose="020F0502020204030204" pitchFamily="34" charset="0"/>
              </a:rPr>
              <a:t>. </a:t>
            </a:r>
          </a:p>
          <a:p>
            <a:r>
              <a:rPr lang="en-US" b="0" i="0" dirty="0">
                <a:solidFill>
                  <a:srgbClr val="222222"/>
                </a:solidFill>
                <a:effectLst/>
                <a:latin typeface="Calibri" panose="020F0502020204030204" pitchFamily="34" charset="0"/>
                <a:cs typeface="Calibri" panose="020F0502020204030204" pitchFamily="34" charset="0"/>
              </a:rPr>
              <a:t>In order to determine whether there are statistical factors according to which we should distribute the centers and </a:t>
            </a:r>
            <a:r>
              <a:rPr lang="en-US" b="0" i="0" dirty="0" err="1">
                <a:solidFill>
                  <a:srgbClr val="222222"/>
                </a:solidFill>
                <a:effectLst/>
                <a:latin typeface="Calibri" panose="020F0502020204030204" pitchFamily="34" charset="0"/>
                <a:cs typeface="Calibri" panose="020F0502020204030204" pitchFamily="34" charset="0"/>
              </a:rPr>
              <a:t>sigmas</a:t>
            </a:r>
            <a:r>
              <a:rPr lang="en-US" b="0" i="0" dirty="0">
                <a:solidFill>
                  <a:srgbClr val="222222"/>
                </a:solidFill>
                <a:effectLst/>
                <a:latin typeface="Calibri" panose="020F0502020204030204" pitchFamily="34" charset="0"/>
                <a:cs typeface="Calibri" panose="020F0502020204030204" pitchFamily="34" charset="0"/>
              </a:rPr>
              <a:t>, statistical techniques such as </a:t>
            </a:r>
            <a:r>
              <a:rPr lang="en-US" b="1" i="0" dirty="0">
                <a:solidFill>
                  <a:srgbClr val="222222"/>
                </a:solidFill>
                <a:effectLst/>
                <a:latin typeface="Calibri" panose="020F0502020204030204" pitchFamily="34" charset="0"/>
                <a:cs typeface="Calibri" panose="020F0502020204030204" pitchFamily="34" charset="0"/>
              </a:rPr>
              <a:t>cluster analysis</a:t>
            </a:r>
            <a:r>
              <a:rPr lang="en-US" b="0" i="0" dirty="0">
                <a:solidFill>
                  <a:srgbClr val="222222"/>
                </a:solidFill>
                <a:effectLst/>
                <a:latin typeface="Calibri" panose="020F0502020204030204" pitchFamily="34" charset="0"/>
                <a:cs typeface="Calibri" panose="020F0502020204030204" pitchFamily="34" charset="0"/>
              </a:rPr>
              <a:t> can be used to analyze the training patterns. </a:t>
            </a:r>
          </a:p>
          <a:p>
            <a:r>
              <a:rPr lang="en-US" b="0" i="0" dirty="0">
                <a:solidFill>
                  <a:srgbClr val="222222"/>
                </a:solidFill>
                <a:effectLst/>
                <a:latin typeface="Calibri" panose="020F0502020204030204" pitchFamily="34" charset="0"/>
                <a:cs typeface="Calibri" panose="020F0502020204030204" pitchFamily="34" charset="0"/>
              </a:rPr>
              <a:t>A simpler alternative would be to place |H| centers on positions randomly selected from the set of patterns.</a:t>
            </a:r>
          </a:p>
          <a:p>
            <a:r>
              <a:rPr lang="en-US" b="0" i="0" dirty="0">
                <a:solidFill>
                  <a:srgbClr val="222222"/>
                </a:solidFill>
                <a:effectLst/>
                <a:latin typeface="Calibri" panose="020F0502020204030204" pitchFamily="34" charset="0"/>
                <a:cs typeface="Calibri" panose="020F0502020204030204" pitchFamily="34" charset="0"/>
              </a:rPr>
              <a:t>So this method would allow for every training pattern </a:t>
            </a:r>
            <a:r>
              <a:rPr lang="en-US" b="0" i="1" dirty="0">
                <a:solidFill>
                  <a:srgbClr val="222222"/>
                </a:solidFill>
                <a:effectLst/>
                <a:latin typeface="Calibri" panose="020F0502020204030204" pitchFamily="34" charset="0"/>
                <a:cs typeface="Calibri" panose="020F0502020204030204" pitchFamily="34" charset="0"/>
              </a:rPr>
              <a:t>p </a:t>
            </a:r>
            <a:r>
              <a:rPr lang="en-US" b="0" i="0" dirty="0">
                <a:solidFill>
                  <a:srgbClr val="222222"/>
                </a:solidFill>
                <a:effectLst/>
                <a:latin typeface="Calibri" panose="020F0502020204030204" pitchFamily="34" charset="0"/>
                <a:cs typeface="Calibri" panose="020F0502020204030204" pitchFamily="34" charset="0"/>
              </a:rPr>
              <a:t>to be directly in the center of a neuron. </a:t>
            </a:r>
          </a:p>
          <a:p>
            <a:r>
              <a:rPr lang="en-US" b="0" i="0" dirty="0">
                <a:solidFill>
                  <a:srgbClr val="222222"/>
                </a:solidFill>
                <a:effectLst/>
                <a:latin typeface="Calibri" panose="020F0502020204030204" pitchFamily="34" charset="0"/>
                <a:cs typeface="Calibri" panose="020F0502020204030204" pitchFamily="34" charset="0"/>
              </a:rPr>
              <a:t>This is not yet very elegant but a good solution when time is an issue. </a:t>
            </a:r>
          </a:p>
          <a:p>
            <a:r>
              <a:rPr lang="en-US" b="0" i="0" dirty="0">
                <a:solidFill>
                  <a:srgbClr val="222222"/>
                </a:solidFill>
                <a:effectLst/>
                <a:latin typeface="Calibri" panose="020F0502020204030204" pitchFamily="34" charset="0"/>
                <a:cs typeface="Calibri" panose="020F0502020204030204" pitchFamily="34" charset="0"/>
              </a:rPr>
              <a:t>Generally, for this method the widths are fixedly selected. </a:t>
            </a:r>
          </a:p>
          <a:p>
            <a:r>
              <a:rPr lang="en-US" b="0" i="0" dirty="0">
                <a:solidFill>
                  <a:srgbClr val="222222"/>
                </a:solidFill>
                <a:effectLst/>
                <a:latin typeface="Calibri" panose="020F0502020204030204" pitchFamily="34" charset="0"/>
                <a:cs typeface="Calibri" panose="020F0502020204030204" pitchFamily="34" charset="0"/>
              </a:rPr>
              <a:t>If we have reason to believe that the set of training samples is clustered, we can use clustering methods to determine them. </a:t>
            </a:r>
          </a:p>
          <a:p>
            <a:r>
              <a:rPr lang="en-US" b="0" i="0" dirty="0">
                <a:solidFill>
                  <a:srgbClr val="222222"/>
                </a:solidFill>
                <a:effectLst/>
                <a:latin typeface="Calibri" panose="020F0502020204030204" pitchFamily="34" charset="0"/>
                <a:cs typeface="Calibri" panose="020F0502020204030204" pitchFamily="34" charset="0"/>
              </a:rPr>
              <a:t>There are different methods to determine clusters in an arbitrarily dimensional set of points. </a:t>
            </a:r>
          </a:p>
          <a:p>
            <a:r>
              <a:rPr lang="en-US" b="0" i="0" dirty="0">
                <a:solidFill>
                  <a:srgbClr val="222222"/>
                </a:solidFill>
                <a:effectLst/>
                <a:latin typeface="Calibri" panose="020F0502020204030204" pitchFamily="34" charset="0"/>
                <a:cs typeface="Calibri" panose="020F0502020204030204" pitchFamily="34" charset="0"/>
              </a:rPr>
              <a:t>Another approach is to use the approved methods: We could slightly move the positions of the centers and observe how our error function Err is changing – a gradient descent, as already known from the MLPs.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5411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64B5D448-3813-431D-82F8-F670398522D4}"/>
              </a:ext>
            </a:extLst>
          </p:cNvPr>
          <p:cNvPicPr>
            <a:picLocks noGrp="1" noChangeAspect="1"/>
          </p:cNvPicPr>
          <p:nvPr>
            <p:ph sz="quarter" idx="1"/>
          </p:nvPr>
        </p:nvPicPr>
        <p:blipFill>
          <a:blip r:embed="rId2"/>
          <a:stretch>
            <a:fillRect/>
          </a:stretch>
        </p:blipFill>
        <p:spPr>
          <a:xfrm>
            <a:off x="4419600" y="968117"/>
            <a:ext cx="3562666" cy="4243383"/>
          </a:xfrm>
        </p:spPr>
      </p:pic>
      <p:pic>
        <p:nvPicPr>
          <p:cNvPr id="5" name="Picture 4">
            <a:extLst>
              <a:ext uri="{FF2B5EF4-FFF2-40B4-BE49-F238E27FC236}">
                <a16:creationId xmlns:a16="http://schemas.microsoft.com/office/drawing/2014/main" id="{417B43CB-8D55-46B3-851D-1C4115870B7C}"/>
              </a:ext>
            </a:extLst>
          </p:cNvPr>
          <p:cNvPicPr>
            <a:picLocks noChangeAspect="1"/>
          </p:cNvPicPr>
          <p:nvPr/>
        </p:nvPicPr>
        <p:blipFill>
          <a:blip r:embed="rId3"/>
          <a:stretch>
            <a:fillRect/>
          </a:stretch>
        </p:blipFill>
        <p:spPr>
          <a:xfrm>
            <a:off x="533400" y="1066800"/>
            <a:ext cx="3257864" cy="4419600"/>
          </a:xfrm>
          <a:prstGeom prst="rect">
            <a:avLst/>
          </a:prstGeom>
        </p:spPr>
      </p:pic>
    </p:spTree>
    <p:extLst>
      <p:ext uri="{BB962C8B-B14F-4D97-AF65-F5344CB8AC3E}">
        <p14:creationId xmlns:p14="http://schemas.microsoft.com/office/powerpoint/2010/main" val="240624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0" indent="0">
              <a:buNone/>
            </a:pPr>
            <a:r>
              <a:rPr lang="en-US" sz="2200" b="1" i="0" dirty="0">
                <a:solidFill>
                  <a:srgbClr val="222222"/>
                </a:solidFill>
                <a:effectLst/>
                <a:latin typeface="Calibri" panose="020F0502020204030204" pitchFamily="34" charset="0"/>
                <a:cs typeface="Calibri" panose="020F0502020204030204" pitchFamily="34" charset="0"/>
              </a:rPr>
              <a:t>Growing RBF networks automatically adjust the neuron density:</a:t>
            </a:r>
          </a:p>
          <a:p>
            <a:pPr algn="just"/>
            <a:r>
              <a:rPr lang="en-US" sz="2200" b="0" i="0" dirty="0">
                <a:solidFill>
                  <a:srgbClr val="222222"/>
                </a:solidFill>
                <a:effectLst/>
                <a:latin typeface="Calibri" panose="020F0502020204030204" pitchFamily="34" charset="0"/>
                <a:cs typeface="Calibri" panose="020F0502020204030204" pitchFamily="34" charset="0"/>
              </a:rPr>
              <a:t>In </a:t>
            </a:r>
            <a:r>
              <a:rPr lang="en-US" sz="2200" b="1" i="0" dirty="0">
                <a:solidFill>
                  <a:srgbClr val="222222"/>
                </a:solidFill>
                <a:effectLst/>
                <a:latin typeface="Calibri" panose="020F0502020204030204" pitchFamily="34" charset="0"/>
                <a:cs typeface="Calibri" panose="020F0502020204030204" pitchFamily="34" charset="0"/>
              </a:rPr>
              <a:t>growing RBF networks</a:t>
            </a:r>
            <a:r>
              <a:rPr lang="en-US" sz="2200" b="0" i="0" dirty="0">
                <a:solidFill>
                  <a:srgbClr val="222222"/>
                </a:solidFill>
                <a:effectLst/>
                <a:latin typeface="Calibri" panose="020F0502020204030204" pitchFamily="34" charset="0"/>
                <a:cs typeface="Calibri" panose="020F0502020204030204" pitchFamily="34" charset="0"/>
              </a:rPr>
              <a:t>, the number |H| of RBF neurons is not constant. </a:t>
            </a:r>
          </a:p>
          <a:p>
            <a:pPr algn="just"/>
            <a:r>
              <a:rPr lang="en-US" sz="2200" b="0" i="0" dirty="0">
                <a:solidFill>
                  <a:srgbClr val="222222"/>
                </a:solidFill>
                <a:effectLst/>
                <a:latin typeface="Calibri" panose="020F0502020204030204" pitchFamily="34" charset="0"/>
                <a:cs typeface="Calibri" panose="020F0502020204030204" pitchFamily="34" charset="0"/>
              </a:rPr>
              <a:t>A certain number |H| of neurons as well as their centers </a:t>
            </a:r>
            <a:r>
              <a:rPr lang="en-US" sz="2200" b="0" i="0" dirty="0" err="1">
                <a:solidFill>
                  <a:srgbClr val="222222"/>
                </a:solidFill>
                <a:effectLst/>
                <a:latin typeface="Calibri" panose="020F0502020204030204" pitchFamily="34" charset="0"/>
                <a:cs typeface="Calibri" panose="020F0502020204030204" pitchFamily="34" charset="0"/>
              </a:rPr>
              <a:t>c</a:t>
            </a:r>
            <a:r>
              <a:rPr lang="en-US" sz="2200" b="0" i="0" baseline="-25000" dirty="0" err="1">
                <a:solidFill>
                  <a:srgbClr val="222222"/>
                </a:solidFill>
                <a:effectLst/>
                <a:latin typeface="Calibri" panose="020F0502020204030204" pitchFamily="34" charset="0"/>
                <a:cs typeface="Calibri" panose="020F0502020204030204" pitchFamily="34" charset="0"/>
              </a:rPr>
              <a:t>h</a:t>
            </a:r>
            <a:r>
              <a:rPr lang="en-US" sz="2200" b="0" i="0"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and widths </a:t>
            </a:r>
            <a:r>
              <a:rPr lang="en-US" sz="2200" b="0" i="0" dirty="0" err="1">
                <a:solidFill>
                  <a:srgbClr val="222222"/>
                </a:solidFill>
                <a:effectLst/>
                <a:latin typeface="Calibri" panose="020F0502020204030204" pitchFamily="34" charset="0"/>
                <a:cs typeface="Calibri" panose="020F0502020204030204" pitchFamily="34" charset="0"/>
              </a:rPr>
              <a:t>σ</a:t>
            </a:r>
            <a:r>
              <a:rPr lang="en-US" sz="2200" b="0" i="0" baseline="-25000" dirty="0" err="1">
                <a:solidFill>
                  <a:srgbClr val="222222"/>
                </a:solidFill>
                <a:effectLst/>
                <a:latin typeface="Calibri" panose="020F0502020204030204" pitchFamily="34" charset="0"/>
                <a:cs typeface="Calibri" panose="020F0502020204030204" pitchFamily="34" charset="0"/>
              </a:rPr>
              <a:t>h</a:t>
            </a:r>
            <a:r>
              <a:rPr lang="en-US" sz="2200" b="0" i="0"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are previously selected (e.g. by means of a clustering method) and then extended or reduced.</a:t>
            </a:r>
          </a:p>
          <a:p>
            <a:pPr marL="0" indent="0" algn="just">
              <a:buNone/>
            </a:pPr>
            <a:r>
              <a:rPr lang="en-US" sz="2200" b="1" i="0" dirty="0">
                <a:solidFill>
                  <a:srgbClr val="222222"/>
                </a:solidFill>
                <a:effectLst/>
                <a:latin typeface="Calibri" panose="020F0502020204030204" pitchFamily="34" charset="0"/>
                <a:cs typeface="Calibri" panose="020F0502020204030204" pitchFamily="34" charset="0"/>
              </a:rPr>
              <a:t>Neurons are added to areas where error values are high:</a:t>
            </a:r>
          </a:p>
          <a:p>
            <a:pPr algn="just"/>
            <a:r>
              <a:rPr lang="en-US" sz="2200" b="0" i="0" dirty="0">
                <a:solidFill>
                  <a:srgbClr val="222222"/>
                </a:solidFill>
                <a:effectLst/>
                <a:latin typeface="Calibri" panose="020F0502020204030204" pitchFamily="34" charset="0"/>
                <a:cs typeface="Calibri" panose="020F0502020204030204" pitchFamily="34" charset="0"/>
              </a:rPr>
              <a:t>After generating this initial configuration the vector of the weights </a:t>
            </a:r>
            <a:r>
              <a:rPr lang="en-US" sz="2200" b="0" i="1" dirty="0">
                <a:solidFill>
                  <a:srgbClr val="222222"/>
                </a:solidFill>
                <a:effectLst/>
                <a:latin typeface="Calibri" panose="020F0502020204030204" pitchFamily="34" charset="0"/>
                <a:cs typeface="Calibri" panose="020F0502020204030204" pitchFamily="34" charset="0"/>
              </a:rPr>
              <a:t>G </a:t>
            </a:r>
            <a:r>
              <a:rPr lang="en-US" sz="2200" b="0" i="0" dirty="0">
                <a:solidFill>
                  <a:srgbClr val="222222"/>
                </a:solidFill>
                <a:effectLst/>
                <a:latin typeface="Calibri" panose="020F0502020204030204" pitchFamily="34" charset="0"/>
                <a:cs typeface="Calibri" panose="020F0502020204030204" pitchFamily="34" charset="0"/>
              </a:rPr>
              <a:t>is analytically calculated. </a:t>
            </a:r>
          </a:p>
          <a:p>
            <a:pPr algn="just"/>
            <a:r>
              <a:rPr lang="en-US" sz="2200" b="0" i="0" dirty="0">
                <a:solidFill>
                  <a:srgbClr val="222222"/>
                </a:solidFill>
                <a:effectLst/>
                <a:latin typeface="Calibri" panose="020F0502020204030204" pitchFamily="34" charset="0"/>
                <a:cs typeface="Calibri" panose="020F0502020204030204" pitchFamily="34" charset="0"/>
              </a:rPr>
              <a:t>Then all specific errors </a:t>
            </a:r>
            <a:r>
              <a:rPr lang="en-US" sz="2200" b="0" i="0" dirty="0" err="1">
                <a:solidFill>
                  <a:srgbClr val="222222"/>
                </a:solidFill>
                <a:effectLst/>
                <a:latin typeface="Calibri" panose="020F0502020204030204" pitchFamily="34" charset="0"/>
                <a:cs typeface="Calibri" panose="020F0502020204030204" pitchFamily="34" charset="0"/>
              </a:rPr>
              <a:t>Err</a:t>
            </a:r>
            <a:r>
              <a:rPr lang="en-US" sz="2200" b="0" i="1" baseline="-25000" dirty="0" err="1">
                <a:solidFill>
                  <a:srgbClr val="222222"/>
                </a:solidFill>
                <a:effectLst/>
                <a:latin typeface="Calibri" panose="020F0502020204030204" pitchFamily="34" charset="0"/>
                <a:cs typeface="Calibri" panose="020F0502020204030204" pitchFamily="34" charset="0"/>
              </a:rPr>
              <a:t>p</a:t>
            </a:r>
            <a:r>
              <a:rPr lang="en-US" sz="2200" b="0" i="1"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concerning the set </a:t>
            </a:r>
            <a:r>
              <a:rPr lang="en-US" sz="2200" b="0" i="1" dirty="0">
                <a:solidFill>
                  <a:srgbClr val="222222"/>
                </a:solidFill>
                <a:effectLst/>
                <a:latin typeface="Calibri" panose="020F0502020204030204" pitchFamily="34" charset="0"/>
                <a:cs typeface="Calibri" panose="020F0502020204030204" pitchFamily="34" charset="0"/>
              </a:rPr>
              <a:t>P </a:t>
            </a:r>
            <a:r>
              <a:rPr lang="en-US" sz="2200" b="0" i="0" dirty="0">
                <a:solidFill>
                  <a:srgbClr val="222222"/>
                </a:solidFill>
                <a:effectLst/>
                <a:latin typeface="Calibri" panose="020F0502020204030204" pitchFamily="34" charset="0"/>
                <a:cs typeface="Calibri" panose="020F0502020204030204" pitchFamily="34" charset="0"/>
              </a:rPr>
              <a:t>of the training samples are calculated and the maximum specific error </a:t>
            </a:r>
          </a:p>
          <a:p>
            <a:endParaRPr lang="en-IN"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D61F76E-7B53-4569-8D86-A66A0622665C}"/>
              </a:ext>
            </a:extLst>
          </p:cNvPr>
          <p:cNvPicPr>
            <a:picLocks noChangeAspect="1"/>
          </p:cNvPicPr>
          <p:nvPr/>
        </p:nvPicPr>
        <p:blipFill>
          <a:blip r:embed="rId2"/>
          <a:stretch>
            <a:fillRect/>
          </a:stretch>
        </p:blipFill>
        <p:spPr>
          <a:xfrm>
            <a:off x="3200400" y="4800600"/>
            <a:ext cx="2209800" cy="1043788"/>
          </a:xfrm>
          <a:prstGeom prst="rect">
            <a:avLst/>
          </a:prstGeom>
        </p:spPr>
      </p:pic>
    </p:spTree>
    <p:extLst>
      <p:ext uri="{BB962C8B-B14F-4D97-AF65-F5344CB8AC3E}">
        <p14:creationId xmlns:p14="http://schemas.microsoft.com/office/powerpoint/2010/main" val="327152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D60C2-40B8-4084-A210-5239850C481A}"/>
              </a:ext>
            </a:extLst>
          </p:cNvPr>
          <p:cNvSpPr>
            <a:spLocks noGrp="1"/>
          </p:cNvSpPr>
          <p:nvPr>
            <p:ph sz="quarter" idx="1"/>
          </p:nvPr>
        </p:nvSpPr>
        <p:spPr>
          <a:xfrm>
            <a:off x="228600" y="228600"/>
            <a:ext cx="8686800" cy="6324600"/>
          </a:xfrm>
        </p:spPr>
        <p:txBody>
          <a:bodyPr/>
          <a:lstStyle/>
          <a:p>
            <a:pPr algn="l"/>
            <a:r>
              <a:rPr lang="en-US" sz="2200" b="0" i="0" dirty="0">
                <a:solidFill>
                  <a:srgbClr val="292929"/>
                </a:solidFill>
                <a:effectLst/>
                <a:latin typeface="Calibri" panose="020F0502020204030204" pitchFamily="34" charset="0"/>
                <a:cs typeface="Calibri" panose="020F0502020204030204" pitchFamily="34" charset="0"/>
              </a:rPr>
              <a:t>We at least need </a:t>
            </a:r>
            <a:r>
              <a:rPr lang="en-US" sz="2200" b="1" i="0" dirty="0">
                <a:solidFill>
                  <a:srgbClr val="292929"/>
                </a:solidFill>
                <a:effectLst/>
                <a:latin typeface="Calibri" panose="020F0502020204030204" pitchFamily="34" charset="0"/>
                <a:cs typeface="Calibri" panose="020F0502020204030204" pitchFamily="34" charset="0"/>
              </a:rPr>
              <a:t>one hidden layer</a:t>
            </a:r>
            <a:r>
              <a:rPr lang="en-US" sz="2200" b="0" i="0" dirty="0">
                <a:solidFill>
                  <a:srgbClr val="292929"/>
                </a:solidFill>
                <a:effectLst/>
                <a:latin typeface="Calibri" panose="020F0502020204030204" pitchFamily="34" charset="0"/>
                <a:cs typeface="Calibri" panose="020F0502020204030204" pitchFamily="34" charset="0"/>
              </a:rPr>
              <a:t> to derive a non linearity </a:t>
            </a:r>
            <a:r>
              <a:rPr lang="en-US" sz="2200" b="1" i="0" dirty="0">
                <a:solidFill>
                  <a:srgbClr val="292929"/>
                </a:solidFill>
                <a:effectLst/>
                <a:latin typeface="Calibri" panose="020F0502020204030204" pitchFamily="34" charset="0"/>
                <a:cs typeface="Calibri" panose="020F0502020204030204" pitchFamily="34" charset="0"/>
              </a:rPr>
              <a:t>separation</a:t>
            </a:r>
            <a:r>
              <a:rPr lang="en-US" sz="2200" b="0" i="0" dirty="0">
                <a:solidFill>
                  <a:srgbClr val="292929"/>
                </a:solidFill>
                <a:effectLst/>
                <a:latin typeface="Calibri" panose="020F0502020204030204" pitchFamily="34" charset="0"/>
                <a:cs typeface="Calibri" panose="020F0502020204030204" pitchFamily="34" charset="0"/>
              </a:rPr>
              <a:t>.</a:t>
            </a:r>
          </a:p>
          <a:p>
            <a:pPr algn="l"/>
            <a:r>
              <a:rPr lang="en-US" sz="2200" b="0" i="0" dirty="0">
                <a:solidFill>
                  <a:srgbClr val="292929"/>
                </a:solidFill>
                <a:effectLst/>
                <a:latin typeface="Calibri" panose="020F0502020204030204" pitchFamily="34" charset="0"/>
                <a:cs typeface="Calibri" panose="020F0502020204030204" pitchFamily="34" charset="0"/>
              </a:rPr>
              <a:t>Our RBNN what it does is, it transforms the input signal into another form, which can be then </a:t>
            </a:r>
            <a:r>
              <a:rPr lang="en-US" sz="2200" b="1" i="0" dirty="0">
                <a:solidFill>
                  <a:srgbClr val="292929"/>
                </a:solidFill>
                <a:effectLst/>
                <a:latin typeface="Calibri" panose="020F0502020204030204" pitchFamily="34" charset="0"/>
                <a:cs typeface="Calibri" panose="020F0502020204030204" pitchFamily="34" charset="0"/>
              </a:rPr>
              <a:t>feed</a:t>
            </a:r>
            <a:r>
              <a:rPr lang="en-US" sz="2200" b="0" i="0" dirty="0">
                <a:solidFill>
                  <a:srgbClr val="292929"/>
                </a:solidFill>
                <a:effectLst/>
                <a:latin typeface="Calibri" panose="020F0502020204030204" pitchFamily="34" charset="0"/>
                <a:cs typeface="Calibri" panose="020F0502020204030204" pitchFamily="34" charset="0"/>
              </a:rPr>
              <a:t> into the network to </a:t>
            </a:r>
            <a:r>
              <a:rPr lang="en-US" sz="2200" b="1" i="0" dirty="0">
                <a:solidFill>
                  <a:srgbClr val="292929"/>
                </a:solidFill>
                <a:effectLst/>
                <a:latin typeface="Calibri" panose="020F0502020204030204" pitchFamily="34" charset="0"/>
                <a:cs typeface="Calibri" panose="020F0502020204030204" pitchFamily="34" charset="0"/>
              </a:rPr>
              <a:t>get linear separability.</a:t>
            </a:r>
            <a:endParaRPr lang="en-US" sz="2200" b="0" i="0" dirty="0">
              <a:solidFill>
                <a:srgbClr val="292929"/>
              </a:solidFill>
              <a:effectLst/>
              <a:latin typeface="Calibri" panose="020F0502020204030204" pitchFamily="34" charset="0"/>
              <a:cs typeface="Calibri" panose="020F0502020204030204" pitchFamily="34" charset="0"/>
            </a:endParaRPr>
          </a:p>
          <a:p>
            <a:pPr algn="l"/>
            <a:r>
              <a:rPr lang="en-US" sz="2200" b="0" i="0" dirty="0">
                <a:solidFill>
                  <a:srgbClr val="292929"/>
                </a:solidFill>
                <a:effectLst/>
                <a:latin typeface="Calibri" panose="020F0502020204030204" pitchFamily="34" charset="0"/>
                <a:cs typeface="Calibri" panose="020F0502020204030204" pitchFamily="34" charset="0"/>
              </a:rPr>
              <a:t>RBNN is </a:t>
            </a:r>
            <a:r>
              <a:rPr lang="en-US" sz="2200" b="1" i="0" dirty="0">
                <a:solidFill>
                  <a:srgbClr val="292929"/>
                </a:solidFill>
                <a:effectLst/>
                <a:latin typeface="Calibri" panose="020F0502020204030204" pitchFamily="34" charset="0"/>
                <a:cs typeface="Calibri" panose="020F0502020204030204" pitchFamily="34" charset="0"/>
              </a:rPr>
              <a:t>structurally</a:t>
            </a:r>
            <a:r>
              <a:rPr lang="en-US" sz="2200" b="0" i="0" dirty="0">
                <a:solidFill>
                  <a:srgbClr val="292929"/>
                </a:solidFill>
                <a:effectLst/>
                <a:latin typeface="Calibri" panose="020F0502020204030204" pitchFamily="34" charset="0"/>
                <a:cs typeface="Calibri" panose="020F0502020204030204" pitchFamily="34" charset="0"/>
              </a:rPr>
              <a:t> </a:t>
            </a:r>
            <a:r>
              <a:rPr lang="en-US" sz="2200" b="1" i="0" dirty="0">
                <a:solidFill>
                  <a:srgbClr val="292929"/>
                </a:solidFill>
                <a:effectLst/>
                <a:latin typeface="Calibri" panose="020F0502020204030204" pitchFamily="34" charset="0"/>
                <a:cs typeface="Calibri" panose="020F0502020204030204" pitchFamily="34" charset="0"/>
              </a:rPr>
              <a:t>same</a:t>
            </a:r>
            <a:r>
              <a:rPr lang="en-US" sz="2200" b="0" i="0" dirty="0">
                <a:solidFill>
                  <a:srgbClr val="292929"/>
                </a:solidFill>
                <a:effectLst/>
                <a:latin typeface="Calibri" panose="020F0502020204030204" pitchFamily="34" charset="0"/>
                <a:cs typeface="Calibri" panose="020F0502020204030204" pitchFamily="34" charset="0"/>
              </a:rPr>
              <a:t> as perceptron(MLP).</a:t>
            </a:r>
          </a:p>
          <a:p>
            <a:r>
              <a:rPr lang="en-US" sz="2200" b="0" i="0" dirty="0">
                <a:solidFill>
                  <a:srgbClr val="292929"/>
                </a:solidFill>
                <a:effectLst/>
                <a:latin typeface="Calibri" panose="020F0502020204030204" pitchFamily="34" charset="0"/>
                <a:cs typeface="Calibri" panose="020F0502020204030204" pitchFamily="34" charset="0"/>
              </a:rPr>
              <a:t>RBNN is composed of </a:t>
            </a:r>
            <a:r>
              <a:rPr lang="en-US" sz="2200" b="1" i="0" dirty="0">
                <a:solidFill>
                  <a:srgbClr val="292929"/>
                </a:solidFill>
                <a:effectLst/>
                <a:latin typeface="Calibri" panose="020F0502020204030204" pitchFamily="34" charset="0"/>
                <a:cs typeface="Calibri" panose="020F0502020204030204" pitchFamily="34" charset="0"/>
              </a:rPr>
              <a:t>input, hidden,</a:t>
            </a:r>
            <a:r>
              <a:rPr lang="en-US" sz="2200" b="0" i="0" dirty="0">
                <a:solidFill>
                  <a:srgbClr val="292929"/>
                </a:solidFill>
                <a:effectLst/>
                <a:latin typeface="Calibri" panose="020F0502020204030204" pitchFamily="34" charset="0"/>
                <a:cs typeface="Calibri" panose="020F0502020204030204" pitchFamily="34" charset="0"/>
              </a:rPr>
              <a:t> and </a:t>
            </a:r>
            <a:r>
              <a:rPr lang="en-US" sz="2200" b="1" i="0" dirty="0">
                <a:solidFill>
                  <a:srgbClr val="292929"/>
                </a:solidFill>
                <a:effectLst/>
                <a:latin typeface="Calibri" panose="020F0502020204030204" pitchFamily="34" charset="0"/>
                <a:cs typeface="Calibri" panose="020F0502020204030204" pitchFamily="34" charset="0"/>
              </a:rPr>
              <a:t>output</a:t>
            </a:r>
            <a:r>
              <a:rPr lang="en-US" sz="2200" b="0" i="0" dirty="0">
                <a:solidFill>
                  <a:srgbClr val="292929"/>
                </a:solidFill>
                <a:effectLst/>
                <a:latin typeface="Calibri" panose="020F0502020204030204" pitchFamily="34" charset="0"/>
                <a:cs typeface="Calibri" panose="020F0502020204030204" pitchFamily="34" charset="0"/>
              </a:rPr>
              <a:t> layer. </a:t>
            </a:r>
          </a:p>
          <a:p>
            <a:r>
              <a:rPr lang="en-US" sz="2200" b="0" i="0" dirty="0">
                <a:solidFill>
                  <a:srgbClr val="292929"/>
                </a:solidFill>
                <a:effectLst/>
                <a:latin typeface="Calibri" panose="020F0502020204030204" pitchFamily="34" charset="0"/>
                <a:cs typeface="Calibri" panose="020F0502020204030204" pitchFamily="34" charset="0"/>
              </a:rPr>
              <a:t>RBNN is </a:t>
            </a:r>
            <a:r>
              <a:rPr lang="en-US" sz="2200" b="1" i="0" dirty="0">
                <a:solidFill>
                  <a:srgbClr val="292929"/>
                </a:solidFill>
                <a:effectLst/>
                <a:latin typeface="Calibri" panose="020F0502020204030204" pitchFamily="34" charset="0"/>
                <a:cs typeface="Calibri" panose="020F0502020204030204" pitchFamily="34" charset="0"/>
              </a:rPr>
              <a:t>strictly limited</a:t>
            </a:r>
            <a:r>
              <a:rPr lang="en-US" sz="2200" b="0" i="0" dirty="0">
                <a:solidFill>
                  <a:srgbClr val="292929"/>
                </a:solidFill>
                <a:effectLst/>
                <a:latin typeface="Calibri" panose="020F0502020204030204" pitchFamily="34" charset="0"/>
                <a:cs typeface="Calibri" panose="020F0502020204030204" pitchFamily="34" charset="0"/>
              </a:rPr>
              <a:t> to have exactly</a:t>
            </a:r>
            <a:r>
              <a:rPr lang="en-US" sz="2200" b="1" i="0" dirty="0">
                <a:solidFill>
                  <a:srgbClr val="292929"/>
                </a:solidFill>
                <a:effectLst/>
                <a:latin typeface="Calibri" panose="020F0502020204030204" pitchFamily="34" charset="0"/>
                <a:cs typeface="Calibri" panose="020F0502020204030204" pitchFamily="34" charset="0"/>
              </a:rPr>
              <a:t> one hidden layer</a:t>
            </a:r>
            <a:r>
              <a:rPr lang="en-US" sz="2200" b="0" i="0" dirty="0">
                <a:solidFill>
                  <a:srgbClr val="292929"/>
                </a:solidFill>
                <a:effectLst/>
                <a:latin typeface="Calibri" panose="020F0502020204030204" pitchFamily="34" charset="0"/>
                <a:cs typeface="Calibri" panose="020F0502020204030204" pitchFamily="34" charset="0"/>
              </a:rPr>
              <a:t>. </a:t>
            </a:r>
          </a:p>
          <a:p>
            <a:pPr algn="l"/>
            <a:endParaRPr lang="en-US" b="0" i="0" dirty="0">
              <a:solidFill>
                <a:srgbClr val="292929"/>
              </a:solidFill>
              <a:effectLst/>
              <a:latin typeface="charter"/>
            </a:endParaRPr>
          </a:p>
          <a:p>
            <a:endParaRPr lang="en-IN" dirty="0"/>
          </a:p>
        </p:txBody>
      </p:sp>
      <p:pic>
        <p:nvPicPr>
          <p:cNvPr id="5" name="Picture 2">
            <a:extLst>
              <a:ext uri="{FF2B5EF4-FFF2-40B4-BE49-F238E27FC236}">
                <a16:creationId xmlns:a16="http://schemas.microsoft.com/office/drawing/2014/main" id="{348B7A2E-68CF-49EA-A3DA-109D5D73C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5867400" cy="340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53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fontScale="92500" lnSpcReduction="10000"/>
          </a:bodyPr>
          <a:lstStyle/>
          <a:p>
            <a:pPr algn="just"/>
            <a:r>
              <a:rPr lang="en-US" sz="2400" b="0" i="0" dirty="0">
                <a:solidFill>
                  <a:srgbClr val="222222"/>
                </a:solidFill>
                <a:effectLst/>
                <a:latin typeface="Calibri" panose="020F0502020204030204" pitchFamily="34" charset="0"/>
                <a:cs typeface="Calibri" panose="020F0502020204030204" pitchFamily="34" charset="0"/>
              </a:rPr>
              <a:t>The extension of the network is simple</a:t>
            </a:r>
            <a:r>
              <a:rPr lang="en-US" sz="2400" dirty="0">
                <a:solidFill>
                  <a:srgbClr val="222222"/>
                </a:solidFill>
                <a:latin typeface="Calibri" panose="020F0502020204030204" pitchFamily="34" charset="0"/>
                <a:cs typeface="Calibri" panose="020F0502020204030204" pitchFamily="34" charset="0"/>
              </a:rPr>
              <a:t>.</a:t>
            </a:r>
            <a:endParaRPr lang="en-US" sz="2400" b="0" i="0" dirty="0">
              <a:solidFill>
                <a:srgbClr val="222222"/>
              </a:solidFill>
              <a:effectLst/>
              <a:latin typeface="Calibri" panose="020F0502020204030204" pitchFamily="34" charset="0"/>
              <a:cs typeface="Calibri" panose="020F0502020204030204" pitchFamily="34" charset="0"/>
            </a:endParaRPr>
          </a:p>
          <a:p>
            <a:pPr algn="just"/>
            <a:r>
              <a:rPr lang="en-US" sz="2400" b="0" i="0" dirty="0">
                <a:solidFill>
                  <a:srgbClr val="222222"/>
                </a:solidFill>
                <a:effectLst/>
                <a:latin typeface="Calibri" panose="020F0502020204030204" pitchFamily="34" charset="0"/>
                <a:cs typeface="Calibri" panose="020F0502020204030204" pitchFamily="34" charset="0"/>
              </a:rPr>
              <a:t>We replace this maximum error with a new RBF neuron. </a:t>
            </a:r>
          </a:p>
          <a:p>
            <a:pPr algn="just"/>
            <a:r>
              <a:rPr lang="en-US" sz="2400" b="0" i="0" dirty="0">
                <a:solidFill>
                  <a:srgbClr val="222222"/>
                </a:solidFill>
                <a:effectLst/>
                <a:latin typeface="Calibri" panose="020F0502020204030204" pitchFamily="34" charset="0"/>
                <a:cs typeface="Calibri" panose="020F0502020204030204" pitchFamily="34" charset="0"/>
              </a:rPr>
              <a:t>Of course, we have to exercise care in doing this: </a:t>
            </a:r>
          </a:p>
          <a:p>
            <a:pPr algn="just"/>
            <a:r>
              <a:rPr lang="en-US" sz="2400" b="0" i="0" dirty="0">
                <a:solidFill>
                  <a:srgbClr val="222222"/>
                </a:solidFill>
                <a:effectLst/>
                <a:latin typeface="Calibri" panose="020F0502020204030204" pitchFamily="34" charset="0"/>
                <a:cs typeface="Calibri" panose="020F0502020204030204" pitchFamily="34" charset="0"/>
              </a:rPr>
              <a:t>If the </a:t>
            </a:r>
            <a:r>
              <a:rPr lang="en-US" sz="2400" b="0" i="1" dirty="0">
                <a:solidFill>
                  <a:srgbClr val="222222"/>
                </a:solidFill>
                <a:effectLst/>
                <a:latin typeface="Calibri" panose="020F0502020204030204" pitchFamily="34" charset="0"/>
                <a:cs typeface="Calibri" panose="020F0502020204030204" pitchFamily="34" charset="0"/>
              </a:rPr>
              <a:t>σ </a:t>
            </a:r>
            <a:r>
              <a:rPr lang="en-US" sz="2400" b="0" i="0" dirty="0">
                <a:solidFill>
                  <a:srgbClr val="222222"/>
                </a:solidFill>
                <a:effectLst/>
                <a:latin typeface="Calibri" panose="020F0502020204030204" pitchFamily="34" charset="0"/>
                <a:cs typeface="Calibri" panose="020F0502020204030204" pitchFamily="34" charset="0"/>
              </a:rPr>
              <a:t>are small, the neurons will only influence each other if the distance between them is short. </a:t>
            </a:r>
          </a:p>
          <a:p>
            <a:pPr algn="just"/>
            <a:r>
              <a:rPr lang="en-US" sz="2400" b="0" i="0" dirty="0">
                <a:solidFill>
                  <a:srgbClr val="222222"/>
                </a:solidFill>
                <a:effectLst/>
                <a:latin typeface="Calibri" panose="020F0502020204030204" pitchFamily="34" charset="0"/>
                <a:cs typeface="Calibri" panose="020F0502020204030204" pitchFamily="34" charset="0"/>
              </a:rPr>
              <a:t>But if the σ are large, the already existing neurons are considerably influenced by the new neuron because of the overlapping of the Gaussian bells.</a:t>
            </a:r>
          </a:p>
          <a:p>
            <a:pPr algn="just"/>
            <a:r>
              <a:rPr lang="en-US" sz="2400" b="0" i="0" dirty="0">
                <a:solidFill>
                  <a:srgbClr val="222222"/>
                </a:solidFill>
                <a:effectLst/>
                <a:latin typeface="Calibri" panose="020F0502020204030204" pitchFamily="34" charset="0"/>
                <a:cs typeface="Calibri" panose="020F0502020204030204" pitchFamily="34" charset="0"/>
              </a:rPr>
              <a:t>So it is obvious that we will adjust the already existing RBF neurons when adding the new neuron.</a:t>
            </a:r>
          </a:p>
          <a:p>
            <a:pPr algn="just"/>
            <a:r>
              <a:rPr lang="en-US" sz="2400" b="0" i="0" dirty="0">
                <a:solidFill>
                  <a:srgbClr val="222222"/>
                </a:solidFill>
                <a:effectLst/>
                <a:latin typeface="Calibri" panose="020F0502020204030204" pitchFamily="34" charset="0"/>
                <a:cs typeface="Calibri" panose="020F0502020204030204" pitchFamily="34" charset="0"/>
              </a:rPr>
              <a:t>To put it simply, this adjustment is made by moving the centers </a:t>
            </a:r>
            <a:r>
              <a:rPr lang="en-US" sz="2400" b="0" i="1" dirty="0">
                <a:solidFill>
                  <a:srgbClr val="222222"/>
                </a:solidFill>
                <a:effectLst/>
                <a:latin typeface="Calibri" panose="020F0502020204030204" pitchFamily="34" charset="0"/>
                <a:cs typeface="Calibri" panose="020F0502020204030204" pitchFamily="34" charset="0"/>
              </a:rPr>
              <a:t>c </a:t>
            </a:r>
            <a:r>
              <a:rPr lang="en-US" sz="2400" b="0" i="0" dirty="0">
                <a:solidFill>
                  <a:srgbClr val="222222"/>
                </a:solidFill>
                <a:effectLst/>
                <a:latin typeface="Calibri" panose="020F0502020204030204" pitchFamily="34" charset="0"/>
                <a:cs typeface="Calibri" panose="020F0502020204030204" pitchFamily="34" charset="0"/>
              </a:rPr>
              <a:t>of the other neurons away from the new neuron and reducing their width </a:t>
            </a:r>
            <a:r>
              <a:rPr lang="en-US" sz="2400" b="0" i="1" dirty="0">
                <a:solidFill>
                  <a:srgbClr val="222222"/>
                </a:solidFill>
                <a:effectLst/>
                <a:latin typeface="Calibri" panose="020F0502020204030204" pitchFamily="34" charset="0"/>
                <a:cs typeface="Calibri" panose="020F0502020204030204" pitchFamily="34" charset="0"/>
              </a:rPr>
              <a:t>σ a </a:t>
            </a:r>
            <a:r>
              <a:rPr lang="en-US" sz="2400" b="0" i="0" dirty="0">
                <a:solidFill>
                  <a:srgbClr val="222222"/>
                </a:solidFill>
                <a:effectLst/>
                <a:latin typeface="Calibri" panose="020F0502020204030204" pitchFamily="34" charset="0"/>
                <a:cs typeface="Calibri" panose="020F0502020204030204" pitchFamily="34" charset="0"/>
              </a:rPr>
              <a:t>bit. </a:t>
            </a:r>
          </a:p>
          <a:p>
            <a:pPr algn="just"/>
            <a:r>
              <a:rPr lang="en-US" sz="2400" b="0" i="0" dirty="0">
                <a:solidFill>
                  <a:srgbClr val="222222"/>
                </a:solidFill>
                <a:effectLst/>
                <a:latin typeface="Calibri" panose="020F0502020204030204" pitchFamily="34" charset="0"/>
                <a:cs typeface="Calibri" panose="020F0502020204030204" pitchFamily="34" charset="0"/>
              </a:rPr>
              <a:t>Then the current output vector </a:t>
            </a:r>
            <a:r>
              <a:rPr lang="en-US" sz="2400" b="0" i="1" dirty="0">
                <a:solidFill>
                  <a:srgbClr val="222222"/>
                </a:solidFill>
                <a:effectLst/>
                <a:latin typeface="Calibri" panose="020F0502020204030204" pitchFamily="34" charset="0"/>
                <a:cs typeface="Calibri" panose="020F0502020204030204" pitchFamily="34" charset="0"/>
              </a:rPr>
              <a:t>y </a:t>
            </a:r>
            <a:r>
              <a:rPr lang="en-US" sz="2400" b="0" i="0" dirty="0">
                <a:solidFill>
                  <a:srgbClr val="222222"/>
                </a:solidFill>
                <a:effectLst/>
                <a:latin typeface="Calibri" panose="020F0502020204030204" pitchFamily="34" charset="0"/>
                <a:cs typeface="Calibri" panose="020F0502020204030204" pitchFamily="34" charset="0"/>
              </a:rPr>
              <a:t>of the network is compared to the teaching input </a:t>
            </a:r>
            <a:r>
              <a:rPr lang="en-US" sz="2400" b="0" i="1" dirty="0">
                <a:solidFill>
                  <a:srgbClr val="222222"/>
                </a:solidFill>
                <a:effectLst/>
                <a:latin typeface="Calibri" panose="020F0502020204030204" pitchFamily="34" charset="0"/>
                <a:cs typeface="Calibri" panose="020F0502020204030204" pitchFamily="34" charset="0"/>
              </a:rPr>
              <a:t>t </a:t>
            </a:r>
            <a:r>
              <a:rPr lang="en-US" sz="2400" b="0" i="0" dirty="0">
                <a:solidFill>
                  <a:srgbClr val="222222"/>
                </a:solidFill>
                <a:effectLst/>
                <a:latin typeface="Calibri" panose="020F0502020204030204" pitchFamily="34" charset="0"/>
                <a:cs typeface="Calibri" panose="020F0502020204030204" pitchFamily="34" charset="0"/>
              </a:rPr>
              <a:t>and the weight vector </a:t>
            </a:r>
            <a:r>
              <a:rPr lang="en-US" sz="2400" b="0" i="1" dirty="0">
                <a:solidFill>
                  <a:srgbClr val="222222"/>
                </a:solidFill>
                <a:effectLst/>
                <a:latin typeface="Calibri" panose="020F0502020204030204" pitchFamily="34" charset="0"/>
                <a:cs typeface="Calibri" panose="020F0502020204030204" pitchFamily="34" charset="0"/>
              </a:rPr>
              <a:t>G </a:t>
            </a:r>
            <a:r>
              <a:rPr lang="en-US" sz="2400" b="0" i="0" dirty="0">
                <a:solidFill>
                  <a:srgbClr val="222222"/>
                </a:solidFill>
                <a:effectLst/>
                <a:latin typeface="Calibri" panose="020F0502020204030204" pitchFamily="34" charset="0"/>
                <a:cs typeface="Calibri" panose="020F0502020204030204" pitchFamily="34" charset="0"/>
              </a:rPr>
              <a:t>is improved by means of training. </a:t>
            </a:r>
          </a:p>
          <a:p>
            <a:pPr algn="just"/>
            <a:r>
              <a:rPr lang="en-US" sz="2400" b="0" i="0" dirty="0">
                <a:solidFill>
                  <a:srgbClr val="222222"/>
                </a:solidFill>
                <a:effectLst/>
                <a:latin typeface="Calibri" panose="020F0502020204030204" pitchFamily="34" charset="0"/>
                <a:cs typeface="Calibri" panose="020F0502020204030204" pitchFamily="34" charset="0"/>
              </a:rPr>
              <a:t>Subsequently, a new neuron can be inserted if necessary.</a:t>
            </a:r>
          </a:p>
          <a:p>
            <a:pPr algn="just"/>
            <a:r>
              <a:rPr lang="en-US" sz="2400" b="0" i="0" dirty="0">
                <a:solidFill>
                  <a:srgbClr val="222222"/>
                </a:solidFill>
                <a:effectLst/>
                <a:latin typeface="Calibri" panose="020F0502020204030204" pitchFamily="34" charset="0"/>
                <a:cs typeface="Calibri" panose="020F0502020204030204" pitchFamily="34" charset="0"/>
              </a:rPr>
              <a:t>This method is particularly suited for function approximations.</a:t>
            </a:r>
          </a:p>
          <a:p>
            <a:endParaRPr lang="en-IN" dirty="0"/>
          </a:p>
        </p:txBody>
      </p:sp>
    </p:spTree>
    <p:extLst>
      <p:ext uri="{BB962C8B-B14F-4D97-AF65-F5344CB8AC3E}">
        <p14:creationId xmlns:p14="http://schemas.microsoft.com/office/powerpoint/2010/main" val="2441148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58898-B275-4E65-9EB0-EE692A4BE3DF}"/>
              </a:ext>
            </a:extLst>
          </p:cNvPr>
          <p:cNvSpPr>
            <a:spLocks noGrp="1"/>
          </p:cNvSpPr>
          <p:nvPr>
            <p:ph sz="quarter" idx="1"/>
          </p:nvPr>
        </p:nvSpPr>
        <p:spPr>
          <a:xfrm>
            <a:off x="304800" y="457200"/>
            <a:ext cx="8686800" cy="6172200"/>
          </a:xfrm>
        </p:spPr>
        <p:txBody>
          <a:bodyPr>
            <a:normAutofit/>
          </a:bodyPr>
          <a:lstStyle/>
          <a:p>
            <a:pPr marL="0" indent="0" algn="just">
              <a:buNone/>
            </a:pPr>
            <a:r>
              <a:rPr lang="en-US" sz="2200" b="1" i="0" dirty="0">
                <a:solidFill>
                  <a:srgbClr val="222222"/>
                </a:solidFill>
                <a:effectLst/>
                <a:latin typeface="Calibri" panose="020F0502020204030204" pitchFamily="34" charset="0"/>
                <a:cs typeface="Calibri" panose="020F0502020204030204" pitchFamily="34" charset="0"/>
              </a:rPr>
              <a:t>Limiting the number of neurons:</a:t>
            </a:r>
          </a:p>
          <a:p>
            <a:pPr algn="just"/>
            <a:r>
              <a:rPr lang="en-US" sz="2200" b="0" i="0" dirty="0">
                <a:solidFill>
                  <a:srgbClr val="222222"/>
                </a:solidFill>
                <a:effectLst/>
                <a:latin typeface="Calibri" panose="020F0502020204030204" pitchFamily="34" charset="0"/>
                <a:cs typeface="Calibri" panose="020F0502020204030204" pitchFamily="34" charset="0"/>
              </a:rPr>
              <a:t>Here it is mandatory to see that the network will not grow ad infinitum, which can happen very fast. </a:t>
            </a:r>
          </a:p>
          <a:p>
            <a:pPr algn="just"/>
            <a:r>
              <a:rPr lang="en-US" sz="2200" b="0" i="0" dirty="0">
                <a:solidFill>
                  <a:srgbClr val="222222"/>
                </a:solidFill>
                <a:effectLst/>
                <a:latin typeface="Calibri" panose="020F0502020204030204" pitchFamily="34" charset="0"/>
                <a:cs typeface="Calibri" panose="020F0502020204030204" pitchFamily="34" charset="0"/>
              </a:rPr>
              <a:t>Thus, it is very useful to previously define a maximum number for neurons |</a:t>
            </a:r>
            <a:r>
              <a:rPr lang="en-US" sz="2200" b="0" i="1" dirty="0" err="1">
                <a:solidFill>
                  <a:srgbClr val="222222"/>
                </a:solidFill>
                <a:effectLst/>
                <a:latin typeface="Calibri" panose="020F0502020204030204" pitchFamily="34" charset="0"/>
                <a:cs typeface="Calibri" panose="020F0502020204030204" pitchFamily="34" charset="0"/>
              </a:rPr>
              <a:t>H</a:t>
            </a:r>
            <a:r>
              <a:rPr lang="en-US" sz="2200" b="0" i="0" dirty="0" err="1">
                <a:solidFill>
                  <a:srgbClr val="222222"/>
                </a:solidFill>
                <a:effectLst/>
                <a:latin typeface="Calibri" panose="020F0502020204030204" pitchFamily="34" charset="0"/>
                <a:cs typeface="Calibri" panose="020F0502020204030204" pitchFamily="34" charset="0"/>
              </a:rPr>
              <a:t>|</a:t>
            </a:r>
            <a:r>
              <a:rPr lang="en-US" sz="2200" b="0" i="0" baseline="-25000" dirty="0" err="1">
                <a:solidFill>
                  <a:srgbClr val="222222"/>
                </a:solidFill>
                <a:effectLst/>
                <a:latin typeface="Calibri" panose="020F0502020204030204" pitchFamily="34" charset="0"/>
                <a:cs typeface="Calibri" panose="020F0502020204030204" pitchFamily="34" charset="0"/>
              </a:rPr>
              <a:t>max</a:t>
            </a:r>
            <a:r>
              <a:rPr lang="en-US" sz="2200" b="0" i="0" dirty="0">
                <a:solidFill>
                  <a:srgbClr val="222222"/>
                </a:solidFill>
                <a:effectLst/>
                <a:latin typeface="Calibri" panose="020F0502020204030204" pitchFamily="34" charset="0"/>
                <a:cs typeface="Calibri" panose="020F0502020204030204" pitchFamily="34" charset="0"/>
              </a:rPr>
              <a:t>.</a:t>
            </a:r>
          </a:p>
          <a:p>
            <a:pPr marL="0" indent="0" algn="just">
              <a:buNone/>
            </a:pPr>
            <a:r>
              <a:rPr lang="en-US" sz="2200" b="1" i="0" dirty="0">
                <a:solidFill>
                  <a:srgbClr val="222222"/>
                </a:solidFill>
                <a:effectLst/>
                <a:latin typeface="Calibri" panose="020F0502020204030204" pitchFamily="34" charset="0"/>
                <a:cs typeface="Calibri" panose="020F0502020204030204" pitchFamily="34" charset="0"/>
              </a:rPr>
              <a:t>Less important neurons are deleted:</a:t>
            </a:r>
          </a:p>
          <a:p>
            <a:pPr algn="just"/>
            <a:r>
              <a:rPr lang="en-US" sz="2200" b="0" i="0" dirty="0">
                <a:solidFill>
                  <a:srgbClr val="222222"/>
                </a:solidFill>
                <a:effectLst/>
                <a:latin typeface="Calibri" panose="020F0502020204030204" pitchFamily="34" charset="0"/>
                <a:cs typeface="Calibri" panose="020F0502020204030204" pitchFamily="34" charset="0"/>
              </a:rPr>
              <a:t>Which leads to the question whether </a:t>
            </a:r>
            <a:r>
              <a:rPr lang="en-US" sz="2200" dirty="0">
                <a:solidFill>
                  <a:srgbClr val="222222"/>
                </a:solidFill>
                <a:latin typeface="Calibri" panose="020F0502020204030204" pitchFamily="34" charset="0"/>
                <a:cs typeface="Calibri" panose="020F0502020204030204" pitchFamily="34" charset="0"/>
              </a:rPr>
              <a:t>it </a:t>
            </a:r>
            <a:r>
              <a:rPr lang="en-US" sz="2200" b="0" i="0" dirty="0">
                <a:solidFill>
                  <a:srgbClr val="222222"/>
                </a:solidFill>
                <a:effectLst/>
                <a:latin typeface="Calibri" panose="020F0502020204030204" pitchFamily="34" charset="0"/>
                <a:cs typeface="Calibri" panose="020F0502020204030204" pitchFamily="34" charset="0"/>
              </a:rPr>
              <a:t>is possible to continue learning when this limit |</a:t>
            </a:r>
            <a:r>
              <a:rPr lang="en-US" sz="2200" b="0" i="1" dirty="0" err="1">
                <a:solidFill>
                  <a:srgbClr val="222222"/>
                </a:solidFill>
                <a:effectLst/>
                <a:latin typeface="Calibri" panose="020F0502020204030204" pitchFamily="34" charset="0"/>
                <a:cs typeface="Calibri" panose="020F0502020204030204" pitchFamily="34" charset="0"/>
              </a:rPr>
              <a:t>H</a:t>
            </a:r>
            <a:r>
              <a:rPr lang="en-US" sz="2200" b="0" i="0" dirty="0" err="1">
                <a:solidFill>
                  <a:srgbClr val="222222"/>
                </a:solidFill>
                <a:effectLst/>
                <a:latin typeface="Calibri" panose="020F0502020204030204" pitchFamily="34" charset="0"/>
                <a:cs typeface="Calibri" panose="020F0502020204030204" pitchFamily="34" charset="0"/>
              </a:rPr>
              <a:t>|</a:t>
            </a:r>
            <a:r>
              <a:rPr lang="en-US" sz="2200" b="0" i="0" baseline="-25000" dirty="0" err="1">
                <a:solidFill>
                  <a:srgbClr val="222222"/>
                </a:solidFill>
                <a:effectLst/>
                <a:latin typeface="Calibri" panose="020F0502020204030204" pitchFamily="34" charset="0"/>
                <a:cs typeface="Calibri" panose="020F0502020204030204" pitchFamily="34" charset="0"/>
              </a:rPr>
              <a:t>max</a:t>
            </a:r>
            <a:r>
              <a:rPr lang="en-US" sz="2200" b="0" i="0" baseline="-25000" dirty="0">
                <a:solidFill>
                  <a:srgbClr val="222222"/>
                </a:solidFill>
                <a:effectLst/>
                <a:latin typeface="Calibri" panose="020F0502020204030204" pitchFamily="34" charset="0"/>
                <a:cs typeface="Calibri" panose="020F0502020204030204" pitchFamily="34" charset="0"/>
              </a:rPr>
              <a:t> </a:t>
            </a:r>
            <a:r>
              <a:rPr lang="en-US" sz="2200" b="0" i="0" dirty="0">
                <a:solidFill>
                  <a:srgbClr val="222222"/>
                </a:solidFill>
                <a:effectLst/>
                <a:latin typeface="Calibri" panose="020F0502020204030204" pitchFamily="34" charset="0"/>
                <a:cs typeface="Calibri" panose="020F0502020204030204" pitchFamily="34" charset="0"/>
              </a:rPr>
              <a:t>is reached.</a:t>
            </a:r>
          </a:p>
          <a:p>
            <a:pPr algn="just"/>
            <a:r>
              <a:rPr lang="en-US" sz="2200" b="0" i="0" dirty="0">
                <a:solidFill>
                  <a:srgbClr val="222222"/>
                </a:solidFill>
                <a:effectLst/>
                <a:latin typeface="Calibri" panose="020F0502020204030204" pitchFamily="34" charset="0"/>
                <a:cs typeface="Calibri" panose="020F0502020204030204" pitchFamily="34" charset="0"/>
              </a:rPr>
              <a:t>The answer is: this would not stop learning. </a:t>
            </a:r>
          </a:p>
          <a:p>
            <a:pPr algn="just"/>
            <a:r>
              <a:rPr lang="en-US" sz="2200" b="0" i="0" dirty="0">
                <a:solidFill>
                  <a:srgbClr val="222222"/>
                </a:solidFill>
                <a:effectLst/>
                <a:latin typeface="Calibri" panose="020F0502020204030204" pitchFamily="34" charset="0"/>
                <a:cs typeface="Calibri" panose="020F0502020204030204" pitchFamily="34" charset="0"/>
              </a:rPr>
              <a:t>We only have to look for the "most unimportant" neuron and delete it. </a:t>
            </a:r>
          </a:p>
          <a:p>
            <a:pPr algn="just"/>
            <a:r>
              <a:rPr lang="en-US" sz="2200" b="0" i="0" dirty="0">
                <a:solidFill>
                  <a:srgbClr val="222222"/>
                </a:solidFill>
                <a:effectLst/>
                <a:latin typeface="Calibri" panose="020F0502020204030204" pitchFamily="34" charset="0"/>
                <a:cs typeface="Calibri" panose="020F0502020204030204" pitchFamily="34" charset="0"/>
              </a:rPr>
              <a:t>A neuron is, for example, unimportant for the network if there is another neuron that has a similar function: It often occurs that two Gaussian bells exactly overlap and at such a position, for instance, one single neuron with a higher Gaussian bell would be appropriate. </a:t>
            </a:r>
          </a:p>
          <a:p>
            <a:endParaRPr lang="en-IN" dirty="0"/>
          </a:p>
        </p:txBody>
      </p:sp>
    </p:spTree>
    <p:extLst>
      <p:ext uri="{BB962C8B-B14F-4D97-AF65-F5344CB8AC3E}">
        <p14:creationId xmlns:p14="http://schemas.microsoft.com/office/powerpoint/2010/main" val="2129362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Autofit/>
          </a:bodyPr>
          <a:lstStyle/>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Comparing</a:t>
            </a:r>
            <a:r>
              <a:rPr lang="en-US" sz="2200" b="1" spc="200"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RBF</a:t>
            </a:r>
            <a:r>
              <a:rPr lang="en-US" sz="2200" b="1" spc="20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networks</a:t>
            </a:r>
            <a:r>
              <a:rPr lang="en-US" sz="2200" b="1" spc="-35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and</a:t>
            </a:r>
            <a:r>
              <a:rPr lang="en-US" sz="2200" b="1" spc="10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multilayer</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perceptron:</a:t>
            </a:r>
          </a:p>
          <a:p>
            <a:pPr marL="69850" marR="1163320" indent="0" algn="just">
              <a:spcBef>
                <a:spcPts val="675"/>
              </a:spcBef>
              <a:spcAft>
                <a:spcPts val="0"/>
              </a:spcAft>
              <a:buNone/>
            </a:pPr>
            <a:r>
              <a:rPr lang="en-US" sz="2200" b="1" dirty="0">
                <a:effectLst/>
                <a:latin typeface="Calibri" panose="020F0502020204030204" pitchFamily="34" charset="0"/>
                <a:ea typeface="Georgia" panose="02040502050405020303" pitchFamily="18" charset="0"/>
                <a:cs typeface="Calibri" panose="020F0502020204030204" pitchFamily="34" charset="0"/>
              </a:rPr>
              <a:t>Input dimension: </a:t>
            </a:r>
          </a:p>
          <a:p>
            <a:pPr marL="616585" marR="1163320" lvl="1" indent="-272415" algn="just">
              <a:spcBef>
                <a:spcPts val="675"/>
              </a:spcBef>
            </a:pPr>
            <a:r>
              <a:rPr lang="en-US" sz="2200" dirty="0">
                <a:effectLst/>
                <a:latin typeface="Calibri" panose="020F0502020204030204" pitchFamily="34" charset="0"/>
                <a:ea typeface="Georgia" panose="02040502050405020303" pitchFamily="18" charset="0"/>
                <a:cs typeface="Calibri" panose="020F0502020204030204" pitchFamily="34" charset="0"/>
              </a:rPr>
              <a:t>We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must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careful</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with</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networks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high</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dimensional</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functional</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spaces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since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network</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could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very</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quickly</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require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huge</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memory</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storage</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and</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computational</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effort</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marL="616585" marR="1163320" lvl="1" indent="-272415" algn="just">
              <a:spcBef>
                <a:spcPts val="675"/>
              </a:spcBef>
            </a:pP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multilayer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perceptron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would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cause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less </a:t>
            </a:r>
            <a:r>
              <a:rPr lang="en-US" sz="2200" dirty="0">
                <a:effectLst/>
                <a:latin typeface="Calibri" panose="020F0502020204030204" pitchFamily="34" charset="0"/>
                <a:ea typeface="Georgia" panose="02040502050405020303" pitchFamily="18" charset="0"/>
                <a:cs typeface="Calibri" panose="020F0502020204030204" pitchFamily="34" charset="0"/>
              </a:rPr>
              <a:t>problems because its number 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neurons does not grow </a:t>
            </a:r>
            <a:r>
              <a:rPr lang="en-US" sz="2200" dirty="0">
                <a:effectLst/>
                <a:latin typeface="Calibri" panose="020F0502020204030204" pitchFamily="34" charset="0"/>
                <a:ea typeface="Georgia" panose="02040502050405020303" pitchFamily="18" charset="0"/>
                <a:cs typeface="Calibri" panose="020F0502020204030204" pitchFamily="34" charset="0"/>
              </a:rPr>
              <a:t>exponentially</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with</a:t>
            </a:r>
            <a:r>
              <a:rPr lang="en-US" sz="2200" spc="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input</a:t>
            </a:r>
            <a:r>
              <a:rPr lang="en-US" sz="2200" spc="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dimension.</a:t>
            </a:r>
          </a:p>
          <a:p>
            <a:pPr marL="616585" marR="1163320" lvl="1" indent="-272415" algn="just">
              <a:spcBef>
                <a:spcPts val="675"/>
              </a:spcBef>
            </a:pP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69850" marR="1162685" indent="0" algn="just">
              <a:spcBef>
                <a:spcPts val="710"/>
              </a:spcBef>
              <a:spcAft>
                <a:spcPts val="0"/>
              </a:spcAft>
              <a:buNone/>
            </a:pPr>
            <a:r>
              <a:rPr lang="en-US" sz="2200" b="1" dirty="0">
                <a:effectLst/>
                <a:latin typeface="Calibri" panose="020F0502020204030204" pitchFamily="34" charset="0"/>
                <a:ea typeface="Georgia" panose="02040502050405020303" pitchFamily="18" charset="0"/>
                <a:cs typeface="Calibri" panose="020F0502020204030204" pitchFamily="34" charset="0"/>
              </a:rPr>
              <a:t>Center selection: </a:t>
            </a:r>
          </a:p>
          <a:p>
            <a:pPr marL="616585" marR="1162685" lvl="1" indent="-272415" algn="just">
              <a:spcBef>
                <a:spcPts val="710"/>
              </a:spcBef>
            </a:pPr>
            <a:r>
              <a:rPr lang="en-US" sz="2200" dirty="0">
                <a:effectLst/>
                <a:latin typeface="Calibri" panose="020F0502020204030204" pitchFamily="34" charset="0"/>
                <a:ea typeface="Georgia" panose="02040502050405020303" pitchFamily="18" charset="0"/>
                <a:cs typeface="Calibri" panose="020F0502020204030204" pitchFamily="34" charset="0"/>
              </a:rPr>
              <a:t>However, selecting 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centers c for RBF networks is </a:t>
            </a:r>
            <a:r>
              <a:rPr lang="en-US" sz="2200" b="1" dirty="0">
                <a:effectLst/>
                <a:latin typeface="Calibri" panose="020F0502020204030204" pitchFamily="34" charset="0"/>
                <a:ea typeface="Georgia" panose="02040502050405020303" pitchFamily="18" charset="0"/>
                <a:cs typeface="Calibri" panose="020F0502020204030204" pitchFamily="34" charset="0"/>
              </a:rPr>
              <a:t>still a major problem. </a:t>
            </a:r>
          </a:p>
          <a:p>
            <a:pPr marL="616585" marR="1162685" lvl="1" indent="-272415" algn="just">
              <a:spcBef>
                <a:spcPts val="710"/>
              </a:spcBef>
            </a:pPr>
            <a:r>
              <a:rPr lang="en-US" sz="2200" dirty="0">
                <a:effectLst/>
                <a:latin typeface="Calibri" panose="020F0502020204030204" pitchFamily="34" charset="0"/>
                <a:ea typeface="Georgia" panose="02040502050405020303" pitchFamily="18" charset="0"/>
                <a:cs typeface="Calibri" panose="020F0502020204030204" pitchFamily="34" charset="0"/>
              </a:rPr>
              <a:t>Please use any previous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knowledge you have when applying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them.</a:t>
            </a:r>
            <a:endParaRPr lang="en-US" sz="2200" spc="5" dirty="0">
              <a:latin typeface="Calibri" panose="020F0502020204030204" pitchFamily="34" charset="0"/>
              <a:ea typeface="Georgia" panose="02040502050405020303" pitchFamily="18" charset="0"/>
              <a:cs typeface="Calibri" panose="020F0502020204030204" pitchFamily="34" charset="0"/>
            </a:endParaRPr>
          </a:p>
          <a:p>
            <a:pPr marL="616585" marR="1162685" lvl="1" indent="-272415" algn="just">
              <a:spcBef>
                <a:spcPts val="710"/>
              </a:spcBef>
            </a:pPr>
            <a:r>
              <a:rPr lang="en-US" sz="2200" dirty="0">
                <a:effectLst/>
                <a:latin typeface="Calibri" panose="020F0502020204030204" pitchFamily="34" charset="0"/>
                <a:ea typeface="Georgia" panose="02040502050405020303" pitchFamily="18" charset="0"/>
                <a:cs typeface="Calibri" panose="020F0502020204030204" pitchFamily="34" charset="0"/>
              </a:rPr>
              <a:t>Such problems do not occur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with</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MLP.</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p:txBody>
      </p:sp>
    </p:spTree>
    <p:extLst>
      <p:ext uri="{BB962C8B-B14F-4D97-AF65-F5344CB8AC3E}">
        <p14:creationId xmlns:p14="http://schemas.microsoft.com/office/powerpoint/2010/main" val="324299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EAD1B-E7CF-4721-B91E-9BDC108435B7}"/>
              </a:ext>
            </a:extLst>
          </p:cNvPr>
          <p:cNvSpPr>
            <a:spLocks noGrp="1"/>
          </p:cNvSpPr>
          <p:nvPr>
            <p:ph sz="quarter" idx="1"/>
          </p:nvPr>
        </p:nvSpPr>
        <p:spPr>
          <a:xfrm>
            <a:off x="533400" y="304800"/>
            <a:ext cx="8153400" cy="6019800"/>
          </a:xfrm>
        </p:spPr>
        <p:txBody>
          <a:bodyPr/>
          <a:lstStyle/>
          <a:p>
            <a:pPr marL="0" indent="0" algn="ctr">
              <a:buNone/>
            </a:pPr>
            <a:r>
              <a:rPr lang="en-US" b="1" dirty="0"/>
              <a:t>Single layered perceptron network</a:t>
            </a:r>
          </a:p>
          <a:p>
            <a:endParaRPr lang="en-IN" dirty="0"/>
          </a:p>
        </p:txBody>
      </p:sp>
      <p:grpSp>
        <p:nvGrpSpPr>
          <p:cNvPr id="4" name="Google Shape;404;p58">
            <a:extLst>
              <a:ext uri="{FF2B5EF4-FFF2-40B4-BE49-F238E27FC236}">
                <a16:creationId xmlns:a16="http://schemas.microsoft.com/office/drawing/2014/main" id="{43231BFD-C561-4B95-BED2-3A7A62442D02}"/>
              </a:ext>
            </a:extLst>
          </p:cNvPr>
          <p:cNvGrpSpPr/>
          <p:nvPr/>
        </p:nvGrpSpPr>
        <p:grpSpPr>
          <a:xfrm>
            <a:off x="1295400" y="1447800"/>
            <a:ext cx="6934200" cy="4724400"/>
            <a:chOff x="1200" y="1248"/>
            <a:chExt cx="2880" cy="2352"/>
          </a:xfrm>
        </p:grpSpPr>
        <p:cxnSp>
          <p:nvCxnSpPr>
            <p:cNvPr id="5" name="Google Shape;405;p58">
              <a:extLst>
                <a:ext uri="{FF2B5EF4-FFF2-40B4-BE49-F238E27FC236}">
                  <a16:creationId xmlns:a16="http://schemas.microsoft.com/office/drawing/2014/main" id="{B311CD25-2D17-40D2-B82D-D84484672C1F}"/>
                </a:ext>
              </a:extLst>
            </p:cNvPr>
            <p:cNvCxnSpPr/>
            <p:nvPr/>
          </p:nvCxnSpPr>
          <p:spPr>
            <a:xfrm>
              <a:off x="1488" y="3216"/>
              <a:ext cx="2544" cy="0"/>
            </a:xfrm>
            <a:prstGeom prst="straightConnector1">
              <a:avLst/>
            </a:prstGeom>
            <a:noFill/>
            <a:ln w="25400" cap="flat" cmpd="sng">
              <a:solidFill>
                <a:schemeClr val="dk1"/>
              </a:solidFill>
              <a:prstDash val="solid"/>
              <a:round/>
              <a:headEnd type="none" w="med" len="med"/>
              <a:tailEnd type="triangle" w="med" len="med"/>
            </a:ln>
          </p:spPr>
        </p:cxnSp>
        <p:cxnSp>
          <p:nvCxnSpPr>
            <p:cNvPr id="6" name="Google Shape;406;p58">
              <a:extLst>
                <a:ext uri="{FF2B5EF4-FFF2-40B4-BE49-F238E27FC236}">
                  <a16:creationId xmlns:a16="http://schemas.microsoft.com/office/drawing/2014/main" id="{77CB06EB-7952-452D-9C1C-9C27BEF4629D}"/>
                </a:ext>
              </a:extLst>
            </p:cNvPr>
            <p:cNvCxnSpPr/>
            <p:nvPr/>
          </p:nvCxnSpPr>
          <p:spPr>
            <a:xfrm rot="10800000">
              <a:off x="1824" y="1344"/>
              <a:ext cx="0" cy="2256"/>
            </a:xfrm>
            <a:prstGeom prst="straightConnector1">
              <a:avLst/>
            </a:prstGeom>
            <a:noFill/>
            <a:ln w="25400" cap="flat" cmpd="sng">
              <a:solidFill>
                <a:schemeClr val="dk1"/>
              </a:solidFill>
              <a:prstDash val="solid"/>
              <a:round/>
              <a:headEnd type="none" w="med" len="med"/>
              <a:tailEnd type="triangle" w="med" len="med"/>
            </a:ln>
          </p:spPr>
        </p:cxnSp>
        <p:sp>
          <p:nvSpPr>
            <p:cNvPr id="7" name="Google Shape;407;p58">
              <a:extLst>
                <a:ext uri="{FF2B5EF4-FFF2-40B4-BE49-F238E27FC236}">
                  <a16:creationId xmlns:a16="http://schemas.microsoft.com/office/drawing/2014/main" id="{545D5EA2-7C6D-4E60-B1F2-8EA7DAD2BACC}"/>
                </a:ext>
              </a:extLst>
            </p:cNvPr>
            <p:cNvSpPr/>
            <p:nvPr/>
          </p:nvSpPr>
          <p:spPr>
            <a:xfrm>
              <a:off x="2448" y="2016"/>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408;p58">
              <a:extLst>
                <a:ext uri="{FF2B5EF4-FFF2-40B4-BE49-F238E27FC236}">
                  <a16:creationId xmlns:a16="http://schemas.microsoft.com/office/drawing/2014/main" id="{14E99337-D4E0-4475-898F-01FA78C6E1BD}"/>
                </a:ext>
              </a:extLst>
            </p:cNvPr>
            <p:cNvSpPr/>
            <p:nvPr/>
          </p:nvSpPr>
          <p:spPr>
            <a:xfrm>
              <a:off x="3072" y="1776"/>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409;p58">
              <a:extLst>
                <a:ext uri="{FF2B5EF4-FFF2-40B4-BE49-F238E27FC236}">
                  <a16:creationId xmlns:a16="http://schemas.microsoft.com/office/drawing/2014/main" id="{D75659C1-E882-4E18-993C-C0C0F93CCDDA}"/>
                </a:ext>
              </a:extLst>
            </p:cNvPr>
            <p:cNvSpPr/>
            <p:nvPr/>
          </p:nvSpPr>
          <p:spPr>
            <a:xfrm>
              <a:off x="3744" y="249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410;p58">
              <a:extLst>
                <a:ext uri="{FF2B5EF4-FFF2-40B4-BE49-F238E27FC236}">
                  <a16:creationId xmlns:a16="http://schemas.microsoft.com/office/drawing/2014/main" id="{50D13290-BC9D-4C6F-84FA-361DD2627980}"/>
                </a:ext>
              </a:extLst>
            </p:cNvPr>
            <p:cNvSpPr/>
            <p:nvPr/>
          </p:nvSpPr>
          <p:spPr>
            <a:xfrm>
              <a:off x="2208" y="2016"/>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411;p58">
              <a:extLst>
                <a:ext uri="{FF2B5EF4-FFF2-40B4-BE49-F238E27FC236}">
                  <a16:creationId xmlns:a16="http://schemas.microsoft.com/office/drawing/2014/main" id="{1830C3DA-FB52-4CE9-8FE3-C165B585AFE5}"/>
                </a:ext>
              </a:extLst>
            </p:cNvPr>
            <p:cNvSpPr/>
            <p:nvPr/>
          </p:nvSpPr>
          <p:spPr>
            <a:xfrm>
              <a:off x="2400" y="1872"/>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412;p58">
              <a:extLst>
                <a:ext uri="{FF2B5EF4-FFF2-40B4-BE49-F238E27FC236}">
                  <a16:creationId xmlns:a16="http://schemas.microsoft.com/office/drawing/2014/main" id="{8CEC63AC-A5D2-491D-BF19-3E70BECE4992}"/>
                </a:ext>
              </a:extLst>
            </p:cNvPr>
            <p:cNvSpPr/>
            <p:nvPr/>
          </p:nvSpPr>
          <p:spPr>
            <a:xfrm>
              <a:off x="3648" y="27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413;p58">
              <a:extLst>
                <a:ext uri="{FF2B5EF4-FFF2-40B4-BE49-F238E27FC236}">
                  <a16:creationId xmlns:a16="http://schemas.microsoft.com/office/drawing/2014/main" id="{6C59C4F6-DE9C-46AE-A71D-BFA6FA34EC1B}"/>
                </a:ext>
              </a:extLst>
            </p:cNvPr>
            <p:cNvSpPr/>
            <p:nvPr/>
          </p:nvSpPr>
          <p:spPr>
            <a:xfrm>
              <a:off x="3216" y="3024"/>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414;p58">
              <a:extLst>
                <a:ext uri="{FF2B5EF4-FFF2-40B4-BE49-F238E27FC236}">
                  <a16:creationId xmlns:a16="http://schemas.microsoft.com/office/drawing/2014/main" id="{89883513-B663-4B8C-9FC8-FE8937E41A89}"/>
                </a:ext>
              </a:extLst>
            </p:cNvPr>
            <p:cNvSpPr/>
            <p:nvPr/>
          </p:nvSpPr>
          <p:spPr>
            <a:xfrm>
              <a:off x="3168" y="27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415;p58">
              <a:extLst>
                <a:ext uri="{FF2B5EF4-FFF2-40B4-BE49-F238E27FC236}">
                  <a16:creationId xmlns:a16="http://schemas.microsoft.com/office/drawing/2014/main" id="{C9EE79D6-B4F0-47EF-82FC-D51D335938CC}"/>
                </a:ext>
              </a:extLst>
            </p:cNvPr>
            <p:cNvSpPr/>
            <p:nvPr/>
          </p:nvSpPr>
          <p:spPr>
            <a:xfrm>
              <a:off x="2880" y="2880"/>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416;p58">
              <a:extLst>
                <a:ext uri="{FF2B5EF4-FFF2-40B4-BE49-F238E27FC236}">
                  <a16:creationId xmlns:a16="http://schemas.microsoft.com/office/drawing/2014/main" id="{8001BDE6-D748-48F3-A078-E9C84710CD67}"/>
                </a:ext>
              </a:extLst>
            </p:cNvPr>
            <p:cNvSpPr/>
            <p:nvPr/>
          </p:nvSpPr>
          <p:spPr>
            <a:xfrm>
              <a:off x="1536" y="2976"/>
              <a:ext cx="96" cy="96"/>
            </a:xfrm>
            <a:prstGeom prst="ellipse">
              <a:avLst/>
            </a:pr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7" name="Google Shape;417;p58">
              <a:extLst>
                <a:ext uri="{FF2B5EF4-FFF2-40B4-BE49-F238E27FC236}">
                  <a16:creationId xmlns:a16="http://schemas.microsoft.com/office/drawing/2014/main" id="{6A8FEC49-9436-4584-889D-FF1ECFEE23DF}"/>
                </a:ext>
              </a:extLst>
            </p:cNvPr>
            <p:cNvCxnSpPr/>
            <p:nvPr/>
          </p:nvCxnSpPr>
          <p:spPr>
            <a:xfrm flipH="1">
              <a:off x="1200" y="1248"/>
              <a:ext cx="2880" cy="2352"/>
            </a:xfrm>
            <a:prstGeom prst="straightConnector1">
              <a:avLst/>
            </a:prstGeom>
            <a:noFill/>
            <a:ln w="19050" cap="flat" cmpd="sng">
              <a:solidFill>
                <a:srgbClr val="FF0000"/>
              </a:solidFill>
              <a:prstDash val="lgDash"/>
              <a:round/>
              <a:headEnd type="none" w="med" len="med"/>
              <a:tailEnd type="none" w="med" len="med"/>
            </a:ln>
          </p:spPr>
        </p:cxnSp>
      </p:grpSp>
    </p:spTree>
    <p:extLst>
      <p:ext uri="{BB962C8B-B14F-4D97-AF65-F5344CB8AC3E}">
        <p14:creationId xmlns:p14="http://schemas.microsoft.com/office/powerpoint/2010/main" val="893749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B01DE-543E-487B-989C-D7E601BCD885}"/>
              </a:ext>
            </a:extLst>
          </p:cNvPr>
          <p:cNvSpPr>
            <a:spLocks noGrp="1"/>
          </p:cNvSpPr>
          <p:nvPr>
            <p:ph sz="quarter" idx="1"/>
          </p:nvPr>
        </p:nvSpPr>
        <p:spPr>
          <a:xfrm>
            <a:off x="381000" y="228600"/>
            <a:ext cx="8458200" cy="6400800"/>
          </a:xfrm>
        </p:spPr>
        <p:txBody>
          <a:bodyPr/>
          <a:lstStyle/>
          <a:p>
            <a:pPr marL="0" indent="0" algn="ctr">
              <a:buNone/>
            </a:pPr>
            <a:r>
              <a:rPr lang="en-US" b="1" dirty="0"/>
              <a:t>Radial basis function network</a:t>
            </a:r>
          </a:p>
          <a:p>
            <a:pPr marL="0" indent="0">
              <a:buNone/>
            </a:pPr>
            <a:endParaRPr lang="en-IN" dirty="0"/>
          </a:p>
        </p:txBody>
      </p:sp>
      <p:grpSp>
        <p:nvGrpSpPr>
          <p:cNvPr id="4" name="Google Shape;425;p59">
            <a:extLst>
              <a:ext uri="{FF2B5EF4-FFF2-40B4-BE49-F238E27FC236}">
                <a16:creationId xmlns:a16="http://schemas.microsoft.com/office/drawing/2014/main" id="{D10DC4B5-F24D-478A-B634-41B02B2FB456}"/>
              </a:ext>
            </a:extLst>
          </p:cNvPr>
          <p:cNvGrpSpPr/>
          <p:nvPr/>
        </p:nvGrpSpPr>
        <p:grpSpPr>
          <a:xfrm>
            <a:off x="2362200" y="2133600"/>
            <a:ext cx="4038600" cy="3581400"/>
            <a:chOff x="1488" y="1344"/>
            <a:chExt cx="2544" cy="2256"/>
          </a:xfrm>
        </p:grpSpPr>
        <p:cxnSp>
          <p:nvCxnSpPr>
            <p:cNvPr id="5" name="Google Shape;426;p59">
              <a:extLst>
                <a:ext uri="{FF2B5EF4-FFF2-40B4-BE49-F238E27FC236}">
                  <a16:creationId xmlns:a16="http://schemas.microsoft.com/office/drawing/2014/main" id="{9EBECBBF-160A-45A0-894E-73AF4AEF211A}"/>
                </a:ext>
              </a:extLst>
            </p:cNvPr>
            <p:cNvCxnSpPr/>
            <p:nvPr/>
          </p:nvCxnSpPr>
          <p:spPr>
            <a:xfrm>
              <a:off x="1488" y="3216"/>
              <a:ext cx="2544" cy="0"/>
            </a:xfrm>
            <a:prstGeom prst="straightConnector1">
              <a:avLst/>
            </a:prstGeom>
            <a:noFill/>
            <a:ln w="25400" cap="flat" cmpd="sng">
              <a:solidFill>
                <a:schemeClr val="dk1"/>
              </a:solidFill>
              <a:prstDash val="solid"/>
              <a:round/>
              <a:headEnd type="none" w="med" len="med"/>
              <a:tailEnd type="triangle" w="med" len="med"/>
            </a:ln>
          </p:spPr>
        </p:cxnSp>
        <p:cxnSp>
          <p:nvCxnSpPr>
            <p:cNvPr id="6" name="Google Shape;427;p59">
              <a:extLst>
                <a:ext uri="{FF2B5EF4-FFF2-40B4-BE49-F238E27FC236}">
                  <a16:creationId xmlns:a16="http://schemas.microsoft.com/office/drawing/2014/main" id="{05253B73-F08D-4203-972B-E62E361E8943}"/>
                </a:ext>
              </a:extLst>
            </p:cNvPr>
            <p:cNvCxnSpPr/>
            <p:nvPr/>
          </p:nvCxnSpPr>
          <p:spPr>
            <a:xfrm rot="10800000">
              <a:off x="1824" y="1344"/>
              <a:ext cx="0" cy="2256"/>
            </a:xfrm>
            <a:prstGeom prst="straightConnector1">
              <a:avLst/>
            </a:prstGeom>
            <a:noFill/>
            <a:ln w="25400" cap="flat" cmpd="sng">
              <a:solidFill>
                <a:schemeClr val="dk1"/>
              </a:solidFill>
              <a:prstDash val="solid"/>
              <a:round/>
              <a:headEnd type="none" w="med" len="med"/>
              <a:tailEnd type="triangle" w="med" len="med"/>
            </a:ln>
          </p:spPr>
        </p:cxnSp>
        <p:sp>
          <p:nvSpPr>
            <p:cNvPr id="7" name="Google Shape;428;p59">
              <a:extLst>
                <a:ext uri="{FF2B5EF4-FFF2-40B4-BE49-F238E27FC236}">
                  <a16:creationId xmlns:a16="http://schemas.microsoft.com/office/drawing/2014/main" id="{A71C1E1E-2FAC-4844-A8A8-16739EA267C4}"/>
                </a:ext>
              </a:extLst>
            </p:cNvPr>
            <p:cNvSpPr/>
            <p:nvPr/>
          </p:nvSpPr>
          <p:spPr>
            <a:xfrm>
              <a:off x="2448" y="2016"/>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429;p59">
              <a:extLst>
                <a:ext uri="{FF2B5EF4-FFF2-40B4-BE49-F238E27FC236}">
                  <a16:creationId xmlns:a16="http://schemas.microsoft.com/office/drawing/2014/main" id="{7A59B6DA-A59C-4BA4-BC82-076BB0A5B182}"/>
                </a:ext>
              </a:extLst>
            </p:cNvPr>
            <p:cNvSpPr/>
            <p:nvPr/>
          </p:nvSpPr>
          <p:spPr>
            <a:xfrm>
              <a:off x="3744" y="249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430;p59">
              <a:extLst>
                <a:ext uri="{FF2B5EF4-FFF2-40B4-BE49-F238E27FC236}">
                  <a16:creationId xmlns:a16="http://schemas.microsoft.com/office/drawing/2014/main" id="{631410CA-FD21-45CC-A8F5-2DABEDD900B4}"/>
                </a:ext>
              </a:extLst>
            </p:cNvPr>
            <p:cNvSpPr/>
            <p:nvPr/>
          </p:nvSpPr>
          <p:spPr>
            <a:xfrm>
              <a:off x="2208" y="2016"/>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431;p59">
              <a:extLst>
                <a:ext uri="{FF2B5EF4-FFF2-40B4-BE49-F238E27FC236}">
                  <a16:creationId xmlns:a16="http://schemas.microsoft.com/office/drawing/2014/main" id="{C086A977-3077-4174-8EE7-74353D50672E}"/>
                </a:ext>
              </a:extLst>
            </p:cNvPr>
            <p:cNvSpPr/>
            <p:nvPr/>
          </p:nvSpPr>
          <p:spPr>
            <a:xfrm>
              <a:off x="2400" y="1872"/>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432;p59">
              <a:extLst>
                <a:ext uri="{FF2B5EF4-FFF2-40B4-BE49-F238E27FC236}">
                  <a16:creationId xmlns:a16="http://schemas.microsoft.com/office/drawing/2014/main" id="{70A2F718-0ADB-4DC5-93FD-76E7AD408A8D}"/>
                </a:ext>
              </a:extLst>
            </p:cNvPr>
            <p:cNvSpPr/>
            <p:nvPr/>
          </p:nvSpPr>
          <p:spPr>
            <a:xfrm>
              <a:off x="3648" y="27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433;p59">
              <a:extLst>
                <a:ext uri="{FF2B5EF4-FFF2-40B4-BE49-F238E27FC236}">
                  <a16:creationId xmlns:a16="http://schemas.microsoft.com/office/drawing/2014/main" id="{78F6568D-0449-4A64-9C15-0E962094EAB1}"/>
                </a:ext>
              </a:extLst>
            </p:cNvPr>
            <p:cNvSpPr/>
            <p:nvPr/>
          </p:nvSpPr>
          <p:spPr>
            <a:xfrm>
              <a:off x="3216" y="3024"/>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434;p59">
              <a:extLst>
                <a:ext uri="{FF2B5EF4-FFF2-40B4-BE49-F238E27FC236}">
                  <a16:creationId xmlns:a16="http://schemas.microsoft.com/office/drawing/2014/main" id="{A15CA5DC-9DA0-444D-A3FC-48110BE8436C}"/>
                </a:ext>
              </a:extLst>
            </p:cNvPr>
            <p:cNvSpPr/>
            <p:nvPr/>
          </p:nvSpPr>
          <p:spPr>
            <a:xfrm>
              <a:off x="3168" y="2736"/>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435;p59">
              <a:extLst>
                <a:ext uri="{FF2B5EF4-FFF2-40B4-BE49-F238E27FC236}">
                  <a16:creationId xmlns:a16="http://schemas.microsoft.com/office/drawing/2014/main" id="{90D3E906-D68F-4E6C-A0ED-5AE3F9803BB0}"/>
                </a:ext>
              </a:extLst>
            </p:cNvPr>
            <p:cNvSpPr/>
            <p:nvPr/>
          </p:nvSpPr>
          <p:spPr>
            <a:xfrm>
              <a:off x="2880" y="2880"/>
              <a:ext cx="96" cy="96"/>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436;p59">
              <a:extLst>
                <a:ext uri="{FF2B5EF4-FFF2-40B4-BE49-F238E27FC236}">
                  <a16:creationId xmlns:a16="http://schemas.microsoft.com/office/drawing/2014/main" id="{280F2917-90F3-41AB-854E-EC3D393617D3}"/>
                </a:ext>
              </a:extLst>
            </p:cNvPr>
            <p:cNvSpPr/>
            <p:nvPr/>
          </p:nvSpPr>
          <p:spPr>
            <a:xfrm>
              <a:off x="1536" y="2976"/>
              <a:ext cx="96" cy="96"/>
            </a:xfrm>
            <a:prstGeom prst="ellipse">
              <a:avLst/>
            </a:prstGeom>
            <a:solidFill>
              <a:srgbClr val="00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437;p59">
              <a:extLst>
                <a:ext uri="{FF2B5EF4-FFF2-40B4-BE49-F238E27FC236}">
                  <a16:creationId xmlns:a16="http://schemas.microsoft.com/office/drawing/2014/main" id="{9FC6D80B-414E-48D6-988B-A685C3015078}"/>
                </a:ext>
              </a:extLst>
            </p:cNvPr>
            <p:cNvSpPr/>
            <p:nvPr/>
          </p:nvSpPr>
          <p:spPr>
            <a:xfrm>
              <a:off x="2168" y="1800"/>
              <a:ext cx="432" cy="432"/>
            </a:xfrm>
            <a:prstGeom prst="ellipse">
              <a:avLst/>
            </a:prstGeom>
            <a:noFill/>
            <a:ln w="25400" cap="flat" cmpd="sng">
              <a:solidFill>
                <a:srgbClr val="FF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438;p59">
              <a:extLst>
                <a:ext uri="{FF2B5EF4-FFF2-40B4-BE49-F238E27FC236}">
                  <a16:creationId xmlns:a16="http://schemas.microsoft.com/office/drawing/2014/main" id="{B8A490EB-D0CE-4942-9004-74DFE7C3126D}"/>
                </a:ext>
              </a:extLst>
            </p:cNvPr>
            <p:cNvSpPr/>
            <p:nvPr/>
          </p:nvSpPr>
          <p:spPr>
            <a:xfrm>
              <a:off x="3072" y="1776"/>
              <a:ext cx="96" cy="9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439;p59">
              <a:extLst>
                <a:ext uri="{FF2B5EF4-FFF2-40B4-BE49-F238E27FC236}">
                  <a16:creationId xmlns:a16="http://schemas.microsoft.com/office/drawing/2014/main" id="{6E68EE6B-86E7-4CE0-A08C-6278B28C6B81}"/>
                </a:ext>
              </a:extLst>
            </p:cNvPr>
            <p:cNvSpPr/>
            <p:nvPr/>
          </p:nvSpPr>
          <p:spPr>
            <a:xfrm>
              <a:off x="3024" y="1728"/>
              <a:ext cx="192" cy="192"/>
            </a:xfrm>
            <a:prstGeom prst="ellipse">
              <a:avLst/>
            </a:prstGeom>
            <a:noFill/>
            <a:ln w="25400" cap="flat" cmpd="sng">
              <a:solidFill>
                <a:srgbClr val="FF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440;p59">
              <a:extLst>
                <a:ext uri="{FF2B5EF4-FFF2-40B4-BE49-F238E27FC236}">
                  <a16:creationId xmlns:a16="http://schemas.microsoft.com/office/drawing/2014/main" id="{56CCC4C2-24F5-4094-BAEC-DFBEB7AB6F92}"/>
                </a:ext>
              </a:extLst>
            </p:cNvPr>
            <p:cNvSpPr/>
            <p:nvPr/>
          </p:nvSpPr>
          <p:spPr>
            <a:xfrm>
              <a:off x="2832" y="2688"/>
              <a:ext cx="576" cy="528"/>
            </a:xfrm>
            <a:prstGeom prst="ellipse">
              <a:avLst/>
            </a:prstGeom>
            <a:noFill/>
            <a:ln w="25400" cap="flat" cmpd="sng">
              <a:solidFill>
                <a:srgbClr val="FF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441;p59">
              <a:extLst>
                <a:ext uri="{FF2B5EF4-FFF2-40B4-BE49-F238E27FC236}">
                  <a16:creationId xmlns:a16="http://schemas.microsoft.com/office/drawing/2014/main" id="{5903BA10-BFAE-49C3-B637-913E5D09FA6B}"/>
                </a:ext>
              </a:extLst>
            </p:cNvPr>
            <p:cNvSpPr/>
            <p:nvPr/>
          </p:nvSpPr>
          <p:spPr>
            <a:xfrm>
              <a:off x="3536" y="2464"/>
              <a:ext cx="384" cy="384"/>
            </a:xfrm>
            <a:prstGeom prst="ellipse">
              <a:avLst/>
            </a:prstGeom>
            <a:noFill/>
            <a:ln w="25400" cap="flat" cmpd="sng">
              <a:solidFill>
                <a:srgbClr val="FF0000"/>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51671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69850" marR="1169035" indent="0" algn="just">
              <a:spcBef>
                <a:spcPts val="710"/>
              </a:spcBef>
              <a:spcAft>
                <a:spcPts val="0"/>
              </a:spcAft>
              <a:buNone/>
            </a:pPr>
            <a:r>
              <a:rPr lang="en-US" sz="2200" b="1" dirty="0">
                <a:effectLst/>
                <a:latin typeface="Calibri" panose="020F0502020204030204" pitchFamily="34" charset="0"/>
                <a:ea typeface="Georgia" panose="02040502050405020303" pitchFamily="18" charset="0"/>
                <a:cs typeface="Calibri" panose="020F0502020204030204" pitchFamily="34" charset="0"/>
              </a:rPr>
              <a:t>Output dimension: </a:t>
            </a:r>
          </a:p>
          <a:p>
            <a:pPr marL="621665" marR="1169035" lvl="1" indent="-277495" algn="just">
              <a:spcBef>
                <a:spcPts val="710"/>
              </a:spcBef>
            </a:pP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advantage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 networks is that the </a:t>
            </a:r>
            <a:r>
              <a:rPr lang="en-US" sz="2200" b="1" dirty="0">
                <a:effectLst/>
                <a:latin typeface="Calibri" panose="020F0502020204030204" pitchFamily="34" charset="0"/>
                <a:ea typeface="Georgia" panose="02040502050405020303" pitchFamily="18" charset="0"/>
                <a:cs typeface="Calibri" panose="020F0502020204030204" pitchFamily="34" charset="0"/>
              </a:rPr>
              <a:t>training is</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not much influenced</a:t>
            </a:r>
            <a:r>
              <a:rPr lang="en-US" sz="2200" dirty="0">
                <a:effectLst/>
                <a:latin typeface="Calibri" panose="020F0502020204030204" pitchFamily="34" charset="0"/>
                <a:ea typeface="Georgia" panose="02040502050405020303" pitchFamily="18" charset="0"/>
                <a:cs typeface="Calibri" panose="020F0502020204030204" pitchFamily="34" charset="0"/>
              </a:rPr>
              <a:t> when the output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dimension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network</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high.</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marL="621665" marR="1169035" lvl="1" indent="-277495" algn="just">
              <a:spcBef>
                <a:spcPts val="710"/>
              </a:spcBef>
            </a:pPr>
            <a:r>
              <a:rPr lang="en-US" sz="2200" dirty="0">
                <a:effectLst/>
                <a:latin typeface="Calibri" panose="020F0502020204030204" pitchFamily="34" charset="0"/>
                <a:ea typeface="Georgia" panose="02040502050405020303" pitchFamily="18" charset="0"/>
                <a:cs typeface="Calibri" panose="020F0502020204030204" pitchFamily="34" charset="0"/>
              </a:rPr>
              <a:t>For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MLP,</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learning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procedure</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such as </a:t>
            </a:r>
            <a:r>
              <a:rPr lang="en-US" sz="2200" b="1" spc="-5" dirty="0">
                <a:effectLst/>
                <a:latin typeface="Calibri" panose="020F0502020204030204" pitchFamily="34" charset="0"/>
                <a:ea typeface="Georgia" panose="02040502050405020303" pitchFamily="18" charset="0"/>
                <a:cs typeface="Calibri" panose="020F0502020204030204" pitchFamily="34" charset="0"/>
              </a:rPr>
              <a:t>backpropagation thereby </a:t>
            </a:r>
            <a:r>
              <a:rPr lang="en-US" sz="2200" b="1" dirty="0">
                <a:effectLst/>
                <a:latin typeface="Calibri" panose="020F0502020204030204" pitchFamily="34" charset="0"/>
                <a:ea typeface="Georgia" panose="02040502050405020303" pitchFamily="18" charset="0"/>
                <a:cs typeface="Calibri" panose="020F0502020204030204" pitchFamily="34" charset="0"/>
              </a:rPr>
              <a:t>will</a:t>
            </a:r>
            <a:r>
              <a:rPr lang="en-US" sz="2200" b="1" spc="-25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be</a:t>
            </a:r>
            <a:r>
              <a:rPr lang="en-US" sz="2200" b="1" spc="6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very</a:t>
            </a:r>
            <a:r>
              <a:rPr lang="en-US" sz="2200" b="1" spc="6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time-consuming.</a:t>
            </a:r>
            <a:endParaRPr lang="en-IN" sz="2200" b="1" dirty="0">
              <a:effectLst/>
              <a:latin typeface="Calibri" panose="020F0502020204030204" pitchFamily="34" charset="0"/>
              <a:ea typeface="Georgia" panose="02040502050405020303" pitchFamily="18" charset="0"/>
              <a:cs typeface="Calibri" panose="020F0502020204030204" pitchFamily="34" charset="0"/>
            </a:endParaRPr>
          </a:p>
          <a:p>
            <a:pPr marL="347345" marR="1160145" indent="-277495" algn="just">
              <a:lnSpc>
                <a:spcPct val="90000"/>
              </a:lnSpc>
              <a:spcBef>
                <a:spcPts val="670"/>
              </a:spcBef>
              <a:spcAft>
                <a:spcPts val="0"/>
              </a:spcAft>
            </a:pPr>
            <a:endParaRPr lang="en-US" sz="2200" b="1" dirty="0">
              <a:latin typeface="Calibri" panose="020F0502020204030204" pitchFamily="34" charset="0"/>
              <a:ea typeface="Georgia" panose="02040502050405020303" pitchFamily="18" charset="0"/>
              <a:cs typeface="Calibri" panose="020F0502020204030204" pitchFamily="34" charset="0"/>
            </a:endParaRPr>
          </a:p>
          <a:p>
            <a:pPr marL="69850" marR="1160145" indent="0" algn="just">
              <a:lnSpc>
                <a:spcPct val="90000"/>
              </a:lnSpc>
              <a:spcBef>
                <a:spcPts val="670"/>
              </a:spcBef>
              <a:spcAft>
                <a:spcPts val="0"/>
              </a:spcAft>
              <a:buNone/>
            </a:pPr>
            <a:r>
              <a:rPr lang="en-US" sz="2200" b="1" dirty="0">
                <a:effectLst/>
                <a:latin typeface="Calibri" panose="020F0502020204030204" pitchFamily="34" charset="0"/>
                <a:ea typeface="Georgia" panose="02040502050405020303" pitchFamily="18" charset="0"/>
                <a:cs typeface="Calibri" panose="020F0502020204030204" pitchFamily="34" charset="0"/>
              </a:rPr>
              <a:t>Extrapolation: </a:t>
            </a:r>
          </a:p>
          <a:p>
            <a:pPr marL="621665" marR="1160145" lvl="1" indent="-277495" algn="just">
              <a:lnSpc>
                <a:spcPct val="90000"/>
              </a:lnSpc>
              <a:spcBef>
                <a:spcPts val="670"/>
              </a:spcBef>
            </a:pPr>
            <a:r>
              <a:rPr lang="en-US" sz="2200" dirty="0">
                <a:effectLst/>
                <a:latin typeface="Calibri" panose="020F0502020204030204" pitchFamily="34" charset="0"/>
                <a:ea typeface="Georgia" panose="02040502050405020303" pitchFamily="18" charset="0"/>
                <a:cs typeface="Calibri" panose="020F0502020204030204" pitchFamily="34" charset="0"/>
              </a:rPr>
              <a:t>Advantage as well as disadvantage</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networks</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lack of extrapolation capability.</a:t>
            </a:r>
          </a:p>
          <a:p>
            <a:pPr marL="621665" marR="1160145" lvl="1" indent="-277495" algn="just">
              <a:lnSpc>
                <a:spcPct val="90000"/>
              </a:lnSpc>
              <a:spcBef>
                <a:spcPts val="670"/>
              </a:spcBef>
            </a:pPr>
            <a:r>
              <a:rPr lang="en-US" sz="2200" dirty="0">
                <a:effectLst/>
                <a:latin typeface="Calibri" panose="020F0502020204030204" pitchFamily="34" charset="0"/>
                <a:ea typeface="Georgia" panose="02040502050405020303" pitchFamily="18" charset="0"/>
                <a:cs typeface="Calibri" panose="020F0502020204030204" pitchFamily="34" charset="0"/>
              </a:rPr>
              <a:t>An RBF</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network returns </a:t>
            </a:r>
            <a:r>
              <a:rPr lang="en-US" sz="2200" dirty="0">
                <a:effectLst/>
                <a:latin typeface="Calibri" panose="020F0502020204030204" pitchFamily="34" charset="0"/>
                <a:ea typeface="Georgia" panose="02040502050405020303" pitchFamily="18" charset="0"/>
                <a:cs typeface="Calibri" panose="020F0502020204030204" pitchFamily="34" charset="0"/>
              </a:rPr>
              <a:t>the result 0 far away</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from the centers of the RBF layer. </a:t>
            </a:r>
          </a:p>
          <a:p>
            <a:pPr marL="621665" marR="1160145" lvl="1" indent="-277495" algn="just">
              <a:lnSpc>
                <a:spcPct val="90000"/>
              </a:lnSpc>
              <a:spcBef>
                <a:spcPts val="670"/>
              </a:spcBef>
            </a:pPr>
            <a:r>
              <a:rPr lang="en-US" sz="2200" spc="-5" dirty="0">
                <a:effectLst/>
                <a:latin typeface="Calibri" panose="020F0502020204030204" pitchFamily="34" charset="0"/>
                <a:ea typeface="Georgia" panose="02040502050405020303" pitchFamily="18" charset="0"/>
                <a:cs typeface="Calibri" panose="020F0502020204030204" pitchFamily="34" charset="0"/>
              </a:rPr>
              <a:t>On</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 one hand it does not extrapolate,</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unlike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MLP</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it</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cannot</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be</a:t>
            </a:r>
            <a:r>
              <a:rPr lang="en-US" sz="2200" spc="2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used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for extrapolation. </a:t>
            </a:r>
          </a:p>
          <a:p>
            <a:pPr marL="0" indent="0">
              <a:spcBef>
                <a:spcPts val="30"/>
              </a:spcBef>
              <a:buNone/>
            </a:pPr>
            <a:endParaRPr lang="en-IN" sz="2400" dirty="0">
              <a:effectLst/>
              <a:latin typeface="Calibri" panose="020F0502020204030204" pitchFamily="34" charset="0"/>
              <a:ea typeface="Georgia" panose="02040502050405020303"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59344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esentasi Tentang Regresi Linear">
            <a:extLst>
              <a:ext uri="{FF2B5EF4-FFF2-40B4-BE49-F238E27FC236}">
                <a16:creationId xmlns:a16="http://schemas.microsoft.com/office/drawing/2014/main" id="{7F7AF594-4D74-442A-A07B-5AD1C7FA965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60400" y="533400"/>
            <a:ext cx="77216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882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136525" indent="0" algn="just">
              <a:lnSpc>
                <a:spcPct val="107000"/>
              </a:lnSpc>
              <a:buNone/>
            </a:pPr>
            <a:r>
              <a:rPr lang="en-US" sz="2200" b="1" dirty="0">
                <a:effectLst/>
                <a:latin typeface="Calibri" panose="020F0502020204030204" pitchFamily="34" charset="0"/>
                <a:ea typeface="Georgia" panose="02040502050405020303" pitchFamily="18" charset="0"/>
                <a:cs typeface="Calibri" panose="020F0502020204030204" pitchFamily="34" charset="0"/>
              </a:rPr>
              <a:t>Lesion tolerance: </a:t>
            </a:r>
          </a:p>
          <a:p>
            <a:pPr marL="683260" lvl="1" indent="-272415" algn="just">
              <a:lnSpc>
                <a:spcPct val="107000"/>
              </a:lnSpc>
            </a:pPr>
            <a:r>
              <a:rPr lang="en-US" sz="2200" dirty="0">
                <a:effectLst/>
                <a:latin typeface="Calibri" panose="020F0502020204030204" pitchFamily="34" charset="0"/>
                <a:ea typeface="Georgia" panose="02040502050405020303" pitchFamily="18" charset="0"/>
                <a:cs typeface="Calibri" panose="020F0502020204030204" pitchFamily="34" charset="0"/>
              </a:rPr>
              <a:t>For the output of an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MLP, it is not so important </a:t>
            </a:r>
            <a:r>
              <a:rPr lang="en-US" sz="2200" b="1" dirty="0">
                <a:effectLst/>
                <a:latin typeface="Calibri" panose="020F0502020204030204" pitchFamily="34" charset="0"/>
                <a:ea typeface="Georgia" panose="02040502050405020303" pitchFamily="18" charset="0"/>
                <a:cs typeface="Calibri" panose="020F0502020204030204" pitchFamily="34" charset="0"/>
              </a:rPr>
              <a:t>if a weight</a:t>
            </a:r>
            <a:r>
              <a:rPr lang="en-US" sz="2200" b="1" spc="-255"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or a neuron is missing.</a:t>
            </a:r>
            <a:r>
              <a:rPr lang="en-US" sz="2200" b="1" spc="5" dirty="0">
                <a:effectLst/>
                <a:latin typeface="Calibri" panose="020F0502020204030204" pitchFamily="34" charset="0"/>
                <a:ea typeface="Georgia" panose="02040502050405020303" pitchFamily="18" charset="0"/>
                <a:cs typeface="Calibri" panose="020F0502020204030204" pitchFamily="34" charset="0"/>
              </a:rPr>
              <a:t> </a:t>
            </a:r>
          </a:p>
          <a:p>
            <a:pPr marL="683260" lvl="1" indent="-272415" algn="just">
              <a:lnSpc>
                <a:spcPct val="107000"/>
              </a:lnSpc>
            </a:pPr>
            <a:r>
              <a:rPr lang="en-US" sz="2200" dirty="0">
                <a:effectLst/>
                <a:latin typeface="Calibri" panose="020F0502020204030204" pitchFamily="34" charset="0"/>
                <a:ea typeface="Georgia" panose="02040502050405020303" pitchFamily="18" charset="0"/>
                <a:cs typeface="Calibri" panose="020F0502020204030204" pitchFamily="34" charset="0"/>
              </a:rPr>
              <a:t>It will only</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worsen</a:t>
            </a:r>
            <a:r>
              <a:rPr lang="en-US" sz="2200" spc="1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1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little</a:t>
            </a:r>
            <a:r>
              <a:rPr lang="en-US" sz="2200" spc="1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a:t>
            </a:r>
            <a:r>
              <a:rPr lang="en-US" sz="2200" spc="1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total.</a:t>
            </a:r>
            <a:r>
              <a:rPr lang="en-US" sz="2200" spc="250" dirty="0">
                <a:effectLst/>
                <a:latin typeface="Calibri" panose="020F0502020204030204" pitchFamily="34" charset="0"/>
                <a:ea typeface="Georgia" panose="02040502050405020303" pitchFamily="18" charset="0"/>
                <a:cs typeface="Calibri" panose="020F0502020204030204" pitchFamily="34" charset="0"/>
              </a:rPr>
              <a:t> </a:t>
            </a:r>
          </a:p>
          <a:p>
            <a:pPr marL="683260" lvl="1" indent="-272415" algn="just">
              <a:lnSpc>
                <a:spcPct val="107000"/>
              </a:lnSpc>
            </a:pPr>
            <a:r>
              <a:rPr lang="en-US" sz="2200" dirty="0">
                <a:effectLst/>
                <a:latin typeface="Calibri" panose="020F0502020204030204" pitchFamily="34" charset="0"/>
                <a:ea typeface="Georgia" panose="02040502050405020303" pitchFamily="18" charset="0"/>
                <a:cs typeface="Calibri" panose="020F0502020204030204" pitchFamily="34" charset="0"/>
              </a:rPr>
              <a:t>If</a:t>
            </a:r>
            <a:r>
              <a:rPr lang="en-US" sz="2200" spc="16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17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weight</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or</a:t>
            </a:r>
            <a:r>
              <a:rPr lang="en-US" sz="2200" spc="-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missing</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a:t>
            </a:r>
            <a:r>
              <a:rPr lang="en-US" sz="2200" spc="-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RBF</a:t>
            </a:r>
            <a:r>
              <a:rPr lang="en-US" sz="2200" spc="-2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network then large parts of the output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remain practically uninfluenced. </a:t>
            </a:r>
          </a:p>
          <a:p>
            <a:pPr marL="683260" lvl="1" indent="-272415" algn="just">
              <a:lnSpc>
                <a:spcPct val="107000"/>
              </a:lnSpc>
            </a:pPr>
            <a:r>
              <a:rPr lang="en-US" sz="2200" dirty="0">
                <a:effectLst/>
                <a:latin typeface="Calibri" panose="020F0502020204030204" pitchFamily="34" charset="0"/>
                <a:ea typeface="Georgia" panose="02040502050405020303" pitchFamily="18" charset="0"/>
                <a:cs typeface="Calibri" panose="020F0502020204030204" pitchFamily="34" charset="0"/>
              </a:rPr>
              <a:t>But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one part of the output is heavily affected because a Gaussian bell is directly missing.</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0" indent="0">
              <a:spcBef>
                <a:spcPts val="25"/>
              </a:spcBef>
              <a:buNone/>
            </a:pPr>
            <a:r>
              <a:rPr lang="en-US" sz="2200" dirty="0">
                <a:effectLst/>
                <a:latin typeface="Calibri" panose="020F0502020204030204" pitchFamily="34" charset="0"/>
                <a:ea typeface="Georgia" panose="02040502050405020303" pitchFamily="18" charset="0"/>
                <a:cs typeface="Calibri" panose="020F0502020204030204" pitchFamily="34" charset="0"/>
              </a:rPr>
              <a:t> </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0" indent="0">
              <a:buNone/>
            </a:pPr>
            <a:r>
              <a:rPr lang="en-US" sz="2200" b="1" dirty="0">
                <a:effectLst/>
                <a:latin typeface="Calibri" panose="020F0502020204030204" pitchFamily="34" charset="0"/>
                <a:ea typeface="Georgia" panose="02040502050405020303" pitchFamily="18" charset="0"/>
                <a:cs typeface="Calibri" panose="020F0502020204030204" pitchFamily="34" charset="0"/>
              </a:rPr>
              <a:t>Spread: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Here the MLP is "advantaged"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since RBF networks are used considerably less often – which is not always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understood by professionals</a:t>
            </a:r>
            <a:r>
              <a:rPr lang="en-US" sz="2200" dirty="0">
                <a:effectLst/>
                <a:latin typeface="Calibri" panose="020F0502020204030204" pitchFamily="34" charset="0"/>
                <a:ea typeface="Georgia" panose="02040502050405020303" pitchFamily="18" charset="0"/>
                <a:cs typeface="Calibri" panose="020F0502020204030204" pitchFamily="34" charset="0"/>
              </a:rPr>
              <a: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200" dirty="0">
                <a:effectLst/>
                <a:latin typeface="Calibri" panose="020F0502020204030204" pitchFamily="34" charset="0"/>
                <a:ea typeface="Georgia" panose="02040502050405020303" pitchFamily="18" charset="0"/>
                <a:cs typeface="Calibri" panose="020F0502020204030204" pitchFamily="34" charset="0"/>
              </a:rPr>
              <a:t>The MLPs seem to</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have a considerably longer tradition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 they are working too good.</a:t>
            </a:r>
            <a:endParaRPr lang="en-IN" sz="22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321330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a:xfrm>
            <a:off x="304800" y="228600"/>
            <a:ext cx="8610600" cy="6477000"/>
          </a:xfrm>
        </p:spPr>
        <p:txBody>
          <a:bodyPr>
            <a:normAutofit fontScale="92500" lnSpcReduction="20000"/>
          </a:bodyPr>
          <a:lstStyle/>
          <a:p>
            <a:pPr marL="0" marR="273685" indent="0">
              <a:spcAft>
                <a:spcPts val="0"/>
              </a:spcAft>
              <a:buNone/>
              <a:tabLst>
                <a:tab pos="1195070" algn="l"/>
              </a:tabLst>
            </a:pPr>
            <a:r>
              <a:rPr lang="en-US" sz="2400" b="1" dirty="0">
                <a:effectLst/>
                <a:latin typeface="Calibri" panose="020F0502020204030204" pitchFamily="34" charset="0"/>
                <a:ea typeface="LM Sans 10"/>
                <a:cs typeface="Calibri" panose="020F0502020204030204" pitchFamily="34" charset="0"/>
              </a:rPr>
              <a:t>Recurrent Neural Network:</a:t>
            </a:r>
          </a:p>
          <a:p>
            <a:pPr marR="273685" algn="just">
              <a:tabLst>
                <a:tab pos="1195070" algn="l"/>
              </a:tabLst>
            </a:pPr>
            <a:r>
              <a:rPr lang="en-IN" sz="2400" dirty="0">
                <a:latin typeface="Calibri" panose="020F0502020204030204" pitchFamily="34" charset="0"/>
                <a:cs typeface="Calibri" panose="020F0502020204030204" pitchFamily="34" charset="0"/>
              </a:rPr>
              <a:t>RNNs are a powerful and robust type of neural network.</a:t>
            </a:r>
          </a:p>
          <a:p>
            <a:pPr>
              <a:lnSpc>
                <a:spcPct val="150000"/>
              </a:lnSpc>
            </a:pPr>
            <a:r>
              <a:rPr lang="en-IN" sz="2400" dirty="0">
                <a:latin typeface="Calibri" panose="020F0502020204030204" pitchFamily="34" charset="0"/>
                <a:cs typeface="Calibri" panose="020F0502020204030204" pitchFamily="34" charset="0"/>
              </a:rPr>
              <a:t>Belong to the most promising algorithms in use because it is the only one with an internal memory.</a:t>
            </a:r>
          </a:p>
          <a:p>
            <a:pPr>
              <a:lnSpc>
                <a:spcPct val="150000"/>
              </a:lnSpc>
            </a:pPr>
            <a:r>
              <a:rPr lang="en-IN" sz="2400" dirty="0">
                <a:effectLst/>
                <a:latin typeface="Calibri" panose="020F0502020204030204" pitchFamily="34" charset="0"/>
                <a:ea typeface="Times New Roman" panose="02020603050405020304" pitchFamily="18" charset="0"/>
                <a:cs typeface="Calibri" panose="020F0502020204030204" pitchFamily="34" charset="0"/>
              </a:rPr>
              <a:t>Because of their internal memory, RNN’s can remember important things about the input they received, which allows them to be very precise in predicting.</a:t>
            </a:r>
          </a:p>
          <a:p>
            <a:pPr>
              <a:lnSpc>
                <a:spcPct val="150000"/>
              </a:lnSpc>
            </a:pPr>
            <a:r>
              <a:rPr lang="en-IN" sz="2400" dirty="0">
                <a:effectLst/>
                <a:latin typeface="Calibri" panose="020F0502020204030204" pitchFamily="34" charset="0"/>
                <a:ea typeface="Times New Roman" panose="02020603050405020304" pitchFamily="18" charset="0"/>
                <a:cs typeface="Calibri" panose="020F0502020204030204" pitchFamily="34" charset="0"/>
              </a:rPr>
              <a:t>The nodes in different layers of the neural network are compressed to form a single layer of recurrent neural networks. </a:t>
            </a:r>
          </a:p>
          <a:p>
            <a:pPr>
              <a:lnSpc>
                <a:spcPct val="150000"/>
              </a:lnSpc>
            </a:pPr>
            <a:r>
              <a:rPr lang="en-IN" sz="2400" dirty="0">
                <a:effectLst/>
                <a:latin typeface="Calibri" panose="020F0502020204030204" pitchFamily="34" charset="0"/>
                <a:ea typeface="Times New Roman" panose="02020603050405020304" pitchFamily="18" charset="0"/>
                <a:cs typeface="Calibri" panose="020F0502020204030204" pitchFamily="34" charset="0"/>
              </a:rPr>
              <a:t>A, B, and C are the parameters of the network.</a:t>
            </a:r>
          </a:p>
          <a:p>
            <a:pPr>
              <a:lnSpc>
                <a:spcPct val="150000"/>
              </a:lnSpc>
            </a:pPr>
            <a:r>
              <a:rPr lang="en-IN" sz="2400" dirty="0">
                <a:effectLst/>
                <a:latin typeface="Calibri" panose="020F0502020204030204" pitchFamily="34" charset="0"/>
                <a:ea typeface="Times New Roman" panose="02020603050405020304" pitchFamily="18" charset="0"/>
                <a:cs typeface="Calibri" panose="020F0502020204030204" pitchFamily="34" charset="0"/>
              </a:rPr>
              <a:t>Works on the principle of saving the output of a particular layer and feeding this back to the input in order to predict the output of the layer.</a:t>
            </a:r>
          </a:p>
          <a:p>
            <a:pPr>
              <a:lnSpc>
                <a:spcPct val="150000"/>
              </a:lnSpc>
            </a:pPr>
            <a:r>
              <a:rPr lang="en-IN" sz="2400" dirty="0">
                <a:effectLst/>
                <a:latin typeface="Calibri" panose="020F0502020204030204" pitchFamily="34" charset="0"/>
                <a:ea typeface="Times New Roman" panose="02020603050405020304" pitchFamily="18" charset="0"/>
                <a:cs typeface="Calibri" panose="020F0502020204030204" pitchFamily="34" charset="0"/>
              </a:rPr>
              <a:t>In RNN, the output of the network at time “t” is used as network input at time “t+1”. </a:t>
            </a:r>
          </a:p>
          <a:p>
            <a:pPr>
              <a:lnSpc>
                <a:spcPct val="150000"/>
              </a:lnSpc>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marL="30480">
              <a:spcAft>
                <a:spcPts val="1800"/>
              </a:spcAft>
            </a:pPr>
            <a:endParaRPr lang="en-IN" sz="2800" dirty="0">
              <a:solidFill>
                <a:srgbClr val="3A3B41"/>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666134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7E995A-6E27-4EE1-A6B5-0FA0CE4F6F7D}"/>
              </a:ext>
            </a:extLst>
          </p:cNvPr>
          <p:cNvSpPr>
            <a:spLocks noGrp="1"/>
          </p:cNvSpPr>
          <p:nvPr>
            <p:ph sz="quarter" idx="1"/>
          </p:nvPr>
        </p:nvSpPr>
        <p:spPr/>
        <p:txBody>
          <a:bodyPr/>
          <a:lstStyle/>
          <a:p>
            <a:endParaRPr lang="en-IN"/>
          </a:p>
        </p:txBody>
      </p:sp>
      <p:pic>
        <p:nvPicPr>
          <p:cNvPr id="4" name="Picture 3">
            <a:extLst>
              <a:ext uri="{FF2B5EF4-FFF2-40B4-BE49-F238E27FC236}">
                <a16:creationId xmlns:a16="http://schemas.microsoft.com/office/drawing/2014/main" id="{DF5A144D-A57F-4FD8-AB81-222FBF67D86E}"/>
              </a:ext>
            </a:extLst>
          </p:cNvPr>
          <p:cNvPicPr>
            <a:picLocks noChangeAspect="1"/>
          </p:cNvPicPr>
          <p:nvPr/>
        </p:nvPicPr>
        <p:blipFill>
          <a:blip r:embed="rId2"/>
          <a:stretch>
            <a:fillRect/>
          </a:stretch>
        </p:blipFill>
        <p:spPr>
          <a:xfrm>
            <a:off x="0" y="809508"/>
            <a:ext cx="9144000" cy="5238983"/>
          </a:xfrm>
          <a:prstGeom prst="rect">
            <a:avLst/>
          </a:prstGeom>
        </p:spPr>
      </p:pic>
    </p:spTree>
    <p:extLst>
      <p:ext uri="{BB962C8B-B14F-4D97-AF65-F5344CB8AC3E}">
        <p14:creationId xmlns:p14="http://schemas.microsoft.com/office/powerpoint/2010/main" val="2017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adial Basis Functions">
            <a:extLst>
              <a:ext uri="{FF2B5EF4-FFF2-40B4-BE49-F238E27FC236}">
                <a16:creationId xmlns:a16="http://schemas.microsoft.com/office/drawing/2014/main" id="{310F67F1-A127-47F9-B44E-D262E92113C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708308"/>
            <a:ext cx="7091117" cy="531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933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E805C-1CCD-4216-9488-A1DA8E446923}"/>
              </a:ext>
            </a:extLst>
          </p:cNvPr>
          <p:cNvSpPr>
            <a:spLocks noGrp="1"/>
          </p:cNvSpPr>
          <p:nvPr>
            <p:ph sz="quarter" idx="1"/>
          </p:nvPr>
        </p:nvSpPr>
        <p:spPr>
          <a:xfrm>
            <a:off x="228600" y="304800"/>
            <a:ext cx="8686800" cy="6324600"/>
          </a:xfrm>
        </p:spPr>
        <p:txBody>
          <a:bodyPr>
            <a:normAutofit/>
          </a:bodyPr>
          <a:lstStyle/>
          <a:p>
            <a:pPr marL="0" indent="0">
              <a:buNone/>
            </a:pPr>
            <a:r>
              <a:rPr lang="en-IN" sz="2200" b="1" i="0" dirty="0">
                <a:solidFill>
                  <a:srgbClr val="222222"/>
                </a:solidFill>
                <a:effectLst/>
                <a:latin typeface="Calibri" panose="020F0502020204030204" pitchFamily="34" charset="0"/>
                <a:cs typeface="Calibri" panose="020F0502020204030204" pitchFamily="34" charset="0"/>
              </a:rPr>
              <a:t>Recurrent perceptron-like networks:</a:t>
            </a:r>
          </a:p>
          <a:p>
            <a:pPr marL="30480">
              <a:spcAft>
                <a:spcPts val="1800"/>
              </a:spcAft>
            </a:pPr>
            <a:r>
              <a:rPr lang="en-US" sz="2200" dirty="0">
                <a:solidFill>
                  <a:srgbClr val="222222"/>
                </a:solidFill>
                <a:latin typeface="Calibri" panose="020F0502020204030204" pitchFamily="34" charset="0"/>
                <a:cs typeface="Calibri" panose="020F0502020204030204" pitchFamily="34" charset="0"/>
              </a:rPr>
              <a:t>R</a:t>
            </a:r>
            <a:r>
              <a:rPr lang="en-US" sz="2200" b="0" i="0" dirty="0">
                <a:solidFill>
                  <a:srgbClr val="222222"/>
                </a:solidFill>
                <a:effectLst/>
                <a:latin typeface="Calibri" panose="020F0502020204030204" pitchFamily="34" charset="0"/>
                <a:cs typeface="Calibri" panose="020F0502020204030204" pitchFamily="34" charset="0"/>
              </a:rPr>
              <a:t>ecurrent networks are networks that are capable of influencing themselves by means of </a:t>
            </a:r>
            <a:r>
              <a:rPr lang="en-US" sz="2200" b="1" i="0" dirty="0">
                <a:solidFill>
                  <a:srgbClr val="222222"/>
                </a:solidFill>
                <a:effectLst/>
                <a:latin typeface="Calibri" panose="020F0502020204030204" pitchFamily="34" charset="0"/>
                <a:cs typeface="Calibri" panose="020F0502020204030204" pitchFamily="34" charset="0"/>
              </a:rPr>
              <a:t>recurrences.</a:t>
            </a:r>
          </a:p>
          <a:p>
            <a:pPr marL="30480">
              <a:spcAft>
                <a:spcPts val="1800"/>
              </a:spcAft>
            </a:pPr>
            <a:r>
              <a:rPr lang="en-US" sz="2200" i="0" dirty="0">
                <a:solidFill>
                  <a:srgbClr val="222222"/>
                </a:solidFill>
                <a:effectLst/>
                <a:latin typeface="Calibri" panose="020F0502020204030204" pitchFamily="34" charset="0"/>
                <a:cs typeface="Calibri" panose="020F0502020204030204" pitchFamily="34" charset="0"/>
              </a:rPr>
              <a:t>Recurrent multilayer perceptron </a:t>
            </a:r>
            <a:r>
              <a:rPr lang="en-US" sz="2200" b="0" i="0" dirty="0">
                <a:solidFill>
                  <a:srgbClr val="222222"/>
                </a:solidFill>
                <a:effectLst/>
                <a:latin typeface="Calibri" panose="020F0502020204030204" pitchFamily="34" charset="0"/>
                <a:cs typeface="Calibri" panose="020F0502020204030204" pitchFamily="34" charset="0"/>
              </a:rPr>
              <a:t>such a recurrent network is capable to </a:t>
            </a:r>
            <a:r>
              <a:rPr lang="en-US" sz="2200" b="1" i="0" dirty="0">
                <a:solidFill>
                  <a:srgbClr val="222222"/>
                </a:solidFill>
                <a:effectLst/>
                <a:latin typeface="Calibri" panose="020F0502020204030204" pitchFamily="34" charset="0"/>
                <a:cs typeface="Calibri" panose="020F0502020204030204" pitchFamily="34" charset="0"/>
              </a:rPr>
              <a:t>compute more </a:t>
            </a:r>
            <a:r>
              <a:rPr lang="en-US" sz="2200" b="0" i="0" dirty="0">
                <a:solidFill>
                  <a:srgbClr val="222222"/>
                </a:solidFill>
                <a:effectLst/>
                <a:latin typeface="Calibri" panose="020F0502020204030204" pitchFamily="34" charset="0"/>
                <a:cs typeface="Calibri" panose="020F0502020204030204" pitchFamily="34" charset="0"/>
              </a:rPr>
              <a:t>than the ordinary MLP</a:t>
            </a:r>
            <a:r>
              <a:rPr lang="en-US" sz="2200" dirty="0">
                <a:solidFill>
                  <a:srgbClr val="222222"/>
                </a:solidFill>
                <a:latin typeface="Calibri" panose="020F0502020204030204" pitchFamily="34" charset="0"/>
                <a:cs typeface="Calibri" panose="020F0502020204030204" pitchFamily="34" charset="0"/>
              </a:rPr>
              <a:t>.</a:t>
            </a:r>
            <a:r>
              <a:rPr lang="en-US" sz="2200" b="0" i="0" dirty="0">
                <a:solidFill>
                  <a:srgbClr val="222222"/>
                </a:solidFill>
                <a:effectLst/>
                <a:latin typeface="Calibri" panose="020F0502020204030204" pitchFamily="34" charset="0"/>
                <a:cs typeface="Calibri" panose="020F0502020204030204" pitchFamily="34" charset="0"/>
              </a:rPr>
              <a:t> </a:t>
            </a:r>
          </a:p>
          <a:p>
            <a:pPr marL="30480">
              <a:spcAft>
                <a:spcPts val="1800"/>
              </a:spcAft>
            </a:pPr>
            <a:r>
              <a:rPr lang="en-US" sz="2200" b="0" i="0" dirty="0">
                <a:solidFill>
                  <a:srgbClr val="222222"/>
                </a:solidFill>
                <a:effectLst/>
                <a:latin typeface="Calibri" panose="020F0502020204030204" pitchFamily="34" charset="0"/>
                <a:cs typeface="Calibri" panose="020F0502020204030204" pitchFamily="34" charset="0"/>
              </a:rPr>
              <a:t>If the recurrent weights are set to 0, the recurrent network will be reduced to an ordinary MLP.</a:t>
            </a:r>
            <a:endParaRPr lang="en-IN" sz="2200" dirty="0">
              <a:latin typeface="Calibri" panose="020F0502020204030204" pitchFamily="34" charset="0"/>
              <a:cs typeface="Calibri" panose="020F0502020204030204" pitchFamily="34" charset="0"/>
            </a:endParaRPr>
          </a:p>
          <a:p>
            <a:pPr marL="0" indent="0">
              <a:buNone/>
            </a:pPr>
            <a:endParaRPr lang="en-IN" sz="2200"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E9E40C15-1A94-4122-A507-8546AD1C21F8}"/>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55839"/>
            <a:ext cx="5943600" cy="2492561"/>
          </a:xfrm>
          <a:prstGeom prst="rect">
            <a:avLst/>
          </a:prstGeom>
          <a:noFill/>
          <a:ln>
            <a:noFill/>
          </a:ln>
        </p:spPr>
      </p:pic>
    </p:spTree>
    <p:extLst>
      <p:ext uri="{BB962C8B-B14F-4D97-AF65-F5344CB8AC3E}">
        <p14:creationId xmlns:p14="http://schemas.microsoft.com/office/powerpoint/2010/main" val="3482627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a:xfrm>
            <a:off x="228600" y="0"/>
            <a:ext cx="8763000" cy="6705600"/>
          </a:xfrm>
        </p:spPr>
        <p:txBody>
          <a:bodyPr>
            <a:normAutofit/>
          </a:bodyPr>
          <a:lstStyle/>
          <a:p>
            <a:pPr marL="0" indent="0" algn="just">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Jordan networks:</a:t>
            </a:r>
            <a:endParaRPr lang="en-US" sz="2200" b="0" i="0" dirty="0">
              <a:solidFill>
                <a:srgbClr val="222222"/>
              </a:solidFill>
              <a:effectLst/>
              <a:latin typeface="Calibri" panose="020F0502020204030204" pitchFamily="34" charset="0"/>
              <a:cs typeface="Calibri" panose="020F0502020204030204" pitchFamily="34" charset="0"/>
            </a:endParaRP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A </a:t>
            </a:r>
            <a:r>
              <a:rPr lang="en-US" sz="2200" b="1" i="0" dirty="0">
                <a:solidFill>
                  <a:srgbClr val="222222"/>
                </a:solidFill>
                <a:effectLst/>
                <a:latin typeface="Calibri" panose="020F0502020204030204" pitchFamily="34" charset="0"/>
                <a:cs typeface="Calibri" panose="020F0502020204030204" pitchFamily="34" charset="0"/>
              </a:rPr>
              <a:t>Jordan network </a:t>
            </a:r>
            <a:r>
              <a:rPr lang="en-US" sz="2200" b="0" i="0" dirty="0">
                <a:solidFill>
                  <a:srgbClr val="222222"/>
                </a:solidFill>
                <a:effectLst/>
                <a:latin typeface="Calibri" panose="020F0502020204030204" pitchFamily="34" charset="0"/>
                <a:cs typeface="Calibri" panose="020F0502020204030204" pitchFamily="34" charset="0"/>
              </a:rPr>
              <a:t>is a multilayer perceptron with a set K of so-called </a:t>
            </a:r>
            <a:r>
              <a:rPr lang="en-US" sz="2200" b="1" i="0" dirty="0">
                <a:solidFill>
                  <a:srgbClr val="222222"/>
                </a:solidFill>
                <a:effectLst/>
                <a:latin typeface="Calibri" panose="020F0502020204030204" pitchFamily="34" charset="0"/>
                <a:cs typeface="Calibri" panose="020F0502020204030204" pitchFamily="34" charset="0"/>
              </a:rPr>
              <a:t>context neurons </a:t>
            </a:r>
            <a:r>
              <a:rPr lang="en-US" sz="2200" b="0" i="0" dirty="0">
                <a:solidFill>
                  <a:srgbClr val="222222"/>
                </a:solidFill>
                <a:effectLst/>
                <a:latin typeface="Calibri" panose="020F0502020204030204" pitchFamily="34" charset="0"/>
                <a:cs typeface="Calibri" panose="020F0502020204030204" pitchFamily="34" charset="0"/>
              </a:rPr>
              <a:t>k</a:t>
            </a:r>
            <a:r>
              <a:rPr lang="en-US" sz="2200" b="0" i="0" baseline="-25000" dirty="0">
                <a:solidFill>
                  <a:srgbClr val="222222"/>
                </a:solidFill>
                <a:effectLst/>
                <a:latin typeface="Calibri" panose="020F0502020204030204" pitchFamily="34" charset="0"/>
                <a:cs typeface="Calibri" panose="020F0502020204030204" pitchFamily="34" charset="0"/>
              </a:rPr>
              <a:t>1</a:t>
            </a:r>
            <a:r>
              <a:rPr lang="en-US" sz="2200" b="0" i="0" dirty="0">
                <a:solidFill>
                  <a:srgbClr val="222222"/>
                </a:solidFill>
                <a:effectLst/>
                <a:latin typeface="Calibri" panose="020F0502020204030204" pitchFamily="34" charset="0"/>
                <a:cs typeface="Calibri" panose="020F0502020204030204" pitchFamily="34" charset="0"/>
              </a:rPr>
              <a:t>, k</a:t>
            </a:r>
            <a:r>
              <a:rPr lang="en-US" sz="2200" b="0" i="0" baseline="-25000" dirty="0">
                <a:solidFill>
                  <a:srgbClr val="222222"/>
                </a:solidFill>
                <a:effectLst/>
                <a:latin typeface="Calibri" panose="020F0502020204030204" pitchFamily="34" charset="0"/>
                <a:cs typeface="Calibri" panose="020F0502020204030204" pitchFamily="34" charset="0"/>
              </a:rPr>
              <a:t>2</a:t>
            </a:r>
            <a:r>
              <a:rPr lang="en-US" sz="2200" b="0" i="0" dirty="0">
                <a:solidFill>
                  <a:srgbClr val="222222"/>
                </a:solidFill>
                <a:effectLst/>
                <a:latin typeface="Calibri" panose="020F0502020204030204" pitchFamily="34" charset="0"/>
                <a:cs typeface="Calibri" panose="020F0502020204030204" pitchFamily="34" charset="0"/>
              </a:rPr>
              <a:t>. . . k</a:t>
            </a:r>
            <a:r>
              <a:rPr lang="en-US" sz="2200" baseline="-25000" dirty="0">
                <a:solidFill>
                  <a:srgbClr val="222222"/>
                </a:solidFill>
                <a:latin typeface="Calibri" panose="020F0502020204030204" pitchFamily="34" charset="0"/>
                <a:cs typeface="Calibri" panose="020F0502020204030204" pitchFamily="34" charset="0"/>
              </a:rPr>
              <a:t>n</a:t>
            </a:r>
            <a:r>
              <a:rPr lang="en-US" sz="2200" b="0" i="0" dirty="0">
                <a:solidFill>
                  <a:srgbClr val="222222"/>
                </a:solidFill>
                <a:effectLst/>
                <a:latin typeface="Calibri" panose="020F0502020204030204" pitchFamily="34" charset="0"/>
                <a:cs typeface="Calibri" panose="020F0502020204030204" pitchFamily="34" charset="0"/>
              </a:rPr>
              <a:t>.</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There is one context neuron per output neuron</a:t>
            </a:r>
            <a:r>
              <a:rPr lang="en-US" sz="2200" b="1" i="0" dirty="0">
                <a:solidFill>
                  <a:srgbClr val="222222"/>
                </a:solidFill>
                <a:effectLst/>
                <a:latin typeface="Calibri" panose="020F0502020204030204" pitchFamily="34" charset="0"/>
                <a:cs typeface="Calibri" panose="020F0502020204030204" pitchFamily="34" charset="0"/>
              </a:rPr>
              <a:t>.</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A context neuron just memorizes an output until it can be processed in the next time step.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Therefore, there are </a:t>
            </a:r>
            <a:r>
              <a:rPr lang="en-US" sz="2200" b="1" i="0" dirty="0">
                <a:solidFill>
                  <a:srgbClr val="222222"/>
                </a:solidFill>
                <a:effectLst/>
                <a:latin typeface="Calibri" panose="020F0502020204030204" pitchFamily="34" charset="0"/>
                <a:cs typeface="Calibri" panose="020F0502020204030204" pitchFamily="34" charset="0"/>
              </a:rPr>
              <a:t>weighted connections </a:t>
            </a:r>
            <a:r>
              <a:rPr lang="en-US" sz="2200" b="0" i="0" dirty="0">
                <a:solidFill>
                  <a:srgbClr val="222222"/>
                </a:solidFill>
                <a:effectLst/>
                <a:latin typeface="Calibri" panose="020F0502020204030204" pitchFamily="34" charset="0"/>
                <a:cs typeface="Calibri" panose="020F0502020204030204" pitchFamily="34" charset="0"/>
              </a:rPr>
              <a:t>between each output neuron and one context neuron.</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stored values are returned to the actual network by means of </a:t>
            </a:r>
            <a:r>
              <a:rPr lang="en-US" sz="2200" b="1" i="0" dirty="0">
                <a:solidFill>
                  <a:srgbClr val="222222"/>
                </a:solidFill>
                <a:effectLst/>
                <a:latin typeface="Calibri" panose="020F0502020204030204" pitchFamily="34" charset="0"/>
                <a:cs typeface="Calibri" panose="020F0502020204030204" pitchFamily="34" charset="0"/>
              </a:rPr>
              <a:t>complete links </a:t>
            </a:r>
            <a:r>
              <a:rPr lang="en-US" sz="2200" b="0" i="0" dirty="0">
                <a:solidFill>
                  <a:srgbClr val="222222"/>
                </a:solidFill>
                <a:effectLst/>
                <a:latin typeface="Calibri" panose="020F0502020204030204" pitchFamily="34" charset="0"/>
                <a:cs typeface="Calibri" panose="020F0502020204030204" pitchFamily="34" charset="0"/>
              </a:rPr>
              <a:t>between the context neurons and the input layer.</a:t>
            </a:r>
          </a:p>
          <a:p>
            <a:endParaRPr lang="en-IN" dirty="0"/>
          </a:p>
        </p:txBody>
      </p:sp>
    </p:spTree>
    <p:extLst>
      <p:ext uri="{BB962C8B-B14F-4D97-AF65-F5344CB8AC3E}">
        <p14:creationId xmlns:p14="http://schemas.microsoft.com/office/powerpoint/2010/main" val="3709695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p:txBody>
          <a:bodyPr/>
          <a:lstStyle/>
          <a:p>
            <a:endParaRPr lang="en-IN" dirty="0"/>
          </a:p>
        </p:txBody>
      </p:sp>
      <p:pic>
        <p:nvPicPr>
          <p:cNvPr id="3" name="Picture 2">
            <a:extLst>
              <a:ext uri="{FF2B5EF4-FFF2-40B4-BE49-F238E27FC236}">
                <a16:creationId xmlns:a16="http://schemas.microsoft.com/office/drawing/2014/main" id="{21D65F10-DC89-4E4C-8707-AB1F8D381A16}"/>
              </a:ext>
            </a:extLst>
          </p:cNvPr>
          <p:cNvPicPr>
            <a:picLocks noChangeAspect="1"/>
          </p:cNvPicPr>
          <p:nvPr/>
        </p:nvPicPr>
        <p:blipFill>
          <a:blip r:embed="rId2"/>
          <a:stretch>
            <a:fillRect/>
          </a:stretch>
        </p:blipFill>
        <p:spPr>
          <a:xfrm>
            <a:off x="914400" y="838200"/>
            <a:ext cx="7431613" cy="5181600"/>
          </a:xfrm>
          <a:prstGeom prst="rect">
            <a:avLst/>
          </a:prstGeom>
        </p:spPr>
      </p:pic>
    </p:spTree>
    <p:extLst>
      <p:ext uri="{BB962C8B-B14F-4D97-AF65-F5344CB8AC3E}">
        <p14:creationId xmlns:p14="http://schemas.microsoft.com/office/powerpoint/2010/main" val="2781162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BD09B-39D3-46CA-8B3A-3BA6290A01C1}"/>
              </a:ext>
            </a:extLst>
          </p:cNvPr>
          <p:cNvSpPr>
            <a:spLocks noGrp="1"/>
          </p:cNvSpPr>
          <p:nvPr>
            <p:ph sz="quarter" idx="1"/>
          </p:nvPr>
        </p:nvSpPr>
        <p:spPr>
          <a:xfrm>
            <a:off x="228600" y="457200"/>
            <a:ext cx="8686800" cy="6172200"/>
          </a:xfrm>
        </p:spPr>
        <p:txBody>
          <a:bodyPr/>
          <a:lstStyle/>
          <a:p>
            <a:pPr algn="just">
              <a:lnSpc>
                <a:spcPct val="150000"/>
              </a:lnSpc>
            </a:pPr>
            <a:r>
              <a:rPr lang="en-US" sz="2200" b="1" i="0" dirty="0">
                <a:solidFill>
                  <a:srgbClr val="222222"/>
                </a:solidFill>
                <a:effectLst/>
                <a:latin typeface="Calibri" panose="020F0502020204030204" pitchFamily="34" charset="0"/>
                <a:cs typeface="Calibri" panose="020F0502020204030204" pitchFamily="34" charset="0"/>
              </a:rPr>
              <a:t>In Jordan network, the context neurons are recurrent </a:t>
            </a:r>
            <a:r>
              <a:rPr lang="en-US" sz="2200" b="0" i="0" dirty="0">
                <a:solidFill>
                  <a:srgbClr val="222222"/>
                </a:solidFill>
                <a:effectLst/>
                <a:latin typeface="Calibri" panose="020F0502020204030204" pitchFamily="34" charset="0"/>
                <a:cs typeface="Calibri" panose="020F0502020204030204" pitchFamily="34" charset="0"/>
              </a:rPr>
              <a:t>to themselves via a connecting weight.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But most applications omit this recurrence since the Jordan network is already </a:t>
            </a:r>
            <a:r>
              <a:rPr lang="en-US" sz="2200" b="1" i="0" dirty="0">
                <a:solidFill>
                  <a:srgbClr val="222222"/>
                </a:solidFill>
                <a:effectLst/>
                <a:latin typeface="Calibri" panose="020F0502020204030204" pitchFamily="34" charset="0"/>
                <a:cs typeface="Calibri" panose="020F0502020204030204" pitchFamily="34" charset="0"/>
              </a:rPr>
              <a:t>very dynamic and difficult to analyze</a:t>
            </a:r>
            <a:r>
              <a:rPr lang="en-US" sz="2200" b="0" i="0" dirty="0">
                <a:solidFill>
                  <a:srgbClr val="222222"/>
                </a:solidFill>
                <a:effectLst/>
                <a:latin typeface="Calibri" panose="020F0502020204030204" pitchFamily="34" charset="0"/>
                <a:cs typeface="Calibri" panose="020F0502020204030204" pitchFamily="34" charset="0"/>
              </a:rPr>
              <a:t>, even without these additional recurrences.</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A context neuron k receives the output value of a neuron at a time t and then reenters it into the network at a time (t </a:t>
            </a:r>
            <a:r>
              <a:rPr lang="en-US" sz="2200" dirty="0">
                <a:solidFill>
                  <a:srgbClr val="222222"/>
                </a:solidFill>
                <a:latin typeface="Calibri" panose="020F0502020204030204" pitchFamily="34" charset="0"/>
                <a:cs typeface="Calibri" panose="020F0502020204030204" pitchFamily="34" charset="0"/>
              </a:rPr>
              <a:t>+</a:t>
            </a:r>
            <a:r>
              <a:rPr lang="en-US" sz="2200" b="0" i="0" dirty="0">
                <a:solidFill>
                  <a:srgbClr val="222222"/>
                </a:solidFill>
                <a:effectLst/>
                <a:latin typeface="Calibri" panose="020F0502020204030204" pitchFamily="34" charset="0"/>
                <a:cs typeface="Calibri" panose="020F0502020204030204" pitchFamily="34" charset="0"/>
              </a:rPr>
              <a:t>1).</a:t>
            </a:r>
          </a:p>
          <a:p>
            <a:pPr marL="0" indent="0">
              <a:buNone/>
            </a:pPr>
            <a:endParaRPr lang="en-IN" dirty="0"/>
          </a:p>
        </p:txBody>
      </p:sp>
    </p:spTree>
    <p:extLst>
      <p:ext uri="{BB962C8B-B14F-4D97-AF65-F5344CB8AC3E}">
        <p14:creationId xmlns:p14="http://schemas.microsoft.com/office/powerpoint/2010/main" val="4213532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a:xfrm>
            <a:off x="304800" y="0"/>
            <a:ext cx="8610600" cy="6629400"/>
          </a:xfrm>
        </p:spPr>
        <p:txBody>
          <a:bodyPr>
            <a:noAutofit/>
          </a:bodyPr>
          <a:lstStyle/>
          <a:p>
            <a:pPr marL="0" indent="0">
              <a:lnSpc>
                <a:spcPct val="150000"/>
              </a:lnSpc>
              <a:buNone/>
            </a:pPr>
            <a:r>
              <a:rPr lang="en-IN" sz="2200" b="1" i="0" dirty="0">
                <a:effectLst/>
                <a:latin typeface="Calibri" panose="020F0502020204030204" pitchFamily="34" charset="0"/>
                <a:cs typeface="Calibri" panose="020F0502020204030204" pitchFamily="34" charset="0"/>
              </a:rPr>
              <a:t>Elman networks:</a:t>
            </a:r>
          </a:p>
          <a:p>
            <a:pPr>
              <a:lnSpc>
                <a:spcPct val="150000"/>
              </a:lnSpc>
            </a:pPr>
            <a:r>
              <a:rPr lang="en-US" sz="2200" b="0" i="0" dirty="0">
                <a:effectLst/>
                <a:latin typeface="Calibri" panose="020F0502020204030204" pitchFamily="34" charset="0"/>
                <a:cs typeface="Calibri" panose="020F0502020204030204" pitchFamily="34" charset="0"/>
              </a:rPr>
              <a:t>The </a:t>
            </a:r>
            <a:r>
              <a:rPr lang="en-US" sz="2200" b="1" i="0" dirty="0">
                <a:effectLst/>
                <a:latin typeface="Calibri" panose="020F0502020204030204" pitchFamily="34" charset="0"/>
                <a:cs typeface="Calibri" panose="020F0502020204030204" pitchFamily="34" charset="0"/>
              </a:rPr>
              <a:t>Elman networks is an MLP </a:t>
            </a:r>
            <a:r>
              <a:rPr lang="en-US" sz="2200" b="0" i="0" dirty="0">
                <a:effectLst/>
                <a:latin typeface="Calibri" panose="020F0502020204030204" pitchFamily="34" charset="0"/>
                <a:cs typeface="Calibri" panose="020F0502020204030204" pitchFamily="34" charset="0"/>
              </a:rPr>
              <a:t>have context neurons, too, but one layer of context neurons per information processing neuron layer. </a:t>
            </a:r>
          </a:p>
          <a:p>
            <a:pPr>
              <a:lnSpc>
                <a:spcPct val="150000"/>
              </a:lnSpc>
            </a:pPr>
            <a:r>
              <a:rPr lang="en-US" sz="2200" b="0" i="0" dirty="0">
                <a:effectLst/>
                <a:latin typeface="Calibri" panose="020F0502020204030204" pitchFamily="34" charset="0"/>
                <a:cs typeface="Calibri" panose="020F0502020204030204" pitchFamily="34" charset="0"/>
              </a:rPr>
              <a:t>The outputs of each </a:t>
            </a:r>
            <a:r>
              <a:rPr lang="en-US" sz="2200" b="1" i="0" dirty="0">
                <a:effectLst/>
                <a:latin typeface="Calibri" panose="020F0502020204030204" pitchFamily="34" charset="0"/>
                <a:cs typeface="Calibri" panose="020F0502020204030204" pitchFamily="34" charset="0"/>
              </a:rPr>
              <a:t>hidden neuron or output neuron </a:t>
            </a:r>
            <a:r>
              <a:rPr lang="en-US" sz="2200" b="0" i="0" dirty="0">
                <a:effectLst/>
                <a:latin typeface="Calibri" panose="020F0502020204030204" pitchFamily="34" charset="0"/>
                <a:cs typeface="Calibri" panose="020F0502020204030204" pitchFamily="34" charset="0"/>
              </a:rPr>
              <a:t>are led into the associated context layer and from there it is reentered into the complete neuron layer during the next time step. </a:t>
            </a:r>
          </a:p>
          <a:p>
            <a:pPr>
              <a:lnSpc>
                <a:spcPct val="150000"/>
              </a:lnSpc>
            </a:pPr>
            <a:r>
              <a:rPr lang="en-US" sz="2200" b="0" i="0" dirty="0">
                <a:effectLst/>
                <a:latin typeface="Calibri" panose="020F0502020204030204" pitchFamily="34" charset="0"/>
                <a:cs typeface="Calibri" panose="020F0502020204030204" pitchFamily="34" charset="0"/>
              </a:rPr>
              <a:t>So the complete information processing part1 of the MLP exists a second time as a "context version" – which once again considerably increases dynamics and state variety. </a:t>
            </a:r>
          </a:p>
          <a:p>
            <a:pPr>
              <a:lnSpc>
                <a:spcPct val="150000"/>
              </a:lnSpc>
            </a:pPr>
            <a:r>
              <a:rPr lang="en-US" sz="2200" b="0" i="0" dirty="0">
                <a:effectLst/>
                <a:latin typeface="Calibri" panose="020F0502020204030204" pitchFamily="34" charset="0"/>
                <a:cs typeface="Calibri" panose="020F0502020204030204" pitchFamily="34" charset="0"/>
              </a:rPr>
              <a:t>Compared with Jordan networks the Elman networks often have the advantage to act </a:t>
            </a:r>
            <a:r>
              <a:rPr lang="en-US" sz="2200" b="1" i="0" dirty="0">
                <a:effectLst/>
                <a:latin typeface="Calibri" panose="020F0502020204030204" pitchFamily="34" charset="0"/>
                <a:cs typeface="Calibri" panose="020F0502020204030204" pitchFamily="34" charset="0"/>
              </a:rPr>
              <a:t>more purposeful since every layer </a:t>
            </a:r>
            <a:r>
              <a:rPr lang="en-US" sz="2200" b="0" i="0" dirty="0">
                <a:effectLst/>
                <a:latin typeface="Calibri" panose="020F0502020204030204" pitchFamily="34" charset="0"/>
                <a:cs typeface="Calibri" panose="020F0502020204030204" pitchFamily="34" charset="0"/>
              </a:rPr>
              <a:t>can access its own context.</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514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p:txBody>
          <a:bodyPr/>
          <a:lstStyle/>
          <a:p>
            <a:endParaRPr lang="en-IN" dirty="0"/>
          </a:p>
        </p:txBody>
      </p:sp>
      <p:pic>
        <p:nvPicPr>
          <p:cNvPr id="3" name="Picture 2">
            <a:extLst>
              <a:ext uri="{FF2B5EF4-FFF2-40B4-BE49-F238E27FC236}">
                <a16:creationId xmlns:a16="http://schemas.microsoft.com/office/drawing/2014/main" id="{BA8C227F-9E58-4FD6-AF83-1B009D033D01}"/>
              </a:ext>
            </a:extLst>
          </p:cNvPr>
          <p:cNvPicPr>
            <a:picLocks noChangeAspect="1"/>
          </p:cNvPicPr>
          <p:nvPr/>
        </p:nvPicPr>
        <p:blipFill>
          <a:blip r:embed="rId2"/>
          <a:stretch>
            <a:fillRect/>
          </a:stretch>
        </p:blipFill>
        <p:spPr>
          <a:xfrm>
            <a:off x="477819" y="379066"/>
            <a:ext cx="7523181" cy="5869334"/>
          </a:xfrm>
          <a:prstGeom prst="rect">
            <a:avLst/>
          </a:prstGeom>
        </p:spPr>
      </p:pic>
    </p:spTree>
    <p:extLst>
      <p:ext uri="{BB962C8B-B14F-4D97-AF65-F5344CB8AC3E}">
        <p14:creationId xmlns:p14="http://schemas.microsoft.com/office/powerpoint/2010/main" val="3478544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a:xfrm>
            <a:off x="304800" y="304800"/>
            <a:ext cx="8534400" cy="6324600"/>
          </a:xfrm>
        </p:spPr>
        <p:txBody>
          <a:bodyPr>
            <a:normAutofit/>
          </a:bodyPr>
          <a:lstStyle/>
          <a:p>
            <a:pPr marL="0" indent="0">
              <a:buNone/>
            </a:pPr>
            <a:r>
              <a:rPr lang="en-IN" sz="2200" b="1" i="0" dirty="0">
                <a:solidFill>
                  <a:srgbClr val="222222"/>
                </a:solidFill>
                <a:effectLst/>
                <a:latin typeface="Calibri" panose="020F0502020204030204" pitchFamily="34" charset="0"/>
                <a:cs typeface="Calibri" panose="020F0502020204030204" pitchFamily="34" charset="0"/>
              </a:rPr>
              <a:t>Training recurrent networks:</a:t>
            </a:r>
          </a:p>
          <a:p>
            <a:r>
              <a:rPr lang="en-US" sz="2200" b="0" i="0" dirty="0">
                <a:solidFill>
                  <a:srgbClr val="222222"/>
                </a:solidFill>
                <a:effectLst/>
                <a:latin typeface="Calibri" panose="020F0502020204030204" pitchFamily="34" charset="0"/>
                <a:cs typeface="Calibri" panose="020F0502020204030204" pitchFamily="34" charset="0"/>
              </a:rPr>
              <a:t>Jordan network without a hidden neuron layer for our training attempts so that the output neurons can directly provide input. </a:t>
            </a:r>
          </a:p>
          <a:p>
            <a:r>
              <a:rPr lang="en-US" sz="2200" b="0" i="0" dirty="0">
                <a:solidFill>
                  <a:srgbClr val="222222"/>
                </a:solidFill>
                <a:effectLst/>
                <a:latin typeface="Calibri" panose="020F0502020204030204" pitchFamily="34" charset="0"/>
                <a:cs typeface="Calibri" panose="020F0502020204030204" pitchFamily="34" charset="0"/>
              </a:rPr>
              <a:t>This approach is a strong simplification because generally more complicated networks are used. </a:t>
            </a:r>
          </a:p>
          <a:p>
            <a:r>
              <a:rPr lang="en-US" sz="2200" b="0" i="0" dirty="0">
                <a:solidFill>
                  <a:srgbClr val="222222"/>
                </a:solidFill>
                <a:effectLst/>
                <a:latin typeface="Calibri" panose="020F0502020204030204" pitchFamily="34" charset="0"/>
                <a:cs typeface="Calibri" panose="020F0502020204030204" pitchFamily="34" charset="0"/>
              </a:rPr>
              <a:t>But this does not change the learning principle.</a:t>
            </a:r>
            <a:endParaRPr lang="en-IN" sz="2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A65288-29D1-4852-BB39-9336FC3F0F41}"/>
              </a:ext>
            </a:extLst>
          </p:cNvPr>
          <p:cNvPicPr>
            <a:picLocks noChangeAspect="1"/>
          </p:cNvPicPr>
          <p:nvPr/>
        </p:nvPicPr>
        <p:blipFill>
          <a:blip r:embed="rId2"/>
          <a:stretch>
            <a:fillRect/>
          </a:stretch>
        </p:blipFill>
        <p:spPr>
          <a:xfrm>
            <a:off x="838200" y="2895600"/>
            <a:ext cx="6781800" cy="3733800"/>
          </a:xfrm>
          <a:prstGeom prst="rect">
            <a:avLst/>
          </a:prstGeom>
        </p:spPr>
      </p:pic>
    </p:spTree>
    <p:extLst>
      <p:ext uri="{BB962C8B-B14F-4D97-AF65-F5344CB8AC3E}">
        <p14:creationId xmlns:p14="http://schemas.microsoft.com/office/powerpoint/2010/main" val="37427921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a:xfrm>
            <a:off x="304800" y="228600"/>
            <a:ext cx="8610600" cy="6400800"/>
          </a:xfrm>
        </p:spPr>
        <p:txBody>
          <a:bodyPr>
            <a:normAutofit/>
          </a:bodyPr>
          <a:lstStyle/>
          <a:p>
            <a:pPr marL="0" indent="0" algn="just">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Unfolding in time:</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back propagation of error, which back propagates the delta values.</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In recurrent networks the delta values would back propagate cyclically through the network again and again, which makes the training more difficult.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We cannot know which of the </a:t>
            </a:r>
            <a:r>
              <a:rPr lang="en-US" sz="2200" b="1" i="0" dirty="0">
                <a:solidFill>
                  <a:srgbClr val="222222"/>
                </a:solidFill>
                <a:effectLst/>
                <a:latin typeface="Calibri" panose="020F0502020204030204" pitchFamily="34" charset="0"/>
                <a:cs typeface="Calibri" panose="020F0502020204030204" pitchFamily="34" charset="0"/>
              </a:rPr>
              <a:t>many generated delta values for a weight </a:t>
            </a:r>
            <a:r>
              <a:rPr lang="en-US" sz="2200" b="0" i="0" dirty="0">
                <a:solidFill>
                  <a:srgbClr val="222222"/>
                </a:solidFill>
                <a:effectLst/>
                <a:latin typeface="Calibri" panose="020F0502020204030204" pitchFamily="34" charset="0"/>
                <a:cs typeface="Calibri" panose="020F0502020204030204" pitchFamily="34" charset="0"/>
              </a:rPr>
              <a:t>should be selected for training, i.e. which values are useful.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We cannot definitely know </a:t>
            </a:r>
            <a:r>
              <a:rPr lang="en-US" sz="2200" b="1" i="0" dirty="0">
                <a:solidFill>
                  <a:srgbClr val="222222"/>
                </a:solidFill>
                <a:effectLst/>
                <a:latin typeface="Calibri" panose="020F0502020204030204" pitchFamily="34" charset="0"/>
                <a:cs typeface="Calibri" panose="020F0502020204030204" pitchFamily="34" charset="0"/>
              </a:rPr>
              <a:t>when learning should be stopped</a:t>
            </a:r>
            <a:r>
              <a:rPr lang="en-US" sz="2200" b="0" i="0" dirty="0">
                <a:solidFill>
                  <a:srgbClr val="222222"/>
                </a:solidFill>
                <a:effectLst/>
                <a:latin typeface="Calibri" panose="020F0502020204030204" pitchFamily="34" charset="0"/>
                <a:cs typeface="Calibri" panose="020F0502020204030204" pitchFamily="34" charset="0"/>
              </a:rPr>
              <a:t>. </a:t>
            </a:r>
          </a:p>
          <a:p>
            <a:pPr>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 advantage of recurrent networks is great state dynamics within the network.</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8693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current Neural Networks - ppt video online download">
            <a:extLst>
              <a:ext uri="{FF2B5EF4-FFF2-40B4-BE49-F238E27FC236}">
                <a16:creationId xmlns:a16="http://schemas.microsoft.com/office/drawing/2014/main" id="{495859D0-075C-42B2-89C7-882D49CF2C1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39800" y="381000"/>
            <a:ext cx="74422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46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A8891-A4B4-43DD-ABCD-5DA7D0044BDE}"/>
              </a:ext>
            </a:extLst>
          </p:cNvPr>
          <p:cNvSpPr>
            <a:spLocks noGrp="1"/>
          </p:cNvSpPr>
          <p:nvPr>
            <p:ph sz="quarter" idx="1"/>
          </p:nvPr>
        </p:nvSpPr>
        <p:spPr>
          <a:xfrm>
            <a:off x="381000" y="304800"/>
            <a:ext cx="8458200" cy="6324600"/>
          </a:xfrm>
        </p:spPr>
        <p:txBody>
          <a:bodyPr>
            <a:normAutofit fontScale="92500" lnSpcReduction="10000"/>
          </a:bodyPr>
          <a:lstStyle/>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One learning approach would be the attempt to </a:t>
            </a:r>
            <a:r>
              <a:rPr lang="en-US" sz="2200" b="1" i="0" dirty="0">
                <a:solidFill>
                  <a:srgbClr val="222222"/>
                </a:solidFill>
                <a:effectLst/>
                <a:latin typeface="Calibri" panose="020F0502020204030204" pitchFamily="34" charset="0"/>
                <a:cs typeface="Calibri" panose="020F0502020204030204" pitchFamily="34" charset="0"/>
              </a:rPr>
              <a:t>unfold the temporal states </a:t>
            </a:r>
            <a:r>
              <a:rPr lang="en-US" sz="2200" b="0" i="0" dirty="0">
                <a:solidFill>
                  <a:srgbClr val="222222"/>
                </a:solidFill>
                <a:effectLst/>
                <a:latin typeface="Calibri" panose="020F0502020204030204" pitchFamily="34" charset="0"/>
                <a:cs typeface="Calibri" panose="020F0502020204030204" pitchFamily="34" charset="0"/>
              </a:rPr>
              <a:t>of the network</a:t>
            </a:r>
            <a:r>
              <a:rPr lang="en-US" sz="2200" dirty="0">
                <a:solidFill>
                  <a:srgbClr val="222222"/>
                </a:solidFill>
                <a:latin typeface="Calibri" panose="020F0502020204030204" pitchFamily="34" charset="0"/>
                <a:cs typeface="Calibri" panose="020F0502020204030204" pitchFamily="34" charset="0"/>
              </a:rPr>
              <a:t>.</a:t>
            </a:r>
          </a:p>
          <a:p>
            <a:pPr algn="just">
              <a:lnSpc>
                <a:spcPct val="150000"/>
              </a:lnSpc>
            </a:pPr>
            <a:r>
              <a:rPr lang="en-US" sz="2200" b="1" i="0" dirty="0">
                <a:solidFill>
                  <a:srgbClr val="222222"/>
                </a:solidFill>
                <a:effectLst/>
                <a:latin typeface="Calibri" panose="020F0502020204030204" pitchFamily="34" charset="0"/>
                <a:cs typeface="Calibri" panose="020F0502020204030204" pitchFamily="34" charset="0"/>
              </a:rPr>
              <a:t>Recursions are deleted </a:t>
            </a:r>
            <a:r>
              <a:rPr lang="en-US" sz="2200" b="0" i="0" dirty="0">
                <a:solidFill>
                  <a:srgbClr val="222222"/>
                </a:solidFill>
                <a:effectLst/>
                <a:latin typeface="Calibri" panose="020F0502020204030204" pitchFamily="34" charset="0"/>
                <a:cs typeface="Calibri" panose="020F0502020204030204" pitchFamily="34" charset="0"/>
              </a:rPr>
              <a:t>by putting a similar network above the context neurons.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We have to backtrack the recurrences and place "‘earlier"’ instances of neurons in the network thus creating a larger, but forward-oriented network without recurrences.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This enables training a recurrent network with any training strategy developed for non-recurrent ones.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Here </a:t>
            </a:r>
            <a:r>
              <a:rPr lang="en-US" sz="2200" b="1" i="0" dirty="0">
                <a:solidFill>
                  <a:srgbClr val="222222"/>
                </a:solidFill>
                <a:effectLst/>
                <a:latin typeface="Calibri" panose="020F0502020204030204" pitchFamily="34" charset="0"/>
                <a:cs typeface="Calibri" panose="020F0502020204030204" pitchFamily="34" charset="0"/>
              </a:rPr>
              <a:t>the input is entered as teaching input</a:t>
            </a:r>
            <a:r>
              <a:rPr lang="en-US" sz="2200" b="0" i="0" dirty="0">
                <a:solidFill>
                  <a:srgbClr val="222222"/>
                </a:solidFill>
                <a:effectLst/>
                <a:latin typeface="Calibri" panose="020F0502020204030204" pitchFamily="34" charset="0"/>
                <a:cs typeface="Calibri" panose="020F0502020204030204" pitchFamily="34" charset="0"/>
              </a:rPr>
              <a:t> into every "copy" of the input neurons. </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This can be done for a discrete number of time steps.</a:t>
            </a:r>
          </a:p>
          <a:p>
            <a:pPr algn="just">
              <a:lnSpc>
                <a:spcPct val="150000"/>
              </a:lnSpc>
            </a:pPr>
            <a:r>
              <a:rPr lang="en-US" sz="2200" b="0" i="0" dirty="0">
                <a:solidFill>
                  <a:srgbClr val="222222"/>
                </a:solidFill>
                <a:effectLst/>
                <a:latin typeface="Calibri" panose="020F0502020204030204" pitchFamily="34" charset="0"/>
                <a:cs typeface="Calibri" panose="020F0502020204030204" pitchFamily="34" charset="0"/>
              </a:rPr>
              <a:t>These training paradigms are called </a:t>
            </a:r>
            <a:r>
              <a:rPr lang="en-US" sz="2200" b="1" i="0" dirty="0">
                <a:solidFill>
                  <a:srgbClr val="222222"/>
                </a:solidFill>
                <a:effectLst/>
                <a:latin typeface="Calibri" panose="020F0502020204030204" pitchFamily="34" charset="0"/>
                <a:cs typeface="Calibri" panose="020F0502020204030204" pitchFamily="34" charset="0"/>
              </a:rPr>
              <a:t>unfolding in time</a:t>
            </a:r>
            <a:r>
              <a:rPr lang="en-US" sz="2200" b="0" i="0" dirty="0">
                <a:solidFill>
                  <a:srgbClr val="222222"/>
                </a:solidFill>
                <a:effectLst/>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416994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2EC65B06-AABA-415D-A4D2-1487B31A6384}"/>
              </a:ext>
            </a:extLst>
          </p:cNvPr>
          <p:cNvPicPr>
            <a:picLocks noGrp="1" noChangeAspect="1"/>
          </p:cNvPicPr>
          <p:nvPr>
            <p:ph sz="quarter" idx="1"/>
          </p:nvPr>
        </p:nvPicPr>
        <p:blipFill>
          <a:blip r:embed="rId2"/>
          <a:stretch>
            <a:fillRect/>
          </a:stretch>
        </p:blipFill>
        <p:spPr>
          <a:xfrm>
            <a:off x="533400" y="609600"/>
            <a:ext cx="7886904" cy="5334000"/>
          </a:xfrm>
        </p:spPr>
      </p:pic>
    </p:spTree>
    <p:extLst>
      <p:ext uri="{BB962C8B-B14F-4D97-AF65-F5344CB8AC3E}">
        <p14:creationId xmlns:p14="http://schemas.microsoft.com/office/powerpoint/2010/main" val="12437779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D2ADAA4-49A4-4CD3-AC61-FDC99C3ED0B4}"/>
              </a:ext>
            </a:extLst>
          </p:cNvPr>
          <p:cNvSpPr>
            <a:spLocks noGrp="1"/>
          </p:cNvSpPr>
          <p:nvPr>
            <p:ph sz="quarter" idx="1"/>
          </p:nvPr>
        </p:nvSpPr>
        <p:spPr/>
        <p:txBody>
          <a:bodyPr/>
          <a:lstStyle/>
          <a:p>
            <a:endParaRPr lang="en-IN"/>
          </a:p>
        </p:txBody>
      </p:sp>
      <p:pic>
        <p:nvPicPr>
          <p:cNvPr id="6" name="Picture 5">
            <a:extLst>
              <a:ext uri="{FF2B5EF4-FFF2-40B4-BE49-F238E27FC236}">
                <a16:creationId xmlns:a16="http://schemas.microsoft.com/office/drawing/2014/main" id="{D57E80B8-3422-453C-BD90-F12CEA6209FD}"/>
              </a:ext>
            </a:extLst>
          </p:cNvPr>
          <p:cNvPicPr>
            <a:picLocks noChangeAspect="1"/>
          </p:cNvPicPr>
          <p:nvPr/>
        </p:nvPicPr>
        <p:blipFill>
          <a:blip r:embed="rId2"/>
          <a:stretch>
            <a:fillRect/>
          </a:stretch>
        </p:blipFill>
        <p:spPr>
          <a:xfrm>
            <a:off x="914400" y="743420"/>
            <a:ext cx="7601234" cy="5581180"/>
          </a:xfrm>
          <a:prstGeom prst="rect">
            <a:avLst/>
          </a:prstGeom>
        </p:spPr>
      </p:pic>
    </p:spTree>
    <p:extLst>
      <p:ext uri="{BB962C8B-B14F-4D97-AF65-F5344CB8AC3E}">
        <p14:creationId xmlns:p14="http://schemas.microsoft.com/office/powerpoint/2010/main" val="168339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a:xfrm>
            <a:off x="228600" y="152400"/>
            <a:ext cx="8763000" cy="6400800"/>
          </a:xfrm>
        </p:spPr>
        <p:txBody>
          <a:bodyPr>
            <a:normAutofit fontScale="92500"/>
          </a:bodyPr>
          <a:lstStyle/>
          <a:p>
            <a:pPr marL="0" indent="0" algn="just">
              <a:lnSpc>
                <a:spcPct val="150000"/>
              </a:lnSpc>
              <a:buNone/>
            </a:pPr>
            <a:r>
              <a:rPr lang="en-US" sz="2200" b="1" i="0" dirty="0">
                <a:effectLst/>
                <a:latin typeface="Calibri" panose="020F0502020204030204" pitchFamily="34" charset="0"/>
                <a:cs typeface="Calibri" panose="020F0502020204030204" pitchFamily="34" charset="0"/>
              </a:rPr>
              <a:t>Advantage:</a:t>
            </a:r>
          </a:p>
          <a:p>
            <a:pPr lvl="1" algn="just">
              <a:lnSpc>
                <a:spcPct val="150000"/>
              </a:lnSpc>
            </a:pPr>
            <a:r>
              <a:rPr lang="en-US" sz="2200" b="0" i="0" dirty="0">
                <a:effectLst/>
                <a:latin typeface="Calibri" panose="020F0502020204030204" pitchFamily="34" charset="0"/>
                <a:cs typeface="Calibri" panose="020F0502020204030204" pitchFamily="34" charset="0"/>
              </a:rPr>
              <a:t>After the unfolding, training by means of </a:t>
            </a:r>
            <a:r>
              <a:rPr lang="en-US" sz="2200" b="1" i="0" dirty="0">
                <a:effectLst/>
                <a:latin typeface="Calibri" panose="020F0502020204030204" pitchFamily="34" charset="0"/>
                <a:cs typeface="Calibri" panose="020F0502020204030204" pitchFamily="34" charset="0"/>
              </a:rPr>
              <a:t>backpropagation of error is possible</a:t>
            </a:r>
            <a:r>
              <a:rPr lang="en-US" sz="2200" b="0" i="0" dirty="0">
                <a:effectLst/>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lvl="1" algn="just">
              <a:lnSpc>
                <a:spcPct val="150000"/>
              </a:lnSpc>
            </a:pPr>
            <a:r>
              <a:rPr lang="en-US" sz="2200" b="0" i="0" dirty="0">
                <a:effectLst/>
                <a:latin typeface="Calibri" panose="020F0502020204030204" pitchFamily="34" charset="0"/>
                <a:cs typeface="Calibri" panose="020F0502020204030204" pitchFamily="34" charset="0"/>
              </a:rPr>
              <a:t>Unfolding in time is particularly useful if we receive the impression that the closer past is more important for the network than the one being further away.</a:t>
            </a:r>
          </a:p>
          <a:p>
            <a:pPr lvl="1" algn="just">
              <a:lnSpc>
                <a:spcPct val="150000"/>
              </a:lnSpc>
            </a:pPr>
            <a:r>
              <a:rPr lang="en-US" sz="2200" b="0" i="0" dirty="0">
                <a:effectLst/>
                <a:latin typeface="Calibri" panose="020F0502020204030204" pitchFamily="34" charset="0"/>
                <a:cs typeface="Calibri" panose="020F0502020204030204" pitchFamily="34" charset="0"/>
              </a:rPr>
              <a:t>The reason for this is that back propagation has only little influence in the layers farther away from the output. </a:t>
            </a:r>
          </a:p>
          <a:p>
            <a:pPr marL="0" indent="0" algn="just">
              <a:lnSpc>
                <a:spcPct val="150000"/>
              </a:lnSpc>
              <a:buNone/>
            </a:pPr>
            <a:r>
              <a:rPr lang="en-US" sz="2200" b="1" i="0" dirty="0">
                <a:effectLst/>
                <a:latin typeface="Calibri" panose="020F0502020204030204" pitchFamily="34" charset="0"/>
                <a:cs typeface="Calibri" panose="020F0502020204030204" pitchFamily="34" charset="0"/>
              </a:rPr>
              <a:t>Disadvantages: </a:t>
            </a:r>
          </a:p>
          <a:p>
            <a:pPr lvl="1" algn="just">
              <a:lnSpc>
                <a:spcPct val="150000"/>
              </a:lnSpc>
            </a:pPr>
            <a:r>
              <a:rPr lang="en-US" sz="2200" b="0" i="0" dirty="0">
                <a:effectLst/>
                <a:latin typeface="Calibri" panose="020F0502020204030204" pitchFamily="34" charset="0"/>
                <a:cs typeface="Calibri" panose="020F0502020204030204" pitchFamily="34" charset="0"/>
              </a:rPr>
              <a:t>The training of such an unfolded network will take a </a:t>
            </a:r>
            <a:r>
              <a:rPr lang="en-US" sz="2200" b="1" i="0" dirty="0">
                <a:effectLst/>
                <a:latin typeface="Calibri" panose="020F0502020204030204" pitchFamily="34" charset="0"/>
                <a:cs typeface="Calibri" panose="020F0502020204030204" pitchFamily="34" charset="0"/>
              </a:rPr>
              <a:t>long time </a:t>
            </a:r>
            <a:r>
              <a:rPr lang="en-US" sz="2200" b="0" i="0" dirty="0">
                <a:effectLst/>
                <a:latin typeface="Calibri" panose="020F0502020204030204" pitchFamily="34" charset="0"/>
                <a:cs typeface="Calibri" panose="020F0502020204030204" pitchFamily="34" charset="0"/>
              </a:rPr>
              <a:t>since a large number of layers could possibly be produced. </a:t>
            </a:r>
          </a:p>
          <a:p>
            <a:pPr lvl="1" algn="just">
              <a:lnSpc>
                <a:spcPct val="150000"/>
              </a:lnSpc>
            </a:pPr>
            <a:r>
              <a:rPr lang="en-US" sz="2200" b="0" i="0" dirty="0">
                <a:effectLst/>
                <a:latin typeface="Calibri" panose="020F0502020204030204" pitchFamily="34" charset="0"/>
                <a:cs typeface="Calibri" panose="020F0502020204030204" pitchFamily="34" charset="0"/>
              </a:rPr>
              <a:t>Furthermore, with several levels of context neurons this procedure could produce </a:t>
            </a:r>
            <a:r>
              <a:rPr lang="en-US" sz="2200" b="1" i="0" dirty="0">
                <a:effectLst/>
                <a:latin typeface="Calibri" panose="020F0502020204030204" pitchFamily="34" charset="0"/>
                <a:cs typeface="Calibri" panose="020F0502020204030204" pitchFamily="34" charset="0"/>
              </a:rPr>
              <a:t>very large networks to be trained</a:t>
            </a:r>
            <a:r>
              <a:rPr lang="en-US" sz="2200" b="0" i="0" dirty="0">
                <a:effectLst/>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1617855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9631E-86AC-4AD9-9806-4A2C2ADE2E91}"/>
              </a:ext>
            </a:extLst>
          </p:cNvPr>
          <p:cNvSpPr>
            <a:spLocks noGrp="1"/>
          </p:cNvSpPr>
          <p:nvPr>
            <p:ph sz="quarter" idx="1"/>
          </p:nvPr>
        </p:nvSpPr>
        <p:spPr/>
        <p:txBody>
          <a:bodyPr/>
          <a:lstStyle/>
          <a:p>
            <a:endParaRPr lang="en-IN" dirty="0"/>
          </a:p>
        </p:txBody>
      </p:sp>
      <p:pic>
        <p:nvPicPr>
          <p:cNvPr id="3" name="Picture 2">
            <a:extLst>
              <a:ext uri="{FF2B5EF4-FFF2-40B4-BE49-F238E27FC236}">
                <a16:creationId xmlns:a16="http://schemas.microsoft.com/office/drawing/2014/main" id="{46D3E44E-661E-4B73-B27E-59CDC7BCA077}"/>
              </a:ext>
            </a:extLst>
          </p:cNvPr>
          <p:cNvPicPr>
            <a:picLocks noChangeAspect="1"/>
          </p:cNvPicPr>
          <p:nvPr/>
        </p:nvPicPr>
        <p:blipFill>
          <a:blip r:embed="rId2"/>
          <a:stretch>
            <a:fillRect/>
          </a:stretch>
        </p:blipFill>
        <p:spPr>
          <a:xfrm>
            <a:off x="667683" y="609600"/>
            <a:ext cx="8125200" cy="5867400"/>
          </a:xfrm>
          <a:prstGeom prst="rect">
            <a:avLst/>
          </a:prstGeom>
        </p:spPr>
      </p:pic>
    </p:spTree>
    <p:extLst>
      <p:ext uri="{BB962C8B-B14F-4D97-AF65-F5344CB8AC3E}">
        <p14:creationId xmlns:p14="http://schemas.microsoft.com/office/powerpoint/2010/main" val="36509962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7CAF4-F950-4C32-AB41-8FC261840710}"/>
              </a:ext>
            </a:extLst>
          </p:cNvPr>
          <p:cNvSpPr>
            <a:spLocks noGrp="1"/>
          </p:cNvSpPr>
          <p:nvPr>
            <p:ph sz="quarter" idx="1"/>
          </p:nvPr>
        </p:nvSpPr>
        <p:spPr>
          <a:xfrm>
            <a:off x="381000" y="381000"/>
            <a:ext cx="8382000" cy="6172200"/>
          </a:xfrm>
        </p:spPr>
        <p:txBody>
          <a:bodyPr>
            <a:normAutofit/>
          </a:bodyPr>
          <a:lstStyle/>
          <a:p>
            <a:pPr marL="0" indent="0" algn="just">
              <a:lnSpc>
                <a:spcPct val="150000"/>
              </a:lnSpc>
              <a:buNone/>
            </a:pPr>
            <a:r>
              <a:rPr lang="en-US" sz="2200" b="1" i="0" dirty="0">
                <a:solidFill>
                  <a:srgbClr val="222222"/>
                </a:solidFill>
                <a:effectLst/>
                <a:latin typeface="Calibri" panose="020F0502020204030204" pitchFamily="34" charset="0"/>
                <a:cs typeface="Calibri" panose="020F0502020204030204" pitchFamily="34" charset="0"/>
              </a:rPr>
              <a:t>Teacher forcing:</a:t>
            </a:r>
          </a:p>
          <a:p>
            <a:pPr algn="just">
              <a:lnSpc>
                <a:spcPct val="150000"/>
              </a:lnSpc>
            </a:pPr>
            <a:r>
              <a:rPr lang="en-US" sz="2200" b="0" i="0" dirty="0">
                <a:effectLst/>
                <a:latin typeface="Calibri" panose="020F0502020204030204" pitchFamily="34" charset="0"/>
                <a:cs typeface="Calibri" panose="020F0502020204030204" pitchFamily="34" charset="0"/>
              </a:rPr>
              <a:t>Other procedures are the equivalent </a:t>
            </a:r>
            <a:r>
              <a:rPr lang="en-US" sz="2200" b="1" i="0" dirty="0">
                <a:effectLst/>
                <a:latin typeface="Calibri" panose="020F0502020204030204" pitchFamily="34" charset="0"/>
                <a:cs typeface="Calibri" panose="020F0502020204030204" pitchFamily="34" charset="0"/>
              </a:rPr>
              <a:t>teacher forcing </a:t>
            </a:r>
            <a:r>
              <a:rPr lang="en-US" sz="2200" b="0" i="0" dirty="0">
                <a:effectLst/>
                <a:latin typeface="Calibri" panose="020F0502020204030204" pitchFamily="34" charset="0"/>
                <a:cs typeface="Calibri" panose="020F0502020204030204" pitchFamily="34" charset="0"/>
              </a:rPr>
              <a:t>and </a:t>
            </a:r>
            <a:r>
              <a:rPr lang="en-US" sz="2200" b="1" i="0" dirty="0">
                <a:effectLst/>
                <a:latin typeface="Calibri" panose="020F0502020204030204" pitchFamily="34" charset="0"/>
                <a:cs typeface="Calibri" panose="020F0502020204030204" pitchFamily="34" charset="0"/>
              </a:rPr>
              <a:t>open loop learning</a:t>
            </a:r>
            <a:r>
              <a:rPr lang="en-US" sz="2200" b="0" i="0" dirty="0">
                <a:effectLst/>
                <a:latin typeface="Calibri" panose="020F0502020204030204" pitchFamily="34" charset="0"/>
                <a:cs typeface="Calibri" panose="020F0502020204030204" pitchFamily="34" charset="0"/>
              </a:rPr>
              <a:t>. </a:t>
            </a:r>
          </a:p>
          <a:p>
            <a:pPr algn="just">
              <a:lnSpc>
                <a:spcPct val="150000"/>
              </a:lnSpc>
            </a:pPr>
            <a:r>
              <a:rPr lang="en-US" sz="2200" b="0" i="0" dirty="0">
                <a:effectLst/>
                <a:latin typeface="Calibri" panose="020F0502020204030204" pitchFamily="34" charset="0"/>
                <a:cs typeface="Calibri" panose="020F0502020204030204" pitchFamily="34" charset="0"/>
              </a:rPr>
              <a:t>Teacher forcing is a strategy for training recurrent neural networks that uses </a:t>
            </a:r>
            <a:r>
              <a:rPr lang="en-US" sz="2200" b="1" i="0" dirty="0">
                <a:effectLst/>
                <a:latin typeface="Calibri" panose="020F0502020204030204" pitchFamily="34" charset="0"/>
                <a:cs typeface="Calibri" panose="020F0502020204030204" pitchFamily="34" charset="0"/>
              </a:rPr>
              <a:t>ground truth as input (teaching input)</a:t>
            </a:r>
            <a:r>
              <a:rPr lang="en-US" sz="2200" b="0" i="0" dirty="0">
                <a:effectLst/>
                <a:latin typeface="Calibri" panose="020F0502020204030204" pitchFamily="34" charset="0"/>
                <a:cs typeface="Calibri" panose="020F0502020204030204" pitchFamily="34" charset="0"/>
              </a:rPr>
              <a:t>, instead of model output from a prior time step as an input.</a:t>
            </a:r>
          </a:p>
          <a:p>
            <a:pPr algn="just">
              <a:lnSpc>
                <a:spcPct val="150000"/>
              </a:lnSpc>
            </a:pPr>
            <a:r>
              <a:rPr lang="en-US" sz="2200" b="0" i="0" dirty="0">
                <a:effectLst/>
                <a:latin typeface="Calibri" panose="020F0502020204030204" pitchFamily="34" charset="0"/>
                <a:cs typeface="Calibri" panose="020F0502020204030204" pitchFamily="34" charset="0"/>
              </a:rPr>
              <a:t>They detach the recurrence during the learning process.</a:t>
            </a:r>
          </a:p>
          <a:p>
            <a:pPr algn="just">
              <a:lnSpc>
                <a:spcPct val="150000"/>
              </a:lnSpc>
            </a:pPr>
            <a:r>
              <a:rPr lang="en-US" sz="2200" b="0" i="0" dirty="0">
                <a:effectLst/>
                <a:latin typeface="Calibri" panose="020F0502020204030204" pitchFamily="34" charset="0"/>
                <a:cs typeface="Calibri" panose="020F0502020204030204" pitchFamily="34" charset="0"/>
              </a:rPr>
              <a:t>We simply pretend that the recurrence does not exist and apply the teaching input to the context neurons during the training. </a:t>
            </a:r>
          </a:p>
          <a:p>
            <a:pPr algn="just">
              <a:lnSpc>
                <a:spcPct val="150000"/>
              </a:lnSpc>
            </a:pPr>
            <a:r>
              <a:rPr lang="en-US" sz="2200" b="0" i="0" dirty="0">
                <a:effectLst/>
                <a:latin typeface="Calibri" panose="020F0502020204030204" pitchFamily="34" charset="0"/>
                <a:cs typeface="Calibri" panose="020F0502020204030204" pitchFamily="34" charset="0"/>
              </a:rPr>
              <a:t>So, back propagation becomes possible, too.</a:t>
            </a:r>
          </a:p>
          <a:p>
            <a:pPr marL="0" indent="0">
              <a:buNone/>
            </a:pPr>
            <a:endParaRPr lang="en-IN" dirty="0"/>
          </a:p>
        </p:txBody>
      </p:sp>
    </p:spTree>
    <p:extLst>
      <p:ext uri="{BB962C8B-B14F-4D97-AF65-F5344CB8AC3E}">
        <p14:creationId xmlns:p14="http://schemas.microsoft.com/office/powerpoint/2010/main" val="496792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acher and Professor Forcing | CN Yah">
            <a:extLst>
              <a:ext uri="{FF2B5EF4-FFF2-40B4-BE49-F238E27FC236}">
                <a16:creationId xmlns:a16="http://schemas.microsoft.com/office/drawing/2014/main" id="{DC2F6D92-3798-4468-BC4B-C02041B29C3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66800" y="529970"/>
            <a:ext cx="7086600" cy="579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86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F55A5-10CC-4915-AC6E-A1D4B2743DBE}"/>
              </a:ext>
            </a:extLst>
          </p:cNvPr>
          <p:cNvSpPr>
            <a:spLocks noGrp="1"/>
          </p:cNvSpPr>
          <p:nvPr>
            <p:ph sz="quarter" idx="1"/>
          </p:nvPr>
        </p:nvSpPr>
        <p:spPr>
          <a:xfrm>
            <a:off x="381000" y="228600"/>
            <a:ext cx="8534400" cy="6400800"/>
          </a:xfrm>
        </p:spPr>
        <p:txBody>
          <a:bodyPr>
            <a:normAutofit/>
          </a:bodyPr>
          <a:lstStyle/>
          <a:p>
            <a:pPr marL="0" indent="0" algn="just">
              <a:buNone/>
            </a:pPr>
            <a:r>
              <a:rPr lang="en-US" sz="2100" b="1" i="0" dirty="0">
                <a:solidFill>
                  <a:srgbClr val="222222"/>
                </a:solidFill>
                <a:effectLst/>
                <a:latin typeface="Calibri" panose="020F0502020204030204" pitchFamily="34" charset="0"/>
                <a:cs typeface="Calibri" panose="020F0502020204030204" pitchFamily="34" charset="0"/>
              </a:rPr>
              <a:t>Recurrent back propagation:</a:t>
            </a:r>
          </a:p>
          <a:p>
            <a:pPr algn="just"/>
            <a:r>
              <a:rPr lang="en-US" sz="2100" b="0" i="0" dirty="0">
                <a:solidFill>
                  <a:srgbClr val="222222"/>
                </a:solidFill>
                <a:effectLst/>
                <a:latin typeface="Calibri" panose="020F0502020204030204" pitchFamily="34" charset="0"/>
                <a:cs typeface="Calibri" panose="020F0502020204030204" pitchFamily="34" charset="0"/>
              </a:rPr>
              <a:t>Another popular procedure without limited time horizon is the </a:t>
            </a:r>
            <a:r>
              <a:rPr lang="en-US" sz="2100" b="1" i="0" dirty="0">
                <a:solidFill>
                  <a:srgbClr val="222222"/>
                </a:solidFill>
                <a:effectLst/>
                <a:latin typeface="Calibri" panose="020F0502020204030204" pitchFamily="34" charset="0"/>
                <a:cs typeface="Calibri" panose="020F0502020204030204" pitchFamily="34" charset="0"/>
              </a:rPr>
              <a:t>recurrent back propagation.</a:t>
            </a:r>
          </a:p>
          <a:p>
            <a:pPr marL="0" indent="0" algn="just">
              <a:buNone/>
            </a:pPr>
            <a:endParaRPr lang="en-US" sz="2100" b="0" i="0" dirty="0">
              <a:solidFill>
                <a:srgbClr val="222222"/>
              </a:solidFill>
              <a:effectLst/>
              <a:latin typeface="Calibri" panose="020F0502020204030204" pitchFamily="34" charset="0"/>
              <a:cs typeface="Calibri" panose="020F0502020204030204" pitchFamily="34" charset="0"/>
            </a:endParaRPr>
          </a:p>
          <a:p>
            <a:pPr marL="0" indent="0" algn="just">
              <a:buNone/>
            </a:pPr>
            <a:r>
              <a:rPr lang="en-US" sz="2100" b="1" i="0" dirty="0">
                <a:solidFill>
                  <a:srgbClr val="222222"/>
                </a:solidFill>
                <a:effectLst/>
                <a:latin typeface="Calibri" panose="020F0502020204030204" pitchFamily="34" charset="0"/>
                <a:cs typeface="Calibri" panose="020F0502020204030204" pitchFamily="34" charset="0"/>
              </a:rPr>
              <a:t>Training with evolution:</a:t>
            </a:r>
          </a:p>
          <a:p>
            <a:pPr algn="just"/>
            <a:r>
              <a:rPr lang="en-US" sz="2100" b="0" i="0" dirty="0">
                <a:solidFill>
                  <a:srgbClr val="222222"/>
                </a:solidFill>
                <a:effectLst/>
                <a:latin typeface="Calibri" panose="020F0502020204030204" pitchFamily="34" charset="0"/>
                <a:cs typeface="Calibri" panose="020F0502020204030204" pitchFamily="34" charset="0"/>
              </a:rPr>
              <a:t>Evolutionary algorithms (</a:t>
            </a:r>
            <a:r>
              <a:rPr lang="en-US" sz="2100" b="0" i="0" dirty="0">
                <a:solidFill>
                  <a:srgbClr val="202124"/>
                </a:solidFill>
                <a:effectLst/>
                <a:latin typeface="Calibri" panose="020F0502020204030204" pitchFamily="34" charset="0"/>
                <a:cs typeface="Calibri" panose="020F0502020204030204" pitchFamily="34" charset="0"/>
              </a:rPr>
              <a:t>constitute a </a:t>
            </a:r>
            <a:r>
              <a:rPr lang="en-US" sz="2100" b="1" i="0" dirty="0">
                <a:solidFill>
                  <a:srgbClr val="202124"/>
                </a:solidFill>
                <a:effectLst/>
                <a:latin typeface="Calibri" panose="020F0502020204030204" pitchFamily="34" charset="0"/>
                <a:cs typeface="Calibri" panose="020F0502020204030204" pitchFamily="34" charset="0"/>
              </a:rPr>
              <a:t>collection of methods</a:t>
            </a:r>
            <a:r>
              <a:rPr lang="en-US" sz="2100" b="0" i="0" dirty="0">
                <a:solidFill>
                  <a:srgbClr val="202124"/>
                </a:solidFill>
                <a:effectLst/>
                <a:latin typeface="Calibri" panose="020F0502020204030204" pitchFamily="34" charset="0"/>
                <a:cs typeface="Calibri" panose="020F0502020204030204" pitchFamily="34" charset="0"/>
              </a:rPr>
              <a:t> that originally have been developed to solve combinatorial optimization problems)</a:t>
            </a:r>
            <a:r>
              <a:rPr lang="en-US" sz="2100" b="0" i="0" dirty="0">
                <a:solidFill>
                  <a:srgbClr val="222222"/>
                </a:solidFill>
                <a:effectLst/>
                <a:latin typeface="Calibri" panose="020F0502020204030204" pitchFamily="34" charset="0"/>
                <a:cs typeface="Calibri" panose="020F0502020204030204" pitchFamily="34" charset="0"/>
              </a:rPr>
              <a:t> have proven to be useful, particularly with recurrent networks, due to the already </a:t>
            </a:r>
            <a:r>
              <a:rPr lang="en-US" sz="2100" b="1" i="0" dirty="0">
                <a:solidFill>
                  <a:srgbClr val="222222"/>
                </a:solidFill>
                <a:effectLst/>
                <a:latin typeface="Calibri" panose="020F0502020204030204" pitchFamily="34" charset="0"/>
                <a:cs typeface="Calibri" panose="020F0502020204030204" pitchFamily="34" charset="0"/>
              </a:rPr>
              <a:t>lengthy training period</a:t>
            </a:r>
            <a:r>
              <a:rPr lang="en-US" sz="2100" b="0" i="0" dirty="0">
                <a:solidFill>
                  <a:srgbClr val="222222"/>
                </a:solidFill>
                <a:effectLst/>
                <a:latin typeface="Calibri" panose="020F0502020204030204" pitchFamily="34" charset="0"/>
                <a:cs typeface="Calibri" panose="020F0502020204030204" pitchFamily="34" charset="0"/>
              </a:rPr>
              <a:t>.</a:t>
            </a:r>
          </a:p>
          <a:p>
            <a:pPr algn="just"/>
            <a:r>
              <a:rPr lang="en-US" sz="2100" b="0" i="0" dirty="0">
                <a:solidFill>
                  <a:srgbClr val="222222"/>
                </a:solidFill>
                <a:effectLst/>
                <a:latin typeface="Calibri" panose="020F0502020204030204" pitchFamily="34" charset="0"/>
                <a:cs typeface="Calibri" panose="020F0502020204030204" pitchFamily="34" charset="0"/>
              </a:rPr>
              <a:t>One reason for this is that they </a:t>
            </a:r>
            <a:r>
              <a:rPr lang="en-US" sz="2100" b="1" i="0" dirty="0">
                <a:solidFill>
                  <a:srgbClr val="222222"/>
                </a:solidFill>
                <a:effectLst/>
                <a:latin typeface="Calibri" panose="020F0502020204030204" pitchFamily="34" charset="0"/>
                <a:cs typeface="Calibri" panose="020F0502020204030204" pitchFamily="34" charset="0"/>
              </a:rPr>
              <a:t>are not only limitless </a:t>
            </a:r>
            <a:r>
              <a:rPr lang="en-US" sz="2100" b="0" i="0" dirty="0">
                <a:solidFill>
                  <a:srgbClr val="222222"/>
                </a:solidFill>
                <a:effectLst/>
                <a:latin typeface="Calibri" panose="020F0502020204030204" pitchFamily="34" charset="0"/>
                <a:cs typeface="Calibri" panose="020F0502020204030204" pitchFamily="34" charset="0"/>
              </a:rPr>
              <a:t>in terms of recurrences, but they also offer other benefits when the mutation processes are appropriately chosen.  </a:t>
            </a:r>
          </a:p>
          <a:p>
            <a:pPr algn="just"/>
            <a:r>
              <a:rPr lang="en-US" sz="2100" b="1" i="0" dirty="0">
                <a:solidFill>
                  <a:srgbClr val="222222"/>
                </a:solidFill>
                <a:effectLst/>
                <a:latin typeface="Calibri" panose="020F0502020204030204" pitchFamily="34" charset="0"/>
                <a:cs typeface="Calibri" panose="020F0502020204030204" pitchFamily="34" charset="0"/>
              </a:rPr>
              <a:t>Neurons and weights</a:t>
            </a:r>
            <a:r>
              <a:rPr lang="en-US" sz="2100" b="0" i="0" dirty="0">
                <a:solidFill>
                  <a:srgbClr val="222222"/>
                </a:solidFill>
                <a:effectLst/>
                <a:latin typeface="Calibri" panose="020F0502020204030204" pitchFamily="34" charset="0"/>
                <a:cs typeface="Calibri" panose="020F0502020204030204" pitchFamily="34" charset="0"/>
              </a:rPr>
              <a:t>, for example, can be adjusted, and the network architecture optimized.</a:t>
            </a:r>
          </a:p>
          <a:p>
            <a:pPr algn="just"/>
            <a:r>
              <a:rPr lang="en-US" sz="2100" b="0" i="0" dirty="0">
                <a:solidFill>
                  <a:srgbClr val="222222"/>
                </a:solidFill>
                <a:effectLst/>
                <a:latin typeface="Calibri" panose="020F0502020204030204" pitchFamily="34" charset="0"/>
                <a:cs typeface="Calibri" panose="020F0502020204030204" pitchFamily="34" charset="0"/>
              </a:rPr>
              <a:t>Evolutionary techniques, on the other hand, are less common with regular MLPs </a:t>
            </a:r>
            <a:r>
              <a:rPr lang="en-US" sz="2100" b="1" i="0" dirty="0">
                <a:solidFill>
                  <a:srgbClr val="222222"/>
                </a:solidFill>
                <a:effectLst/>
                <a:latin typeface="Calibri" panose="020F0502020204030204" pitchFamily="34" charset="0"/>
                <a:cs typeface="Calibri" panose="020F0502020204030204" pitchFamily="34" charset="0"/>
              </a:rPr>
              <a:t>since they need significantly more time </a:t>
            </a:r>
            <a:r>
              <a:rPr lang="en-US" sz="2100" b="0" i="0" dirty="0">
                <a:solidFill>
                  <a:srgbClr val="222222"/>
                </a:solidFill>
                <a:effectLst/>
                <a:latin typeface="Calibri" panose="020F0502020204030204" pitchFamily="34" charset="0"/>
                <a:cs typeface="Calibri" panose="020F0502020204030204" pitchFamily="34" charset="0"/>
              </a:rPr>
              <a:t>than a directed learning procedure like back propagation.</a:t>
            </a:r>
            <a:endParaRPr lang="en-IN" sz="2100" dirty="0"/>
          </a:p>
        </p:txBody>
      </p:sp>
    </p:spTree>
    <p:extLst>
      <p:ext uri="{BB962C8B-B14F-4D97-AF65-F5344CB8AC3E}">
        <p14:creationId xmlns:p14="http://schemas.microsoft.com/office/powerpoint/2010/main" val="69719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4D82B-EC00-4F91-96E9-1DBFEB012F5B}"/>
              </a:ext>
            </a:extLst>
          </p:cNvPr>
          <p:cNvSpPr>
            <a:spLocks noGrp="1"/>
          </p:cNvSpPr>
          <p:nvPr>
            <p:ph sz="quarter" idx="1"/>
          </p:nvPr>
        </p:nvSpPr>
        <p:spPr>
          <a:xfrm>
            <a:off x="304800" y="304800"/>
            <a:ext cx="8534400" cy="6400800"/>
          </a:xfrm>
        </p:spPr>
        <p:txBody>
          <a:bodyPr>
            <a:normAutofit/>
          </a:bodyPr>
          <a:lstStyle/>
          <a:p>
            <a:pPr marL="0" marR="1188720" indent="0" algn="just">
              <a:spcBef>
                <a:spcPts val="1675"/>
              </a:spcBef>
              <a:buNone/>
            </a:pPr>
            <a:r>
              <a:rPr lang="en-US" sz="2200" b="1" dirty="0">
                <a:effectLst/>
                <a:latin typeface="Calibri" panose="020F0502020204030204" pitchFamily="34" charset="0"/>
                <a:ea typeface="Georgia" panose="02040502050405020303" pitchFamily="18" charset="0"/>
                <a:cs typeface="Calibri" panose="020F0502020204030204" pitchFamily="34" charset="0"/>
              </a:rPr>
              <a:t>Introduction:</a:t>
            </a:r>
          </a:p>
          <a:p>
            <a:pPr marL="69850" marR="1188720" algn="just">
              <a:spcBef>
                <a:spcPts val="1675"/>
              </a:spcBef>
            </a:pPr>
            <a:r>
              <a:rPr lang="en-US" sz="2200" dirty="0">
                <a:effectLst/>
                <a:latin typeface="Calibri" panose="020F0502020204030204" pitchFamily="34" charset="0"/>
                <a:ea typeface="Georgia" panose="02040502050405020303" pitchFamily="18" charset="0"/>
                <a:cs typeface="Calibri" panose="020F0502020204030204" pitchFamily="34" charset="0"/>
              </a:rPr>
              <a:t>Radial basis function networks (RBF net</a:t>
            </a:r>
            <a:r>
              <a:rPr lang="en-US" sz="2200" spc="-10" dirty="0">
                <a:effectLst/>
                <a:latin typeface="Calibri" panose="020F0502020204030204" pitchFamily="34" charset="0"/>
                <a:ea typeface="Georgia" panose="02040502050405020303" pitchFamily="18" charset="0"/>
                <a:cs typeface="Calibri" panose="020F0502020204030204" pitchFamily="34" charset="0"/>
              </a:rPr>
              <a:t>works) are a paradigm of neural network, </a:t>
            </a:r>
            <a:r>
              <a:rPr lang="en-US" sz="2200" dirty="0">
                <a:effectLst/>
                <a:latin typeface="Calibri" panose="020F0502020204030204" pitchFamily="34" charset="0"/>
                <a:ea typeface="Georgia" panose="02040502050405020303" pitchFamily="18" charset="0"/>
                <a:cs typeface="Calibri" panose="020F0502020204030204" pitchFamily="34" charset="0"/>
              </a:rPr>
              <a:t>which was developed considerably later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than that of perceptron.</a:t>
            </a:r>
          </a:p>
          <a:p>
            <a:pPr marL="69850" marR="1188720" algn="just">
              <a:spcBef>
                <a:spcPts val="1675"/>
              </a:spcBef>
            </a:pPr>
            <a:r>
              <a:rPr lang="en-US" sz="2200" dirty="0">
                <a:latin typeface="Calibri" panose="020F0502020204030204" pitchFamily="34" charset="0"/>
                <a:ea typeface="Georgia" panose="02040502050405020303" pitchFamily="18" charset="0"/>
                <a:cs typeface="Calibri" panose="020F0502020204030204" pitchFamily="34" charset="0"/>
              </a:rPr>
              <a:t>L</a:t>
            </a:r>
            <a:r>
              <a:rPr lang="en-US" sz="2200" dirty="0">
                <a:effectLst/>
                <a:latin typeface="Calibri" panose="020F0502020204030204" pitchFamily="34" charset="0"/>
                <a:ea typeface="Georgia" panose="02040502050405020303" pitchFamily="18" charset="0"/>
                <a:cs typeface="Calibri" panose="020F0502020204030204" pitchFamily="34" charset="0"/>
              </a:rPr>
              <a:t>ike perceptron, the RBF networks are built in layers, but in this case, they have exactly three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layers, i.e. only one single layer of hidden </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neurons.</a:t>
            </a:r>
          </a:p>
          <a:p>
            <a:pPr marL="69850" marR="1188720" algn="just">
              <a:spcBef>
                <a:spcPts val="1675"/>
              </a:spcBef>
            </a:pPr>
            <a:r>
              <a:rPr lang="en-US" sz="2200" dirty="0">
                <a:latin typeface="Calibri" panose="020F0502020204030204" pitchFamily="34" charset="0"/>
                <a:ea typeface="Georgia" panose="02040502050405020303" pitchFamily="18" charset="0"/>
                <a:cs typeface="Calibri" panose="020F0502020204030204" pitchFamily="34" charset="0"/>
              </a:rPr>
              <a:t>Like perceptron, the networks have a feedforward structure and their layers are completely linked.</a:t>
            </a:r>
          </a:p>
          <a:p>
            <a:pPr marL="69850" marR="1188720" algn="just">
              <a:spcBef>
                <a:spcPts val="1675"/>
              </a:spcBef>
            </a:pPr>
            <a:r>
              <a:rPr lang="en-US" sz="2200" dirty="0">
                <a:effectLst/>
                <a:latin typeface="Calibri" panose="020F0502020204030204" pitchFamily="34" charset="0"/>
                <a:ea typeface="Georgia" panose="02040502050405020303" pitchFamily="18" charset="0"/>
                <a:cs typeface="Calibri" panose="020F0502020204030204" pitchFamily="34" charset="0"/>
              </a:rPr>
              <a:t>Input layer does not participate in information processing.</a:t>
            </a:r>
          </a:p>
          <a:p>
            <a:pPr marL="69850" marR="1188720" algn="just">
              <a:spcBef>
                <a:spcPts val="1675"/>
              </a:spcBef>
            </a:pPr>
            <a:r>
              <a:rPr lang="en-US" sz="2200" spc="-5" dirty="0">
                <a:effectLst/>
                <a:latin typeface="Calibri" panose="020F0502020204030204" pitchFamily="34" charset="0"/>
                <a:ea typeface="Georgia" panose="02040502050405020303" pitchFamily="18" charset="0"/>
                <a:cs typeface="Calibri" panose="020F0502020204030204" pitchFamily="34" charset="0"/>
              </a:rPr>
              <a:t>The </a:t>
            </a:r>
            <a:r>
              <a:rPr lang="en-US" sz="2200" dirty="0">
                <a:effectLst/>
                <a:latin typeface="Calibri" panose="020F0502020204030204" pitchFamily="34" charset="0"/>
                <a:ea typeface="Georgia" panose="02040502050405020303" pitchFamily="18" charset="0"/>
                <a:cs typeface="Calibri" panose="020F0502020204030204" pitchFamily="34" charset="0"/>
              </a:rPr>
              <a:t>difference lies in the information processing itself and in the computational rules within the neurons outside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 the input layer.</a:t>
            </a:r>
          </a:p>
          <a:p>
            <a:endParaRPr lang="en-IN" sz="2200" dirty="0">
              <a:solidFill>
                <a:srgbClr val="2929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22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86B41-D845-469B-B00D-F2F79F64A667}"/>
              </a:ext>
            </a:extLst>
          </p:cNvPr>
          <p:cNvSpPr>
            <a:spLocks noGrp="1"/>
          </p:cNvSpPr>
          <p:nvPr>
            <p:ph sz="quarter" idx="1"/>
          </p:nvPr>
        </p:nvSpPr>
        <p:spPr>
          <a:xfrm>
            <a:off x="228600" y="76200"/>
            <a:ext cx="8686800" cy="6553200"/>
          </a:xfrm>
        </p:spPr>
        <p:txBody>
          <a:bodyPr>
            <a:noAutofit/>
          </a:bodyPr>
          <a:lstStyle/>
          <a:p>
            <a:pPr marL="0" marR="1188720" indent="0" algn="just">
              <a:spcBef>
                <a:spcPts val="1675"/>
              </a:spcBef>
              <a:buNone/>
            </a:pPr>
            <a:r>
              <a:rPr lang="en-US" sz="2200" b="1" dirty="0">
                <a:effectLst/>
                <a:latin typeface="Calibri" panose="020F0502020204030204" pitchFamily="34" charset="0"/>
                <a:ea typeface="Arial" panose="020B0604020202020204" pitchFamily="34" charset="0"/>
                <a:cs typeface="Calibri" panose="020F0502020204030204" pitchFamily="34" charset="0"/>
              </a:rPr>
              <a:t>Components</a:t>
            </a:r>
            <a:r>
              <a:rPr lang="en-US" sz="2200" b="1" spc="35" dirty="0">
                <a:effectLst/>
                <a:latin typeface="Calibri" panose="020F0502020204030204" pitchFamily="34" charset="0"/>
                <a:ea typeface="Arial" panose="020B0604020202020204" pitchFamily="34" charset="0"/>
                <a:cs typeface="Calibri" panose="020F0502020204030204" pitchFamily="34" charset="0"/>
              </a:rPr>
              <a:t> </a:t>
            </a:r>
            <a:r>
              <a:rPr lang="en-US" sz="2200" b="1" dirty="0">
                <a:effectLst/>
                <a:latin typeface="Calibri" panose="020F0502020204030204" pitchFamily="34" charset="0"/>
                <a:ea typeface="Arial" panose="020B0604020202020204" pitchFamily="34" charset="0"/>
                <a:cs typeface="Calibri" panose="020F0502020204030204" pitchFamily="34" charset="0"/>
              </a:rPr>
              <a:t>and</a:t>
            </a:r>
            <a:r>
              <a:rPr lang="en-US" sz="2200" b="1" spc="5" dirty="0">
                <a:effectLst/>
                <a:latin typeface="Calibri" panose="020F0502020204030204" pitchFamily="34" charset="0"/>
                <a:ea typeface="Arial" panose="020B0604020202020204" pitchFamily="34" charset="0"/>
                <a:cs typeface="Calibri" panose="020F0502020204030204" pitchFamily="34" charset="0"/>
              </a:rPr>
              <a:t> </a:t>
            </a:r>
            <a:r>
              <a:rPr lang="en-US" sz="2200" b="1" dirty="0">
                <a:effectLst/>
                <a:latin typeface="Calibri" panose="020F0502020204030204" pitchFamily="34" charset="0"/>
                <a:ea typeface="Arial" panose="020B0604020202020204" pitchFamily="34" charset="0"/>
                <a:cs typeface="Calibri" panose="020F0502020204030204" pitchFamily="34" charset="0"/>
              </a:rPr>
              <a:t>structure</a:t>
            </a:r>
            <a:r>
              <a:rPr lang="en-US" sz="2200" b="1" spc="35" dirty="0">
                <a:effectLst/>
                <a:latin typeface="Calibri" panose="020F0502020204030204" pitchFamily="34" charset="0"/>
                <a:ea typeface="Arial" panose="020B0604020202020204" pitchFamily="34" charset="0"/>
                <a:cs typeface="Calibri" panose="020F0502020204030204" pitchFamily="34" charset="0"/>
              </a:rPr>
              <a:t> </a:t>
            </a:r>
            <a:r>
              <a:rPr lang="en-US" sz="2200" b="1" dirty="0">
                <a:effectLst/>
                <a:latin typeface="Calibri" panose="020F0502020204030204" pitchFamily="34" charset="0"/>
                <a:ea typeface="Arial" panose="020B0604020202020204" pitchFamily="34" charset="0"/>
                <a:cs typeface="Calibri" panose="020F0502020204030204" pitchFamily="34" charset="0"/>
              </a:rPr>
              <a:t>of</a:t>
            </a:r>
            <a:r>
              <a:rPr lang="en-US" sz="2200" b="1" spc="35" dirty="0">
                <a:effectLst/>
                <a:latin typeface="Calibri" panose="020F0502020204030204" pitchFamily="34" charset="0"/>
                <a:ea typeface="Arial" panose="020B0604020202020204" pitchFamily="34" charset="0"/>
                <a:cs typeface="Calibri" panose="020F0502020204030204" pitchFamily="34" charset="0"/>
              </a:rPr>
              <a:t> </a:t>
            </a:r>
            <a:r>
              <a:rPr lang="en-US" sz="2200" b="1" dirty="0">
                <a:effectLst/>
                <a:latin typeface="Calibri" panose="020F0502020204030204" pitchFamily="34" charset="0"/>
                <a:ea typeface="Arial" panose="020B0604020202020204" pitchFamily="34" charset="0"/>
                <a:cs typeface="Calibri" panose="020F0502020204030204" pitchFamily="34" charset="0"/>
              </a:rPr>
              <a:t>an</a:t>
            </a:r>
            <a:r>
              <a:rPr lang="en-US" sz="2200" b="1" spc="35" dirty="0">
                <a:effectLst/>
                <a:latin typeface="Calibri" panose="020F0502020204030204" pitchFamily="34" charset="0"/>
                <a:ea typeface="Arial" panose="020B0604020202020204" pitchFamily="34" charset="0"/>
                <a:cs typeface="Calibri" panose="020F0502020204030204" pitchFamily="34" charset="0"/>
              </a:rPr>
              <a:t> </a:t>
            </a:r>
            <a:r>
              <a:rPr lang="en-US" sz="2200" b="1" dirty="0">
                <a:effectLst/>
                <a:latin typeface="Calibri" panose="020F0502020204030204" pitchFamily="34" charset="0"/>
                <a:ea typeface="Arial" panose="020B0604020202020204" pitchFamily="34" charset="0"/>
                <a:cs typeface="Calibri" panose="020F0502020204030204" pitchFamily="34" charset="0"/>
              </a:rPr>
              <a:t>RBF</a:t>
            </a:r>
            <a:r>
              <a:rPr lang="en-US" sz="2200" b="1" spc="-375" dirty="0">
                <a:effectLst/>
                <a:latin typeface="Calibri" panose="020F0502020204030204" pitchFamily="34" charset="0"/>
                <a:ea typeface="Arial" panose="020B0604020202020204" pitchFamily="34" charset="0"/>
                <a:cs typeface="Calibri" panose="020F0502020204030204" pitchFamily="34" charset="0"/>
              </a:rPr>
              <a:t> </a:t>
            </a:r>
            <a:r>
              <a:rPr lang="en-US" sz="2200" b="1" dirty="0">
                <a:effectLst/>
                <a:latin typeface="Calibri" panose="020F0502020204030204" pitchFamily="34" charset="0"/>
                <a:ea typeface="Arial" panose="020B0604020202020204" pitchFamily="34" charset="0"/>
                <a:cs typeface="Calibri" panose="020F0502020204030204" pitchFamily="34" charset="0"/>
              </a:rPr>
              <a:t>network:</a:t>
            </a:r>
            <a:endParaRPr lang="en-IN" sz="2200" b="1" dirty="0">
              <a:effectLst/>
              <a:latin typeface="Calibri" panose="020F0502020204030204" pitchFamily="34" charset="0"/>
              <a:ea typeface="Arial" panose="020B0604020202020204" pitchFamily="34" charset="0"/>
              <a:cs typeface="Calibri" panose="020F0502020204030204" pitchFamily="34" charset="0"/>
            </a:endParaRPr>
          </a:p>
          <a:p>
            <a:pPr marL="0" marR="1188720" indent="0" algn="just">
              <a:spcBef>
                <a:spcPts val="1675"/>
              </a:spcBef>
              <a:spcAft>
                <a:spcPts val="0"/>
              </a:spcAft>
              <a:buNone/>
            </a:pPr>
            <a:r>
              <a:rPr lang="en-US" sz="2200" b="1" dirty="0">
                <a:effectLst/>
                <a:latin typeface="Calibri" panose="020F0502020204030204" pitchFamily="34" charset="0"/>
                <a:ea typeface="Georgia" panose="02040502050405020303" pitchFamily="18" charset="0"/>
                <a:cs typeface="Calibri" panose="020F0502020204030204" pitchFamily="34" charset="0"/>
              </a:rPr>
              <a:t>Output neurons: </a:t>
            </a:r>
          </a:p>
          <a:p>
            <a:pPr marL="618490" marR="1188720" lvl="2" algn="just">
              <a:spcBef>
                <a:spcPts val="1675"/>
              </a:spcBef>
            </a:pPr>
            <a:r>
              <a:rPr lang="en-US" sz="2200" dirty="0">
                <a:effectLst/>
                <a:latin typeface="Calibri" panose="020F0502020204030204" pitchFamily="34" charset="0"/>
                <a:ea typeface="Georgia" panose="02040502050405020303" pitchFamily="18" charset="0"/>
                <a:cs typeface="Calibri" panose="020F0502020204030204" pitchFamily="34" charset="0"/>
              </a:rPr>
              <a:t>In an RBF network the</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 neurons only contain the identity/linear</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activation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one</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weighted sum as propagation function.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p>
          <a:p>
            <a:pPr marL="616585" marR="1162685" lvl="1" indent="-272415" algn="just">
              <a:spcBef>
                <a:spcPts val="1005"/>
              </a:spcBef>
            </a:pPr>
            <a:r>
              <a:rPr lang="en-US" sz="2200" dirty="0">
                <a:effectLst/>
                <a:latin typeface="Calibri" panose="020F0502020204030204" pitchFamily="34" charset="0"/>
                <a:ea typeface="Georgia" panose="02040502050405020303" pitchFamily="18" charset="0"/>
                <a:cs typeface="Calibri" panose="020F0502020204030204" pitchFamily="34" charset="0"/>
              </a:rPr>
              <a:t>They do little more than</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adding </a:t>
            </a:r>
            <a:r>
              <a:rPr lang="en-US" sz="2200" dirty="0">
                <a:effectLst/>
                <a:latin typeface="Calibri" panose="020F0502020204030204" pitchFamily="34" charset="0"/>
                <a:ea typeface="Georgia" panose="02040502050405020303" pitchFamily="18" charset="0"/>
                <a:cs typeface="Calibri" panose="020F0502020204030204" pitchFamily="34" charset="0"/>
              </a:rPr>
              <a:t>all input values and returning</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9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sum.</a:t>
            </a:r>
            <a:endParaRPr lang="en-IN" sz="2200" dirty="0">
              <a:effectLst/>
              <a:latin typeface="Calibri" panose="020F0502020204030204" pitchFamily="34" charset="0"/>
              <a:ea typeface="Georgia" panose="02040502050405020303" pitchFamily="18" charset="0"/>
              <a:cs typeface="Calibri" panose="020F0502020204030204" pitchFamily="34" charset="0"/>
            </a:endParaRPr>
          </a:p>
          <a:p>
            <a:pPr marL="69215" marR="1162685" indent="0" algn="just">
              <a:spcBef>
                <a:spcPts val="715"/>
              </a:spcBef>
              <a:spcAft>
                <a:spcPts val="0"/>
              </a:spcAft>
              <a:buNone/>
            </a:pPr>
            <a:r>
              <a:rPr lang="en-US" sz="2200" b="1" dirty="0">
                <a:effectLst/>
                <a:latin typeface="Calibri" panose="020F0502020204030204" pitchFamily="34" charset="0"/>
                <a:ea typeface="Georgia" panose="02040502050405020303" pitchFamily="18" charset="0"/>
                <a:cs typeface="Calibri" panose="020F0502020204030204" pitchFamily="34" charset="0"/>
              </a:rPr>
              <a:t>Hidden neurons </a:t>
            </a:r>
            <a:r>
              <a:rPr lang="en-US" sz="2200" dirty="0">
                <a:effectLst/>
                <a:latin typeface="Calibri" panose="020F0502020204030204" pitchFamily="34" charset="0"/>
                <a:ea typeface="Georgia" panose="02040502050405020303" pitchFamily="18" charset="0"/>
                <a:cs typeface="Calibri" panose="020F0502020204030204" pitchFamily="34" charset="0"/>
              </a:rPr>
              <a:t>/ </a:t>
            </a:r>
            <a:r>
              <a:rPr lang="en-US" sz="2200" b="1" dirty="0">
                <a:effectLst/>
                <a:latin typeface="Calibri" panose="020F0502020204030204" pitchFamily="34" charset="0"/>
                <a:ea typeface="Georgia" panose="02040502050405020303" pitchFamily="18" charset="0"/>
                <a:cs typeface="Calibri" panose="020F0502020204030204" pitchFamily="34" charset="0"/>
              </a:rPr>
              <a:t>RBF neurons:</a:t>
            </a:r>
            <a:r>
              <a:rPr lang="en-US" sz="2200" dirty="0">
                <a:effectLst/>
                <a:latin typeface="Calibri" panose="020F0502020204030204" pitchFamily="34" charset="0"/>
                <a:ea typeface="Georgia" panose="02040502050405020303" pitchFamily="18" charset="0"/>
                <a:cs typeface="Calibri" panose="020F0502020204030204" pitchFamily="34" charset="0"/>
              </a:rPr>
              <a:t> </a:t>
            </a:r>
          </a:p>
          <a:p>
            <a:pPr marL="621030" marR="1162685" lvl="1" indent="-277495" algn="just">
              <a:spcBef>
                <a:spcPts val="715"/>
              </a:spcBef>
            </a:pPr>
            <a:r>
              <a:rPr lang="en-US" sz="2200" dirty="0">
                <a:effectLst/>
                <a:latin typeface="Calibri" panose="020F0502020204030204" pitchFamily="34" charset="0"/>
                <a:ea typeface="Georgia" panose="02040502050405020303" pitchFamily="18" charset="0"/>
                <a:cs typeface="Calibri" panose="020F0502020204030204" pitchFamily="34" charset="0"/>
              </a:rPr>
              <a:t>The layer in which</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they are located is referred to as RBF</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layer.</a:t>
            </a:r>
          </a:p>
          <a:p>
            <a:pPr marL="621030" marR="1162685" lvl="1" indent="-277495" algn="just">
              <a:spcBef>
                <a:spcPts val="715"/>
              </a:spcBef>
            </a:pPr>
            <a:r>
              <a:rPr lang="en-US" sz="2200" dirty="0">
                <a:effectLst/>
                <a:latin typeface="Calibri" panose="020F0502020204030204" pitchFamily="34" charset="0"/>
                <a:ea typeface="Georgia" panose="02040502050405020303" pitchFamily="18" charset="0"/>
                <a:cs typeface="Calibri" panose="020F0502020204030204" pitchFamily="34" charset="0"/>
              </a:rPr>
              <a:t>As propagation function, each</a:t>
            </a:r>
            <a:r>
              <a:rPr lang="en-US" sz="2200" spc="-2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hidden neuron calculates a norm that</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represents the distance between the</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input to the network and the so-called</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position of the neuron (center). </a:t>
            </a:r>
          </a:p>
          <a:p>
            <a:pPr marL="621030" marR="1162685" lvl="1" indent="-277495" algn="just">
              <a:spcBef>
                <a:spcPts val="715"/>
              </a:spcBef>
            </a:pPr>
            <a:r>
              <a:rPr lang="en-US" sz="2200" dirty="0">
                <a:effectLst/>
                <a:latin typeface="Calibri" panose="020F0502020204030204" pitchFamily="34" charset="0"/>
                <a:ea typeface="Georgia" panose="02040502050405020303" pitchFamily="18" charset="0"/>
                <a:cs typeface="Calibri" panose="020F0502020204030204" pitchFamily="34" charset="0"/>
              </a:rPr>
              <a:t>This</a:t>
            </a:r>
            <a:r>
              <a:rPr lang="en-US" sz="2200" spc="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is</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inserted</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into</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radial</a:t>
            </a:r>
            <a:r>
              <a:rPr lang="en-US" sz="2200" spc="3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activation</a:t>
            </a:r>
            <a:r>
              <a:rPr lang="en-IN" sz="2200" dirty="0">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function</a:t>
            </a:r>
            <a:r>
              <a:rPr lang="en-US" sz="2200" spc="5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which</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calculates</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and</a:t>
            </a:r>
            <a:r>
              <a:rPr lang="en-US" sz="2200" spc="55"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outputs </a:t>
            </a:r>
            <a:r>
              <a:rPr lang="en-US" sz="2200" spc="-5" dirty="0">
                <a:effectLst/>
                <a:latin typeface="Calibri" panose="020F0502020204030204" pitchFamily="34" charset="0"/>
                <a:ea typeface="Georgia" panose="02040502050405020303" pitchFamily="18" charset="0"/>
                <a:cs typeface="Calibri" panose="020F0502020204030204" pitchFamily="34" charset="0"/>
              </a:rPr>
              <a:t>the</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spc="-5" dirty="0">
                <a:effectLst/>
                <a:latin typeface="Calibri" panose="020F0502020204030204" pitchFamily="34" charset="0"/>
                <a:ea typeface="Georgia" panose="02040502050405020303" pitchFamily="18" charset="0"/>
                <a:cs typeface="Calibri" panose="020F0502020204030204" pitchFamily="34" charset="0"/>
              </a:rPr>
              <a:t>activation</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of</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the</a:t>
            </a:r>
            <a:r>
              <a:rPr lang="en-US" sz="2200" spc="-20" dirty="0">
                <a:effectLst/>
                <a:latin typeface="Calibri" panose="020F0502020204030204" pitchFamily="34" charset="0"/>
                <a:ea typeface="Georgia" panose="02040502050405020303" pitchFamily="18" charset="0"/>
                <a:cs typeface="Calibri" panose="020F0502020204030204" pitchFamily="34" charset="0"/>
              </a:rPr>
              <a:t> </a:t>
            </a:r>
            <a:r>
              <a:rPr lang="en-US" sz="2200" dirty="0">
                <a:effectLst/>
                <a:latin typeface="Calibri" panose="020F0502020204030204" pitchFamily="34" charset="0"/>
                <a:ea typeface="Georgia" panose="02040502050405020303" pitchFamily="18" charset="0"/>
                <a:cs typeface="Calibri" panose="020F0502020204030204" pitchFamily="34" charset="0"/>
              </a:rPr>
              <a:t>neuron.</a:t>
            </a:r>
            <a:endParaRPr lang="en-US" sz="2200" dirty="0">
              <a:latin typeface="Calibri" panose="020F0502020204030204" pitchFamily="34" charset="0"/>
              <a:ea typeface="Georgia" panose="02040502050405020303" pitchFamily="18" charset="0"/>
              <a:cs typeface="Calibri" panose="020F0502020204030204" pitchFamily="34" charset="0"/>
            </a:endParaRPr>
          </a:p>
        </p:txBody>
      </p:sp>
      <p:pic>
        <p:nvPicPr>
          <p:cNvPr id="4" name="Picture 3">
            <a:extLst>
              <a:ext uri="{FF2B5EF4-FFF2-40B4-BE49-F238E27FC236}">
                <a16:creationId xmlns:a16="http://schemas.microsoft.com/office/drawing/2014/main" id="{72B77FB9-7EC0-4E57-90D8-ED7558DD64CD}"/>
              </a:ext>
            </a:extLst>
          </p:cNvPr>
          <p:cNvPicPr>
            <a:picLocks noChangeAspect="1"/>
          </p:cNvPicPr>
          <p:nvPr/>
        </p:nvPicPr>
        <p:blipFill>
          <a:blip r:embed="rId2"/>
          <a:stretch>
            <a:fillRect/>
          </a:stretch>
        </p:blipFill>
        <p:spPr>
          <a:xfrm>
            <a:off x="7010400" y="6096000"/>
            <a:ext cx="1071566" cy="354027"/>
          </a:xfrm>
          <a:prstGeom prst="rect">
            <a:avLst/>
          </a:prstGeom>
        </p:spPr>
      </p:pic>
    </p:spTree>
    <p:extLst>
      <p:ext uri="{BB962C8B-B14F-4D97-AF65-F5344CB8AC3E}">
        <p14:creationId xmlns:p14="http://schemas.microsoft.com/office/powerpoint/2010/main" val="78363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E3720-5564-44A1-B0DE-91F3485826FA}"/>
              </a:ext>
            </a:extLst>
          </p:cNvPr>
          <p:cNvSpPr>
            <a:spLocks noGrp="1"/>
          </p:cNvSpPr>
          <p:nvPr>
            <p:ph sz="quarter" idx="1"/>
          </p:nvPr>
        </p:nvSpPr>
        <p:spPr>
          <a:xfrm>
            <a:off x="304800" y="381000"/>
            <a:ext cx="8610600" cy="6248400"/>
          </a:xfrm>
        </p:spPr>
        <p:txBody>
          <a:bodyPr>
            <a:noAutofit/>
          </a:bodyPr>
          <a:lstStyle/>
          <a:p>
            <a:pPr marL="0" indent="0">
              <a:buNone/>
            </a:pPr>
            <a:r>
              <a:rPr lang="en-IN" sz="2100" b="1" dirty="0">
                <a:effectLst/>
                <a:latin typeface="Calibri" panose="020F0502020204030204" pitchFamily="34" charset="0"/>
                <a:ea typeface="Times New Roman" panose="02020603050405020304" pitchFamily="18" charset="0"/>
                <a:cs typeface="Calibri" panose="020F0502020204030204" pitchFamily="34" charset="0"/>
              </a:rPr>
              <a:t>Input neuron:</a:t>
            </a:r>
          </a:p>
          <a:p>
            <a:pPr lvl="1"/>
            <a:r>
              <a:rPr lang="en-IN" sz="2100" dirty="0">
                <a:latin typeface="Calibri" panose="020F0502020204030204" pitchFamily="34" charset="0"/>
                <a:ea typeface="Times New Roman" panose="02020603050405020304" pitchFamily="18" charset="0"/>
                <a:cs typeface="Calibri" panose="020F0502020204030204" pitchFamily="34" charset="0"/>
              </a:rPr>
              <a:t>I</a:t>
            </a:r>
            <a:r>
              <a:rPr lang="en-IN" sz="2100" dirty="0">
                <a:effectLst/>
                <a:latin typeface="Calibri" panose="020F0502020204030204" pitchFamily="34" charset="0"/>
                <a:ea typeface="Times New Roman" panose="02020603050405020304" pitchFamily="18" charset="0"/>
                <a:cs typeface="Calibri" panose="020F0502020204030204" pitchFamily="34" charset="0"/>
              </a:rPr>
              <a:t>s an </a:t>
            </a:r>
            <a:r>
              <a:rPr lang="en-IN" sz="2100" b="1" dirty="0">
                <a:effectLst/>
                <a:latin typeface="Calibri" panose="020F0502020204030204" pitchFamily="34" charset="0"/>
                <a:ea typeface="Times New Roman" panose="02020603050405020304" pitchFamily="18" charset="0"/>
                <a:cs typeface="Calibri" panose="020F0502020204030204" pitchFamily="34" charset="0"/>
              </a:rPr>
              <a:t>identity neuron</a:t>
            </a:r>
            <a:r>
              <a:rPr lang="en-IN" sz="2100" dirty="0">
                <a:effectLst/>
                <a:latin typeface="Calibri" panose="020F0502020204030204" pitchFamily="34" charset="0"/>
                <a:ea typeface="Times New Roman" panose="02020603050405020304" pitchFamily="18" charset="0"/>
                <a:cs typeface="Calibri" panose="020F0502020204030204" pitchFamily="34" charset="0"/>
              </a:rPr>
              <a:t>. </a:t>
            </a:r>
          </a:p>
          <a:p>
            <a:pPr lvl="1"/>
            <a:r>
              <a:rPr lang="en-IN" sz="2100" dirty="0">
                <a:effectLst/>
                <a:latin typeface="Calibri" panose="020F0502020204030204" pitchFamily="34" charset="0"/>
                <a:ea typeface="Times New Roman" panose="02020603050405020304" pitchFamily="18" charset="0"/>
                <a:cs typeface="Calibri" panose="020F0502020204030204" pitchFamily="34" charset="0"/>
              </a:rPr>
              <a:t>It exactly forwards the information received. </a:t>
            </a:r>
          </a:p>
          <a:p>
            <a:pPr lvl="1"/>
            <a:r>
              <a:rPr lang="en-IN" sz="2100" dirty="0">
                <a:effectLst/>
                <a:latin typeface="Calibri" panose="020F0502020204030204" pitchFamily="34" charset="0"/>
                <a:ea typeface="Times New Roman" panose="02020603050405020304" pitchFamily="18" charset="0"/>
                <a:cs typeface="Calibri" panose="020F0502020204030204" pitchFamily="34" charset="0"/>
              </a:rPr>
              <a:t>The input neuron is represented by the symbol </a:t>
            </a:r>
          </a:p>
          <a:p>
            <a:pPr marL="0" indent="0">
              <a:buNone/>
            </a:pPr>
            <a:r>
              <a:rPr lang="en-US" sz="2100" b="1" dirty="0">
                <a:effectLst/>
                <a:latin typeface="Calibri" panose="020F0502020204030204" pitchFamily="34" charset="0"/>
                <a:ea typeface="Georgia" panose="02040502050405020303" pitchFamily="18" charset="0"/>
                <a:cs typeface="Calibri" panose="020F0502020204030204" pitchFamily="34" charset="0"/>
              </a:rPr>
              <a:t>Center of an RBF neuron:</a:t>
            </a:r>
          </a:p>
          <a:p>
            <a:pPr lvl="1"/>
            <a:r>
              <a:rPr lang="en-US" sz="2100" dirty="0">
                <a:effectLst/>
                <a:latin typeface="Calibri" panose="020F0502020204030204" pitchFamily="34" charset="0"/>
                <a:ea typeface="Georgia" panose="02040502050405020303" pitchFamily="18" charset="0"/>
                <a:cs typeface="Calibri" panose="020F0502020204030204" pitchFamily="34" charset="0"/>
              </a:rPr>
              <a:t>The</a:t>
            </a:r>
            <a:r>
              <a:rPr lang="en-US" sz="2100" spc="70" dirty="0">
                <a:effectLst/>
                <a:latin typeface="Calibri" panose="020F0502020204030204" pitchFamily="34" charset="0"/>
                <a:ea typeface="Georgia" panose="02040502050405020303" pitchFamily="18" charset="0"/>
                <a:cs typeface="Calibri" panose="020F0502020204030204" pitchFamily="34" charset="0"/>
              </a:rPr>
              <a:t> </a:t>
            </a:r>
            <a:r>
              <a:rPr lang="en-US" sz="2100" b="1" dirty="0">
                <a:effectLst/>
                <a:latin typeface="Calibri" panose="020F0502020204030204" pitchFamily="34" charset="0"/>
                <a:ea typeface="Georgia" panose="02040502050405020303" pitchFamily="18" charset="0"/>
                <a:cs typeface="Calibri" panose="020F0502020204030204" pitchFamily="34" charset="0"/>
              </a:rPr>
              <a:t>center</a:t>
            </a:r>
            <a:r>
              <a:rPr lang="en-US" sz="2100" b="1" spc="150" dirty="0">
                <a:effectLst/>
                <a:latin typeface="Calibri" panose="020F0502020204030204" pitchFamily="34" charset="0"/>
                <a:ea typeface="Georgia" panose="02040502050405020303" pitchFamily="18" charset="0"/>
                <a:cs typeface="Calibri" panose="020F0502020204030204" pitchFamily="34" charset="0"/>
              </a:rPr>
              <a:t> </a:t>
            </a:r>
            <a:r>
              <a:rPr lang="en-US" sz="2100" dirty="0" err="1">
                <a:effectLst/>
                <a:latin typeface="Calibri" panose="020F0502020204030204" pitchFamily="34" charset="0"/>
                <a:ea typeface="Georgia" panose="02040502050405020303" pitchFamily="18" charset="0"/>
                <a:cs typeface="Calibri" panose="020F0502020204030204" pitchFamily="34" charset="0"/>
              </a:rPr>
              <a:t>c</a:t>
            </a:r>
            <a:r>
              <a:rPr lang="en-US" sz="2100" baseline="-25000" dirty="0" err="1">
                <a:effectLst/>
                <a:latin typeface="Calibri" panose="020F0502020204030204" pitchFamily="34" charset="0"/>
                <a:ea typeface="Georgia" panose="02040502050405020303" pitchFamily="18" charset="0"/>
                <a:cs typeface="Calibri" panose="020F0502020204030204" pitchFamily="34" charset="0"/>
              </a:rPr>
              <a:t>h</a:t>
            </a:r>
            <a:r>
              <a:rPr lang="en-US" sz="2100" spc="23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of</a:t>
            </a:r>
            <a:r>
              <a:rPr lang="en-US" sz="2100" spc="7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an</a:t>
            </a:r>
            <a:r>
              <a:rPr lang="en-US" sz="2100" spc="7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RBF</a:t>
            </a:r>
            <a:r>
              <a:rPr lang="en-US" sz="2100" spc="7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neuron h</a:t>
            </a:r>
            <a:r>
              <a:rPr lang="en-US" sz="2100" spc="19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is</a:t>
            </a:r>
            <a:r>
              <a:rPr lang="en-US" sz="2100" spc="18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the</a:t>
            </a:r>
            <a:r>
              <a:rPr lang="en-US" sz="2100" spc="18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point</a:t>
            </a:r>
            <a:r>
              <a:rPr lang="en-US" sz="2100" spc="18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in</a:t>
            </a:r>
            <a:r>
              <a:rPr lang="en-US" sz="2100" spc="17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the</a:t>
            </a:r>
            <a:r>
              <a:rPr lang="en-US" sz="2100" spc="18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input</a:t>
            </a:r>
            <a:r>
              <a:rPr lang="en-US" sz="2100" spc="18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space</a:t>
            </a:r>
            <a:r>
              <a:rPr lang="en-US" sz="2100" spc="18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where the RBF neuron is located .</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100" dirty="0">
                <a:effectLst/>
                <a:latin typeface="Calibri" panose="020F0502020204030204" pitchFamily="34" charset="0"/>
                <a:ea typeface="Georgia" panose="02040502050405020303" pitchFamily="18" charset="0"/>
                <a:cs typeface="Calibri" panose="020F0502020204030204" pitchFamily="34" charset="0"/>
              </a:rPr>
              <a:t>In general,</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the closer the input vector is to the center</a:t>
            </a:r>
            <a:r>
              <a:rPr lang="en-US" sz="2100" spc="-25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vector of an RBF neuron, the higher is its</a:t>
            </a:r>
            <a:r>
              <a:rPr lang="en-US" sz="2100" spc="-25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activation.</a:t>
            </a:r>
          </a:p>
          <a:p>
            <a:pPr marL="0" indent="0">
              <a:buNone/>
            </a:pPr>
            <a:r>
              <a:rPr lang="en-US" sz="2100" b="1" dirty="0">
                <a:effectLst/>
                <a:latin typeface="Calibri" panose="020F0502020204030204" pitchFamily="34" charset="0"/>
                <a:ea typeface="Georgia" panose="02040502050405020303" pitchFamily="18" charset="0"/>
                <a:cs typeface="Calibri" panose="020F0502020204030204" pitchFamily="34" charset="0"/>
              </a:rPr>
              <a:t>RBF neuron:</a:t>
            </a:r>
            <a:endParaRPr lang="en-US" sz="2100" b="1" dirty="0">
              <a:latin typeface="Calibri" panose="020F0502020204030204" pitchFamily="34" charset="0"/>
              <a:ea typeface="Georgia" panose="02040502050405020303" pitchFamily="18" charset="0"/>
              <a:cs typeface="Calibri" panose="020F0502020204030204" pitchFamily="34" charset="0"/>
            </a:endParaRPr>
          </a:p>
          <a:p>
            <a:pPr lvl="1"/>
            <a:r>
              <a:rPr lang="en-US" sz="2100" dirty="0">
                <a:effectLst/>
                <a:latin typeface="Calibri" panose="020F0502020204030204" pitchFamily="34" charset="0"/>
                <a:ea typeface="Georgia" panose="02040502050405020303" pitchFamily="18" charset="0"/>
                <a:cs typeface="Calibri" panose="020F0502020204030204" pitchFamily="34" charset="0"/>
              </a:rPr>
              <a:t>The so-</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called </a:t>
            </a:r>
            <a:r>
              <a:rPr lang="en-US" sz="2100" b="1" dirty="0">
                <a:effectLst/>
                <a:latin typeface="Calibri" panose="020F0502020204030204" pitchFamily="34" charset="0"/>
                <a:ea typeface="Georgia" panose="02040502050405020303" pitchFamily="18" charset="0"/>
                <a:cs typeface="Calibri" panose="020F0502020204030204" pitchFamily="34" charset="0"/>
              </a:rPr>
              <a:t>RBF neurons </a:t>
            </a:r>
            <a:r>
              <a:rPr lang="en-US" sz="2100" dirty="0">
                <a:effectLst/>
                <a:latin typeface="Calibri" panose="020F0502020204030204" pitchFamily="34" charset="0"/>
                <a:ea typeface="Georgia" panose="02040502050405020303" pitchFamily="18" charset="0"/>
                <a:cs typeface="Calibri" panose="020F0502020204030204" pitchFamily="34" charset="0"/>
              </a:rPr>
              <a:t>h have a propagation</a:t>
            </a:r>
            <a:r>
              <a:rPr lang="en-US" sz="2100" spc="-4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function</a:t>
            </a:r>
            <a:r>
              <a:rPr lang="en-US" sz="2100" spc="-35" dirty="0">
                <a:effectLst/>
                <a:latin typeface="Calibri" panose="020F0502020204030204" pitchFamily="34" charset="0"/>
                <a:ea typeface="Georgia" panose="02040502050405020303" pitchFamily="18" charset="0"/>
                <a:cs typeface="Calibri" panose="020F0502020204030204" pitchFamily="34" charset="0"/>
              </a:rPr>
              <a:t> </a:t>
            </a:r>
            <a:r>
              <a:rPr lang="en-US" sz="2100" dirty="0" err="1">
                <a:effectLst/>
                <a:latin typeface="Calibri" panose="020F0502020204030204" pitchFamily="34" charset="0"/>
                <a:ea typeface="Georgia" panose="02040502050405020303" pitchFamily="18" charset="0"/>
                <a:cs typeface="Calibri" panose="020F0502020204030204" pitchFamily="34" charset="0"/>
              </a:rPr>
              <a:t>f</a:t>
            </a:r>
            <a:r>
              <a:rPr lang="en-US" sz="2100" baseline="-25000" dirty="0" err="1">
                <a:effectLst/>
                <a:latin typeface="Calibri" panose="020F0502020204030204" pitchFamily="34" charset="0"/>
                <a:ea typeface="Georgia" panose="02040502050405020303" pitchFamily="18" charset="0"/>
                <a:cs typeface="Calibri" panose="020F0502020204030204" pitchFamily="34" charset="0"/>
              </a:rPr>
              <a:t>prop</a:t>
            </a:r>
            <a:r>
              <a:rPr lang="en-US" sz="2100" spc="-2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that</a:t>
            </a:r>
            <a:r>
              <a:rPr lang="en-US" sz="2100" spc="-3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determines</a:t>
            </a:r>
            <a:r>
              <a:rPr lang="en-US" sz="2100" spc="-3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the</a:t>
            </a:r>
            <a:r>
              <a:rPr lang="en-US" sz="2100" spc="-3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distance between the center</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r>
              <a:rPr lang="en-US" sz="2100" dirty="0" err="1">
                <a:effectLst/>
                <a:latin typeface="Calibri" panose="020F0502020204030204" pitchFamily="34" charset="0"/>
                <a:ea typeface="Georgia" panose="02040502050405020303" pitchFamily="18" charset="0"/>
                <a:cs typeface="Calibri" panose="020F0502020204030204" pitchFamily="34" charset="0"/>
              </a:rPr>
              <a:t>c</a:t>
            </a:r>
            <a:r>
              <a:rPr lang="en-US" sz="2100" baseline="-25000" dirty="0" err="1">
                <a:effectLst/>
                <a:latin typeface="Calibri" panose="020F0502020204030204" pitchFamily="34" charset="0"/>
                <a:ea typeface="Georgia" panose="02040502050405020303" pitchFamily="18" charset="0"/>
                <a:cs typeface="Calibri" panose="020F0502020204030204" pitchFamily="34" charset="0"/>
              </a:rPr>
              <a:t>h</a:t>
            </a:r>
            <a:r>
              <a:rPr lang="en-US" sz="2100" dirty="0">
                <a:effectLst/>
                <a:latin typeface="Calibri" panose="020F0502020204030204" pitchFamily="34" charset="0"/>
                <a:ea typeface="Georgia" panose="02040502050405020303" pitchFamily="18" charset="0"/>
                <a:cs typeface="Calibri" panose="020F0502020204030204" pitchFamily="34" charset="0"/>
              </a:rPr>
              <a:t> of a neuron</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and the input vector x. </a:t>
            </a:r>
            <a:endParaRPr lang="en-US" sz="2100" dirty="0">
              <a:latin typeface="Calibri" panose="020F0502020204030204" pitchFamily="34" charset="0"/>
              <a:ea typeface="Georgia" panose="02040502050405020303" pitchFamily="18" charset="0"/>
              <a:cs typeface="Calibri" panose="020F0502020204030204" pitchFamily="34" charset="0"/>
            </a:endParaRPr>
          </a:p>
          <a:p>
            <a:pPr lvl="1"/>
            <a:r>
              <a:rPr lang="en-US" sz="2100" dirty="0">
                <a:effectLst/>
                <a:latin typeface="Calibri" panose="020F0502020204030204" pitchFamily="34" charset="0"/>
                <a:ea typeface="Georgia" panose="02040502050405020303" pitchFamily="18" charset="0"/>
                <a:cs typeface="Calibri" panose="020F0502020204030204" pitchFamily="34" charset="0"/>
              </a:rPr>
              <a:t>This distance represents the network input. </a:t>
            </a:r>
            <a:endParaRPr lang="en-US" sz="2100" dirty="0">
              <a:latin typeface="Calibri" panose="020F0502020204030204" pitchFamily="34" charset="0"/>
              <a:ea typeface="Georgia" panose="02040502050405020303" pitchFamily="18" charset="0"/>
              <a:cs typeface="Calibri" panose="020F0502020204030204" pitchFamily="34" charset="0"/>
            </a:endParaRPr>
          </a:p>
          <a:p>
            <a:pPr lvl="1"/>
            <a:r>
              <a:rPr lang="en-US" sz="2100" dirty="0">
                <a:effectLst/>
                <a:latin typeface="Calibri" panose="020F0502020204030204" pitchFamily="34" charset="0"/>
                <a:ea typeface="Georgia" panose="02040502050405020303" pitchFamily="18" charset="0"/>
                <a:cs typeface="Calibri" panose="020F0502020204030204" pitchFamily="34" charset="0"/>
              </a:rPr>
              <a:t>Network input is sent through a radial basis</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function f</a:t>
            </a:r>
            <a:r>
              <a:rPr lang="en-US" sz="2100" baseline="-25000" dirty="0">
                <a:effectLst/>
                <a:latin typeface="Calibri" panose="020F0502020204030204" pitchFamily="34" charset="0"/>
                <a:ea typeface="Georgia" panose="02040502050405020303" pitchFamily="18" charset="0"/>
                <a:cs typeface="Calibri" panose="020F0502020204030204" pitchFamily="34" charset="0"/>
              </a:rPr>
              <a:t>act</a:t>
            </a:r>
            <a:r>
              <a:rPr lang="en-US" sz="2100" dirty="0">
                <a:effectLst/>
                <a:latin typeface="Calibri" panose="020F0502020204030204" pitchFamily="34" charset="0"/>
                <a:ea typeface="Georgia" panose="02040502050405020303" pitchFamily="18" charset="0"/>
                <a:cs typeface="Calibri" panose="020F0502020204030204" pitchFamily="34" charset="0"/>
              </a:rPr>
              <a:t> which returns the activation</a:t>
            </a:r>
            <a:r>
              <a:rPr lang="en-US" sz="2100" spc="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or</a:t>
            </a:r>
            <a:r>
              <a:rPr lang="en-US" sz="2100" spc="-5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the</a:t>
            </a:r>
            <a:r>
              <a:rPr lang="en-US" sz="2100" spc="-5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output</a:t>
            </a:r>
            <a:r>
              <a:rPr lang="en-US" sz="2100" spc="-4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of</a:t>
            </a:r>
            <a:r>
              <a:rPr lang="en-US" sz="2100" spc="-5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the</a:t>
            </a:r>
            <a:r>
              <a:rPr lang="en-US" sz="2100" spc="-5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neuron.</a:t>
            </a:r>
            <a:r>
              <a:rPr lang="en-US" sz="2100" spc="75" dirty="0">
                <a:effectLst/>
                <a:latin typeface="Calibri" panose="020F0502020204030204" pitchFamily="34" charset="0"/>
                <a:ea typeface="Georgia" panose="02040502050405020303" pitchFamily="18" charset="0"/>
                <a:cs typeface="Calibri" panose="020F0502020204030204" pitchFamily="34" charset="0"/>
              </a:rPr>
              <a:t> </a:t>
            </a:r>
          </a:p>
          <a:p>
            <a:pPr lvl="1"/>
            <a:r>
              <a:rPr lang="en-US" sz="2100" dirty="0">
                <a:effectLst/>
                <a:latin typeface="Calibri" panose="020F0502020204030204" pitchFamily="34" charset="0"/>
                <a:ea typeface="Georgia" panose="02040502050405020303" pitchFamily="18" charset="0"/>
                <a:cs typeface="Calibri" panose="020F0502020204030204" pitchFamily="34" charset="0"/>
              </a:rPr>
              <a:t>RBF</a:t>
            </a:r>
            <a:r>
              <a:rPr lang="en-US" sz="2100" spc="-50"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neurons are</a:t>
            </a:r>
            <a:r>
              <a:rPr lang="en-US" sz="2100" spc="95" dirty="0">
                <a:effectLst/>
                <a:latin typeface="Calibri" panose="020F0502020204030204" pitchFamily="34" charset="0"/>
                <a:ea typeface="Georgia" panose="02040502050405020303" pitchFamily="18" charset="0"/>
                <a:cs typeface="Calibri" panose="020F0502020204030204" pitchFamily="34" charset="0"/>
              </a:rPr>
              <a:t> </a:t>
            </a:r>
            <a:r>
              <a:rPr lang="en-US" sz="2100" spc="-5" dirty="0">
                <a:effectLst/>
                <a:latin typeface="Calibri" panose="020F0502020204030204" pitchFamily="34" charset="0"/>
                <a:ea typeface="Georgia" panose="02040502050405020303" pitchFamily="18" charset="0"/>
                <a:cs typeface="Calibri" panose="020F0502020204030204" pitchFamily="34" charset="0"/>
              </a:rPr>
              <a:t>represe</a:t>
            </a:r>
            <a:r>
              <a:rPr lang="en-US" sz="2100" spc="-35" dirty="0">
                <a:effectLst/>
                <a:latin typeface="Calibri" panose="020F0502020204030204" pitchFamily="34" charset="0"/>
                <a:ea typeface="Georgia" panose="02040502050405020303" pitchFamily="18" charset="0"/>
                <a:cs typeface="Calibri" panose="020F0502020204030204" pitchFamily="34" charset="0"/>
              </a:rPr>
              <a:t>n</a:t>
            </a:r>
            <a:r>
              <a:rPr lang="en-US" sz="2100" spc="-5" dirty="0">
                <a:effectLst/>
                <a:latin typeface="Calibri" panose="020F0502020204030204" pitchFamily="34" charset="0"/>
                <a:ea typeface="Georgia" panose="02040502050405020303" pitchFamily="18" charset="0"/>
                <a:cs typeface="Calibri" panose="020F0502020204030204" pitchFamily="34" charset="0"/>
              </a:rPr>
              <a:t>te</a:t>
            </a:r>
            <a:r>
              <a:rPr lang="en-US" sz="2100" dirty="0">
                <a:effectLst/>
                <a:latin typeface="Calibri" panose="020F0502020204030204" pitchFamily="34" charset="0"/>
                <a:ea typeface="Georgia" panose="02040502050405020303" pitchFamily="18" charset="0"/>
                <a:cs typeface="Calibri" panose="020F0502020204030204" pitchFamily="34" charset="0"/>
              </a:rPr>
              <a:t>d</a:t>
            </a:r>
            <a:r>
              <a:rPr lang="en-US" sz="2100" spc="95" dirty="0">
                <a:effectLst/>
                <a:latin typeface="Calibri" panose="020F0502020204030204" pitchFamily="34" charset="0"/>
                <a:ea typeface="Georgia" panose="02040502050405020303" pitchFamily="18" charset="0"/>
                <a:cs typeface="Calibri" panose="020F0502020204030204" pitchFamily="34" charset="0"/>
              </a:rPr>
              <a:t> </a:t>
            </a:r>
            <a:r>
              <a:rPr lang="en-US" sz="2100" spc="-35" dirty="0">
                <a:effectLst/>
                <a:latin typeface="Calibri" panose="020F0502020204030204" pitchFamily="34" charset="0"/>
                <a:ea typeface="Georgia" panose="02040502050405020303" pitchFamily="18" charset="0"/>
                <a:cs typeface="Calibri" panose="020F0502020204030204" pitchFamily="34" charset="0"/>
              </a:rPr>
              <a:t>b</a:t>
            </a:r>
            <a:r>
              <a:rPr lang="en-US" sz="2100" dirty="0">
                <a:effectLst/>
                <a:latin typeface="Calibri" panose="020F0502020204030204" pitchFamily="34" charset="0"/>
                <a:ea typeface="Georgia" panose="02040502050405020303" pitchFamily="18" charset="0"/>
                <a:cs typeface="Calibri" panose="020F0502020204030204" pitchFamily="34" charset="0"/>
              </a:rPr>
              <a:t>y</a:t>
            </a:r>
            <a:r>
              <a:rPr lang="en-US" sz="2100" spc="95" dirty="0">
                <a:effectLst/>
                <a:latin typeface="Calibri" panose="020F0502020204030204" pitchFamily="34" charset="0"/>
                <a:ea typeface="Georgia" panose="02040502050405020303" pitchFamily="18" charset="0"/>
                <a:cs typeface="Calibri" panose="020F0502020204030204" pitchFamily="34" charset="0"/>
              </a:rPr>
              <a:t> </a:t>
            </a:r>
            <a:r>
              <a:rPr lang="en-US" sz="2100" spc="-5" dirty="0">
                <a:effectLst/>
                <a:latin typeface="Calibri" panose="020F0502020204030204" pitchFamily="34" charset="0"/>
                <a:ea typeface="Georgia" panose="02040502050405020303" pitchFamily="18" charset="0"/>
                <a:cs typeface="Calibri" panose="020F0502020204030204" pitchFamily="34" charset="0"/>
              </a:rPr>
              <a:t>th</a:t>
            </a:r>
            <a:r>
              <a:rPr lang="en-US" sz="2100" dirty="0">
                <a:effectLst/>
                <a:latin typeface="Calibri" panose="020F0502020204030204" pitchFamily="34" charset="0"/>
                <a:ea typeface="Georgia" panose="02040502050405020303" pitchFamily="18" charset="0"/>
                <a:cs typeface="Calibri" panose="020F0502020204030204" pitchFamily="34" charset="0"/>
              </a:rPr>
              <a:t>e</a:t>
            </a:r>
            <a:r>
              <a:rPr lang="en-US" sz="2100" spc="95" dirty="0">
                <a:effectLst/>
                <a:latin typeface="Calibri" panose="020F0502020204030204" pitchFamily="34" charset="0"/>
                <a:ea typeface="Georgia" panose="02040502050405020303" pitchFamily="18" charset="0"/>
                <a:cs typeface="Calibri" panose="020F0502020204030204" pitchFamily="34" charset="0"/>
              </a:rPr>
              <a:t> </a:t>
            </a:r>
            <a:r>
              <a:rPr lang="en-US" sz="2100" dirty="0">
                <a:effectLst/>
                <a:latin typeface="Calibri" panose="020F0502020204030204" pitchFamily="34" charset="0"/>
                <a:ea typeface="Georgia" panose="02040502050405020303" pitchFamily="18" charset="0"/>
                <a:cs typeface="Calibri" panose="020F0502020204030204" pitchFamily="34" charset="0"/>
              </a:rPr>
              <a:t>sy</a:t>
            </a:r>
            <a:r>
              <a:rPr lang="en-US" sz="2100" spc="-35" dirty="0">
                <a:effectLst/>
                <a:latin typeface="Calibri" panose="020F0502020204030204" pitchFamily="34" charset="0"/>
                <a:ea typeface="Georgia" panose="02040502050405020303" pitchFamily="18" charset="0"/>
                <a:cs typeface="Calibri" panose="020F0502020204030204" pitchFamily="34" charset="0"/>
              </a:rPr>
              <a:t>m</a:t>
            </a:r>
            <a:r>
              <a:rPr lang="en-US" sz="2100" spc="30" dirty="0">
                <a:effectLst/>
                <a:latin typeface="Calibri" panose="020F0502020204030204" pitchFamily="34" charset="0"/>
                <a:ea typeface="Georgia" panose="02040502050405020303" pitchFamily="18" charset="0"/>
                <a:cs typeface="Calibri" panose="020F0502020204030204" pitchFamily="34" charset="0"/>
              </a:rPr>
              <a:t>b</a:t>
            </a:r>
            <a:r>
              <a:rPr lang="en-US" sz="2100" dirty="0">
                <a:effectLst/>
                <a:latin typeface="Calibri" panose="020F0502020204030204" pitchFamily="34" charset="0"/>
                <a:ea typeface="Georgia" panose="02040502050405020303" pitchFamily="18" charset="0"/>
                <a:cs typeface="Calibri" panose="020F0502020204030204" pitchFamily="34" charset="0"/>
              </a:rPr>
              <a:t>ol</a:t>
            </a:r>
          </a:p>
          <a:p>
            <a:endParaRPr lang="en-IN" sz="2000" dirty="0">
              <a:effectLst/>
              <a:latin typeface="Calibri" panose="020F0502020204030204" pitchFamily="34" charset="0"/>
              <a:ea typeface="Georgia" panose="02040502050405020303" pitchFamily="18" charset="0"/>
              <a:cs typeface="Calibri" panose="020F0502020204030204" pitchFamily="34" charset="0"/>
            </a:endParaRPr>
          </a:p>
          <a:p>
            <a:endParaRPr lang="en-IN" sz="2000" dirty="0">
              <a:effectLst/>
              <a:latin typeface="Calibri" panose="020F0502020204030204" pitchFamily="34" charset="0"/>
              <a:ea typeface="Georgia" panose="02040502050405020303" pitchFamily="18" charset="0"/>
              <a:cs typeface="Calibri" panose="020F0502020204030204" pitchFamily="34" charset="0"/>
            </a:endParaRPr>
          </a:p>
          <a:p>
            <a:endParaRPr lang="en-IN" sz="2000" dirty="0">
              <a:effectLst/>
              <a:latin typeface="Calibri" panose="020F0502020204030204" pitchFamily="34" charset="0"/>
              <a:ea typeface="Georgia" panose="02040502050405020303" pitchFamily="18"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7197672-A33A-4B16-A6EE-EA3E59C936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42894" y="1524000"/>
            <a:ext cx="533401" cy="381000"/>
          </a:xfrm>
          <a:prstGeom prst="rect">
            <a:avLst/>
          </a:prstGeom>
          <a:noFill/>
          <a:ln>
            <a:noFill/>
          </a:ln>
        </p:spPr>
      </p:pic>
      <p:pic>
        <p:nvPicPr>
          <p:cNvPr id="6" name="Picture 5">
            <a:extLst>
              <a:ext uri="{FF2B5EF4-FFF2-40B4-BE49-F238E27FC236}">
                <a16:creationId xmlns:a16="http://schemas.microsoft.com/office/drawing/2014/main" id="{92F7B57F-A40F-4037-92E8-A4CFF7612928}"/>
              </a:ext>
            </a:extLst>
          </p:cNvPr>
          <p:cNvPicPr>
            <a:picLocks noChangeAspect="1"/>
          </p:cNvPicPr>
          <p:nvPr/>
        </p:nvPicPr>
        <p:blipFill>
          <a:blip r:embed="rId3"/>
          <a:stretch>
            <a:fillRect/>
          </a:stretch>
        </p:blipFill>
        <p:spPr>
          <a:xfrm>
            <a:off x="5904329" y="6014429"/>
            <a:ext cx="691662" cy="614971"/>
          </a:xfrm>
          <a:prstGeom prst="rect">
            <a:avLst/>
          </a:prstGeom>
        </p:spPr>
      </p:pic>
    </p:spTree>
    <p:extLst>
      <p:ext uri="{BB962C8B-B14F-4D97-AF65-F5344CB8AC3E}">
        <p14:creationId xmlns:p14="http://schemas.microsoft.com/office/powerpoint/2010/main" val="3634851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41978</TotalTime>
  <Words>4821</Words>
  <Application>Microsoft Office PowerPoint</Application>
  <PresentationFormat>On-screen Show (4:3)</PresentationFormat>
  <Paragraphs>369</Paragraphs>
  <Slides>65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arial</vt:lpstr>
      <vt:lpstr>Calibri</vt:lpstr>
      <vt:lpstr>charter</vt:lpstr>
      <vt:lpstr>Franklin Gothic Book</vt:lpstr>
      <vt:lpstr>Georgia</vt:lpstr>
      <vt:lpstr>Lucida Sans Unicode</vt:lpstr>
      <vt:lpstr>Palatino Linotype</vt:lpstr>
      <vt:lpstr>Perpetua</vt:lpstr>
      <vt:lpstr>Wingdings 2</vt:lpstr>
      <vt:lpstr>Equity</vt:lpstr>
      <vt:lpstr>SRM INSTITUTE OF SCIENCE AND TECHNOLOGY, CHENNAI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CHENNAI</dc:title>
  <dc:creator>My PC</dc:creator>
  <cp:lastModifiedBy>sasikala silambarasan</cp:lastModifiedBy>
  <cp:revision>1751</cp:revision>
  <dcterms:created xsi:type="dcterms:W3CDTF">2006-08-16T00:00:00Z</dcterms:created>
  <dcterms:modified xsi:type="dcterms:W3CDTF">2022-10-31T12:21:54Z</dcterms:modified>
</cp:coreProperties>
</file>