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4" r:id="rId3"/>
    <p:sldMasterId id="2147483655" r:id="rId4"/>
    <p:sldMasterId id="2147483657" r:id="rId5"/>
  </p:sldMasterIdLst>
  <p:notesMasterIdLst>
    <p:notesMasterId r:id="rId48"/>
  </p:notesMasterIdLst>
  <p:sldIdLst>
    <p:sldId id="349" r:id="rId6"/>
    <p:sldId id="292" r:id="rId7"/>
    <p:sldId id="623" r:id="rId8"/>
    <p:sldId id="624" r:id="rId9"/>
    <p:sldId id="625" r:id="rId10"/>
    <p:sldId id="626" r:id="rId11"/>
    <p:sldId id="629" r:id="rId12"/>
    <p:sldId id="628" r:id="rId13"/>
    <p:sldId id="627" r:id="rId14"/>
    <p:sldId id="631" r:id="rId15"/>
    <p:sldId id="632" r:id="rId16"/>
    <p:sldId id="633" r:id="rId17"/>
    <p:sldId id="634" r:id="rId18"/>
    <p:sldId id="635" r:id="rId19"/>
    <p:sldId id="636" r:id="rId20"/>
    <p:sldId id="657" r:id="rId21"/>
    <p:sldId id="637" r:id="rId22"/>
    <p:sldId id="644" r:id="rId23"/>
    <p:sldId id="645" r:id="rId24"/>
    <p:sldId id="638" r:id="rId25"/>
    <p:sldId id="639" r:id="rId26"/>
    <p:sldId id="640" r:id="rId27"/>
    <p:sldId id="641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42" r:id="rId36"/>
    <p:sldId id="661" r:id="rId37"/>
    <p:sldId id="658" r:id="rId38"/>
    <p:sldId id="653" r:id="rId39"/>
    <p:sldId id="654" r:id="rId40"/>
    <p:sldId id="655" r:id="rId41"/>
    <p:sldId id="656" r:id="rId42"/>
    <p:sldId id="659" r:id="rId43"/>
    <p:sldId id="662" r:id="rId44"/>
    <p:sldId id="660" r:id="rId45"/>
    <p:sldId id="414" r:id="rId46"/>
    <p:sldId id="64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AEAEA"/>
    <a:srgbClr val="B2B2B2"/>
    <a:srgbClr val="5F5F5F"/>
    <a:srgbClr val="333333"/>
    <a:srgbClr val="000000"/>
    <a:srgbClr val="CC3300"/>
    <a:srgbClr val="DC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>
        <p:scale>
          <a:sx n="100" d="100"/>
          <a:sy n="100" d="100"/>
        </p:scale>
        <p:origin x="-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 /><Relationship Id="rId18" Type="http://schemas.openxmlformats.org/officeDocument/2006/relationships/slide" Target="slides/slide13.xml" /><Relationship Id="rId26" Type="http://schemas.openxmlformats.org/officeDocument/2006/relationships/slide" Target="slides/slide21.xml" /><Relationship Id="rId39" Type="http://schemas.openxmlformats.org/officeDocument/2006/relationships/slide" Target="slides/slide34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6.xml" /><Relationship Id="rId34" Type="http://schemas.openxmlformats.org/officeDocument/2006/relationships/slide" Target="slides/slide29.xml" /><Relationship Id="rId42" Type="http://schemas.openxmlformats.org/officeDocument/2006/relationships/slide" Target="slides/slide37.xml" /><Relationship Id="rId47" Type="http://schemas.openxmlformats.org/officeDocument/2006/relationships/slide" Target="slides/slide42.xml" /><Relationship Id="rId50" Type="http://schemas.openxmlformats.org/officeDocument/2006/relationships/viewProps" Target="viewProps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slide" Target="slides/slide12.xml" /><Relationship Id="rId25" Type="http://schemas.openxmlformats.org/officeDocument/2006/relationships/slide" Target="slides/slide20.xml" /><Relationship Id="rId33" Type="http://schemas.openxmlformats.org/officeDocument/2006/relationships/slide" Target="slides/slide28.xml" /><Relationship Id="rId38" Type="http://schemas.openxmlformats.org/officeDocument/2006/relationships/slide" Target="slides/slide33.xml" /><Relationship Id="rId46" Type="http://schemas.openxmlformats.org/officeDocument/2006/relationships/slide" Target="slides/slide4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1.xml" /><Relationship Id="rId20" Type="http://schemas.openxmlformats.org/officeDocument/2006/relationships/slide" Target="slides/slide15.xml" /><Relationship Id="rId29" Type="http://schemas.openxmlformats.org/officeDocument/2006/relationships/slide" Target="slides/slide24.xml" /><Relationship Id="rId41" Type="http://schemas.openxmlformats.org/officeDocument/2006/relationships/slide" Target="slides/slide36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4" Type="http://schemas.openxmlformats.org/officeDocument/2006/relationships/slide" Target="slides/slide19.xml" /><Relationship Id="rId32" Type="http://schemas.openxmlformats.org/officeDocument/2006/relationships/slide" Target="slides/slide27.xml" /><Relationship Id="rId37" Type="http://schemas.openxmlformats.org/officeDocument/2006/relationships/slide" Target="slides/slide32.xml" /><Relationship Id="rId40" Type="http://schemas.openxmlformats.org/officeDocument/2006/relationships/slide" Target="slides/slide35.xml" /><Relationship Id="rId45" Type="http://schemas.openxmlformats.org/officeDocument/2006/relationships/slide" Target="slides/slide40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10.xml" /><Relationship Id="rId23" Type="http://schemas.openxmlformats.org/officeDocument/2006/relationships/slide" Target="slides/slide18.xml" /><Relationship Id="rId28" Type="http://schemas.openxmlformats.org/officeDocument/2006/relationships/slide" Target="slides/slide23.xml" /><Relationship Id="rId36" Type="http://schemas.openxmlformats.org/officeDocument/2006/relationships/slide" Target="slides/slide31.xml" /><Relationship Id="rId49" Type="http://schemas.openxmlformats.org/officeDocument/2006/relationships/presProps" Target="presProps.xml" /><Relationship Id="rId10" Type="http://schemas.openxmlformats.org/officeDocument/2006/relationships/slide" Target="slides/slide5.xml" /><Relationship Id="rId19" Type="http://schemas.openxmlformats.org/officeDocument/2006/relationships/slide" Target="slides/slide14.xml" /><Relationship Id="rId31" Type="http://schemas.openxmlformats.org/officeDocument/2006/relationships/slide" Target="slides/slide26.xml" /><Relationship Id="rId44" Type="http://schemas.openxmlformats.org/officeDocument/2006/relationships/slide" Target="slides/slide39.xml" /><Relationship Id="rId52" Type="http://schemas.openxmlformats.org/officeDocument/2006/relationships/tableStyles" Target="tableStyle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slide" Target="slides/slide17.xml" /><Relationship Id="rId27" Type="http://schemas.openxmlformats.org/officeDocument/2006/relationships/slide" Target="slides/slide22.xml" /><Relationship Id="rId30" Type="http://schemas.openxmlformats.org/officeDocument/2006/relationships/slide" Target="slides/slide25.xml" /><Relationship Id="rId35" Type="http://schemas.openxmlformats.org/officeDocument/2006/relationships/slide" Target="slides/slide30.xml" /><Relationship Id="rId43" Type="http://schemas.openxmlformats.org/officeDocument/2006/relationships/slide" Target="slides/slide38.xml" /><Relationship Id="rId48" Type="http://schemas.openxmlformats.org/officeDocument/2006/relationships/notesMaster" Target="notesMasters/notesMaster1.xml" /><Relationship Id="rId8" Type="http://schemas.openxmlformats.org/officeDocument/2006/relationships/slide" Target="slides/slide3.xml" /><Relationship Id="rId51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image" Target="../media/image27.wmf" /><Relationship Id="rId3" Type="http://schemas.openxmlformats.org/officeDocument/2006/relationships/image" Target="../media/image17.wmf" /><Relationship Id="rId7" Type="http://schemas.openxmlformats.org/officeDocument/2006/relationships/image" Target="../media/image21.wmf" /><Relationship Id="rId12" Type="http://schemas.openxmlformats.org/officeDocument/2006/relationships/image" Target="../media/image26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Relationship Id="rId6" Type="http://schemas.openxmlformats.org/officeDocument/2006/relationships/image" Target="../media/image20.wmf" /><Relationship Id="rId11" Type="http://schemas.openxmlformats.org/officeDocument/2006/relationships/image" Target="../media/image25.wmf" /><Relationship Id="rId5" Type="http://schemas.openxmlformats.org/officeDocument/2006/relationships/image" Target="../media/image19.wmf" /><Relationship Id="rId10" Type="http://schemas.openxmlformats.org/officeDocument/2006/relationships/image" Target="../media/image24.wmf" /><Relationship Id="rId4" Type="http://schemas.openxmlformats.org/officeDocument/2006/relationships/image" Target="../media/image18.wmf" /><Relationship Id="rId9" Type="http://schemas.openxmlformats.org/officeDocument/2006/relationships/image" Target="../media/image23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 /><Relationship Id="rId7" Type="http://schemas.openxmlformats.org/officeDocument/2006/relationships/image" Target="../media/image76.wmf" /><Relationship Id="rId2" Type="http://schemas.openxmlformats.org/officeDocument/2006/relationships/image" Target="../media/image71.wmf" /><Relationship Id="rId1" Type="http://schemas.openxmlformats.org/officeDocument/2006/relationships/image" Target="../media/image70.wmf" /><Relationship Id="rId6" Type="http://schemas.openxmlformats.org/officeDocument/2006/relationships/image" Target="../media/image75.wmf" /><Relationship Id="rId5" Type="http://schemas.openxmlformats.org/officeDocument/2006/relationships/image" Target="../media/image74.wmf" /><Relationship Id="rId4" Type="http://schemas.openxmlformats.org/officeDocument/2006/relationships/image" Target="../media/image73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19.wmf" /><Relationship Id="rId1" Type="http://schemas.openxmlformats.org/officeDocument/2006/relationships/image" Target="../media/image18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 /><Relationship Id="rId7" Type="http://schemas.openxmlformats.org/officeDocument/2006/relationships/image" Target="../media/image34.wmf" /><Relationship Id="rId2" Type="http://schemas.openxmlformats.org/officeDocument/2006/relationships/image" Target="../media/image19.wmf" /><Relationship Id="rId1" Type="http://schemas.openxmlformats.org/officeDocument/2006/relationships/image" Target="../media/image18.wmf" /><Relationship Id="rId6" Type="http://schemas.openxmlformats.org/officeDocument/2006/relationships/image" Target="../media/image33.wmf" /><Relationship Id="rId5" Type="http://schemas.openxmlformats.org/officeDocument/2006/relationships/image" Target="../media/image32.wmf" /><Relationship Id="rId4" Type="http://schemas.openxmlformats.org/officeDocument/2006/relationships/image" Target="../media/image31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 /><Relationship Id="rId3" Type="http://schemas.openxmlformats.org/officeDocument/2006/relationships/image" Target="../media/image18.wmf" /><Relationship Id="rId7" Type="http://schemas.openxmlformats.org/officeDocument/2006/relationships/image" Target="../media/image36.wmf" /><Relationship Id="rId2" Type="http://schemas.openxmlformats.org/officeDocument/2006/relationships/image" Target="../media/image17.wmf" /><Relationship Id="rId1" Type="http://schemas.openxmlformats.org/officeDocument/2006/relationships/image" Target="../media/image15.wmf" /><Relationship Id="rId6" Type="http://schemas.openxmlformats.org/officeDocument/2006/relationships/image" Target="../media/image35.wmf" /><Relationship Id="rId5" Type="http://schemas.openxmlformats.org/officeDocument/2006/relationships/image" Target="../media/image21.wmf" /><Relationship Id="rId4" Type="http://schemas.openxmlformats.org/officeDocument/2006/relationships/image" Target="../media/image19.wmf" 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3" Type="http://schemas.openxmlformats.org/officeDocument/2006/relationships/image" Target="../media/image21.wmf" /><Relationship Id="rId7" Type="http://schemas.openxmlformats.org/officeDocument/2006/relationships/image" Target="../media/image40.wmf" /><Relationship Id="rId2" Type="http://schemas.openxmlformats.org/officeDocument/2006/relationships/image" Target="../media/image19.wmf" /><Relationship Id="rId1" Type="http://schemas.openxmlformats.org/officeDocument/2006/relationships/image" Target="../media/image18.wmf" /><Relationship Id="rId6" Type="http://schemas.openxmlformats.org/officeDocument/2006/relationships/image" Target="../media/image17.wmf" /><Relationship Id="rId5" Type="http://schemas.openxmlformats.org/officeDocument/2006/relationships/image" Target="../media/image39.wmf" /><Relationship Id="rId4" Type="http://schemas.openxmlformats.org/officeDocument/2006/relationships/image" Target="../media/image38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 /><Relationship Id="rId3" Type="http://schemas.openxmlformats.org/officeDocument/2006/relationships/image" Target="../media/image44.wmf" /><Relationship Id="rId7" Type="http://schemas.openxmlformats.org/officeDocument/2006/relationships/image" Target="../media/image19.wmf" /><Relationship Id="rId2" Type="http://schemas.openxmlformats.org/officeDocument/2006/relationships/image" Target="../media/image43.wmf" /><Relationship Id="rId1" Type="http://schemas.openxmlformats.org/officeDocument/2006/relationships/image" Target="../media/image42.wmf" /><Relationship Id="rId6" Type="http://schemas.openxmlformats.org/officeDocument/2006/relationships/image" Target="../media/image18.wmf" /><Relationship Id="rId5" Type="http://schemas.openxmlformats.org/officeDocument/2006/relationships/image" Target="../media/image45.wmf" /><Relationship Id="rId4" Type="http://schemas.openxmlformats.org/officeDocument/2006/relationships/image" Target="../media/image17.wmf" /><Relationship Id="rId9" Type="http://schemas.openxmlformats.org/officeDocument/2006/relationships/image" Target="../media/image47.wmf" 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 /><Relationship Id="rId1" Type="http://schemas.openxmlformats.org/officeDocument/2006/relationships/image" Target="../media/image57.w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 /><Relationship Id="rId1" Type="http://schemas.openxmlformats.org/officeDocument/2006/relationships/image" Target="../media/image57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 /><Relationship Id="rId2" Type="http://schemas.openxmlformats.org/officeDocument/2006/relationships/image" Target="../media/image17.wmf" /><Relationship Id="rId1" Type="http://schemas.openxmlformats.org/officeDocument/2006/relationships/image" Target="../media/image61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6541523-EAE4-8834-4CDB-F5C0E4285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2EB1BB1-FEFE-E71C-4F8C-7A98641655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C447230-A768-E852-5405-688D9C8EDC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C8F98675-AF41-FCAA-8148-2F04988D2D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9A896918-B3C3-A5CE-FC24-A5C1F4607D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79F3A3FF-1DBA-E22B-C1CA-97A99BF1F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DF91A2-08F5-4C26-9B14-2463D2FFBA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E1A2CA-4B12-2772-9F35-C3672BA01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7C3BD-FF13-4ACF-9884-04D0B660E26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189454DD-BD10-578B-AAC5-535BFD4A2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740DA4B2-C9B3-791E-1C58-2439B1BAB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280583-F11C-82F6-A68A-A802E554D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642A8-2093-44AD-83A6-BCD09C44B4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8402" name="Rectangle 2">
            <a:extLst>
              <a:ext uri="{FF2B5EF4-FFF2-40B4-BE49-F238E27FC236}">
                <a16:creationId xmlns:a16="http://schemas.microsoft.com/office/drawing/2014/main" id="{844CB0E9-93CE-A050-7A6E-821D9809E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8FF88B3B-DC5A-60A8-73F0-B2858DB8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C0B986-14B4-0FB7-3CCA-0855C8F02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6F9D1-62DA-419D-B2FF-0B72CAFDD6C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00450" name="Rectangle 2">
            <a:extLst>
              <a:ext uri="{FF2B5EF4-FFF2-40B4-BE49-F238E27FC236}">
                <a16:creationId xmlns:a16="http://schemas.microsoft.com/office/drawing/2014/main" id="{E7E07F04-6C94-97FA-788C-BE17EBD9B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85DD5D62-A482-1824-4051-751BE1866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48AAAE-C940-C936-BDD9-DFAF9FD9A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751AF-DA91-4F95-AECD-C5A06A85AA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2498" name="Rectangle 2">
            <a:extLst>
              <a:ext uri="{FF2B5EF4-FFF2-40B4-BE49-F238E27FC236}">
                <a16:creationId xmlns:a16="http://schemas.microsoft.com/office/drawing/2014/main" id="{6476E01F-958B-CB80-96B9-0280F8B3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02AC34BF-D19F-18BE-CF77-515226B83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40E8F7-ABC1-14E6-D6F9-304FA2681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57CB8-9882-4F0B-A9F2-0EDD8383345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04546" name="Rectangle 2">
            <a:extLst>
              <a:ext uri="{FF2B5EF4-FFF2-40B4-BE49-F238E27FC236}">
                <a16:creationId xmlns:a16="http://schemas.microsoft.com/office/drawing/2014/main" id="{FFF33201-AC7B-D250-0DED-C99073B13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72CD817E-259E-EEFE-88FE-FC77D80E1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A35404-846E-91E4-0467-8C7A46E21A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43904-EEE5-493D-8D76-160A3F9A9F0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6594" name="Rectangle 2">
            <a:extLst>
              <a:ext uri="{FF2B5EF4-FFF2-40B4-BE49-F238E27FC236}">
                <a16:creationId xmlns:a16="http://schemas.microsoft.com/office/drawing/2014/main" id="{4A990424-E9CD-6048-5DED-F31D5513E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6D16EE1A-429C-1922-8B73-020E2B53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69675E-B6B3-9C55-A4F6-E723690CD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6F05A-127B-48BE-9120-8C80C8A50E6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77642877-9AF2-DDAF-F218-9275A8B63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068C3D4B-0505-B1A5-910D-C2988B1E5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F2780CB-476F-7AD6-EAE1-BA351D8D3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81DF2-8B82-4825-BCAD-98FCB9DB5B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3154" name="Rectangle 2">
            <a:extLst>
              <a:ext uri="{FF2B5EF4-FFF2-40B4-BE49-F238E27FC236}">
                <a16:creationId xmlns:a16="http://schemas.microsoft.com/office/drawing/2014/main" id="{3D998120-0744-EE59-D530-C4558E524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5018171B-A9C1-2E4A-44D0-836067110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This is figure 15.5; I didn’t have the energy to write the algebra around that figure out on a slide,</a:t>
            </a:r>
          </a:p>
          <a:p>
            <a:r>
              <a:rPr lang="en-US" altLang="en-US"/>
              <a:t>but the point is well worth making.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F106B2-6C8E-DCF1-4D71-04A49C32B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8B7F9-4A35-4309-81F5-8F6B8B00D7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10690" name="Rectangle 2">
            <a:extLst>
              <a:ext uri="{FF2B5EF4-FFF2-40B4-BE49-F238E27FC236}">
                <a16:creationId xmlns:a16="http://schemas.microsoft.com/office/drawing/2014/main" id="{757E4E01-2840-62C7-886D-333E77DA2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>
            <a:extLst>
              <a:ext uri="{FF2B5EF4-FFF2-40B4-BE49-F238E27FC236}">
                <a16:creationId xmlns:a16="http://schemas.microsoft.com/office/drawing/2014/main" id="{8F2CA68D-291D-7410-0B8D-C86B71186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10B70C-BCA2-8EA6-BE8F-07A0BC45B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93CE1-7319-45EB-ACD8-0CD3FD5B263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12738" name="Rectangle 2">
            <a:extLst>
              <a:ext uri="{FF2B5EF4-FFF2-40B4-BE49-F238E27FC236}">
                <a16:creationId xmlns:a16="http://schemas.microsoft.com/office/drawing/2014/main" id="{041017CE-3449-D755-C01D-4EC9357CD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>
            <a:extLst>
              <a:ext uri="{FF2B5EF4-FFF2-40B4-BE49-F238E27FC236}">
                <a16:creationId xmlns:a16="http://schemas.microsoft.com/office/drawing/2014/main" id="{25ADDE71-E934-7775-A335-4E5C21694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AC4CA7-FB64-0899-81BC-EB35E720D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A76D4-0099-496F-8024-9A1AF9BA1D7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14786" name="Rectangle 2">
            <a:extLst>
              <a:ext uri="{FF2B5EF4-FFF2-40B4-BE49-F238E27FC236}">
                <a16:creationId xmlns:a16="http://schemas.microsoft.com/office/drawing/2014/main" id="{DCA1A036-40A5-BC66-740F-163E2AF23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>
            <a:extLst>
              <a:ext uri="{FF2B5EF4-FFF2-40B4-BE49-F238E27FC236}">
                <a16:creationId xmlns:a16="http://schemas.microsoft.com/office/drawing/2014/main" id="{11BCC1D0-C19B-03D7-83B4-6DC465D8B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1973E7-BB66-4974-CFE5-6BB7FD8A7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71284-D612-4DE7-B43A-965B76F202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D86E2494-114A-1335-D6FF-699018746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1DE663D-FE87-CB97-FDA2-54AB9830A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AC5BB3-AC0E-925D-6FD4-05CE7B49C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5EA10-F604-4DBC-9E3D-09785E234BB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16834" name="Rectangle 2">
            <a:extLst>
              <a:ext uri="{FF2B5EF4-FFF2-40B4-BE49-F238E27FC236}">
                <a16:creationId xmlns:a16="http://schemas.microsoft.com/office/drawing/2014/main" id="{002AEF45-EB8C-617B-AC23-32401DC69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>
            <a:extLst>
              <a:ext uri="{FF2B5EF4-FFF2-40B4-BE49-F238E27FC236}">
                <a16:creationId xmlns:a16="http://schemas.microsoft.com/office/drawing/2014/main" id="{2E72E4CA-177A-17D0-2E38-FD0FA9C5B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B7C40A-7646-3726-1A5A-9772C6507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C02B4-BEE1-476C-81CD-7CB8B6D3673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18882" name="Rectangle 2">
            <a:extLst>
              <a:ext uri="{FF2B5EF4-FFF2-40B4-BE49-F238E27FC236}">
                <a16:creationId xmlns:a16="http://schemas.microsoft.com/office/drawing/2014/main" id="{94846B25-FA28-0FAE-BA58-178F41DFD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>
            <a:extLst>
              <a:ext uri="{FF2B5EF4-FFF2-40B4-BE49-F238E27FC236}">
                <a16:creationId xmlns:a16="http://schemas.microsoft.com/office/drawing/2014/main" id="{C17B87C6-C1E6-995C-3CA8-AFCB73640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A42EF8-A6C5-1522-9DDF-07D7C5449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67569-1901-43A9-A01F-1EC2CDBA3E8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6290" name="Rectangle 2">
            <a:extLst>
              <a:ext uri="{FF2B5EF4-FFF2-40B4-BE49-F238E27FC236}">
                <a16:creationId xmlns:a16="http://schemas.microsoft.com/office/drawing/2014/main" id="{BEEE4D94-9D15-063B-AAA9-4E6347E86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6291" name="Rectangle 3">
            <a:extLst>
              <a:ext uri="{FF2B5EF4-FFF2-40B4-BE49-F238E27FC236}">
                <a16:creationId xmlns:a16="http://schemas.microsoft.com/office/drawing/2014/main" id="{4720D229-8AD6-6AD5-B6DA-273D1229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Figure 15.1, top half.  Note that most points in the vote array are very dark, because they</a:t>
            </a:r>
          </a:p>
          <a:p>
            <a:r>
              <a:rPr lang="en-US" altLang="en-US"/>
              <a:t>get only one vote.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C91B2A-7E83-8DD1-C6CA-D08FAEAF1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FD34-4B77-4964-B0D8-6F212D407CF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38338" name="Rectangle 2">
            <a:extLst>
              <a:ext uri="{FF2B5EF4-FFF2-40B4-BE49-F238E27FC236}">
                <a16:creationId xmlns:a16="http://schemas.microsoft.com/office/drawing/2014/main" id="{BC221C99-6AF9-9637-CAA3-A4E6A4326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8339" name="Rectangle 3">
            <a:extLst>
              <a:ext uri="{FF2B5EF4-FFF2-40B4-BE49-F238E27FC236}">
                <a16:creationId xmlns:a16="http://schemas.microsoft.com/office/drawing/2014/main" id="{0E51B640-375A-1489-0414-F1B6C4AC9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This is 15.1 lower half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BE07F3-C8A4-19F8-AE9A-4FBE99ED6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C5158-D0C4-4335-8952-ED381FD4393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40386" name="Rectangle 2">
            <a:extLst>
              <a:ext uri="{FF2B5EF4-FFF2-40B4-BE49-F238E27FC236}">
                <a16:creationId xmlns:a16="http://schemas.microsoft.com/office/drawing/2014/main" id="{868D2926-4007-F669-97C0-1C4958DBB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0387" name="Rectangle 3">
            <a:extLst>
              <a:ext uri="{FF2B5EF4-FFF2-40B4-BE49-F238E27FC236}">
                <a16:creationId xmlns:a16="http://schemas.microsoft.com/office/drawing/2014/main" id="{7023D2B8-788E-3DCD-F63D-A397EF0F9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15.2; main point is that lots of noise can lead to large peaks in the array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0FAB92-DCB1-4B84-7BAD-6E7516A0A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8E7A3-AE46-45E6-800A-839BA35A6F8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43458" name="Rectangle 2">
            <a:extLst>
              <a:ext uri="{FF2B5EF4-FFF2-40B4-BE49-F238E27FC236}">
                <a16:creationId xmlns:a16="http://schemas.microsoft.com/office/drawing/2014/main" id="{F6046BE3-F1C8-C6B6-2514-BD5D21ED7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DBCD8F2F-94EE-EEA5-8A44-478267705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This is the number of votes that the real line of 20 points gets with increasing noise (figure15.3)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4BC9BD-CEED-8ABB-C19D-4AD722FC2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83F90-0E23-45B8-8A7C-0D9D08A7F4D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45506" name="Rectangle 2">
            <a:extLst>
              <a:ext uri="{FF2B5EF4-FFF2-40B4-BE49-F238E27FC236}">
                <a16:creationId xmlns:a16="http://schemas.microsoft.com/office/drawing/2014/main" id="{08914B7B-6552-C45D-00AC-BD030DD41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5507" name="Rectangle 3">
            <a:extLst>
              <a:ext uri="{FF2B5EF4-FFF2-40B4-BE49-F238E27FC236}">
                <a16:creationId xmlns:a16="http://schemas.microsoft.com/office/drawing/2014/main" id="{F9014D97-452E-DCE3-64FD-684345213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Figure 15.4; as the noise increases in a picture without a line, the number of points in the max cell goes</a:t>
            </a:r>
          </a:p>
          <a:p>
            <a:r>
              <a:rPr lang="en-US" altLang="en-US"/>
              <a:t>up, too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4FD62D-3108-C654-4CAF-4C583D4D1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B55FF-4603-4E40-982E-8F7E70F1C5C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51650" name="Rectangle 2">
            <a:extLst>
              <a:ext uri="{FF2B5EF4-FFF2-40B4-BE49-F238E27FC236}">
                <a16:creationId xmlns:a16="http://schemas.microsoft.com/office/drawing/2014/main" id="{070E6CF7-2A5A-1ADC-AA3C-D4EA8F34CC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6C24F58F-27FA-2974-BB6C-EF086AEBED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25314F-610C-0716-02B8-6DE54090B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43965-5DDC-494B-900F-9C635E2B79A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20930" name="Rectangle 2">
            <a:extLst>
              <a:ext uri="{FF2B5EF4-FFF2-40B4-BE49-F238E27FC236}">
                <a16:creationId xmlns:a16="http://schemas.microsoft.com/office/drawing/2014/main" id="{B17E70EA-789E-CBD9-1CA4-2A6F952A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1" name="Rectangle 3">
            <a:extLst>
              <a:ext uri="{FF2B5EF4-FFF2-40B4-BE49-F238E27FC236}">
                <a16:creationId xmlns:a16="http://schemas.microsoft.com/office/drawing/2014/main" id="{95CF8F22-ADEC-FF17-39D8-DF3B6D083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7AEA09-B7A0-802F-C7D5-08C90863C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5983A-567F-4402-9D4C-92277102BA3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F1808A19-2817-C884-2136-1B3D83BFC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7DDFEC22-102F-F972-49A1-A04119EF6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17DF15-54E6-4C4F-261F-FA12780F0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49104-335D-433B-B4E2-EBBEC9A110E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D616BD87-7D24-E3AB-ABB6-36144A75B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37F374FA-B6C8-E877-9ADD-7587CFA7E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C0D812-A10B-4A28-A460-C37D5DDD0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9B63B-AD0E-493E-8ED4-6AF16795C0F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75202" name="Rectangle 2">
            <a:extLst>
              <a:ext uri="{FF2B5EF4-FFF2-40B4-BE49-F238E27FC236}">
                <a16:creationId xmlns:a16="http://schemas.microsoft.com/office/drawing/2014/main" id="{BDC77CEF-69C0-9862-6192-DDAE92A55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CD9834BF-A893-FB42-88FC-1B97F669F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79A424-ED93-C459-CB12-219C445FC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D1C8-7231-4ECE-8739-21BD4C78C93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61890" name="Rectangle 2">
            <a:extLst>
              <a:ext uri="{FF2B5EF4-FFF2-40B4-BE49-F238E27FC236}">
                <a16:creationId xmlns:a16="http://schemas.microsoft.com/office/drawing/2014/main" id="{01ACFB93-025D-071B-87EF-E34BD60D1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1891" name="Rectangle 3">
            <a:extLst>
              <a:ext uri="{FF2B5EF4-FFF2-40B4-BE49-F238E27FC236}">
                <a16:creationId xmlns:a16="http://schemas.microsoft.com/office/drawing/2014/main" id="{474CB1F5-3CD7-E9EF-8AD8-27C0A142A0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5F7A97-46F3-3946-2E7E-D0231906B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5067F-AF0A-42E7-B39F-98EA7D2D35D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63938" name="Rectangle 2">
            <a:extLst>
              <a:ext uri="{FF2B5EF4-FFF2-40B4-BE49-F238E27FC236}">
                <a16:creationId xmlns:a16="http://schemas.microsoft.com/office/drawing/2014/main" id="{2C21CB82-D749-28ED-0830-CDDE9709E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3939" name="Rectangle 3">
            <a:extLst>
              <a:ext uri="{FF2B5EF4-FFF2-40B4-BE49-F238E27FC236}">
                <a16:creationId xmlns:a16="http://schemas.microsoft.com/office/drawing/2014/main" id="{149A5353-D6AC-0E04-6B7D-766BF48586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358A0F-FD92-80ED-04C0-744F65F09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7049C-D08C-44D2-AF8B-EEE0BE164CE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65986" name="Rectangle 2">
            <a:extLst>
              <a:ext uri="{FF2B5EF4-FFF2-40B4-BE49-F238E27FC236}">
                <a16:creationId xmlns:a16="http://schemas.microsoft.com/office/drawing/2014/main" id="{8B66385E-57DB-C124-13E0-3D22ECB8D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987" name="Rectangle 3">
            <a:extLst>
              <a:ext uri="{FF2B5EF4-FFF2-40B4-BE49-F238E27FC236}">
                <a16:creationId xmlns:a16="http://schemas.microsoft.com/office/drawing/2014/main" id="{DBD67284-FFA8-2AA4-56DD-4FB766D137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46C895-2736-BD99-1262-845DA5461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9AE19-341E-4C96-BCB7-724AAA44243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68034" name="Rectangle 2">
            <a:extLst>
              <a:ext uri="{FF2B5EF4-FFF2-40B4-BE49-F238E27FC236}">
                <a16:creationId xmlns:a16="http://schemas.microsoft.com/office/drawing/2014/main" id="{67AF55C9-E221-C529-BAB9-B5DA76B5D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8035" name="Rectangle 3">
            <a:extLst>
              <a:ext uri="{FF2B5EF4-FFF2-40B4-BE49-F238E27FC236}">
                <a16:creationId xmlns:a16="http://schemas.microsoft.com/office/drawing/2014/main" id="{2756A04B-CC0D-46B9-84E1-A872C4EAAE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8829AB-5EE8-CB71-883E-DAAACDE36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CFC5-4750-432C-89F0-7DFF58117D2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1BDDE86F-0743-4FBB-DD92-56F6FFE46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EF72C846-3D0E-8556-0447-C8CCE5DF9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59EA89-89F4-6053-55B4-DFA26E5D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E0942-61F1-4778-BB4C-A85F542A7C5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FFFCD613-EED1-893A-7E77-87280D7E9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077F6DB5-A717-3799-6EA1-0BF7D9D8E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D891BB-F3A1-A1DC-4911-81294A6AC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02AD1-E4BB-43F3-89A1-BC372DC526E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2EAD43F2-8D00-373E-ADED-632281095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02DEE2FB-B2DD-D422-3501-2B056EC05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6B06A5-B1C6-B768-6BA7-38F144C9E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9D98F-0C94-47A4-BD6E-0F0DEFB9E1E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07A7C481-123F-5FBF-C17F-85747EA15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4DD12CF1-DB6F-0789-FB82-613BB26D7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6E491B-6047-99B1-28DF-83AE2B9C2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06776-8D88-4C1C-AF77-5E723ADDEA9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22978" name="Rectangle 2">
            <a:extLst>
              <a:ext uri="{FF2B5EF4-FFF2-40B4-BE49-F238E27FC236}">
                <a16:creationId xmlns:a16="http://schemas.microsoft.com/office/drawing/2014/main" id="{8E8B3600-0B75-7DBC-7BE3-7B2319C9E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>
            <a:extLst>
              <a:ext uri="{FF2B5EF4-FFF2-40B4-BE49-F238E27FC236}">
                <a16:creationId xmlns:a16="http://schemas.microsoft.com/office/drawing/2014/main" id="{12EC0449-363E-E36E-B645-590082BB2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9C3DF9-9B22-D6D5-D6F7-E515FBED8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7C54F-30ED-4099-A438-4CBD0215E8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84066" name="Rectangle 2">
            <a:extLst>
              <a:ext uri="{FF2B5EF4-FFF2-40B4-BE49-F238E27FC236}">
                <a16:creationId xmlns:a16="http://schemas.microsoft.com/office/drawing/2014/main" id="{7FA00019-F110-B376-A32B-CF41D6433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E3C45619-60C0-D0E7-EEA2-583F90C2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EE88CC-FDD6-0666-95BD-1B90DB0FB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C78FB-F4C3-4135-85AA-BF76FFA4C1E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86114" name="Rectangle 2">
            <a:extLst>
              <a:ext uri="{FF2B5EF4-FFF2-40B4-BE49-F238E27FC236}">
                <a16:creationId xmlns:a16="http://schemas.microsoft.com/office/drawing/2014/main" id="{913DFA7F-4AFF-69C8-07CA-B00346409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64E135E9-812F-D3F9-0CA1-BD0E20031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06BE99-F284-AF9C-79AA-9B71F1470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60AB6-7221-49AA-BBA8-0C218A9FC7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8162" name="Rectangle 2">
            <a:extLst>
              <a:ext uri="{FF2B5EF4-FFF2-40B4-BE49-F238E27FC236}">
                <a16:creationId xmlns:a16="http://schemas.microsoft.com/office/drawing/2014/main" id="{C17A3754-A0BD-3DE3-7731-9EEE68A13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CF7B1598-2A45-129C-9C82-A1E85AD33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FE0BE2-41D1-F9BE-FCBC-F8202CFF7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21512-F27C-4FD8-A9D8-7F7DEC17ECD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94306" name="Rectangle 2">
            <a:extLst>
              <a:ext uri="{FF2B5EF4-FFF2-40B4-BE49-F238E27FC236}">
                <a16:creationId xmlns:a16="http://schemas.microsoft.com/office/drawing/2014/main" id="{6586CBCD-E76E-7720-57A0-B860C4824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E4A022D9-693C-B852-BE37-F11E4E76D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0EC4D5-5329-7951-33C5-15031DE54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531ED-042B-4532-B703-AEC1825A35B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92258" name="Rectangle 2">
            <a:extLst>
              <a:ext uri="{FF2B5EF4-FFF2-40B4-BE49-F238E27FC236}">
                <a16:creationId xmlns:a16="http://schemas.microsoft.com/office/drawing/2014/main" id="{C914CFE1-55E7-5C52-EADD-1952E1588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2AD426F4-F2B9-5AC3-5913-1F6396EDD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FAAA1E-B9D3-7A04-CBC7-5FF279DE0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F905C-DDD3-4602-833A-F784BD1C555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0210" name="Rectangle 2">
            <a:extLst>
              <a:ext uri="{FF2B5EF4-FFF2-40B4-BE49-F238E27FC236}">
                <a16:creationId xmlns:a16="http://schemas.microsoft.com/office/drawing/2014/main" id="{E8B1CB77-90CA-B2A8-5EEE-7F5CB68D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2CBB6704-7BB7-663F-A2C9-EB55B1EEB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4687-5C36-70FC-9A7A-DDE6B788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D68CF-5BAB-6E9A-9598-5B1213BE0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2038-349B-FA92-EB1E-64DE0EBC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4806-DBB9-63B8-B2F9-0AE1749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161E-176A-43A5-46FB-FF0BF64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BB44A-83AC-4B77-9068-37847E956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8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98EA-2B1B-9641-D465-5365922C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7C88-3450-D33F-FA96-4804C8C8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8858-048E-3939-EEC0-08BB9102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73AA-F322-7957-3A49-2F7D8231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B4EC-37E9-EACA-3845-0BE17C3A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7B090-E708-4920-9281-88F838EE2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2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7F2AA-FF4F-DDC6-83F0-97C9BEC7B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78BB-AFCD-2CB9-7A1E-EFCEBF76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0113-78F1-2597-53F5-A0A6AF5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5BCE-F4F2-CE2A-13E0-EE612B8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6AC6-A59A-DE86-7BB0-60DAF71B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EE5EE-4C87-4C23-9A47-92DBBCA78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13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597-8D9C-EC2F-7C60-FE57E90E2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7F95C-D32A-82AF-B485-C4893ABD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8577-951E-B5E4-2F3F-BEF6020A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F33C-10F0-9BB4-5F1E-8181CC37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3DDF-D00D-AC48-670F-B11C89D2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89921-FDC6-49F3-B705-23DA81351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4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8D6B-76D6-8D32-0BF8-A58AE569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46AC-CCAB-D941-6B25-B1F97C98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376E-34BB-3F46-1FC0-119800EF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D913-3229-90FF-4363-768116C2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46E2-BAD1-BB34-5DBA-11D73CB4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17BF8-6E58-4131-B6CB-C0C863E69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42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4D80-C9BC-2B03-178C-D1572A1C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9479C-757C-83CF-8F10-4F0AC709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4054-EC5C-C5ED-496C-C6C82F95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0CF3-ECCA-7E77-5A54-8A6DB6FC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5B38-B8A2-7EDB-C4BA-8936288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52E8A-F518-4802-A46B-8E7D3963B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D160-699E-EF1E-8F38-5D14110F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F979-5111-5AA5-2D30-A911F8BB3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752A-64D3-E097-F52A-F2A1DDC1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19D6-27C3-BFC9-3F88-C65F7AF9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C775-EA8D-1ACD-9073-298F55CC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5D1B-2B1A-8434-454B-5ACB8B1A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C02A3-CF76-47AA-8B61-C4F064AB6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6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4710-094E-CA0A-5243-0BE195C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A7BC-A4A9-4BAD-D20A-5AB0B3C3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D001-D586-1F84-09F6-F66C5A28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0A389-DD58-7DFB-2F9E-21541869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5C52-B493-2C52-BF11-0CE12768A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86C2A-8224-A7B4-028D-321C00A4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6790-C57F-152B-725C-AC0644F4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F9B5F-0813-FF88-80B1-BD4C1E39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22CDE-0E2D-4A09-BEA3-55DE94B94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19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03B8-20E5-1BEE-E094-39FC7DB5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C9EA8-A996-9946-3A93-54E04353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F340-699C-8166-1D9C-2A04BA9D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4516-32DB-A626-82D1-620E6AB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83585-7F58-4036-87D6-AB9C474E6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0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C2A0-2704-0A29-BDF7-C4F81755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4F938-7DF4-F432-C96C-BB7B383C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2F665-890F-7730-3A75-C39ECD3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D57C9-8E6C-43FB-91D5-C0FFA7F42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575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6922-A8FB-6232-7944-29CA94B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BAFE-EC9D-5D7C-70D3-4CF211AB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A175-E10B-AD3D-EB5E-F5443669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DC4-107C-E760-B549-FC369E89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83AA-AB20-E972-9719-B8F6B5A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78906-6EB1-9D52-9A6B-676DF91A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5FDF7-7F03-4462-90A5-25C0DA603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4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005F-C8C4-A314-FC77-27A088D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6322-A092-3412-CD9F-FEC548AC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C154-4CAD-5BC4-C85C-0A8D161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DCEC-7386-E47E-9EB9-5EB0BCAD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5EAD-D10A-D0FE-0374-46A81831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16786-3143-4B96-92A7-18515550A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6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6DAC-A525-CD84-3C27-C81E8835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2E95C-A13A-988F-2F11-2EF95108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CD2CB-39C6-5C15-B2EB-146CB8A9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7C6B-63BC-2A0E-13D4-DA1F334B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5E58-0CA1-C41C-716B-7F46EB19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BF1B-5F00-703D-1243-618311E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55F21-A39B-4873-AA22-0B0405DCA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30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F81-393F-9344-9A48-0C7685D0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CD0A-E4EC-25F8-EC73-52C274A0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809B-D86E-38CA-A169-36C763DA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A260-8329-C7E6-0D3C-EF1A423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CD1D-361D-7E2B-F411-5AB4E109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6D288-12CD-4119-A9DE-DE64E7AEB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151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4FED7-8292-F34F-8709-EA960C7CF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46EB-69D7-4B44-18AF-A676ADE1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A396-7BC3-1051-B32D-558869E5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0AFB-4A81-E370-06EA-28E5F3C8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CD1E-2F64-C4F5-CD84-F77199C9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2DC75-0451-44B2-86B3-5F76DA545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950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7B83-3B4F-D2E1-5979-97ED20C7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A52BB-23AC-6F2F-19DE-1CDA778E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EA87-2E8D-9FF4-68C0-11F0227C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886E-B145-6412-3B2F-22C207FB3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30433-4F9E-4741-89DD-D7AC048E9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81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9789-96B0-7EE0-1DE4-4803CCCF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2346-41A6-2A52-DEDB-645609BE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D463-15B0-FF28-27B4-08F0E3D8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9DCC-D15D-531C-2ACE-830DF8C57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AE464E-4E3F-4135-859A-F01BA8476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991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644F-17B4-5506-6498-1E2E9878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4D33-16E9-A885-ABBE-83F1BEAF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E313-686E-E177-628B-A467B2AC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C6D7E-3AAE-AC1E-E3FA-215242090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0E1B5-C40D-4B42-A789-B03ACD277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69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9815-F97B-83D7-1706-5A236F03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5F5B-FC23-7CB4-44D9-F71520ED6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2767-38DE-3D19-A1BC-FAC21B72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ABA42-7416-8D9C-0C5C-67BF08C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CA6B-70A4-4D08-D334-91169C1CB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F70BE-F3DA-48B1-86C6-7A6DC119A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88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9277-A3F8-95BB-D998-0A29D1A5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ADE57-B0EB-BF8F-F2D5-D24D5C5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17B12-473A-819C-2FC1-FEF93DD19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44162-08F8-7302-76BB-F336185E6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EE4D8-8FDA-C5DF-3912-3D82990D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43134-74DF-455B-9008-3C48C24E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03673-E0BC-6160-14E2-F895BA1317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DCAC0B-8134-48EC-9E6A-8FE14253A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924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F17A-8325-B854-47A3-55384235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FFF7F-1B83-3224-E560-1649CEB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6320-DBA2-8D32-6B8E-73017D334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C575AB-3DBF-4EE2-898B-4629F787A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90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6C1CF-C5F2-2B02-B468-D0E86D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3FBE7-95C4-1281-E54B-4B7C2E530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FCF95B-1333-4B31-8B93-E1BA1E6EE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7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D22B-0989-434D-05C6-ED0592BE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0CF8-BE81-E1B1-6F58-2C5D21DF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C57A-0633-143A-29F2-9A187F2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3B8B-6FA3-F419-879D-FC4D0FD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0174-5543-F9A1-CC37-232E38B9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5B707-9FA8-4067-95B4-C9BC82A48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271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3DD6-9BB7-F6EB-1C29-9296E1EA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D26D-27FF-95B7-05E6-83378DC0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A4FC-C16F-DF8C-04B6-4C93EE3D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AB6B0-CE62-6032-2216-884F8920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69F1-0857-A569-F17B-DB7A549AA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04BBE-3989-430C-9D49-DA05166ECB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696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014A-AF90-F1F0-329C-95EB43D4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3CF3-AAD1-2281-F4CD-133EEB9B6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A888-458A-CA0A-3023-67C20B91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D76EF-C024-16A5-3E9B-CD6D7B7B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6B7-08C7-CA3E-A934-F6A55519E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0E499-785E-4A95-B00E-12B1AD417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98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DACE-0DFF-E442-E18C-176A52D3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64754-5235-4A75-DB18-6FF69B03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DC85-9B39-6A77-C281-1A361234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D45C9-F131-B44F-F454-67343C4BD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F95160-B16B-4FDC-B717-F651F065A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133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5C2EE-690A-8557-7B55-331D1E992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E0673-1D4C-4F05-138D-245405B7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64F4-439D-EFF3-7B5E-B986B063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EA5E-FD21-2CDD-05A7-A4D7516A9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E32077-D97F-4B47-968F-F061D63D4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55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>
            <a:extLst>
              <a:ext uri="{FF2B5EF4-FFF2-40B4-BE49-F238E27FC236}">
                <a16:creationId xmlns:a16="http://schemas.microsoft.com/office/drawing/2014/main" id="{04E8C6E4-8E8F-1C44-4FE8-1D24FA7C5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49603" name="Rectangle 3">
            <a:extLst>
              <a:ext uri="{FF2B5EF4-FFF2-40B4-BE49-F238E27FC236}">
                <a16:creationId xmlns:a16="http://schemas.microsoft.com/office/drawing/2014/main" id="{A1D5D562-792A-0003-181D-DB85EA786B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49604" name="Rectangle 4">
            <a:extLst>
              <a:ext uri="{FF2B5EF4-FFF2-40B4-BE49-F238E27FC236}">
                <a16:creationId xmlns:a16="http://schemas.microsoft.com/office/drawing/2014/main" id="{DED4F8A8-2A3B-1FB6-355D-F9CD6EA1C6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49605" name="Rectangle 5">
            <a:extLst>
              <a:ext uri="{FF2B5EF4-FFF2-40B4-BE49-F238E27FC236}">
                <a16:creationId xmlns:a16="http://schemas.microsoft.com/office/drawing/2014/main" id="{3A917A55-3C87-794A-1DDF-D61200365B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49606" name="Rectangle 6">
            <a:extLst>
              <a:ext uri="{FF2B5EF4-FFF2-40B4-BE49-F238E27FC236}">
                <a16:creationId xmlns:a16="http://schemas.microsoft.com/office/drawing/2014/main" id="{C0DA5B81-711A-FC35-3A35-C7AF1FC112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 algn="r">
              <a:defRPr>
                <a:solidFill>
                  <a:srgbClr val="5E574E"/>
                </a:solidFill>
              </a:defRPr>
            </a:lvl1pPr>
          </a:lstStyle>
          <a:p>
            <a:fld id="{FD7A151C-F7AF-43C7-960B-FC75C5FD722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49607" name="Picture 7">
            <a:extLst>
              <a:ext uri="{FF2B5EF4-FFF2-40B4-BE49-F238E27FC236}">
                <a16:creationId xmlns:a16="http://schemas.microsoft.com/office/drawing/2014/main" id="{188943AF-7B4A-3B83-FFC4-C8ADDDE1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10"/>
          <a:stretch>
            <a:fillRect/>
          </a:stretch>
        </p:blipFill>
        <p:spPr bwMode="auto">
          <a:xfrm>
            <a:off x="762000" y="2211388"/>
            <a:ext cx="7597775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608" name="Picture 8">
            <a:extLst>
              <a:ext uri="{FF2B5EF4-FFF2-40B4-BE49-F238E27FC236}">
                <a16:creationId xmlns:a16="http://schemas.microsoft.com/office/drawing/2014/main" id="{5ED5D317-EFB3-A410-10F3-C1AB6D5A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/>
          <a:stretch>
            <a:fillRect/>
          </a:stretch>
        </p:blipFill>
        <p:spPr bwMode="auto">
          <a:xfrm>
            <a:off x="8256588" y="2211388"/>
            <a:ext cx="5826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A52C-7C0F-C198-7502-210ED0A4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D107-2186-0F9E-87E8-1DBBC7B7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7B1D-DF3C-A18E-0742-87861B83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A429-4002-6D64-C0E3-31D8C093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87AD-151C-A9D6-130D-2F53905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5868-C6CE-4E72-8FBB-325CBF815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439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E8C2-D4A5-5102-5788-884FEA45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A3C9-0FD6-630E-03A9-71261939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1BA3-3BFB-8C8F-38CE-0000B7DF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CE8E-EEFD-A88E-DF5C-9FB798D3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85CE-A609-8DA1-80FD-53340C55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BBF86-FA63-4B4E-868F-BE53A4693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2281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FCAC-3396-DDF0-6FC7-BCE5FF1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B478-90E6-54BD-B731-EB6DE18C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CA788-0404-2EE5-A084-13BB7FBB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75B79-02D0-09D7-8B39-2BD9610B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6B35-7BC6-680D-480F-5C9B5B76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BB46A-1F89-614E-6B47-37D6DDA3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2C429-0590-4F54-A62A-44A36B5E0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36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DF5C-B993-A25F-054F-9C3CF526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748D-9E6F-DC3E-60C7-9B4AA16F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9DFB-F13F-C9BC-5D4C-27966648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38B36-D070-2ED1-E5F8-B85F18A2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3F2B9-C900-771D-3C45-2DF959A5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A50A-A99C-45AC-6CF9-4B595703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8C7DD-C0D1-A35E-0CF0-6F5967BF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451E6-F394-6B5F-6F88-35426678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80B5A-405D-430B-9490-AA9DF0434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251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9E12-CA15-CD78-D5FF-1DB8B28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52E5A-8E92-94B0-4DD3-E72C618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4BDDF-9BC2-B3A1-954E-F6D7A6F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0882-F203-CE2C-9508-6261555E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328DE-D33F-4494-9091-4DA12FB02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4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E0BF-ADDE-0A19-87ED-A84B7983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58E0-3648-05EA-AC29-FC5B4A35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52CF-9759-9970-ACD6-E983F8F1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562B-D799-DDBB-90BB-31888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72CB-8814-B34A-39E4-2D4FAFFE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AFAF-74FC-BC04-3B2E-9C20C0C0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C99B-E58D-46EF-B747-9E14C8DAD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186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83239-3974-165A-DC98-5FC69DEC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F3A35-3267-468A-E93C-A74BE055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91429-83BC-BFE3-5811-DA64354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61168-E516-4725-B78A-E330E60B6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6886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D4A-2809-1285-1DA0-B03FBC10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F487-74FF-8CE0-AD74-73731CBF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2AC9E-A536-6D09-B228-5E1F7B9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9DBC-9E70-1B38-9AA8-1BF83ECF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FDBF3-8957-37C8-18B8-1D9639CF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AAF4-1908-D23F-7F8E-EAFEAD9F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BE194-F4E0-42C5-8979-434B9DF37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622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8C03-E19A-7E14-5606-39970513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A737C-A4A9-B627-3A70-C5AC45FC2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86652-D8F4-F970-9C47-FD28AD02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0E3F-7976-4218-4F43-6784F078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81C47-4B34-BED3-CB26-9FC44AE8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D762-9AC9-8946-B4A4-FFA87B25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750BD-77A7-42AB-9F61-9E1DCD175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3593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D983-0542-8BC0-1C84-3EAE9193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4C374-D932-E25C-BCDF-1BC8BEE6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9FFF-09DD-AAE8-A024-B96AF12F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525C-1703-A33E-3785-5861A7A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F70C-8B85-2E1C-78D2-D65FBA7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18336-1E50-4FCE-A4E2-DEDF37AE8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45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9732-3B55-FD50-4DAB-F22602EE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79EB-9FE3-F4DB-163B-B05D16F1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B4B-DB61-A677-073B-FF649A28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141D-8E4A-ECBE-37C7-17926B5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D5FA-532C-4FA6-8EF6-359C072B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B3C1E-D2B4-48B8-8B6F-6C65BBDA6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653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B713-E68D-436E-A721-9A2F7038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2411-FAF3-33DE-E335-CB367BE5F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7307-6934-A4C2-E137-F380C82C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41CD-4AD6-BB1D-65EB-27B760DD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1539-3DA7-D6C8-F436-B7C5BC55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8F2B9-8BFA-49BD-91F5-08A625AE2E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551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BC92-5748-BE82-7530-EE2E3077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19A2-6635-6C7D-196E-CCCF6396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AE75-66A5-3E0A-69A8-D2D1653E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C48C-D080-640A-BDC2-419BD588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83AF-D981-3732-8828-130B5BA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0FB14-C59E-480C-9501-F003F5013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89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B15-2110-86D5-B252-FE0329B0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9F23-6080-79AF-6C16-B7244C75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11FC-A493-23BB-F8E2-8E79356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7928-8F83-B52E-F1DE-92D7391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CDB7-9FDD-56C1-AF28-8BF6BF87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2FA6A-3EE0-4404-B056-EF1EBF066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966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8753-FDF6-0699-02E9-9B88A013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4E4B-A5AB-5F25-CD67-7DCE88B5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36A6-D590-9457-4333-8EF77892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2517-42C6-DB41-AEE7-0AC8095A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CD5DF-F7E9-3DF7-FE63-8FC8D7B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7B86-4D22-1393-66AD-890EF07B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A0FE2-05AC-463C-92D6-ABC16DAD7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085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F8BB-FD42-BA81-12DA-71E4C6B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F744-ACEA-5D26-F18C-C30739B0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D53A-6862-867F-9D8D-2AF7FC77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FEA4-2A19-01AA-8FD6-2FBB39D33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6B4C-254E-3ED5-3B29-FD9CA563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F59AE-66B4-1CAD-4010-2964CF42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265AE-9565-8B96-E1F9-BABEBAB6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31263-66E3-57ED-C356-058B91F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F656D-EF94-4EC1-99B6-2D898F9C7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8FD-FBD8-278F-EAF8-1A96B68A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5E9A0-2CB2-E973-E1F3-132FDE20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739-1A94-827F-C706-1E7FC621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F6911-D0B1-0533-6ED9-B413DEF7C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0869F-B492-7B31-AE9D-6320160A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1E0CD-8EF6-1323-9F7C-DFDEC09B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BB2F4-F681-15C1-9A33-AF9CB195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64BC-FF5F-C435-8067-2E763DC8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ABB1-7DEA-47D2-9718-FAE28963A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945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3275-8832-8F7E-6FF8-3F4D496F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040D6-40FE-46FC-A192-CCD8707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4B1D-3A54-6EC9-404F-44DEDD9D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94F2-2AC8-7C23-C547-6D567678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B7A05-2BEF-4CE0-8197-D7322CF25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3472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3FE53-DCF6-A142-E300-534F116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2F84C-EDD6-8B04-F112-827CE06E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DE9D-36F4-4AB9-E6D7-7A8442A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291E-E77C-43E8-B239-602210C55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267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CF39-77C3-4727-E590-231F773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185-7617-CD8D-C4C6-4BCEFCEE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2AD1-B929-9D31-51A1-5665CC2D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BF34-24A9-6D4E-08F0-75723D87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29C38-2C49-FE67-E5B6-B4D1B8D6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F6D88-C41A-5020-DC25-B2AEE82C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2F98C-F07C-4EB7-84AA-43928AC26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8877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FB83-0AAB-CEC9-F67E-3BBFC41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71AAB-BEED-6E57-8C13-5EF555971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55DAC-97E2-112E-8053-6C68798C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2F59-133B-36E6-3C96-DD10D9FB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36DA-E07D-905B-EB20-F59F88B8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1394-3AA5-4FFC-B3F5-49F52EF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B751D-7C30-4E41-89AA-15DFD1D288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6382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4ADC-02E2-E538-8B88-433FBF5F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3DF10-D7EC-AC78-02A0-A6A6465D2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4F95-D0FD-19EA-01C0-5E8AFE28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66A3-888E-A354-E9FC-D8D7C89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B27D-AF2E-499C-3775-22482D3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3C96E-8B60-48E5-9203-A98C417C2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232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5824-8788-4BCC-88C2-CE228C505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3872-C841-7964-FF28-C8BD8C97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06E5-74DE-E394-4586-5D70DD8C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9E8E-3E57-9EE7-0EE5-D03DFD56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29C5-718A-B6D7-623D-66342A3E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7032-CDFE-4F7F-9024-15344C578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EDCE-CDD3-FF81-8ED7-E5846B81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F1D80-45C0-AABB-86A9-C251DA48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2EF1-FA77-0E98-D08F-0D2AFBC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1C7D-5D3A-CCF2-582B-BF9CAF84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DF430-1EDC-49E9-94CB-C6119C5BA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6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8605C-4CAB-DD4A-9407-1B2445F4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FB68-90F8-B1B9-BF52-6D8D704F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676E-F727-5903-1130-B2242157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9BCE8-9E8D-409A-85E9-43BD27AE9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0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C73E-4D45-B75A-6F65-2C830A7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2D9E-37FE-8B4A-3906-7938EA04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A2CD4-DC2B-1ED2-9FAE-F5940F3D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E795-6FC3-C38B-272A-522396D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A24A-9D44-AB4E-6B72-B3DAF199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7467-12CE-F427-F79C-84DD27C9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200C9-E43B-4DD4-9208-1CFE4B497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6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39F-AB27-29AF-4240-3BE386CF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D8CC9-427F-E5CF-326B-8D20B4F4E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0B7FF-6B80-EBB7-A85F-089D9F1F9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1B05-7AA3-0199-381C-5AE5BB5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C8EE-AFA8-D96C-B633-B904AF4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9EA55-476B-1FA3-E68D-2EAD8D5D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CA17F-CA9E-4816-98F5-60DFCC55DA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6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6.xml" /><Relationship Id="rId7" Type="http://schemas.openxmlformats.org/officeDocument/2006/relationships/slideLayout" Target="../slideLayouts/slideLayout40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1" Type="http://schemas.openxmlformats.org/officeDocument/2006/relationships/slideLayout" Target="../slideLayouts/slideLayout34.xml" /><Relationship Id="rId6" Type="http://schemas.openxmlformats.org/officeDocument/2006/relationships/slideLayout" Target="../slideLayouts/slideLayout39.xml" /><Relationship Id="rId11" Type="http://schemas.openxmlformats.org/officeDocument/2006/relationships/slideLayout" Target="../slideLayouts/slideLayout44.xml" /><Relationship Id="rId5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37.xml" /><Relationship Id="rId9" Type="http://schemas.openxmlformats.org/officeDocument/2006/relationships/slideLayout" Target="../slideLayouts/slideLayout42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 /><Relationship Id="rId3" Type="http://schemas.openxmlformats.org/officeDocument/2006/relationships/slideLayout" Target="../slideLayouts/slideLayout47.xml" /><Relationship Id="rId7" Type="http://schemas.openxmlformats.org/officeDocument/2006/relationships/slideLayout" Target="../slideLayouts/slideLayout51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45.xml" /><Relationship Id="rId6" Type="http://schemas.openxmlformats.org/officeDocument/2006/relationships/slideLayout" Target="../slideLayouts/slideLayout50.xml" /><Relationship Id="rId11" Type="http://schemas.openxmlformats.org/officeDocument/2006/relationships/slideLayout" Target="../slideLayouts/slideLayout55.xml" /><Relationship Id="rId5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4.xml" /><Relationship Id="rId4" Type="http://schemas.openxmlformats.org/officeDocument/2006/relationships/slideLayout" Target="../slideLayouts/slideLayout48.xml" /><Relationship Id="rId9" Type="http://schemas.openxmlformats.org/officeDocument/2006/relationships/slideLayout" Target="../slideLayouts/slideLayout5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A6BF57-1AFC-412D-CE8C-B93A7FCB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6008B3-F4E5-B48F-5EF4-553FE6565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DF59D4-39A7-F8F1-3F22-986195B002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0E74C1-6129-2D5D-0750-DD711AC325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1C24908-AFCB-B209-DAF5-DB0A80E2DE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C2E281C9-E672-4353-BAA9-0A8CA7814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8ED46315-4790-DE5B-0BB5-2AC986778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F7480861-5B15-3577-A675-93AAF54AF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2D971A1A-D036-9AA0-0897-2BF3682475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10330310-896B-856B-C39B-E9C790F4B8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94918" name="Rectangle 6">
            <a:extLst>
              <a:ext uri="{FF2B5EF4-FFF2-40B4-BE49-F238E27FC236}">
                <a16:creationId xmlns:a16="http://schemas.microsoft.com/office/drawing/2014/main" id="{EACE3A44-C193-FF81-B160-19C13895B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+mn-lt"/>
              </a:defRPr>
            </a:lvl1pPr>
          </a:lstStyle>
          <a:p>
            <a:fld id="{7E647D95-C044-4668-8839-5B2A8580E5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>
            <a:extLst>
              <a:ext uri="{FF2B5EF4-FFF2-40B4-BE49-F238E27FC236}">
                <a16:creationId xmlns:a16="http://schemas.microsoft.com/office/drawing/2014/main" id="{F4238782-22E1-F1C7-DDF5-13956081A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6051" name="Rectangle 3">
            <a:extLst>
              <a:ext uri="{FF2B5EF4-FFF2-40B4-BE49-F238E27FC236}">
                <a16:creationId xmlns:a16="http://schemas.microsoft.com/office/drawing/2014/main" id="{2E04C6BA-0AA3-B241-EEBC-543AC494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6052" name="Rectangle 4">
            <a:extLst>
              <a:ext uri="{FF2B5EF4-FFF2-40B4-BE49-F238E27FC236}">
                <a16:creationId xmlns:a16="http://schemas.microsoft.com/office/drawing/2014/main" id="{B5958EA6-33D7-D7E9-3335-3E24FA8A80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6053" name="Rectangle 5">
            <a:extLst>
              <a:ext uri="{FF2B5EF4-FFF2-40B4-BE49-F238E27FC236}">
                <a16:creationId xmlns:a16="http://schemas.microsoft.com/office/drawing/2014/main" id="{4B32D0D7-6C9A-41CF-471D-3BA47574F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0BFABD2F-F373-47A4-8212-84F8DAF07A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>
            <a:extLst>
              <a:ext uri="{FF2B5EF4-FFF2-40B4-BE49-F238E27FC236}">
                <a16:creationId xmlns:a16="http://schemas.microsoft.com/office/drawing/2014/main" id="{F726ADE8-ABD5-0584-6897-0A2B75C00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9" name="Rectangle 3">
            <a:extLst>
              <a:ext uri="{FF2B5EF4-FFF2-40B4-BE49-F238E27FC236}">
                <a16:creationId xmlns:a16="http://schemas.microsoft.com/office/drawing/2014/main" id="{82714DF2-291C-318D-2468-25B929BE8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80" name="Rectangle 4">
            <a:extLst>
              <a:ext uri="{FF2B5EF4-FFF2-40B4-BE49-F238E27FC236}">
                <a16:creationId xmlns:a16="http://schemas.microsoft.com/office/drawing/2014/main" id="{0C5214AA-075F-F491-DA69-BBEFACF55B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bg2"/>
                </a:solidFill>
                <a:latin typeface="+mn-lt"/>
                <a:ea typeface="SimSun" panose="02010600030101010101" pitchFamily="2" charset="-122"/>
              </a:defRPr>
            </a:lvl1pPr>
          </a:lstStyle>
          <a:p>
            <a:endParaRPr lang="en-US" altLang="en-US"/>
          </a:p>
        </p:txBody>
      </p:sp>
      <p:sp>
        <p:nvSpPr>
          <p:cNvPr id="1048581" name="Rectangle 5">
            <a:extLst>
              <a:ext uri="{FF2B5EF4-FFF2-40B4-BE49-F238E27FC236}">
                <a16:creationId xmlns:a16="http://schemas.microsoft.com/office/drawing/2014/main" id="{80A2A012-2CF1-7E5E-3BDC-4D0E8C4A83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latin typeface="+mn-lt"/>
                <a:ea typeface="SimSun" panose="02010600030101010101" pitchFamily="2" charset="-122"/>
              </a:defRPr>
            </a:lvl1pPr>
          </a:lstStyle>
          <a:p>
            <a:endParaRPr lang="en-US" altLang="en-US"/>
          </a:p>
        </p:txBody>
      </p:sp>
      <p:sp>
        <p:nvSpPr>
          <p:cNvPr id="1048582" name="Rectangle 6">
            <a:extLst>
              <a:ext uri="{FF2B5EF4-FFF2-40B4-BE49-F238E27FC236}">
                <a16:creationId xmlns:a16="http://schemas.microsoft.com/office/drawing/2014/main" id="{9A8C5672-2F35-599E-3C71-D89C6C983C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latin typeface="+mn-lt"/>
                <a:ea typeface="SimSun" panose="02010600030101010101" pitchFamily="2" charset="-122"/>
              </a:defRPr>
            </a:lvl1pPr>
          </a:lstStyle>
          <a:p>
            <a:fld id="{AAB14BA1-BAE9-489D-9380-FC5E0974746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48583" name="Picture 7">
            <a:extLst>
              <a:ext uri="{FF2B5EF4-FFF2-40B4-BE49-F238E27FC236}">
                <a16:creationId xmlns:a16="http://schemas.microsoft.com/office/drawing/2014/main" id="{D585B463-982B-97D0-688D-E5A75BF1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10"/>
          <a:stretch>
            <a:fillRect/>
          </a:stretch>
        </p:blipFill>
        <p:spPr bwMode="auto">
          <a:xfrm>
            <a:off x="762000" y="1296988"/>
            <a:ext cx="7597775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584" name="Picture 8">
            <a:extLst>
              <a:ext uri="{FF2B5EF4-FFF2-40B4-BE49-F238E27FC236}">
                <a16:creationId xmlns:a16="http://schemas.microsoft.com/office/drawing/2014/main" id="{5A15D598-0A65-3961-75C6-E0C458A13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0"/>
          <a:stretch>
            <a:fillRect/>
          </a:stretch>
        </p:blipFill>
        <p:spPr bwMode="auto">
          <a:xfrm>
            <a:off x="8256588" y="1296988"/>
            <a:ext cx="5826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>
            <a:extLst>
              <a:ext uri="{FF2B5EF4-FFF2-40B4-BE49-F238E27FC236}">
                <a16:creationId xmlns:a16="http://schemas.microsoft.com/office/drawing/2014/main" id="{2CCF3B17-F119-AF15-E93E-51EAEF6F4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72D169EA-CC8E-33EA-1CF2-6D822F50F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1108" name="Rectangle 4">
            <a:extLst>
              <a:ext uri="{FF2B5EF4-FFF2-40B4-BE49-F238E27FC236}">
                <a16:creationId xmlns:a16="http://schemas.microsoft.com/office/drawing/2014/main" id="{A50597EA-D0FF-4167-E298-143F0AFC2A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1109" name="Rectangle 5">
            <a:extLst>
              <a:ext uri="{FF2B5EF4-FFF2-40B4-BE49-F238E27FC236}">
                <a16:creationId xmlns:a16="http://schemas.microsoft.com/office/drawing/2014/main" id="{777E7328-D67B-198E-BF35-6420C847B7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sp>
        <p:nvSpPr>
          <p:cNvPr id="1071110" name="Rectangle 6">
            <a:extLst>
              <a:ext uri="{FF2B5EF4-FFF2-40B4-BE49-F238E27FC236}">
                <a16:creationId xmlns:a16="http://schemas.microsoft.com/office/drawing/2014/main" id="{34257105-2425-7396-09DA-CE2ABEEFE4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AA3D409B-0C5E-46A2-9E30-BF8CE9E680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 /><Relationship Id="rId13" Type="http://schemas.openxmlformats.org/officeDocument/2006/relationships/image" Target="../media/image19.wmf" /><Relationship Id="rId18" Type="http://schemas.openxmlformats.org/officeDocument/2006/relationships/oleObject" Target="../embeddings/oleObject8.bin" /><Relationship Id="rId26" Type="http://schemas.openxmlformats.org/officeDocument/2006/relationships/oleObject" Target="../embeddings/oleObject12.bin" /><Relationship Id="rId3" Type="http://schemas.openxmlformats.org/officeDocument/2006/relationships/notesSlide" Target="../notesSlides/notesSlide14.xml" /><Relationship Id="rId21" Type="http://schemas.openxmlformats.org/officeDocument/2006/relationships/image" Target="../media/image23.wmf" /><Relationship Id="rId7" Type="http://schemas.openxmlformats.org/officeDocument/2006/relationships/image" Target="../media/image16.wmf" /><Relationship Id="rId12" Type="http://schemas.openxmlformats.org/officeDocument/2006/relationships/oleObject" Target="../embeddings/oleObject5.bin" /><Relationship Id="rId17" Type="http://schemas.openxmlformats.org/officeDocument/2006/relationships/image" Target="../media/image21.wmf" /><Relationship Id="rId25" Type="http://schemas.openxmlformats.org/officeDocument/2006/relationships/image" Target="../media/image25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7.bin" /><Relationship Id="rId20" Type="http://schemas.openxmlformats.org/officeDocument/2006/relationships/oleObject" Target="../embeddings/oleObject9.bin" /><Relationship Id="rId29" Type="http://schemas.openxmlformats.org/officeDocument/2006/relationships/image" Target="../media/image27.wmf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11" Type="http://schemas.openxmlformats.org/officeDocument/2006/relationships/image" Target="../media/image18.wmf" /><Relationship Id="rId24" Type="http://schemas.openxmlformats.org/officeDocument/2006/relationships/oleObject" Target="../embeddings/oleObject11.bin" /><Relationship Id="rId5" Type="http://schemas.openxmlformats.org/officeDocument/2006/relationships/image" Target="../media/image15.wmf" /><Relationship Id="rId15" Type="http://schemas.openxmlformats.org/officeDocument/2006/relationships/image" Target="../media/image20.wmf" /><Relationship Id="rId23" Type="http://schemas.openxmlformats.org/officeDocument/2006/relationships/image" Target="../media/image24.wmf" /><Relationship Id="rId28" Type="http://schemas.openxmlformats.org/officeDocument/2006/relationships/oleObject" Target="../embeddings/oleObject13.bin" /><Relationship Id="rId10" Type="http://schemas.openxmlformats.org/officeDocument/2006/relationships/oleObject" Target="../embeddings/oleObject4.bin" /><Relationship Id="rId19" Type="http://schemas.openxmlformats.org/officeDocument/2006/relationships/image" Target="../media/image22.wmf" /><Relationship Id="rId4" Type="http://schemas.openxmlformats.org/officeDocument/2006/relationships/oleObject" Target="../embeddings/oleObject1.bin" /><Relationship Id="rId9" Type="http://schemas.openxmlformats.org/officeDocument/2006/relationships/image" Target="../media/image17.wmf" /><Relationship Id="rId14" Type="http://schemas.openxmlformats.org/officeDocument/2006/relationships/oleObject" Target="../embeddings/oleObject6.bin" /><Relationship Id="rId22" Type="http://schemas.openxmlformats.org/officeDocument/2006/relationships/oleObject" Target="../embeddings/oleObject10.bin" /><Relationship Id="rId27" Type="http://schemas.openxmlformats.org/officeDocument/2006/relationships/image" Target="../media/image26.wmf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 /><Relationship Id="rId3" Type="http://schemas.openxmlformats.org/officeDocument/2006/relationships/notesSlide" Target="../notesSlides/notesSlide15.xml" /><Relationship Id="rId7" Type="http://schemas.openxmlformats.org/officeDocument/2006/relationships/image" Target="../media/image19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15.bin" /><Relationship Id="rId5" Type="http://schemas.openxmlformats.org/officeDocument/2006/relationships/image" Target="../media/image18.wmf" /><Relationship Id="rId4" Type="http://schemas.openxmlformats.org/officeDocument/2006/relationships/oleObject" Target="../embeddings/oleObject14.bin" /><Relationship Id="rId9" Type="http://schemas.openxmlformats.org/officeDocument/2006/relationships/image" Target="../media/image28.wmf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1.xml" /><Relationship Id="rId4" Type="http://schemas.openxmlformats.org/officeDocument/2006/relationships/image" Target="../media/image30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 /><Relationship Id="rId13" Type="http://schemas.openxmlformats.org/officeDocument/2006/relationships/image" Target="../media/image32.wmf" /><Relationship Id="rId3" Type="http://schemas.openxmlformats.org/officeDocument/2006/relationships/notesSlide" Target="../notesSlides/notesSlide17.xml" /><Relationship Id="rId7" Type="http://schemas.openxmlformats.org/officeDocument/2006/relationships/image" Target="../media/image19.wmf" /><Relationship Id="rId12" Type="http://schemas.openxmlformats.org/officeDocument/2006/relationships/oleObject" Target="../embeddings/oleObject21.bin" /><Relationship Id="rId17" Type="http://schemas.openxmlformats.org/officeDocument/2006/relationships/image" Target="../media/image34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3.bin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18.bin" /><Relationship Id="rId11" Type="http://schemas.openxmlformats.org/officeDocument/2006/relationships/image" Target="../media/image31.wmf" /><Relationship Id="rId5" Type="http://schemas.openxmlformats.org/officeDocument/2006/relationships/image" Target="../media/image18.wmf" /><Relationship Id="rId15" Type="http://schemas.openxmlformats.org/officeDocument/2006/relationships/image" Target="../media/image33.wmf" /><Relationship Id="rId10" Type="http://schemas.openxmlformats.org/officeDocument/2006/relationships/oleObject" Target="../embeddings/oleObject20.bin" /><Relationship Id="rId4" Type="http://schemas.openxmlformats.org/officeDocument/2006/relationships/oleObject" Target="../embeddings/oleObject17.bin" /><Relationship Id="rId9" Type="http://schemas.openxmlformats.org/officeDocument/2006/relationships/image" Target="../media/image20.wmf" /><Relationship Id="rId14" Type="http://schemas.openxmlformats.org/officeDocument/2006/relationships/oleObject" Target="../embeddings/oleObject22.bin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 /><Relationship Id="rId13" Type="http://schemas.openxmlformats.org/officeDocument/2006/relationships/oleObject" Target="../embeddings/oleObject29.bin" /><Relationship Id="rId18" Type="http://schemas.openxmlformats.org/officeDocument/2006/relationships/oleObject" Target="../embeddings/oleObject32.bin" /><Relationship Id="rId3" Type="http://schemas.openxmlformats.org/officeDocument/2006/relationships/notesSlide" Target="../notesSlides/notesSlide19.xml" /><Relationship Id="rId21" Type="http://schemas.openxmlformats.org/officeDocument/2006/relationships/image" Target="../media/image37.wmf" /><Relationship Id="rId7" Type="http://schemas.openxmlformats.org/officeDocument/2006/relationships/image" Target="../media/image17.wmf" /><Relationship Id="rId12" Type="http://schemas.openxmlformats.org/officeDocument/2006/relationships/oleObject" Target="../embeddings/oleObject28.bin" /><Relationship Id="rId17" Type="http://schemas.openxmlformats.org/officeDocument/2006/relationships/image" Target="../media/image35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31.bin" /><Relationship Id="rId20" Type="http://schemas.openxmlformats.org/officeDocument/2006/relationships/oleObject" Target="../embeddings/oleObject33.bin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25.bin" /><Relationship Id="rId11" Type="http://schemas.openxmlformats.org/officeDocument/2006/relationships/image" Target="../media/image19.wmf" /><Relationship Id="rId5" Type="http://schemas.openxmlformats.org/officeDocument/2006/relationships/image" Target="../media/image15.wmf" /><Relationship Id="rId15" Type="http://schemas.openxmlformats.org/officeDocument/2006/relationships/oleObject" Target="../embeddings/oleObject30.bin" /><Relationship Id="rId10" Type="http://schemas.openxmlformats.org/officeDocument/2006/relationships/oleObject" Target="../embeddings/oleObject27.bin" /><Relationship Id="rId19" Type="http://schemas.openxmlformats.org/officeDocument/2006/relationships/image" Target="../media/image36.wmf" /><Relationship Id="rId4" Type="http://schemas.openxmlformats.org/officeDocument/2006/relationships/oleObject" Target="../embeddings/oleObject24.bin" /><Relationship Id="rId9" Type="http://schemas.openxmlformats.org/officeDocument/2006/relationships/image" Target="../media/image18.wmf" /><Relationship Id="rId14" Type="http://schemas.openxmlformats.org/officeDocument/2006/relationships/image" Target="../media/image21.wmf" /><Relationship Id="rId22" Type="http://schemas.openxmlformats.org/officeDocument/2006/relationships/oleObject" Target="../embeddings/oleObject34.bin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 /><Relationship Id="rId13" Type="http://schemas.openxmlformats.org/officeDocument/2006/relationships/oleObject" Target="../embeddings/oleObject40.bin" /><Relationship Id="rId18" Type="http://schemas.openxmlformats.org/officeDocument/2006/relationships/oleObject" Target="../embeddings/oleObject43.bin" /><Relationship Id="rId3" Type="http://schemas.openxmlformats.org/officeDocument/2006/relationships/notesSlide" Target="../notesSlides/notesSlide20.xml" /><Relationship Id="rId21" Type="http://schemas.openxmlformats.org/officeDocument/2006/relationships/oleObject" Target="../embeddings/oleObject45.bin" /><Relationship Id="rId7" Type="http://schemas.openxmlformats.org/officeDocument/2006/relationships/image" Target="../media/image19.wmf" /><Relationship Id="rId12" Type="http://schemas.openxmlformats.org/officeDocument/2006/relationships/oleObject" Target="../embeddings/oleObject39.bin" /><Relationship Id="rId17" Type="http://schemas.openxmlformats.org/officeDocument/2006/relationships/image" Target="../media/image17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2.bin" /><Relationship Id="rId20" Type="http://schemas.openxmlformats.org/officeDocument/2006/relationships/oleObject" Target="../embeddings/oleObject44.bin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36.bin" /><Relationship Id="rId11" Type="http://schemas.openxmlformats.org/officeDocument/2006/relationships/image" Target="../media/image38.wmf" /><Relationship Id="rId5" Type="http://schemas.openxmlformats.org/officeDocument/2006/relationships/image" Target="../media/image18.wmf" /><Relationship Id="rId15" Type="http://schemas.openxmlformats.org/officeDocument/2006/relationships/image" Target="../media/image39.wmf" /><Relationship Id="rId23" Type="http://schemas.openxmlformats.org/officeDocument/2006/relationships/image" Target="../media/image41.wmf" /><Relationship Id="rId10" Type="http://schemas.openxmlformats.org/officeDocument/2006/relationships/oleObject" Target="../embeddings/oleObject38.bin" /><Relationship Id="rId19" Type="http://schemas.openxmlformats.org/officeDocument/2006/relationships/image" Target="../media/image40.wmf" /><Relationship Id="rId4" Type="http://schemas.openxmlformats.org/officeDocument/2006/relationships/oleObject" Target="../embeddings/oleObject35.bin" /><Relationship Id="rId9" Type="http://schemas.openxmlformats.org/officeDocument/2006/relationships/image" Target="../media/image21.wmf" /><Relationship Id="rId14" Type="http://schemas.openxmlformats.org/officeDocument/2006/relationships/oleObject" Target="../embeddings/oleObject41.bin" /><Relationship Id="rId22" Type="http://schemas.openxmlformats.org/officeDocument/2006/relationships/oleObject" Target="../embeddings/oleObject46.bin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 /><Relationship Id="rId13" Type="http://schemas.openxmlformats.org/officeDocument/2006/relationships/image" Target="../media/image45.wmf" /><Relationship Id="rId18" Type="http://schemas.openxmlformats.org/officeDocument/2006/relationships/image" Target="../media/image19.wmf" /><Relationship Id="rId3" Type="http://schemas.openxmlformats.org/officeDocument/2006/relationships/notesSlide" Target="../notesSlides/notesSlide21.xml" /><Relationship Id="rId21" Type="http://schemas.openxmlformats.org/officeDocument/2006/relationships/oleObject" Target="../embeddings/oleObject56.bin" /><Relationship Id="rId7" Type="http://schemas.openxmlformats.org/officeDocument/2006/relationships/image" Target="../media/image43.wmf" /><Relationship Id="rId12" Type="http://schemas.openxmlformats.org/officeDocument/2006/relationships/oleObject" Target="../embeddings/oleObject51.bin" /><Relationship Id="rId17" Type="http://schemas.openxmlformats.org/officeDocument/2006/relationships/oleObject" Target="../embeddings/oleObject54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8.wmf" /><Relationship Id="rId20" Type="http://schemas.openxmlformats.org/officeDocument/2006/relationships/image" Target="../media/image46.wmf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48.bin" /><Relationship Id="rId11" Type="http://schemas.openxmlformats.org/officeDocument/2006/relationships/image" Target="../media/image17.wmf" /><Relationship Id="rId5" Type="http://schemas.openxmlformats.org/officeDocument/2006/relationships/image" Target="../media/image42.wmf" /><Relationship Id="rId15" Type="http://schemas.openxmlformats.org/officeDocument/2006/relationships/oleObject" Target="../embeddings/oleObject53.bin" /><Relationship Id="rId10" Type="http://schemas.openxmlformats.org/officeDocument/2006/relationships/oleObject" Target="../embeddings/oleObject50.bin" /><Relationship Id="rId19" Type="http://schemas.openxmlformats.org/officeDocument/2006/relationships/oleObject" Target="../embeddings/oleObject55.bin" /><Relationship Id="rId4" Type="http://schemas.openxmlformats.org/officeDocument/2006/relationships/oleObject" Target="../embeddings/oleObject47.bin" /><Relationship Id="rId9" Type="http://schemas.openxmlformats.org/officeDocument/2006/relationships/image" Target="../media/image44.wmf" /><Relationship Id="rId14" Type="http://schemas.openxmlformats.org/officeDocument/2006/relationships/oleObject" Target="../embeddings/oleObject52.bin" /><Relationship Id="rId22" Type="http://schemas.openxmlformats.org/officeDocument/2006/relationships/image" Target="../media/image47.wmf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9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9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9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9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34.xml" /><Relationship Id="rId6" Type="http://schemas.openxmlformats.org/officeDocument/2006/relationships/image" Target="../media/image56.png" /><Relationship Id="rId5" Type="http://schemas.openxmlformats.org/officeDocument/2006/relationships/image" Target="../media/image55.png" /><Relationship Id="rId4" Type="http://schemas.openxmlformats.org/officeDocument/2006/relationships/image" Target="../media/image54.png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 /><Relationship Id="rId3" Type="http://schemas.openxmlformats.org/officeDocument/2006/relationships/notesSlide" Target="../notesSlides/notesSlide28.xml" /><Relationship Id="rId7" Type="http://schemas.openxmlformats.org/officeDocument/2006/relationships/oleObject" Target="../embeddings/oleObject5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57.wmf" /><Relationship Id="rId5" Type="http://schemas.openxmlformats.org/officeDocument/2006/relationships/oleObject" Target="../embeddings/oleObject57.bin" /><Relationship Id="rId4" Type="http://schemas.openxmlformats.org/officeDocument/2006/relationships/image" Target="../media/image59.jpeg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3" Type="http://schemas.openxmlformats.org/officeDocument/2006/relationships/notesSlide" Target="../notesSlides/notesSlide29.xml" /><Relationship Id="rId7" Type="http://schemas.openxmlformats.org/officeDocument/2006/relationships/oleObject" Target="../embeddings/oleObject6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57.wmf" /><Relationship Id="rId5" Type="http://schemas.openxmlformats.org/officeDocument/2006/relationships/oleObject" Target="../embeddings/oleObject59.bin" /><Relationship Id="rId4" Type="http://schemas.openxmlformats.org/officeDocument/2006/relationships/image" Target="../media/image59.jpeg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 /><Relationship Id="rId3" Type="http://schemas.openxmlformats.org/officeDocument/2006/relationships/notesSlide" Target="../notesSlides/notesSlide30.xml" /><Relationship Id="rId7" Type="http://schemas.openxmlformats.org/officeDocument/2006/relationships/image" Target="../media/image17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62.bin" /><Relationship Id="rId5" Type="http://schemas.openxmlformats.org/officeDocument/2006/relationships/image" Target="../media/image61.wmf" /><Relationship Id="rId10" Type="http://schemas.openxmlformats.org/officeDocument/2006/relationships/image" Target="../media/image63.jpeg" /><Relationship Id="rId4" Type="http://schemas.openxmlformats.org/officeDocument/2006/relationships/oleObject" Target="../embeddings/oleObject61.bin" /><Relationship Id="rId9" Type="http://schemas.openxmlformats.org/officeDocument/2006/relationships/image" Target="../media/image62.wmf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39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39.xml" /><Relationship Id="rId4" Type="http://schemas.openxmlformats.org/officeDocument/2006/relationships/image" Target="../media/image66.jpe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39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39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 /><Relationship Id="rId13" Type="http://schemas.openxmlformats.org/officeDocument/2006/relationships/oleObject" Target="../embeddings/oleObject69.bin" /><Relationship Id="rId18" Type="http://schemas.openxmlformats.org/officeDocument/2006/relationships/image" Target="../media/image76.wmf" /><Relationship Id="rId3" Type="http://schemas.openxmlformats.org/officeDocument/2006/relationships/notesSlide" Target="../notesSlides/notesSlide37.xml" /><Relationship Id="rId7" Type="http://schemas.openxmlformats.org/officeDocument/2006/relationships/image" Target="../media/image71.wmf" /><Relationship Id="rId12" Type="http://schemas.openxmlformats.org/officeDocument/2006/relationships/oleObject" Target="../embeddings/oleObject68.bin" /><Relationship Id="rId17" Type="http://schemas.openxmlformats.org/officeDocument/2006/relationships/oleObject" Target="../embeddings/oleObject71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75.wmf" /><Relationship Id="rId1" Type="http://schemas.openxmlformats.org/officeDocument/2006/relationships/vmlDrawing" Target="../drawings/vmlDrawing10.vml" /><Relationship Id="rId6" Type="http://schemas.openxmlformats.org/officeDocument/2006/relationships/oleObject" Target="../embeddings/oleObject65.bin" /><Relationship Id="rId11" Type="http://schemas.openxmlformats.org/officeDocument/2006/relationships/image" Target="../media/image73.wmf" /><Relationship Id="rId5" Type="http://schemas.openxmlformats.org/officeDocument/2006/relationships/image" Target="../media/image70.wmf" /><Relationship Id="rId15" Type="http://schemas.openxmlformats.org/officeDocument/2006/relationships/oleObject" Target="../embeddings/oleObject70.bin" /><Relationship Id="rId10" Type="http://schemas.openxmlformats.org/officeDocument/2006/relationships/oleObject" Target="../embeddings/oleObject67.bin" /><Relationship Id="rId19" Type="http://schemas.openxmlformats.org/officeDocument/2006/relationships/oleObject" Target="../embeddings/oleObject72.bin" /><Relationship Id="rId4" Type="http://schemas.openxmlformats.org/officeDocument/2006/relationships/oleObject" Target="../embeddings/oleObject64.bin" /><Relationship Id="rId9" Type="http://schemas.openxmlformats.org/officeDocument/2006/relationships/image" Target="../media/image72.wmf" /><Relationship Id="rId14" Type="http://schemas.openxmlformats.org/officeDocument/2006/relationships/image" Target="../media/image74.wmf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3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FAD60E10-505F-5EA8-3B76-164CA13A2C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 anchor="ctr"/>
          <a:lstStyle/>
          <a:p>
            <a:r>
              <a:rPr lang="en-US" altLang="en-US" sz="5400"/>
              <a:t>Computer Vision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2E822226-B0F5-4A76-ACB5-79A9433B34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>
            <a:extLst>
              <a:ext uri="{FF2B5EF4-FFF2-40B4-BE49-F238E27FC236}">
                <a16:creationId xmlns:a16="http://schemas.microsoft.com/office/drawing/2014/main" id="{D9C80B05-866E-0940-A736-B73B3FA0E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Topics</a:t>
            </a:r>
          </a:p>
        </p:txBody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F932EE8E-42EA-53A1-7707-E1EA5928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2" name="Text Box 6">
            <a:extLst>
              <a:ext uri="{FF2B5EF4-FFF2-40B4-BE49-F238E27FC236}">
                <a16:creationId xmlns:a16="http://schemas.microsoft.com/office/drawing/2014/main" id="{F561311A-CC27-35C7-44B7-7D0C7366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944688"/>
            <a:ext cx="49514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Preprocessing Edge Images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 Edge Tracking Methods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 Fitting Lines and Curves to Edges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400"/>
              <a:t> The Hough Transform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60" name="Freeform 36">
            <a:extLst>
              <a:ext uri="{FF2B5EF4-FFF2-40B4-BE49-F238E27FC236}">
                <a16:creationId xmlns:a16="http://schemas.microsoft.com/office/drawing/2014/main" id="{5D19F832-E155-371F-EE04-3758AD6A6659}"/>
              </a:ext>
            </a:extLst>
          </p:cNvPr>
          <p:cNvSpPr>
            <a:spLocks/>
          </p:cNvSpPr>
          <p:nvPr/>
        </p:nvSpPr>
        <p:spPr bwMode="auto">
          <a:xfrm>
            <a:off x="1662113" y="4448175"/>
            <a:ext cx="1905000" cy="1600200"/>
          </a:xfrm>
          <a:custGeom>
            <a:avLst/>
            <a:gdLst>
              <a:gd name="T0" fmla="*/ 0 w 1200"/>
              <a:gd name="T1" fmla="*/ 1008 h 1008"/>
              <a:gd name="T2" fmla="*/ 288 w 1200"/>
              <a:gd name="T3" fmla="*/ 864 h 1008"/>
              <a:gd name="T4" fmla="*/ 384 w 1200"/>
              <a:gd name="T5" fmla="*/ 720 h 1008"/>
              <a:gd name="T6" fmla="*/ 432 w 1200"/>
              <a:gd name="T7" fmla="*/ 528 h 1008"/>
              <a:gd name="T8" fmla="*/ 576 w 1200"/>
              <a:gd name="T9" fmla="*/ 336 h 1008"/>
              <a:gd name="T10" fmla="*/ 816 w 1200"/>
              <a:gd name="T11" fmla="*/ 192 h 1008"/>
              <a:gd name="T12" fmla="*/ 1104 w 1200"/>
              <a:gd name="T13" fmla="*/ 48 h 1008"/>
              <a:gd name="T14" fmla="*/ 1200 w 1200"/>
              <a:gd name="T15" fmla="*/ 0 h 1008"/>
              <a:gd name="T16" fmla="*/ 0 w 1200"/>
              <a:gd name="T17" fmla="*/ 0 h 1008"/>
              <a:gd name="T18" fmla="*/ 0 w 1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0" h="1008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29" name="Rectangle 5">
            <a:extLst>
              <a:ext uri="{FF2B5EF4-FFF2-40B4-BE49-F238E27FC236}">
                <a16:creationId xmlns:a16="http://schemas.microsoft.com/office/drawing/2014/main" id="{E4624354-100F-5884-348A-09F15771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95400"/>
            <a:ext cx="1905000" cy="1600200"/>
          </a:xfrm>
          <a:prstGeom prst="rect">
            <a:avLst/>
          </a:prstGeom>
          <a:pattFill prst="pct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26" name="Rectangle 2">
            <a:extLst>
              <a:ext uri="{FF2B5EF4-FFF2-40B4-BE49-F238E27FC236}">
                <a16:creationId xmlns:a16="http://schemas.microsoft.com/office/drawing/2014/main" id="{A3280BCF-0E35-AEB6-C052-C4581CCE7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Preprocessing Edge Images</a:t>
            </a:r>
          </a:p>
        </p:txBody>
      </p:sp>
      <p:sp>
        <p:nvSpPr>
          <p:cNvPr id="999430" name="Text Box 6">
            <a:extLst>
              <a:ext uri="{FF2B5EF4-FFF2-40B4-BE49-F238E27FC236}">
                <a16:creationId xmlns:a16="http://schemas.microsoft.com/office/drawing/2014/main" id="{C033AD21-2710-FF66-2B05-05D6C79D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3124200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Image</a:t>
            </a:r>
          </a:p>
        </p:txBody>
      </p:sp>
      <p:sp>
        <p:nvSpPr>
          <p:cNvPr id="999431" name="AutoShape 7">
            <a:extLst>
              <a:ext uri="{FF2B5EF4-FFF2-40B4-BE49-F238E27FC236}">
                <a16:creationId xmlns:a16="http://schemas.microsoft.com/office/drawing/2014/main" id="{2BEF42B9-5A48-3E17-F1FF-CAB16B6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2" name="Freeform 8">
            <a:extLst>
              <a:ext uri="{FF2B5EF4-FFF2-40B4-BE49-F238E27FC236}">
                <a16:creationId xmlns:a16="http://schemas.microsoft.com/office/drawing/2014/main" id="{609C82EB-71A6-A038-C3A4-15C82D227907}"/>
              </a:ext>
            </a:extLst>
          </p:cNvPr>
          <p:cNvSpPr>
            <a:spLocks/>
          </p:cNvSpPr>
          <p:nvPr/>
        </p:nvSpPr>
        <p:spPr bwMode="auto">
          <a:xfrm>
            <a:off x="1524000" y="1295400"/>
            <a:ext cx="1905000" cy="1600200"/>
          </a:xfrm>
          <a:custGeom>
            <a:avLst/>
            <a:gdLst>
              <a:gd name="T0" fmla="*/ 0 w 1200"/>
              <a:gd name="T1" fmla="*/ 1008 h 1008"/>
              <a:gd name="T2" fmla="*/ 288 w 1200"/>
              <a:gd name="T3" fmla="*/ 864 h 1008"/>
              <a:gd name="T4" fmla="*/ 384 w 1200"/>
              <a:gd name="T5" fmla="*/ 720 h 1008"/>
              <a:gd name="T6" fmla="*/ 432 w 1200"/>
              <a:gd name="T7" fmla="*/ 528 h 1008"/>
              <a:gd name="T8" fmla="*/ 576 w 1200"/>
              <a:gd name="T9" fmla="*/ 336 h 1008"/>
              <a:gd name="T10" fmla="*/ 816 w 1200"/>
              <a:gd name="T11" fmla="*/ 192 h 1008"/>
              <a:gd name="T12" fmla="*/ 1104 w 1200"/>
              <a:gd name="T13" fmla="*/ 48 h 1008"/>
              <a:gd name="T14" fmla="*/ 1200 w 1200"/>
              <a:gd name="T15" fmla="*/ 0 h 1008"/>
              <a:gd name="T16" fmla="*/ 0 w 1200"/>
              <a:gd name="T17" fmla="*/ 0 h 1008"/>
              <a:gd name="T18" fmla="*/ 0 w 1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0" h="1008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5" name="Freeform 11">
            <a:extLst>
              <a:ext uri="{FF2B5EF4-FFF2-40B4-BE49-F238E27FC236}">
                <a16:creationId xmlns:a16="http://schemas.microsoft.com/office/drawing/2014/main" id="{4AC0919B-4D8C-AA1E-8841-9F326186ED2C}"/>
              </a:ext>
            </a:extLst>
          </p:cNvPr>
          <p:cNvSpPr>
            <a:spLocks/>
          </p:cNvSpPr>
          <p:nvPr/>
        </p:nvSpPr>
        <p:spPr bwMode="auto">
          <a:xfrm>
            <a:off x="5715000" y="1295400"/>
            <a:ext cx="1905000" cy="1600200"/>
          </a:xfrm>
          <a:custGeom>
            <a:avLst/>
            <a:gdLst>
              <a:gd name="T0" fmla="*/ 0 w 1200"/>
              <a:gd name="T1" fmla="*/ 1008 h 1008"/>
              <a:gd name="T2" fmla="*/ 288 w 1200"/>
              <a:gd name="T3" fmla="*/ 864 h 1008"/>
              <a:gd name="T4" fmla="*/ 384 w 1200"/>
              <a:gd name="T5" fmla="*/ 720 h 1008"/>
              <a:gd name="T6" fmla="*/ 432 w 1200"/>
              <a:gd name="T7" fmla="*/ 528 h 1008"/>
              <a:gd name="T8" fmla="*/ 576 w 1200"/>
              <a:gd name="T9" fmla="*/ 336 h 1008"/>
              <a:gd name="T10" fmla="*/ 816 w 1200"/>
              <a:gd name="T11" fmla="*/ 192 h 1008"/>
              <a:gd name="T12" fmla="*/ 1104 w 1200"/>
              <a:gd name="T13" fmla="*/ 48 h 1008"/>
              <a:gd name="T14" fmla="*/ 1200 w 1200"/>
              <a:gd name="T15" fmla="*/ 0 h 1008"/>
              <a:gd name="T16" fmla="*/ 0 w 1200"/>
              <a:gd name="T17" fmla="*/ 0 h 1008"/>
              <a:gd name="T18" fmla="*/ 0 w 1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0" h="1008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6" name="Rectangle 12">
            <a:extLst>
              <a:ext uri="{FF2B5EF4-FFF2-40B4-BE49-F238E27FC236}">
                <a16:creationId xmlns:a16="http://schemas.microsoft.com/office/drawing/2014/main" id="{3B01A17A-CCFE-FF08-E599-2F329CE8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990600"/>
            <a:ext cx="533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99437" name="Rectangle 13">
            <a:extLst>
              <a:ext uri="{FF2B5EF4-FFF2-40B4-BE49-F238E27FC236}">
                <a16:creationId xmlns:a16="http://schemas.microsoft.com/office/drawing/2014/main" id="{5A4CA482-B14C-572F-4C78-F24C4A4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9144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8" name="Oval 14">
            <a:extLst>
              <a:ext uri="{FF2B5EF4-FFF2-40B4-BE49-F238E27FC236}">
                <a16:creationId xmlns:a16="http://schemas.microsoft.com/office/drawing/2014/main" id="{0FE3992A-B57B-4B54-90BD-81B4EE30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9" name="Oval 15">
            <a:extLst>
              <a:ext uri="{FF2B5EF4-FFF2-40B4-BE49-F238E27FC236}">
                <a16:creationId xmlns:a16="http://schemas.microsoft.com/office/drawing/2014/main" id="{0A054832-789E-45F1-818F-C5436BD2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0" name="Oval 16">
            <a:extLst>
              <a:ext uri="{FF2B5EF4-FFF2-40B4-BE49-F238E27FC236}">
                <a16:creationId xmlns:a16="http://schemas.microsoft.com/office/drawing/2014/main" id="{9461AE43-E7F4-34BA-7392-6E6E565E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1" name="Oval 17">
            <a:extLst>
              <a:ext uri="{FF2B5EF4-FFF2-40B4-BE49-F238E27FC236}">
                <a16:creationId xmlns:a16="http://schemas.microsoft.com/office/drawing/2014/main" id="{1B01BF75-7A14-DA8D-09B1-5A9DF0A5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4" name="Rectangle 10">
            <a:extLst>
              <a:ext uri="{FF2B5EF4-FFF2-40B4-BE49-F238E27FC236}">
                <a16:creationId xmlns:a16="http://schemas.microsoft.com/office/drawing/2014/main" id="{C515FA2F-A07A-EC8A-FC7A-4773A90C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1905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2" name="Rectangle 18">
            <a:extLst>
              <a:ext uri="{FF2B5EF4-FFF2-40B4-BE49-F238E27FC236}">
                <a16:creationId xmlns:a16="http://schemas.microsoft.com/office/drawing/2014/main" id="{C1B840FF-E0F6-55DF-FB22-366FF978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3" name="Rectangle 19">
            <a:extLst>
              <a:ext uri="{FF2B5EF4-FFF2-40B4-BE49-F238E27FC236}">
                <a16:creationId xmlns:a16="http://schemas.microsoft.com/office/drawing/2014/main" id="{E598BD77-B138-BE4D-E237-A026730E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4" name="Text Box 20">
            <a:extLst>
              <a:ext uri="{FF2B5EF4-FFF2-40B4-BE49-F238E27FC236}">
                <a16:creationId xmlns:a16="http://schemas.microsoft.com/office/drawing/2014/main" id="{2850D181-B13D-4BC2-187E-B6F567CE9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15525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Edge detection</a:t>
            </a:r>
          </a:p>
          <a:p>
            <a:r>
              <a:rPr lang="en-US" altLang="en-US"/>
              <a:t>and Thresholding</a:t>
            </a:r>
          </a:p>
        </p:txBody>
      </p:sp>
      <p:sp>
        <p:nvSpPr>
          <p:cNvPr id="999445" name="Text Box 21">
            <a:extLst>
              <a:ext uri="{FF2B5EF4-FFF2-40B4-BE49-F238E27FC236}">
                <a16:creationId xmlns:a16="http://schemas.microsoft.com/office/drawing/2014/main" id="{19E5F2E4-8A62-6635-5F03-CB656B45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3048000"/>
            <a:ext cx="197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Noisy edge image</a:t>
            </a:r>
          </a:p>
          <a:p>
            <a:r>
              <a:rPr lang="en-US" altLang="en-US"/>
              <a:t>Incomplete boundaries</a:t>
            </a:r>
          </a:p>
        </p:txBody>
      </p:sp>
      <p:sp>
        <p:nvSpPr>
          <p:cNvPr id="999446" name="AutoShape 22">
            <a:extLst>
              <a:ext uri="{FF2B5EF4-FFF2-40B4-BE49-F238E27FC236}">
                <a16:creationId xmlns:a16="http://schemas.microsoft.com/office/drawing/2014/main" id="{C2754B93-25E5-6E38-A31E-BF47EAA87E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00800" y="3733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192AB283-DAA6-AF6A-E11F-7F1681B2C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7" name="Text Box 23">
            <a:extLst>
              <a:ext uri="{FF2B5EF4-FFF2-40B4-BE49-F238E27FC236}">
                <a16:creationId xmlns:a16="http://schemas.microsoft.com/office/drawing/2014/main" id="{51CF19FC-C62C-79D9-9C39-717839BD7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10000"/>
            <a:ext cx="1731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Shrink and Expand</a:t>
            </a:r>
          </a:p>
        </p:txBody>
      </p:sp>
      <p:sp>
        <p:nvSpPr>
          <p:cNvPr id="999448" name="Freeform 24">
            <a:extLst>
              <a:ext uri="{FF2B5EF4-FFF2-40B4-BE49-F238E27FC236}">
                <a16:creationId xmlns:a16="http://schemas.microsoft.com/office/drawing/2014/main" id="{70FB47F2-38CF-D171-5AD4-77E51352B0A3}"/>
              </a:ext>
            </a:extLst>
          </p:cNvPr>
          <p:cNvSpPr>
            <a:spLocks/>
          </p:cNvSpPr>
          <p:nvPr/>
        </p:nvSpPr>
        <p:spPr bwMode="auto">
          <a:xfrm>
            <a:off x="5929313" y="4510088"/>
            <a:ext cx="1905000" cy="1600200"/>
          </a:xfrm>
          <a:custGeom>
            <a:avLst/>
            <a:gdLst>
              <a:gd name="T0" fmla="*/ 0 w 1200"/>
              <a:gd name="T1" fmla="*/ 1008 h 1008"/>
              <a:gd name="T2" fmla="*/ 288 w 1200"/>
              <a:gd name="T3" fmla="*/ 864 h 1008"/>
              <a:gd name="T4" fmla="*/ 384 w 1200"/>
              <a:gd name="T5" fmla="*/ 720 h 1008"/>
              <a:gd name="T6" fmla="*/ 432 w 1200"/>
              <a:gd name="T7" fmla="*/ 528 h 1008"/>
              <a:gd name="T8" fmla="*/ 576 w 1200"/>
              <a:gd name="T9" fmla="*/ 336 h 1008"/>
              <a:gd name="T10" fmla="*/ 816 w 1200"/>
              <a:gd name="T11" fmla="*/ 192 h 1008"/>
              <a:gd name="T12" fmla="*/ 1104 w 1200"/>
              <a:gd name="T13" fmla="*/ 48 h 1008"/>
              <a:gd name="T14" fmla="*/ 1200 w 1200"/>
              <a:gd name="T15" fmla="*/ 0 h 1008"/>
              <a:gd name="T16" fmla="*/ 0 w 1200"/>
              <a:gd name="T17" fmla="*/ 0 h 1008"/>
              <a:gd name="T18" fmla="*/ 0 w 1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0" h="1008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w="1016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49" name="Rectangle 25">
            <a:extLst>
              <a:ext uri="{FF2B5EF4-FFF2-40B4-BE49-F238E27FC236}">
                <a16:creationId xmlns:a16="http://schemas.microsoft.com/office/drawing/2014/main" id="{A66D2544-A369-EF3C-952A-01A3CB4B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533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99457" name="Rectangle 33">
            <a:extLst>
              <a:ext uri="{FF2B5EF4-FFF2-40B4-BE49-F238E27FC236}">
                <a16:creationId xmlns:a16="http://schemas.microsoft.com/office/drawing/2014/main" id="{A0B4AF65-6467-F7D7-9655-EE7321A4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3434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54" name="Rectangle 30">
            <a:extLst>
              <a:ext uri="{FF2B5EF4-FFF2-40B4-BE49-F238E27FC236}">
                <a16:creationId xmlns:a16="http://schemas.microsoft.com/office/drawing/2014/main" id="{F8F1DDE1-B47B-10D5-957D-235D9623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4557713"/>
            <a:ext cx="1905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58" name="AutoShape 34">
            <a:extLst>
              <a:ext uri="{FF2B5EF4-FFF2-40B4-BE49-F238E27FC236}">
                <a16:creationId xmlns:a16="http://schemas.microsoft.com/office/drawing/2014/main" id="{D6830CCB-CEBF-55C5-E514-FB640C1E8A6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7200" y="5181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59" name="Text Box 35">
            <a:extLst>
              <a:ext uri="{FF2B5EF4-FFF2-40B4-BE49-F238E27FC236}">
                <a16:creationId xmlns:a16="http://schemas.microsoft.com/office/drawing/2014/main" id="{0A931BA7-3FD2-E936-AF46-AEB74490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473551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Thinning</a:t>
            </a:r>
          </a:p>
        </p:txBody>
      </p:sp>
      <p:sp>
        <p:nvSpPr>
          <p:cNvPr id="999461" name="Rectangle 37">
            <a:extLst>
              <a:ext uri="{FF2B5EF4-FFF2-40B4-BE49-F238E27FC236}">
                <a16:creationId xmlns:a16="http://schemas.microsoft.com/office/drawing/2014/main" id="{3F7A1E93-5AB9-BDBC-0F4D-2FBD6ACC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9088"/>
            <a:ext cx="533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999462" name="Rectangle 38">
            <a:extLst>
              <a:ext uri="{FF2B5EF4-FFF2-40B4-BE49-F238E27FC236}">
                <a16:creationId xmlns:a16="http://schemas.microsoft.com/office/drawing/2014/main" id="{DE6EEC20-2B6C-B431-2E01-9B2EDC8A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81488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63" name="Rectangle 39">
            <a:extLst>
              <a:ext uri="{FF2B5EF4-FFF2-40B4-BE49-F238E27FC236}">
                <a16:creationId xmlns:a16="http://schemas.microsoft.com/office/drawing/2014/main" id="{00F5060C-7DA6-346F-0799-30ADB7C3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495800"/>
            <a:ext cx="1905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506" name="Picture 34">
            <a:extLst>
              <a:ext uri="{FF2B5EF4-FFF2-40B4-BE49-F238E27FC236}">
                <a16:creationId xmlns:a16="http://schemas.microsoft.com/office/drawing/2014/main" id="{A3EBE5C1-C406-4EDD-7F00-4CA28F67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789238"/>
            <a:ext cx="7662862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1476" name="Rectangle 4">
            <a:extLst>
              <a:ext uri="{FF2B5EF4-FFF2-40B4-BE49-F238E27FC236}">
                <a16:creationId xmlns:a16="http://schemas.microsoft.com/office/drawing/2014/main" id="{4DF93396-F19F-BBFA-F363-9CC874C17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Edge Tracking Methods</a:t>
            </a:r>
          </a:p>
        </p:txBody>
      </p:sp>
      <p:sp>
        <p:nvSpPr>
          <p:cNvPr id="1001481" name="Rectangle 9">
            <a:extLst>
              <a:ext uri="{FF2B5EF4-FFF2-40B4-BE49-F238E27FC236}">
                <a16:creationId xmlns:a16="http://schemas.microsoft.com/office/drawing/2014/main" id="{2FA77978-1447-3521-49B9-1A0E24A1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990600"/>
            <a:ext cx="533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1493" name="Rectangle 21">
            <a:extLst>
              <a:ext uri="{FF2B5EF4-FFF2-40B4-BE49-F238E27FC236}">
                <a16:creationId xmlns:a16="http://schemas.microsoft.com/office/drawing/2014/main" id="{7C1E5C3B-C9EC-DCC4-941D-9AE9706F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504" name="Text Box 32">
            <a:extLst>
              <a:ext uri="{FF2B5EF4-FFF2-40B4-BE49-F238E27FC236}">
                <a16:creationId xmlns:a16="http://schemas.microsoft.com/office/drawing/2014/main" id="{B9DB5D03-1572-CBC4-0EE2-1F6DACE5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295400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Adjusting a priori Boundaries:</a:t>
            </a:r>
          </a:p>
        </p:txBody>
      </p:sp>
      <p:sp>
        <p:nvSpPr>
          <p:cNvPr id="1001505" name="Text Box 33">
            <a:extLst>
              <a:ext uri="{FF2B5EF4-FFF2-40B4-BE49-F238E27FC236}">
                <a16:creationId xmlns:a16="http://schemas.microsoft.com/office/drawing/2014/main" id="{C3FE575E-251C-D215-E931-7256212A8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006600"/>
            <a:ext cx="74390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CC3300"/>
                </a:solidFill>
              </a:rPr>
              <a:t>Given:</a:t>
            </a:r>
            <a:r>
              <a:rPr lang="en-US" altLang="en-US" sz="1800"/>
              <a:t> Approximate Location of Boundary</a:t>
            </a:r>
          </a:p>
          <a:p>
            <a:endParaRPr lang="en-US" altLang="en-US" sz="900"/>
          </a:p>
          <a:p>
            <a:r>
              <a:rPr lang="en-US" altLang="en-US" sz="1800">
                <a:solidFill>
                  <a:srgbClr val="CC3300"/>
                </a:solidFill>
              </a:rPr>
              <a:t>Task:</a:t>
            </a:r>
            <a:r>
              <a:rPr lang="en-US" altLang="en-US" sz="1800"/>
              <a:t> Find Accurate Location of Boundary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Search for STRONG EDGES along normals to approximate boundary.</a:t>
            </a:r>
          </a:p>
          <a:p>
            <a:pPr>
              <a:buFontTx/>
              <a:buChar char="•"/>
            </a:pPr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Fit curve (eg., polynomials) to strong edges.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>
            <a:extLst>
              <a:ext uri="{FF2B5EF4-FFF2-40B4-BE49-F238E27FC236}">
                <a16:creationId xmlns:a16="http://schemas.microsoft.com/office/drawing/2014/main" id="{76B3A56D-62D0-F96C-589F-06F0AFD05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Edge Tracking Methods</a:t>
            </a:r>
          </a:p>
        </p:txBody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EA7A2979-7474-00C4-E17A-83B82D50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990600"/>
            <a:ext cx="533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3524" name="Rectangle 4">
            <a:extLst>
              <a:ext uri="{FF2B5EF4-FFF2-40B4-BE49-F238E27FC236}">
                <a16:creationId xmlns:a16="http://schemas.microsoft.com/office/drawing/2014/main" id="{66D5633E-7B9E-AE35-21DB-BBF7475D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9144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25" name="Rectangle 5">
            <a:extLst>
              <a:ext uri="{FF2B5EF4-FFF2-40B4-BE49-F238E27FC236}">
                <a16:creationId xmlns:a16="http://schemas.microsoft.com/office/drawing/2014/main" id="{2F6692A2-FA27-C440-BBA2-4542A1A6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26" name="Text Box 6">
            <a:extLst>
              <a:ext uri="{FF2B5EF4-FFF2-40B4-BE49-F238E27FC236}">
                <a16:creationId xmlns:a16="http://schemas.microsoft.com/office/drawing/2014/main" id="{0220CA63-E06B-7F20-DA99-DAAA2220B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2500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Divide and Conquer:</a:t>
            </a:r>
          </a:p>
        </p:txBody>
      </p:sp>
      <p:sp>
        <p:nvSpPr>
          <p:cNvPr id="1003527" name="Text Box 7">
            <a:extLst>
              <a:ext uri="{FF2B5EF4-FFF2-40B4-BE49-F238E27FC236}">
                <a16:creationId xmlns:a16="http://schemas.microsoft.com/office/drawing/2014/main" id="{E0D48957-69B8-2813-7109-430F90E0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476885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CC3300"/>
                </a:solidFill>
              </a:rPr>
              <a:t>Given:</a:t>
            </a:r>
            <a:r>
              <a:rPr lang="en-US" altLang="en-US" sz="1800"/>
              <a:t> Boundary lies between points A and B</a:t>
            </a:r>
          </a:p>
          <a:p>
            <a:endParaRPr lang="en-US" altLang="en-US" sz="900"/>
          </a:p>
          <a:p>
            <a:r>
              <a:rPr lang="en-US" altLang="en-US" sz="1800">
                <a:solidFill>
                  <a:srgbClr val="CC3300"/>
                </a:solidFill>
              </a:rPr>
              <a:t>Task:</a:t>
            </a:r>
            <a:r>
              <a:rPr lang="en-US" altLang="en-US" sz="1800"/>
              <a:t> Find Boundary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Connect A and B with Line</a:t>
            </a:r>
          </a:p>
          <a:p>
            <a:pPr>
              <a:buFontTx/>
              <a:buChar char="•"/>
            </a:pPr>
            <a:endParaRPr lang="en-US" altLang="en-US" sz="1200"/>
          </a:p>
          <a:p>
            <a:pPr>
              <a:buFontTx/>
              <a:buChar char="•"/>
            </a:pPr>
            <a:r>
              <a:rPr lang="en-US" altLang="en-US" sz="1800"/>
              <a:t> Find strongest edge along line bisector</a:t>
            </a:r>
          </a:p>
          <a:p>
            <a:pPr>
              <a:buFontTx/>
              <a:buChar char="•"/>
            </a:pPr>
            <a:endParaRPr lang="en-US" altLang="en-US" sz="1000"/>
          </a:p>
          <a:p>
            <a:pPr>
              <a:buFontTx/>
              <a:buChar char="•"/>
            </a:pPr>
            <a:r>
              <a:rPr lang="en-US" altLang="en-US" sz="1800"/>
              <a:t> Use edge point as break point</a:t>
            </a:r>
          </a:p>
          <a:p>
            <a:pPr>
              <a:buFontTx/>
              <a:buChar char="•"/>
            </a:pPr>
            <a:endParaRPr lang="en-US" altLang="en-US" sz="1200"/>
          </a:p>
          <a:p>
            <a:pPr>
              <a:buFontTx/>
              <a:buChar char="•"/>
            </a:pPr>
            <a:r>
              <a:rPr lang="en-US" altLang="en-US" sz="1800"/>
              <a:t> Repeat</a:t>
            </a:r>
          </a:p>
        </p:txBody>
      </p:sp>
      <p:pic>
        <p:nvPicPr>
          <p:cNvPr id="1003528" name="Picture 8">
            <a:extLst>
              <a:ext uri="{FF2B5EF4-FFF2-40B4-BE49-F238E27FC236}">
                <a16:creationId xmlns:a16="http://schemas.microsoft.com/office/drawing/2014/main" id="{CFE33306-4DD7-50AA-4902-D49CCD10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25700"/>
            <a:ext cx="481965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29" name="Rectangle 9">
            <a:extLst>
              <a:ext uri="{FF2B5EF4-FFF2-40B4-BE49-F238E27FC236}">
                <a16:creationId xmlns:a16="http://schemas.microsoft.com/office/drawing/2014/main" id="{440265D4-5820-3B0B-5393-ADEE0119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0"/>
            <a:ext cx="2971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604" name="Rectangle 36">
            <a:extLst>
              <a:ext uri="{FF2B5EF4-FFF2-40B4-BE49-F238E27FC236}">
                <a16:creationId xmlns:a16="http://schemas.microsoft.com/office/drawing/2014/main" id="{F39D4B60-2B83-EB29-2E5B-4336E6EF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3657600" cy="2514600"/>
          </a:xfrm>
          <a:prstGeom prst="rect">
            <a:avLst/>
          </a:prstGeom>
          <a:solidFill>
            <a:srgbClr val="DCE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70" name="Rectangle 2">
            <a:extLst>
              <a:ext uri="{FF2B5EF4-FFF2-40B4-BE49-F238E27FC236}">
                <a16:creationId xmlns:a16="http://schemas.microsoft.com/office/drawing/2014/main" id="{855B9921-9F55-E066-BCC7-BABE7BBAD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200">
                <a:ea typeface="ＭＳ Ｐゴシック" panose="020B0600070205080204" pitchFamily="34" charset="-128"/>
              </a:rPr>
              <a:t>Fitting Lines to Edges (Least Squares)</a:t>
            </a:r>
          </a:p>
        </p:txBody>
      </p:sp>
      <p:sp>
        <p:nvSpPr>
          <p:cNvPr id="1005573" name="Rectangle 5">
            <a:extLst>
              <a:ext uri="{FF2B5EF4-FFF2-40B4-BE49-F238E27FC236}">
                <a16:creationId xmlns:a16="http://schemas.microsoft.com/office/drawing/2014/main" id="{A565D993-3D09-B844-ED81-BFA30732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76" name="Line 8">
            <a:extLst>
              <a:ext uri="{FF2B5EF4-FFF2-40B4-BE49-F238E27FC236}">
                <a16:creationId xmlns:a16="http://schemas.microsoft.com/office/drawing/2014/main" id="{AB4B6484-1CC2-33E7-7D1B-7168B68B9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5577" name="Line 9">
            <a:extLst>
              <a:ext uri="{FF2B5EF4-FFF2-40B4-BE49-F238E27FC236}">
                <a16:creationId xmlns:a16="http://schemas.microsoft.com/office/drawing/2014/main" id="{B8231DAB-C511-7BD9-AB75-4B0610E2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4290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5578" name="Line 10">
            <a:extLst>
              <a:ext uri="{FF2B5EF4-FFF2-40B4-BE49-F238E27FC236}">
                <a16:creationId xmlns:a16="http://schemas.microsoft.com/office/drawing/2014/main" id="{7D9A0639-7BB7-47B7-CB7F-3C0D35562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905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5579" name="Oval 11">
            <a:extLst>
              <a:ext uri="{FF2B5EF4-FFF2-40B4-BE49-F238E27FC236}">
                <a16:creationId xmlns:a16="http://schemas.microsoft.com/office/drawing/2014/main" id="{B126801A-291B-7EC7-1535-182BF54D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0" name="Oval 12">
            <a:extLst>
              <a:ext uri="{FF2B5EF4-FFF2-40B4-BE49-F238E27FC236}">
                <a16:creationId xmlns:a16="http://schemas.microsoft.com/office/drawing/2014/main" id="{FE7F968A-79C8-F1F9-1BCB-4642D90E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1" name="Oval 13">
            <a:extLst>
              <a:ext uri="{FF2B5EF4-FFF2-40B4-BE49-F238E27FC236}">
                <a16:creationId xmlns:a16="http://schemas.microsoft.com/office/drawing/2014/main" id="{342711DB-8849-2108-EA7C-5B30905D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2" name="Oval 14">
            <a:extLst>
              <a:ext uri="{FF2B5EF4-FFF2-40B4-BE49-F238E27FC236}">
                <a16:creationId xmlns:a16="http://schemas.microsoft.com/office/drawing/2014/main" id="{E69BEE4B-EED6-BB27-8A9E-DB983D28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3" name="Oval 15">
            <a:extLst>
              <a:ext uri="{FF2B5EF4-FFF2-40B4-BE49-F238E27FC236}">
                <a16:creationId xmlns:a16="http://schemas.microsoft.com/office/drawing/2014/main" id="{04A3C66A-A17C-F4DC-8DD7-6BBCB16D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76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4" name="Oval 16">
            <a:extLst>
              <a:ext uri="{FF2B5EF4-FFF2-40B4-BE49-F238E27FC236}">
                <a16:creationId xmlns:a16="http://schemas.microsoft.com/office/drawing/2014/main" id="{D37014A6-1011-E4B6-B7F9-DB171223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5" name="Oval 17">
            <a:extLst>
              <a:ext uri="{FF2B5EF4-FFF2-40B4-BE49-F238E27FC236}">
                <a16:creationId xmlns:a16="http://schemas.microsoft.com/office/drawing/2014/main" id="{16DB7119-8837-126F-9C72-762BFEC6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6" name="Oval 18">
            <a:extLst>
              <a:ext uri="{FF2B5EF4-FFF2-40B4-BE49-F238E27FC236}">
                <a16:creationId xmlns:a16="http://schemas.microsoft.com/office/drawing/2014/main" id="{9F4DFB84-2B87-B1F4-8CA6-51B4C3EC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7" name="Oval 19">
            <a:extLst>
              <a:ext uri="{FF2B5EF4-FFF2-40B4-BE49-F238E27FC236}">
                <a16:creationId xmlns:a16="http://schemas.microsoft.com/office/drawing/2014/main" id="{0AAC30B1-614B-76EF-34A1-B3E170B9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8" name="Oval 20">
            <a:extLst>
              <a:ext uri="{FF2B5EF4-FFF2-40B4-BE49-F238E27FC236}">
                <a16:creationId xmlns:a16="http://schemas.microsoft.com/office/drawing/2014/main" id="{8D1D695A-1921-51DF-A821-A8ABDB4F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89" name="Oval 21">
            <a:extLst>
              <a:ext uri="{FF2B5EF4-FFF2-40B4-BE49-F238E27FC236}">
                <a16:creationId xmlns:a16="http://schemas.microsoft.com/office/drawing/2014/main" id="{978BD649-2485-45DA-7920-1A78D73A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590" name="Line 22">
            <a:extLst>
              <a:ext uri="{FF2B5EF4-FFF2-40B4-BE49-F238E27FC236}">
                <a16:creationId xmlns:a16="http://schemas.microsoft.com/office/drawing/2014/main" id="{BE559A4D-E34A-DEE5-D28B-83D310F6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8" y="215265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05591" name="Object 23">
            <a:extLst>
              <a:ext uri="{FF2B5EF4-FFF2-40B4-BE49-F238E27FC236}">
                <a16:creationId xmlns:a16="http://schemas.microsoft.com/office/drawing/2014/main" id="{C85065DF-3906-06B2-DA90-0D1D9822A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9650" y="1447800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672840" imgH="177480" progId="Equation.3">
                  <p:embed/>
                </p:oleObj>
              </mc:Choice>
              <mc:Fallback>
                <p:oleObj name="Equation" r:id="rId4" imgW="672840" imgH="177480" progId="Equation.3">
                  <p:embed/>
                  <p:pic>
                    <p:nvPicPr>
                      <p:cNvPr id="1005591" name="Object 23">
                        <a:extLst>
                          <a:ext uri="{FF2B5EF4-FFF2-40B4-BE49-F238E27FC236}">
                            <a16:creationId xmlns:a16="http://schemas.microsoft.com/office/drawing/2014/main" id="{C85065DF-3906-06B2-DA90-0D1D9822A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447800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92" name="Object 24">
            <a:extLst>
              <a:ext uri="{FF2B5EF4-FFF2-40B4-BE49-F238E27FC236}">
                <a16:creationId xmlns:a16="http://schemas.microsoft.com/office/drawing/2014/main" id="{94B13B50-8AD2-937F-ACE7-5CCAE04E3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819400"/>
          <a:ext cx="161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736560" imgH="228600" progId="Equation.3">
                  <p:embed/>
                </p:oleObj>
              </mc:Choice>
              <mc:Fallback>
                <p:oleObj name="Equation" r:id="rId6" imgW="736560" imgH="228600" progId="Equation.3">
                  <p:embed/>
                  <p:pic>
                    <p:nvPicPr>
                      <p:cNvPr id="1005592" name="Object 24">
                        <a:extLst>
                          <a:ext uri="{FF2B5EF4-FFF2-40B4-BE49-F238E27FC236}">
                            <a16:creationId xmlns:a16="http://schemas.microsoft.com/office/drawing/2014/main" id="{94B13B50-8AD2-937F-ACE7-5CCAE04E3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161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3" name="Line 25">
            <a:extLst>
              <a:ext uri="{FF2B5EF4-FFF2-40B4-BE49-F238E27FC236}">
                <a16:creationId xmlns:a16="http://schemas.microsoft.com/office/drawing/2014/main" id="{0B7914FD-CC7C-923A-86A9-65AB1CE463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05594" name="Object 26">
            <a:extLst>
              <a:ext uri="{FF2B5EF4-FFF2-40B4-BE49-F238E27FC236}">
                <a16:creationId xmlns:a16="http://schemas.microsoft.com/office/drawing/2014/main" id="{87F358FA-0EEA-445E-B402-2C7531494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1662113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1005594" name="Object 26">
                        <a:extLst>
                          <a:ext uri="{FF2B5EF4-FFF2-40B4-BE49-F238E27FC236}">
                            <a16:creationId xmlns:a16="http://schemas.microsoft.com/office/drawing/2014/main" id="{87F358FA-0EEA-445E-B402-2C7531494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1662113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95" name="Object 27">
            <a:extLst>
              <a:ext uri="{FF2B5EF4-FFF2-40B4-BE49-F238E27FC236}">
                <a16:creationId xmlns:a16="http://schemas.microsoft.com/office/drawing/2014/main" id="{4DC7C16B-5AAF-8FEB-F63E-65480D81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2954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1005595" name="Object 27">
                        <a:extLst>
                          <a:ext uri="{FF2B5EF4-FFF2-40B4-BE49-F238E27FC236}">
                            <a16:creationId xmlns:a16="http://schemas.microsoft.com/office/drawing/2014/main" id="{4DC7C16B-5AAF-8FEB-F63E-65480D81D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96" name="Object 28">
            <a:extLst>
              <a:ext uri="{FF2B5EF4-FFF2-40B4-BE49-F238E27FC236}">
                <a16:creationId xmlns:a16="http://schemas.microsoft.com/office/drawing/2014/main" id="{6B4489D5-B41F-12EC-EC88-3CD7B9185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3528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2" imgW="126720" imgH="139680" progId="Equation.3">
                  <p:embed/>
                </p:oleObj>
              </mc:Choice>
              <mc:Fallback>
                <p:oleObj name="Equation" r:id="rId12" imgW="126720" imgH="139680" progId="Equation.3">
                  <p:embed/>
                  <p:pic>
                    <p:nvPicPr>
                      <p:cNvPr id="1005596" name="Object 28">
                        <a:extLst>
                          <a:ext uri="{FF2B5EF4-FFF2-40B4-BE49-F238E27FC236}">
                            <a16:creationId xmlns:a16="http://schemas.microsoft.com/office/drawing/2014/main" id="{6B4489D5-B41F-12EC-EC88-3CD7B9185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52800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7" name="Text Box 29">
            <a:extLst>
              <a:ext uri="{FF2B5EF4-FFF2-40B4-BE49-F238E27FC236}">
                <a16:creationId xmlns:a16="http://schemas.microsoft.com/office/drawing/2014/main" id="{7563E92A-D12A-93A1-CD39-BAE812C2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55713"/>
            <a:ext cx="38036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CC3300"/>
                </a:solidFill>
              </a:rPr>
              <a:t>Given:</a:t>
            </a:r>
            <a:r>
              <a:rPr lang="en-US" altLang="en-US" sz="1800"/>
              <a:t> Many                  pairs</a:t>
            </a:r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Find:</a:t>
            </a:r>
            <a:r>
              <a:rPr lang="en-US" altLang="en-US" sz="1800"/>
              <a:t> Parameters</a:t>
            </a:r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Minimize:</a:t>
            </a:r>
            <a:r>
              <a:rPr lang="en-US" altLang="en-US" sz="1800"/>
              <a:t> Average square distance: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Using:</a:t>
            </a:r>
          </a:p>
          <a:p>
            <a:endParaRPr lang="en-US" altLang="en-US" sz="1800">
              <a:solidFill>
                <a:srgbClr val="CC3300"/>
              </a:solidFill>
            </a:endParaRP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Note:</a:t>
            </a:r>
            <a:r>
              <a:rPr lang="en-US" altLang="en-US" sz="1800"/>
              <a:t>  </a:t>
            </a:r>
          </a:p>
        </p:txBody>
      </p:sp>
      <p:graphicFrame>
        <p:nvGraphicFramePr>
          <p:cNvPr id="1005598" name="Object 30">
            <a:extLst>
              <a:ext uri="{FF2B5EF4-FFF2-40B4-BE49-F238E27FC236}">
                <a16:creationId xmlns:a16="http://schemas.microsoft.com/office/drawing/2014/main" id="{BC2F53FB-BBB9-9C45-829A-0F704B571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1219200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1005598" name="Object 30">
                        <a:extLst>
                          <a:ext uri="{FF2B5EF4-FFF2-40B4-BE49-F238E27FC236}">
                            <a16:creationId xmlns:a16="http://schemas.microsoft.com/office/drawing/2014/main" id="{BC2F53FB-BBB9-9C45-829A-0F704B571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219200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99" name="Object 31">
            <a:extLst>
              <a:ext uri="{FF2B5EF4-FFF2-40B4-BE49-F238E27FC236}">
                <a16:creationId xmlns:a16="http://schemas.microsoft.com/office/drawing/2014/main" id="{31DC20A3-2F85-C8F8-F8F3-F14C19339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5388" y="1778000"/>
          <a:ext cx="865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6" imgW="393480" imgH="203040" progId="Equation.3">
                  <p:embed/>
                </p:oleObj>
              </mc:Choice>
              <mc:Fallback>
                <p:oleObj name="Equation" r:id="rId16" imgW="393480" imgH="203040" progId="Equation.3">
                  <p:embed/>
                  <p:pic>
                    <p:nvPicPr>
                      <p:cNvPr id="1005599" name="Object 31">
                        <a:extLst>
                          <a:ext uri="{FF2B5EF4-FFF2-40B4-BE49-F238E27FC236}">
                            <a16:creationId xmlns:a16="http://schemas.microsoft.com/office/drawing/2014/main" id="{31DC20A3-2F85-C8F8-F8F3-F14C19339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778000"/>
                        <a:ext cx="865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0" name="Object 32">
            <a:extLst>
              <a:ext uri="{FF2B5EF4-FFF2-40B4-BE49-F238E27FC236}">
                <a16:creationId xmlns:a16="http://schemas.microsoft.com/office/drawing/2014/main" id="{C2CF4576-F8F5-8894-D0C0-3CB59355C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73400"/>
          <a:ext cx="301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8" imgW="1371600" imgH="444240" progId="Equation.3">
                  <p:embed/>
                </p:oleObj>
              </mc:Choice>
              <mc:Fallback>
                <p:oleObj name="Equation" r:id="rId18" imgW="1371600" imgH="444240" progId="Equation.3">
                  <p:embed/>
                  <p:pic>
                    <p:nvPicPr>
                      <p:cNvPr id="1005600" name="Object 32">
                        <a:extLst>
                          <a:ext uri="{FF2B5EF4-FFF2-40B4-BE49-F238E27FC236}">
                            <a16:creationId xmlns:a16="http://schemas.microsoft.com/office/drawing/2014/main" id="{C2CF4576-F8F5-8894-D0C0-3CB59355C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73400"/>
                        <a:ext cx="301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1" name="Object 33">
            <a:extLst>
              <a:ext uri="{FF2B5EF4-FFF2-40B4-BE49-F238E27FC236}">
                <a16:creationId xmlns:a16="http://schemas.microsoft.com/office/drawing/2014/main" id="{633B8B97-940C-A00F-B896-5FE4C8ACD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2932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20" imgW="1333440" imgH="393480" progId="Equation.3">
                  <p:embed/>
                </p:oleObj>
              </mc:Choice>
              <mc:Fallback>
                <p:oleObj name="Equation" r:id="rId20" imgW="1333440" imgH="393480" progId="Equation.3">
                  <p:embed/>
                  <p:pic>
                    <p:nvPicPr>
                      <p:cNvPr id="1005601" name="Object 33">
                        <a:extLst>
                          <a:ext uri="{FF2B5EF4-FFF2-40B4-BE49-F238E27FC236}">
                            <a16:creationId xmlns:a16="http://schemas.microsoft.com/office/drawing/2014/main" id="{633B8B97-940C-A00F-B896-5FE4C8ACD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9321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2" name="Object 34">
            <a:extLst>
              <a:ext uri="{FF2B5EF4-FFF2-40B4-BE49-F238E27FC236}">
                <a16:creationId xmlns:a16="http://schemas.microsoft.com/office/drawing/2014/main" id="{DD4450AC-7445-74E0-0844-E4C76324F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267200"/>
          <a:ext cx="15906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2" imgW="723600" imgH="241200" progId="Equation.3">
                  <p:embed/>
                </p:oleObj>
              </mc:Choice>
              <mc:Fallback>
                <p:oleObj name="Equation" r:id="rId22" imgW="723600" imgH="241200" progId="Equation.3">
                  <p:embed/>
                  <p:pic>
                    <p:nvPicPr>
                      <p:cNvPr id="1005602" name="Object 34">
                        <a:extLst>
                          <a:ext uri="{FF2B5EF4-FFF2-40B4-BE49-F238E27FC236}">
                            <a16:creationId xmlns:a16="http://schemas.microsoft.com/office/drawing/2014/main" id="{DD4450AC-7445-74E0-0844-E4C76324F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15906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3" name="Object 35">
            <a:extLst>
              <a:ext uri="{FF2B5EF4-FFF2-40B4-BE49-F238E27FC236}">
                <a16:creationId xmlns:a16="http://schemas.microsoft.com/office/drawing/2014/main" id="{1C953FE5-D383-DB93-64EB-4AFF345BB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105400"/>
          <a:ext cx="30972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4" imgW="1409400" imgH="685800" progId="Equation.3">
                  <p:embed/>
                </p:oleObj>
              </mc:Choice>
              <mc:Fallback>
                <p:oleObj name="Equation" r:id="rId24" imgW="1409400" imgH="685800" progId="Equation.3">
                  <p:embed/>
                  <p:pic>
                    <p:nvPicPr>
                      <p:cNvPr id="1005603" name="Object 35">
                        <a:extLst>
                          <a:ext uri="{FF2B5EF4-FFF2-40B4-BE49-F238E27FC236}">
                            <a16:creationId xmlns:a16="http://schemas.microsoft.com/office/drawing/2014/main" id="{1C953FE5-D383-DB93-64EB-4AFF345BB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05400"/>
                        <a:ext cx="309721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5" name="Object 37">
            <a:extLst>
              <a:ext uri="{FF2B5EF4-FFF2-40B4-BE49-F238E27FC236}">
                <a16:creationId xmlns:a16="http://schemas.microsoft.com/office/drawing/2014/main" id="{8EB75ED1-C00D-17D5-FFF2-9B2DB0CC4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791200"/>
          <a:ext cx="9874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6" imgW="622080" imgH="520560" progId="Equation.3">
                  <p:embed/>
                </p:oleObj>
              </mc:Choice>
              <mc:Fallback>
                <p:oleObj name="Equation" r:id="rId26" imgW="622080" imgH="520560" progId="Equation.3">
                  <p:embed/>
                  <p:pic>
                    <p:nvPicPr>
                      <p:cNvPr id="1005605" name="Object 37">
                        <a:extLst>
                          <a:ext uri="{FF2B5EF4-FFF2-40B4-BE49-F238E27FC236}">
                            <a16:creationId xmlns:a16="http://schemas.microsoft.com/office/drawing/2014/main" id="{8EB75ED1-C00D-17D5-FFF2-9B2DB0CC4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9874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6" name="Object 38">
            <a:extLst>
              <a:ext uri="{FF2B5EF4-FFF2-40B4-BE49-F238E27FC236}">
                <a16:creationId xmlns:a16="http://schemas.microsoft.com/office/drawing/2014/main" id="{A7751092-152C-F19F-F8F5-E29A32BD7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7013" y="5791200"/>
          <a:ext cx="9667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8" imgW="609480" imgH="520560" progId="Equation.3">
                  <p:embed/>
                </p:oleObj>
              </mc:Choice>
              <mc:Fallback>
                <p:oleObj name="Equation" r:id="rId28" imgW="609480" imgH="520560" progId="Equation.3">
                  <p:embed/>
                  <p:pic>
                    <p:nvPicPr>
                      <p:cNvPr id="1005606" name="Object 38">
                        <a:extLst>
                          <a:ext uri="{FF2B5EF4-FFF2-40B4-BE49-F238E27FC236}">
                            <a16:creationId xmlns:a16="http://schemas.microsoft.com/office/drawing/2014/main" id="{A7751092-152C-F19F-F8F5-E29A32BD7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791200"/>
                        <a:ext cx="9667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9" name="Rectangle 3">
            <a:extLst>
              <a:ext uri="{FF2B5EF4-FFF2-40B4-BE49-F238E27FC236}">
                <a16:creationId xmlns:a16="http://schemas.microsoft.com/office/drawing/2014/main" id="{B6DC9D3D-D374-97D4-5614-3C0164FAF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Problem with Parameterization</a:t>
            </a:r>
          </a:p>
        </p:txBody>
      </p:sp>
      <p:sp>
        <p:nvSpPr>
          <p:cNvPr id="1007620" name="Rectangle 4">
            <a:extLst>
              <a:ext uri="{FF2B5EF4-FFF2-40B4-BE49-F238E27FC236}">
                <a16:creationId xmlns:a16="http://schemas.microsoft.com/office/drawing/2014/main" id="{64E840B6-19B4-AB03-14D6-BBF63F9B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1" name="Line 5">
            <a:extLst>
              <a:ext uri="{FF2B5EF4-FFF2-40B4-BE49-F238E27FC236}">
                <a16:creationId xmlns:a16="http://schemas.microsoft.com/office/drawing/2014/main" id="{0BB4DD33-126D-BC40-77CF-A4C5FADEC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600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622" name="Line 6">
            <a:extLst>
              <a:ext uri="{FF2B5EF4-FFF2-40B4-BE49-F238E27FC236}">
                <a16:creationId xmlns:a16="http://schemas.microsoft.com/office/drawing/2014/main" id="{86FEB4F9-F64B-CAFB-531A-83091FBD5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624" name="Oval 8">
            <a:extLst>
              <a:ext uri="{FF2B5EF4-FFF2-40B4-BE49-F238E27FC236}">
                <a16:creationId xmlns:a16="http://schemas.microsoft.com/office/drawing/2014/main" id="{72CC51F9-CFD6-D111-C342-8B94F38300DB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087688" y="32480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5" name="Oval 9">
            <a:extLst>
              <a:ext uri="{FF2B5EF4-FFF2-40B4-BE49-F238E27FC236}">
                <a16:creationId xmlns:a16="http://schemas.microsoft.com/office/drawing/2014/main" id="{01473227-83FC-8FE7-BECD-4CDCEA8FF652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181350" y="2957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6" name="Oval 10">
            <a:extLst>
              <a:ext uri="{FF2B5EF4-FFF2-40B4-BE49-F238E27FC236}">
                <a16:creationId xmlns:a16="http://schemas.microsoft.com/office/drawing/2014/main" id="{34AF8CEF-833E-51EC-A33C-43DBAA635B9F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032125" y="26701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7" name="Oval 11">
            <a:extLst>
              <a:ext uri="{FF2B5EF4-FFF2-40B4-BE49-F238E27FC236}">
                <a16:creationId xmlns:a16="http://schemas.microsoft.com/office/drawing/2014/main" id="{0A5862BE-21A3-1479-E1C8-E3D2A9B26436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101975" y="24526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8" name="Oval 12">
            <a:extLst>
              <a:ext uri="{FF2B5EF4-FFF2-40B4-BE49-F238E27FC236}">
                <a16:creationId xmlns:a16="http://schemas.microsoft.com/office/drawing/2014/main" id="{8CC65929-7BD1-3BC0-0892-3519A7A5C7D6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2681288" y="20780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29" name="Oval 13">
            <a:extLst>
              <a:ext uri="{FF2B5EF4-FFF2-40B4-BE49-F238E27FC236}">
                <a16:creationId xmlns:a16="http://schemas.microsoft.com/office/drawing/2014/main" id="{7CAE8E33-55CF-DCF8-878F-75799F0024AB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2997200" y="17795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30" name="Oval 14">
            <a:extLst>
              <a:ext uri="{FF2B5EF4-FFF2-40B4-BE49-F238E27FC236}">
                <a16:creationId xmlns:a16="http://schemas.microsoft.com/office/drawing/2014/main" id="{C6894D07-B02B-C763-F270-8FD72C3432E1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2752725" y="1541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31" name="Oval 15">
            <a:extLst>
              <a:ext uri="{FF2B5EF4-FFF2-40B4-BE49-F238E27FC236}">
                <a16:creationId xmlns:a16="http://schemas.microsoft.com/office/drawing/2014/main" id="{C61964E2-562F-C279-AC95-C2A2B9888BB4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2706688" y="16875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32" name="Oval 16">
            <a:extLst>
              <a:ext uri="{FF2B5EF4-FFF2-40B4-BE49-F238E27FC236}">
                <a16:creationId xmlns:a16="http://schemas.microsoft.com/office/drawing/2014/main" id="{918C187F-C4AA-1712-0C20-D0E5112E3D65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159125" y="12715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7633" name="Oval 17">
            <a:extLst>
              <a:ext uri="{FF2B5EF4-FFF2-40B4-BE49-F238E27FC236}">
                <a16:creationId xmlns:a16="http://schemas.microsoft.com/office/drawing/2014/main" id="{5642A711-21DF-8662-9CE7-3FE0379FDA20}"/>
              </a:ext>
            </a:extLst>
          </p:cNvPr>
          <p:cNvSpPr>
            <a:spLocks noChangeArrowheads="1"/>
          </p:cNvSpPr>
          <p:nvPr/>
        </p:nvSpPr>
        <p:spPr bwMode="auto">
          <a:xfrm rot="-4336342">
            <a:off x="3351213" y="1173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07640" name="Object 24">
            <a:extLst>
              <a:ext uri="{FF2B5EF4-FFF2-40B4-BE49-F238E27FC236}">
                <a16:creationId xmlns:a16="http://schemas.microsoft.com/office/drawing/2014/main" id="{5F338D8E-9EAE-8D5F-4C73-6705DA48F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954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1007640" name="Object 24">
                        <a:extLst>
                          <a:ext uri="{FF2B5EF4-FFF2-40B4-BE49-F238E27FC236}">
                            <a16:creationId xmlns:a16="http://schemas.microsoft.com/office/drawing/2014/main" id="{5F338D8E-9EAE-8D5F-4C73-6705DA48F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41" name="Object 25">
            <a:extLst>
              <a:ext uri="{FF2B5EF4-FFF2-40B4-BE49-F238E27FC236}">
                <a16:creationId xmlns:a16="http://schemas.microsoft.com/office/drawing/2014/main" id="{310A27B9-A1F1-1A09-093B-4BB7441A8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3528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1007641" name="Object 25">
                        <a:extLst>
                          <a:ext uri="{FF2B5EF4-FFF2-40B4-BE49-F238E27FC236}">
                            <a16:creationId xmlns:a16="http://schemas.microsoft.com/office/drawing/2014/main" id="{310A27B9-A1F1-1A09-093B-4BB7441A8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52" name="Line 36">
            <a:extLst>
              <a:ext uri="{FF2B5EF4-FFF2-40B4-BE49-F238E27FC236}">
                <a16:creationId xmlns:a16="http://schemas.microsoft.com/office/drawing/2014/main" id="{F0982501-9E3E-1023-9EC1-CF35D2E13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86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653" name="Text Box 37">
            <a:extLst>
              <a:ext uri="{FF2B5EF4-FFF2-40B4-BE49-F238E27FC236}">
                <a16:creationId xmlns:a16="http://schemas.microsoft.com/office/drawing/2014/main" id="{E48B2373-C61A-653E-E94C-B09C414C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551113"/>
            <a:ext cx="248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Line that minimizes E!!</a:t>
            </a:r>
          </a:p>
        </p:txBody>
      </p:sp>
      <p:sp>
        <p:nvSpPr>
          <p:cNvPr id="1007654" name="Line 38">
            <a:extLst>
              <a:ext uri="{FF2B5EF4-FFF2-40B4-BE49-F238E27FC236}">
                <a16:creationId xmlns:a16="http://schemas.microsoft.com/office/drawing/2014/main" id="{B3BF1DC0-80F2-970F-886E-403BE320CA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362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655" name="Text Box 39">
            <a:extLst>
              <a:ext uri="{FF2B5EF4-FFF2-40B4-BE49-F238E27FC236}">
                <a16:creationId xmlns:a16="http://schemas.microsoft.com/office/drawing/2014/main" id="{4D85665B-2117-D887-FD93-1F3B3D7ED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51313"/>
            <a:ext cx="7131050" cy="241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Solution: Use a different parameterization </a:t>
            </a:r>
          </a:p>
          <a:p>
            <a:endParaRPr lang="en-US" altLang="en-US" sz="800"/>
          </a:p>
          <a:p>
            <a:r>
              <a:rPr lang="en-US" altLang="en-US" sz="1800"/>
              <a:t>(same as the one we used in computing Minimum Moment of Inertia)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Note: Error E must be formulated carefully!</a:t>
            </a:r>
          </a:p>
        </p:txBody>
      </p:sp>
      <p:graphicFrame>
        <p:nvGraphicFramePr>
          <p:cNvPr id="1007656" name="Object 40">
            <a:extLst>
              <a:ext uri="{FF2B5EF4-FFF2-40B4-BE49-F238E27FC236}">
                <a16:creationId xmlns:a16="http://schemas.microsoft.com/office/drawing/2014/main" id="{48CFC379-A8A3-D6B8-9523-E81724D28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5056188"/>
          <a:ext cx="45815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2082600" imgH="419040" progId="Equation.3">
                  <p:embed/>
                </p:oleObj>
              </mc:Choice>
              <mc:Fallback>
                <p:oleObj name="Equation" r:id="rId8" imgW="2082600" imgH="419040" progId="Equation.3">
                  <p:embed/>
                  <p:pic>
                    <p:nvPicPr>
                      <p:cNvPr id="1007656" name="Object 40">
                        <a:extLst>
                          <a:ext uri="{FF2B5EF4-FFF2-40B4-BE49-F238E27FC236}">
                            <a16:creationId xmlns:a16="http://schemas.microsoft.com/office/drawing/2014/main" id="{48CFC379-A8A3-D6B8-9523-E81724D28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056188"/>
                        <a:ext cx="45815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5084E-8CAF-11AA-81A4-8AC5B92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Computer Vision - A Modern Approach</a:t>
            </a:r>
          </a:p>
          <a:p>
            <a:r>
              <a:rPr lang="en-GB" altLang="en-US"/>
              <a:t>Set:  Fitting</a:t>
            </a:r>
          </a:p>
          <a:p>
            <a:r>
              <a:rPr lang="en-GB" altLang="en-US"/>
              <a:t>Slides by D.A. Forsyth</a:t>
            </a:r>
            <a:endParaRPr lang="en-US" altLang="en-US"/>
          </a:p>
        </p:txBody>
      </p:sp>
      <p:pic>
        <p:nvPicPr>
          <p:cNvPr id="1072130" name="Picture 2">
            <a:extLst>
              <a:ext uri="{FF2B5EF4-FFF2-40B4-BE49-F238E27FC236}">
                <a16:creationId xmlns:a16="http://schemas.microsoft.com/office/drawing/2014/main" id="{BBED025C-9236-D1E5-BFA5-1F5B404B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2971800"/>
            <a:ext cx="45212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131" name="Picture 3">
            <a:extLst>
              <a:ext uri="{FF2B5EF4-FFF2-40B4-BE49-F238E27FC236}">
                <a16:creationId xmlns:a16="http://schemas.microsoft.com/office/drawing/2014/main" id="{3D309E96-35A3-F912-513C-B8D218AF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212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132" name="Text Box 4">
            <a:extLst>
              <a:ext uri="{FF2B5EF4-FFF2-40B4-BE49-F238E27FC236}">
                <a16:creationId xmlns:a16="http://schemas.microsoft.com/office/drawing/2014/main" id="{8C9B93FD-A106-51BD-B436-86F579D69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019550"/>
            <a:ext cx="3457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anose="020B0604020202020204" pitchFamily="34" charset="0"/>
              </a:rPr>
              <a:t>Line fitting can be max.</a:t>
            </a:r>
          </a:p>
          <a:p>
            <a:r>
              <a:rPr lang="en-US" altLang="en-US" sz="2400">
                <a:cs typeface="Arial" panose="020B0604020202020204" pitchFamily="34" charset="0"/>
              </a:rPr>
              <a:t>likelihood - but choice of</a:t>
            </a:r>
          </a:p>
          <a:p>
            <a:r>
              <a:rPr lang="en-US" altLang="en-US" sz="2400">
                <a:cs typeface="Arial" panose="020B0604020202020204" pitchFamily="34" charset="0"/>
              </a:rPr>
              <a:t>model is important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>
            <a:extLst>
              <a:ext uri="{FF2B5EF4-FFF2-40B4-BE49-F238E27FC236}">
                <a16:creationId xmlns:a16="http://schemas.microsoft.com/office/drawing/2014/main" id="{16D69663-AAF4-2032-29D3-FCC765DF4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Curve Fitting</a:t>
            </a:r>
          </a:p>
        </p:txBody>
      </p:sp>
      <p:sp>
        <p:nvSpPr>
          <p:cNvPr id="1009667" name="Rectangle 3">
            <a:extLst>
              <a:ext uri="{FF2B5EF4-FFF2-40B4-BE49-F238E27FC236}">
                <a16:creationId xmlns:a16="http://schemas.microsoft.com/office/drawing/2014/main" id="{5FAD50DB-B502-C86C-99DE-D0D46DC8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9668" name="Line 4">
            <a:extLst>
              <a:ext uri="{FF2B5EF4-FFF2-40B4-BE49-F238E27FC236}">
                <a16:creationId xmlns:a16="http://schemas.microsoft.com/office/drawing/2014/main" id="{27F3C3F2-68DF-591F-5F69-C554A4FCE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1660525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669" name="Line 5">
            <a:extLst>
              <a:ext uri="{FF2B5EF4-FFF2-40B4-BE49-F238E27FC236}">
                <a16:creationId xmlns:a16="http://schemas.microsoft.com/office/drawing/2014/main" id="{033A84E5-A1CA-F8CD-AAEF-B3DDD0201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3489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9688" name="Group 24">
            <a:extLst>
              <a:ext uri="{FF2B5EF4-FFF2-40B4-BE49-F238E27FC236}">
                <a16:creationId xmlns:a16="http://schemas.microsoft.com/office/drawing/2014/main" id="{1580B4AB-EF53-C09D-2D50-87F7F476509E}"/>
              </a:ext>
            </a:extLst>
          </p:cNvPr>
          <p:cNvGrpSpPr>
            <a:grpSpLocks/>
          </p:cNvGrpSpPr>
          <p:nvPr/>
        </p:nvGrpSpPr>
        <p:grpSpPr bwMode="auto">
          <a:xfrm rot="3547391">
            <a:off x="6376194" y="1354931"/>
            <a:ext cx="746125" cy="2151063"/>
            <a:chOff x="1689" y="739"/>
            <a:chExt cx="470" cy="1355"/>
          </a:xfrm>
        </p:grpSpPr>
        <p:sp>
          <p:nvSpPr>
            <p:cNvPr id="1009670" name="Oval 6">
              <a:extLst>
                <a:ext uri="{FF2B5EF4-FFF2-40B4-BE49-F238E27FC236}">
                  <a16:creationId xmlns:a16="http://schemas.microsoft.com/office/drawing/2014/main" id="{3F31EFED-9445-79C6-890E-3F41EAFFDA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1" name="Oval 7">
              <a:extLst>
                <a:ext uri="{FF2B5EF4-FFF2-40B4-BE49-F238E27FC236}">
                  <a16:creationId xmlns:a16="http://schemas.microsoft.com/office/drawing/2014/main" id="{5A5F462C-66B0-2124-18E7-008224F5EF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2" name="Oval 8">
              <a:extLst>
                <a:ext uri="{FF2B5EF4-FFF2-40B4-BE49-F238E27FC236}">
                  <a16:creationId xmlns:a16="http://schemas.microsoft.com/office/drawing/2014/main" id="{55751F2B-9EAA-2C4C-990C-EE8AFAE234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3" name="Oval 9">
              <a:extLst>
                <a:ext uri="{FF2B5EF4-FFF2-40B4-BE49-F238E27FC236}">
                  <a16:creationId xmlns:a16="http://schemas.microsoft.com/office/drawing/2014/main" id="{C5AEE4AF-CB7D-01E9-4B56-51A48163FC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4" name="Oval 10">
              <a:extLst>
                <a:ext uri="{FF2B5EF4-FFF2-40B4-BE49-F238E27FC236}">
                  <a16:creationId xmlns:a16="http://schemas.microsoft.com/office/drawing/2014/main" id="{BDD565B7-2D2F-D519-61E3-E65A51901F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5" name="Oval 11">
              <a:extLst>
                <a:ext uri="{FF2B5EF4-FFF2-40B4-BE49-F238E27FC236}">
                  <a16:creationId xmlns:a16="http://schemas.microsoft.com/office/drawing/2014/main" id="{E1A39D3F-D3BF-FA56-215C-9DF96424C4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6" name="Oval 12">
              <a:extLst>
                <a:ext uri="{FF2B5EF4-FFF2-40B4-BE49-F238E27FC236}">
                  <a16:creationId xmlns:a16="http://schemas.microsoft.com/office/drawing/2014/main" id="{B46E3499-4832-3680-ACEC-30581E3F8A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7" name="Oval 13">
              <a:extLst>
                <a:ext uri="{FF2B5EF4-FFF2-40B4-BE49-F238E27FC236}">
                  <a16:creationId xmlns:a16="http://schemas.microsoft.com/office/drawing/2014/main" id="{CB76B449-93C1-438E-8ADB-7C814F45AE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8" name="Oval 14">
              <a:extLst>
                <a:ext uri="{FF2B5EF4-FFF2-40B4-BE49-F238E27FC236}">
                  <a16:creationId xmlns:a16="http://schemas.microsoft.com/office/drawing/2014/main" id="{B1C86312-0268-8A7C-2DB8-8105D459A6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79" name="Oval 15">
              <a:extLst>
                <a:ext uri="{FF2B5EF4-FFF2-40B4-BE49-F238E27FC236}">
                  <a16:creationId xmlns:a16="http://schemas.microsoft.com/office/drawing/2014/main" id="{01D8ACD0-BDA8-597E-6B1E-63D0CB88A7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09680" name="Object 16">
            <a:extLst>
              <a:ext uri="{FF2B5EF4-FFF2-40B4-BE49-F238E27FC236}">
                <a16:creationId xmlns:a16="http://schemas.microsoft.com/office/drawing/2014/main" id="{8E3C9E9F-A7E6-8277-BB29-B8E59A023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135572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1009680" name="Object 16">
                        <a:extLst>
                          <a:ext uri="{FF2B5EF4-FFF2-40B4-BE49-F238E27FC236}">
                            <a16:creationId xmlns:a16="http://schemas.microsoft.com/office/drawing/2014/main" id="{8E3C9E9F-A7E6-8277-BB29-B8E59A023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35572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81" name="Object 17">
            <a:extLst>
              <a:ext uri="{FF2B5EF4-FFF2-40B4-BE49-F238E27FC236}">
                <a16:creationId xmlns:a16="http://schemas.microsoft.com/office/drawing/2014/main" id="{4AB0474C-A8D6-91BC-883B-58B25F036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9925" y="3413125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1009681" name="Object 17">
                        <a:extLst>
                          <a:ext uri="{FF2B5EF4-FFF2-40B4-BE49-F238E27FC236}">
                            <a16:creationId xmlns:a16="http://schemas.microsoft.com/office/drawing/2014/main" id="{4AB0474C-A8D6-91BC-883B-58B25F036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3413125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87" name="Freeform 23">
            <a:extLst>
              <a:ext uri="{FF2B5EF4-FFF2-40B4-BE49-F238E27FC236}">
                <a16:creationId xmlns:a16="http://schemas.microsoft.com/office/drawing/2014/main" id="{746A980E-B3F9-7D60-628A-22ED68EE2F23}"/>
              </a:ext>
            </a:extLst>
          </p:cNvPr>
          <p:cNvSpPr>
            <a:spLocks/>
          </p:cNvSpPr>
          <p:nvPr/>
        </p:nvSpPr>
        <p:spPr bwMode="auto">
          <a:xfrm>
            <a:off x="5978525" y="2041525"/>
            <a:ext cx="3048000" cy="1143000"/>
          </a:xfrm>
          <a:custGeom>
            <a:avLst/>
            <a:gdLst>
              <a:gd name="T0" fmla="*/ 0 w 1920"/>
              <a:gd name="T1" fmla="*/ 720 h 720"/>
              <a:gd name="T2" fmla="*/ 144 w 1920"/>
              <a:gd name="T3" fmla="*/ 432 h 720"/>
              <a:gd name="T4" fmla="*/ 480 w 1920"/>
              <a:gd name="T5" fmla="*/ 144 h 720"/>
              <a:gd name="T6" fmla="*/ 1056 w 1920"/>
              <a:gd name="T7" fmla="*/ 0 h 720"/>
              <a:gd name="T8" fmla="*/ 1440 w 1920"/>
              <a:gd name="T9" fmla="*/ 144 h 720"/>
              <a:gd name="T10" fmla="*/ 1584 w 1920"/>
              <a:gd name="T11" fmla="*/ 384 h 720"/>
              <a:gd name="T12" fmla="*/ 1824 w 1920"/>
              <a:gd name="T13" fmla="*/ 528 h 720"/>
              <a:gd name="T14" fmla="*/ 1920 w 1920"/>
              <a:gd name="T15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720">
                <a:moveTo>
                  <a:pt x="0" y="720"/>
                </a:moveTo>
                <a:cubicBezTo>
                  <a:pt x="32" y="624"/>
                  <a:pt x="64" y="528"/>
                  <a:pt x="144" y="432"/>
                </a:cubicBezTo>
                <a:cubicBezTo>
                  <a:pt x="224" y="336"/>
                  <a:pt x="328" y="216"/>
                  <a:pt x="480" y="144"/>
                </a:cubicBezTo>
                <a:cubicBezTo>
                  <a:pt x="632" y="72"/>
                  <a:pt x="896" y="0"/>
                  <a:pt x="1056" y="0"/>
                </a:cubicBezTo>
                <a:cubicBezTo>
                  <a:pt x="1216" y="0"/>
                  <a:pt x="1352" y="80"/>
                  <a:pt x="1440" y="144"/>
                </a:cubicBezTo>
                <a:cubicBezTo>
                  <a:pt x="1528" y="208"/>
                  <a:pt x="1520" y="320"/>
                  <a:pt x="1584" y="384"/>
                </a:cubicBezTo>
                <a:cubicBezTo>
                  <a:pt x="1648" y="448"/>
                  <a:pt x="1768" y="504"/>
                  <a:pt x="1824" y="528"/>
                </a:cubicBezTo>
                <a:cubicBezTo>
                  <a:pt x="1880" y="552"/>
                  <a:pt x="1900" y="540"/>
                  <a:pt x="1920" y="528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9689" name="Group 25">
            <a:extLst>
              <a:ext uri="{FF2B5EF4-FFF2-40B4-BE49-F238E27FC236}">
                <a16:creationId xmlns:a16="http://schemas.microsoft.com/office/drawing/2014/main" id="{4B1CC787-7868-53B4-15CD-C71A66FA95A8}"/>
              </a:ext>
            </a:extLst>
          </p:cNvPr>
          <p:cNvGrpSpPr>
            <a:grpSpLocks/>
          </p:cNvGrpSpPr>
          <p:nvPr/>
        </p:nvGrpSpPr>
        <p:grpSpPr bwMode="auto">
          <a:xfrm rot="5086767">
            <a:off x="6968331" y="1278732"/>
            <a:ext cx="746125" cy="2151062"/>
            <a:chOff x="1689" y="739"/>
            <a:chExt cx="470" cy="1355"/>
          </a:xfrm>
        </p:grpSpPr>
        <p:sp>
          <p:nvSpPr>
            <p:cNvPr id="1009690" name="Oval 26">
              <a:extLst>
                <a:ext uri="{FF2B5EF4-FFF2-40B4-BE49-F238E27FC236}">
                  <a16:creationId xmlns:a16="http://schemas.microsoft.com/office/drawing/2014/main" id="{898AA4DE-1AEC-6A30-AB8C-FF69E9348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1" name="Oval 27">
              <a:extLst>
                <a:ext uri="{FF2B5EF4-FFF2-40B4-BE49-F238E27FC236}">
                  <a16:creationId xmlns:a16="http://schemas.microsoft.com/office/drawing/2014/main" id="{06A665E1-7FFC-5E4B-7781-1AC318FE23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2" name="Oval 28">
              <a:extLst>
                <a:ext uri="{FF2B5EF4-FFF2-40B4-BE49-F238E27FC236}">
                  <a16:creationId xmlns:a16="http://schemas.microsoft.com/office/drawing/2014/main" id="{FF60817D-C7B9-205A-1EC4-20F354C3BB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3" name="Oval 29">
              <a:extLst>
                <a:ext uri="{FF2B5EF4-FFF2-40B4-BE49-F238E27FC236}">
                  <a16:creationId xmlns:a16="http://schemas.microsoft.com/office/drawing/2014/main" id="{2BF77B12-3E36-5E30-C3C1-8B8FE6E9B0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4" name="Oval 30">
              <a:extLst>
                <a:ext uri="{FF2B5EF4-FFF2-40B4-BE49-F238E27FC236}">
                  <a16:creationId xmlns:a16="http://schemas.microsoft.com/office/drawing/2014/main" id="{B6DDEB57-0E17-5E8D-4C2A-5195BA3180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5" name="Oval 31">
              <a:extLst>
                <a:ext uri="{FF2B5EF4-FFF2-40B4-BE49-F238E27FC236}">
                  <a16:creationId xmlns:a16="http://schemas.microsoft.com/office/drawing/2014/main" id="{6124E43B-943D-2704-C049-FBA430867C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6" name="Oval 32">
              <a:extLst>
                <a:ext uri="{FF2B5EF4-FFF2-40B4-BE49-F238E27FC236}">
                  <a16:creationId xmlns:a16="http://schemas.microsoft.com/office/drawing/2014/main" id="{5071BB58-3DAC-DCB2-5B16-DD7BFDFE07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7" name="Oval 33">
              <a:extLst>
                <a:ext uri="{FF2B5EF4-FFF2-40B4-BE49-F238E27FC236}">
                  <a16:creationId xmlns:a16="http://schemas.microsoft.com/office/drawing/2014/main" id="{3AD56D32-903F-C15A-1ED1-5B440387F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8" name="Oval 34">
              <a:extLst>
                <a:ext uri="{FF2B5EF4-FFF2-40B4-BE49-F238E27FC236}">
                  <a16:creationId xmlns:a16="http://schemas.microsoft.com/office/drawing/2014/main" id="{47CE6A0B-5B7C-AC75-71DE-CF4612B54A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699" name="Oval 35">
              <a:extLst>
                <a:ext uri="{FF2B5EF4-FFF2-40B4-BE49-F238E27FC236}">
                  <a16:creationId xmlns:a16="http://schemas.microsoft.com/office/drawing/2014/main" id="{359712A7-59B3-201A-2B4A-9BD903FB9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9700" name="Group 36">
            <a:extLst>
              <a:ext uri="{FF2B5EF4-FFF2-40B4-BE49-F238E27FC236}">
                <a16:creationId xmlns:a16="http://schemas.microsoft.com/office/drawing/2014/main" id="{4CFEFE36-D606-947F-77E8-C09D70DAF048}"/>
              </a:ext>
            </a:extLst>
          </p:cNvPr>
          <p:cNvGrpSpPr>
            <a:grpSpLocks/>
          </p:cNvGrpSpPr>
          <p:nvPr/>
        </p:nvGrpSpPr>
        <p:grpSpPr bwMode="auto">
          <a:xfrm rot="6705663">
            <a:off x="7560469" y="1202531"/>
            <a:ext cx="746125" cy="2151063"/>
            <a:chOff x="1689" y="739"/>
            <a:chExt cx="470" cy="1355"/>
          </a:xfrm>
        </p:grpSpPr>
        <p:sp>
          <p:nvSpPr>
            <p:cNvPr id="1009701" name="Oval 37">
              <a:extLst>
                <a:ext uri="{FF2B5EF4-FFF2-40B4-BE49-F238E27FC236}">
                  <a16:creationId xmlns:a16="http://schemas.microsoft.com/office/drawing/2014/main" id="{E0B29C60-B808-D8A1-987B-1676ED9AB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2" name="Oval 38">
              <a:extLst>
                <a:ext uri="{FF2B5EF4-FFF2-40B4-BE49-F238E27FC236}">
                  <a16:creationId xmlns:a16="http://schemas.microsoft.com/office/drawing/2014/main" id="{7D8A5BFC-3B1F-BC93-6DD3-06BF04E96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3" name="Oval 39">
              <a:extLst>
                <a:ext uri="{FF2B5EF4-FFF2-40B4-BE49-F238E27FC236}">
                  <a16:creationId xmlns:a16="http://schemas.microsoft.com/office/drawing/2014/main" id="{7BE37235-01B4-E5A4-F974-B42BED5B87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4" name="Oval 40">
              <a:extLst>
                <a:ext uri="{FF2B5EF4-FFF2-40B4-BE49-F238E27FC236}">
                  <a16:creationId xmlns:a16="http://schemas.microsoft.com/office/drawing/2014/main" id="{E5738A33-86C6-B970-839C-1062F5400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5" name="Oval 41">
              <a:extLst>
                <a:ext uri="{FF2B5EF4-FFF2-40B4-BE49-F238E27FC236}">
                  <a16:creationId xmlns:a16="http://schemas.microsoft.com/office/drawing/2014/main" id="{0B0160E6-0507-630E-7500-65AC619D3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6" name="Oval 42">
              <a:extLst>
                <a:ext uri="{FF2B5EF4-FFF2-40B4-BE49-F238E27FC236}">
                  <a16:creationId xmlns:a16="http://schemas.microsoft.com/office/drawing/2014/main" id="{2134187E-BF86-D879-0256-0BF1AD81AB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7" name="Oval 43">
              <a:extLst>
                <a:ext uri="{FF2B5EF4-FFF2-40B4-BE49-F238E27FC236}">
                  <a16:creationId xmlns:a16="http://schemas.microsoft.com/office/drawing/2014/main" id="{A3F3F659-57A1-3E4E-E4C8-450C3AFAE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8" name="Oval 44">
              <a:extLst>
                <a:ext uri="{FF2B5EF4-FFF2-40B4-BE49-F238E27FC236}">
                  <a16:creationId xmlns:a16="http://schemas.microsoft.com/office/drawing/2014/main" id="{10579ED1-C599-7931-4FEA-C09D6A745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09" name="Oval 45">
              <a:extLst>
                <a:ext uri="{FF2B5EF4-FFF2-40B4-BE49-F238E27FC236}">
                  <a16:creationId xmlns:a16="http://schemas.microsoft.com/office/drawing/2014/main" id="{F444E4BC-6E2B-44D6-F7B5-91F17B419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710" name="Oval 46">
              <a:extLst>
                <a:ext uri="{FF2B5EF4-FFF2-40B4-BE49-F238E27FC236}">
                  <a16:creationId xmlns:a16="http://schemas.microsoft.com/office/drawing/2014/main" id="{19D960BD-B6F2-2930-1DCF-ABE570D5F6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9711" name="Text Box 47">
            <a:extLst>
              <a:ext uri="{FF2B5EF4-FFF2-40B4-BE49-F238E27FC236}">
                <a16:creationId xmlns:a16="http://schemas.microsoft.com/office/drawing/2014/main" id="{7F0796A8-FFA8-460C-BA3E-C326BA07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524000"/>
            <a:ext cx="612775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CC3300"/>
                </a:solidFill>
              </a:rPr>
              <a:t>Find Polynomial: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that best fits the given points</a:t>
            </a:r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Minimize:</a:t>
            </a:r>
          </a:p>
          <a:p>
            <a:endParaRPr lang="en-US" altLang="en-US" sz="1800">
              <a:solidFill>
                <a:srgbClr val="CC3300"/>
              </a:solidFill>
            </a:endParaRP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Using:</a:t>
            </a:r>
          </a:p>
          <a:p>
            <a:endParaRPr lang="en-US" altLang="en-US" sz="1800">
              <a:solidFill>
                <a:srgbClr val="CC3300"/>
              </a:solidFill>
            </a:endParaRP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Note:</a:t>
            </a:r>
            <a:r>
              <a:rPr lang="en-US" altLang="en-US" sz="1800"/>
              <a:t>		is LINEAR in the parameters (a, b, c, d)  </a:t>
            </a:r>
          </a:p>
        </p:txBody>
      </p:sp>
      <p:graphicFrame>
        <p:nvGraphicFramePr>
          <p:cNvPr id="1009712" name="Object 48">
            <a:extLst>
              <a:ext uri="{FF2B5EF4-FFF2-40B4-BE49-F238E27FC236}">
                <a16:creationId xmlns:a16="http://schemas.microsoft.com/office/drawing/2014/main" id="{746ABAE5-752B-53A2-461A-326DBEA83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2554288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1009712" name="Object 48">
                        <a:extLst>
                          <a:ext uri="{FF2B5EF4-FFF2-40B4-BE49-F238E27FC236}">
                            <a16:creationId xmlns:a16="http://schemas.microsoft.com/office/drawing/2014/main" id="{746ABAE5-752B-53A2-461A-326DBEA83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554288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3" name="Object 49">
            <a:extLst>
              <a:ext uri="{FF2B5EF4-FFF2-40B4-BE49-F238E27FC236}">
                <a16:creationId xmlns:a16="http://schemas.microsoft.com/office/drawing/2014/main" id="{7D3303A6-598F-E7C4-0B96-17F62F679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3935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0" imgW="1790640" imgH="228600" progId="Equation.3">
                  <p:embed/>
                </p:oleObj>
              </mc:Choice>
              <mc:Fallback>
                <p:oleObj name="Equation" r:id="rId10" imgW="1790640" imgH="228600" progId="Equation.3">
                  <p:embed/>
                  <p:pic>
                    <p:nvPicPr>
                      <p:cNvPr id="1009713" name="Object 49">
                        <a:extLst>
                          <a:ext uri="{FF2B5EF4-FFF2-40B4-BE49-F238E27FC236}">
                            <a16:creationId xmlns:a16="http://schemas.microsoft.com/office/drawing/2014/main" id="{7D3303A6-598F-E7C4-0B96-17F62F679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3935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4" name="Object 50">
            <a:extLst>
              <a:ext uri="{FF2B5EF4-FFF2-40B4-BE49-F238E27FC236}">
                <a16:creationId xmlns:a16="http://schemas.microsoft.com/office/drawing/2014/main" id="{C47EB1CC-CAEF-DF6B-DACE-15D9A9045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729038"/>
          <a:ext cx="4549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2" imgW="2070000" imgH="419040" progId="Equation.3">
                  <p:embed/>
                </p:oleObj>
              </mc:Choice>
              <mc:Fallback>
                <p:oleObj name="Equation" r:id="rId12" imgW="2070000" imgH="419040" progId="Equation.3">
                  <p:embed/>
                  <p:pic>
                    <p:nvPicPr>
                      <p:cNvPr id="1009714" name="Object 50">
                        <a:extLst>
                          <a:ext uri="{FF2B5EF4-FFF2-40B4-BE49-F238E27FC236}">
                            <a16:creationId xmlns:a16="http://schemas.microsoft.com/office/drawing/2014/main" id="{C47EB1CC-CAEF-DF6B-DACE-15D9A9045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29038"/>
                        <a:ext cx="45497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5" name="Object 51">
            <a:extLst>
              <a:ext uri="{FF2B5EF4-FFF2-40B4-BE49-F238E27FC236}">
                <a16:creationId xmlns:a16="http://schemas.microsoft.com/office/drawing/2014/main" id="{781739E5-69EC-DACD-51D1-5B7B8B5BD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24400"/>
          <a:ext cx="5257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4" imgW="2565360" imgH="393480" progId="Equation.3">
                  <p:embed/>
                </p:oleObj>
              </mc:Choice>
              <mc:Fallback>
                <p:oleObj name="Equation" r:id="rId14" imgW="2565360" imgH="393480" progId="Equation.3">
                  <p:embed/>
                  <p:pic>
                    <p:nvPicPr>
                      <p:cNvPr id="1009715" name="Object 51">
                        <a:extLst>
                          <a:ext uri="{FF2B5EF4-FFF2-40B4-BE49-F238E27FC236}">
                            <a16:creationId xmlns:a16="http://schemas.microsoft.com/office/drawing/2014/main" id="{781739E5-69EC-DACD-51D1-5B7B8B5BD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257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6" name="Object 52">
            <a:extLst>
              <a:ext uri="{FF2B5EF4-FFF2-40B4-BE49-F238E27FC236}">
                <a16:creationId xmlns:a16="http://schemas.microsoft.com/office/drawing/2014/main" id="{7041BDA9-3579-FBAC-600F-FDA025489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6172200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6" imgW="342720" imgH="203040" progId="Equation.3">
                  <p:embed/>
                </p:oleObj>
              </mc:Choice>
              <mc:Fallback>
                <p:oleObj name="Equation" r:id="rId16" imgW="342720" imgH="203040" progId="Equation.3">
                  <p:embed/>
                  <p:pic>
                    <p:nvPicPr>
                      <p:cNvPr id="1009716" name="Object 52">
                        <a:extLst>
                          <a:ext uri="{FF2B5EF4-FFF2-40B4-BE49-F238E27FC236}">
                            <a16:creationId xmlns:a16="http://schemas.microsoft.com/office/drawing/2014/main" id="{7041BDA9-3579-FBAC-600F-FDA025489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172200"/>
                        <a:ext cx="7524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>
            <a:extLst>
              <a:ext uri="{FF2B5EF4-FFF2-40B4-BE49-F238E27FC236}">
                <a16:creationId xmlns:a16="http://schemas.microsoft.com/office/drawing/2014/main" id="{D26D8533-DD13-8A70-024E-CEE128C17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Line Grouping Problem</a:t>
            </a:r>
          </a:p>
        </p:txBody>
      </p:sp>
      <p:sp>
        <p:nvSpPr>
          <p:cNvPr id="1027075" name="Oval 3">
            <a:extLst>
              <a:ext uri="{FF2B5EF4-FFF2-40B4-BE49-F238E27FC236}">
                <a16:creationId xmlns:a16="http://schemas.microsoft.com/office/drawing/2014/main" id="{88846740-5BA6-FD87-0633-B1142062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76" name="Oval 4">
            <a:extLst>
              <a:ext uri="{FF2B5EF4-FFF2-40B4-BE49-F238E27FC236}">
                <a16:creationId xmlns:a16="http://schemas.microsoft.com/office/drawing/2014/main" id="{8B15C984-E0D4-0332-5A24-2D58DC73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77" name="Oval 5">
            <a:extLst>
              <a:ext uri="{FF2B5EF4-FFF2-40B4-BE49-F238E27FC236}">
                <a16:creationId xmlns:a16="http://schemas.microsoft.com/office/drawing/2014/main" id="{6CADD17A-F598-E81E-F673-2781FA9C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78" name="Oval 6">
            <a:extLst>
              <a:ext uri="{FF2B5EF4-FFF2-40B4-BE49-F238E27FC236}">
                <a16:creationId xmlns:a16="http://schemas.microsoft.com/office/drawing/2014/main" id="{98A6594F-0745-643B-8B29-B4FE3CF4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79" name="Oval 7">
            <a:extLst>
              <a:ext uri="{FF2B5EF4-FFF2-40B4-BE49-F238E27FC236}">
                <a16:creationId xmlns:a16="http://schemas.microsoft.com/office/drawing/2014/main" id="{98DDB197-1809-687B-2C4B-88CADF8C8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0" name="Oval 8">
            <a:extLst>
              <a:ext uri="{FF2B5EF4-FFF2-40B4-BE49-F238E27FC236}">
                <a16:creationId xmlns:a16="http://schemas.microsoft.com/office/drawing/2014/main" id="{3A751A13-7714-3B24-0CF2-879BCA3A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6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1" name="Oval 9">
            <a:extLst>
              <a:ext uri="{FF2B5EF4-FFF2-40B4-BE49-F238E27FC236}">
                <a16:creationId xmlns:a16="http://schemas.microsoft.com/office/drawing/2014/main" id="{61F55905-25CC-0D6D-8E99-1CB1DF44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2" name="Oval 10">
            <a:extLst>
              <a:ext uri="{FF2B5EF4-FFF2-40B4-BE49-F238E27FC236}">
                <a16:creationId xmlns:a16="http://schemas.microsoft.com/office/drawing/2014/main" id="{C55C0664-A196-4FC5-5139-B48C131D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3" name="Oval 11">
            <a:extLst>
              <a:ext uri="{FF2B5EF4-FFF2-40B4-BE49-F238E27FC236}">
                <a16:creationId xmlns:a16="http://schemas.microsoft.com/office/drawing/2014/main" id="{57C60221-E277-E378-3FF2-2E4B3C896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33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4" name="Oval 12">
            <a:extLst>
              <a:ext uri="{FF2B5EF4-FFF2-40B4-BE49-F238E27FC236}">
                <a16:creationId xmlns:a16="http://schemas.microsoft.com/office/drawing/2014/main" id="{ABAFDEFE-4CE1-20D3-0C17-8B3C6A68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33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5" name="Oval 13">
            <a:extLst>
              <a:ext uri="{FF2B5EF4-FFF2-40B4-BE49-F238E27FC236}">
                <a16:creationId xmlns:a16="http://schemas.microsoft.com/office/drawing/2014/main" id="{2CE192E3-C201-EBF6-5175-A8D5F4D4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6" name="Oval 14">
            <a:extLst>
              <a:ext uri="{FF2B5EF4-FFF2-40B4-BE49-F238E27FC236}">
                <a16:creationId xmlns:a16="http://schemas.microsoft.com/office/drawing/2014/main" id="{7BF9421D-E9AF-6E43-5DA1-567E3F2B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7" name="Oval 15">
            <a:extLst>
              <a:ext uri="{FF2B5EF4-FFF2-40B4-BE49-F238E27FC236}">
                <a16:creationId xmlns:a16="http://schemas.microsoft.com/office/drawing/2014/main" id="{818F1256-ABF2-1416-B30D-AD326D35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562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8" name="Oval 16">
            <a:extLst>
              <a:ext uri="{FF2B5EF4-FFF2-40B4-BE49-F238E27FC236}">
                <a16:creationId xmlns:a16="http://schemas.microsoft.com/office/drawing/2014/main" id="{267D12AF-BD3B-DB75-A08D-B084F284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89" name="Oval 17">
            <a:extLst>
              <a:ext uri="{FF2B5EF4-FFF2-40B4-BE49-F238E27FC236}">
                <a16:creationId xmlns:a16="http://schemas.microsoft.com/office/drawing/2014/main" id="{2D0B2096-8DCB-59E0-F14F-F70249E43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90" name="Oval 18">
            <a:extLst>
              <a:ext uri="{FF2B5EF4-FFF2-40B4-BE49-F238E27FC236}">
                <a16:creationId xmlns:a16="http://schemas.microsoft.com/office/drawing/2014/main" id="{A8C464E9-57C2-1ACB-775B-69AC21FA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91" name="Oval 19">
            <a:extLst>
              <a:ext uri="{FF2B5EF4-FFF2-40B4-BE49-F238E27FC236}">
                <a16:creationId xmlns:a16="http://schemas.microsoft.com/office/drawing/2014/main" id="{F043C035-BF30-55BB-6CBE-32E5129C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92" name="Line 20">
            <a:extLst>
              <a:ext uri="{FF2B5EF4-FFF2-40B4-BE49-F238E27FC236}">
                <a16:creationId xmlns:a16="http://schemas.microsoft.com/office/drawing/2014/main" id="{A24DEF04-AC25-3E67-2756-1C612B7BB6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1752600"/>
            <a:ext cx="5029200" cy="487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93" name="Text Box 21">
            <a:extLst>
              <a:ext uri="{FF2B5EF4-FFF2-40B4-BE49-F238E27FC236}">
                <a16:creationId xmlns:a16="http://schemas.microsoft.com/office/drawing/2014/main" id="{244D50CA-ADAB-0A60-4282-C8C12113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3013"/>
            <a:ext cx="251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cs typeface="Arial" panose="020B0604020202020204" pitchFamily="34" charset="0"/>
              </a:rPr>
              <a:t>Slide credit: David Jacobs</a:t>
            </a:r>
          </a:p>
        </p:txBody>
      </p:sp>
      <p:sp>
        <p:nvSpPr>
          <p:cNvPr id="1027094" name="Rectangle 22">
            <a:extLst>
              <a:ext uri="{FF2B5EF4-FFF2-40B4-BE49-F238E27FC236}">
                <a16:creationId xmlns:a16="http://schemas.microsoft.com/office/drawing/2014/main" id="{4163EE7F-10B9-87B7-0C09-D617DB04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>
            <a:extLst>
              <a:ext uri="{FF2B5EF4-FFF2-40B4-BE49-F238E27FC236}">
                <a16:creationId xmlns:a16="http://schemas.microsoft.com/office/drawing/2014/main" id="{417BD3A9-EDD1-40F5-D86D-69379AFBF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altLang="en-US" b="0">
                <a:solidFill>
                  <a:schemeClr val="tx1"/>
                </a:solidFill>
              </a:rPr>
              <a:t>This is difficult because of:</a:t>
            </a:r>
          </a:p>
        </p:txBody>
      </p:sp>
      <p:sp>
        <p:nvSpPr>
          <p:cNvPr id="1028099" name="Rectangle 3">
            <a:extLst>
              <a:ext uri="{FF2B5EF4-FFF2-40B4-BE49-F238E27FC236}">
                <a16:creationId xmlns:a16="http://schemas.microsoft.com/office/drawing/2014/main" id="{EC15C453-725D-ADEC-934C-9FB9ABB62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altLang="en-US"/>
              <a:t>Extraneous data: clutter or multiple models</a:t>
            </a:r>
          </a:p>
          <a:p>
            <a:pPr lvl="1"/>
            <a:r>
              <a:rPr lang="en-US" altLang="en-US"/>
              <a:t>We do not know what is part of the model?</a:t>
            </a:r>
          </a:p>
          <a:p>
            <a:pPr lvl="1"/>
            <a:r>
              <a:rPr lang="en-US" altLang="en-US"/>
              <a:t>Can we pull out models with a few parts from much larger amounts of background clutter?</a:t>
            </a:r>
          </a:p>
          <a:p>
            <a:r>
              <a:rPr lang="en-US" altLang="en-US"/>
              <a:t>Missing data: only some parts of model are present</a:t>
            </a:r>
          </a:p>
          <a:p>
            <a:r>
              <a:rPr lang="en-US" altLang="en-US"/>
              <a:t>Noise</a:t>
            </a:r>
          </a:p>
          <a:p>
            <a:endParaRPr lang="en-US" altLang="en-US"/>
          </a:p>
          <a:p>
            <a:r>
              <a:rPr lang="en-US" altLang="en-US" b="1"/>
              <a:t>Cost:</a:t>
            </a:r>
          </a:p>
          <a:p>
            <a:pPr lvl="1"/>
            <a:r>
              <a:rPr lang="en-US" altLang="en-US"/>
              <a:t>It is not feasible to check all combinations of features by fitting a model to each possible subset</a:t>
            </a:r>
          </a:p>
        </p:txBody>
      </p:sp>
      <p:sp>
        <p:nvSpPr>
          <p:cNvPr id="1028100" name="Rectangle 4">
            <a:extLst>
              <a:ext uri="{FF2B5EF4-FFF2-40B4-BE49-F238E27FC236}">
                <a16:creationId xmlns:a16="http://schemas.microsoft.com/office/drawing/2014/main" id="{8F11CFE1-F3D9-2125-958A-33BBB68A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8AA9E7FF-560A-EEC7-6A4C-76D309E1BE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" y="1905000"/>
            <a:ext cx="8763000" cy="1752600"/>
          </a:xfrm>
        </p:spPr>
        <p:txBody>
          <a:bodyPr/>
          <a:lstStyle/>
          <a:p>
            <a:r>
              <a:rPr lang="en-US" altLang="en-US" sz="4400" dirty="0"/>
              <a:t>Boundary Detection: </a:t>
            </a:r>
          </a:p>
          <a:p>
            <a:r>
              <a:rPr lang="en-US" altLang="en-US" sz="4400" dirty="0"/>
              <a:t>Hough Transform</a:t>
            </a:r>
          </a:p>
          <a:p>
            <a:endParaRPr lang="en-US" alt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>
            <a:extLst>
              <a:ext uri="{FF2B5EF4-FFF2-40B4-BE49-F238E27FC236}">
                <a16:creationId xmlns:a16="http://schemas.microsoft.com/office/drawing/2014/main" id="{41B61F6C-ED54-8ABD-0CB5-E39C8707F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Hough Transform</a:t>
            </a:r>
          </a:p>
        </p:txBody>
      </p:sp>
      <p:sp>
        <p:nvSpPr>
          <p:cNvPr id="1011715" name="Rectangle 3">
            <a:extLst>
              <a:ext uri="{FF2B5EF4-FFF2-40B4-BE49-F238E27FC236}">
                <a16:creationId xmlns:a16="http://schemas.microsoft.com/office/drawing/2014/main" id="{8482A812-99FE-57B2-5FD4-C4CED048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1760" name="Text Box 48">
            <a:extLst>
              <a:ext uri="{FF2B5EF4-FFF2-40B4-BE49-F238E27FC236}">
                <a16:creationId xmlns:a16="http://schemas.microsoft.com/office/drawing/2014/main" id="{4C892F43-47A3-757F-557E-BA11860F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64341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Elegant method for direct object recognition</a:t>
            </a:r>
          </a:p>
          <a:p>
            <a:r>
              <a:rPr lang="en-US" altLang="en-US" sz="2000"/>
              <a:t>	</a:t>
            </a:r>
          </a:p>
          <a:p>
            <a:pPr lvl="2">
              <a:buFontTx/>
              <a:buChar char="•"/>
            </a:pPr>
            <a:r>
              <a:rPr lang="en-US" altLang="en-US" sz="2000"/>
              <a:t> Edges need not be connected</a:t>
            </a:r>
          </a:p>
          <a:p>
            <a:endParaRPr lang="en-US" altLang="en-US" sz="2000"/>
          </a:p>
          <a:p>
            <a:pPr lvl="2">
              <a:buFontTx/>
              <a:buChar char="•"/>
            </a:pPr>
            <a:r>
              <a:rPr lang="en-US" altLang="en-US" sz="2000"/>
              <a:t> Complete object need not be visible</a:t>
            </a:r>
          </a:p>
          <a:p>
            <a:pPr lvl="2">
              <a:buFontTx/>
              <a:buChar char="•"/>
            </a:pPr>
            <a:endParaRPr lang="en-US" altLang="en-US" sz="2000"/>
          </a:p>
          <a:p>
            <a:pPr lvl="2">
              <a:buFontTx/>
              <a:buChar char="•"/>
            </a:pPr>
            <a:r>
              <a:rPr lang="en-US" altLang="en-US" sz="2000"/>
              <a:t> Key Idea: Edges VOTE for the possible 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>
            <a:extLst>
              <a:ext uri="{FF2B5EF4-FFF2-40B4-BE49-F238E27FC236}">
                <a16:creationId xmlns:a16="http://schemas.microsoft.com/office/drawing/2014/main" id="{2F56017B-3798-0D53-7E92-FC0868B13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Image and Parameter Spaces</a:t>
            </a:r>
          </a:p>
        </p:txBody>
      </p:sp>
      <p:sp>
        <p:nvSpPr>
          <p:cNvPr id="1013763" name="Rectangle 3">
            <a:extLst>
              <a:ext uri="{FF2B5EF4-FFF2-40B4-BE49-F238E27FC236}">
                <a16:creationId xmlns:a16="http://schemas.microsoft.com/office/drawing/2014/main" id="{86E83D2D-C7D1-057F-B9B5-418E20E3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5" name="Line 5">
            <a:extLst>
              <a:ext uri="{FF2B5EF4-FFF2-40B4-BE49-F238E27FC236}">
                <a16:creationId xmlns:a16="http://schemas.microsoft.com/office/drawing/2014/main" id="{9085F429-39D6-F92C-6306-CB4911D2E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0" y="15986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66" name="Line 6">
            <a:extLst>
              <a:ext uri="{FF2B5EF4-FFF2-40B4-BE49-F238E27FC236}">
                <a16:creationId xmlns:a16="http://schemas.microsoft.com/office/drawing/2014/main" id="{6D9F92C1-DDF7-8B39-28F6-E779E5A53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0" y="34274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67" name="Line 7">
            <a:extLst>
              <a:ext uri="{FF2B5EF4-FFF2-40B4-BE49-F238E27FC236}">
                <a16:creationId xmlns:a16="http://schemas.microsoft.com/office/drawing/2014/main" id="{37D8A768-EE88-2C13-CABF-8240DF88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3250" y="1903413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68" name="Oval 8">
            <a:extLst>
              <a:ext uri="{FF2B5EF4-FFF2-40B4-BE49-F238E27FC236}">
                <a16:creationId xmlns:a16="http://schemas.microsoft.com/office/drawing/2014/main" id="{1CCF7DF3-96CD-ABF7-9191-66AF923E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2932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9" name="Oval 9">
            <a:extLst>
              <a:ext uri="{FF2B5EF4-FFF2-40B4-BE49-F238E27FC236}">
                <a16:creationId xmlns:a16="http://schemas.microsoft.com/office/drawing/2014/main" id="{3F6251D8-390F-9F10-E3A1-0B9696CA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8178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0" name="Oval 10">
            <a:extLst>
              <a:ext uri="{FF2B5EF4-FFF2-40B4-BE49-F238E27FC236}">
                <a16:creationId xmlns:a16="http://schemas.microsoft.com/office/drawing/2014/main" id="{1AC1A8AD-F9E4-8E85-792E-E0D08929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25892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1" name="Oval 11">
            <a:extLst>
              <a:ext uri="{FF2B5EF4-FFF2-40B4-BE49-F238E27FC236}">
                <a16:creationId xmlns:a16="http://schemas.microsoft.com/office/drawing/2014/main" id="{D7667CA1-A91C-F717-0FD4-267164D7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2379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2" name="Oval 12">
            <a:extLst>
              <a:ext uri="{FF2B5EF4-FFF2-40B4-BE49-F238E27FC236}">
                <a16:creationId xmlns:a16="http://schemas.microsoft.com/office/drawing/2014/main" id="{2AB89CEB-5939-3BE0-3853-E6948481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513013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3" name="Oval 13">
            <a:extLst>
              <a:ext uri="{FF2B5EF4-FFF2-40B4-BE49-F238E27FC236}">
                <a16:creationId xmlns:a16="http://schemas.microsoft.com/office/drawing/2014/main" id="{4CC9C213-5A88-852F-7618-CBECEF8B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2170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4" name="Oval 14">
            <a:extLst>
              <a:ext uri="{FF2B5EF4-FFF2-40B4-BE49-F238E27FC236}">
                <a16:creationId xmlns:a16="http://schemas.microsoft.com/office/drawing/2014/main" id="{1ED465B2-A89D-EACC-5A5E-78A48DDFD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19796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5" name="Oval 15">
            <a:extLst>
              <a:ext uri="{FF2B5EF4-FFF2-40B4-BE49-F238E27FC236}">
                <a16:creationId xmlns:a16="http://schemas.microsoft.com/office/drawing/2014/main" id="{2E0A3512-5FED-0A33-4BC2-16001DB0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1903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780" name="Object 20">
            <a:extLst>
              <a:ext uri="{FF2B5EF4-FFF2-40B4-BE49-F238E27FC236}">
                <a16:creationId xmlns:a16="http://schemas.microsoft.com/office/drawing/2014/main" id="{4AEAF22F-99C2-1232-5209-7B609D4AC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8650" y="1446213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672840" imgH="177480" progId="Equation.3">
                  <p:embed/>
                </p:oleObj>
              </mc:Choice>
              <mc:Fallback>
                <p:oleObj name="Equation" r:id="rId4" imgW="672840" imgH="177480" progId="Equation.3">
                  <p:embed/>
                  <p:pic>
                    <p:nvPicPr>
                      <p:cNvPr id="1013780" name="Object 20">
                        <a:extLst>
                          <a:ext uri="{FF2B5EF4-FFF2-40B4-BE49-F238E27FC236}">
                            <a16:creationId xmlns:a16="http://schemas.microsoft.com/office/drawing/2014/main" id="{4AEAF22F-99C2-1232-5209-7B609D4AC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1446213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3" name="Object 23">
            <a:extLst>
              <a:ext uri="{FF2B5EF4-FFF2-40B4-BE49-F238E27FC236}">
                <a16:creationId xmlns:a16="http://schemas.microsoft.com/office/drawing/2014/main" id="{1D86B5C0-4DB3-8E9A-6596-65B1616C7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1450" y="2589213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1013783" name="Object 23">
                        <a:extLst>
                          <a:ext uri="{FF2B5EF4-FFF2-40B4-BE49-F238E27FC236}">
                            <a16:creationId xmlns:a16="http://schemas.microsoft.com/office/drawing/2014/main" id="{1D86B5C0-4DB3-8E9A-6596-65B1616C7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89213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4" name="Object 24">
            <a:extLst>
              <a:ext uri="{FF2B5EF4-FFF2-40B4-BE49-F238E27FC236}">
                <a16:creationId xmlns:a16="http://schemas.microsoft.com/office/drawing/2014/main" id="{E1E9BF8E-4E90-6DCE-58F4-FDC2C8BD3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9850" y="1293813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1013784" name="Object 24">
                        <a:extLst>
                          <a:ext uri="{FF2B5EF4-FFF2-40B4-BE49-F238E27FC236}">
                            <a16:creationId xmlns:a16="http://schemas.microsoft.com/office/drawing/2014/main" id="{E1E9BF8E-4E90-6DCE-58F4-FDC2C8BD3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293813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5" name="Object 25">
            <a:extLst>
              <a:ext uri="{FF2B5EF4-FFF2-40B4-BE49-F238E27FC236}">
                <a16:creationId xmlns:a16="http://schemas.microsoft.com/office/drawing/2014/main" id="{EF33B5F8-C7E4-3731-841A-48873AC5A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6850" y="3351213"/>
          <a:ext cx="2794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1013785" name="Object 25">
                        <a:extLst>
                          <a:ext uri="{FF2B5EF4-FFF2-40B4-BE49-F238E27FC236}">
                            <a16:creationId xmlns:a16="http://schemas.microsoft.com/office/drawing/2014/main" id="{EF33B5F8-C7E4-3731-841A-48873AC5A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3351213"/>
                        <a:ext cx="2794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86" name="Text Box 26">
            <a:extLst>
              <a:ext uri="{FF2B5EF4-FFF2-40B4-BE49-F238E27FC236}">
                <a16:creationId xmlns:a16="http://schemas.microsoft.com/office/drawing/2014/main" id="{27B1A957-CAD0-6624-FD15-43F10506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08113"/>
            <a:ext cx="1962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CC3300"/>
                </a:solidFill>
              </a:rPr>
              <a:t>Equation of Line: </a:t>
            </a:r>
          </a:p>
          <a:p>
            <a:endParaRPr lang="en-US" altLang="en-US" sz="1800">
              <a:solidFill>
                <a:srgbClr val="CC3300"/>
              </a:solidFill>
            </a:endParaRPr>
          </a:p>
          <a:p>
            <a:r>
              <a:rPr lang="en-US" altLang="en-US" sz="1800">
                <a:solidFill>
                  <a:srgbClr val="CC3300"/>
                </a:solidFill>
              </a:rPr>
              <a:t>Find:</a:t>
            </a:r>
          </a:p>
          <a:p>
            <a:endParaRPr lang="en-US" altLang="en-US" sz="1800">
              <a:solidFill>
                <a:srgbClr val="CC3300"/>
              </a:solidFill>
            </a:endParaRPr>
          </a:p>
          <a:p>
            <a:endParaRPr lang="en-US" altLang="en-US" sz="1800"/>
          </a:p>
          <a:p>
            <a:r>
              <a:rPr lang="en-US" altLang="en-US" sz="1800">
                <a:solidFill>
                  <a:srgbClr val="CC3300"/>
                </a:solidFill>
              </a:rPr>
              <a:t>Consider point:</a:t>
            </a:r>
            <a:r>
              <a:rPr lang="en-US" altLang="en-US" sz="1800"/>
              <a:t>  </a:t>
            </a:r>
          </a:p>
        </p:txBody>
      </p:sp>
      <p:graphicFrame>
        <p:nvGraphicFramePr>
          <p:cNvPr id="1013787" name="Object 27">
            <a:extLst>
              <a:ext uri="{FF2B5EF4-FFF2-40B4-BE49-F238E27FC236}">
                <a16:creationId xmlns:a16="http://schemas.microsoft.com/office/drawing/2014/main" id="{9A1D4F1B-0B1A-165C-3889-DD35668EF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1419225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2" imgW="672840" imgH="177480" progId="Equation.3">
                  <p:embed/>
                </p:oleObj>
              </mc:Choice>
              <mc:Fallback>
                <p:oleObj name="Equation" r:id="rId12" imgW="672840" imgH="177480" progId="Equation.3">
                  <p:embed/>
                  <p:pic>
                    <p:nvPicPr>
                      <p:cNvPr id="1013787" name="Object 27">
                        <a:extLst>
                          <a:ext uri="{FF2B5EF4-FFF2-40B4-BE49-F238E27FC236}">
                            <a16:creationId xmlns:a16="http://schemas.microsoft.com/office/drawing/2014/main" id="{9A1D4F1B-0B1A-165C-3889-DD35668EF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419225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8" name="Object 28">
            <a:extLst>
              <a:ext uri="{FF2B5EF4-FFF2-40B4-BE49-F238E27FC236}">
                <a16:creationId xmlns:a16="http://schemas.microsoft.com/office/drawing/2014/main" id="{67ABEFAC-E76D-2C56-58EF-82CE2CFB8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916113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393480" imgH="203040" progId="Equation.3">
                  <p:embed/>
                </p:oleObj>
              </mc:Choice>
              <mc:Fallback>
                <p:oleObj name="Equation" r:id="rId13" imgW="393480" imgH="203040" progId="Equation.3">
                  <p:embed/>
                  <p:pic>
                    <p:nvPicPr>
                      <p:cNvPr id="1013788" name="Object 28">
                        <a:extLst>
                          <a:ext uri="{FF2B5EF4-FFF2-40B4-BE49-F238E27FC236}">
                            <a16:creationId xmlns:a16="http://schemas.microsoft.com/office/drawing/2014/main" id="{67ABEFAC-E76D-2C56-58EF-82CE2CFB8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16113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9" name="Object 29">
            <a:extLst>
              <a:ext uri="{FF2B5EF4-FFF2-40B4-BE49-F238E27FC236}">
                <a16:creationId xmlns:a16="http://schemas.microsoft.com/office/drawing/2014/main" id="{F36B5762-9190-71A4-A685-0394498A8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457200" imgH="228600" progId="Equation.3">
                  <p:embed/>
                </p:oleObj>
              </mc:Choice>
              <mc:Fallback>
                <p:oleObj name="Equation" r:id="rId15" imgW="457200" imgH="228600" progId="Equation.3">
                  <p:embed/>
                  <p:pic>
                    <p:nvPicPr>
                      <p:cNvPr id="1013789" name="Object 29">
                        <a:extLst>
                          <a:ext uri="{FF2B5EF4-FFF2-40B4-BE49-F238E27FC236}">
                            <a16:creationId xmlns:a16="http://schemas.microsoft.com/office/drawing/2014/main" id="{F36B5762-9190-71A4-A685-0394498A8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0" name="Object 30">
            <a:extLst>
              <a:ext uri="{FF2B5EF4-FFF2-40B4-BE49-F238E27FC236}">
                <a16:creationId xmlns:a16="http://schemas.microsoft.com/office/drawing/2014/main" id="{1376D607-D4E1-7A8A-C83A-152F24329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581400"/>
          <a:ext cx="4300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6" imgW="1955520" imgH="228600" progId="Equation.3">
                  <p:embed/>
                </p:oleObj>
              </mc:Choice>
              <mc:Fallback>
                <p:oleObj name="Equation" r:id="rId16" imgW="1955520" imgH="228600" progId="Equation.3">
                  <p:embed/>
                  <p:pic>
                    <p:nvPicPr>
                      <p:cNvPr id="1013790" name="Object 30">
                        <a:extLst>
                          <a:ext uri="{FF2B5EF4-FFF2-40B4-BE49-F238E27FC236}">
                            <a16:creationId xmlns:a16="http://schemas.microsoft.com/office/drawing/2014/main" id="{1376D607-D4E1-7A8A-C83A-152F24329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43005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1" name="Line 31">
            <a:extLst>
              <a:ext uri="{FF2B5EF4-FFF2-40B4-BE49-F238E27FC236}">
                <a16:creationId xmlns:a16="http://schemas.microsoft.com/office/drawing/2014/main" id="{701A5ADA-FB10-D74A-91A6-B036AAF61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80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92" name="Line 32">
            <a:extLst>
              <a:ext uri="{FF2B5EF4-FFF2-40B4-BE49-F238E27FC236}">
                <a16:creationId xmlns:a16="http://schemas.microsoft.com/office/drawing/2014/main" id="{47F5115D-924C-08F4-ACAB-F81B05F4B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62468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93" name="Line 33">
            <a:extLst>
              <a:ext uri="{FF2B5EF4-FFF2-40B4-BE49-F238E27FC236}">
                <a16:creationId xmlns:a16="http://schemas.microsoft.com/office/drawing/2014/main" id="{D37F23C4-671C-E6FE-D4C7-3F195AFEC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722813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98" name="Oval 38">
            <a:extLst>
              <a:ext uri="{FF2B5EF4-FFF2-40B4-BE49-F238E27FC236}">
                <a16:creationId xmlns:a16="http://schemas.microsoft.com/office/drawing/2014/main" id="{3ABA8AD4-47A5-4D94-BC7F-0A418703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2413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804" name="Object 44">
            <a:extLst>
              <a:ext uri="{FF2B5EF4-FFF2-40B4-BE49-F238E27FC236}">
                <a16:creationId xmlns:a16="http://schemas.microsoft.com/office/drawing/2014/main" id="{AB902FD8-C408-7E54-A034-658DCE0EB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5" y="4140200"/>
          <a:ext cx="3651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8" imgW="164880" imgH="139680" progId="Equation.3">
                  <p:embed/>
                </p:oleObj>
              </mc:Choice>
              <mc:Fallback>
                <p:oleObj name="Equation" r:id="rId18" imgW="164880" imgH="139680" progId="Equation.3">
                  <p:embed/>
                  <p:pic>
                    <p:nvPicPr>
                      <p:cNvPr id="1013804" name="Object 44">
                        <a:extLst>
                          <a:ext uri="{FF2B5EF4-FFF2-40B4-BE49-F238E27FC236}">
                            <a16:creationId xmlns:a16="http://schemas.microsoft.com/office/drawing/2014/main" id="{AB902FD8-C408-7E54-A034-658DCE0EB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4140200"/>
                        <a:ext cx="3651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5" name="Object 45">
            <a:extLst>
              <a:ext uri="{FF2B5EF4-FFF2-40B4-BE49-F238E27FC236}">
                <a16:creationId xmlns:a16="http://schemas.microsoft.com/office/drawing/2014/main" id="{796C8B84-4032-130A-6641-B399E6AC3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2888" y="6170613"/>
          <a:ext cx="2508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20" imgW="114120" imgH="139680" progId="Equation.3">
                  <p:embed/>
                </p:oleObj>
              </mc:Choice>
              <mc:Fallback>
                <p:oleObj name="Equation" r:id="rId20" imgW="114120" imgH="139680" progId="Equation.3">
                  <p:embed/>
                  <p:pic>
                    <p:nvPicPr>
                      <p:cNvPr id="1013805" name="Object 45">
                        <a:extLst>
                          <a:ext uri="{FF2B5EF4-FFF2-40B4-BE49-F238E27FC236}">
                            <a16:creationId xmlns:a16="http://schemas.microsoft.com/office/drawing/2014/main" id="{796C8B84-4032-130A-6641-B399E6AC3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6170613"/>
                        <a:ext cx="2508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6" name="Object 46">
            <a:extLst>
              <a:ext uri="{FF2B5EF4-FFF2-40B4-BE49-F238E27FC236}">
                <a16:creationId xmlns:a16="http://schemas.microsoft.com/office/drawing/2014/main" id="{D4F147DF-B4F2-F357-3611-779763853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561013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2" imgW="393480" imgH="203040" progId="Equation.3">
                  <p:embed/>
                </p:oleObj>
              </mc:Choice>
              <mc:Fallback>
                <p:oleObj name="Equation" r:id="rId22" imgW="393480" imgH="203040" progId="Equation.3">
                  <p:embed/>
                  <p:pic>
                    <p:nvPicPr>
                      <p:cNvPr id="1013806" name="Object 46">
                        <a:extLst>
                          <a:ext uri="{FF2B5EF4-FFF2-40B4-BE49-F238E27FC236}">
                            <a16:creationId xmlns:a16="http://schemas.microsoft.com/office/drawing/2014/main" id="{D4F147DF-B4F2-F357-3611-779763853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561013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7" name="Line 47">
            <a:extLst>
              <a:ext uri="{FF2B5EF4-FFF2-40B4-BE49-F238E27FC236}">
                <a16:creationId xmlns:a16="http://schemas.microsoft.com/office/drawing/2014/main" id="{25B3F0BE-7434-C79A-8B59-A322B9BFD8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722813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8" name="Line 48">
            <a:extLst>
              <a:ext uri="{FF2B5EF4-FFF2-40B4-BE49-F238E27FC236}">
                <a16:creationId xmlns:a16="http://schemas.microsoft.com/office/drawing/2014/main" id="{B5F3C87F-5959-CF0E-5648-A1402C8B8D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341813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9" name="Line 49">
            <a:extLst>
              <a:ext uri="{FF2B5EF4-FFF2-40B4-BE49-F238E27FC236}">
                <a16:creationId xmlns:a16="http://schemas.microsoft.com/office/drawing/2014/main" id="{F77BC17F-CA23-1C47-CF53-CC284455F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18013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0" name="Line 50">
            <a:extLst>
              <a:ext uri="{FF2B5EF4-FFF2-40B4-BE49-F238E27FC236}">
                <a16:creationId xmlns:a16="http://schemas.microsoft.com/office/drawing/2014/main" id="{DD4EC541-ED14-7958-4017-1BC404382B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5332413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1" name="Line 51">
            <a:extLst>
              <a:ext uri="{FF2B5EF4-FFF2-40B4-BE49-F238E27FC236}">
                <a16:creationId xmlns:a16="http://schemas.microsoft.com/office/drawing/2014/main" id="{63205947-908B-E443-EED3-042803149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5484813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2" name="Text Box 52">
            <a:extLst>
              <a:ext uri="{FF2B5EF4-FFF2-40B4-BE49-F238E27FC236}">
                <a16:creationId xmlns:a16="http://schemas.microsoft.com/office/drawing/2014/main" id="{BAFA50AA-B501-45D9-CCCE-5FF379FF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19488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Image Space</a:t>
            </a:r>
          </a:p>
        </p:txBody>
      </p:sp>
      <p:sp>
        <p:nvSpPr>
          <p:cNvPr id="1013813" name="Text Box 53">
            <a:extLst>
              <a:ext uri="{FF2B5EF4-FFF2-40B4-BE49-F238E27FC236}">
                <a16:creationId xmlns:a16="http://schemas.microsoft.com/office/drawing/2014/main" id="{90101C35-DA6A-5CB8-3646-776C1DC9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3388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Parameter Space</a:t>
            </a:r>
          </a:p>
        </p:txBody>
      </p:sp>
      <p:sp>
        <p:nvSpPr>
          <p:cNvPr id="1013814" name="Text Box 54">
            <a:extLst>
              <a:ext uri="{FF2B5EF4-FFF2-40B4-BE49-F238E27FC236}">
                <a16:creationId xmlns:a16="http://schemas.microsoft.com/office/drawing/2014/main" id="{ADDF5884-5657-4883-E8BB-A5ABE351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08513"/>
            <a:ext cx="451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Parameter space also called Hough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3" grpId="0"/>
      <p:bldP spid="10138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>
            <a:extLst>
              <a:ext uri="{FF2B5EF4-FFF2-40B4-BE49-F238E27FC236}">
                <a16:creationId xmlns:a16="http://schemas.microsoft.com/office/drawing/2014/main" id="{DF849D10-115E-154B-35BF-9D79FB4CA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Line Detection by Hough Transform</a:t>
            </a:r>
          </a:p>
        </p:txBody>
      </p:sp>
      <p:sp>
        <p:nvSpPr>
          <p:cNvPr id="1015811" name="Rectangle 3">
            <a:extLst>
              <a:ext uri="{FF2B5EF4-FFF2-40B4-BE49-F238E27FC236}">
                <a16:creationId xmlns:a16="http://schemas.microsoft.com/office/drawing/2014/main" id="{F8A2D756-2F2D-ED70-923C-64FCD96D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5832" name="Line 24">
            <a:extLst>
              <a:ext uri="{FF2B5EF4-FFF2-40B4-BE49-F238E27FC236}">
                <a16:creationId xmlns:a16="http://schemas.microsoft.com/office/drawing/2014/main" id="{FA5BF188-1DCD-C456-BF3B-B5895F62A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1219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33" name="Line 25">
            <a:extLst>
              <a:ext uri="{FF2B5EF4-FFF2-40B4-BE49-F238E27FC236}">
                <a16:creationId xmlns:a16="http://schemas.microsoft.com/office/drawing/2014/main" id="{7D3177E0-59A5-0002-DD0E-477AB09B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30480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34" name="Line 26">
            <a:extLst>
              <a:ext uri="{FF2B5EF4-FFF2-40B4-BE49-F238E27FC236}">
                <a16:creationId xmlns:a16="http://schemas.microsoft.com/office/drawing/2014/main" id="{8847CEC0-8297-EBF9-D884-83414517A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813" y="1524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35" name="Oval 27">
            <a:extLst>
              <a:ext uri="{FF2B5EF4-FFF2-40B4-BE49-F238E27FC236}">
                <a16:creationId xmlns:a16="http://schemas.microsoft.com/office/drawing/2014/main" id="{C53E1054-0B3D-17DB-AD95-DFE6D167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133600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5836" name="Object 28">
            <a:extLst>
              <a:ext uri="{FF2B5EF4-FFF2-40B4-BE49-F238E27FC236}">
                <a16:creationId xmlns:a16="http://schemas.microsoft.com/office/drawing/2014/main" id="{1A13F17C-FF64-4F76-D1BD-0F39AED98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9413" y="9144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39680" imgH="164880" progId="Equation.3">
                  <p:embed/>
                </p:oleObj>
              </mc:Choice>
              <mc:Fallback>
                <p:oleObj name="Equation" r:id="rId4" imgW="139680" imgH="164880" progId="Equation.3">
                  <p:embed/>
                  <p:pic>
                    <p:nvPicPr>
                      <p:cNvPr id="1015836" name="Object 28">
                        <a:extLst>
                          <a:ext uri="{FF2B5EF4-FFF2-40B4-BE49-F238E27FC236}">
                            <a16:creationId xmlns:a16="http://schemas.microsoft.com/office/drawing/2014/main" id="{1A13F17C-FF64-4F76-D1BD-0F39AED98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9144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37" name="Object 29">
            <a:extLst>
              <a:ext uri="{FF2B5EF4-FFF2-40B4-BE49-F238E27FC236}">
                <a16:creationId xmlns:a16="http://schemas.microsoft.com/office/drawing/2014/main" id="{CB2A5910-5852-44D9-9052-C5DD80648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6413" y="29718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1015837" name="Object 29">
                        <a:extLst>
                          <a:ext uri="{FF2B5EF4-FFF2-40B4-BE49-F238E27FC236}">
                            <a16:creationId xmlns:a16="http://schemas.microsoft.com/office/drawing/2014/main" id="{CB2A5910-5852-44D9-9052-C5DD80648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2971800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38" name="Object 30">
            <a:extLst>
              <a:ext uri="{FF2B5EF4-FFF2-40B4-BE49-F238E27FC236}">
                <a16:creationId xmlns:a16="http://schemas.microsoft.com/office/drawing/2014/main" id="{ED6A6D1B-7B25-34CB-6862-851CA0336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613" y="2362200"/>
          <a:ext cx="865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393480" imgH="203040" progId="Equation.3">
                  <p:embed/>
                </p:oleObj>
              </mc:Choice>
              <mc:Fallback>
                <p:oleObj name="Equation" r:id="rId8" imgW="393480" imgH="203040" progId="Equation.3">
                  <p:embed/>
                  <p:pic>
                    <p:nvPicPr>
                      <p:cNvPr id="1015838" name="Object 30">
                        <a:extLst>
                          <a:ext uri="{FF2B5EF4-FFF2-40B4-BE49-F238E27FC236}">
                            <a16:creationId xmlns:a16="http://schemas.microsoft.com/office/drawing/2014/main" id="{ED6A6D1B-7B25-34CB-6862-851CA0336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2362200"/>
                        <a:ext cx="865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39" name="Line 31">
            <a:extLst>
              <a:ext uri="{FF2B5EF4-FFF2-40B4-BE49-F238E27FC236}">
                <a16:creationId xmlns:a16="http://schemas.microsoft.com/office/drawing/2014/main" id="{526B8269-66A5-F567-3242-1BCE261AFC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9013" y="15240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40" name="Line 32">
            <a:extLst>
              <a:ext uri="{FF2B5EF4-FFF2-40B4-BE49-F238E27FC236}">
                <a16:creationId xmlns:a16="http://schemas.microsoft.com/office/drawing/2014/main" id="{3626F26E-AB32-124C-314C-A6E8B81B8E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1013" y="1143000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41" name="Line 33">
            <a:extLst>
              <a:ext uri="{FF2B5EF4-FFF2-40B4-BE49-F238E27FC236}">
                <a16:creationId xmlns:a16="http://schemas.microsoft.com/office/drawing/2014/main" id="{FE570464-279B-7CBE-01BF-8ED134F8AB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3813" y="121920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42" name="Line 34">
            <a:extLst>
              <a:ext uri="{FF2B5EF4-FFF2-40B4-BE49-F238E27FC236}">
                <a16:creationId xmlns:a16="http://schemas.microsoft.com/office/drawing/2014/main" id="{68AD7BDE-9E78-EA65-FD3B-675FCB250A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6613" y="213360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43" name="Line 35">
            <a:extLst>
              <a:ext uri="{FF2B5EF4-FFF2-40B4-BE49-F238E27FC236}">
                <a16:creationId xmlns:a16="http://schemas.microsoft.com/office/drawing/2014/main" id="{73CCBE27-F841-385D-BACA-2F95A79F66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5813" y="228600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845" name="Text Box 37">
            <a:extLst>
              <a:ext uri="{FF2B5EF4-FFF2-40B4-BE49-F238E27FC236}">
                <a16:creationId xmlns:a16="http://schemas.microsoft.com/office/drawing/2014/main" id="{5676F295-9F6B-3481-4FF0-43B2B185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3140075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Parameter Space</a:t>
            </a:r>
          </a:p>
        </p:txBody>
      </p:sp>
      <p:graphicFrame>
        <p:nvGraphicFramePr>
          <p:cNvPr id="1015976" name="Group 168">
            <a:extLst>
              <a:ext uri="{FF2B5EF4-FFF2-40B4-BE49-F238E27FC236}">
                <a16:creationId xmlns:a16="http://schemas.microsoft.com/office/drawing/2014/main" id="{C514DC9A-B45B-50C2-49F8-54FB7A5C5CF7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3886200"/>
          <a:ext cx="2590800" cy="2730500"/>
        </p:xfrm>
        <a:graphic>
          <a:graphicData uri="http://schemas.openxmlformats.org/drawingml/2006/table">
            <a:tbl>
              <a:tblPr/>
              <a:tblGrid>
                <a:gridCol w="258763">
                  <a:extLst>
                    <a:ext uri="{9D8B030D-6E8A-4147-A177-3AD203B41FA5}">
                      <a16:colId xmlns:a16="http://schemas.microsoft.com/office/drawing/2014/main" val="105092749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339162485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90759242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17589012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326073721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26404769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7769292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26366115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41521976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4067276788"/>
                    </a:ext>
                  </a:extLst>
                </a:gridCol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47139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45577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892986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717561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438587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37882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243505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174333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708476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288890"/>
                  </a:ext>
                </a:extLst>
              </a:tr>
            </a:tbl>
          </a:graphicData>
        </a:graphic>
      </p:graphicFrame>
      <p:graphicFrame>
        <p:nvGraphicFramePr>
          <p:cNvPr id="1015977" name="Object 169">
            <a:extLst>
              <a:ext uri="{FF2B5EF4-FFF2-40B4-BE49-F238E27FC236}">
                <a16:creationId xmlns:a16="http://schemas.microsoft.com/office/drawing/2014/main" id="{8EDA871C-D9EE-E9FE-C4FB-375D51A56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505200"/>
          <a:ext cx="1089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0" imgW="495000" imgH="203040" progId="Equation.3">
                  <p:embed/>
                </p:oleObj>
              </mc:Choice>
              <mc:Fallback>
                <p:oleObj name="Equation" r:id="rId10" imgW="495000" imgH="203040" progId="Equation.3">
                  <p:embed/>
                  <p:pic>
                    <p:nvPicPr>
                      <p:cNvPr id="1015977" name="Object 169">
                        <a:extLst>
                          <a:ext uri="{FF2B5EF4-FFF2-40B4-BE49-F238E27FC236}">
                            <a16:creationId xmlns:a16="http://schemas.microsoft.com/office/drawing/2014/main" id="{8EDA871C-D9EE-E9FE-C4FB-375D51A56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05200"/>
                        <a:ext cx="1089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978" name="Text Box 170">
            <a:extLst>
              <a:ext uri="{FF2B5EF4-FFF2-40B4-BE49-F238E27FC236}">
                <a16:creationId xmlns:a16="http://schemas.microsoft.com/office/drawing/2014/main" id="{8987B29F-1AB2-5DF4-65D9-80865E24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411288"/>
            <a:ext cx="4695825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Algorithm:</a:t>
            </a:r>
          </a:p>
          <a:p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1800"/>
              <a:t> Quantize Parameter Space </a:t>
            </a:r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Create Accumulator Array</a:t>
            </a:r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Set </a:t>
            </a:r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For each image edge                  increment: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If              lies on the line: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Find local maxima in </a:t>
            </a:r>
          </a:p>
        </p:txBody>
      </p:sp>
      <p:graphicFrame>
        <p:nvGraphicFramePr>
          <p:cNvPr id="1015979" name="Object 171">
            <a:extLst>
              <a:ext uri="{FF2B5EF4-FFF2-40B4-BE49-F238E27FC236}">
                <a16:creationId xmlns:a16="http://schemas.microsoft.com/office/drawing/2014/main" id="{5A0A3336-85EE-6FD3-8E08-3C9B32813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2116138"/>
          <a:ext cx="8651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2" imgW="393480" imgH="203040" progId="Equation.3">
                  <p:embed/>
                </p:oleObj>
              </mc:Choice>
              <mc:Fallback>
                <p:oleObj name="Equation" r:id="rId12" imgW="393480" imgH="203040" progId="Equation.3">
                  <p:embed/>
                  <p:pic>
                    <p:nvPicPr>
                      <p:cNvPr id="1015979" name="Object 171">
                        <a:extLst>
                          <a:ext uri="{FF2B5EF4-FFF2-40B4-BE49-F238E27FC236}">
                            <a16:creationId xmlns:a16="http://schemas.microsoft.com/office/drawing/2014/main" id="{5A0A3336-85EE-6FD3-8E08-3C9B32813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116138"/>
                        <a:ext cx="8651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0" name="Object 172">
            <a:extLst>
              <a:ext uri="{FF2B5EF4-FFF2-40B4-BE49-F238E27FC236}">
                <a16:creationId xmlns:a16="http://schemas.microsoft.com/office/drawing/2014/main" id="{D8DE05B4-7364-4BF5-9C7A-C731195C1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2652713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3" imgW="495000" imgH="203040" progId="Equation.3">
                  <p:embed/>
                </p:oleObj>
              </mc:Choice>
              <mc:Fallback>
                <p:oleObj name="Equation" r:id="rId13" imgW="495000" imgH="203040" progId="Equation.3">
                  <p:embed/>
                  <p:pic>
                    <p:nvPicPr>
                      <p:cNvPr id="1015980" name="Object 172">
                        <a:extLst>
                          <a:ext uri="{FF2B5EF4-FFF2-40B4-BE49-F238E27FC236}">
                            <a16:creationId xmlns:a16="http://schemas.microsoft.com/office/drawing/2014/main" id="{D8DE05B4-7364-4BF5-9C7A-C731195C1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2652713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1" name="Object 173">
            <a:extLst>
              <a:ext uri="{FF2B5EF4-FFF2-40B4-BE49-F238E27FC236}">
                <a16:creationId xmlns:a16="http://schemas.microsoft.com/office/drawing/2014/main" id="{14008CB7-68A3-A23A-397F-59B1C51DF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3211513"/>
          <a:ext cx="2625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1193760" imgH="203040" progId="Equation.3">
                  <p:embed/>
                </p:oleObj>
              </mc:Choice>
              <mc:Fallback>
                <p:oleObj name="Equation" r:id="rId14" imgW="1193760" imgH="203040" progId="Equation.3">
                  <p:embed/>
                  <p:pic>
                    <p:nvPicPr>
                      <p:cNvPr id="1015981" name="Object 173">
                        <a:extLst>
                          <a:ext uri="{FF2B5EF4-FFF2-40B4-BE49-F238E27FC236}">
                            <a16:creationId xmlns:a16="http://schemas.microsoft.com/office/drawing/2014/main" id="{14008CB7-68A3-A23A-397F-59B1C51DF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211513"/>
                        <a:ext cx="26257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2" name="Object 174">
            <a:extLst>
              <a:ext uri="{FF2B5EF4-FFF2-40B4-BE49-F238E27FC236}">
                <a16:creationId xmlns:a16="http://schemas.microsoft.com/office/drawing/2014/main" id="{82C750FD-C446-CDF1-1B65-8010E7356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37338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457200" imgH="228600" progId="Equation.3">
                  <p:embed/>
                </p:oleObj>
              </mc:Choice>
              <mc:Fallback>
                <p:oleObj name="Equation" r:id="rId16" imgW="457200" imgH="228600" progId="Equation.3">
                  <p:embed/>
                  <p:pic>
                    <p:nvPicPr>
                      <p:cNvPr id="1015982" name="Object 174">
                        <a:extLst>
                          <a:ext uri="{FF2B5EF4-FFF2-40B4-BE49-F238E27FC236}">
                            <a16:creationId xmlns:a16="http://schemas.microsoft.com/office/drawing/2014/main" id="{82C750FD-C446-CDF1-1B65-8010E7356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7338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3" name="Object 175">
            <a:extLst>
              <a:ext uri="{FF2B5EF4-FFF2-40B4-BE49-F238E27FC236}">
                <a16:creationId xmlns:a16="http://schemas.microsoft.com/office/drawing/2014/main" id="{8CFB9CEE-867D-DA6F-7A31-4C2221383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321175"/>
          <a:ext cx="27924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8" imgW="1269720" imgH="203040" progId="Equation.3">
                  <p:embed/>
                </p:oleObj>
              </mc:Choice>
              <mc:Fallback>
                <p:oleObj name="Equation" r:id="rId18" imgW="1269720" imgH="203040" progId="Equation.3">
                  <p:embed/>
                  <p:pic>
                    <p:nvPicPr>
                      <p:cNvPr id="1015983" name="Object 175">
                        <a:extLst>
                          <a:ext uri="{FF2B5EF4-FFF2-40B4-BE49-F238E27FC236}">
                            <a16:creationId xmlns:a16="http://schemas.microsoft.com/office/drawing/2014/main" id="{8CFB9CEE-867D-DA6F-7A31-4C2221383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321175"/>
                        <a:ext cx="27924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4" name="Object 176">
            <a:extLst>
              <a:ext uri="{FF2B5EF4-FFF2-40B4-BE49-F238E27FC236}">
                <a16:creationId xmlns:a16="http://schemas.microsoft.com/office/drawing/2014/main" id="{5B5FEC04-7592-B0E8-05E5-3AC7F699A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4859338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0" imgW="393480" imgH="203040" progId="Equation.3">
                  <p:embed/>
                </p:oleObj>
              </mc:Choice>
              <mc:Fallback>
                <p:oleObj name="Equation" r:id="rId20" imgW="393480" imgH="203040" progId="Equation.3">
                  <p:embed/>
                  <p:pic>
                    <p:nvPicPr>
                      <p:cNvPr id="1015984" name="Object 176">
                        <a:extLst>
                          <a:ext uri="{FF2B5EF4-FFF2-40B4-BE49-F238E27FC236}">
                            <a16:creationId xmlns:a16="http://schemas.microsoft.com/office/drawing/2014/main" id="{5B5FEC04-7592-B0E8-05E5-3AC7F699A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859338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5" name="Object 177">
            <a:extLst>
              <a:ext uri="{FF2B5EF4-FFF2-40B4-BE49-F238E27FC236}">
                <a16:creationId xmlns:a16="http://schemas.microsoft.com/office/drawing/2014/main" id="{D09A988D-4D44-AA2B-6967-A0F28974B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5954713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1" imgW="495000" imgH="203040" progId="Equation.3">
                  <p:embed/>
                </p:oleObj>
              </mc:Choice>
              <mc:Fallback>
                <p:oleObj name="Equation" r:id="rId21" imgW="495000" imgH="203040" progId="Equation.3">
                  <p:embed/>
                  <p:pic>
                    <p:nvPicPr>
                      <p:cNvPr id="1015985" name="Object 177">
                        <a:extLst>
                          <a:ext uri="{FF2B5EF4-FFF2-40B4-BE49-F238E27FC236}">
                            <a16:creationId xmlns:a16="http://schemas.microsoft.com/office/drawing/2014/main" id="{D09A988D-4D44-AA2B-6967-A0F28974B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954713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6" name="Object 178">
            <a:extLst>
              <a:ext uri="{FF2B5EF4-FFF2-40B4-BE49-F238E27FC236}">
                <a16:creationId xmlns:a16="http://schemas.microsoft.com/office/drawing/2014/main" id="{CB39331C-C0C9-CF39-5F74-AF05DA63B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5410200"/>
          <a:ext cx="1814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2" imgW="825480" imgH="228600" progId="Equation.3">
                  <p:embed/>
                </p:oleObj>
              </mc:Choice>
              <mc:Fallback>
                <p:oleObj name="Equation" r:id="rId22" imgW="825480" imgH="228600" progId="Equation.3">
                  <p:embed/>
                  <p:pic>
                    <p:nvPicPr>
                      <p:cNvPr id="1015986" name="Object 178">
                        <a:extLst>
                          <a:ext uri="{FF2B5EF4-FFF2-40B4-BE49-F238E27FC236}">
                            <a16:creationId xmlns:a16="http://schemas.microsoft.com/office/drawing/2014/main" id="{CB39331C-C0C9-CF39-5F74-AF05DA63B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410200"/>
                        <a:ext cx="18145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>
            <a:extLst>
              <a:ext uri="{FF2B5EF4-FFF2-40B4-BE49-F238E27FC236}">
                <a16:creationId xmlns:a16="http://schemas.microsoft.com/office/drawing/2014/main" id="{F275FF2A-2F88-098E-E254-42483EB74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Better Parameterization</a:t>
            </a:r>
          </a:p>
        </p:txBody>
      </p:sp>
      <p:sp>
        <p:nvSpPr>
          <p:cNvPr id="1017859" name="Rectangle 3">
            <a:extLst>
              <a:ext uri="{FF2B5EF4-FFF2-40B4-BE49-F238E27FC236}">
                <a16:creationId xmlns:a16="http://schemas.microsoft.com/office/drawing/2014/main" id="{16F6EC05-A6C2-E7FE-F1FA-5BF757FE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9" name="Text Box 23">
            <a:extLst>
              <a:ext uri="{FF2B5EF4-FFF2-40B4-BE49-F238E27FC236}">
                <a16:creationId xmlns:a16="http://schemas.microsoft.com/office/drawing/2014/main" id="{5D2E003F-8828-A5AB-0469-AA9C931C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0488"/>
            <a:ext cx="43751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NOTE:	</a:t>
            </a:r>
          </a:p>
          <a:p>
            <a:endParaRPr lang="en-US" altLang="en-US" sz="1800"/>
          </a:p>
          <a:p>
            <a:r>
              <a:rPr lang="en-US" altLang="en-US" sz="1800"/>
              <a:t>	Large Accumulator</a:t>
            </a:r>
          </a:p>
          <a:p>
            <a:endParaRPr lang="en-US" altLang="en-US" sz="1800"/>
          </a:p>
          <a:p>
            <a:r>
              <a:rPr lang="en-US" altLang="en-US" sz="1800"/>
              <a:t>	More memory and computations</a:t>
            </a:r>
          </a:p>
          <a:p>
            <a:endParaRPr lang="en-US" altLang="en-US" sz="1800"/>
          </a:p>
          <a:p>
            <a:r>
              <a:rPr lang="en-US" altLang="en-US" sz="1800"/>
              <a:t>Improvement:</a:t>
            </a:r>
          </a:p>
          <a:p>
            <a:endParaRPr lang="en-US" altLang="en-US" sz="1800"/>
          </a:p>
          <a:p>
            <a:r>
              <a:rPr lang="en-US" altLang="en-US" sz="1800"/>
              <a:t>	Line equation: </a:t>
            </a:r>
          </a:p>
          <a:p>
            <a:endParaRPr lang="en-US" altLang="en-US" sz="1800"/>
          </a:p>
          <a:p>
            <a:r>
              <a:rPr lang="en-US" altLang="en-US" sz="1800"/>
              <a:t>	Here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Given points 	          find</a:t>
            </a:r>
          </a:p>
        </p:txBody>
      </p:sp>
      <p:graphicFrame>
        <p:nvGraphicFramePr>
          <p:cNvPr id="1017880" name="Object 24">
            <a:extLst>
              <a:ext uri="{FF2B5EF4-FFF2-40B4-BE49-F238E27FC236}">
                <a16:creationId xmlns:a16="http://schemas.microsoft.com/office/drawing/2014/main" id="{2EAEAF65-2D81-9974-11FC-7C66D0FD6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1400175"/>
          <a:ext cx="1730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787320" imgH="164880" progId="Equation.3">
                  <p:embed/>
                </p:oleObj>
              </mc:Choice>
              <mc:Fallback>
                <p:oleObj name="Equation" r:id="rId4" imgW="787320" imgH="164880" progId="Equation.3">
                  <p:embed/>
                  <p:pic>
                    <p:nvPicPr>
                      <p:cNvPr id="1017880" name="Object 24">
                        <a:extLst>
                          <a:ext uri="{FF2B5EF4-FFF2-40B4-BE49-F238E27FC236}">
                            <a16:creationId xmlns:a16="http://schemas.microsoft.com/office/drawing/2014/main" id="{2EAEAF65-2D81-9974-11FC-7C66D0FD6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400175"/>
                        <a:ext cx="17303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1" name="Object 25">
            <a:extLst>
              <a:ext uri="{FF2B5EF4-FFF2-40B4-BE49-F238E27FC236}">
                <a16:creationId xmlns:a16="http://schemas.microsoft.com/office/drawing/2014/main" id="{F06304F6-B49C-CE5D-1962-E52DC32D4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86150"/>
          <a:ext cx="2905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1320480" imgH="203040" progId="Equation.3">
                  <p:embed/>
                </p:oleObj>
              </mc:Choice>
              <mc:Fallback>
                <p:oleObj name="Equation" r:id="rId6" imgW="1320480" imgH="203040" progId="Equation.3">
                  <p:embed/>
                  <p:pic>
                    <p:nvPicPr>
                      <p:cNvPr id="1017881" name="Object 25">
                        <a:extLst>
                          <a:ext uri="{FF2B5EF4-FFF2-40B4-BE49-F238E27FC236}">
                            <a16:creationId xmlns:a16="http://schemas.microsoft.com/office/drawing/2014/main" id="{F06304F6-B49C-CE5D-1962-E52DC32D4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86150"/>
                        <a:ext cx="29051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2" name="Object 26">
            <a:extLst>
              <a:ext uri="{FF2B5EF4-FFF2-40B4-BE49-F238E27FC236}">
                <a16:creationId xmlns:a16="http://schemas.microsoft.com/office/drawing/2014/main" id="{BC79881D-0AF3-5131-FCBC-9F2D9B3C2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4067175"/>
          <a:ext cx="1704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8" imgW="774360" imgH="431640" progId="Equation.3">
                  <p:embed/>
                </p:oleObj>
              </mc:Choice>
              <mc:Fallback>
                <p:oleObj name="Equation" r:id="rId8" imgW="774360" imgH="431640" progId="Equation.3">
                  <p:embed/>
                  <p:pic>
                    <p:nvPicPr>
                      <p:cNvPr id="1017882" name="Object 26">
                        <a:extLst>
                          <a:ext uri="{FF2B5EF4-FFF2-40B4-BE49-F238E27FC236}">
                            <a16:creationId xmlns:a16="http://schemas.microsoft.com/office/drawing/2014/main" id="{BC79881D-0AF3-5131-FCBC-9F2D9B3C2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067175"/>
                        <a:ext cx="17049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83" name="Text Box 27">
            <a:extLst>
              <a:ext uri="{FF2B5EF4-FFF2-40B4-BE49-F238E27FC236}">
                <a16:creationId xmlns:a16="http://schemas.microsoft.com/office/drawing/2014/main" id="{47695362-84E0-4B48-DD2F-11C1E406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005138"/>
            <a:ext cx="299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(Finite Accumulator Array Size)</a:t>
            </a:r>
          </a:p>
        </p:txBody>
      </p:sp>
      <p:graphicFrame>
        <p:nvGraphicFramePr>
          <p:cNvPr id="1017884" name="Object 28">
            <a:extLst>
              <a:ext uri="{FF2B5EF4-FFF2-40B4-BE49-F238E27FC236}">
                <a16:creationId xmlns:a16="http://schemas.microsoft.com/office/drawing/2014/main" id="{A0D96EDB-E87C-0D2E-0080-1E37C88BA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5137150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1017884" name="Object 28">
                        <a:extLst>
                          <a:ext uri="{FF2B5EF4-FFF2-40B4-BE49-F238E27FC236}">
                            <a16:creationId xmlns:a16="http://schemas.microsoft.com/office/drawing/2014/main" id="{A0D96EDB-E87C-0D2E-0080-1E37C88BA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137150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5" name="Object 29">
            <a:extLst>
              <a:ext uri="{FF2B5EF4-FFF2-40B4-BE49-F238E27FC236}">
                <a16:creationId xmlns:a16="http://schemas.microsoft.com/office/drawing/2014/main" id="{0A1CE5FA-E746-821A-0B72-D3CB60014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5168900"/>
          <a:ext cx="8651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2" imgW="393480" imgH="203040" progId="Equation.3">
                  <p:embed/>
                </p:oleObj>
              </mc:Choice>
              <mc:Fallback>
                <p:oleObj name="Equation" r:id="rId12" imgW="393480" imgH="203040" progId="Equation.3">
                  <p:embed/>
                  <p:pic>
                    <p:nvPicPr>
                      <p:cNvPr id="1017885" name="Object 29">
                        <a:extLst>
                          <a:ext uri="{FF2B5EF4-FFF2-40B4-BE49-F238E27FC236}">
                            <a16:creationId xmlns:a16="http://schemas.microsoft.com/office/drawing/2014/main" id="{0A1CE5FA-E746-821A-0B72-D3CB60014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168900"/>
                        <a:ext cx="8651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86" name="Line 30">
            <a:extLst>
              <a:ext uri="{FF2B5EF4-FFF2-40B4-BE49-F238E27FC236}">
                <a16:creationId xmlns:a16="http://schemas.microsoft.com/office/drawing/2014/main" id="{7FE21FDD-3B6D-5218-3A74-FF3A1C13A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15986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87" name="Line 31">
            <a:extLst>
              <a:ext uri="{FF2B5EF4-FFF2-40B4-BE49-F238E27FC236}">
                <a16:creationId xmlns:a16="http://schemas.microsoft.com/office/drawing/2014/main" id="{6612705D-E40B-33CC-584A-7AC781AD8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34274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88" name="Line 32">
            <a:extLst>
              <a:ext uri="{FF2B5EF4-FFF2-40B4-BE49-F238E27FC236}">
                <a16:creationId xmlns:a16="http://schemas.microsoft.com/office/drawing/2014/main" id="{1C14FD6A-535D-2F79-3295-52923B617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0450" y="1903413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889" name="Oval 33">
            <a:extLst>
              <a:ext uri="{FF2B5EF4-FFF2-40B4-BE49-F238E27FC236}">
                <a16:creationId xmlns:a16="http://schemas.microsoft.com/office/drawing/2014/main" id="{FE672869-C69B-5A7A-049C-BA0D7A1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932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0" name="Oval 34">
            <a:extLst>
              <a:ext uri="{FF2B5EF4-FFF2-40B4-BE49-F238E27FC236}">
                <a16:creationId xmlns:a16="http://schemas.microsoft.com/office/drawing/2014/main" id="{F06B3DA0-3133-C4DC-8946-F9A340E1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8178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1" name="Oval 35">
            <a:extLst>
              <a:ext uri="{FF2B5EF4-FFF2-40B4-BE49-F238E27FC236}">
                <a16:creationId xmlns:a16="http://schemas.microsoft.com/office/drawing/2014/main" id="{406661D0-0DBD-C7AA-CE61-A018D98C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25892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2" name="Oval 36">
            <a:extLst>
              <a:ext uri="{FF2B5EF4-FFF2-40B4-BE49-F238E27FC236}">
                <a16:creationId xmlns:a16="http://schemas.microsoft.com/office/drawing/2014/main" id="{9BF2DA7B-6130-4670-EBA7-9181326E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2379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3" name="Oval 37">
            <a:extLst>
              <a:ext uri="{FF2B5EF4-FFF2-40B4-BE49-F238E27FC236}">
                <a16:creationId xmlns:a16="http://schemas.microsoft.com/office/drawing/2014/main" id="{01890D7C-2611-186B-464E-C2117198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513013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4" name="Oval 38">
            <a:extLst>
              <a:ext uri="{FF2B5EF4-FFF2-40B4-BE49-F238E27FC236}">
                <a16:creationId xmlns:a16="http://schemas.microsoft.com/office/drawing/2014/main" id="{086E797C-500D-DF67-5372-2CDE4E39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2170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5" name="Oval 39">
            <a:extLst>
              <a:ext uri="{FF2B5EF4-FFF2-40B4-BE49-F238E27FC236}">
                <a16:creationId xmlns:a16="http://schemas.microsoft.com/office/drawing/2014/main" id="{A73FCA2C-D2A2-9CB7-DECB-A2CEBA44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19796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6" name="Oval 40">
            <a:extLst>
              <a:ext uri="{FF2B5EF4-FFF2-40B4-BE49-F238E27FC236}">
                <a16:creationId xmlns:a16="http://schemas.microsoft.com/office/drawing/2014/main" id="{A329D5A5-4A9E-0925-9E2F-AF346311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1903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7898" name="Object 42">
            <a:extLst>
              <a:ext uri="{FF2B5EF4-FFF2-40B4-BE49-F238E27FC236}">
                <a16:creationId xmlns:a16="http://schemas.microsoft.com/office/drawing/2014/main" id="{F206B8B5-789E-AABA-7AE4-2CC340F09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9050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1017898" name="Object 42">
                        <a:extLst>
                          <a:ext uri="{FF2B5EF4-FFF2-40B4-BE49-F238E27FC236}">
                            <a16:creationId xmlns:a16="http://schemas.microsoft.com/office/drawing/2014/main" id="{F206B8B5-789E-AABA-7AE4-2CC340F09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99" name="Object 43">
            <a:extLst>
              <a:ext uri="{FF2B5EF4-FFF2-40B4-BE49-F238E27FC236}">
                <a16:creationId xmlns:a16="http://schemas.microsoft.com/office/drawing/2014/main" id="{5D630CC7-2A61-0F83-8CEA-5D503B92B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1293813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1017899" name="Object 43">
                        <a:extLst>
                          <a:ext uri="{FF2B5EF4-FFF2-40B4-BE49-F238E27FC236}">
                            <a16:creationId xmlns:a16="http://schemas.microsoft.com/office/drawing/2014/main" id="{5D630CC7-2A61-0F83-8CEA-5D503B92B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293813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900" name="Object 44">
            <a:extLst>
              <a:ext uri="{FF2B5EF4-FFF2-40B4-BE49-F238E27FC236}">
                <a16:creationId xmlns:a16="http://schemas.microsoft.com/office/drawing/2014/main" id="{3DD3C53F-6907-6566-69A1-47ADC6829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4050" y="3351213"/>
          <a:ext cx="2794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1017900" name="Object 44">
                        <a:extLst>
                          <a:ext uri="{FF2B5EF4-FFF2-40B4-BE49-F238E27FC236}">
                            <a16:creationId xmlns:a16="http://schemas.microsoft.com/office/drawing/2014/main" id="{3DD3C53F-6907-6566-69A1-47ADC6829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3351213"/>
                        <a:ext cx="2794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901" name="Text Box 45">
            <a:extLst>
              <a:ext uri="{FF2B5EF4-FFF2-40B4-BE49-F238E27FC236}">
                <a16:creationId xmlns:a16="http://schemas.microsoft.com/office/drawing/2014/main" id="{35114066-5EF5-EE9C-F83F-6A03EBD1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19488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Image Space</a:t>
            </a:r>
          </a:p>
        </p:txBody>
      </p:sp>
      <p:sp>
        <p:nvSpPr>
          <p:cNvPr id="1017902" name="Line 46">
            <a:extLst>
              <a:ext uri="{FF2B5EF4-FFF2-40B4-BE49-F238E27FC236}">
                <a16:creationId xmlns:a16="http://schemas.microsoft.com/office/drawing/2014/main" id="{5E42647B-3632-755B-FDD8-77241419A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418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903" name="Line 47">
            <a:extLst>
              <a:ext uri="{FF2B5EF4-FFF2-40B4-BE49-F238E27FC236}">
                <a16:creationId xmlns:a16="http://schemas.microsoft.com/office/drawing/2014/main" id="{591FB5DC-BA19-4636-89FD-2B708EAEC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1706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17904" name="Object 48">
            <a:extLst>
              <a:ext uri="{FF2B5EF4-FFF2-40B4-BE49-F238E27FC236}">
                <a16:creationId xmlns:a16="http://schemas.microsoft.com/office/drawing/2014/main" id="{E13F40B2-0BFA-9915-DBED-3DA2D164E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4037013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1017904" name="Object 48">
                        <a:extLst>
                          <a:ext uri="{FF2B5EF4-FFF2-40B4-BE49-F238E27FC236}">
                            <a16:creationId xmlns:a16="http://schemas.microsoft.com/office/drawing/2014/main" id="{E13F40B2-0BFA-9915-DBED-3DA2D164E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037013"/>
                        <a:ext cx="336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905" name="Object 49">
            <a:extLst>
              <a:ext uri="{FF2B5EF4-FFF2-40B4-BE49-F238E27FC236}">
                <a16:creationId xmlns:a16="http://schemas.microsoft.com/office/drawing/2014/main" id="{C7E6459A-7775-880A-B9D1-0CD60C665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6053138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1017905" name="Object 49">
                        <a:extLst>
                          <a:ext uri="{FF2B5EF4-FFF2-40B4-BE49-F238E27FC236}">
                            <a16:creationId xmlns:a16="http://schemas.microsoft.com/office/drawing/2014/main" id="{C7E6459A-7775-880A-B9D1-0CD60C665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53138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906" name="Text Box 50">
            <a:extLst>
              <a:ext uri="{FF2B5EF4-FFF2-40B4-BE49-F238E27FC236}">
                <a16:creationId xmlns:a16="http://schemas.microsoft.com/office/drawing/2014/main" id="{531398A7-AD7E-3A43-FC03-1B33D3461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6262688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Hough Space</a:t>
            </a:r>
          </a:p>
        </p:txBody>
      </p:sp>
      <p:sp>
        <p:nvSpPr>
          <p:cNvPr id="1017907" name="Freeform 51">
            <a:extLst>
              <a:ext uri="{FF2B5EF4-FFF2-40B4-BE49-F238E27FC236}">
                <a16:creationId xmlns:a16="http://schemas.microsoft.com/office/drawing/2014/main" id="{C88CFB19-7CE3-FF96-3B50-7C84F0C0DD20}"/>
              </a:ext>
            </a:extLst>
          </p:cNvPr>
          <p:cNvSpPr>
            <a:spLocks/>
          </p:cNvSpPr>
          <p:nvPr/>
        </p:nvSpPr>
        <p:spPr bwMode="auto">
          <a:xfrm>
            <a:off x="6934200" y="2438400"/>
            <a:ext cx="469900" cy="2438400"/>
          </a:xfrm>
          <a:custGeom>
            <a:avLst/>
            <a:gdLst>
              <a:gd name="T0" fmla="*/ 48 w 296"/>
              <a:gd name="T1" fmla="*/ 96 h 1536"/>
              <a:gd name="T2" fmla="*/ 288 w 296"/>
              <a:gd name="T3" fmla="*/ 240 h 1536"/>
              <a:gd name="T4" fmla="*/ 0 w 296"/>
              <a:gd name="T5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536">
                <a:moveTo>
                  <a:pt x="48" y="96"/>
                </a:moveTo>
                <a:cubicBezTo>
                  <a:pt x="172" y="48"/>
                  <a:pt x="296" y="0"/>
                  <a:pt x="288" y="240"/>
                </a:cubicBezTo>
                <a:cubicBezTo>
                  <a:pt x="280" y="480"/>
                  <a:pt x="48" y="1328"/>
                  <a:pt x="0" y="15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908" name="Text Box 52">
            <a:extLst>
              <a:ext uri="{FF2B5EF4-FFF2-40B4-BE49-F238E27FC236}">
                <a16:creationId xmlns:a16="http://schemas.microsoft.com/office/drawing/2014/main" id="{8D5DA655-C7EE-0491-BB87-F1A44A31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9577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?</a:t>
            </a:r>
          </a:p>
        </p:txBody>
      </p:sp>
      <p:sp>
        <p:nvSpPr>
          <p:cNvPr id="1017909" name="Text Box 53">
            <a:extLst>
              <a:ext uri="{FF2B5EF4-FFF2-40B4-BE49-F238E27FC236}">
                <a16:creationId xmlns:a16="http://schemas.microsoft.com/office/drawing/2014/main" id="{5F8F3035-04D2-22F1-1A75-7F3506BA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943600"/>
            <a:ext cx="277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Hough Space Sinusoid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83" grpId="0"/>
      <p:bldP spid="1017906" grpId="0"/>
      <p:bldP spid="1017908" grpId="0"/>
      <p:bldP spid="10179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>
            <a:extLst>
              <a:ext uri="{FF2B5EF4-FFF2-40B4-BE49-F238E27FC236}">
                <a16:creationId xmlns:a16="http://schemas.microsoft.com/office/drawing/2014/main" id="{B20A645B-1D72-BA86-5029-97B98C02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8199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5267" name="Text Box 3">
            <a:extLst>
              <a:ext uri="{FF2B5EF4-FFF2-40B4-BE49-F238E27FC236}">
                <a16:creationId xmlns:a16="http://schemas.microsoft.com/office/drawing/2014/main" id="{76BC8F4D-1111-C76E-8465-E7DBEE79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70375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" panose="02020603050405020304" pitchFamily="18" charset="0"/>
              </a:rPr>
              <a:t>Image space</a:t>
            </a:r>
          </a:p>
        </p:txBody>
      </p:sp>
      <p:sp>
        <p:nvSpPr>
          <p:cNvPr id="1035268" name="Text Box 4">
            <a:extLst>
              <a:ext uri="{FF2B5EF4-FFF2-40B4-BE49-F238E27FC236}">
                <a16:creationId xmlns:a16="http://schemas.microsoft.com/office/drawing/2014/main" id="{CEB67130-5E42-9403-7FBC-DB9EB76FB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22775"/>
            <a:ext cx="335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latin typeface="Times" panose="02020603050405020304" pitchFamily="18" charset="0"/>
              </a:rPr>
              <a:t>Votes</a:t>
            </a:r>
          </a:p>
          <a:p>
            <a:endParaRPr lang="en-US" altLang="en-US" sz="2400" b="1">
              <a:latin typeface="Times" panose="02020603050405020304" pitchFamily="18" charset="0"/>
            </a:endParaRPr>
          </a:p>
          <a:p>
            <a:r>
              <a:rPr lang="en-US" altLang="en-US" sz="2400">
                <a:latin typeface="Times" panose="02020603050405020304" pitchFamily="18" charset="0"/>
              </a:rPr>
              <a:t>Horizontal axis is </a:t>
            </a:r>
            <a:r>
              <a:rPr lang="el-GR" altLang="en-US" sz="2400">
                <a:latin typeface="Times" panose="02020603050405020304" pitchFamily="18" charset="0"/>
              </a:rPr>
              <a:t>θ</a:t>
            </a:r>
            <a:r>
              <a:rPr lang="en-US" altLang="en-US" sz="2400">
                <a:latin typeface="Times" panose="02020603050405020304" pitchFamily="18" charset="0"/>
              </a:rPr>
              <a:t>, vertical is rho.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>
            <a:extLst>
              <a:ext uri="{FF2B5EF4-FFF2-40B4-BE49-F238E27FC236}">
                <a16:creationId xmlns:a16="http://schemas.microsoft.com/office/drawing/2014/main" id="{8C53BD07-7639-8B58-4FC3-1A99F003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755775"/>
            <a:ext cx="6946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315" name="Text Box 3">
            <a:extLst>
              <a:ext uri="{FF2B5EF4-FFF2-40B4-BE49-F238E27FC236}">
                <a16:creationId xmlns:a16="http://schemas.microsoft.com/office/drawing/2014/main" id="{24970523-E0AD-EB3E-56DD-72E7437A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0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latin typeface="Times" panose="02020603050405020304" pitchFamily="18" charset="0"/>
              </a:rPr>
              <a:t>Image space</a:t>
            </a:r>
          </a:p>
        </p:txBody>
      </p:sp>
      <p:sp>
        <p:nvSpPr>
          <p:cNvPr id="1037316" name="Text Box 4">
            <a:extLst>
              <a:ext uri="{FF2B5EF4-FFF2-40B4-BE49-F238E27FC236}">
                <a16:creationId xmlns:a16="http://schemas.microsoft.com/office/drawing/2014/main" id="{65A963FD-3E41-2F32-C5C6-CB467DA44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latin typeface="Times" panose="02020603050405020304" pitchFamily="18" charset="0"/>
              </a:rPr>
              <a:t>votes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>
            <a:extLst>
              <a:ext uri="{FF2B5EF4-FFF2-40B4-BE49-F238E27FC236}">
                <a16:creationId xmlns:a16="http://schemas.microsoft.com/office/drawing/2014/main" id="{D60BE067-5394-CBCC-54A8-ADCB68BF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4690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>
            <a:extLst>
              <a:ext uri="{FF2B5EF4-FFF2-40B4-BE49-F238E27FC236}">
                <a16:creationId xmlns:a16="http://schemas.microsoft.com/office/drawing/2014/main" id="{5D299737-6F70-6E45-94BB-CEE02116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algn="ctr"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algn="ctr"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algn="ctr"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algn="ctr"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3300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t>Mechanics of the Hough transform</a:t>
            </a:r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4E44F678-9CF0-A15C-F7C2-B7A77212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0000"/>
              </a:spcBef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Difficulties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how big should the cells be? (too big, and we merge quite different lines; too small, and noise causes lines to be missed) </a:t>
            </a:r>
          </a:p>
        </p:txBody>
      </p:sp>
      <p:sp>
        <p:nvSpPr>
          <p:cNvPr id="1041412" name="Rectangle 4">
            <a:extLst>
              <a:ext uri="{FF2B5EF4-FFF2-40B4-BE49-F238E27FC236}">
                <a16:creationId xmlns:a16="http://schemas.microsoft.com/office/drawing/2014/main" id="{27EF7F32-FCB5-CCE2-96BE-0022A2E3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0000"/>
              </a:spcBef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How many lines?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Count the peaks in the Hough array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Treat adjacent peaks as a single peak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Which points belong to each line?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Search for points close to the line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Solve again for line and iterate</a:t>
            </a:r>
          </a:p>
          <a:p>
            <a:pPr eaLnBrk="1" hangingPunct="1"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1413" name="Rectangle 5">
            <a:extLst>
              <a:ext uri="{FF2B5EF4-FFF2-40B4-BE49-F238E27FC236}">
                <a16:creationId xmlns:a16="http://schemas.microsoft.com/office/drawing/2014/main" id="{4542035E-D407-60E3-8DF0-AAB76D56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434" name="Picture 2">
            <a:extLst>
              <a:ext uri="{FF2B5EF4-FFF2-40B4-BE49-F238E27FC236}">
                <a16:creationId xmlns:a16="http://schemas.microsoft.com/office/drawing/2014/main" id="{779177FB-B735-AE73-8E97-25A2F42A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926138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435" name="Text Box 3">
            <a:extLst>
              <a:ext uri="{FF2B5EF4-FFF2-40B4-BE49-F238E27FC236}">
                <a16:creationId xmlns:a16="http://schemas.microsoft.com/office/drawing/2014/main" id="{93004AAE-B257-DA57-BE87-795A1D4B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600700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anose="020B0604020202020204" pitchFamily="34" charset="0"/>
              </a:rPr>
              <a:t>Fewer votes land in a single bin when noise increases.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82" name="Picture 2">
            <a:extLst>
              <a:ext uri="{FF2B5EF4-FFF2-40B4-BE49-F238E27FC236}">
                <a16:creationId xmlns:a16="http://schemas.microsoft.com/office/drawing/2014/main" id="{21C22DE1-0C08-8457-62BE-14C890AB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300788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483" name="Text Box 3">
            <a:extLst>
              <a:ext uri="{FF2B5EF4-FFF2-40B4-BE49-F238E27FC236}">
                <a16:creationId xmlns:a16="http://schemas.microsoft.com/office/drawing/2014/main" id="{3F437AF7-402B-B74E-B44C-56AADE31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40425"/>
            <a:ext cx="865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cs typeface="Arial" panose="020B0604020202020204" pitchFamily="34" charset="0"/>
              </a:rPr>
              <a:t>Adding more clutter increases number of bins with false peaks.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B44A626C-86FE-637D-D54E-D0E2BCEF0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of Objects</a:t>
            </a:r>
          </a:p>
        </p:txBody>
      </p:sp>
      <p:sp>
        <p:nvSpPr>
          <p:cNvPr id="956442" name="Rectangle 26">
            <a:extLst>
              <a:ext uri="{FF2B5EF4-FFF2-40B4-BE49-F238E27FC236}">
                <a16:creationId xmlns:a16="http://schemas.microsoft.com/office/drawing/2014/main" id="{E1332152-EB22-B230-D48A-C817803F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6462" name="Picture 46">
            <a:extLst>
              <a:ext uri="{FF2B5EF4-FFF2-40B4-BE49-F238E27FC236}">
                <a16:creationId xmlns:a16="http://schemas.microsoft.com/office/drawing/2014/main" id="{F40414C7-7DF1-B027-40FA-31A6DFB0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6463" name="Picture 47">
            <a:extLst>
              <a:ext uri="{FF2B5EF4-FFF2-40B4-BE49-F238E27FC236}">
                <a16:creationId xmlns:a16="http://schemas.microsoft.com/office/drawing/2014/main" id="{2B63F3CA-99F1-7D7D-79EF-C2DBD4C1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1910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6464" name="Text Box 48">
            <a:extLst>
              <a:ext uri="{FF2B5EF4-FFF2-40B4-BE49-F238E27FC236}">
                <a16:creationId xmlns:a16="http://schemas.microsoft.com/office/drawing/2014/main" id="{EB87BAD7-AC6A-AB24-8046-6749EDA9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760913"/>
            <a:ext cx="249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Marked by many users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AutoShape 2">
            <a:extLst>
              <a:ext uri="{FF2B5EF4-FFF2-40B4-BE49-F238E27FC236}">
                <a16:creationId xmlns:a16="http://schemas.microsoft.com/office/drawing/2014/main" id="{219AF5EB-FC3C-8BE0-5E14-7D921CC2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395413"/>
            <a:ext cx="86487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627" name="Rectangle 3">
            <a:extLst>
              <a:ext uri="{FF2B5EF4-FFF2-40B4-BE49-F238E27FC236}">
                <a16:creationId xmlns:a16="http://schemas.microsoft.com/office/drawing/2014/main" id="{E8274DE7-88B6-E27B-D07D-552CA4F8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Font typeface="Times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>
                <a:solidFill>
                  <a:srgbClr val="000000"/>
                </a:solidFill>
              </a:rPr>
              <a:t>Real World Example</a:t>
            </a:r>
          </a:p>
        </p:txBody>
      </p:sp>
      <p:pic>
        <p:nvPicPr>
          <p:cNvPr id="1050628" name="Picture 4">
            <a:extLst>
              <a:ext uri="{FF2B5EF4-FFF2-40B4-BE49-F238E27FC236}">
                <a16:creationId xmlns:a16="http://schemas.microsoft.com/office/drawing/2014/main" id="{3C266BE1-3AD4-C358-5A16-79541CB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295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050629" name="Picture 5">
            <a:extLst>
              <a:ext uri="{FF2B5EF4-FFF2-40B4-BE49-F238E27FC236}">
                <a16:creationId xmlns:a16="http://schemas.microsoft.com/office/drawing/2014/main" id="{6E1C2D3C-1DC8-44CE-D33E-D1093735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295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050630" name="Picture 6">
            <a:extLst>
              <a:ext uri="{FF2B5EF4-FFF2-40B4-BE49-F238E27FC236}">
                <a16:creationId xmlns:a16="http://schemas.microsoft.com/office/drawing/2014/main" id="{DA6F2657-4538-F074-DEAE-0A1CEAC5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3065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50631" name="Text Box 7">
            <a:extLst>
              <a:ext uri="{FF2B5EF4-FFF2-40B4-BE49-F238E27FC236}">
                <a16:creationId xmlns:a16="http://schemas.microsoft.com/office/drawing/2014/main" id="{218A9F46-9050-55F0-C574-B89D9DEE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3824288"/>
            <a:ext cx="1333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050632" name="Text Box 8">
            <a:extLst>
              <a:ext uri="{FF2B5EF4-FFF2-40B4-BE49-F238E27FC236}">
                <a16:creationId xmlns:a16="http://schemas.microsoft.com/office/drawing/2014/main" id="{30E03C40-A2A0-B7E9-2D15-856C93D4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835400"/>
            <a:ext cx="20716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Edge Detection</a:t>
            </a:r>
          </a:p>
        </p:txBody>
      </p:sp>
      <p:sp>
        <p:nvSpPr>
          <p:cNvPr id="1050633" name="Text Box 9">
            <a:extLst>
              <a:ext uri="{FF2B5EF4-FFF2-40B4-BE49-F238E27FC236}">
                <a16:creationId xmlns:a16="http://schemas.microsoft.com/office/drawing/2014/main" id="{29FBA448-33B7-8C97-C517-3CF924B2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3824288"/>
            <a:ext cx="170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Found Lines</a:t>
            </a:r>
          </a:p>
        </p:txBody>
      </p:sp>
      <p:pic>
        <p:nvPicPr>
          <p:cNvPr id="1050634" name="Picture 10">
            <a:extLst>
              <a:ext uri="{FF2B5EF4-FFF2-40B4-BE49-F238E27FC236}">
                <a16:creationId xmlns:a16="http://schemas.microsoft.com/office/drawing/2014/main" id="{8DF4300E-BEAE-8815-3548-32C5B6AB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794250"/>
            <a:ext cx="1143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50635" name="Text Box 11">
            <a:extLst>
              <a:ext uri="{FF2B5EF4-FFF2-40B4-BE49-F238E27FC236}">
                <a16:creationId xmlns:a16="http://schemas.microsoft.com/office/drawing/2014/main" id="{8D1E64CA-0F94-6734-022E-588C5A12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416550"/>
            <a:ext cx="2465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Parameter Space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948" name="Picture 44">
            <a:extLst>
              <a:ext uri="{FF2B5EF4-FFF2-40B4-BE49-F238E27FC236}">
                <a16:creationId xmlns:a16="http://schemas.microsoft.com/office/drawing/2014/main" id="{9E5E75AE-3537-36B5-0020-75C142C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t="8780" r="20636" b="66347"/>
          <a:stretch>
            <a:fillRect/>
          </a:stretch>
        </p:blipFill>
        <p:spPr bwMode="auto">
          <a:xfrm>
            <a:off x="4800600" y="990600"/>
            <a:ext cx="4343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9906" name="Rectangle 2">
            <a:extLst>
              <a:ext uri="{FF2B5EF4-FFF2-40B4-BE49-F238E27FC236}">
                <a16:creationId xmlns:a16="http://schemas.microsoft.com/office/drawing/2014/main" id="{8C18508F-680B-AC29-E493-28BCC34FE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Finding Circles by Hough Transform</a:t>
            </a:r>
          </a:p>
        </p:txBody>
      </p:sp>
      <p:sp>
        <p:nvSpPr>
          <p:cNvPr id="1019907" name="Rectangle 3">
            <a:extLst>
              <a:ext uri="{FF2B5EF4-FFF2-40B4-BE49-F238E27FC236}">
                <a16:creationId xmlns:a16="http://schemas.microsoft.com/office/drawing/2014/main" id="{BA33393C-2089-644A-A599-4B300ABB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9939" name="Text Box 35">
            <a:extLst>
              <a:ext uri="{FF2B5EF4-FFF2-40B4-BE49-F238E27FC236}">
                <a16:creationId xmlns:a16="http://schemas.microsoft.com/office/drawing/2014/main" id="{F7814569-69EB-3C91-3BF5-D65565AE4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232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Equation of Circle: </a:t>
            </a:r>
          </a:p>
        </p:txBody>
      </p:sp>
      <p:graphicFrame>
        <p:nvGraphicFramePr>
          <p:cNvPr id="1019940" name="Object 36">
            <a:extLst>
              <a:ext uri="{FF2B5EF4-FFF2-40B4-BE49-F238E27FC236}">
                <a16:creationId xmlns:a16="http://schemas.microsoft.com/office/drawing/2014/main" id="{4C716216-ECBA-51A1-04A6-969096FC3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5" imgW="1473120" imgH="241200" progId="Equation.3">
                  <p:embed/>
                </p:oleObj>
              </mc:Choice>
              <mc:Fallback>
                <p:oleObj name="Equation" r:id="rId5" imgW="1473120" imgH="241200" progId="Equation.3">
                  <p:embed/>
                  <p:pic>
                    <p:nvPicPr>
                      <p:cNvPr id="1019940" name="Object 36">
                        <a:extLst>
                          <a:ext uri="{FF2B5EF4-FFF2-40B4-BE49-F238E27FC236}">
                            <a16:creationId xmlns:a16="http://schemas.microsoft.com/office/drawing/2014/main" id="{4C716216-ECBA-51A1-04A6-969096FC3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41" name="Text Box 37">
            <a:extLst>
              <a:ext uri="{FF2B5EF4-FFF2-40B4-BE49-F238E27FC236}">
                <a16:creationId xmlns:a16="http://schemas.microsoft.com/office/drawing/2014/main" id="{3A52E4DA-E797-90F1-5604-09AEB8BA5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221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If radius is known:</a:t>
            </a:r>
          </a:p>
        </p:txBody>
      </p:sp>
      <p:graphicFrame>
        <p:nvGraphicFramePr>
          <p:cNvPr id="1019942" name="Object 38">
            <a:extLst>
              <a:ext uri="{FF2B5EF4-FFF2-40B4-BE49-F238E27FC236}">
                <a16:creationId xmlns:a16="http://schemas.microsoft.com/office/drawing/2014/main" id="{AE64E1A6-D791-A3C0-59E6-F5F269CDA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9213" y="3440113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7" imgW="469800" imgH="203040" progId="Equation.3">
                  <p:embed/>
                </p:oleObj>
              </mc:Choice>
              <mc:Fallback>
                <p:oleObj name="Equation" r:id="rId7" imgW="469800" imgH="203040" progId="Equation.3">
                  <p:embed/>
                  <p:pic>
                    <p:nvPicPr>
                      <p:cNvPr id="1019942" name="Object 38">
                        <a:extLst>
                          <a:ext uri="{FF2B5EF4-FFF2-40B4-BE49-F238E27FC236}">
                            <a16:creationId xmlns:a16="http://schemas.microsoft.com/office/drawing/2014/main" id="{AE64E1A6-D791-A3C0-59E6-F5F269CDA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440113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43" name="Text Box 39">
            <a:extLst>
              <a:ext uri="{FF2B5EF4-FFF2-40B4-BE49-F238E27FC236}">
                <a16:creationId xmlns:a16="http://schemas.microsoft.com/office/drawing/2014/main" id="{05094220-4509-2641-B35B-118B18266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02013"/>
            <a:ext cx="227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Accumulator Array</a:t>
            </a:r>
          </a:p>
        </p:txBody>
      </p:sp>
      <p:sp>
        <p:nvSpPr>
          <p:cNvPr id="1019944" name="Text Box 40">
            <a:extLst>
              <a:ext uri="{FF2B5EF4-FFF2-40B4-BE49-F238E27FC236}">
                <a16:creationId xmlns:a16="http://schemas.microsoft.com/office/drawing/2014/main" id="{7FFEE3CE-DCD8-9860-AFBD-29B75742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667000"/>
            <a:ext cx="228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(2D Hough Space)</a:t>
            </a:r>
          </a:p>
        </p:txBody>
      </p:sp>
      <p:pic>
        <p:nvPicPr>
          <p:cNvPr id="1019949" name="Picture 45">
            <a:extLst>
              <a:ext uri="{FF2B5EF4-FFF2-40B4-BE49-F238E27FC236}">
                <a16:creationId xmlns:a16="http://schemas.microsoft.com/office/drawing/2014/main" id="{57FB1C49-E5A7-31AC-CB33-4C76EE6E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2" b="31963"/>
          <a:stretch>
            <a:fillRect/>
          </a:stretch>
        </p:blipFill>
        <p:spPr bwMode="auto">
          <a:xfrm>
            <a:off x="1219200" y="4419600"/>
            <a:ext cx="73929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322" name="Picture 2">
            <a:extLst>
              <a:ext uri="{FF2B5EF4-FFF2-40B4-BE49-F238E27FC236}">
                <a16:creationId xmlns:a16="http://schemas.microsoft.com/office/drawing/2014/main" id="{C0FB7291-6BE1-13E2-26ED-A0F76A06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t="8780" r="20636" b="66347"/>
          <a:stretch>
            <a:fillRect/>
          </a:stretch>
        </p:blipFill>
        <p:spPr bwMode="auto">
          <a:xfrm>
            <a:off x="4800600" y="1295400"/>
            <a:ext cx="4343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323" name="Rectangle 3">
            <a:extLst>
              <a:ext uri="{FF2B5EF4-FFF2-40B4-BE49-F238E27FC236}">
                <a16:creationId xmlns:a16="http://schemas.microsoft.com/office/drawing/2014/main" id="{3A875844-544F-BB35-3CB6-9206E9D18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Finding Circles by Hough Transform</a:t>
            </a:r>
          </a:p>
        </p:txBody>
      </p:sp>
      <p:sp>
        <p:nvSpPr>
          <p:cNvPr id="1080324" name="Rectangle 4">
            <a:extLst>
              <a:ext uri="{FF2B5EF4-FFF2-40B4-BE49-F238E27FC236}">
                <a16:creationId xmlns:a16="http://schemas.microsoft.com/office/drawing/2014/main" id="{DC6F1042-D580-CB38-82D1-CB2E18AB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0325" name="Text Box 5">
            <a:extLst>
              <a:ext uri="{FF2B5EF4-FFF2-40B4-BE49-F238E27FC236}">
                <a16:creationId xmlns:a16="http://schemas.microsoft.com/office/drawing/2014/main" id="{518D9286-F4A2-06F2-64A1-2126B3F3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232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Equation of Circle: </a:t>
            </a:r>
          </a:p>
        </p:txBody>
      </p:sp>
      <p:graphicFrame>
        <p:nvGraphicFramePr>
          <p:cNvPr id="1080326" name="Object 6">
            <a:extLst>
              <a:ext uri="{FF2B5EF4-FFF2-40B4-BE49-F238E27FC236}">
                <a16:creationId xmlns:a16="http://schemas.microsoft.com/office/drawing/2014/main" id="{751E50D2-A250-0B7F-32DB-050DEB49C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133600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5" imgW="1473120" imgH="241200" progId="Equation.3">
                  <p:embed/>
                </p:oleObj>
              </mc:Choice>
              <mc:Fallback>
                <p:oleObj name="Equation" r:id="rId5" imgW="1473120" imgH="241200" progId="Equation.3">
                  <p:embed/>
                  <p:pic>
                    <p:nvPicPr>
                      <p:cNvPr id="1080326" name="Object 6">
                        <a:extLst>
                          <a:ext uri="{FF2B5EF4-FFF2-40B4-BE49-F238E27FC236}">
                            <a16:creationId xmlns:a16="http://schemas.microsoft.com/office/drawing/2014/main" id="{751E50D2-A250-0B7F-32DB-050DEB49C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0332" name="Text Box 12">
            <a:extLst>
              <a:ext uri="{FF2B5EF4-FFF2-40B4-BE49-F238E27FC236}">
                <a16:creationId xmlns:a16="http://schemas.microsoft.com/office/drawing/2014/main" id="{DEB1A4E6-5719-DE0B-1801-D0210B80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47117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If radius is not known: 3D Hough Space!</a:t>
            </a:r>
          </a:p>
          <a:p>
            <a:endParaRPr lang="en-US" altLang="en-US" sz="500"/>
          </a:p>
          <a:p>
            <a:r>
              <a:rPr lang="en-US" altLang="en-US" sz="2000"/>
              <a:t>Use Accumulator array </a:t>
            </a:r>
          </a:p>
        </p:txBody>
      </p:sp>
      <p:graphicFrame>
        <p:nvGraphicFramePr>
          <p:cNvPr id="1080333" name="Object 13">
            <a:extLst>
              <a:ext uri="{FF2B5EF4-FFF2-40B4-BE49-F238E27FC236}">
                <a16:creationId xmlns:a16="http://schemas.microsoft.com/office/drawing/2014/main" id="{C28828C5-0380-2070-7389-87D0BB418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3" y="4343400"/>
          <a:ext cx="12842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1080333" name="Object 13">
                        <a:extLst>
                          <a:ext uri="{FF2B5EF4-FFF2-40B4-BE49-F238E27FC236}">
                            <a16:creationId xmlns:a16="http://schemas.microsoft.com/office/drawing/2014/main" id="{C28828C5-0380-2070-7389-87D0BB418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343400"/>
                        <a:ext cx="12842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0334" name="Text Box 14">
            <a:extLst>
              <a:ext uri="{FF2B5EF4-FFF2-40B4-BE49-F238E27FC236}">
                <a16:creationId xmlns:a16="http://schemas.microsoft.com/office/drawing/2014/main" id="{95881F9B-4FF3-D6E5-764C-0F96B23B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165725"/>
            <a:ext cx="471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What is the surface in the hough space?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15EFF750-4E24-3C2D-E739-8D1A7F43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ja-JP" sz="4000">
                <a:ea typeface="ＭＳ Ｐゴシック" panose="020B0600070205080204" pitchFamily="34" charset="-128"/>
              </a:rPr>
              <a:t>Using Gradient Information</a:t>
            </a: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B01C7A16-7004-4B70-463D-D5E8B8E7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8175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4180" name="Text Box 4">
            <a:extLst>
              <a:ext uri="{FF2B5EF4-FFF2-40B4-BE49-F238E27FC236}">
                <a16:creationId xmlns:a16="http://schemas.microsoft.com/office/drawing/2014/main" id="{B91BD279-8F4A-3C97-C517-107D319B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593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Gradient information can save lot of computation:</a:t>
            </a:r>
          </a:p>
        </p:txBody>
      </p:sp>
      <p:sp>
        <p:nvSpPr>
          <p:cNvPr id="1074184" name="Text Box 8">
            <a:extLst>
              <a:ext uri="{FF2B5EF4-FFF2-40B4-BE49-F238E27FC236}">
                <a16:creationId xmlns:a16="http://schemas.microsoft.com/office/drawing/2014/main" id="{933E1360-0165-80BA-F560-71E7A744B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0"/>
            <a:ext cx="18510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Edge Location</a:t>
            </a:r>
          </a:p>
          <a:p>
            <a:endParaRPr lang="en-US" altLang="en-US" sz="1000"/>
          </a:p>
          <a:p>
            <a:r>
              <a:rPr lang="en-US" altLang="en-US" sz="2000"/>
              <a:t>Edge Direction</a:t>
            </a:r>
          </a:p>
        </p:txBody>
      </p:sp>
      <p:sp>
        <p:nvSpPr>
          <p:cNvPr id="1074186" name="Text Box 10">
            <a:extLst>
              <a:ext uri="{FF2B5EF4-FFF2-40B4-BE49-F238E27FC236}">
                <a16:creationId xmlns:a16="http://schemas.microsoft.com/office/drawing/2014/main" id="{05DA873A-67C9-9F54-6A60-CFA8AD72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232525"/>
            <a:ext cx="579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Need to increment only one point in Accumulator!!</a:t>
            </a:r>
          </a:p>
        </p:txBody>
      </p:sp>
      <p:graphicFrame>
        <p:nvGraphicFramePr>
          <p:cNvPr id="1074189" name="Object 13">
            <a:extLst>
              <a:ext uri="{FF2B5EF4-FFF2-40B4-BE49-F238E27FC236}">
                <a16:creationId xmlns:a16="http://schemas.microsoft.com/office/drawing/2014/main" id="{567C84AD-98AB-E764-3A0E-8D1E9DD0A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981200"/>
          <a:ext cx="3063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139680" imgH="228600" progId="Equation.3">
                  <p:embed/>
                </p:oleObj>
              </mc:Choice>
              <mc:Fallback>
                <p:oleObj name="Equation" r:id="rId4" imgW="139680" imgH="228600" progId="Equation.3">
                  <p:embed/>
                  <p:pic>
                    <p:nvPicPr>
                      <p:cNvPr id="1074189" name="Object 13">
                        <a:extLst>
                          <a:ext uri="{FF2B5EF4-FFF2-40B4-BE49-F238E27FC236}">
                            <a16:creationId xmlns:a16="http://schemas.microsoft.com/office/drawing/2014/main" id="{567C84AD-98AB-E764-3A0E-8D1E9DD0A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3063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90" name="Object 14">
            <a:extLst>
              <a:ext uri="{FF2B5EF4-FFF2-40B4-BE49-F238E27FC236}">
                <a16:creationId xmlns:a16="http://schemas.microsoft.com/office/drawing/2014/main" id="{A2682374-86A2-DACA-949E-32617B518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621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1074190" name="Object 14">
                        <a:extLst>
                          <a:ext uri="{FF2B5EF4-FFF2-40B4-BE49-F238E27FC236}">
                            <a16:creationId xmlns:a16="http://schemas.microsoft.com/office/drawing/2014/main" id="{A2682374-86A2-DACA-949E-32617B518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621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91" name="Text Box 15">
            <a:extLst>
              <a:ext uri="{FF2B5EF4-FFF2-40B4-BE49-F238E27FC236}">
                <a16:creationId xmlns:a16="http://schemas.microsoft.com/office/drawing/2014/main" id="{565B2532-37C2-835C-4E7B-A2B2495A4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299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Assume radius is known:</a:t>
            </a:r>
          </a:p>
        </p:txBody>
      </p:sp>
      <p:graphicFrame>
        <p:nvGraphicFramePr>
          <p:cNvPr id="1074192" name="Object 16">
            <a:extLst>
              <a:ext uri="{FF2B5EF4-FFF2-40B4-BE49-F238E27FC236}">
                <a16:creationId xmlns:a16="http://schemas.microsoft.com/office/drawing/2014/main" id="{823374AC-CB01-5A61-043C-D5E3B8325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233863"/>
          <a:ext cx="19542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8" imgW="888840" imgH="431640" progId="Equation.3">
                  <p:embed/>
                </p:oleObj>
              </mc:Choice>
              <mc:Fallback>
                <p:oleObj name="Equation" r:id="rId8" imgW="888840" imgH="431640" progId="Equation.3">
                  <p:embed/>
                  <p:pic>
                    <p:nvPicPr>
                      <p:cNvPr id="1074192" name="Object 16">
                        <a:extLst>
                          <a:ext uri="{FF2B5EF4-FFF2-40B4-BE49-F238E27FC236}">
                            <a16:creationId xmlns:a16="http://schemas.microsoft.com/office/drawing/2014/main" id="{823374AC-CB01-5A61-043C-D5E3B8325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33863"/>
                        <a:ext cx="19542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4193" name="Picture 17">
            <a:extLst>
              <a:ext uri="{FF2B5EF4-FFF2-40B4-BE49-F238E27FC236}">
                <a16:creationId xmlns:a16="http://schemas.microsoft.com/office/drawing/2014/main" id="{6E088751-EB60-6DA8-1ABE-976CC694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6" r="39153" b="13118"/>
          <a:stretch>
            <a:fillRect/>
          </a:stretch>
        </p:blipFill>
        <p:spPr bwMode="auto">
          <a:xfrm>
            <a:off x="685800" y="3429000"/>
            <a:ext cx="4648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194" name="Picture 18">
            <a:extLst>
              <a:ext uri="{FF2B5EF4-FFF2-40B4-BE49-F238E27FC236}">
                <a16:creationId xmlns:a16="http://schemas.microsoft.com/office/drawing/2014/main" id="{12F36B90-EFB8-9D08-3FAF-B0AF3EAE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 t="22318" r="45137" b="48190"/>
          <a:stretch>
            <a:fillRect/>
          </a:stretch>
        </p:blipFill>
        <p:spPr bwMode="auto">
          <a:xfrm>
            <a:off x="6400800" y="838200"/>
            <a:ext cx="2743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AutoShape 2">
            <a:extLst>
              <a:ext uri="{FF2B5EF4-FFF2-40B4-BE49-F238E27FC236}">
                <a16:creationId xmlns:a16="http://schemas.microsoft.com/office/drawing/2014/main" id="{3B71DD02-0F01-A6A8-4B9E-38E775DE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001713"/>
            <a:ext cx="86487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867" name="Rectangle 3">
            <a:extLst>
              <a:ext uri="{FF2B5EF4-FFF2-40B4-BE49-F238E27FC236}">
                <a16:creationId xmlns:a16="http://schemas.microsoft.com/office/drawing/2014/main" id="{AD194540-78B4-9A61-84B3-C1EDF498B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/>
              <a:t>Real World Circle Examples</a:t>
            </a:r>
          </a:p>
        </p:txBody>
      </p:sp>
      <p:pic>
        <p:nvPicPr>
          <p:cNvPr id="1060868" name="Picture 4">
            <a:extLst>
              <a:ext uri="{FF2B5EF4-FFF2-40B4-BE49-F238E27FC236}">
                <a16:creationId xmlns:a16="http://schemas.microsoft.com/office/drawing/2014/main" id="{D072FAF8-0C05-0C0C-6164-216BAC83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700"/>
            <a:ext cx="57626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60869" name="Text Box 5">
            <a:extLst>
              <a:ext uri="{FF2B5EF4-FFF2-40B4-BE49-F238E27FC236}">
                <a16:creationId xmlns:a16="http://schemas.microsoft.com/office/drawing/2014/main" id="{F70FC587-7AD1-9F24-1C57-4F2CEB67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772150"/>
            <a:ext cx="73040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Crosshair indicates results of Hough transform,</a:t>
            </a:r>
          </a:p>
          <a:p>
            <a:pPr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bounding box found via motion differencing.</a:t>
            </a:r>
          </a:p>
        </p:txBody>
      </p:sp>
      <p:sp>
        <p:nvSpPr>
          <p:cNvPr id="1060870" name="Rectangle 6">
            <a:extLst>
              <a:ext uri="{FF2B5EF4-FFF2-40B4-BE49-F238E27FC236}">
                <a16:creationId xmlns:a16="http://schemas.microsoft.com/office/drawing/2014/main" id="{5E9BF538-7CA7-5DB9-299E-DF82801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AutoShape 2">
            <a:extLst>
              <a:ext uri="{FF2B5EF4-FFF2-40B4-BE49-F238E27FC236}">
                <a16:creationId xmlns:a16="http://schemas.microsoft.com/office/drawing/2014/main" id="{97B8A59B-EF65-DE94-3C3A-5BE1AD09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001713"/>
            <a:ext cx="86487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915" name="Rectangle 3">
            <a:extLst>
              <a:ext uri="{FF2B5EF4-FFF2-40B4-BE49-F238E27FC236}">
                <a16:creationId xmlns:a16="http://schemas.microsoft.com/office/drawing/2014/main" id="{3F42EC0C-8471-E2A2-862F-E48A9B0EF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4605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/>
              <a:t>Finding Coins</a:t>
            </a:r>
          </a:p>
        </p:txBody>
      </p:sp>
      <p:pic>
        <p:nvPicPr>
          <p:cNvPr id="1062916" name="Picture 4">
            <a:extLst>
              <a:ext uri="{FF2B5EF4-FFF2-40B4-BE49-F238E27FC236}">
                <a16:creationId xmlns:a16="http://schemas.microsoft.com/office/drawing/2014/main" id="{F5F3751F-33D4-D9BC-C4C8-F7113621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389063"/>
            <a:ext cx="40481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062917" name="Picture 5">
            <a:extLst>
              <a:ext uri="{FF2B5EF4-FFF2-40B4-BE49-F238E27FC236}">
                <a16:creationId xmlns:a16="http://schemas.microsoft.com/office/drawing/2014/main" id="{5C4D3B4F-B396-9FFF-B81D-98D5332B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89063"/>
            <a:ext cx="40481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62918" name="Text Box 6">
            <a:extLst>
              <a:ext uri="{FF2B5EF4-FFF2-40B4-BE49-F238E27FC236}">
                <a16:creationId xmlns:a16="http://schemas.microsoft.com/office/drawing/2014/main" id="{8D8AE74A-D864-FDBD-774B-F705859FD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89013"/>
            <a:ext cx="144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062919" name="Text Box 7">
            <a:extLst>
              <a:ext uri="{FF2B5EF4-FFF2-40B4-BE49-F238E27FC236}">
                <a16:creationId xmlns:a16="http://schemas.microsoft.com/office/drawing/2014/main" id="{4933E949-F3D5-24FE-4F46-BE235E485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1000125"/>
            <a:ext cx="2698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Edges (note noise)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>
            <a:extLst>
              <a:ext uri="{FF2B5EF4-FFF2-40B4-BE49-F238E27FC236}">
                <a16:creationId xmlns:a16="http://schemas.microsoft.com/office/drawing/2014/main" id="{4F1E0376-4C04-595F-ABB8-17EEF783D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Finding Coins (Continued)</a:t>
            </a:r>
          </a:p>
        </p:txBody>
      </p:sp>
      <p:pic>
        <p:nvPicPr>
          <p:cNvPr id="1064963" name="Picture 3">
            <a:extLst>
              <a:ext uri="{FF2B5EF4-FFF2-40B4-BE49-F238E27FC236}">
                <a16:creationId xmlns:a16="http://schemas.microsoft.com/office/drawing/2014/main" id="{103BBE93-A351-3447-34BE-7214B773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63750"/>
            <a:ext cx="7024688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64964" name="AutoShape 4">
            <a:extLst>
              <a:ext uri="{FF2B5EF4-FFF2-40B4-BE49-F238E27FC236}">
                <a16:creationId xmlns:a16="http://schemas.microsoft.com/office/drawing/2014/main" id="{1E92D14A-DFBF-CDE3-548D-5C8ECFA2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1992313"/>
            <a:ext cx="142875" cy="4846637"/>
          </a:xfrm>
          <a:prstGeom prst="roundRect">
            <a:avLst>
              <a:gd name="adj" fmla="val 1111"/>
            </a:avLst>
          </a:prstGeom>
          <a:solidFill>
            <a:srgbClr val="FFFFFF">
              <a:alpha val="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965" name="Text Box 5">
            <a:extLst>
              <a:ext uri="{FF2B5EF4-FFF2-40B4-BE49-F238E27FC236}">
                <a16:creationId xmlns:a16="http://schemas.microsoft.com/office/drawing/2014/main" id="{C95CA684-1B6E-5556-AC45-37BFD33FF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658938"/>
            <a:ext cx="833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Penny</a:t>
            </a:r>
          </a:p>
        </p:txBody>
      </p:sp>
      <p:sp>
        <p:nvSpPr>
          <p:cNvPr id="1064966" name="Text Box 6">
            <a:extLst>
              <a:ext uri="{FF2B5EF4-FFF2-40B4-BE49-F238E27FC236}">
                <a16:creationId xmlns:a16="http://schemas.microsoft.com/office/drawing/2014/main" id="{3FE2D851-BB1C-EBC6-7F99-8BA9BFA5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658938"/>
            <a:ext cx="1214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Quarters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>
            <a:extLst>
              <a:ext uri="{FF2B5EF4-FFF2-40B4-BE49-F238E27FC236}">
                <a16:creationId xmlns:a16="http://schemas.microsoft.com/office/drawing/2014/main" id="{65094829-67D5-1FE2-7E23-BCAB48E11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/>
              <a:t>Finding Coins (Continued)</a:t>
            </a:r>
          </a:p>
        </p:txBody>
      </p:sp>
      <p:pic>
        <p:nvPicPr>
          <p:cNvPr id="1067011" name="Picture 3">
            <a:extLst>
              <a:ext uri="{FF2B5EF4-FFF2-40B4-BE49-F238E27FC236}">
                <a16:creationId xmlns:a16="http://schemas.microsoft.com/office/drawing/2014/main" id="{13B7F1E5-C8EC-C25E-65AF-62192926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352550"/>
            <a:ext cx="40481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67012" name="Text Box 4">
            <a:extLst>
              <a:ext uri="{FF2B5EF4-FFF2-40B4-BE49-F238E27FC236}">
                <a16:creationId xmlns:a16="http://schemas.microsoft.com/office/drawing/2014/main" id="{08C228FE-866D-4DF3-28DE-46F80D1C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964238"/>
            <a:ext cx="3846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  <a:cs typeface="Arial" panose="020B0604020202020204" pitchFamily="34" charset="0"/>
              </a:rPr>
              <a:t>Coin finding sample images from: Vivek Kwatra</a:t>
            </a:r>
          </a:p>
        </p:txBody>
      </p:sp>
      <p:sp>
        <p:nvSpPr>
          <p:cNvPr id="1067013" name="Text Box 5">
            <a:extLst>
              <a:ext uri="{FF2B5EF4-FFF2-40B4-BE49-F238E27FC236}">
                <a16:creationId xmlns:a16="http://schemas.microsoft.com/office/drawing/2014/main" id="{6E374F70-CAD3-CA95-042C-3484CC45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33575"/>
            <a:ext cx="32750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800">
                <a:ea typeface="SimSun" panose="02010600030101010101" pitchFamily="2" charset="-122"/>
                <a:cs typeface="Arial" panose="020B0604020202020204" pitchFamily="34" charset="0"/>
              </a:rPr>
              <a:t>Note that because the quarters and penny are different sizes, a different Hough transform (with separate accumulators) was used for each circle size.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>
            <a:extLst>
              <a:ext uri="{FF2B5EF4-FFF2-40B4-BE49-F238E27FC236}">
                <a16:creationId xmlns:a16="http://schemas.microsoft.com/office/drawing/2014/main" id="{2DA0E512-E73D-5F33-9CA3-49BB2332F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sz="4000">
                <a:ea typeface="ＭＳ Ｐゴシック" panose="020B0600070205080204" pitchFamily="34" charset="-128"/>
              </a:rPr>
              <a:t>Generalized Hough Transform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DE39DF61-D456-3A9C-4187-282F543D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03866273-F65E-6CA6-A94C-CE29153FD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5070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Model Shape NOT described by equation</a:t>
            </a:r>
          </a:p>
        </p:txBody>
      </p:sp>
      <p:pic>
        <p:nvPicPr>
          <p:cNvPr id="1076236" name="Picture 12">
            <a:extLst>
              <a:ext uri="{FF2B5EF4-FFF2-40B4-BE49-F238E27FC236}">
                <a16:creationId xmlns:a16="http://schemas.microsoft.com/office/drawing/2014/main" id="{F90E6D97-587E-BB82-8FF9-C1205C96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97"/>
          <a:stretch>
            <a:fillRect/>
          </a:stretch>
        </p:blipFill>
        <p:spPr bwMode="auto">
          <a:xfrm>
            <a:off x="914400" y="2057400"/>
            <a:ext cx="759936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>
            <a:extLst>
              <a:ext uri="{FF2B5EF4-FFF2-40B4-BE49-F238E27FC236}">
                <a16:creationId xmlns:a16="http://schemas.microsoft.com/office/drawing/2014/main" id="{63B01D77-994F-9FDF-32EE-E4B834B34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sz="4000">
                <a:ea typeface="ＭＳ Ｐゴシック" panose="020B0600070205080204" pitchFamily="34" charset="-128"/>
              </a:rPr>
              <a:t>Generalized Hough Transform</a:t>
            </a:r>
          </a:p>
        </p:txBody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B9183283-23A5-544F-5E98-3AC20160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221CF3FB-442F-D193-A05C-4B087A3A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5070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Model Shape NOT described by equation</a:t>
            </a:r>
          </a:p>
        </p:txBody>
      </p:sp>
      <p:pic>
        <p:nvPicPr>
          <p:cNvPr id="1082373" name="Picture 5">
            <a:extLst>
              <a:ext uri="{FF2B5EF4-FFF2-40B4-BE49-F238E27FC236}">
                <a16:creationId xmlns:a16="http://schemas.microsoft.com/office/drawing/2014/main" id="{0F79C576-1172-77A6-AC00-FDFA8D03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0"/>
          <a:stretch>
            <a:fillRect/>
          </a:stretch>
        </p:blipFill>
        <p:spPr bwMode="auto">
          <a:xfrm>
            <a:off x="762000" y="1905000"/>
            <a:ext cx="7599363" cy="42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>
            <a:extLst>
              <a:ext uri="{FF2B5EF4-FFF2-40B4-BE49-F238E27FC236}">
                <a16:creationId xmlns:a16="http://schemas.microsoft.com/office/drawing/2014/main" id="{343E63C3-F43C-E814-EB77-82294D074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of Objects from Edges</a:t>
            </a:r>
          </a:p>
        </p:txBody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328F2B75-71C0-F8C8-9CC7-47356892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3044" name="Picture 4">
            <a:extLst>
              <a:ext uri="{FF2B5EF4-FFF2-40B4-BE49-F238E27FC236}">
                <a16:creationId xmlns:a16="http://schemas.microsoft.com/office/drawing/2014/main" id="{A73F14B6-3B73-EBC9-3D98-1F747CC7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46" name="Text Box 6">
            <a:extLst>
              <a:ext uri="{FF2B5EF4-FFF2-40B4-BE49-F238E27FC236}">
                <a16:creationId xmlns:a16="http://schemas.microsoft.com/office/drawing/2014/main" id="{81AABAE4-7574-B08F-054A-5A14D925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60913"/>
            <a:ext cx="394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Brightness Gradient (Edge detection)</a:t>
            </a:r>
          </a:p>
        </p:txBody>
      </p:sp>
      <p:pic>
        <p:nvPicPr>
          <p:cNvPr id="983047" name="Picture 7">
            <a:extLst>
              <a:ext uri="{FF2B5EF4-FFF2-40B4-BE49-F238E27FC236}">
                <a16:creationId xmlns:a16="http://schemas.microsoft.com/office/drawing/2014/main" id="{B3DFB0B0-D769-A092-D51B-AB963C9E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20052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48" name="Text Box 8">
            <a:extLst>
              <a:ext uri="{FF2B5EF4-FFF2-40B4-BE49-F238E27FC236}">
                <a16:creationId xmlns:a16="http://schemas.microsoft.com/office/drawing/2014/main" id="{AFB810AD-5511-945F-0BEE-2E156521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03888"/>
            <a:ext cx="553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Missing edge continuity, many spurious edges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AF8A01B3-0810-05C7-F6A8-6774DABF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ja-JP" sz="4000">
                <a:ea typeface="ＭＳ Ｐゴシック" panose="020B0600070205080204" pitchFamily="34" charset="-128"/>
              </a:rPr>
              <a:t>Generalized Hough Transform</a:t>
            </a: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6214FE7C-67BC-B1C2-9700-02238392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8277" name="Text Box 5">
            <a:extLst>
              <a:ext uri="{FF2B5EF4-FFF2-40B4-BE49-F238E27FC236}">
                <a16:creationId xmlns:a16="http://schemas.microsoft.com/office/drawing/2014/main" id="{FB1FAFE5-5E39-5130-F82B-945E7C12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68425"/>
            <a:ext cx="513715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Find Object Center                   given edges </a:t>
            </a:r>
          </a:p>
          <a:p>
            <a:endParaRPr lang="en-US" altLang="en-US" sz="2400"/>
          </a:p>
          <a:p>
            <a:r>
              <a:rPr lang="en-US" altLang="en-US" sz="1800"/>
              <a:t>Create Accumulator Array </a:t>
            </a:r>
          </a:p>
          <a:p>
            <a:endParaRPr lang="en-US" altLang="en-US" sz="1800"/>
          </a:p>
          <a:p>
            <a:r>
              <a:rPr lang="en-US" altLang="en-US" sz="1800"/>
              <a:t>Initialize:</a:t>
            </a:r>
          </a:p>
          <a:p>
            <a:endParaRPr lang="en-US" altLang="en-US" sz="1800"/>
          </a:p>
          <a:p>
            <a:r>
              <a:rPr lang="en-US" altLang="en-US" sz="1800"/>
              <a:t>For each edge point</a:t>
            </a:r>
          </a:p>
          <a:p>
            <a:endParaRPr lang="en-US" altLang="en-US" sz="1800"/>
          </a:p>
          <a:p>
            <a:r>
              <a:rPr lang="en-US" altLang="en-US" sz="1800"/>
              <a:t>	For each entry            in table, compute:</a:t>
            </a:r>
          </a:p>
          <a:p>
            <a:endParaRPr lang="en-US" altLang="en-US" sz="1800"/>
          </a:p>
          <a:p>
            <a:r>
              <a:rPr lang="en-US" altLang="en-US" sz="1800"/>
              <a:t>	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	Increment Accumulator:</a:t>
            </a:r>
          </a:p>
          <a:p>
            <a:endParaRPr lang="en-US" altLang="en-US" sz="1800"/>
          </a:p>
          <a:p>
            <a:r>
              <a:rPr lang="en-US" altLang="en-US" sz="1800"/>
              <a:t>Find Local Maxima in</a:t>
            </a:r>
          </a:p>
        </p:txBody>
      </p:sp>
      <p:graphicFrame>
        <p:nvGraphicFramePr>
          <p:cNvPr id="1078278" name="Object 6">
            <a:extLst>
              <a:ext uri="{FF2B5EF4-FFF2-40B4-BE49-F238E27FC236}">
                <a16:creationId xmlns:a16="http://schemas.microsoft.com/office/drawing/2014/main" id="{2A1E8F03-50F1-A7AF-9C9B-8F730B8BA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1978025"/>
          <a:ext cx="1284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1078278" name="Object 6">
                        <a:extLst>
                          <a:ext uri="{FF2B5EF4-FFF2-40B4-BE49-F238E27FC236}">
                            <a16:creationId xmlns:a16="http://schemas.microsoft.com/office/drawing/2014/main" id="{2A1E8F03-50F1-A7AF-9C9B-8F730B8B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978025"/>
                        <a:ext cx="12842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9" name="Object 7">
            <a:extLst>
              <a:ext uri="{FF2B5EF4-FFF2-40B4-BE49-F238E27FC236}">
                <a16:creationId xmlns:a16="http://schemas.microsoft.com/office/drawing/2014/main" id="{6DC9E8E8-6556-524F-9F33-2A1A6D555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2511425"/>
          <a:ext cx="3294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1498320" imgH="228600" progId="Equation.3">
                  <p:embed/>
                </p:oleObj>
              </mc:Choice>
              <mc:Fallback>
                <p:oleObj name="Equation" r:id="rId6" imgW="1498320" imgH="228600" progId="Equation.3">
                  <p:embed/>
                  <p:pic>
                    <p:nvPicPr>
                      <p:cNvPr id="1078279" name="Object 7">
                        <a:extLst>
                          <a:ext uri="{FF2B5EF4-FFF2-40B4-BE49-F238E27FC236}">
                            <a16:creationId xmlns:a16="http://schemas.microsoft.com/office/drawing/2014/main" id="{6DC9E8E8-6556-524F-9F33-2A1A6D555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511425"/>
                        <a:ext cx="32940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0" name="Object 8">
            <a:extLst>
              <a:ext uri="{FF2B5EF4-FFF2-40B4-BE49-F238E27FC236}">
                <a16:creationId xmlns:a16="http://schemas.microsoft.com/office/drawing/2014/main" id="{EC7CB69A-BBB7-5830-D2A9-FD91DB762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3054350"/>
          <a:ext cx="1368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1078280" name="Object 8">
                        <a:extLst>
                          <a:ext uri="{FF2B5EF4-FFF2-40B4-BE49-F238E27FC236}">
                            <a16:creationId xmlns:a16="http://schemas.microsoft.com/office/drawing/2014/main" id="{EC7CB69A-BBB7-5830-D2A9-FD91DB762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3054350"/>
                        <a:ext cx="13684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1" name="Object 9">
            <a:extLst>
              <a:ext uri="{FF2B5EF4-FFF2-40B4-BE49-F238E27FC236}">
                <a16:creationId xmlns:a16="http://schemas.microsoft.com/office/drawing/2014/main" id="{573FCC2F-9420-53A4-91DE-CC3C59C19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5257800"/>
          <a:ext cx="3211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10" imgW="1460160" imgH="228600" progId="Equation.3">
                  <p:embed/>
                </p:oleObj>
              </mc:Choice>
              <mc:Fallback>
                <p:oleObj name="Equation" r:id="rId10" imgW="1460160" imgH="228600" progId="Equation.3">
                  <p:embed/>
                  <p:pic>
                    <p:nvPicPr>
                      <p:cNvPr id="1078281" name="Object 9">
                        <a:extLst>
                          <a:ext uri="{FF2B5EF4-FFF2-40B4-BE49-F238E27FC236}">
                            <a16:creationId xmlns:a16="http://schemas.microsoft.com/office/drawing/2014/main" id="{573FCC2F-9420-53A4-91DE-CC3C59C19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5257800"/>
                        <a:ext cx="32115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2" name="Object 10">
            <a:extLst>
              <a:ext uri="{FF2B5EF4-FFF2-40B4-BE49-F238E27FC236}">
                <a16:creationId xmlns:a16="http://schemas.microsoft.com/office/drawing/2014/main" id="{E2122F13-ED8D-A559-A3C8-7B4F259CC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3" y="5816600"/>
          <a:ext cx="1284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2" imgW="583920" imgH="228600" progId="Equation.3">
                  <p:embed/>
                </p:oleObj>
              </mc:Choice>
              <mc:Fallback>
                <p:oleObj name="Equation" r:id="rId12" imgW="583920" imgH="228600" progId="Equation.3">
                  <p:embed/>
                  <p:pic>
                    <p:nvPicPr>
                      <p:cNvPr id="1078282" name="Object 10">
                        <a:extLst>
                          <a:ext uri="{FF2B5EF4-FFF2-40B4-BE49-F238E27FC236}">
                            <a16:creationId xmlns:a16="http://schemas.microsoft.com/office/drawing/2014/main" id="{E2122F13-ED8D-A559-A3C8-7B4F259CC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816600"/>
                        <a:ext cx="12842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3" name="Object 11">
            <a:extLst>
              <a:ext uri="{FF2B5EF4-FFF2-40B4-BE49-F238E27FC236}">
                <a16:creationId xmlns:a16="http://schemas.microsoft.com/office/drawing/2014/main" id="{C2AF88DE-A91E-56CB-BEB2-BC787910D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2838" y="4102100"/>
          <a:ext cx="24003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3" imgW="1091880" imgH="482400" progId="Equation.3">
                  <p:embed/>
                </p:oleObj>
              </mc:Choice>
              <mc:Fallback>
                <p:oleObj name="Equation" r:id="rId13" imgW="1091880" imgH="482400" progId="Equation.3">
                  <p:embed/>
                  <p:pic>
                    <p:nvPicPr>
                      <p:cNvPr id="1078283" name="Object 11">
                        <a:extLst>
                          <a:ext uri="{FF2B5EF4-FFF2-40B4-BE49-F238E27FC236}">
                            <a16:creationId xmlns:a16="http://schemas.microsoft.com/office/drawing/2014/main" id="{C2AF88DE-A91E-56CB-BEB2-BC787910D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102100"/>
                        <a:ext cx="24003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4" name="Object 12">
            <a:extLst>
              <a:ext uri="{FF2B5EF4-FFF2-40B4-BE49-F238E27FC236}">
                <a16:creationId xmlns:a16="http://schemas.microsoft.com/office/drawing/2014/main" id="{8F5400A5-E120-5E39-5D8A-5CE462CAF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3556000"/>
          <a:ext cx="3349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5" imgW="152280" imgH="241200" progId="Equation.3">
                  <p:embed/>
                </p:oleObj>
              </mc:Choice>
              <mc:Fallback>
                <p:oleObj name="Equation" r:id="rId15" imgW="152280" imgH="241200" progId="Equation.3">
                  <p:embed/>
                  <p:pic>
                    <p:nvPicPr>
                      <p:cNvPr id="1078284" name="Object 12">
                        <a:extLst>
                          <a:ext uri="{FF2B5EF4-FFF2-40B4-BE49-F238E27FC236}">
                            <a16:creationId xmlns:a16="http://schemas.microsoft.com/office/drawing/2014/main" id="{8F5400A5-E120-5E39-5D8A-5CE462CAF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3556000"/>
                        <a:ext cx="3349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5" name="Line 13">
            <a:extLst>
              <a:ext uri="{FF2B5EF4-FFF2-40B4-BE49-F238E27FC236}">
                <a16:creationId xmlns:a16="http://schemas.microsoft.com/office/drawing/2014/main" id="{2F5F3408-0A7F-0624-41CA-D5DB3D99E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6957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78286" name="Object 14">
            <a:extLst>
              <a:ext uri="{FF2B5EF4-FFF2-40B4-BE49-F238E27FC236}">
                <a16:creationId xmlns:a16="http://schemas.microsoft.com/office/drawing/2014/main" id="{883392A1-0F7C-C343-1241-1672DE5B5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1295400"/>
          <a:ext cx="1062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7" imgW="482400" imgH="228600" progId="Equation.3">
                  <p:embed/>
                </p:oleObj>
              </mc:Choice>
              <mc:Fallback>
                <p:oleObj name="Equation" r:id="rId17" imgW="482400" imgH="228600" progId="Equation.3">
                  <p:embed/>
                  <p:pic>
                    <p:nvPicPr>
                      <p:cNvPr id="1078286" name="Object 14">
                        <a:extLst>
                          <a:ext uri="{FF2B5EF4-FFF2-40B4-BE49-F238E27FC236}">
                            <a16:creationId xmlns:a16="http://schemas.microsoft.com/office/drawing/2014/main" id="{883392A1-0F7C-C343-1241-1672DE5B5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295400"/>
                        <a:ext cx="1062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8" name="Object 16">
            <a:extLst>
              <a:ext uri="{FF2B5EF4-FFF2-40B4-BE49-F238E27FC236}">
                <a16:creationId xmlns:a16="http://schemas.microsoft.com/office/drawing/2014/main" id="{6CC88974-29C6-1FE9-33AE-4ACF73E43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2888" y="1295400"/>
          <a:ext cx="1368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9" imgW="622080" imgH="228600" progId="Equation.3">
                  <p:embed/>
                </p:oleObj>
              </mc:Choice>
              <mc:Fallback>
                <p:oleObj name="Equation" r:id="rId19" imgW="622080" imgH="228600" progId="Equation.3">
                  <p:embed/>
                  <p:pic>
                    <p:nvPicPr>
                      <p:cNvPr id="1078288" name="Object 16">
                        <a:extLst>
                          <a:ext uri="{FF2B5EF4-FFF2-40B4-BE49-F238E27FC236}">
                            <a16:creationId xmlns:a16="http://schemas.microsoft.com/office/drawing/2014/main" id="{6CC88974-29C6-1FE9-33AE-4ACF73E43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295400"/>
                        <a:ext cx="13684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24" name="Picture 8">
            <a:extLst>
              <a:ext uri="{FF2B5EF4-FFF2-40B4-BE49-F238E27FC236}">
                <a16:creationId xmlns:a16="http://schemas.microsoft.com/office/drawing/2014/main" id="{405FFA08-1F03-4E57-FDA9-237F903C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2"/>
          <a:stretch>
            <a:fillRect/>
          </a:stretch>
        </p:blipFill>
        <p:spPr bwMode="auto">
          <a:xfrm>
            <a:off x="914400" y="0"/>
            <a:ext cx="7162800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026" name="Picture 10">
            <a:extLst>
              <a:ext uri="{FF2B5EF4-FFF2-40B4-BE49-F238E27FC236}">
                <a16:creationId xmlns:a16="http://schemas.microsoft.com/office/drawing/2014/main" id="{81E05BB5-C2FC-43AA-52C2-13A8D654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7" b="17963"/>
          <a:stretch>
            <a:fillRect/>
          </a:stretch>
        </p:blipFill>
        <p:spPr bwMode="auto">
          <a:xfrm>
            <a:off x="1219200" y="3962400"/>
            <a:ext cx="7162800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78C17CEC-1CC5-82A3-754C-5022EA43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Hough Transform: Comments</a:t>
            </a:r>
          </a:p>
        </p:txBody>
      </p:sp>
      <p:sp>
        <p:nvSpPr>
          <p:cNvPr id="1021955" name="Rectangle 3">
            <a:extLst>
              <a:ext uri="{FF2B5EF4-FFF2-40B4-BE49-F238E27FC236}">
                <a16:creationId xmlns:a16="http://schemas.microsoft.com/office/drawing/2014/main" id="{EA7170D1-A199-17E5-0F3F-3C31463B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6" name="Text Box 4">
            <a:extLst>
              <a:ext uri="{FF2B5EF4-FFF2-40B4-BE49-F238E27FC236}">
                <a16:creationId xmlns:a16="http://schemas.microsoft.com/office/drawing/2014/main" id="{F0574D7B-9611-3042-6501-3E80A0F48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35113"/>
            <a:ext cx="77152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Works on Disconnected Edges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 Relatively insensitive to occlusion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 Effective for simple shapes (lines, circles, etc)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 Trade-off between work in Image Space and Parameter Space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>
              <a:buFontTx/>
              <a:buChar char="•"/>
            </a:pPr>
            <a:r>
              <a:rPr lang="en-US" altLang="en-US" sz="2000"/>
              <a:t> Handling inaccurate edge locations:</a:t>
            </a:r>
          </a:p>
          <a:p>
            <a:pPr>
              <a:buFontTx/>
              <a:buChar char="•"/>
            </a:pPr>
            <a:endParaRPr lang="en-US" altLang="en-US" sz="2000"/>
          </a:p>
          <a:p>
            <a:pPr lvl="2">
              <a:buFontTx/>
              <a:buChar char="•"/>
            </a:pPr>
            <a:r>
              <a:rPr lang="en-US" altLang="en-US" sz="2000"/>
              <a:t> Increment Patch in Accumulator rather than a single 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>
            <a:extLst>
              <a:ext uri="{FF2B5EF4-FFF2-40B4-BE49-F238E27FC236}">
                <a16:creationId xmlns:a16="http://schemas.microsoft.com/office/drawing/2014/main" id="{B7F5E952-AA81-FFB8-3D82-2E3491190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of Objects from Edges</a:t>
            </a:r>
          </a:p>
        </p:txBody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52ECF952-2179-E394-826A-F0E0E249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5092" name="Picture 4">
            <a:extLst>
              <a:ext uri="{FF2B5EF4-FFF2-40B4-BE49-F238E27FC236}">
                <a16:creationId xmlns:a16="http://schemas.microsoft.com/office/drawing/2014/main" id="{3565372B-043A-F9D9-7895-AD1C9DD5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5093" name="Text Box 5">
            <a:extLst>
              <a:ext uri="{FF2B5EF4-FFF2-40B4-BE49-F238E27FC236}">
                <a16:creationId xmlns:a16="http://schemas.microsoft.com/office/drawing/2014/main" id="{EE77DC57-36C1-C0E5-41B2-78B8A89E8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760913"/>
            <a:ext cx="335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Multi-scale Brightness Gradient</a:t>
            </a:r>
          </a:p>
        </p:txBody>
      </p:sp>
      <p:pic>
        <p:nvPicPr>
          <p:cNvPr id="985095" name="Picture 7">
            <a:extLst>
              <a:ext uri="{FF2B5EF4-FFF2-40B4-BE49-F238E27FC236}">
                <a16:creationId xmlns:a16="http://schemas.microsoft.com/office/drawing/2014/main" id="{E16000B9-550F-0DAD-F158-0CC4B9FC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828800"/>
            <a:ext cx="420052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5097" name="Rectangle 9">
            <a:extLst>
              <a:ext uri="{FF2B5EF4-FFF2-40B4-BE49-F238E27FC236}">
                <a16:creationId xmlns:a16="http://schemas.microsoft.com/office/drawing/2014/main" id="{8498AF7A-71F5-E23F-D80E-F5009659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42000"/>
            <a:ext cx="557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But, low strength edges may be very important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>
            <a:extLst>
              <a:ext uri="{FF2B5EF4-FFF2-40B4-BE49-F238E27FC236}">
                <a16:creationId xmlns:a16="http://schemas.microsoft.com/office/drawing/2014/main" id="{0EAD131F-7025-72CB-B4F1-32E3ADE9E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of Objects from Edges</a:t>
            </a:r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A799A69B-3D34-329E-18F8-34D29433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7144" name="Picture 8">
            <a:extLst>
              <a:ext uri="{FF2B5EF4-FFF2-40B4-BE49-F238E27FC236}">
                <a16:creationId xmlns:a16="http://schemas.microsoft.com/office/drawing/2014/main" id="{1C62A70F-D54C-6359-35C0-4FD2D791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9825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7145" name="Picture 9">
            <a:extLst>
              <a:ext uri="{FF2B5EF4-FFF2-40B4-BE49-F238E27FC236}">
                <a16:creationId xmlns:a16="http://schemas.microsoft.com/office/drawing/2014/main" id="{8138C3CA-EB1B-12DA-93BC-37986397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7146" name="Picture 10">
            <a:extLst>
              <a:ext uri="{FF2B5EF4-FFF2-40B4-BE49-F238E27FC236}">
                <a16:creationId xmlns:a16="http://schemas.microsoft.com/office/drawing/2014/main" id="{67A1DEAD-2258-4D06-08E7-6C963C01F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7147" name="Text Box 11">
            <a:extLst>
              <a:ext uri="{FF2B5EF4-FFF2-40B4-BE49-F238E27FC236}">
                <a16:creationId xmlns:a16="http://schemas.microsoft.com/office/drawing/2014/main" id="{3C24801E-CDF6-623C-EC4A-B5FC2B99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403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Image</a:t>
            </a:r>
          </a:p>
        </p:txBody>
      </p:sp>
      <p:sp>
        <p:nvSpPr>
          <p:cNvPr id="987148" name="Text Box 12">
            <a:extLst>
              <a:ext uri="{FF2B5EF4-FFF2-40B4-BE49-F238E27FC236}">
                <a16:creationId xmlns:a16="http://schemas.microsoft.com/office/drawing/2014/main" id="{9AB9D295-7665-6919-5679-7925FB0E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581400"/>
            <a:ext cx="2116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Machine Edge Detection</a:t>
            </a:r>
          </a:p>
        </p:txBody>
      </p:sp>
      <p:sp>
        <p:nvSpPr>
          <p:cNvPr id="987149" name="Text Box 13">
            <a:extLst>
              <a:ext uri="{FF2B5EF4-FFF2-40B4-BE49-F238E27FC236}">
                <a16:creationId xmlns:a16="http://schemas.microsoft.com/office/drawing/2014/main" id="{518518A5-D713-1AAE-7E09-5517B89AE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400800"/>
            <a:ext cx="2243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Human Boundary Marking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>
            <a:extLst>
              <a:ext uri="{FF2B5EF4-FFF2-40B4-BE49-F238E27FC236}">
                <a16:creationId xmlns:a16="http://schemas.microsoft.com/office/drawing/2014/main" id="{209791FF-5975-72E1-2817-C4552FD9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in Medical Imaging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18FE9092-31E0-702A-5B32-EB4AA198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3286" name="Picture 6">
            <a:extLst>
              <a:ext uri="{FF2B5EF4-FFF2-40B4-BE49-F238E27FC236}">
                <a16:creationId xmlns:a16="http://schemas.microsoft.com/office/drawing/2014/main" id="{1535F788-F2AC-B6ED-2083-D42BF41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7819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289" name="Text Box 9">
            <a:extLst>
              <a:ext uri="{FF2B5EF4-FFF2-40B4-BE49-F238E27FC236}">
                <a16:creationId xmlns:a16="http://schemas.microsoft.com/office/drawing/2014/main" id="{70B26455-85DD-18B2-4F80-BD78C032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52975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Detection of cancerous regions.</a:t>
            </a:r>
          </a:p>
        </p:txBody>
      </p:sp>
      <p:sp>
        <p:nvSpPr>
          <p:cNvPr id="993290" name="Text Box 10">
            <a:extLst>
              <a:ext uri="{FF2B5EF4-FFF2-40B4-BE49-F238E27FC236}">
                <a16:creationId xmlns:a16="http://schemas.microsoft.com/office/drawing/2014/main" id="{D5FCB2D1-844F-78A4-C735-B155B6C4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477000"/>
            <a:ext cx="318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[Foran, Comaniciu, Meer, Goodell, 00]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>
            <a:extLst>
              <a:ext uri="{FF2B5EF4-FFF2-40B4-BE49-F238E27FC236}">
                <a16:creationId xmlns:a16="http://schemas.microsoft.com/office/drawing/2014/main" id="{B41DFA9B-6D57-59C7-D43D-E72CD9838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in Ultrasound Images</a:t>
            </a:r>
          </a:p>
        </p:txBody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9E4B54BD-7FBB-F002-0CD9-6D326031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91238" name="Picture 6">
            <a:extLst>
              <a:ext uri="{FF2B5EF4-FFF2-40B4-BE49-F238E27FC236}">
                <a16:creationId xmlns:a16="http://schemas.microsoft.com/office/drawing/2014/main" id="{B49F16C2-B786-56D2-9411-4EBC9B73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662488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1239" name="Picture 7">
            <a:extLst>
              <a:ext uri="{FF2B5EF4-FFF2-40B4-BE49-F238E27FC236}">
                <a16:creationId xmlns:a16="http://schemas.microsoft.com/office/drawing/2014/main" id="{BA0483A3-4C9C-A83D-28CD-4D21D023B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40" name="Text Box 8">
            <a:extLst>
              <a:ext uri="{FF2B5EF4-FFF2-40B4-BE49-F238E27FC236}">
                <a16:creationId xmlns:a16="http://schemas.microsoft.com/office/drawing/2014/main" id="{3D0F7071-4FCA-C07E-8C1A-841D3EF9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54713"/>
            <a:ext cx="730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Hard to detect in the presence of large amount of speckle noise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>
            <a:extLst>
              <a:ext uri="{FF2B5EF4-FFF2-40B4-BE49-F238E27FC236}">
                <a16:creationId xmlns:a16="http://schemas.microsoft.com/office/drawing/2014/main" id="{686023B4-889E-5A53-8AB6-5F038A9D2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Boundaries of Objects</a:t>
            </a:r>
          </a:p>
        </p:txBody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5FBF0B81-1DD2-3184-00A7-68815496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9194" name="Picture 10">
            <a:extLst>
              <a:ext uri="{FF2B5EF4-FFF2-40B4-BE49-F238E27FC236}">
                <a16:creationId xmlns:a16="http://schemas.microsoft.com/office/drawing/2014/main" id="{813B39E9-8722-36E8-C4CA-A18E1D6C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0104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9195" name="Text Box 11">
            <a:extLst>
              <a:ext uri="{FF2B5EF4-FFF2-40B4-BE49-F238E27FC236}">
                <a16:creationId xmlns:a16="http://schemas.microsoft.com/office/drawing/2014/main" id="{5D89D58B-30D7-C825-8D4A-A4E791D8D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83313"/>
            <a:ext cx="406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Sometimes hard even for humans!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Arial"/>
      </a:majorFont>
      <a:minorFont>
        <a:latin typeface="Time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uz-slides">
  <a:themeElements>
    <a:clrScheme name="buz-slide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buz-slides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uz-slid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-slid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-slid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-slid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-slid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z-slid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-slid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z-slides 8">
        <a:dk1>
          <a:srgbClr val="000000"/>
        </a:dk1>
        <a:lt1>
          <a:srgbClr val="FFFFFF"/>
        </a:lt1>
        <a:dk2>
          <a:srgbClr val="000066"/>
        </a:dk2>
        <a:lt2>
          <a:srgbClr val="FFFF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Times"/>
        <a:ea typeface=""/>
        <a:cs typeface="Arial"/>
      </a:majorFont>
      <a:minorFont>
        <a:latin typeface="Time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963</Words>
  <Application>Microsoft Office PowerPoint</Application>
  <PresentationFormat>On-screen Show (4:3)</PresentationFormat>
  <Paragraphs>320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Default Design</vt:lpstr>
      <vt:lpstr>3_Default Design</vt:lpstr>
      <vt:lpstr>Blank Presentation</vt:lpstr>
      <vt:lpstr>buz-slides</vt:lpstr>
      <vt:lpstr>1_Blank Presentation</vt:lpstr>
      <vt:lpstr>Computer Vision</vt:lpstr>
      <vt:lpstr>PowerPoint Presentation</vt:lpstr>
      <vt:lpstr>Boundaries of Objects</vt:lpstr>
      <vt:lpstr>Boundaries of Objects from Edges</vt:lpstr>
      <vt:lpstr>Boundaries of Objects from Edges</vt:lpstr>
      <vt:lpstr>Boundaries of Objects from Edges</vt:lpstr>
      <vt:lpstr>Boundaries in Medical Imaging</vt:lpstr>
      <vt:lpstr>Boundaries in Ultrasound Images</vt:lpstr>
      <vt:lpstr>Boundaries of Objects</vt:lpstr>
      <vt:lpstr>Topics</vt:lpstr>
      <vt:lpstr>Preprocessing Edge Images</vt:lpstr>
      <vt:lpstr>Edge Tracking Methods</vt:lpstr>
      <vt:lpstr>Edge Tracking Methods</vt:lpstr>
      <vt:lpstr>Fitting Lines to Edges (Least Squares)</vt:lpstr>
      <vt:lpstr>Problem with Parameterization</vt:lpstr>
      <vt:lpstr>PowerPoint Presentation</vt:lpstr>
      <vt:lpstr>Curve Fitting</vt:lpstr>
      <vt:lpstr>Line Grouping Problem</vt:lpstr>
      <vt:lpstr>This is difficult because of:</vt:lpstr>
      <vt:lpstr>Hough Transform</vt:lpstr>
      <vt:lpstr>Image and Parameter Spaces</vt:lpstr>
      <vt:lpstr>Line Detection by Hough Transform</vt:lpstr>
      <vt:lpstr>Better Parameterization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World Example</vt:lpstr>
      <vt:lpstr>Finding Circles by Hough Transform</vt:lpstr>
      <vt:lpstr>Finding Circles by Hough Transform</vt:lpstr>
      <vt:lpstr>Using Gradient Information</vt:lpstr>
      <vt:lpstr>Real World Circle Examples</vt:lpstr>
      <vt:lpstr>Finding Coins</vt:lpstr>
      <vt:lpstr>Finding Coins (Continued)</vt:lpstr>
      <vt:lpstr>Finding Coins (Continued)</vt:lpstr>
      <vt:lpstr>Generalized Hough Transform</vt:lpstr>
      <vt:lpstr>Generalized Hough Transform</vt:lpstr>
      <vt:lpstr>Generalized Hough Transform</vt:lpstr>
      <vt:lpstr>PowerPoint Presentation</vt:lpstr>
      <vt:lpstr>Hough Transform: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Balaji GaneshSankar</cp:lastModifiedBy>
  <cp:revision>1891</cp:revision>
  <cp:lastPrinted>1601-01-01T00:00:00Z</cp:lastPrinted>
  <dcterms:created xsi:type="dcterms:W3CDTF">1601-01-01T00:00:00Z</dcterms:created>
  <dcterms:modified xsi:type="dcterms:W3CDTF">2022-09-30T16:57:58Z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