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7" r:id="rId3"/>
    <p:sldId id="259" r:id="rId4"/>
    <p:sldId id="260" r:id="rId5"/>
    <p:sldId id="275" r:id="rId6"/>
    <p:sldId id="276" r:id="rId7"/>
    <p:sldId id="279" r:id="rId8"/>
    <p:sldId id="278" r:id="rId9"/>
    <p:sldId id="281" r:id="rId10"/>
    <p:sldId id="280" r:id="rId11"/>
    <p:sldId id="282" r:id="rId12"/>
    <p:sldId id="277"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waj Supreme" initials="BS" lastIdx="1" clrIdx="0">
    <p:extLst>
      <p:ext uri="{19B8F6BF-5375-455C-9EA6-DF929625EA0E}">
        <p15:presenceInfo xmlns:p15="http://schemas.microsoft.com/office/powerpoint/2012/main" userId="32a66fdf34c145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p:cViewPr varScale="1">
        <p:scale>
          <a:sx n="108" d="100"/>
          <a:sy n="108" d="100"/>
        </p:scale>
        <p:origin x="17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C166-B84B-4B93-A01D-66C340B69227}" type="datetimeFigureOut">
              <a:rPr lang="en-IN" smtClean="0"/>
              <a:t>29-08-2022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CB341-30D5-44C6-97DF-094341CBDE33}" type="slidenum">
              <a:rPr lang="en-IN" smtClean="0"/>
              <a:t>‹#›</a:t>
            </a:fld>
            <a:endParaRPr lang="en-IN" dirty="0"/>
          </a:p>
        </p:txBody>
      </p:sp>
    </p:spTree>
    <p:extLst>
      <p:ext uri="{BB962C8B-B14F-4D97-AF65-F5344CB8AC3E}">
        <p14:creationId xmlns:p14="http://schemas.microsoft.com/office/powerpoint/2010/main" val="37747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t>29-Aug-22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t>29-Aug-22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t>29-Aug-22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t>29-Aug-22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t>29-Aug-22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t>29-Aug-22</a:t>
            </a:fld>
            <a:endParaRPr lang="en-US"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t>29-Aug-22</a:t>
            </a:fld>
            <a:endParaRPr lang="en-US" dirty="0"/>
          </a:p>
        </p:txBody>
      </p:sp>
      <p:sp>
        <p:nvSpPr>
          <p:cNvPr id="8" name="Footer Placeholder 7"/>
          <p:cNvSpPr>
            <a:spLocks noGrp="1"/>
          </p:cNvSpPr>
          <p:nvPr>
            <p:ph type="ftr" sz="quarter" idx="11"/>
          </p:nvPr>
        </p:nvSpPr>
        <p:spPr/>
        <p:txBody>
          <a:bodyPr/>
          <a:lstStyle/>
          <a:p>
            <a:r>
              <a:rPr lang="en-US" dirty="0"/>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t>29-Aug-22</a:t>
            </a:fld>
            <a:endParaRPr lang="en-US" dirty="0"/>
          </a:p>
        </p:txBody>
      </p:sp>
      <p:sp>
        <p:nvSpPr>
          <p:cNvPr id="4" name="Footer Placeholder 3"/>
          <p:cNvSpPr>
            <a:spLocks noGrp="1"/>
          </p:cNvSpPr>
          <p:nvPr>
            <p:ph type="ftr" sz="quarter" idx="11"/>
          </p:nvPr>
        </p:nvSpPr>
        <p:spPr/>
        <p:txBody>
          <a:bodyPr/>
          <a:lstStyle/>
          <a:p>
            <a:r>
              <a:rPr lang="en-US" dirty="0"/>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4726-9B79-4B44-B6AD-05B111CE74F1}" type="datetime5">
              <a:rPr lang="en-US" smtClean="0"/>
              <a:t>29-Aug-22</a:t>
            </a:fld>
            <a:endParaRPr lang="en-US" dirty="0"/>
          </a:p>
        </p:txBody>
      </p:sp>
      <p:sp>
        <p:nvSpPr>
          <p:cNvPr id="3" name="Footer Placeholder 2"/>
          <p:cNvSpPr>
            <a:spLocks noGrp="1"/>
          </p:cNvSpPr>
          <p:nvPr>
            <p:ph type="ftr" sz="quarter" idx="11"/>
          </p:nvPr>
        </p:nvSpPr>
        <p:spPr/>
        <p:txBody>
          <a:bodyPr/>
          <a:lstStyle/>
          <a:p>
            <a:r>
              <a:rPr lang="en-US" dirty="0"/>
              <a:t>Department of Computer Science and Engineering</a:t>
            </a:r>
          </a:p>
        </p:txBody>
      </p:sp>
      <p:sp>
        <p:nvSpPr>
          <p:cNvPr id="4" name="Slide Number Placeholder 3"/>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39E69-5806-4A7C-B17B-9FEEF538B3A3}" type="datetime5">
              <a:rPr lang="en-US" smtClean="0"/>
              <a:t>29-Aug-22</a:t>
            </a:fld>
            <a:endParaRPr lang="en-US"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t>29-Aug-22</a:t>
            </a:fld>
            <a:endParaRPr lang="en-US"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019D6-8FD9-4E63-990C-1ED2F601B55B}" type="datetime5">
              <a:rPr lang="en-US" smtClean="0"/>
              <a:t>29-Aug-22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079E-4E7A-4FA7-B38C-D1B6486B3FF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2153"/>
            <a:ext cx="9143999" cy="1150047"/>
          </a:xfrm>
        </p:spPr>
        <p:txBody>
          <a:bodyPr>
            <a:normAutofit fontScale="90000"/>
          </a:bodyPr>
          <a:lstStyle/>
          <a:p>
            <a:r>
              <a:rPr lang="en-US" sz="4000" b="1" dirty="0">
                <a:solidFill>
                  <a:schemeClr val="tx2"/>
                </a:solidFill>
                <a:latin typeface="Times New Roman" panose="02020603050405020304" pitchFamily="18" charset="0"/>
                <a:cs typeface="Times New Roman" panose="02020603050405020304" pitchFamily="18" charset="0"/>
              </a:rPr>
              <a:t>Customer Segmentation using K-means Clustering method</a:t>
            </a:r>
          </a:p>
        </p:txBody>
      </p:sp>
      <p:sp>
        <p:nvSpPr>
          <p:cNvPr id="3" name="Content Placeholder 2"/>
          <p:cNvSpPr>
            <a:spLocks noGrp="1"/>
          </p:cNvSpPr>
          <p:nvPr>
            <p:ph sz="half" idx="1"/>
          </p:nvPr>
        </p:nvSpPr>
        <p:spPr>
          <a:xfrm>
            <a:off x="152400" y="4883559"/>
            <a:ext cx="4800600" cy="1958949"/>
          </a:xfrm>
        </p:spPr>
        <p:txBody>
          <a:bodyPr>
            <a:normAutofit lnSpcReduction="10000"/>
          </a:bodyPr>
          <a:lstStyle/>
          <a:p>
            <a:pPr algn="ctr">
              <a:buNone/>
            </a:pPr>
            <a:r>
              <a:rPr lang="en-US" sz="2200" b="1" dirty="0">
                <a:latin typeface="Times New Roman" panose="02020603050405020304" pitchFamily="18" charset="0"/>
                <a:cs typeface="Times New Roman" panose="02020603050405020304" pitchFamily="18" charset="0"/>
              </a:rPr>
              <a:t>DETAILS OF THE PROJECT MEMBERS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Bharathwaj.M(RA2011026020065)</a:t>
            </a:r>
            <a:endParaRPr lang="en-US" sz="22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Harshit(RA2011026020086)</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Madhesh(RA2011026020098)</a:t>
            </a:r>
          </a:p>
          <a:p>
            <a:pPr>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201575" y="4875344"/>
            <a:ext cx="3886200" cy="1864727"/>
          </a:xfrm>
        </p:spPr>
        <p:txBody>
          <a:bodyPr>
            <a:normAutofit lnSpcReduction="10000"/>
          </a:bodyPr>
          <a:lstStyle/>
          <a:p>
            <a:pPr algn="ctr">
              <a:buNone/>
            </a:pPr>
            <a:r>
              <a:rPr lang="en-US" sz="2200" b="1" dirty="0">
                <a:latin typeface="Times New Roman" panose="02020603050405020304" pitchFamily="18" charset="0"/>
                <a:cs typeface="Times New Roman" panose="02020603050405020304" pitchFamily="18" charset="0"/>
              </a:rPr>
              <a:t>SUPERVISOR DETAILS</a:t>
            </a:r>
          </a:p>
          <a:p>
            <a:pPr algn="ctr"/>
            <a:r>
              <a:rPr lang="en-US" sz="2200" dirty="0">
                <a:latin typeface="Times New Roman" panose="02020603050405020304" pitchFamily="18" charset="0"/>
                <a:cs typeface="Times New Roman" panose="02020603050405020304" pitchFamily="18" charset="0"/>
              </a:rPr>
              <a:t>Mr.Ragu G,AP/CSE</a:t>
            </a:r>
          </a:p>
          <a:p>
            <a:pPr algn="ctr"/>
            <a:r>
              <a:rPr lang="en-US" sz="2200" dirty="0">
                <a:latin typeface="Times New Roman" panose="02020603050405020304" pitchFamily="18" charset="0"/>
                <a:cs typeface="Times New Roman" panose="02020603050405020304" pitchFamily="18" charset="0"/>
              </a:rPr>
              <a:t>Ms.P.Preethy Jemima,AP/CSE</a:t>
            </a:r>
          </a:p>
          <a:p>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990600" y="15492"/>
            <a:ext cx="8103833" cy="1338153"/>
          </a:xfrm>
          <a:prstGeom prst="rect">
            <a:avLst/>
          </a:prstGeom>
        </p:spPr>
        <p:txBody>
          <a:bodyPr vert="horz" lIns="91440" tIns="45720" rIns="91440" bIns="45720" rtlCol="0" anchor="ct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3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SRM Institute of Science and Technology</a:t>
            </a:r>
            <a:r>
              <a:rPr kumimoji="0" lang="en-US" sz="34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Ramapuram Campus, Chennai-89</a:t>
            </a:r>
            <a:endParaRPr kumimoji="0" lang="en-US" sz="3400" b="1" i="0" u="none" strike="noStrike" kern="1200" cap="none" spc="0" normalizeH="0" noProof="0" dirty="0">
              <a:ln>
                <a:noFill/>
              </a:ln>
              <a:solidFill>
                <a:srgbClr val="7030A0"/>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000" b="1" baseline="0" dirty="0">
              <a:solidFill>
                <a:srgbClr val="002060"/>
              </a:solidFill>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         </a:t>
            </a:r>
            <a:r>
              <a:rPr kumimoji="0" lang="en-US" sz="3300" b="1" i="0" u="none" strike="noStrike" kern="1200" cap="none" spc="0" normalizeH="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DEPARTMENT OF COMPUTER SCIENCE AND ENGINEERING</a:t>
            </a:r>
            <a:endParaRPr kumimoji="0" lang="en-US" sz="33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8F8D4FA7-F129-439C-B13C-E4ED0ECF320F}"/>
              </a:ext>
            </a:extLst>
          </p:cNvPr>
          <p:cNvSpPr txBox="1">
            <a:spLocks/>
          </p:cNvSpPr>
          <p:nvPr/>
        </p:nvSpPr>
        <p:spPr>
          <a:xfrm>
            <a:off x="3200400" y="4156669"/>
            <a:ext cx="3025251"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Batch No: 12</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t>1</a:t>
            </a:fld>
            <a:endParaRPr lang="en-US" dirty="0"/>
          </a:p>
        </p:txBody>
      </p:sp>
      <p:pic>
        <p:nvPicPr>
          <p:cNvPr id="13"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926"/>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C892BBBD-7652-B6BA-5D74-67B1849EFA95}"/>
              </a:ext>
            </a:extLst>
          </p:cNvPr>
          <p:cNvPicPr>
            <a:picLocks noChangeAspect="1"/>
          </p:cNvPicPr>
          <p:nvPr/>
        </p:nvPicPr>
        <p:blipFill rotWithShape="1">
          <a:blip r:embed="rId3">
            <a:extLst>
              <a:ext uri="{28A0092B-C50C-407E-A947-70E740481C1C}">
                <a14:useLocalDpi xmlns:a14="http://schemas.microsoft.com/office/drawing/2010/main" val="0"/>
              </a:ext>
            </a:extLst>
          </a:blip>
          <a:srcRect t="15633" b="23784"/>
          <a:stretch/>
        </p:blipFill>
        <p:spPr>
          <a:xfrm>
            <a:off x="1647270" y="2391645"/>
            <a:ext cx="5849460" cy="185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-4</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2413203719"/>
              </p:ext>
            </p:extLst>
          </p:nvPr>
        </p:nvGraphicFramePr>
        <p:xfrm>
          <a:off x="152400" y="1600200"/>
          <a:ext cx="8839200" cy="3581401"/>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3">
                <a:tc>
                  <a:txBody>
                    <a:bodyPr/>
                    <a:lstStyle/>
                    <a:p>
                      <a:pPr algn="ctr"/>
                      <a:r>
                        <a:rPr lang="en-US" sz="1400" dirty="0">
                          <a:latin typeface="Arial" panose="020B0604020202020204" pitchFamily="34" charset="0"/>
                          <a:cs typeface="Arial" panose="020B0604020202020204" pitchFamily="34" charset="0"/>
                        </a:rPr>
                        <a:t>Customer Purchase Prediction Based on Improved Gradient Boosting Decision Tree Algorithm</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b="0" i="0" dirty="0">
                          <a:effectLst/>
                          <a:latin typeface="Arial" panose="020B0604020202020204" pitchFamily="34" charset="0"/>
                          <a:cs typeface="Arial" panose="020B0604020202020204" pitchFamily="34" charset="0"/>
                        </a:rPr>
                        <a:t>H. Wu and B. Li</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Using Gradient Boosting Decision Tree Algorithm (GBDT)</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The Clustering Accuracy is less compared to RFM model</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222436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-5</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2871449928"/>
              </p:ext>
            </p:extLst>
          </p:nvPr>
        </p:nvGraphicFramePr>
        <p:xfrm>
          <a:off x="152400" y="1600200"/>
          <a:ext cx="8839200" cy="3581401"/>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3">
                <a:tc>
                  <a:txBody>
                    <a:bodyPr/>
                    <a:lstStyle/>
                    <a:p>
                      <a:pPr algn="ctr"/>
                      <a:r>
                        <a:rPr lang="en-US" sz="1400" dirty="0">
                          <a:latin typeface="Arial" panose="020B0604020202020204" pitchFamily="34" charset="0"/>
                          <a:cs typeface="Arial" panose="020B0604020202020204" pitchFamily="34" charset="0"/>
                        </a:rPr>
                        <a:t>K-Means Clustering Approach for Intelligent Customer Segmentation Using Customer Purchase Behavior Data</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err="1">
                          <a:latin typeface="Arial" panose="020B0604020202020204" pitchFamily="34" charset="0"/>
                          <a:cs typeface="Arial" panose="020B0604020202020204" pitchFamily="34" charset="0"/>
                        </a:rPr>
                        <a:t>Kayalvily</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Tabianan</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Shubashini</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Velu</a:t>
                      </a:r>
                      <a:r>
                        <a:rPr lang="en-IN" sz="1400" dirty="0">
                          <a:latin typeface="Arial" panose="020B0604020202020204" pitchFamily="34" charset="0"/>
                          <a:cs typeface="Arial" panose="020B0604020202020204" pitchFamily="34" charset="0"/>
                        </a:rPr>
                        <a:t> and </a:t>
                      </a:r>
                      <a:r>
                        <a:rPr lang="en-IN" sz="1400" dirty="0" err="1">
                          <a:latin typeface="Arial" panose="020B0604020202020204" pitchFamily="34" charset="0"/>
                          <a:cs typeface="Arial" panose="020B0604020202020204" pitchFamily="34" charset="0"/>
                        </a:rPr>
                        <a:t>Vinayakumar</a:t>
                      </a:r>
                      <a:r>
                        <a:rPr lang="en-IN" sz="1400" dirty="0">
                          <a:latin typeface="Arial" panose="020B0604020202020204" pitchFamily="34" charset="0"/>
                          <a:cs typeface="Arial" panose="020B0604020202020204" pitchFamily="34" charset="0"/>
                        </a:rPr>
                        <a:t> Ravi </a:t>
                      </a:r>
                    </a:p>
                  </a:txBody>
                  <a:tcPr/>
                </a:tc>
                <a:tc>
                  <a:txBody>
                    <a:bodyPr/>
                    <a:lstStyle/>
                    <a:p>
                      <a:pPr algn="ctr"/>
                      <a:r>
                        <a:rPr lang="en-US" sz="1400" dirty="0">
                          <a:latin typeface="Arial" panose="020B0604020202020204" pitchFamily="34" charset="0"/>
                          <a:cs typeface="Arial" panose="020B0604020202020204" pitchFamily="34" charset="0"/>
                        </a:rPr>
                        <a:t>2022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Data Mining and K Means Clustering</a:t>
                      </a:r>
                    </a:p>
                    <a:p>
                      <a:pPr algn="ctr"/>
                      <a:r>
                        <a:rPr lang="en-US" sz="1400" dirty="0">
                          <a:latin typeface="Arial" panose="020B0604020202020204" pitchFamily="34" charset="0"/>
                          <a:cs typeface="Arial" panose="020B0604020202020204" pitchFamily="34" charset="0"/>
                        </a:rPr>
                        <a:t>Elbow method used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as Literature paper 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t>
                      </a:r>
                      <a:r>
                        <a:rPr lang="en-US" sz="1400">
                          <a:latin typeface="Arial" panose="020B0604020202020204" pitchFamily="34" charset="0"/>
                          <a:cs typeface="Arial" panose="020B0604020202020204" pitchFamily="34" charset="0"/>
                        </a:rPr>
                        <a:t>as Literature </a:t>
                      </a:r>
                      <a:r>
                        <a:rPr lang="en-US" sz="1400" dirty="0">
                          <a:latin typeface="Arial" panose="020B0604020202020204" pitchFamily="34" charset="0"/>
                          <a:cs typeface="Arial" panose="020B0604020202020204" pitchFamily="34" charset="0"/>
                        </a:rPr>
                        <a:t>paper 2</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67701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-6</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2112678017"/>
              </p:ext>
            </p:extLst>
          </p:nvPr>
        </p:nvGraphicFramePr>
        <p:xfrm>
          <a:off x="152400" y="1600200"/>
          <a:ext cx="8839200" cy="3581401"/>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3">
                <a:tc>
                  <a:txBody>
                    <a:bodyPr/>
                    <a:lstStyle/>
                    <a:p>
                      <a:pPr algn="ctr"/>
                      <a:r>
                        <a:rPr lang="en-US" sz="1400" dirty="0">
                          <a:latin typeface="Arial" panose="020B0604020202020204" pitchFamily="34" charset="0"/>
                          <a:cs typeface="Arial" panose="020B0604020202020204" pitchFamily="34" charset="0"/>
                        </a:rPr>
                        <a:t>Customer Segmentation using K-Means Algorithm</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err="1">
                          <a:latin typeface="Arial" panose="020B0604020202020204" pitchFamily="34" charset="0"/>
                          <a:cs typeface="Arial" panose="020B0604020202020204" pitchFamily="34" charset="0"/>
                        </a:rPr>
                        <a:t>Hemashree</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Kilari</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Sailesh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Edara</a:t>
                      </a:r>
                      <a:r>
                        <a:rPr lang="en-IN" sz="1400" dirty="0">
                          <a:latin typeface="Arial" panose="020B0604020202020204" pitchFamily="34" charset="0"/>
                          <a:cs typeface="Arial" panose="020B0604020202020204" pitchFamily="34" charset="0"/>
                        </a:rPr>
                        <a:t>, Guna </a:t>
                      </a:r>
                      <a:r>
                        <a:rPr lang="en-IN" sz="1400" dirty="0" err="1">
                          <a:latin typeface="Arial" panose="020B0604020202020204" pitchFamily="34" charset="0"/>
                          <a:cs typeface="Arial" panose="020B0604020202020204" pitchFamily="34" charset="0"/>
                        </a:rPr>
                        <a:t>Ratna</a:t>
                      </a:r>
                      <a:r>
                        <a:rPr lang="en-IN" sz="1400" dirty="0">
                          <a:latin typeface="Arial" panose="020B0604020202020204" pitchFamily="34" charset="0"/>
                          <a:cs typeface="Arial" panose="020B0604020202020204" pitchFamily="34" charset="0"/>
                        </a:rPr>
                        <a:t> Sai </a:t>
                      </a:r>
                      <a:r>
                        <a:rPr lang="en-IN" sz="1400" dirty="0" err="1">
                          <a:latin typeface="Arial" panose="020B0604020202020204" pitchFamily="34" charset="0"/>
                          <a:cs typeface="Arial" panose="020B0604020202020204" pitchFamily="34" charset="0"/>
                        </a:rPr>
                        <a:t>Yarra</a:t>
                      </a:r>
                      <a:r>
                        <a:rPr lang="en-IN" sz="1400" dirty="0">
                          <a:latin typeface="Arial" panose="020B0604020202020204" pitchFamily="34" charset="0"/>
                          <a:cs typeface="Arial" panose="020B0604020202020204" pitchFamily="34" charset="0"/>
                        </a:rPr>
                        <a:t>, Dileep Varma </a:t>
                      </a:r>
                      <a:r>
                        <a:rPr lang="en-IN" sz="1400" dirty="0" err="1">
                          <a:latin typeface="Arial" panose="020B0604020202020204" pitchFamily="34" charset="0"/>
                          <a:cs typeface="Arial" panose="020B0604020202020204" pitchFamily="34" charset="0"/>
                        </a:rPr>
                        <a:t>Gadhiraju</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K Means Clustering</a:t>
                      </a:r>
                    </a:p>
                    <a:p>
                      <a:pPr algn="ctr"/>
                      <a:r>
                        <a:rPr lang="en-US" sz="1400" dirty="0">
                          <a:latin typeface="Arial" panose="020B0604020202020204" pitchFamily="34" charset="0"/>
                          <a:cs typeface="Arial" panose="020B0604020202020204" pitchFamily="34" charset="0"/>
                        </a:rPr>
                        <a:t>Silhouette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Better than the K Means Elbow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No techniques used for improving the clustering.</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53148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295400"/>
            <a:ext cx="8229600" cy="4830763"/>
          </a:xfrm>
        </p:spPr>
        <p:txBody>
          <a:bodyPr>
            <a:noAutofit/>
          </a:bodyPr>
          <a:lstStyle/>
          <a:p>
            <a:pPr algn="l"/>
            <a:r>
              <a:rPr lang="en-US" sz="1400" b="0" i="0" dirty="0">
                <a:effectLst/>
                <a:latin typeface="Arial" panose="020B0604020202020204" pitchFamily="34" charset="0"/>
                <a:cs typeface="Arial" panose="020B0604020202020204" pitchFamily="34" charset="0"/>
              </a:rPr>
              <a:t>W. Jo-Ting, L. Shih-Yen and W Hsin-Hung, "</a:t>
            </a:r>
            <a:r>
              <a:rPr lang="en-US" sz="1400" b="1" i="0" dirty="0">
                <a:effectLst/>
                <a:latin typeface="Arial" panose="020B0604020202020204" pitchFamily="34" charset="0"/>
                <a:cs typeface="Arial" panose="020B0604020202020204" pitchFamily="34" charset="0"/>
              </a:rPr>
              <a:t>A review of the application of RFM model</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2010</a:t>
            </a:r>
            <a:r>
              <a:rPr lang="en-US" sz="1400" b="0" i="0" dirty="0">
                <a:effectLst/>
                <a:latin typeface="Arial" panose="020B0604020202020204" pitchFamily="34" charset="0"/>
                <a:cs typeface="Arial" panose="020B0604020202020204" pitchFamily="34" charset="0"/>
              </a:rPr>
              <a:t>.</a:t>
            </a:r>
          </a:p>
          <a:p>
            <a:pPr marL="0" indent="0" algn="l">
              <a:buNone/>
            </a:pPr>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K. Su-Yeon, J. Tae-Soo, Suh. Eui-Ho and Hyun-Seok Hwang, "</a:t>
            </a:r>
            <a:r>
              <a:rPr lang="en-IN" sz="1400" b="1" i="0" dirty="0">
                <a:effectLst/>
                <a:latin typeface="Arial" panose="020B0604020202020204" pitchFamily="34" charset="0"/>
                <a:cs typeface="Arial" panose="020B0604020202020204" pitchFamily="34" charset="0"/>
              </a:rPr>
              <a:t>Customer segmentation and strategy development based on customer lifetime value: A case study</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2006</a:t>
            </a:r>
            <a:r>
              <a:rPr lang="en-IN" sz="1400" b="0" i="0" dirty="0">
                <a:effectLst/>
                <a:latin typeface="Arial" panose="020B0604020202020204" pitchFamily="34" charset="0"/>
                <a:cs typeface="Arial" panose="020B0604020202020204" pitchFamily="34" charset="0"/>
              </a:rPr>
              <a:t>.</a:t>
            </a:r>
          </a:p>
          <a:p>
            <a:pPr marL="0" indent="0" algn="l">
              <a:buNone/>
            </a:pPr>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H. Fadly, B. Harry, de R. Mark and K. Maarten, "</a:t>
            </a:r>
            <a:r>
              <a:rPr lang="en-US" sz="1400" b="1" i="0" dirty="0">
                <a:effectLst/>
                <a:latin typeface="Arial" panose="020B0604020202020204" pitchFamily="34" charset="0"/>
                <a:cs typeface="Arial" panose="020B0604020202020204" pitchFamily="34" charset="0"/>
              </a:rPr>
              <a:t>Mobile customer segmentation based on smartphone measurement</a:t>
            </a:r>
            <a:r>
              <a:rPr lang="en-US" sz="1400" b="0" i="0" dirty="0">
                <a:effectLst/>
                <a:latin typeface="Arial" panose="020B0604020202020204" pitchFamily="34" charset="0"/>
                <a:cs typeface="Arial" panose="020B0604020202020204" pitchFamily="34" charset="0"/>
              </a:rPr>
              <a:t>", </a:t>
            </a:r>
            <a:r>
              <a:rPr lang="en-US" sz="1400" b="1" i="0" dirty="0">
                <a:effectLst/>
                <a:latin typeface="Arial" panose="020B0604020202020204" pitchFamily="34" charset="0"/>
                <a:cs typeface="Arial" panose="020B0604020202020204" pitchFamily="34" charset="0"/>
              </a:rPr>
              <a:t>2014</a:t>
            </a:r>
            <a:r>
              <a:rPr lang="en-US" sz="1400" i="0" dirty="0">
                <a:effectLst/>
                <a:latin typeface="Arial" panose="020B0604020202020204" pitchFamily="34" charset="0"/>
                <a:cs typeface="Arial" panose="020B0604020202020204" pitchFamily="34" charset="0"/>
              </a:rPr>
              <a:t>.</a:t>
            </a:r>
          </a:p>
          <a:p>
            <a:pPr marL="0" indent="0" algn="l">
              <a:buNone/>
            </a:pPr>
            <a:endParaRPr lang="en-US" sz="140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R. Haidi, S. Xianzhang, Kouassi R. Ahoussou, F. Juanjuan, X. Yingchun, E. Mohamed, et al., "</a:t>
            </a:r>
            <a:r>
              <a:rPr lang="en-IN" sz="1400" b="1" i="0" dirty="0">
                <a:effectLst/>
                <a:latin typeface="Arial" panose="020B0604020202020204" pitchFamily="34" charset="0"/>
                <a:cs typeface="Arial" panose="020B0604020202020204" pitchFamily="34" charset="0"/>
              </a:rPr>
              <a:t>Feature selection based on artificial bee colony and gradient boosting decision tree</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2019</a:t>
            </a:r>
            <a:r>
              <a:rPr lang="en-IN" sz="1400" b="0" i="0" dirty="0">
                <a:effectLst/>
                <a:latin typeface="Arial" panose="020B0604020202020204" pitchFamily="34" charset="0"/>
                <a:cs typeface="Arial" panose="020B0604020202020204" pitchFamily="34" charset="0"/>
              </a:rPr>
              <a:t>.</a:t>
            </a:r>
          </a:p>
          <a:p>
            <a:pPr marL="0" indent="0" algn="l">
              <a:buNone/>
            </a:pPr>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P. Anitha and M. P Malini, "</a:t>
            </a:r>
            <a:r>
              <a:rPr lang="en-US" sz="1400" b="1" i="0" dirty="0">
                <a:effectLst/>
                <a:latin typeface="Arial" panose="020B0604020202020204" pitchFamily="34" charset="0"/>
                <a:cs typeface="Arial" panose="020B0604020202020204" pitchFamily="34" charset="0"/>
              </a:rPr>
              <a:t>RFM model for customer purchase behavior using K-Means algorithm</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2019</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C. Ching-</a:t>
            </a:r>
            <a:r>
              <a:rPr lang="en-US" sz="1400" b="0" i="0" dirty="0" err="1">
                <a:effectLst/>
                <a:latin typeface="Arial" panose="020B0604020202020204" pitchFamily="34" charset="0"/>
                <a:cs typeface="Arial" panose="020B0604020202020204" pitchFamily="34" charset="0"/>
              </a:rPr>
              <a:t>Hsue</a:t>
            </a:r>
            <a:r>
              <a:rPr lang="en-US" sz="1400" b="0" i="0" dirty="0">
                <a:effectLst/>
                <a:latin typeface="Arial" panose="020B0604020202020204" pitchFamily="34" charset="0"/>
                <a:cs typeface="Arial" panose="020B0604020202020204" pitchFamily="34" charset="0"/>
              </a:rPr>
              <a:t> and C. You-</a:t>
            </a:r>
            <a:r>
              <a:rPr lang="en-US" sz="1400" b="0" i="0" dirty="0" err="1">
                <a:effectLst/>
                <a:latin typeface="Arial" panose="020B0604020202020204" pitchFamily="34" charset="0"/>
                <a:cs typeface="Arial" panose="020B0604020202020204" pitchFamily="34" charset="0"/>
              </a:rPr>
              <a:t>Shyang</a:t>
            </a:r>
            <a:r>
              <a:rPr lang="en-US" sz="1400" b="0" i="0" dirty="0">
                <a:effectLst/>
                <a:latin typeface="Arial" panose="020B0604020202020204" pitchFamily="34" charset="0"/>
                <a:cs typeface="Arial" panose="020B0604020202020204" pitchFamily="34" charset="0"/>
              </a:rPr>
              <a:t>, "</a:t>
            </a:r>
            <a:r>
              <a:rPr lang="en-US" sz="1400" b="1" i="0" dirty="0">
                <a:effectLst/>
                <a:latin typeface="Arial" panose="020B0604020202020204" pitchFamily="34" charset="0"/>
                <a:cs typeface="Arial" panose="020B0604020202020204" pitchFamily="34" charset="0"/>
              </a:rPr>
              <a:t>Classifying the segmentation of customer value via RFM model and RS theory</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2009</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F. Safari, N. Safari and G.A. </a:t>
            </a:r>
            <a:r>
              <a:rPr lang="en-IN" sz="1400" b="0" i="0" dirty="0" err="1">
                <a:effectLst/>
                <a:latin typeface="Arial" panose="020B0604020202020204" pitchFamily="34" charset="0"/>
                <a:cs typeface="Arial" panose="020B0604020202020204" pitchFamily="34" charset="0"/>
              </a:rPr>
              <a:t>Montazer</a:t>
            </a:r>
            <a:r>
              <a:rPr lang="en-IN" sz="1400" b="0" i="0" dirty="0">
                <a:effectLst/>
                <a:latin typeface="Arial" panose="020B0604020202020204" pitchFamily="34" charset="0"/>
                <a:cs typeface="Arial" panose="020B0604020202020204" pitchFamily="34" charset="0"/>
              </a:rPr>
              <a:t>, "</a:t>
            </a:r>
            <a:r>
              <a:rPr lang="en-IN" sz="1400" b="1" i="0" dirty="0">
                <a:effectLst/>
                <a:latin typeface="Arial" panose="020B0604020202020204" pitchFamily="34" charset="0"/>
                <a:cs typeface="Arial" panose="020B0604020202020204" pitchFamily="34" charset="0"/>
              </a:rPr>
              <a:t>Customer lifetime value determination based on RFM model</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2016</a:t>
            </a:r>
            <a:r>
              <a:rPr lang="en-IN" sz="1400" b="0" i="0" dirty="0">
                <a:effectLst/>
                <a:latin typeface="Arial" panose="020B0604020202020204" pitchFamily="34" charset="0"/>
                <a:cs typeface="Arial" panose="020B0604020202020204" pitchFamily="34" charset="0"/>
              </a:rPr>
              <a:t>.</a:t>
            </a: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295400"/>
            <a:ext cx="8229600" cy="4830763"/>
          </a:xfrm>
        </p:spPr>
        <p:txBody>
          <a:bodyPr>
            <a:noAutofit/>
          </a:bodyPr>
          <a:lstStyle/>
          <a:p>
            <a:pPr algn="l"/>
            <a:r>
              <a:rPr lang="en-IN" sz="1400" b="0" i="0" dirty="0">
                <a:effectLst/>
                <a:latin typeface="Arial" panose="020B0604020202020204" pitchFamily="34" charset="0"/>
                <a:cs typeface="Arial" panose="020B0604020202020204" pitchFamily="34" charset="0"/>
              </a:rPr>
              <a:t>Mahboubeh Khajvand et al., "</a:t>
            </a:r>
            <a:r>
              <a:rPr lang="en-IN" sz="1400" b="1" i="0" dirty="0">
                <a:effectLst/>
                <a:latin typeface="Arial" panose="020B0604020202020204" pitchFamily="34" charset="0"/>
                <a:cs typeface="Arial" panose="020B0604020202020204" pitchFamily="34" charset="0"/>
              </a:rPr>
              <a:t>Estimating customer lifetime value based on RFM analysis of customer purchase behavior: case study</a:t>
            </a:r>
            <a:r>
              <a:rPr lang="en-IN"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2010</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r>
              <a:rPr lang="en-IN" sz="1400" b="0" i="0" dirty="0">
                <a:effectLst/>
                <a:latin typeface="Arial" panose="020B0604020202020204" pitchFamily="34" charset="0"/>
                <a:cs typeface="Arial" panose="020B0604020202020204" pitchFamily="34" charset="0"/>
              </a:rPr>
              <a:t>W. Jun, S. Li, Y. </a:t>
            </a:r>
            <a:r>
              <a:rPr lang="en-IN" sz="1400" b="0" i="0" dirty="0" err="1">
                <a:effectLst/>
                <a:latin typeface="Arial" panose="020B0604020202020204" pitchFamily="34" charset="0"/>
                <a:cs typeface="Arial" panose="020B0604020202020204" pitchFamily="34" charset="0"/>
              </a:rPr>
              <a:t>Liping</a:t>
            </a:r>
            <a:r>
              <a:rPr lang="en-IN" sz="1400" b="0" i="0" dirty="0">
                <a:effectLst/>
                <a:latin typeface="Arial" panose="020B0604020202020204" pitchFamily="34" charset="0"/>
                <a:cs typeface="Arial" panose="020B0604020202020204" pitchFamily="34" charset="0"/>
              </a:rPr>
              <a:t>, N. </a:t>
            </a:r>
            <a:r>
              <a:rPr lang="en-IN" sz="1400" b="0" i="0" dirty="0" err="1">
                <a:effectLst/>
                <a:latin typeface="Arial" panose="020B0604020202020204" pitchFamily="34" charset="0"/>
                <a:cs typeface="Arial" panose="020B0604020202020204" pitchFamily="34" charset="0"/>
              </a:rPr>
              <a:t>Xiaxia</a:t>
            </a:r>
            <a:r>
              <a:rPr lang="en-IN" sz="1400" b="0" i="0" dirty="0">
                <a:effectLst/>
                <a:latin typeface="Arial" panose="020B0604020202020204" pitchFamily="34" charset="0"/>
                <a:cs typeface="Arial" panose="020B0604020202020204" pitchFamily="34" charset="0"/>
              </a:rPr>
              <a:t>, L. Yuanyuan, C. </a:t>
            </a:r>
            <a:r>
              <a:rPr lang="en-IN" sz="1400" b="0" i="0" dirty="0" err="1">
                <a:effectLst/>
                <a:latin typeface="Arial" panose="020B0604020202020204" pitchFamily="34" charset="0"/>
                <a:cs typeface="Arial" panose="020B0604020202020204" pitchFamily="34" charset="0"/>
              </a:rPr>
              <a:t>Xiaodong</a:t>
            </a:r>
            <a:r>
              <a:rPr lang="en-IN" sz="1400" b="0" i="0" dirty="0">
                <a:effectLst/>
                <a:latin typeface="Arial" panose="020B0604020202020204" pitchFamily="34" charset="0"/>
                <a:cs typeface="Arial" panose="020B0604020202020204" pitchFamily="34" charset="0"/>
              </a:rPr>
              <a:t>, et al., "</a:t>
            </a:r>
            <a:r>
              <a:rPr lang="en-IN" sz="1400" b="1" i="0" dirty="0">
                <a:effectLst/>
                <a:latin typeface="Arial" panose="020B0604020202020204" pitchFamily="34" charset="0"/>
                <a:cs typeface="Arial" panose="020B0604020202020204" pitchFamily="34" charset="0"/>
              </a:rPr>
              <a:t>User Value Identification Based on Improved RFM Model and -Means++ Algorithm for Complex Data Analysis</a:t>
            </a:r>
            <a:r>
              <a:rPr lang="en-IN" sz="1400" b="0" i="0" dirty="0">
                <a:effectLst/>
                <a:latin typeface="Arial" panose="020B0604020202020204" pitchFamily="34" charset="0"/>
                <a:cs typeface="Arial" panose="020B0604020202020204" pitchFamily="34" charset="0"/>
              </a:rPr>
              <a:t>", </a:t>
            </a:r>
            <a:r>
              <a:rPr lang="en-IN" sz="1400" b="1" i="0" dirty="0">
                <a:effectLst/>
                <a:latin typeface="Arial" panose="020B0604020202020204" pitchFamily="34" charset="0"/>
                <a:cs typeface="Arial" panose="020B0604020202020204" pitchFamily="34" charset="0"/>
              </a:rPr>
              <a:t>2021</a:t>
            </a:r>
            <a:r>
              <a:rPr lang="en-IN" sz="1400" b="0" i="0" dirty="0">
                <a:effectLst/>
                <a:latin typeface="Arial" panose="020B0604020202020204" pitchFamily="34" charset="0"/>
                <a:cs typeface="Arial" panose="020B0604020202020204" pitchFamily="34" charset="0"/>
              </a:rPr>
              <a:t>.</a:t>
            </a:r>
            <a:endParaRPr lang="en-US" sz="1400" b="0" i="0" dirty="0">
              <a:effectLst/>
              <a:latin typeface="Arial" panose="020B0604020202020204" pitchFamily="34" charset="0"/>
              <a:cs typeface="Arial" panose="020B0604020202020204" pitchFamily="34" charset="0"/>
            </a:endParaRPr>
          </a:p>
          <a:p>
            <a:pPr algn="l"/>
            <a:endParaRPr lang="en-US"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J H. Friedman, "</a:t>
            </a:r>
            <a:r>
              <a:rPr lang="en-US" sz="1400" b="1" i="0" dirty="0">
                <a:effectLst/>
                <a:latin typeface="Arial" panose="020B0604020202020204" pitchFamily="34" charset="0"/>
                <a:cs typeface="Arial" panose="020B0604020202020204" pitchFamily="34" charset="0"/>
              </a:rPr>
              <a:t>Greedy function approximation: a gradient boosting machine</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2001</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C Guo and F. Berkhahn, "</a:t>
            </a:r>
            <a:r>
              <a:rPr lang="en-IN" sz="1400" b="1" i="0" dirty="0">
                <a:effectLst/>
                <a:latin typeface="Arial" panose="020B0604020202020204" pitchFamily="34" charset="0"/>
                <a:cs typeface="Arial" panose="020B0604020202020204" pitchFamily="34" charset="0"/>
              </a:rPr>
              <a:t>Entity embeddings of categorical variables</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2016</a:t>
            </a:r>
            <a:r>
              <a:rPr lang="en-IN" sz="1400" b="0" i="0" dirty="0">
                <a:effectLst/>
                <a:latin typeface="Arial" panose="020B0604020202020204" pitchFamily="34" charset="0"/>
                <a:cs typeface="Arial" panose="020B0604020202020204" pitchFamily="34" charset="0"/>
              </a:rPr>
              <a:t>.</a:t>
            </a:r>
          </a:p>
          <a:p>
            <a:pPr algn="l"/>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T Chen and C. Guestrin, "</a:t>
            </a:r>
            <a:r>
              <a:rPr lang="en-US" sz="1400" b="1" i="0" dirty="0">
                <a:effectLst/>
                <a:latin typeface="Arial" panose="020B0604020202020204" pitchFamily="34" charset="0"/>
                <a:cs typeface="Arial" panose="020B0604020202020204" pitchFamily="34" charset="0"/>
              </a:rPr>
              <a:t>Xgboost: A scalable tree boosting system</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2016</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T M Oshiro, P S Perez and J A. Baranauskas, "</a:t>
            </a:r>
            <a:r>
              <a:rPr lang="en-IN" sz="1400" b="1" i="0" dirty="0">
                <a:effectLst/>
                <a:latin typeface="Arial" panose="020B0604020202020204" pitchFamily="34" charset="0"/>
                <a:cs typeface="Arial" panose="020B0604020202020204" pitchFamily="34" charset="0"/>
              </a:rPr>
              <a:t>How many trees in a random forest?</a:t>
            </a:r>
            <a:r>
              <a:rPr lang="en-IN" sz="1400" b="0" i="0" dirty="0">
                <a:effectLst/>
                <a:latin typeface="Arial" panose="020B0604020202020204" pitchFamily="34" charset="0"/>
                <a:cs typeface="Arial" panose="020B0604020202020204" pitchFamily="34" charset="0"/>
              </a:rPr>
              <a:t>", 2012.</a:t>
            </a:r>
          </a:p>
          <a:p>
            <a:pPr algn="l"/>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H. Wu and B. Li, "</a:t>
            </a:r>
            <a:r>
              <a:rPr lang="en-US" sz="1400" b="1" i="0" dirty="0">
                <a:effectLst/>
                <a:latin typeface="Arial" panose="020B0604020202020204" pitchFamily="34" charset="0"/>
                <a:cs typeface="Arial" panose="020B0604020202020204" pitchFamily="34" charset="0"/>
              </a:rPr>
              <a:t>Customer Purchase Prediction Based on Improved Gradient Boosting Decision Tree Algorithm</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2022</a:t>
            </a:r>
            <a:r>
              <a:rPr lang="en-US" sz="1400" b="0" i="0" dirty="0">
                <a:effectLst/>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algn="l"/>
            <a:endParaRPr lang="en-IN" sz="1400" b="0" i="0" dirty="0">
              <a:solidFill>
                <a:srgbClr val="333333"/>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48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Arial" panose="020B0604020202020204" pitchFamily="34" charset="0"/>
                <a:cs typeface="Arial" panose="020B0604020202020204" pitchFamily="34" charset="0"/>
              </a:rPr>
              <a:t>In the modern era of innovation, where there is a large competition to be better then everyone, the business strategy needs to be according to the modern conditions. The business done today runs on the basis of innovative ideas as there are large number of potential customers who are confounded to what to buy and what not to buy. The companies doing the business are also not able to diagnose the target potential customers. </a:t>
            </a:r>
          </a:p>
          <a:p>
            <a:pPr marL="0" indent="0">
              <a:buNone/>
            </a:pPr>
            <a:r>
              <a:rPr lang="en-US" sz="1800" dirty="0">
                <a:solidFill>
                  <a:srgbClr val="000000"/>
                </a:solidFill>
                <a:latin typeface="Arial" panose="020B0604020202020204" pitchFamily="34" charset="0"/>
                <a:cs typeface="Arial" panose="020B0604020202020204" pitchFamily="34" charset="0"/>
              </a:rPr>
              <a:t>                        </a:t>
            </a:r>
          </a:p>
          <a:p>
            <a:pPr marL="0" indent="0">
              <a:buNone/>
            </a:pPr>
            <a:r>
              <a:rPr lang="en-US" sz="1800" b="0" i="0" u="none" strike="noStrike" baseline="0" dirty="0">
                <a:solidFill>
                  <a:srgbClr val="000000"/>
                </a:solidFill>
                <a:latin typeface="Arial" panose="020B0604020202020204" pitchFamily="34" charset="0"/>
                <a:cs typeface="Arial" panose="020B0604020202020204" pitchFamily="34" charset="0"/>
              </a:rPr>
              <a:t>                    This is where the machine learning comes into picture, the various algorithms are applied to identify the hidden patterns in the data for better decision making. The concept of which customer segment to target is done using the customer segmentation process using the clustering technique. </a:t>
            </a:r>
          </a:p>
          <a:p>
            <a:pPr marL="0" indent="0">
              <a:buNone/>
            </a:pPr>
            <a:r>
              <a:rPr lang="en-US" sz="1800" b="0" i="0" u="none" strike="noStrike" baseline="0" dirty="0">
                <a:solidFill>
                  <a:srgbClr val="000000"/>
                </a:solidFill>
                <a:latin typeface="Arial" panose="020B0604020202020204" pitchFamily="34" charset="0"/>
                <a:cs typeface="Arial" panose="020B0604020202020204" pitchFamily="34" charset="0"/>
              </a:rPr>
              <a:t>          </a:t>
            </a:r>
          </a:p>
          <a:p>
            <a:pPr marL="0" indent="0">
              <a:buNone/>
            </a:pPr>
            <a:r>
              <a:rPr lang="en-US" sz="1800" dirty="0">
                <a:solidFill>
                  <a:srgbClr val="000000"/>
                </a:solidFill>
                <a:latin typeface="Arial" panose="020B0604020202020204" pitchFamily="34" charset="0"/>
                <a:cs typeface="Arial" panose="020B0604020202020204" pitchFamily="34" charset="0"/>
              </a:rPr>
              <a:t>            </a:t>
            </a:r>
            <a:r>
              <a:rPr lang="en-US" sz="1800" b="0" i="0" u="none" strike="noStrike" baseline="0" dirty="0">
                <a:solidFill>
                  <a:srgbClr val="000000"/>
                </a:solidFill>
                <a:latin typeface="Arial" panose="020B0604020202020204" pitchFamily="34" charset="0"/>
                <a:cs typeface="Arial" panose="020B0604020202020204" pitchFamily="34" charset="0"/>
              </a:rPr>
              <a:t> The customer segmentation has the importance as it includes, the ability to modify the programs of market so that it is suitable to each of the customer segment, support in business decision; identification of products associated with each customer segment and to mange the demand and supply of that product; identifying and targeting the potential customer base, and predicting customer defection, providing directions in finding the solutions. </a:t>
            </a: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B3F1384-44FA-4F9A-AFB9-F535BBDA1D0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31C9A1-E333-4270-9553-17EA0BD1F078}" type="datetime5">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29-Aug-22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4079E-4E7A-4FA7-B38C-D1B6486B3FFD}"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304800" y="1346222"/>
            <a:ext cx="8686800" cy="4756150"/>
          </a:xfrm>
        </p:spPr>
        <p:txBody>
          <a:bodyPr>
            <a:normAutofit fontScale="92500" lnSpcReduction="20000"/>
          </a:bodyPr>
          <a:lstStyle/>
          <a:p>
            <a:pPr marL="0" indent="0">
              <a:lnSpc>
                <a:spcPct val="110000"/>
              </a:lnSpc>
              <a:buNone/>
            </a:pPr>
            <a:r>
              <a:rPr lang="en-US" sz="1800" dirty="0">
                <a:latin typeface="Arial" panose="020B0604020202020204" pitchFamily="34" charset="0"/>
                <a:cs typeface="Arial" panose="020B0604020202020204" pitchFamily="34" charset="0"/>
              </a:rPr>
              <a:t>In general, the methods used to gather the data for this project can easily be extended into other relevant contexts/analyses. While there is clear value in using the same data to investigate purchasing patterns or to build an item-based collaborative filtering recommender system, neither of these is the focus for this paper. The scope of the paper is limited to the following four intertwined Goals:</a:t>
            </a:r>
          </a:p>
          <a:p>
            <a:pPr marL="0" indent="0">
              <a:lnSpc>
                <a:spcPct val="110000"/>
              </a:lnSpc>
              <a:buNone/>
            </a:pPr>
            <a:endParaRPr lang="en-US" sz="1800" dirty="0">
              <a:latin typeface="Arial" panose="020B0604020202020204" pitchFamily="34" charset="0"/>
              <a:cs typeface="Arial" panose="020B0604020202020204" pitchFamily="34" charset="0"/>
            </a:endParaRPr>
          </a:p>
          <a:p>
            <a:pPr algn="l">
              <a:lnSpc>
                <a:spcPct val="110000"/>
              </a:lnSpc>
            </a:pPr>
            <a:r>
              <a:rPr lang="en-US" sz="1800" b="0" i="0" u="none" strike="noStrike" baseline="0" dirty="0">
                <a:latin typeface="Arial" panose="020B0604020202020204" pitchFamily="34" charset="0"/>
                <a:cs typeface="Arial" panose="020B0604020202020204" pitchFamily="34" charset="0"/>
              </a:rPr>
              <a:t>To cluster customers based on common purchasing behaviors for future </a:t>
            </a:r>
            <a:r>
              <a:rPr lang="en-IN" sz="1800" b="0" i="0" u="none" strike="noStrike" baseline="0" dirty="0">
                <a:latin typeface="Arial" panose="020B0604020202020204" pitchFamily="34" charset="0"/>
                <a:cs typeface="Arial" panose="020B0604020202020204" pitchFamily="34" charset="0"/>
              </a:rPr>
              <a:t>operations/marketing projects</a:t>
            </a:r>
          </a:p>
          <a:p>
            <a:pPr algn="l">
              <a:lnSpc>
                <a:spcPct val="110000"/>
              </a:lnSpc>
            </a:pPr>
            <a:r>
              <a:rPr lang="en-US" sz="1800" b="0" i="0" u="none" strike="noStrike" baseline="0" dirty="0">
                <a:latin typeface="Arial" panose="020B0604020202020204" pitchFamily="34" charset="0"/>
                <a:cs typeface="Arial" panose="020B0604020202020204" pitchFamily="34" charset="0"/>
              </a:rPr>
              <a:t>To incorporate best mathematical, visual, programming, and business practices into a thoughtful analysis that is understood across a variety </a:t>
            </a:r>
            <a:r>
              <a:rPr lang="en-IN" sz="1800" b="0" i="0" u="none" strike="noStrike" baseline="0" dirty="0">
                <a:latin typeface="Arial" panose="020B0604020202020204" pitchFamily="34" charset="0"/>
                <a:cs typeface="Arial" panose="020B0604020202020204" pitchFamily="34" charset="0"/>
              </a:rPr>
              <a:t>of contexts and disciplines</a:t>
            </a:r>
          </a:p>
          <a:p>
            <a:pPr algn="l">
              <a:lnSpc>
                <a:spcPct val="110000"/>
              </a:lnSpc>
            </a:pPr>
            <a:r>
              <a:rPr lang="en-US" sz="1800" b="0" i="0" u="none" strike="noStrike" baseline="0" dirty="0">
                <a:latin typeface="Arial" panose="020B0604020202020204" pitchFamily="34" charset="0"/>
                <a:cs typeface="Arial" panose="020B0604020202020204" pitchFamily="34" charset="0"/>
              </a:rPr>
              <a:t>To investigate how similar data and algorithms could be used in future </a:t>
            </a:r>
            <a:r>
              <a:rPr lang="en-IN" sz="1800" b="0" i="0" u="none" strike="noStrike" baseline="0" dirty="0">
                <a:latin typeface="Arial" panose="020B0604020202020204" pitchFamily="34" charset="0"/>
                <a:cs typeface="Arial" panose="020B0604020202020204" pitchFamily="34" charset="0"/>
              </a:rPr>
              <a:t>data mining projects.</a:t>
            </a:r>
          </a:p>
          <a:p>
            <a:pPr algn="l">
              <a:lnSpc>
                <a:spcPct val="110000"/>
              </a:lnSpc>
            </a:pPr>
            <a:r>
              <a:rPr lang="en-US" sz="1800" b="0" i="0" u="none" strike="noStrike" baseline="0" dirty="0">
                <a:latin typeface="Arial" panose="020B0604020202020204" pitchFamily="34" charset="0"/>
                <a:cs typeface="Arial" panose="020B0604020202020204" pitchFamily="34" charset="0"/>
              </a:rPr>
              <a:t>To create an understanding and inspiration of how data science can be used to solve real-world problems.</a:t>
            </a:r>
          </a:p>
          <a:p>
            <a:pPr algn="l">
              <a:lnSpc>
                <a:spcPct val="110000"/>
              </a:lnSpc>
            </a:pPr>
            <a:endParaRPr lang="en-US" sz="1800" dirty="0">
              <a:latin typeface="Arial" panose="020B0604020202020204" pitchFamily="34" charset="0"/>
              <a:cs typeface="Arial" panose="020B0604020202020204" pitchFamily="34" charset="0"/>
            </a:endParaRPr>
          </a:p>
          <a:p>
            <a:pPr marL="0" indent="0" algn="l">
              <a:lnSpc>
                <a:spcPct val="110000"/>
              </a:lnSpc>
              <a:buNone/>
            </a:pPr>
            <a:r>
              <a:rPr lang="en-US" sz="1800" b="0" i="0" u="none" strike="noStrike" baseline="0" dirty="0">
                <a:latin typeface="Arial" panose="020B0604020202020204" pitchFamily="34" charset="0"/>
                <a:cs typeface="Arial" panose="020B0604020202020204" pitchFamily="34" charset="0"/>
              </a:rPr>
              <a:t>   Before delving into the details of the project and its implications, the next chapter discusses what customer segmentation analysis actually is and the </a:t>
            </a:r>
            <a:r>
              <a:rPr lang="en-IN" sz="1800" b="0" i="0" u="none" strike="noStrike" baseline="0" dirty="0">
                <a:latin typeface="Arial" panose="020B0604020202020204" pitchFamily="34" charset="0"/>
                <a:cs typeface="Arial" panose="020B0604020202020204" pitchFamily="34" charset="0"/>
              </a:rPr>
              <a:t>reasons for its importance.</a:t>
            </a:r>
            <a:endParaRPr lang="en-US"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1D7B601-1D2D-4959-B3B6-34012D39F6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647AB0-B34F-4BCE-AB99-36B18E66469A}" type="datetime5">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29-Aug-22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4079E-4E7A-4FA7-B38C-D1B6486B3FFD}"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200" y="1286981"/>
            <a:ext cx="8229600" cy="4874632"/>
          </a:xfrm>
        </p:spPr>
        <p:txBody>
          <a:bodyPr>
            <a:noAutofit/>
          </a:bodyPr>
          <a:lstStyle/>
          <a:p>
            <a:pPr algn="l"/>
            <a:r>
              <a:rPr lang="en-US" sz="1600" b="0" i="0" dirty="0">
                <a:solidFill>
                  <a:srgbClr val="333333"/>
                </a:solidFill>
                <a:effectLst/>
                <a:latin typeface="Arial" panose="020B0604020202020204" pitchFamily="34" charset="0"/>
              </a:rPr>
              <a:t>With the development of big data technologies in recent years, companies that can efficiently use customer data are gaining an edge in the market competition. For e-commerce platforms, by customer segmentation, the cost of marketing can be effectively reduced, customer satisfaction can be improved, and customer lifecycle value (CLV) can be increased.</a:t>
            </a:r>
          </a:p>
          <a:p>
            <a:pPr algn="l"/>
            <a:r>
              <a:rPr lang="en-US" sz="1600" b="0" i="0" dirty="0">
                <a:solidFill>
                  <a:srgbClr val="333333"/>
                </a:solidFill>
                <a:effectLst/>
                <a:latin typeface="Arial" panose="020B0604020202020204" pitchFamily="34" charset="0"/>
              </a:rPr>
              <a:t> However, in the past RFM models and K-means algorithms, high-dimensional data could not be taken into consideration and the accuracy rate is low. </a:t>
            </a:r>
          </a:p>
          <a:p>
            <a:pPr algn="l"/>
            <a:r>
              <a:rPr lang="en-US" sz="1600" b="0" i="0" dirty="0">
                <a:solidFill>
                  <a:srgbClr val="333333"/>
                </a:solidFill>
                <a:effectLst/>
                <a:latin typeface="Arial" panose="020B0604020202020204" pitchFamily="34" charset="0"/>
              </a:rPr>
              <a:t>Here we propose a new method that employs entity embedding to handle the category variables and uses the GBDT algorithm for feature extraction and then uses MLP for prediction to classify customers into eight categories. This new method can significantly improve the accuracy rate. </a:t>
            </a:r>
          </a:p>
          <a:p>
            <a:pPr algn="l"/>
            <a:r>
              <a:rPr lang="en-US" sz="1600" b="0" i="0" dirty="0">
                <a:solidFill>
                  <a:srgbClr val="333333"/>
                </a:solidFill>
                <a:effectLst/>
                <a:latin typeface="Arial" panose="020B0604020202020204" pitchFamily="34" charset="0"/>
              </a:rPr>
              <a:t>Furthermore, this class label is based on the RFM model, which can efficiently identify customers’ value by supervised learning and provide strong support for the customer segmentation strategy of e-commerce platforms. We validate the effectiveness of the proposed approach on a real-world dataset of customer consumption information.</a:t>
            </a: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57200" y="1286981"/>
            <a:ext cx="8229600" cy="4874632"/>
          </a:xfrm>
        </p:spPr>
        <p:txBody>
          <a:bodyPr>
            <a:noAutofit/>
          </a:bodyPr>
          <a:lstStyle/>
          <a:p>
            <a:pPr algn="l"/>
            <a:r>
              <a:rPr lang="en-US" sz="1600" b="0" i="0" dirty="0">
                <a:effectLst/>
                <a:latin typeface="Arial" panose="020B0604020202020204" pitchFamily="34" charset="0"/>
              </a:rPr>
              <a:t>In the current system, the </a:t>
            </a:r>
            <a:r>
              <a:rPr lang="en-US" sz="1600" b="1" i="0" dirty="0">
                <a:effectLst/>
                <a:latin typeface="Arial" panose="020B0604020202020204" pitchFamily="34" charset="0"/>
              </a:rPr>
              <a:t>K Means Initialization method and Elbow </a:t>
            </a:r>
            <a:r>
              <a:rPr lang="en-US" sz="1600" b="0" i="0" dirty="0">
                <a:effectLst/>
                <a:latin typeface="Arial" panose="020B0604020202020204" pitchFamily="34" charset="0"/>
              </a:rPr>
              <a:t>method are used to find the optimal no of clusters (k).</a:t>
            </a:r>
          </a:p>
          <a:p>
            <a:pPr algn="l"/>
            <a:endParaRPr lang="en-US" sz="1600" b="0" i="0" dirty="0">
              <a:effectLst/>
              <a:latin typeface="Arial" panose="020B0604020202020204" pitchFamily="34" charset="0"/>
            </a:endParaRPr>
          </a:p>
          <a:p>
            <a:pPr algn="l"/>
            <a:endParaRPr lang="en-US" sz="1600" dirty="0">
              <a:latin typeface="Arial" panose="020B0604020202020204" pitchFamily="34" charset="0"/>
            </a:endParaRPr>
          </a:p>
          <a:p>
            <a:pPr algn="l"/>
            <a:endParaRPr lang="en-US" sz="1600" b="0" i="0" dirty="0">
              <a:effectLst/>
              <a:latin typeface="Arial" panose="020B0604020202020204" pitchFamily="34" charset="0"/>
            </a:endParaRPr>
          </a:p>
          <a:p>
            <a:pPr algn="l"/>
            <a:endParaRPr lang="en-US" sz="1600" dirty="0">
              <a:latin typeface="Arial" panose="020B0604020202020204" pitchFamily="34" charset="0"/>
            </a:endParaRPr>
          </a:p>
          <a:p>
            <a:pPr algn="l"/>
            <a:endParaRPr lang="en-US" sz="1600" b="0" i="0" dirty="0">
              <a:effectLst/>
              <a:latin typeface="Arial" panose="020B0604020202020204" pitchFamily="34" charset="0"/>
            </a:endParaRPr>
          </a:p>
          <a:p>
            <a:pPr algn="l"/>
            <a:endParaRPr lang="en-US" sz="1600" dirty="0">
              <a:latin typeface="Arial" panose="020B0604020202020204" pitchFamily="34" charset="0"/>
            </a:endParaRPr>
          </a:p>
          <a:p>
            <a:pPr algn="l"/>
            <a:endParaRPr lang="en-US" sz="1600" b="0" i="0" dirty="0">
              <a:effectLst/>
              <a:latin typeface="Arial" panose="020B0604020202020204" pitchFamily="34" charset="0"/>
            </a:endParaRPr>
          </a:p>
          <a:p>
            <a:pPr algn="l"/>
            <a:endParaRPr lang="en-US" sz="1600" b="0" i="0" dirty="0">
              <a:effectLst/>
              <a:latin typeface="Arial" panose="020B0604020202020204" pitchFamily="34" charset="0"/>
            </a:endParaRPr>
          </a:p>
          <a:p>
            <a:pPr algn="l"/>
            <a:r>
              <a:rPr lang="en-US" sz="1600" dirty="0">
                <a:latin typeface="Arial" panose="020B0604020202020204" pitchFamily="34" charset="0"/>
              </a:rPr>
              <a:t>T</a:t>
            </a:r>
            <a:r>
              <a:rPr lang="en-US" sz="1600" b="0" i="0" dirty="0">
                <a:effectLst/>
                <a:latin typeface="Arial" panose="020B0604020202020204" pitchFamily="34" charset="0"/>
              </a:rPr>
              <a:t>he elbow method </a:t>
            </a:r>
            <a:r>
              <a:rPr lang="en-US" sz="1600" b="1" i="0" dirty="0">
                <a:effectLst/>
                <a:latin typeface="Arial" panose="020B0604020202020204" pitchFamily="34" charset="0"/>
              </a:rPr>
              <a:t>doesn't always work well</a:t>
            </a:r>
            <a:r>
              <a:rPr lang="en-US" sz="1600" b="0" i="0" dirty="0">
                <a:effectLst/>
                <a:latin typeface="Arial" panose="020B0604020202020204" pitchFamily="34" charset="0"/>
              </a:rPr>
              <a:t>, especially </a:t>
            </a:r>
            <a:r>
              <a:rPr lang="en-US" sz="1600" b="1" i="0" dirty="0">
                <a:effectLst/>
                <a:latin typeface="Arial" panose="020B0604020202020204" pitchFamily="34" charset="0"/>
              </a:rPr>
              <a:t>if the data is not very clustered</a:t>
            </a:r>
            <a:r>
              <a:rPr lang="en-US" sz="1600" b="0" i="0" dirty="0">
                <a:effectLst/>
                <a:latin typeface="Arial" panose="020B0604020202020204" pitchFamily="34" charset="0"/>
              </a:rPr>
              <a:t>.</a:t>
            </a:r>
          </a:p>
          <a:p>
            <a:pPr algn="l"/>
            <a:r>
              <a:rPr lang="en-US" sz="1600" b="0" i="0" dirty="0">
                <a:effectLst/>
                <a:latin typeface="Arial" panose="020B0604020202020204" pitchFamily="34" charset="0"/>
              </a:rPr>
              <a:t>Because of that it will </a:t>
            </a:r>
            <a:r>
              <a:rPr lang="en-US" sz="1600" b="1" i="0" dirty="0">
                <a:effectLst/>
                <a:latin typeface="Arial" panose="020B0604020202020204" pitchFamily="34" charset="0"/>
              </a:rPr>
              <a:t>produce a smooth curve which makes </a:t>
            </a:r>
            <a:r>
              <a:rPr lang="en-US" sz="1600" b="1" dirty="0">
                <a:latin typeface="Arial" panose="020B0604020202020204" pitchFamily="34" charset="0"/>
              </a:rPr>
              <a:t>difficult </a:t>
            </a:r>
            <a:r>
              <a:rPr lang="en-US" sz="1600" dirty="0">
                <a:latin typeface="Arial" panose="020B0604020202020204" pitchFamily="34" charset="0"/>
              </a:rPr>
              <a:t>to find the optimal no of clusters (k).</a:t>
            </a:r>
          </a:p>
          <a:p>
            <a:pPr algn="l"/>
            <a:r>
              <a:rPr lang="en-US" sz="1600" b="0" i="0" dirty="0">
                <a:effectLst/>
                <a:latin typeface="Arial" panose="020B0604020202020204" pitchFamily="34" charset="0"/>
              </a:rPr>
              <a:t>Also </a:t>
            </a:r>
            <a:r>
              <a:rPr lang="en-US" sz="1600" b="1" i="0" dirty="0">
                <a:effectLst/>
                <a:latin typeface="Arial" panose="020B0604020202020204" pitchFamily="34" charset="0"/>
              </a:rPr>
              <a:t>RF</a:t>
            </a:r>
            <a:r>
              <a:rPr lang="en-US" sz="1600" b="1" dirty="0">
                <a:latin typeface="Arial" panose="020B0604020202020204" pitchFamily="34" charset="0"/>
              </a:rPr>
              <a:t>M technique</a:t>
            </a:r>
            <a:r>
              <a:rPr lang="en-US" sz="1600" dirty="0">
                <a:latin typeface="Arial" panose="020B0604020202020204" pitchFamily="34" charset="0"/>
              </a:rPr>
              <a:t> (which is specifically used in customer segmentation) </a:t>
            </a:r>
            <a:r>
              <a:rPr lang="en-US" sz="1600" b="1" dirty="0">
                <a:latin typeface="Arial" panose="020B0604020202020204" pitchFamily="34" charset="0"/>
              </a:rPr>
              <a:t>is not implemented</a:t>
            </a:r>
            <a:r>
              <a:rPr lang="en-US" sz="1600" dirty="0">
                <a:latin typeface="Arial" panose="020B0604020202020204" pitchFamily="34" charset="0"/>
              </a:rPr>
              <a:t> in the current system.</a:t>
            </a:r>
            <a:endParaRPr lang="en-US" sz="1600" b="0" i="0" dirty="0">
              <a:effectLst/>
              <a:latin typeface="Arial" panose="020B0604020202020204" pitchFamily="34" charset="0"/>
            </a:endParaRPr>
          </a:p>
          <a:p>
            <a:pPr algn="l"/>
            <a:endParaRPr lang="en-US" sz="1600" b="0" i="0" dirty="0">
              <a:solidFill>
                <a:srgbClr val="333333"/>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53CF8C9-9720-49E7-BE74-97A24415C914}"/>
              </a:ext>
            </a:extLst>
          </p:cNvPr>
          <p:cNvPicPr>
            <a:picLocks noChangeAspect="1"/>
          </p:cNvPicPr>
          <p:nvPr/>
        </p:nvPicPr>
        <p:blipFill>
          <a:blip r:embed="rId3"/>
          <a:stretch>
            <a:fillRect/>
          </a:stretch>
        </p:blipFill>
        <p:spPr>
          <a:xfrm>
            <a:off x="990600" y="2104587"/>
            <a:ext cx="3005138" cy="1934511"/>
          </a:xfrm>
          <a:prstGeom prst="rect">
            <a:avLst/>
          </a:prstGeom>
        </p:spPr>
      </p:pic>
      <p:pic>
        <p:nvPicPr>
          <p:cNvPr id="2050" name="Picture 2" descr="k means - What do you do when there's no elbow point for kmeans clustering  - Cross Validated">
            <a:extLst>
              <a:ext uri="{FF2B5EF4-FFF2-40B4-BE49-F238E27FC236}">
                <a16:creationId xmlns:a16="http://schemas.microsoft.com/office/drawing/2014/main" id="{8F4F45BF-EC74-490C-921D-89F5AE7AD0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00" r="3600" b="1999"/>
          <a:stretch/>
        </p:blipFill>
        <p:spPr bwMode="auto">
          <a:xfrm>
            <a:off x="5257800" y="1752600"/>
            <a:ext cx="2440014" cy="238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0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286981"/>
            <a:ext cx="8229600" cy="4874632"/>
          </a:xfrm>
        </p:spPr>
        <p:txBody>
          <a:bodyPr>
            <a:noAutofit/>
          </a:bodyPr>
          <a:lstStyle/>
          <a:p>
            <a:r>
              <a:rPr lang="en-US" sz="1600" dirty="0">
                <a:latin typeface="Arial" panose="020B0604020202020204" pitchFamily="34" charset="0"/>
                <a:cs typeface="Arial" panose="020B0604020202020204" pitchFamily="34" charset="0"/>
              </a:rPr>
              <a:t>In our system we are using </a:t>
            </a:r>
            <a:r>
              <a:rPr lang="en-US" sz="1600" b="1" dirty="0">
                <a:latin typeface="Arial" panose="020B0604020202020204" pitchFamily="34" charset="0"/>
                <a:cs typeface="Arial" panose="020B0604020202020204" pitchFamily="34" charset="0"/>
              </a:rPr>
              <a:t>K Means silhouette method </a:t>
            </a:r>
            <a:r>
              <a:rPr lang="en-US" sz="1600" dirty="0">
                <a:latin typeface="Arial" panose="020B0604020202020204" pitchFamily="34" charset="0"/>
                <a:cs typeface="Arial" panose="020B0604020202020204" pitchFamily="34" charset="0"/>
              </a:rPr>
              <a:t>to find the optimal clusters (k) and </a:t>
            </a:r>
            <a:r>
              <a:rPr lang="en-US" sz="1600" b="1" dirty="0">
                <a:latin typeface="Arial" panose="020B0604020202020204" pitchFamily="34" charset="0"/>
                <a:cs typeface="Arial" panose="020B0604020202020204" pitchFamily="34" charset="0"/>
              </a:rPr>
              <a:t>RFM technique </a:t>
            </a:r>
            <a:r>
              <a:rPr lang="en-US" sz="1600" dirty="0">
                <a:latin typeface="Arial" panose="020B0604020202020204" pitchFamily="34" charset="0"/>
                <a:cs typeface="Arial" panose="020B0604020202020204" pitchFamily="34" charset="0"/>
              </a:rPr>
              <a:t>to improve the accuracy of the clustering the based on the customer history, and then it’s visualized.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RFM technique is a cost-efficient marketing strategy based on customer behavior segmentation. </a:t>
            </a:r>
          </a:p>
          <a:p>
            <a:r>
              <a:rPr lang="en-US" sz="1600" dirty="0">
                <a:latin typeface="Arial" panose="020B0604020202020204" pitchFamily="34" charset="0"/>
                <a:cs typeface="Arial" panose="020B0604020202020204" pitchFamily="34" charset="0"/>
              </a:rPr>
              <a:t>RFM stands for </a:t>
            </a:r>
            <a:r>
              <a:rPr lang="en-US" sz="1600" b="1" dirty="0">
                <a:latin typeface="Arial" panose="020B0604020202020204" pitchFamily="34" charset="0"/>
                <a:cs typeface="Arial" panose="020B0604020202020204" pitchFamily="34" charset="0"/>
              </a:rPr>
              <a:t>Recency, Frequency, Monetary</a:t>
            </a:r>
            <a:r>
              <a:rPr lang="en-US" sz="1600" dirty="0">
                <a:latin typeface="Arial" panose="020B0604020202020204" pitchFamily="34" charset="0"/>
                <a:cs typeface="Arial" panose="020B0604020202020204" pitchFamily="34" charset="0"/>
              </a:rPr>
              <a:t>. Simply, It groups customers based on their purchase history.</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Recency -  How recent was the customer's last purchase?</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Frequency - How often did this customer make a purchase in a given period?</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Monetary - How much money did the customer spend in a given period?</a:t>
            </a:r>
          </a:p>
          <a:p>
            <a:r>
              <a:rPr lang="en-US" sz="1600" dirty="0">
                <a:latin typeface="Arial" panose="020B0604020202020204" pitchFamily="34" charset="0"/>
                <a:cs typeface="Arial" panose="020B0604020202020204" pitchFamily="34" charset="0"/>
              </a:rPr>
              <a:t>With this system the accuracy can be </a:t>
            </a:r>
            <a:r>
              <a:rPr lang="en-US" sz="1600" b="1" dirty="0">
                <a:latin typeface="Arial" panose="020B0604020202020204" pitchFamily="34" charset="0"/>
                <a:cs typeface="Arial" panose="020B0604020202020204" pitchFamily="34" charset="0"/>
              </a:rPr>
              <a:t>increased by about 20.4% </a:t>
            </a:r>
            <a:r>
              <a:rPr lang="en-US" sz="1600" dirty="0">
                <a:latin typeface="Arial" panose="020B0604020202020204" pitchFamily="34" charset="0"/>
                <a:cs typeface="Arial" panose="020B0604020202020204" pitchFamily="34" charset="0"/>
              </a:rPr>
              <a:t>than the existing system.</a:t>
            </a:r>
            <a:endParaRPr lang="en-IN" sz="1600" dirty="0">
              <a:latin typeface="Arial" panose="020B0604020202020204" pitchFamily="34" charset="0"/>
              <a:cs typeface="Arial" panose="020B0604020202020204" pitchFamily="34" charset="0"/>
            </a:endParaRPr>
          </a:p>
          <a:p>
            <a:pPr algn="l"/>
            <a:endParaRPr lang="en-US" sz="1600" b="0" i="0" dirty="0">
              <a:solidFill>
                <a:srgbClr val="333333"/>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K-Mean | K Means Clustering | Methods To Find The Best Value Of K">
            <a:extLst>
              <a:ext uri="{FF2B5EF4-FFF2-40B4-BE49-F238E27FC236}">
                <a16:creationId xmlns:a16="http://schemas.microsoft.com/office/drawing/2014/main" id="{0FE036A1-14A9-4947-8B93-611495916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21"/>
          <a:stretch/>
        </p:blipFill>
        <p:spPr bwMode="auto">
          <a:xfrm>
            <a:off x="4981574" y="1871382"/>
            <a:ext cx="2867026" cy="2023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RFM Analysis? How to Use it for Better Customer Segmentation">
            <a:extLst>
              <a:ext uri="{FF2B5EF4-FFF2-40B4-BE49-F238E27FC236}">
                <a16:creationId xmlns:a16="http://schemas.microsoft.com/office/drawing/2014/main" id="{29ECFC75-9EBB-45E8-BBDD-42C0439D54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6336" y="2146562"/>
            <a:ext cx="1457326"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-1</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3460562081"/>
              </p:ext>
            </p:extLst>
          </p:nvPr>
        </p:nvGraphicFramePr>
        <p:xfrm>
          <a:off x="152400" y="1600200"/>
          <a:ext cx="8839200" cy="382905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43000">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686050">
                <a:tc>
                  <a:txBody>
                    <a:bodyPr/>
                    <a:lstStyle/>
                    <a:p>
                      <a:pPr algn="ctr"/>
                      <a:r>
                        <a:rPr lang="en-US" sz="1400" dirty="0">
                          <a:latin typeface="Arial" panose="020B0604020202020204" pitchFamily="34" charset="0"/>
                          <a:cs typeface="Arial" panose="020B0604020202020204" pitchFamily="34" charset="0"/>
                        </a:rPr>
                        <a:t>User Value Identification Based on Improved RFM Model and K-Means++ Algorithm for Complex Data Analysis</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b="0" i="0" dirty="0">
                          <a:effectLst/>
                          <a:latin typeface="Arial" panose="020B0604020202020204" pitchFamily="34" charset="0"/>
                          <a:cs typeface="Arial" panose="020B0604020202020204" pitchFamily="34" charset="0"/>
                        </a:rPr>
                        <a:t>W. Jun, S. Li, Y. </a:t>
                      </a:r>
                      <a:r>
                        <a:rPr lang="en-IN" sz="1400" b="0" i="0" dirty="0" err="1">
                          <a:effectLst/>
                          <a:latin typeface="Arial" panose="020B0604020202020204" pitchFamily="34" charset="0"/>
                          <a:cs typeface="Arial" panose="020B0604020202020204" pitchFamily="34" charset="0"/>
                        </a:rPr>
                        <a:t>Liping</a:t>
                      </a:r>
                      <a:r>
                        <a:rPr lang="en-IN" sz="1400" b="0" i="0" dirty="0">
                          <a:effectLst/>
                          <a:latin typeface="Arial" panose="020B0604020202020204" pitchFamily="34" charset="0"/>
                          <a:cs typeface="Arial" panose="020B0604020202020204" pitchFamily="34" charset="0"/>
                        </a:rPr>
                        <a:t>, N. </a:t>
                      </a:r>
                      <a:r>
                        <a:rPr lang="en-IN" sz="1400" b="0" i="0" dirty="0" err="1">
                          <a:effectLst/>
                          <a:latin typeface="Arial" panose="020B0604020202020204" pitchFamily="34" charset="0"/>
                          <a:cs typeface="Arial" panose="020B0604020202020204" pitchFamily="34" charset="0"/>
                        </a:rPr>
                        <a:t>Xiaxia</a:t>
                      </a:r>
                      <a:r>
                        <a:rPr lang="en-IN" sz="1400" b="0" i="0" dirty="0">
                          <a:effectLst/>
                          <a:latin typeface="Arial" panose="020B0604020202020204" pitchFamily="34" charset="0"/>
                          <a:cs typeface="Arial" panose="020B0604020202020204" pitchFamily="34" charset="0"/>
                        </a:rPr>
                        <a:t>, L. Yuanyuan, C. </a:t>
                      </a:r>
                      <a:r>
                        <a:rPr lang="en-IN" sz="1400" b="0" i="0" dirty="0" err="1">
                          <a:effectLst/>
                          <a:latin typeface="Arial" panose="020B0604020202020204" pitchFamily="34" charset="0"/>
                          <a:cs typeface="Arial" panose="020B0604020202020204" pitchFamily="34" charset="0"/>
                        </a:rPr>
                        <a:t>Xiaodong</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2021</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K Means Initialization method with RFM analysis</a:t>
                      </a:r>
                    </a:p>
                  </a:txBody>
                  <a:tcPr/>
                </a:tc>
                <a:tc>
                  <a:txBody>
                    <a:bodyPr/>
                    <a:lstStyle/>
                    <a:p>
                      <a:pPr algn="ctr"/>
                      <a:r>
                        <a:rPr lang="en-US" sz="1400" dirty="0">
                          <a:latin typeface="Arial" panose="020B0604020202020204" pitchFamily="34" charset="0"/>
                          <a:cs typeface="Arial" panose="020B0604020202020204" pitchFamily="34" charset="0"/>
                        </a:rPr>
                        <a:t>RFM analysis used for better customer history analysis</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err="1">
                          <a:latin typeface="Arial" panose="020B0604020202020204" pitchFamily="34" charset="0"/>
                          <a:cs typeface="Arial" panose="020B0604020202020204" pitchFamily="34" charset="0"/>
                        </a:rPr>
                        <a:t>Sihoultee</a:t>
                      </a:r>
                      <a:r>
                        <a:rPr lang="en-US" sz="1400" dirty="0">
                          <a:latin typeface="Arial" panose="020B0604020202020204" pitchFamily="34" charset="0"/>
                          <a:cs typeface="Arial" panose="020B0604020202020204" pitchFamily="34" charset="0"/>
                        </a:rPr>
                        <a:t> method with RFM model can perform better</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33419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-2</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3931702053"/>
              </p:ext>
            </p:extLst>
          </p:nvPr>
        </p:nvGraphicFramePr>
        <p:xfrm>
          <a:off x="152400" y="1600200"/>
          <a:ext cx="8839200" cy="358140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2">
                <a:tc>
                  <a:txBody>
                    <a:bodyPr/>
                    <a:lstStyle/>
                    <a:p>
                      <a:pPr algn="ctr"/>
                      <a:r>
                        <a:rPr lang="en-US" sz="1400" dirty="0">
                          <a:latin typeface="Arial" panose="020B0604020202020204" pitchFamily="34" charset="0"/>
                          <a:cs typeface="Arial" panose="020B0604020202020204" pitchFamily="34" charset="0"/>
                        </a:rPr>
                        <a:t>Customer Segmentation using K-Means Clustering</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a:latin typeface="Arial" panose="020B0604020202020204" pitchFamily="34" charset="0"/>
                          <a:cs typeface="Arial" panose="020B0604020202020204" pitchFamily="34" charset="0"/>
                        </a:rPr>
                        <a:t>Yash Kushwaha and Deepak Prajapati </a:t>
                      </a:r>
                    </a:p>
                  </a:txBody>
                  <a:tcPr/>
                </a:tc>
                <a:tc>
                  <a:txBody>
                    <a:bodyPr/>
                    <a:lstStyle/>
                    <a:p>
                      <a:pPr algn="ctr"/>
                      <a:r>
                        <a:rPr lang="en-US" sz="1400" dirty="0">
                          <a:latin typeface="Arial" panose="020B0604020202020204" pitchFamily="34" charset="0"/>
                          <a:cs typeface="Arial" panose="020B0604020202020204" pitchFamily="34" charset="0"/>
                        </a:rPr>
                        <a:t>2021</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K Means Clustering</a:t>
                      </a:r>
                    </a:p>
                    <a:p>
                      <a:pPr algn="ctr"/>
                      <a:r>
                        <a:rPr lang="en-US" sz="1400" dirty="0">
                          <a:latin typeface="Arial" panose="020B0604020202020204" pitchFamily="34" charset="0"/>
                          <a:cs typeface="Arial" panose="020B0604020202020204" pitchFamily="34" charset="0"/>
                        </a:rPr>
                        <a:t>Elbow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Finding the optimal no of clusters (k)</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This method doesn't always work well, especially if the data is not very clustered.</a:t>
                      </a:r>
                    </a:p>
                    <a:p>
                      <a:pPr algn="ct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30824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-3</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29-Aug-22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829468087"/>
              </p:ext>
            </p:extLst>
          </p:nvPr>
        </p:nvGraphicFramePr>
        <p:xfrm>
          <a:off x="152400" y="1600200"/>
          <a:ext cx="8839200" cy="358140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2">
                <a:tc>
                  <a:txBody>
                    <a:bodyPr/>
                    <a:lstStyle/>
                    <a:p>
                      <a:pPr algn="ctr"/>
                      <a:r>
                        <a:rPr lang="en-US" sz="1400" dirty="0">
                          <a:latin typeface="Arial" panose="020B0604020202020204" pitchFamily="34" charset="0"/>
                          <a:cs typeface="Arial" panose="020B0604020202020204" pitchFamily="34" charset="0"/>
                        </a:rPr>
                        <a:t>Customer Segmentation using K-Means Clustering</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err="1">
                          <a:latin typeface="Arial" panose="020B0604020202020204" pitchFamily="34" charset="0"/>
                          <a:cs typeface="Arial" panose="020B0604020202020204" pitchFamily="34" charset="0"/>
                        </a:rPr>
                        <a:t>Jaswanth</a:t>
                      </a:r>
                      <a:r>
                        <a:rPr lang="en-IN" sz="1400" dirty="0">
                          <a:latin typeface="Arial" panose="020B0604020202020204" pitchFamily="34" charset="0"/>
                          <a:cs typeface="Arial" panose="020B0604020202020204" pitchFamily="34" charset="0"/>
                        </a:rPr>
                        <a:t> Reddy </a:t>
                      </a:r>
                      <a:r>
                        <a:rPr lang="en-IN" sz="1400" dirty="0" err="1">
                          <a:latin typeface="Arial" panose="020B0604020202020204" pitchFamily="34" charset="0"/>
                          <a:cs typeface="Arial" panose="020B0604020202020204" pitchFamily="34" charset="0"/>
                        </a:rPr>
                        <a:t>Vulchi</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2021</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Data pre-processing and K Means Clustering</a:t>
                      </a:r>
                    </a:p>
                    <a:p>
                      <a:pPr algn="ctr"/>
                      <a:r>
                        <a:rPr lang="en-US" sz="1400" dirty="0">
                          <a:latin typeface="Arial" panose="020B0604020202020204" pitchFamily="34" charset="0"/>
                          <a:cs typeface="Arial" panose="020B0604020202020204" pitchFamily="34" charset="0"/>
                        </a:rPr>
                        <a:t>Elbow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as Literature paper 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as Literature paper 2</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1598322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1669</Words>
  <Application>Microsoft Office PowerPoint</Application>
  <PresentationFormat>On-screen Show (4:3)</PresentationFormat>
  <Paragraphs>210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Customer Segmentation using K-means Clustering method</vt:lpstr>
      <vt:lpstr>OBJECTIVE</vt:lpstr>
      <vt:lpstr>SCOPE</vt:lpstr>
      <vt:lpstr>ABSTRACT</vt:lpstr>
      <vt:lpstr>EXISTING SYSTEM</vt:lpstr>
      <vt:lpstr>PROPOSED SYSTEM</vt:lpstr>
      <vt:lpstr>LITERATURE SURVEY PAPER -1</vt:lpstr>
      <vt:lpstr>LITERATURE SURVEY PAPER -2</vt:lpstr>
      <vt:lpstr>LITERATURE SURVEY PAPER -3</vt:lpstr>
      <vt:lpstr>LITERATURE SURVEY PAPER -4</vt:lpstr>
      <vt:lpstr>LITERATURE SURVEY PAPER -5</vt:lpstr>
      <vt:lpstr>LITERATURE SURVEY PAPER -6</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Bharathwaj Supreme</cp:lastModifiedBy>
  <cp:revision>55</cp:revision>
  <dcterms:created xsi:type="dcterms:W3CDTF">2018-01-03T03:50:03Z</dcterms:created>
  <dcterms:modified xsi:type="dcterms:W3CDTF">2022-08-29T09:09:14Z</dcterms:modified>
</cp:coreProperties>
</file>