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Arial Narrow"/>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inCsX2GUbZagDy+lBM3MHSeqFR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Narrow-italic.fntdata"/><Relationship Id="rId6" Type="http://schemas.openxmlformats.org/officeDocument/2006/relationships/slide" Target="slides/slide1.xml"/><Relationship Id="rId18" Type="http://schemas.openxmlformats.org/officeDocument/2006/relationships/font" Target="fonts/Arial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Pl use Font Family : Arial Narrow</a:t>
            </a:r>
            <a:endParaRPr/>
          </a:p>
          <a:p>
            <a:pPr indent="0" lvl="0" marL="0" rtl="0" algn="l">
              <a:spcBef>
                <a:spcPts val="0"/>
              </a:spcBef>
              <a:spcAft>
                <a:spcPts val="0"/>
              </a:spcAft>
              <a:buClr>
                <a:srgbClr val="000000"/>
              </a:buClr>
              <a:buSzPts val="1800"/>
              <a:buNone/>
            </a:pPr>
            <a:r>
              <a:rPr lang="en-US">
                <a:solidFill>
                  <a:srgbClr val="000000"/>
                </a:solidFill>
              </a:rPr>
              <a:t>To enhance the teacher presentations and the overall comprehension of students, it allows to present their lessons in a more dynamic and effective way. Set a Learning Objective:</a:t>
            </a:r>
            <a:endParaRPr/>
          </a:p>
          <a:p>
            <a:pPr indent="0" lvl="0" marL="0" rtl="0" algn="l">
              <a:spcBef>
                <a:spcPts val="0"/>
              </a:spcBef>
              <a:spcAft>
                <a:spcPts val="0"/>
              </a:spcAft>
              <a:buSzPts val="1800"/>
              <a:buNone/>
            </a:pPr>
            <a:r>
              <a:t/>
            </a:r>
            <a:endParaRPr>
              <a:solidFill>
                <a:srgbClr val="000000"/>
              </a:solidFill>
              <a:latin typeface="Arial"/>
              <a:ea typeface="Arial"/>
              <a:cs typeface="Arial"/>
              <a:sym typeface="Arial"/>
            </a:endParaRPr>
          </a:p>
          <a:p>
            <a:pPr indent="0" lvl="0" marL="0" rtl="0" algn="l">
              <a:spcBef>
                <a:spcPts val="0"/>
              </a:spcBef>
              <a:spcAft>
                <a:spcPts val="0"/>
              </a:spcAft>
              <a:buClr>
                <a:srgbClr val="000000"/>
              </a:buClr>
              <a:buSzPts val="1800"/>
              <a:buNone/>
            </a:pPr>
            <a:r>
              <a:rPr lang="en-US">
                <a:solidFill>
                  <a:srgbClr val="000000"/>
                </a:solidFill>
              </a:rPr>
              <a:t>1. Write an Outline for Key Ideas</a:t>
            </a:r>
            <a:endParaRPr>
              <a:solidFill>
                <a:srgbClr val="000000"/>
              </a:solidFill>
              <a:latin typeface="Arial"/>
              <a:ea typeface="Arial"/>
              <a:cs typeface="Arial"/>
              <a:sym typeface="Arial"/>
            </a:endParaRPr>
          </a:p>
          <a:p>
            <a:pPr indent="0" lvl="0" marL="0" rtl="0" algn="l">
              <a:spcBef>
                <a:spcPts val="0"/>
              </a:spcBef>
              <a:spcAft>
                <a:spcPts val="0"/>
              </a:spcAft>
              <a:buClr>
                <a:srgbClr val="000000"/>
              </a:buClr>
              <a:buSzPts val="1800"/>
              <a:buNone/>
            </a:pPr>
            <a:r>
              <a:rPr lang="en-US">
                <a:solidFill>
                  <a:srgbClr val="000000"/>
                </a:solidFill>
              </a:rPr>
              <a:t>2. Give the Presentation About Education a "Why"</a:t>
            </a:r>
            <a:endParaRPr>
              <a:solidFill>
                <a:srgbClr val="000000"/>
              </a:solidFill>
              <a:latin typeface="Arial"/>
              <a:ea typeface="Arial"/>
              <a:cs typeface="Arial"/>
              <a:sym typeface="Arial"/>
            </a:endParaRPr>
          </a:p>
          <a:p>
            <a:pPr indent="0" lvl="0" marL="0" rtl="0" algn="l">
              <a:spcBef>
                <a:spcPts val="0"/>
              </a:spcBef>
              <a:spcAft>
                <a:spcPts val="0"/>
              </a:spcAft>
              <a:buClr>
                <a:srgbClr val="000000"/>
              </a:buClr>
              <a:buSzPts val="1800"/>
              <a:buNone/>
            </a:pPr>
            <a:r>
              <a:rPr lang="en-US">
                <a:solidFill>
                  <a:srgbClr val="000000"/>
                </a:solidFill>
              </a:rPr>
              <a:t>3. Share Techniques and Tips for the Topic</a:t>
            </a:r>
            <a:endParaRPr>
              <a:solidFill>
                <a:srgbClr val="000000"/>
              </a:solidFill>
              <a:latin typeface="Arial"/>
              <a:ea typeface="Arial"/>
              <a:cs typeface="Arial"/>
              <a:sym typeface="Arial"/>
            </a:endParaRPr>
          </a:p>
          <a:p>
            <a:pPr indent="0" lvl="0" marL="0" rtl="0" algn="l">
              <a:spcBef>
                <a:spcPts val="0"/>
              </a:spcBef>
              <a:spcAft>
                <a:spcPts val="0"/>
              </a:spcAft>
              <a:buClr>
                <a:srgbClr val="000000"/>
              </a:buClr>
              <a:buSzPts val="1800"/>
              <a:buNone/>
            </a:pPr>
            <a:r>
              <a:rPr lang="en-US">
                <a:solidFill>
                  <a:srgbClr val="000000"/>
                </a:solidFill>
              </a:rPr>
              <a:t>4. Teach With Visualizations</a:t>
            </a:r>
            <a:endParaRPr>
              <a:solidFill>
                <a:srgbClr val="000000"/>
              </a:solidFill>
              <a:latin typeface="Arial"/>
              <a:ea typeface="Arial"/>
              <a:cs typeface="Arial"/>
              <a:sym typeface="Arial"/>
            </a:endParaRPr>
          </a:p>
          <a:p>
            <a:pPr indent="0" lvl="0" marL="0" rtl="0" algn="l">
              <a:spcBef>
                <a:spcPts val="0"/>
              </a:spcBef>
              <a:spcAft>
                <a:spcPts val="0"/>
              </a:spcAft>
              <a:buClr>
                <a:srgbClr val="000000"/>
              </a:buClr>
              <a:buSzPts val="1800"/>
              <a:buNone/>
            </a:pPr>
            <a:r>
              <a:rPr lang="en-US">
                <a:solidFill>
                  <a:srgbClr val="000000"/>
                </a:solidFill>
              </a:rPr>
              <a:t>5. Use Animations Carefully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
        <p:nvSpPr>
          <p:cNvPr id="86" name="Google Shape;86;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1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7"/>
          <p:cNvSpPr/>
          <p:nvPr>
            <p:ph idx="2" type="pic"/>
          </p:nvPr>
        </p:nvSpPr>
        <p:spPr>
          <a:xfrm>
            <a:off x="1792288" y="612775"/>
            <a:ext cx="5486400" cy="4114800"/>
          </a:xfrm>
          <a:prstGeom prst="rect">
            <a:avLst/>
          </a:prstGeom>
          <a:noFill/>
          <a:ln>
            <a:noFill/>
          </a:ln>
        </p:spPr>
      </p:sp>
      <p:sp>
        <p:nvSpPr>
          <p:cNvPr id="42" name="Google Shape;42;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433FF"/>
              </a:buClr>
              <a:buSzPts val="4400"/>
              <a:buFont typeface="Arial Narrow"/>
              <a:buNone/>
            </a:pPr>
            <a:r>
              <a:rPr b="0" i="0" lang="en-US" sz="4400" u="none" cap="none" strike="noStrike">
                <a:solidFill>
                  <a:srgbClr val="0433FF"/>
                </a:solidFill>
                <a:latin typeface="Arial Narrow"/>
                <a:ea typeface="Arial Narrow"/>
                <a:cs typeface="Arial Narrow"/>
                <a:sym typeface="Arial Narrow"/>
              </a:rPr>
              <a:t>18ECO134T – Sensors and Transducers</a:t>
            </a:r>
            <a:endParaRPr/>
          </a:p>
        </p:txBody>
      </p:sp>
      <p:sp>
        <p:nvSpPr>
          <p:cNvPr id="90" name="Google Shape;90;p1"/>
          <p:cNvSpPr txBox="1"/>
          <p:nvPr/>
        </p:nvSpPr>
        <p:spPr>
          <a:xfrm>
            <a:off x="701675" y="3563937"/>
            <a:ext cx="7770812" cy="147002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433FF"/>
              </a:buClr>
              <a:buSzPts val="3200"/>
              <a:buFont typeface="Arial Narrow"/>
              <a:buNone/>
            </a:pPr>
            <a:r>
              <a:rPr b="0" i="0" lang="en-US" sz="3200" u="none" cap="none" strike="noStrike">
                <a:solidFill>
                  <a:srgbClr val="0433FF"/>
                </a:solidFill>
                <a:latin typeface="Arial Narrow"/>
                <a:ea typeface="Arial Narrow"/>
                <a:cs typeface="Arial Narrow"/>
                <a:sym typeface="Arial Narrow"/>
              </a:rPr>
              <a:t>Unit</a:t>
            </a:r>
            <a:r>
              <a:rPr b="0" i="0" lang="en-US" sz="3200" u="none" cap="none" strike="noStrike">
                <a:solidFill>
                  <a:srgbClr val="7030A0"/>
                </a:solidFill>
                <a:latin typeface="Calibri"/>
                <a:ea typeface="Calibri"/>
                <a:cs typeface="Calibri"/>
                <a:sym typeface="Calibri"/>
              </a:rPr>
              <a:t> III</a:t>
            </a:r>
            <a:r>
              <a:rPr b="0" i="0" lang="en-US" sz="3200" u="none" cap="none" strike="noStrike">
                <a:solidFill>
                  <a:srgbClr val="0433FF"/>
                </a:solidFill>
                <a:latin typeface="Arial Narrow"/>
                <a:ea typeface="Arial Narrow"/>
                <a:cs typeface="Arial Narrow"/>
                <a:sym typeface="Arial Narrow"/>
              </a:rPr>
              <a:t>  : Session 4  : SLO 1</a:t>
            </a:r>
            <a:endParaRPr/>
          </a:p>
        </p:txBody>
      </p:sp>
      <p:sp>
        <p:nvSpPr>
          <p:cNvPr id="91" name="Google Shape;91;p1"/>
          <p:cNvSpPr txBox="1"/>
          <p:nvPr/>
        </p:nvSpPr>
        <p:spPr>
          <a:xfrm>
            <a:off x="14287" y="6356350"/>
            <a:ext cx="914241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SzPts val="1200"/>
              <a:buFont typeface="Arial Narrow"/>
              <a:buNone/>
            </a:pPr>
            <a:r>
              <a:rPr b="0" i="0" lang="en-US" sz="1200" u="none" cap="none" strike="noStrike">
                <a:solidFill>
                  <a:srgbClr val="8B8B8B"/>
                </a:solidFill>
                <a:latin typeface="Arial Narrow"/>
                <a:ea typeface="Arial Narrow"/>
                <a:cs typeface="Arial Narrow"/>
                <a:sym typeface="Arial Narrow"/>
              </a:rPr>
              <a:t>SRM Institute of Science and Technology</a:t>
            </a:r>
            <a:endParaRPr/>
          </a:p>
        </p:txBody>
      </p:sp>
      <p:sp>
        <p:nvSpPr>
          <p:cNvPr id="92" name="Google Shape;92;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B8B8B"/>
              </a:buClr>
              <a:buSzPts val="1200"/>
              <a:buFont typeface="Arial Narrow"/>
              <a:buNone/>
            </a:pPr>
            <a:fld id="{00000000-1234-1234-1234-123412341234}" type="slidenum">
              <a:rPr b="0" i="0" lang="en-US" sz="1200" u="none" cap="none" strike="noStrike">
                <a:solidFill>
                  <a:srgbClr val="8B8B8B"/>
                </a:solidFill>
                <a:latin typeface="Arial Narrow"/>
                <a:ea typeface="Arial Narrow"/>
                <a:cs typeface="Arial Narrow"/>
                <a:sym typeface="Arial Narrow"/>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Narrow"/>
              <a:buNone/>
            </a:pPr>
            <a:r>
              <a:rPr b="1" i="0" lang="en-US" sz="4000" u="none">
                <a:solidFill>
                  <a:schemeClr val="dk1"/>
                </a:solidFill>
                <a:latin typeface="Arial Narrow"/>
                <a:ea typeface="Arial Narrow"/>
                <a:cs typeface="Arial Narrow"/>
                <a:sym typeface="Arial Narrow"/>
              </a:rPr>
              <a:t>Type T Thermocouple</a:t>
            </a:r>
            <a:br>
              <a:rPr b="1" i="0" lang="en-US" sz="4000" u="none">
                <a:solidFill>
                  <a:schemeClr val="dk1"/>
                </a:solidFill>
                <a:latin typeface="Arial Narrow"/>
                <a:ea typeface="Arial Narrow"/>
                <a:cs typeface="Arial Narrow"/>
                <a:sym typeface="Arial Narrow"/>
              </a:rPr>
            </a:br>
            <a:endParaRPr/>
          </a:p>
        </p:txBody>
      </p:sp>
      <p:sp>
        <p:nvSpPr>
          <p:cNvPr id="146" name="Google Shape;146;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The Type T thermocouple is composed of a copper (+) wire versus a nickel-45% copper (-) wire. The </a:t>
            </a:r>
            <a:r>
              <a:rPr b="1" i="0" lang="en-US" sz="3000" u="none">
                <a:solidFill>
                  <a:schemeClr val="dk1"/>
                </a:solidFill>
                <a:latin typeface="Arial Narrow"/>
                <a:ea typeface="Arial Narrow"/>
                <a:cs typeface="Arial Narrow"/>
                <a:sym typeface="Arial Narrow"/>
              </a:rPr>
              <a:t>Type of thermocouple</a:t>
            </a:r>
            <a:r>
              <a:rPr b="0" i="0" lang="en-US" sz="3000" u="none">
                <a:solidFill>
                  <a:schemeClr val="dk1"/>
                </a:solidFill>
                <a:latin typeface="Arial Narrow"/>
                <a:ea typeface="Arial Narrow"/>
                <a:cs typeface="Arial Narrow"/>
                <a:sym typeface="Arial Narrow"/>
              </a:rPr>
              <a:t> is frequently referred to as copper-constantan.</a:t>
            </a:r>
            <a:endParaRPr/>
          </a:p>
          <a:p>
            <a:pPr indent="-342900" lvl="0" marL="342900" marR="0" rtl="0" algn="just">
              <a:lnSpc>
                <a:spcPct val="90000"/>
              </a:lnSpc>
              <a:spcBef>
                <a:spcPts val="60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This type of thermocouple can be used in oxidizing, reducing, or inert atmospheres with a service temperature range between -200°C and 370°C (-330°F to 700°F). The high-temperature use of this thermocouple is also limited due to rapid oxidation of the copper element.</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Narrow"/>
              <a:buNone/>
            </a:pPr>
            <a:r>
              <a:rPr b="1" i="0" lang="en-US" sz="4000" u="none">
                <a:solidFill>
                  <a:schemeClr val="dk1"/>
                </a:solidFill>
                <a:latin typeface="Arial Narrow"/>
                <a:ea typeface="Arial Narrow"/>
                <a:cs typeface="Arial Narrow"/>
                <a:sym typeface="Arial Narrow"/>
              </a:rPr>
              <a:t>Type B Thermocouple</a:t>
            </a:r>
            <a:br>
              <a:rPr b="1" i="0" lang="en-US" sz="4000" u="none">
                <a:solidFill>
                  <a:schemeClr val="dk1"/>
                </a:solidFill>
                <a:latin typeface="Arial Narrow"/>
                <a:ea typeface="Arial Narrow"/>
                <a:cs typeface="Arial Narrow"/>
                <a:sym typeface="Arial Narrow"/>
              </a:rPr>
            </a:br>
            <a:endParaRPr/>
          </a:p>
        </p:txBody>
      </p:sp>
      <p:sp>
        <p:nvSpPr>
          <p:cNvPr id="152" name="Google Shape;152;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2700"/>
              <a:buFont typeface="Arial"/>
              <a:buChar char="•"/>
            </a:pPr>
            <a:r>
              <a:rPr b="0" i="0" lang="en-US" sz="2700" u="none">
                <a:solidFill>
                  <a:schemeClr val="dk1"/>
                </a:solidFill>
                <a:latin typeface="Arial Narrow"/>
                <a:ea typeface="Arial Narrow"/>
                <a:cs typeface="Arial Narrow"/>
                <a:sym typeface="Arial Narrow"/>
              </a:rPr>
              <a:t>The Type B thermocouple is composed of a platinum-30% rhodium (+) wire versus a platinum-6% (-) wire. This type of thermocouple can be used in oxidizing or inert atmospheres with a service temperature range between 870°C and 1700°C (1000°F to 3100°F). They should never be used in reducing atmospheres.</a:t>
            </a:r>
            <a:endParaRPr/>
          </a:p>
          <a:p>
            <a:pPr indent="-342900" lvl="0" marL="342900" marR="0" rtl="0" algn="just">
              <a:lnSpc>
                <a:spcPct val="90000"/>
              </a:lnSpc>
              <a:spcBef>
                <a:spcPts val="540"/>
              </a:spcBef>
              <a:spcAft>
                <a:spcPts val="0"/>
              </a:spcAft>
              <a:buClr>
                <a:schemeClr val="dk1"/>
              </a:buClr>
              <a:buSzPts val="2700"/>
              <a:buFont typeface="Arial"/>
              <a:buChar char="•"/>
            </a:pPr>
            <a:r>
              <a:rPr b="0" i="0" lang="en-US" sz="2700" u="none">
                <a:solidFill>
                  <a:schemeClr val="dk1"/>
                </a:solidFill>
                <a:latin typeface="Arial Narrow"/>
                <a:ea typeface="Arial Narrow"/>
                <a:cs typeface="Arial Narrow"/>
                <a:sym typeface="Arial Narrow"/>
              </a:rPr>
              <a:t>Vacuum applications are possible for short periods of time. As with all platinum type thermocouples, they should always be protected with a ceramic protection tube. Alumina insulators and protection tubes are preferred to prevent silica contamination from Mullite ceramics.</a:t>
            </a:r>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ctrTitle"/>
          </p:nvPr>
        </p:nvSpPr>
        <p:spPr>
          <a:xfrm>
            <a:off x="0" y="2130425"/>
            <a:ext cx="8458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7030A0"/>
              </a:buClr>
              <a:buSzPts val="4400"/>
              <a:buFont typeface="Times New Roman"/>
              <a:buNone/>
            </a:pPr>
            <a:r>
              <a:rPr b="0" i="0" lang="en-US" sz="4400" u="none">
                <a:solidFill>
                  <a:srgbClr val="7030A0"/>
                </a:solidFill>
                <a:latin typeface="Times New Roman"/>
                <a:ea typeface="Times New Roman"/>
                <a:cs typeface="Times New Roman"/>
                <a:sym typeface="Times New Roman"/>
              </a:rPr>
              <a:t> </a:t>
            </a:r>
            <a:endParaRPr/>
          </a:p>
        </p:txBody>
      </p:sp>
      <p:sp>
        <p:nvSpPr>
          <p:cNvPr id="98" name="Google Shape;9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7030A0"/>
              </a:buClr>
              <a:buSzPts val="4000"/>
              <a:buNone/>
            </a:pPr>
            <a:r>
              <a:rPr b="0" i="0" lang="en-US" sz="4000" u="none">
                <a:solidFill>
                  <a:srgbClr val="7030A0"/>
                </a:solidFill>
                <a:latin typeface="Arial Narrow"/>
                <a:ea typeface="Arial Narrow"/>
                <a:cs typeface="Arial Narrow"/>
                <a:sym typeface="Arial Narrow"/>
              </a:rPr>
              <a:t>Thermocouple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Narrow"/>
              <a:buNone/>
            </a:pPr>
            <a:r>
              <a:rPr b="0" i="0" lang="en-US" sz="4400" u="none">
                <a:solidFill>
                  <a:schemeClr val="dk1"/>
                </a:solidFill>
                <a:latin typeface="Arial Narrow"/>
                <a:ea typeface="Arial Narrow"/>
                <a:cs typeface="Arial Narrow"/>
                <a:sym typeface="Arial Narrow"/>
              </a:rPr>
              <a:t>TYPES</a:t>
            </a:r>
            <a:endParaRPr/>
          </a:p>
        </p:txBody>
      </p:sp>
      <p:pic>
        <p:nvPicPr>
          <p:cNvPr id="104" name="Google Shape;104;p3"/>
          <p:cNvPicPr preferRelativeResize="0"/>
          <p:nvPr>
            <p:ph idx="1" type="body"/>
          </p:nvPr>
        </p:nvPicPr>
        <p:blipFill rotWithShape="1">
          <a:blip r:embed="rId3">
            <a:alphaModFix/>
          </a:blip>
          <a:srcRect b="0" l="0" r="0" t="0"/>
          <a:stretch/>
        </p:blipFill>
        <p:spPr>
          <a:xfrm>
            <a:off x="723900" y="1792287"/>
            <a:ext cx="7696200" cy="414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Type E Thermocouple</a:t>
            </a:r>
            <a:br>
              <a:rPr b="1" i="0" lang="en-US" sz="4000" u="none">
                <a:solidFill>
                  <a:schemeClr val="dk1"/>
                </a:solidFill>
                <a:latin typeface="Calibri"/>
                <a:ea typeface="Calibri"/>
                <a:cs typeface="Calibri"/>
                <a:sym typeface="Calibri"/>
              </a:rPr>
            </a:br>
            <a:endParaRPr/>
          </a:p>
        </p:txBody>
      </p:sp>
      <p:sp>
        <p:nvSpPr>
          <p:cNvPr id="110" name="Google Shape;110;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700"/>
              <a:buFont typeface="Arial"/>
              <a:buChar char="•"/>
            </a:pPr>
            <a:r>
              <a:rPr b="0" i="0" lang="en-US" sz="2700" u="none" cap="none" strike="noStrike">
                <a:solidFill>
                  <a:schemeClr val="dk1"/>
                </a:solidFill>
                <a:latin typeface="Arial Narrow"/>
                <a:ea typeface="Arial Narrow"/>
                <a:cs typeface="Arial Narrow"/>
                <a:sym typeface="Arial Narrow"/>
              </a:rPr>
              <a:t>The Type E thermocouple is composed of a nickel-10% chromium (+) versus a nickel-45% copper (-) wire. This Type of thermocouple can be used in oxidizing or inert atmospheres with a service temperature range of -200°C to 900°C (330°F to 1600°F).</a:t>
            </a:r>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Arial Narrow"/>
                <a:ea typeface="Arial Narrow"/>
                <a:cs typeface="Arial Narrow"/>
                <a:sym typeface="Arial Narrow"/>
              </a:rPr>
              <a:t>The </a:t>
            </a:r>
            <a:r>
              <a:rPr b="1" i="0" lang="en-US" sz="2700" u="none" cap="none" strike="noStrike">
                <a:solidFill>
                  <a:schemeClr val="dk1"/>
                </a:solidFill>
                <a:latin typeface="Arial Narrow"/>
                <a:ea typeface="Arial Narrow"/>
                <a:cs typeface="Arial Narrow"/>
                <a:sym typeface="Arial Narrow"/>
              </a:rPr>
              <a:t>Type E thermocouple </a:t>
            </a:r>
            <a:r>
              <a:rPr b="0" i="0" lang="en-US" sz="2700" u="none" cap="none" strike="noStrike">
                <a:solidFill>
                  <a:schemeClr val="dk1"/>
                </a:solidFill>
                <a:latin typeface="Arial Narrow"/>
                <a:ea typeface="Arial Narrow"/>
                <a:cs typeface="Arial Narrow"/>
                <a:sym typeface="Arial Narrow"/>
              </a:rPr>
              <a:t>can be used successfully in subzero applications due to high corrosion resistance to high moisture environments. Out of all of the different types of thermocouples, Type E has the highest EMF output per degree.</a:t>
            </a:r>
            <a:endParaRPr/>
          </a:p>
          <a:p>
            <a:pPr indent="-342900" lvl="0" marL="342900" marR="0" rtl="0" algn="just">
              <a:lnSpc>
                <a:spcPct val="80000"/>
              </a:lnSpc>
              <a:spcBef>
                <a:spcPts val="540"/>
              </a:spcBef>
              <a:spcAft>
                <a:spcPts val="0"/>
              </a:spcAft>
              <a:buClr>
                <a:schemeClr val="dk1"/>
              </a:buClr>
              <a:buSzPts val="2700"/>
              <a:buFont typeface="Arial"/>
              <a:buChar char="•"/>
            </a:pPr>
            <a:br>
              <a:rPr b="0" i="0" lang="en-US" sz="2700" u="none" cap="none" strike="noStrike">
                <a:solidFill>
                  <a:schemeClr val="dk1"/>
                </a:solidFill>
                <a:latin typeface="Arial Narrow"/>
                <a:ea typeface="Arial Narrow"/>
                <a:cs typeface="Arial Narrow"/>
                <a:sym typeface="Arial Narrow"/>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Narrow"/>
              <a:buNone/>
            </a:pPr>
            <a:r>
              <a:rPr b="1" i="0" lang="en-US" sz="4000" u="none">
                <a:solidFill>
                  <a:schemeClr val="dk1"/>
                </a:solidFill>
                <a:latin typeface="Arial Narrow"/>
                <a:ea typeface="Arial Narrow"/>
                <a:cs typeface="Arial Narrow"/>
                <a:sym typeface="Arial Narrow"/>
              </a:rPr>
              <a:t>Type J Thermocouple</a:t>
            </a:r>
            <a:br>
              <a:rPr b="1" i="0" lang="en-US" sz="4000" u="none">
                <a:solidFill>
                  <a:schemeClr val="dk1"/>
                </a:solidFill>
                <a:latin typeface="Arial Narrow"/>
                <a:ea typeface="Arial Narrow"/>
                <a:cs typeface="Arial Narrow"/>
                <a:sym typeface="Arial Narrow"/>
              </a:rPr>
            </a:br>
            <a:endParaRPr/>
          </a:p>
        </p:txBody>
      </p:sp>
      <p:sp>
        <p:nvSpPr>
          <p:cNvPr id="116" name="Google Shape;116;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Arial"/>
              <a:buChar char="•"/>
            </a:pPr>
            <a:r>
              <a:rPr b="0" i="0" lang="en-US" sz="2200" u="none" cap="none" strike="noStrike">
                <a:solidFill>
                  <a:schemeClr val="dk1"/>
                </a:solidFill>
                <a:latin typeface="Arial Narrow"/>
                <a:ea typeface="Arial Narrow"/>
                <a:cs typeface="Arial Narrow"/>
                <a:sym typeface="Arial Narrow"/>
              </a:rPr>
              <a:t>The Type J thermocouple is composed of an iron (+) wire versus a nickel-45% copper (-) wire. This type of thermocouple should be used in oxidizing, reducing, vacuum or inert atmospheres with a service temperature range between 0°C and 760°C (32°F to 1400°F).</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Narrow"/>
                <a:ea typeface="Arial Narrow"/>
                <a:cs typeface="Arial Narrow"/>
                <a:sym typeface="Arial Narrow"/>
              </a:rPr>
              <a:t>If the thermocouple is being used over 540°C (1000°F) an 8 gauge wire should be used due to rapid oxidation of the iron (+) wire. </a:t>
            </a:r>
            <a:r>
              <a:rPr b="1" i="0" lang="en-US" sz="2200" u="none" cap="none" strike="noStrike">
                <a:solidFill>
                  <a:schemeClr val="dk1"/>
                </a:solidFill>
                <a:latin typeface="Arial Narrow"/>
                <a:ea typeface="Arial Narrow"/>
                <a:cs typeface="Arial Narrow"/>
                <a:sym typeface="Arial Narrow"/>
              </a:rPr>
              <a:t>Type J thermocouples</a:t>
            </a:r>
            <a:r>
              <a:rPr b="0" i="0" lang="en-US" sz="2200" u="none" cap="none" strike="noStrike">
                <a:solidFill>
                  <a:schemeClr val="dk1"/>
                </a:solidFill>
                <a:latin typeface="Arial Narrow"/>
                <a:ea typeface="Arial Narrow"/>
                <a:cs typeface="Arial Narrow"/>
                <a:sym typeface="Arial Narrow"/>
              </a:rPr>
              <a:t> should not be used in sulfurous applications above 540°C (1000°F).</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Narrow"/>
                <a:ea typeface="Arial Narrow"/>
                <a:cs typeface="Arial Narrow"/>
                <a:sym typeface="Arial Narrow"/>
              </a:rPr>
              <a:t>The negative element, or JN, of a Type J thermocouple can be described by any of the following names Constantan, ThermoKanthal -JNs, HAI-JN1, Cuprona, or, Advances. The positive element, or JP, of a Type J thermocouple can be described by any of the following names: ThermoKanthal-JPs, and lron.</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Narrow"/>
              <a:buNone/>
            </a:pPr>
            <a:r>
              <a:rPr b="1" i="0" lang="en-US" sz="4000" u="none">
                <a:solidFill>
                  <a:schemeClr val="dk1"/>
                </a:solidFill>
                <a:latin typeface="Arial Narrow"/>
                <a:ea typeface="Arial Narrow"/>
                <a:cs typeface="Arial Narrow"/>
                <a:sym typeface="Arial Narrow"/>
              </a:rPr>
              <a:t>Type K Thermocouple</a:t>
            </a:r>
            <a:br>
              <a:rPr b="1" i="0" lang="en-US" sz="4000" u="none">
                <a:solidFill>
                  <a:schemeClr val="dk1"/>
                </a:solidFill>
                <a:latin typeface="Arial Narrow"/>
                <a:ea typeface="Arial Narrow"/>
                <a:cs typeface="Arial Narrow"/>
                <a:sym typeface="Arial Narrow"/>
              </a:rPr>
            </a:br>
            <a:endParaRPr/>
          </a:p>
        </p:txBody>
      </p:sp>
      <p:sp>
        <p:nvSpPr>
          <p:cNvPr id="122" name="Google Shape;122;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Arial"/>
              <a:buChar char="•"/>
            </a:pPr>
            <a:r>
              <a:rPr b="0" i="0" lang="en-US" sz="2200" u="none">
                <a:solidFill>
                  <a:schemeClr val="dk1"/>
                </a:solidFill>
                <a:latin typeface="Arial Narrow"/>
                <a:ea typeface="Arial Narrow"/>
                <a:cs typeface="Arial Narrow"/>
                <a:sym typeface="Arial Narrow"/>
              </a:rPr>
              <a:t>The Type K thermocouple is composed of a Nickel-10% chromium (+) wire versus a nickel-5% aluminum and silicon (-) wire. This type of thermocouple should only be used in oxidizing or inert atmospheres with a service temperature range between -200°C and 1260°C (-330°F to 2300°F).</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Arial Narrow"/>
                <a:ea typeface="Arial Narrow"/>
                <a:cs typeface="Arial Narrow"/>
                <a:sym typeface="Arial Narrow"/>
              </a:rPr>
              <a:t>They are most widely used at temperatures above 540’C (1000″F) due to superior oxidation resistance in comparison to Types E, T, or J. There are some conditions which should be avoided when using </a:t>
            </a:r>
            <a:r>
              <a:rPr b="1" i="0" lang="en-US" sz="2200" u="none">
                <a:solidFill>
                  <a:schemeClr val="dk1"/>
                </a:solidFill>
                <a:latin typeface="Arial Narrow"/>
                <a:ea typeface="Arial Narrow"/>
                <a:cs typeface="Arial Narrow"/>
                <a:sym typeface="Arial Narrow"/>
              </a:rPr>
              <a:t>Type K thermocouples</a:t>
            </a:r>
            <a:r>
              <a:rPr b="0" i="0" lang="en-US" sz="2200" u="none">
                <a:solidFill>
                  <a:schemeClr val="dk1"/>
                </a:solidFill>
                <a:latin typeface="Arial Narrow"/>
                <a:ea typeface="Arial Narrow"/>
                <a:cs typeface="Arial Narrow"/>
                <a:sym typeface="Arial Narrow"/>
              </a:rPr>
              <a:t>. Vacuum applications should not use Type K due to vaporization of chromium in the positive element.</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Arial Narrow"/>
                <a:ea typeface="Arial Narrow"/>
                <a:cs typeface="Arial Narrow"/>
                <a:sym typeface="Arial Narrow"/>
              </a:rPr>
              <a:t>Type K thermocouples should not be used in Sulfurous environments since both elements will rapidly corrode and the negative element will eventually fail mechanically due to becoming brittle.</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Arial Narrow"/>
              <a:ea typeface="Arial Narrow"/>
              <a:cs typeface="Arial Narrow"/>
              <a:sym typeface="Arial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Narrow"/>
              <a:buNone/>
            </a:pPr>
            <a:r>
              <a:rPr b="1" i="0" lang="en-US" sz="4000" u="none">
                <a:solidFill>
                  <a:schemeClr val="dk1"/>
                </a:solidFill>
                <a:latin typeface="Arial Narrow"/>
                <a:ea typeface="Arial Narrow"/>
                <a:cs typeface="Arial Narrow"/>
                <a:sym typeface="Arial Narrow"/>
              </a:rPr>
              <a:t>Type N Thermocouple</a:t>
            </a:r>
            <a:br>
              <a:rPr b="1" i="0" lang="en-US" sz="4000" u="none">
                <a:solidFill>
                  <a:schemeClr val="dk1"/>
                </a:solidFill>
                <a:latin typeface="Arial Narrow"/>
                <a:ea typeface="Arial Narrow"/>
                <a:cs typeface="Arial Narrow"/>
                <a:sym typeface="Arial Narrow"/>
              </a:rPr>
            </a:br>
            <a:endParaRPr/>
          </a:p>
        </p:txBody>
      </p:sp>
      <p:sp>
        <p:nvSpPr>
          <p:cNvPr id="128" name="Google Shape;128;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700"/>
              <a:buFont typeface="Arial"/>
              <a:buChar char="•"/>
            </a:pPr>
            <a:r>
              <a:rPr b="0" i="0" lang="en-US" sz="2700" u="none">
                <a:solidFill>
                  <a:schemeClr val="dk1"/>
                </a:solidFill>
                <a:latin typeface="Arial Narrow"/>
                <a:ea typeface="Arial Narrow"/>
                <a:cs typeface="Arial Narrow"/>
                <a:sym typeface="Arial Narrow"/>
              </a:rPr>
              <a:t>The Type N thermocouple is composed of a nickel-14% chromium-1 1/2% silicon (+) wire versus a nickel 4 1/2% silicon-1/10% magnesium (-) wire. The </a:t>
            </a:r>
            <a:r>
              <a:rPr b="1" i="0" lang="en-US" sz="2700" u="none">
                <a:solidFill>
                  <a:schemeClr val="dk1"/>
                </a:solidFill>
                <a:latin typeface="Arial Narrow"/>
                <a:ea typeface="Arial Narrow"/>
                <a:cs typeface="Arial Narrow"/>
                <a:sym typeface="Arial Narrow"/>
              </a:rPr>
              <a:t>Type N thermocouple </a:t>
            </a:r>
            <a:r>
              <a:rPr b="0" i="0" lang="en-US" sz="2700" u="none">
                <a:solidFill>
                  <a:schemeClr val="dk1"/>
                </a:solidFill>
                <a:latin typeface="Arial Narrow"/>
                <a:ea typeface="Arial Narrow"/>
                <a:cs typeface="Arial Narrow"/>
                <a:sym typeface="Arial Narrow"/>
              </a:rPr>
              <a:t>is the newest addition to the ISA family. lt was developed to be used under the same conditions as a Type K. Type N should be used in oxidizing or inert atmospheres with a service temperature range between -200°C and 1260°C (-330°F to 2300°F).</a:t>
            </a:r>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Arial Narrow"/>
                <a:ea typeface="Arial Narrow"/>
                <a:cs typeface="Arial Narrow"/>
                <a:sym typeface="Arial Narrow"/>
              </a:rPr>
              <a:t>The addition of silicon and chromium makes this type of thermocouple more resistant to Green-Rot and less drifting when compared to a Type K. The negative element, or NN, of a Type N thermocouple can be described by any of the following names: Nisil, nickel-silicon, or, HAI-NN1.</a:t>
            </a:r>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Narrow"/>
              <a:buNone/>
            </a:pPr>
            <a:r>
              <a:rPr b="1" i="0" lang="en-US" sz="4000" u="none">
                <a:solidFill>
                  <a:schemeClr val="dk1"/>
                </a:solidFill>
                <a:latin typeface="Arial Narrow"/>
                <a:ea typeface="Arial Narrow"/>
                <a:cs typeface="Arial Narrow"/>
                <a:sym typeface="Arial Narrow"/>
              </a:rPr>
              <a:t>Type R Thermocouple</a:t>
            </a:r>
            <a:br>
              <a:rPr b="1" i="0" lang="en-US" sz="4000" u="none">
                <a:solidFill>
                  <a:schemeClr val="dk1"/>
                </a:solidFill>
                <a:latin typeface="Arial Narrow"/>
                <a:ea typeface="Arial Narrow"/>
                <a:cs typeface="Arial Narrow"/>
                <a:sym typeface="Arial Narrow"/>
              </a:rPr>
            </a:br>
            <a:endParaRPr/>
          </a:p>
        </p:txBody>
      </p:sp>
      <p:sp>
        <p:nvSpPr>
          <p:cNvPr id="134" name="Google Shape;134;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The Type R thermocouple is composed of a platinum-13% rhodium (+) wire versus a platinum (-) wire. This type of thermocouple can be used in oxidizing or inert atmospheres with a service temperature range between 0°C and 1480°C (32°F1o 2700°F).</a:t>
            </a:r>
            <a:endParaRPr/>
          </a:p>
          <a:p>
            <a:pPr indent="-342900" lvl="0" marL="342900" marR="0" rtl="0" algn="just">
              <a:lnSpc>
                <a:spcPct val="90000"/>
              </a:lnSpc>
              <a:spcBef>
                <a:spcPts val="60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They should never be used in reducing atmospheres. As with all platinum type thermocouples, they should always be protected with a ceramic protection tube. Alumina insulators and protection tubes preferred to prevent silica contamination from Mullite ceramics.</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br>
              <a:rPr b="1" i="0" lang="en-US" sz="4000" u="none">
                <a:solidFill>
                  <a:schemeClr val="dk1"/>
                </a:solidFill>
                <a:latin typeface="Calibri"/>
                <a:ea typeface="Calibri"/>
                <a:cs typeface="Calibri"/>
                <a:sym typeface="Calibri"/>
              </a:rPr>
            </a:br>
            <a:r>
              <a:rPr b="1" i="0" lang="en-US" sz="4000" u="none">
                <a:solidFill>
                  <a:schemeClr val="dk1"/>
                </a:solidFill>
                <a:latin typeface="Arial Narrow"/>
                <a:ea typeface="Arial Narrow"/>
                <a:cs typeface="Arial Narrow"/>
                <a:sym typeface="Arial Narrow"/>
              </a:rPr>
              <a:t>Type S Thermocouple</a:t>
            </a:r>
            <a:br>
              <a:rPr b="1" i="0" lang="en-US" sz="4000" u="none">
                <a:solidFill>
                  <a:schemeClr val="dk1"/>
                </a:solidFill>
                <a:latin typeface="Arial Narrow"/>
                <a:ea typeface="Arial Narrow"/>
                <a:cs typeface="Arial Narrow"/>
                <a:sym typeface="Arial Narrow"/>
              </a:rPr>
            </a:br>
            <a:endParaRPr/>
          </a:p>
        </p:txBody>
      </p:sp>
      <p:sp>
        <p:nvSpPr>
          <p:cNvPr id="140" name="Google Shape;140;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The Type S thermocouple is composed of a platinum-10% rhodium (+) wire versus a platinum (-) wire. This type of thermocouple can be used in oxidizing or inert atmospheres with a service temperature range between 0°C and 1480°C (32°F to 2700°F).</a:t>
            </a:r>
            <a:endParaRPr/>
          </a:p>
          <a:p>
            <a:pPr indent="-342900" lvl="0" marL="342900" marR="0" rtl="0" algn="just">
              <a:lnSpc>
                <a:spcPct val="90000"/>
              </a:lnSpc>
              <a:spcBef>
                <a:spcPts val="60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They should never be used in reducing atmospheres. As with all </a:t>
            </a:r>
            <a:r>
              <a:rPr b="1" i="0" lang="en-US" sz="3000" u="none">
                <a:solidFill>
                  <a:schemeClr val="dk1"/>
                </a:solidFill>
                <a:latin typeface="Arial Narrow"/>
                <a:ea typeface="Arial Narrow"/>
                <a:cs typeface="Arial Narrow"/>
                <a:sym typeface="Arial Narrow"/>
              </a:rPr>
              <a:t>platinum type thermocouples</a:t>
            </a:r>
            <a:r>
              <a:rPr b="0" i="0" lang="en-US" sz="3000" u="none">
                <a:solidFill>
                  <a:schemeClr val="dk1"/>
                </a:solidFill>
                <a:latin typeface="Arial Narrow"/>
                <a:ea typeface="Arial Narrow"/>
                <a:cs typeface="Arial Narrow"/>
                <a:sym typeface="Arial Narrow"/>
              </a:rPr>
              <a:t>, they should always be protected with a ceramic protection tube. Alumina insulators and protection tubes are preferred to prevent silica contamination from Mullite ceramics.</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Arial Narrow"/>
              <a:ea typeface="Arial Narrow"/>
              <a:cs typeface="Arial Narrow"/>
              <a:sym typeface="Arial Narr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2022-08-26T16:29:45Z</dcterms:created>
  <dc:creator>Dell</dc:creator>
</cp:coreProperties>
</file>