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304" r:id="rId2"/>
    <p:sldId id="305" r:id="rId3"/>
    <p:sldId id="258" r:id="rId4"/>
    <p:sldId id="301" r:id="rId5"/>
    <p:sldId id="302" r:id="rId6"/>
    <p:sldId id="303" r:id="rId7"/>
    <p:sldId id="261" r:id="rId8"/>
    <p:sldId id="307" r:id="rId9"/>
    <p:sldId id="263" r:id="rId10"/>
    <p:sldId id="306" r:id="rId11"/>
    <p:sldId id="264" r:id="rId12"/>
    <p:sldId id="265" r:id="rId13"/>
    <p:sldId id="266" r:id="rId14"/>
    <p:sldId id="268" r:id="rId15"/>
    <p:sldId id="269" r:id="rId16"/>
    <p:sldId id="270" r:id="rId17"/>
    <p:sldId id="271" r:id="rId18"/>
    <p:sldId id="272" r:id="rId19"/>
    <p:sldId id="273" r:id="rId20"/>
    <p:sldId id="308" r:id="rId21"/>
    <p:sldId id="312" r:id="rId22"/>
    <p:sldId id="313" r:id="rId23"/>
    <p:sldId id="315" r:id="rId24"/>
    <p:sldId id="295" r:id="rId25"/>
    <p:sldId id="275" r:id="rId26"/>
    <p:sldId id="276" r:id="rId27"/>
    <p:sldId id="277" r:id="rId28"/>
    <p:sldId id="278" r:id="rId29"/>
    <p:sldId id="279" r:id="rId30"/>
    <p:sldId id="280" r:id="rId31"/>
    <p:sldId id="296" r:id="rId32"/>
    <p:sldId id="281" r:id="rId33"/>
    <p:sldId id="297" r:id="rId34"/>
    <p:sldId id="298" r:id="rId35"/>
    <p:sldId id="283" r:id="rId36"/>
    <p:sldId id="285" r:id="rId37"/>
    <p:sldId id="299" r:id="rId38"/>
    <p:sldId id="300" r:id="rId39"/>
    <p:sldId id="287" r:id="rId40"/>
    <p:sldId id="288" r:id="rId41"/>
    <p:sldId id="289" r:id="rId42"/>
    <p:sldId id="290" r:id="rId43"/>
    <p:sldId id="291" r:id="rId44"/>
    <p:sldId id="292" r:id="rId45"/>
    <p:sldId id="309" r:id="rId46"/>
    <p:sldId id="294" r:id="rId47"/>
    <p:sldId id="310" r:id="rId48"/>
    <p:sldId id="293" r:id="rId49"/>
    <p:sldId id="316" r:id="rId50"/>
    <p:sldId id="257" r:id="rId51"/>
    <p:sldId id="317" r:id="rId52"/>
    <p:sldId id="259" r:id="rId53"/>
    <p:sldId id="260" r:id="rId54"/>
    <p:sldId id="318" r:id="rId55"/>
    <p:sldId id="262" r:id="rId56"/>
    <p:sldId id="319" r:id="rId57"/>
    <p:sldId id="320" r:id="rId58"/>
    <p:sldId id="336" r:id="rId59"/>
    <p:sldId id="326" r:id="rId60"/>
    <p:sldId id="327" r:id="rId61"/>
    <p:sldId id="328" r:id="rId62"/>
    <p:sldId id="274" r:id="rId63"/>
    <p:sldId id="329" r:id="rId64"/>
    <p:sldId id="330" r:id="rId65"/>
    <p:sldId id="331" r:id="rId66"/>
    <p:sldId id="282" r:id="rId67"/>
    <p:sldId id="332" r:id="rId68"/>
    <p:sldId id="333" r:id="rId69"/>
    <p:sldId id="334" r:id="rId70"/>
    <p:sldId id="335"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2CC521-CB9A-4078-B433-37C752FCB2F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122F0D1-22CD-4E52-824F-ADD8A046B50C}">
      <dgm:prSet/>
      <dgm:spPr/>
      <dgm:t>
        <a:bodyPr/>
        <a:lstStyle/>
        <a:p>
          <a:pPr algn="just"/>
          <a:r>
            <a:rPr lang="en-US" dirty="0">
              <a:latin typeface="Times New Roman" panose="02020603050405020304" pitchFamily="18" charset="0"/>
              <a:cs typeface="Times New Roman" panose="02020603050405020304" pitchFamily="18" charset="0"/>
            </a:rPr>
            <a:t>In liquid-in-glass thermometer—the liquid in majority of the cases being </a:t>
          </a:r>
          <a:r>
            <a:rPr lang="en-US" b="1" dirty="0">
              <a:latin typeface="Times New Roman" panose="02020603050405020304" pitchFamily="18" charset="0"/>
              <a:cs typeface="Times New Roman" panose="02020603050405020304" pitchFamily="18" charset="0"/>
            </a:rPr>
            <a:t>mercury</a:t>
          </a:r>
          <a:r>
            <a:rPr lang="en-US" dirty="0">
              <a:latin typeface="Times New Roman" panose="02020603050405020304" pitchFamily="18" charset="0"/>
              <a:cs typeface="Times New Roman" panose="02020603050405020304" pitchFamily="18" charset="0"/>
            </a:rPr>
            <a:t>. With mercury, this thermometer is almost the basic temperature measuring unit in home (as clinical thermometer), in laboratories and even in industries</a:t>
          </a:r>
          <a:r>
            <a:rPr lang="en-US" dirty="0"/>
            <a:t>. </a:t>
          </a:r>
        </a:p>
      </dgm:t>
    </dgm:pt>
    <dgm:pt modelId="{EF84CE9D-DC20-4499-89BB-50F72210996A}" type="parTrans" cxnId="{C5496C0E-E7C6-49FE-A923-DB49F64AD85E}">
      <dgm:prSet/>
      <dgm:spPr/>
      <dgm:t>
        <a:bodyPr/>
        <a:lstStyle/>
        <a:p>
          <a:endParaRPr lang="en-US"/>
        </a:p>
      </dgm:t>
    </dgm:pt>
    <dgm:pt modelId="{1E8E4C3C-B94F-499F-AF7B-E63BDCFD09F0}" type="sibTrans" cxnId="{C5496C0E-E7C6-49FE-A923-DB49F64AD85E}">
      <dgm:prSet/>
      <dgm:spPr/>
      <dgm:t>
        <a:bodyPr/>
        <a:lstStyle/>
        <a:p>
          <a:endParaRPr lang="en-US"/>
        </a:p>
      </dgm:t>
    </dgm:pt>
    <dgm:pt modelId="{650D7613-7C9E-4326-9A36-E2D683E8FB23}">
      <dgm:prSet/>
      <dgm:spPr/>
      <dgm:t>
        <a:bodyPr/>
        <a:lstStyle/>
        <a:p>
          <a:pPr algn="just"/>
          <a:r>
            <a:rPr lang="en-US" dirty="0">
              <a:latin typeface="Times New Roman" panose="02020603050405020304" pitchFamily="18" charset="0"/>
              <a:cs typeface="Times New Roman" panose="02020603050405020304" pitchFamily="18" charset="0"/>
            </a:rPr>
            <a:t>It utilizes the expansion property of the liquid kept in a bulb to which a capillary. closed at the fer end, is attached through which the expanded liquid rises and an indication in mm, calibrated directly in temperature scale, is obtained. </a:t>
          </a:r>
        </a:p>
      </dgm:t>
    </dgm:pt>
    <dgm:pt modelId="{B441D4CC-6E91-4E5A-8F7C-E2307DF6A7DB}" type="parTrans" cxnId="{FF92907C-BCD9-4029-A351-5457B416FE3F}">
      <dgm:prSet/>
      <dgm:spPr/>
      <dgm:t>
        <a:bodyPr/>
        <a:lstStyle/>
        <a:p>
          <a:endParaRPr lang="en-US"/>
        </a:p>
      </dgm:t>
    </dgm:pt>
    <dgm:pt modelId="{FA570652-E59F-4287-A5A2-8E9C2B301F7B}" type="sibTrans" cxnId="{FF92907C-BCD9-4029-A351-5457B416FE3F}">
      <dgm:prSet/>
      <dgm:spPr/>
      <dgm:t>
        <a:bodyPr/>
        <a:lstStyle/>
        <a:p>
          <a:endParaRPr lang="en-US"/>
        </a:p>
      </dgm:t>
    </dgm:pt>
    <dgm:pt modelId="{26E891E1-A7E4-4923-BBFE-1B7A322407D3}" type="pres">
      <dgm:prSet presAssocID="{392CC521-CB9A-4078-B433-37C752FCB2FB}" presName="diagram" presStyleCnt="0">
        <dgm:presLayoutVars>
          <dgm:dir/>
          <dgm:resizeHandles val="exact"/>
        </dgm:presLayoutVars>
      </dgm:prSet>
      <dgm:spPr/>
    </dgm:pt>
    <dgm:pt modelId="{C03F3B99-433B-4702-91B5-0B5D0B04E429}" type="pres">
      <dgm:prSet presAssocID="{F122F0D1-22CD-4E52-824F-ADD8A046B50C}" presName="node" presStyleLbl="node1" presStyleIdx="0" presStyleCnt="2" custLinFactNeighborX="1987" custLinFactNeighborY="-425">
        <dgm:presLayoutVars>
          <dgm:bulletEnabled val="1"/>
        </dgm:presLayoutVars>
      </dgm:prSet>
      <dgm:spPr/>
    </dgm:pt>
    <dgm:pt modelId="{F11EABB3-3220-45B6-A384-CA64F4283470}" type="pres">
      <dgm:prSet presAssocID="{1E8E4C3C-B94F-499F-AF7B-E63BDCFD09F0}" presName="sibTrans" presStyleCnt="0"/>
      <dgm:spPr/>
    </dgm:pt>
    <dgm:pt modelId="{193126EF-2AE9-4B49-9EFD-4B1E107F87DD}" type="pres">
      <dgm:prSet presAssocID="{650D7613-7C9E-4326-9A36-E2D683E8FB23}" presName="node" presStyleLbl="node1" presStyleIdx="1" presStyleCnt="2">
        <dgm:presLayoutVars>
          <dgm:bulletEnabled val="1"/>
        </dgm:presLayoutVars>
      </dgm:prSet>
      <dgm:spPr/>
    </dgm:pt>
  </dgm:ptLst>
  <dgm:cxnLst>
    <dgm:cxn modelId="{C5496C0E-E7C6-49FE-A923-DB49F64AD85E}" srcId="{392CC521-CB9A-4078-B433-37C752FCB2FB}" destId="{F122F0D1-22CD-4E52-824F-ADD8A046B50C}" srcOrd="0" destOrd="0" parTransId="{EF84CE9D-DC20-4499-89BB-50F72210996A}" sibTransId="{1E8E4C3C-B94F-499F-AF7B-E63BDCFD09F0}"/>
    <dgm:cxn modelId="{55574B63-D802-481D-93B9-67AD5205D988}" type="presOf" srcId="{650D7613-7C9E-4326-9A36-E2D683E8FB23}" destId="{193126EF-2AE9-4B49-9EFD-4B1E107F87DD}" srcOrd="0" destOrd="0" presId="urn:microsoft.com/office/officeart/2005/8/layout/default"/>
    <dgm:cxn modelId="{B4589A65-219E-41F9-B811-7037CA3313B5}" type="presOf" srcId="{F122F0D1-22CD-4E52-824F-ADD8A046B50C}" destId="{C03F3B99-433B-4702-91B5-0B5D0B04E429}" srcOrd="0" destOrd="0" presId="urn:microsoft.com/office/officeart/2005/8/layout/default"/>
    <dgm:cxn modelId="{F8783A67-DB7D-4539-ADC4-169957D18221}" type="presOf" srcId="{392CC521-CB9A-4078-B433-37C752FCB2FB}" destId="{26E891E1-A7E4-4923-BBFE-1B7A322407D3}" srcOrd="0" destOrd="0" presId="urn:microsoft.com/office/officeart/2005/8/layout/default"/>
    <dgm:cxn modelId="{FF92907C-BCD9-4029-A351-5457B416FE3F}" srcId="{392CC521-CB9A-4078-B433-37C752FCB2FB}" destId="{650D7613-7C9E-4326-9A36-E2D683E8FB23}" srcOrd="1" destOrd="0" parTransId="{B441D4CC-6E91-4E5A-8F7C-E2307DF6A7DB}" sibTransId="{FA570652-E59F-4287-A5A2-8E9C2B301F7B}"/>
    <dgm:cxn modelId="{40BDD568-570F-4AA2-AF5B-2C0211C58C39}" type="presParOf" srcId="{26E891E1-A7E4-4923-BBFE-1B7A322407D3}" destId="{C03F3B99-433B-4702-91B5-0B5D0B04E429}" srcOrd="0" destOrd="0" presId="urn:microsoft.com/office/officeart/2005/8/layout/default"/>
    <dgm:cxn modelId="{3358A234-75EB-4839-8BB2-2754FFFD631E}" type="presParOf" srcId="{26E891E1-A7E4-4923-BBFE-1B7A322407D3}" destId="{F11EABB3-3220-45B6-A384-CA64F4283470}" srcOrd="1" destOrd="0" presId="urn:microsoft.com/office/officeart/2005/8/layout/default"/>
    <dgm:cxn modelId="{C6B5F2C8-B59E-47E2-84ED-DCC4317F7C25}" type="presParOf" srcId="{26E891E1-A7E4-4923-BBFE-1B7A322407D3}" destId="{193126EF-2AE9-4B49-9EFD-4B1E107F87D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F3B99-433B-4702-91B5-0B5D0B04E429}">
      <dsp:nvSpPr>
        <dsp:cNvPr id="0" name=""/>
        <dsp:cNvSpPr/>
      </dsp:nvSpPr>
      <dsp:spPr>
        <a:xfrm>
          <a:off x="104706" y="270698"/>
          <a:ext cx="5202457" cy="312147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In liquid-in-glass thermometer—the liquid in majority of the cases being </a:t>
          </a:r>
          <a:r>
            <a:rPr lang="en-US" sz="2700" b="1" kern="1200" dirty="0">
              <a:latin typeface="Times New Roman" panose="02020603050405020304" pitchFamily="18" charset="0"/>
              <a:cs typeface="Times New Roman" panose="02020603050405020304" pitchFamily="18" charset="0"/>
            </a:rPr>
            <a:t>mercury</a:t>
          </a:r>
          <a:r>
            <a:rPr lang="en-US" sz="2700" kern="1200" dirty="0">
              <a:latin typeface="Times New Roman" panose="02020603050405020304" pitchFamily="18" charset="0"/>
              <a:cs typeface="Times New Roman" panose="02020603050405020304" pitchFamily="18" charset="0"/>
            </a:rPr>
            <a:t>. With mercury, this thermometer is almost the basic temperature measuring unit in home (as clinical thermometer), in laboratories and even in industries</a:t>
          </a:r>
          <a:r>
            <a:rPr lang="en-US" sz="2700" kern="1200" dirty="0"/>
            <a:t>. </a:t>
          </a:r>
        </a:p>
      </dsp:txBody>
      <dsp:txXfrm>
        <a:off x="104706" y="270698"/>
        <a:ext cx="5202457" cy="3121474"/>
      </dsp:txXfrm>
    </dsp:sp>
    <dsp:sp modelId="{193126EF-2AE9-4B49-9EFD-4B1E107F87DD}">
      <dsp:nvSpPr>
        <dsp:cNvPr id="0" name=""/>
        <dsp:cNvSpPr/>
      </dsp:nvSpPr>
      <dsp:spPr>
        <a:xfrm>
          <a:off x="5724037" y="283965"/>
          <a:ext cx="5202457" cy="3121474"/>
        </a:xfrm>
        <a:prstGeom prst="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It utilizes the expansion property of the liquid kept in a bulb to which a capillary. closed at the fer end, is attached through which the expanded liquid rises and an indication in mm, calibrated directly in temperature scale, is obtained. </a:t>
          </a:r>
        </a:p>
      </dsp:txBody>
      <dsp:txXfrm>
        <a:off x="5724037" y="283965"/>
        <a:ext cx="5202457" cy="31214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08T04:19:25.296"/>
    </inkml:context>
    <inkml:brush xml:id="br0">
      <inkml:brushProperty name="width" value="0.05292" units="cm"/>
      <inkml:brushProperty name="height" value="0.05292" units="cm"/>
      <inkml:brushProperty name="color" value="#FF0000"/>
    </inkml:brush>
  </inkml:definitions>
  <inkml:trace contextRef="#ctx0" brushRef="#br0">10145 14163 0,'25'0'172,"49"0"-156,1 0 0,24 0-16,0 0 0,0 0 15,50 0 1,-25 0-16,0 0 15,-25 50-15,1-50 16,-75 0-16,-1 0 0,-24 25 47,25-25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CC1059-79D2-4EBA-A2CF-C9A0071DA10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243127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C1059-79D2-4EBA-A2CF-C9A0071DA10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206967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C1059-79D2-4EBA-A2CF-C9A0071DA10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345584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C1059-79D2-4EBA-A2CF-C9A0071DA10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362610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C1059-79D2-4EBA-A2CF-C9A0071DA10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166493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CC1059-79D2-4EBA-A2CF-C9A0071DA107}"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329750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CC1059-79D2-4EBA-A2CF-C9A0071DA107}" type="datetimeFigureOut">
              <a:rPr lang="en-IN" smtClean="0"/>
              <a:t>25-10-2021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45373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CC1059-79D2-4EBA-A2CF-C9A0071DA107}" type="datetimeFigureOut">
              <a:rPr lang="en-IN" smtClean="0"/>
              <a:t>25-10-2021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100440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C1059-79D2-4EBA-A2CF-C9A0071DA107}" type="datetimeFigureOut">
              <a:rPr lang="en-IN" smtClean="0"/>
              <a:t>25-10-2021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1689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CC1059-79D2-4EBA-A2CF-C9A0071DA107}"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76342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CC1059-79D2-4EBA-A2CF-C9A0071DA107}"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11632-150E-4447-8287-E4A385F22CAE}" type="slidenum">
              <a:rPr lang="en-IN" smtClean="0"/>
              <a:t>‹#›</a:t>
            </a:fld>
            <a:endParaRPr lang="en-IN"/>
          </a:p>
        </p:txBody>
      </p:sp>
    </p:spTree>
    <p:extLst>
      <p:ext uri="{BB962C8B-B14F-4D97-AF65-F5344CB8AC3E}">
        <p14:creationId xmlns:p14="http://schemas.microsoft.com/office/powerpoint/2010/main" val="184594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C1059-79D2-4EBA-A2CF-C9A0071DA107}" type="datetimeFigureOut">
              <a:rPr lang="en-IN" smtClean="0"/>
              <a:t>25-10-2021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11632-150E-4447-8287-E4A385F22CAE}" type="slidenum">
              <a:rPr lang="en-IN" smtClean="0"/>
              <a:t>‹#›</a:t>
            </a:fld>
            <a:endParaRPr lang="en-IN"/>
          </a:p>
        </p:txBody>
      </p:sp>
    </p:spTree>
    <p:extLst>
      <p:ext uri="{BB962C8B-B14F-4D97-AF65-F5344CB8AC3E}">
        <p14:creationId xmlns:p14="http://schemas.microsoft.com/office/powerpoint/2010/main" val="524972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www.youtube.com/watch?v=v7NUi88Lxi8"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youtu.be/ogJX9JOndI8" TargetMode="External"/><Relationship Id="rId2" Type="http://schemas.openxmlformats.org/officeDocument/2006/relationships/hyperlink" Target="https://youtu.be/TnvAQ9ZHDy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Dosimetry" TargetMode="External"/><Relationship Id="rId2" Type="http://schemas.openxmlformats.org/officeDocument/2006/relationships/hyperlink" Target="https://en.wikipedia.org/wiki/Ionizing_radiation" TargetMode="External"/><Relationship Id="rId1" Type="http://schemas.openxmlformats.org/officeDocument/2006/relationships/slideLayout" Target="../slideLayouts/slideLayout2.xml"/><Relationship Id="rId6" Type="http://schemas.openxmlformats.org/officeDocument/2006/relationships/hyperlink" Target="https://en.wikipedia.org/wiki/Nuclear_industry" TargetMode="External"/><Relationship Id="rId5" Type="http://schemas.openxmlformats.org/officeDocument/2006/relationships/hyperlink" Target="https://en.wikipedia.org/wiki/Experimental_physics" TargetMode="External"/><Relationship Id="rId4" Type="http://schemas.openxmlformats.org/officeDocument/2006/relationships/hyperlink" Target="https://en.wikipedia.org/wiki/Radiological_prot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en.wikipedia.org/wiki/Particle_detector" TargetMode="External"/><Relationship Id="rId3" Type="http://schemas.openxmlformats.org/officeDocument/2006/relationships/hyperlink" Target="https://en.wikipedia.org/wiki/Beta_particle" TargetMode="External"/><Relationship Id="rId7" Type="http://schemas.openxmlformats.org/officeDocument/2006/relationships/hyperlink" Target="https://en.wikipedia.org/wiki/Survey_meter" TargetMode="External"/><Relationship Id="rId2" Type="http://schemas.openxmlformats.org/officeDocument/2006/relationships/hyperlink" Target="https://en.wikipedia.org/wiki/Alpha_particle" TargetMode="External"/><Relationship Id="rId1" Type="http://schemas.openxmlformats.org/officeDocument/2006/relationships/slideLayout" Target="../slideLayouts/slideLayout2.xml"/><Relationship Id="rId6" Type="http://schemas.openxmlformats.org/officeDocument/2006/relationships/hyperlink" Target="https://en.wikipedia.org/wiki/Geiger_counter" TargetMode="External"/><Relationship Id="rId5" Type="http://schemas.openxmlformats.org/officeDocument/2006/relationships/hyperlink" Target="https://en.wikipedia.org/wiki/Geiger%E2%80%93M%C3%BCller_tube" TargetMode="External"/><Relationship Id="rId4" Type="http://schemas.openxmlformats.org/officeDocument/2006/relationships/hyperlink" Target="https://en.wikipedia.org/wiki/Gamma_ray"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https://youtu.be/ogJX9JOndI8" TargetMode="External"/><Relationship Id="rId2" Type="http://schemas.openxmlformats.org/officeDocument/2006/relationships/hyperlink" Target="https://youtu.be/TnvAQ9ZHDy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8109" y="1470066"/>
            <a:ext cx="8106090" cy="2043453"/>
          </a:xfrm>
        </p:spPr>
        <p:txBody>
          <a:bodyPr>
            <a:normAutofit fontScale="90000"/>
          </a:bodyPr>
          <a:lstStyle/>
          <a:p>
            <a:br>
              <a:rPr lang="en-IN" sz="2912" dirty="0">
                <a:solidFill>
                  <a:schemeClr val="accent5">
                    <a:lumMod val="50000"/>
                  </a:schemeClr>
                </a:solidFill>
                <a:latin typeface="Times New Roman" panose="02020603050405020304" pitchFamily="18" charset="0"/>
              </a:rPr>
            </a:br>
            <a:br>
              <a:rPr lang="en-IN" sz="2912" dirty="0">
                <a:solidFill>
                  <a:schemeClr val="accent5">
                    <a:lumMod val="50000"/>
                  </a:schemeClr>
                </a:solidFill>
                <a:latin typeface="Times New Roman" panose="02020603050405020304" pitchFamily="18" charset="0"/>
              </a:rPr>
            </a:br>
            <a:br>
              <a:rPr lang="en-IN" sz="2912" dirty="0">
                <a:solidFill>
                  <a:schemeClr val="accent5">
                    <a:lumMod val="50000"/>
                  </a:schemeClr>
                </a:solidFill>
                <a:latin typeface="Times New Roman" panose="02020603050405020304" pitchFamily="18" charset="0"/>
              </a:rPr>
            </a:br>
            <a:br>
              <a:rPr lang="en-IN" sz="2912" dirty="0">
                <a:solidFill>
                  <a:schemeClr val="accent5">
                    <a:lumMod val="50000"/>
                  </a:schemeClr>
                </a:solidFill>
                <a:latin typeface="Times New Roman" panose="02020603050405020304" pitchFamily="18" charset="0"/>
              </a:rPr>
            </a:br>
            <a:br>
              <a:rPr lang="en-IN" sz="2912" dirty="0">
                <a:solidFill>
                  <a:schemeClr val="accent5">
                    <a:lumMod val="50000"/>
                  </a:schemeClr>
                </a:solidFill>
                <a:latin typeface="Times New Roman" panose="02020603050405020304" pitchFamily="18" charset="0"/>
              </a:rPr>
            </a:br>
            <a:br>
              <a:rPr lang="en-IN" sz="2912" dirty="0">
                <a:solidFill>
                  <a:schemeClr val="accent5">
                    <a:lumMod val="50000"/>
                  </a:schemeClr>
                </a:solidFill>
                <a:latin typeface="Times New Roman" panose="02020603050405020304" pitchFamily="18" charset="0"/>
              </a:rPr>
            </a:br>
            <a:br>
              <a:rPr lang="en-IN" sz="2912" dirty="0">
                <a:solidFill>
                  <a:schemeClr val="accent5">
                    <a:lumMod val="50000"/>
                  </a:schemeClr>
                </a:solidFill>
                <a:latin typeface="Times New Roman" panose="02020603050405020304" pitchFamily="18" charset="0"/>
              </a:rPr>
            </a:br>
            <a:br>
              <a:rPr lang="en-IN" sz="2912" dirty="0">
                <a:solidFill>
                  <a:schemeClr val="accent5">
                    <a:lumMod val="50000"/>
                  </a:schemeClr>
                </a:solidFill>
                <a:latin typeface="Times New Roman" panose="02020603050405020304" pitchFamily="18" charset="0"/>
              </a:rPr>
            </a:br>
            <a:r>
              <a:rPr lang="en-IN" sz="2912" dirty="0">
                <a:solidFill>
                  <a:schemeClr val="accent5">
                    <a:lumMod val="50000"/>
                  </a:schemeClr>
                </a:solidFill>
                <a:latin typeface="Times New Roman" panose="02020603050405020304" pitchFamily="18" charset="0"/>
              </a:rPr>
              <a:t> </a:t>
            </a:r>
            <a:br>
              <a:rPr lang="en-IN" sz="2912" dirty="0">
                <a:solidFill>
                  <a:schemeClr val="accent5">
                    <a:lumMod val="50000"/>
                  </a:schemeClr>
                </a:solidFill>
                <a:latin typeface="Times New Roman" panose="02020603050405020304" pitchFamily="18" charset="0"/>
              </a:rPr>
            </a:br>
            <a:r>
              <a:rPr lang="en-IN" sz="2912" dirty="0">
                <a:solidFill>
                  <a:schemeClr val="accent5">
                    <a:lumMod val="50000"/>
                  </a:schemeClr>
                </a:solidFill>
                <a:latin typeface="Times New Roman" panose="02020603050405020304" pitchFamily="18" charset="0"/>
              </a:rPr>
              <a:t>18ECO133T</a:t>
            </a:r>
            <a:br>
              <a:rPr lang="en-IN" sz="2912" dirty="0">
                <a:solidFill>
                  <a:schemeClr val="accent5">
                    <a:lumMod val="50000"/>
                  </a:schemeClr>
                </a:solidFill>
                <a:latin typeface="Times New Roman" panose="02020603050405020304" pitchFamily="18" charset="0"/>
              </a:rPr>
            </a:br>
            <a:r>
              <a:rPr lang="en-IN" sz="5912" dirty="0">
                <a:solidFill>
                  <a:schemeClr val="accent5">
                    <a:lumMod val="50000"/>
                  </a:schemeClr>
                </a:solidFill>
                <a:latin typeface="Times New Roman" panose="02020603050405020304" pitchFamily="18" charset="0"/>
              </a:rPr>
              <a:t>Sensors and Transducers</a:t>
            </a:r>
            <a:br>
              <a:rPr lang="en-IN" sz="5912" dirty="0">
                <a:solidFill>
                  <a:schemeClr val="accent5">
                    <a:lumMod val="50000"/>
                  </a:schemeClr>
                </a:solidFill>
                <a:latin typeface="Times New Roman" panose="02020603050405020304" pitchFamily="18" charset="0"/>
              </a:rPr>
            </a:br>
            <a:r>
              <a:rPr lang="en-IN" sz="5912" dirty="0">
                <a:solidFill>
                  <a:schemeClr val="accent5">
                    <a:lumMod val="50000"/>
                  </a:schemeClr>
                </a:solidFill>
                <a:latin typeface="Times New Roman" panose="02020603050405020304" pitchFamily="18" charset="0"/>
              </a:rPr>
              <a:t>3 Credit Course</a:t>
            </a:r>
            <a:br>
              <a:rPr lang="en-IN" sz="2912" dirty="0">
                <a:solidFill>
                  <a:schemeClr val="accent5">
                    <a:lumMod val="50000"/>
                  </a:schemeClr>
                </a:solidFill>
                <a:latin typeface="Times New Roman" panose="02020603050405020304" pitchFamily="18" charset="0"/>
              </a:rPr>
            </a:br>
            <a:r>
              <a:rPr lang="en-IN" sz="2912" dirty="0">
                <a:solidFill>
                  <a:schemeClr val="accent5">
                    <a:lumMod val="50000"/>
                  </a:schemeClr>
                </a:solidFill>
                <a:latin typeface="Times New Roman" panose="02020603050405020304" pitchFamily="18" charset="0"/>
              </a:rPr>
              <a:t>UNIT III</a:t>
            </a:r>
            <a:br>
              <a:rPr lang="en-IN" sz="2912" dirty="0">
                <a:solidFill>
                  <a:schemeClr val="accent5">
                    <a:lumMod val="50000"/>
                  </a:schemeClr>
                </a:solidFill>
                <a:latin typeface="Times New Roman" panose="02020603050405020304" pitchFamily="18" charset="0"/>
              </a:rPr>
            </a:br>
            <a:endParaRPr lang="en-IN" sz="2912"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84544" y="3554683"/>
            <a:ext cx="5641302" cy="2043453"/>
          </a:xfrm>
        </p:spPr>
        <p:txBody>
          <a:bodyPr>
            <a:noAutofit/>
          </a:bodyPr>
          <a:lstStyle/>
          <a:p>
            <a:pPr algn="l"/>
            <a:endParaRPr lang="en-IN" sz="2038" b="1" dirty="0">
              <a:solidFill>
                <a:schemeClr val="accent5">
                  <a:lumMod val="50000"/>
                </a:schemeClr>
              </a:solidFill>
              <a:latin typeface="Times New Roman" panose="02020603050405020304" pitchFamily="18" charset="0"/>
              <a:cs typeface="Times New Roman" panose="02020603050405020304" pitchFamily="18" charset="0"/>
            </a:endParaRPr>
          </a:p>
          <a:p>
            <a:pPr algn="r"/>
            <a:r>
              <a:rPr lang="en-IN" sz="2038" b="1" dirty="0" err="1">
                <a:solidFill>
                  <a:schemeClr val="accent5">
                    <a:lumMod val="50000"/>
                  </a:schemeClr>
                </a:solidFill>
                <a:latin typeface="Times New Roman" panose="02020603050405020304" pitchFamily="18" charset="0"/>
                <a:cs typeface="Times New Roman" panose="02020603050405020304" pitchFamily="18" charset="0"/>
              </a:rPr>
              <a:t>Dr.M.Shunmugathammal</a:t>
            </a:r>
            <a:endParaRPr lang="en-IN" sz="2038" b="1" dirty="0">
              <a:solidFill>
                <a:schemeClr val="accent5">
                  <a:lumMod val="50000"/>
                </a:schemeClr>
              </a:solidFill>
              <a:latin typeface="Times New Roman" panose="02020603050405020304" pitchFamily="18" charset="0"/>
              <a:cs typeface="Times New Roman" panose="02020603050405020304" pitchFamily="18" charset="0"/>
            </a:endParaRPr>
          </a:p>
          <a:p>
            <a:pPr algn="r"/>
            <a:r>
              <a:rPr lang="en-IN" sz="2038" b="1" dirty="0">
                <a:solidFill>
                  <a:schemeClr val="accent5">
                    <a:lumMod val="50000"/>
                  </a:schemeClr>
                </a:solidFill>
                <a:latin typeface="Times New Roman" panose="02020603050405020304" pitchFamily="18" charset="0"/>
                <a:cs typeface="Times New Roman" panose="02020603050405020304" pitchFamily="18" charset="0"/>
              </a:rPr>
              <a:t>Assistant Professor</a:t>
            </a:r>
          </a:p>
          <a:p>
            <a:pPr algn="r"/>
            <a:r>
              <a:rPr lang="en-IN" sz="2038" b="1" dirty="0">
                <a:solidFill>
                  <a:schemeClr val="accent5">
                    <a:lumMod val="50000"/>
                  </a:schemeClr>
                </a:solidFill>
                <a:latin typeface="Times New Roman" panose="02020603050405020304" pitchFamily="18" charset="0"/>
                <a:cs typeface="Times New Roman" panose="02020603050405020304" pitchFamily="18" charset="0"/>
              </a:rPr>
              <a:t>Department of ECE</a:t>
            </a:r>
          </a:p>
          <a:p>
            <a:pPr algn="r"/>
            <a:r>
              <a:rPr lang="en-IN" sz="2038" b="1" dirty="0">
                <a:solidFill>
                  <a:schemeClr val="accent5">
                    <a:lumMod val="50000"/>
                  </a:schemeClr>
                </a:solidFill>
                <a:latin typeface="Times New Roman" panose="02020603050405020304" pitchFamily="18" charset="0"/>
                <a:cs typeface="Times New Roman" panose="02020603050405020304" pitchFamily="18" charset="0"/>
              </a:rPr>
              <a:t>SRMIST Ramapuram Campus</a:t>
            </a:r>
          </a:p>
        </p:txBody>
      </p:sp>
    </p:spTree>
    <p:extLst>
      <p:ext uri="{BB962C8B-B14F-4D97-AF65-F5344CB8AC3E}">
        <p14:creationId xmlns:p14="http://schemas.microsoft.com/office/powerpoint/2010/main" val="183522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5A7D-B76B-4E98-89B5-EB9BB765FAD8}"/>
              </a:ext>
            </a:extLst>
          </p:cNvPr>
          <p:cNvSpPr>
            <a:spLocks noGrp="1"/>
          </p:cNvSpPr>
          <p:nvPr>
            <p:ph type="title"/>
          </p:nvPr>
        </p:nvSpPr>
        <p:spPr/>
        <p:txBody>
          <a:bodyPr vert="horz" lIns="91440" tIns="45720" rIns="91440" bIns="45720" rtlCol="0" anchor="ctr">
            <a:normAutofit/>
          </a:bodyPr>
          <a:lstStyle/>
          <a:p>
            <a:pPr algn="ctr"/>
            <a:r>
              <a:rPr lang="en-US" sz="4000" kern="1200" dirty="0">
                <a:solidFill>
                  <a:srgbClr val="FFFFFF"/>
                </a:solidFill>
                <a:latin typeface="Algerian" panose="04020705040A02060702" pitchFamily="82" charset="0"/>
              </a:rPr>
              <a:t>LIQUID-IN –GLASS THERMOMETER</a:t>
            </a:r>
          </a:p>
        </p:txBody>
      </p:sp>
      <p:sp>
        <p:nvSpPr>
          <p:cNvPr id="3" name="Content Placeholder 2">
            <a:extLst>
              <a:ext uri="{FF2B5EF4-FFF2-40B4-BE49-F238E27FC236}">
                <a16:creationId xmlns:a16="http://schemas.microsoft.com/office/drawing/2014/main" id="{998107AA-D18F-4C9C-888D-530BACA4F22A}"/>
              </a:ext>
            </a:extLst>
          </p:cNvPr>
          <p:cNvSpPr>
            <a:spLocks noGrp="1"/>
          </p:cNvSpPr>
          <p:nvPr>
            <p:ph idx="1"/>
          </p:nvPr>
        </p:nvSpPr>
        <p:spPr>
          <a:xfrm>
            <a:off x="838200" y="365125"/>
            <a:ext cx="10515600" cy="5811838"/>
          </a:xfrm>
        </p:spPr>
        <p:txBody>
          <a:bodyPr/>
          <a:lstStyle/>
          <a:p>
            <a:pPr marL="0" indent="0" algn="ctr">
              <a:buNone/>
            </a:pPr>
            <a:endParaRPr lang="en-IN" dirty="0">
              <a:solidFill>
                <a:srgbClr val="0070C0"/>
              </a:solidFill>
              <a:latin typeface="Algerian" panose="04020705040A02060702" pitchFamily="82" charset="0"/>
            </a:endParaRPr>
          </a:p>
          <a:p>
            <a:pPr marL="0" indent="0" algn="ctr">
              <a:buNone/>
            </a:pPr>
            <a:r>
              <a:rPr lang="en-IN" dirty="0">
                <a:solidFill>
                  <a:srgbClr val="0070C0"/>
                </a:solidFill>
                <a:latin typeface="Algerian" panose="04020705040A02060702" pitchFamily="82" charset="0"/>
              </a:rPr>
              <a:t>Liquid-in- glass thermometer</a:t>
            </a:r>
          </a:p>
        </p:txBody>
      </p:sp>
      <p:graphicFrame>
        <p:nvGraphicFramePr>
          <p:cNvPr id="6" name="TextBox 2">
            <a:extLst>
              <a:ext uri="{FF2B5EF4-FFF2-40B4-BE49-F238E27FC236}">
                <a16:creationId xmlns:a16="http://schemas.microsoft.com/office/drawing/2014/main" id="{66C5197C-70D5-4FF5-89C6-C5C6180090C2}"/>
              </a:ext>
            </a:extLst>
          </p:cNvPr>
          <p:cNvGraphicFramePr/>
          <p:nvPr>
            <p:extLst>
              <p:ext uri="{D42A27DB-BD31-4B8C-83A1-F6EECF244321}">
                <p14:modId xmlns:p14="http://schemas.microsoft.com/office/powerpoint/2010/main" val="1187783945"/>
              </p:ext>
            </p:extLst>
          </p:nvPr>
        </p:nvGraphicFramePr>
        <p:xfrm>
          <a:off x="632085" y="1690688"/>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16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DEB68-D3D9-4D67-92BE-B5CF98945C9A}"/>
              </a:ext>
            </a:extLst>
          </p:cNvPr>
          <p:cNvSpPr txBox="1"/>
          <p:nvPr/>
        </p:nvSpPr>
        <p:spPr>
          <a:xfrm>
            <a:off x="457199" y="113983"/>
            <a:ext cx="11149263" cy="6186309"/>
          </a:xfrm>
          <a:prstGeom prst="rect">
            <a:avLst/>
          </a:prstGeom>
          <a:noFill/>
        </p:spPr>
        <p:txBody>
          <a:bodyPr wrap="square">
            <a:spAutoFit/>
          </a:bodyPr>
          <a:lstStyle/>
          <a:p>
            <a:pPr marL="342900" indent="-342900">
              <a:buFont typeface="Wingdings" panose="05000000000000000000" pitchFamily="2" charset="2"/>
              <a:buChar char="Ø"/>
            </a:pPr>
            <a:r>
              <a:rPr lang="en-US" sz="2200" spc="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schematic is shown in Fig. 3.5 The range of mercury thermometer is normally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-35-300°C and the upper limit is 357°C. its boiling point. </a:t>
            </a:r>
          </a:p>
          <a:p>
            <a:pPr marL="342900" indent="-342900">
              <a:buFont typeface="Wingdings" panose="05000000000000000000" pitchFamily="2" charset="2"/>
              <a:buChar char="Ø"/>
            </a:pPr>
            <a:endParaRPr lang="en-US" sz="2200" spc="1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range can be extended upto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600°C by filling the volume above mercury with pressurized dry nitrogen. </a:t>
            </a:r>
          </a:p>
          <a:p>
            <a:pPr marL="342900" indent="-342900">
              <a:buFont typeface="Wingdings" panose="05000000000000000000" pitchFamily="2" charset="2"/>
              <a:buChar char="Ø"/>
            </a:pP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volume of the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bulb is made 100 to 400 times larger than the capillary volume. Other liquids used as expansion media are given in Table 3.3 with their corresponding ranges</a:t>
            </a:r>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8B4EA4-BE99-4A18-97B7-38B74EF10D06}"/>
              </a:ext>
            </a:extLst>
          </p:cNvPr>
          <p:cNvPicPr>
            <a:picLocks noChangeAspect="1"/>
          </p:cNvPicPr>
          <p:nvPr/>
        </p:nvPicPr>
        <p:blipFill>
          <a:blip r:embed="rId2"/>
          <a:stretch>
            <a:fillRect/>
          </a:stretch>
        </p:blipFill>
        <p:spPr>
          <a:xfrm>
            <a:off x="1577009" y="990036"/>
            <a:ext cx="7447721" cy="3872869"/>
          </a:xfrm>
          <a:prstGeom prst="rect">
            <a:avLst/>
          </a:prstGeom>
        </p:spPr>
      </p:pic>
    </p:spTree>
    <p:extLst>
      <p:ext uri="{BB962C8B-B14F-4D97-AF65-F5344CB8AC3E}">
        <p14:creationId xmlns:p14="http://schemas.microsoft.com/office/powerpoint/2010/main" val="213326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DF25A4C2-F787-4E07-B1B8-32D0AFE9D5BE}"/>
              </a:ext>
            </a:extLst>
          </p:cNvPr>
          <p:cNvSpPr>
            <a:spLocks noChangeArrowheads="1"/>
          </p:cNvSpPr>
          <p:nvPr/>
        </p:nvSpPr>
        <p:spPr bwMode="auto">
          <a:xfrm>
            <a:off x="0" y="-184826"/>
            <a:ext cx="11614826" cy="64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2EE19718-9243-437A-9EC0-3DD95CFAD2E9}"/>
              </a:ext>
            </a:extLst>
          </p:cNvPr>
          <p:cNvSpPr>
            <a:spLocks noChangeArrowheads="1"/>
          </p:cNvSpPr>
          <p:nvPr/>
        </p:nvSpPr>
        <p:spPr bwMode="auto">
          <a:xfrm>
            <a:off x="466928" y="2356557"/>
            <a:ext cx="11430000" cy="3924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endPar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the measurement is made, the thermometer should be immersed upto the meniscus in the capillary which means that the thermometer is to be moved for varying temperatures.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Alternatively, the entire thermometer is immersed, or, only the bulb is immersed. The last alternative is the most common one and for this purpose. a correction has to be applied for the mercury column above the immersion line because the column is at a different temperature </a:t>
            </a:r>
            <a:r>
              <a:rPr kumimoji="0" lang="en-US" altLang="en-US" sz="220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 </a:t>
            </a: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than the measured value </a:t>
            </a:r>
            <a:r>
              <a:rPr kumimoji="0" lang="en-US" altLang="en-US" sz="220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20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648CF226-5FB3-4806-ADC7-5C03A5069BA1}"/>
              </a:ext>
            </a:extLst>
          </p:cNvPr>
          <p:cNvGraphicFramePr>
            <a:graphicFrameLocks noGrp="1"/>
          </p:cNvGraphicFramePr>
          <p:nvPr>
            <p:extLst>
              <p:ext uri="{D42A27DB-BD31-4B8C-83A1-F6EECF244321}">
                <p14:modId xmlns:p14="http://schemas.microsoft.com/office/powerpoint/2010/main" val="2372236320"/>
              </p:ext>
            </p:extLst>
          </p:nvPr>
        </p:nvGraphicFramePr>
        <p:xfrm>
          <a:off x="914400" y="719666"/>
          <a:ext cx="10336696" cy="1854200"/>
        </p:xfrm>
        <a:graphic>
          <a:graphicData uri="http://schemas.openxmlformats.org/drawingml/2006/table">
            <a:tbl>
              <a:tblPr firstRow="1" bandRow="1">
                <a:tableStyleId>{2A488322-F2BA-4B5B-9748-0D474271808F}</a:tableStyleId>
              </a:tblPr>
              <a:tblGrid>
                <a:gridCol w="5168348">
                  <a:extLst>
                    <a:ext uri="{9D8B030D-6E8A-4147-A177-3AD203B41FA5}">
                      <a16:colId xmlns:a16="http://schemas.microsoft.com/office/drawing/2014/main" val="2346094848"/>
                    </a:ext>
                  </a:extLst>
                </a:gridCol>
                <a:gridCol w="5168348">
                  <a:extLst>
                    <a:ext uri="{9D8B030D-6E8A-4147-A177-3AD203B41FA5}">
                      <a16:colId xmlns:a16="http://schemas.microsoft.com/office/drawing/2014/main" val="1673670324"/>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LIQUID</a:t>
                      </a:r>
                    </a:p>
                  </a:txBody>
                  <a:tcPr/>
                </a:tc>
                <a:tc>
                  <a:txBody>
                    <a:bodyPr/>
                    <a:lstStyle/>
                    <a:p>
                      <a:pPr algn="ctr"/>
                      <a:r>
                        <a:rPr lang="en-IN" dirty="0">
                          <a:latin typeface="Times New Roman" panose="02020603050405020304" pitchFamily="18" charset="0"/>
                          <a:cs typeface="Times New Roman" panose="02020603050405020304" pitchFamily="18" charset="0"/>
                        </a:rPr>
                        <a:t>RANGE(DEGREE CENTIGRADE)</a:t>
                      </a:r>
                    </a:p>
                  </a:txBody>
                  <a:tcPr/>
                </a:tc>
                <a:extLst>
                  <a:ext uri="{0D108BD9-81ED-4DB2-BD59-A6C34878D82A}">
                    <a16:rowId xmlns:a16="http://schemas.microsoft.com/office/drawing/2014/main" val="4212842043"/>
                  </a:ext>
                </a:extLst>
              </a:tr>
              <a:tr h="370840">
                <a:tc>
                  <a:txBody>
                    <a:bodyPr/>
                    <a:lstStyle/>
                    <a:p>
                      <a:pPr algn="ctr"/>
                      <a:r>
                        <a:rPr lang="en-IN" dirty="0">
                          <a:latin typeface="Times New Roman" panose="02020603050405020304" pitchFamily="18" charset="0"/>
                          <a:cs typeface="Times New Roman" panose="02020603050405020304" pitchFamily="18" charset="0"/>
                        </a:rPr>
                        <a:t>PENTANE</a:t>
                      </a:r>
                    </a:p>
                  </a:txBody>
                  <a:tcPr/>
                </a:tc>
                <a:tc>
                  <a:txBody>
                    <a:bodyPr/>
                    <a:lstStyle/>
                    <a:p>
                      <a:pPr algn="ctr"/>
                      <a:r>
                        <a:rPr lang="en-IN" dirty="0">
                          <a:latin typeface="Times New Roman" panose="02020603050405020304" pitchFamily="18" charset="0"/>
                          <a:cs typeface="Times New Roman" panose="02020603050405020304" pitchFamily="18" charset="0"/>
                        </a:rPr>
                        <a:t>-200-30</a:t>
                      </a:r>
                    </a:p>
                  </a:txBody>
                  <a:tcPr/>
                </a:tc>
                <a:extLst>
                  <a:ext uri="{0D108BD9-81ED-4DB2-BD59-A6C34878D82A}">
                    <a16:rowId xmlns:a16="http://schemas.microsoft.com/office/drawing/2014/main" val="3323696875"/>
                  </a:ext>
                </a:extLst>
              </a:tr>
              <a:tr h="370840">
                <a:tc>
                  <a:txBody>
                    <a:bodyPr/>
                    <a:lstStyle/>
                    <a:p>
                      <a:pPr algn="ctr"/>
                      <a:r>
                        <a:rPr lang="en-IN" dirty="0">
                          <a:latin typeface="Times New Roman" panose="02020603050405020304" pitchFamily="18" charset="0"/>
                          <a:cs typeface="Times New Roman" panose="02020603050405020304" pitchFamily="18" charset="0"/>
                        </a:rPr>
                        <a:t>ALCOHOL</a:t>
                      </a:r>
                    </a:p>
                  </a:txBody>
                  <a:tcPr/>
                </a:tc>
                <a:tc>
                  <a:txBody>
                    <a:bodyPr/>
                    <a:lstStyle/>
                    <a:p>
                      <a:pPr algn="ctr"/>
                      <a:r>
                        <a:rPr lang="en-IN" dirty="0">
                          <a:latin typeface="Times New Roman" panose="02020603050405020304" pitchFamily="18" charset="0"/>
                          <a:cs typeface="Times New Roman" panose="02020603050405020304" pitchFamily="18" charset="0"/>
                        </a:rPr>
                        <a:t>-80-70</a:t>
                      </a:r>
                    </a:p>
                  </a:txBody>
                  <a:tcPr/>
                </a:tc>
                <a:extLst>
                  <a:ext uri="{0D108BD9-81ED-4DB2-BD59-A6C34878D82A}">
                    <a16:rowId xmlns:a16="http://schemas.microsoft.com/office/drawing/2014/main" val="791453109"/>
                  </a:ext>
                </a:extLst>
              </a:tr>
              <a:tr h="370840">
                <a:tc>
                  <a:txBody>
                    <a:bodyPr/>
                    <a:lstStyle/>
                    <a:p>
                      <a:pPr algn="ctr"/>
                      <a:r>
                        <a:rPr lang="en-IN" dirty="0">
                          <a:latin typeface="Times New Roman" panose="02020603050405020304" pitchFamily="18" charset="0"/>
                          <a:cs typeface="Times New Roman" panose="02020603050405020304" pitchFamily="18" charset="0"/>
                        </a:rPr>
                        <a:t>TOLUENE</a:t>
                      </a:r>
                    </a:p>
                  </a:txBody>
                  <a:tcPr/>
                </a:tc>
                <a:tc>
                  <a:txBody>
                    <a:bodyPr/>
                    <a:lstStyle/>
                    <a:p>
                      <a:pPr algn="ctr"/>
                      <a:r>
                        <a:rPr lang="en-IN" dirty="0">
                          <a:latin typeface="Times New Roman" panose="02020603050405020304" pitchFamily="18" charset="0"/>
                          <a:cs typeface="Times New Roman" panose="02020603050405020304" pitchFamily="18" charset="0"/>
                        </a:rPr>
                        <a:t>-80-100</a:t>
                      </a:r>
                    </a:p>
                  </a:txBody>
                  <a:tcPr/>
                </a:tc>
                <a:extLst>
                  <a:ext uri="{0D108BD9-81ED-4DB2-BD59-A6C34878D82A}">
                    <a16:rowId xmlns:a16="http://schemas.microsoft.com/office/drawing/2014/main" val="876791409"/>
                  </a:ext>
                </a:extLst>
              </a:tr>
              <a:tr h="370840">
                <a:tc>
                  <a:txBody>
                    <a:bodyPr/>
                    <a:lstStyle/>
                    <a:p>
                      <a:pPr algn="ctr"/>
                      <a:r>
                        <a:rPr lang="en-IN" dirty="0">
                          <a:latin typeface="Times New Roman" panose="02020603050405020304" pitchFamily="18" charset="0"/>
                          <a:cs typeface="Times New Roman" panose="02020603050405020304" pitchFamily="18" charset="0"/>
                        </a:rPr>
                        <a:t>CREOSOTE</a:t>
                      </a:r>
                    </a:p>
                  </a:txBody>
                  <a:tcPr/>
                </a:tc>
                <a:tc>
                  <a:txBody>
                    <a:bodyPr/>
                    <a:lstStyle/>
                    <a:p>
                      <a:pPr algn="ctr"/>
                      <a:r>
                        <a:rPr lang="en-IN" dirty="0">
                          <a:latin typeface="Times New Roman" panose="02020603050405020304" pitchFamily="18" charset="0"/>
                          <a:cs typeface="Times New Roman" panose="02020603050405020304" pitchFamily="18" charset="0"/>
                        </a:rPr>
                        <a:t>-5-200</a:t>
                      </a:r>
                    </a:p>
                  </a:txBody>
                  <a:tcPr/>
                </a:tc>
                <a:extLst>
                  <a:ext uri="{0D108BD9-81ED-4DB2-BD59-A6C34878D82A}">
                    <a16:rowId xmlns:a16="http://schemas.microsoft.com/office/drawing/2014/main" val="2564488205"/>
                  </a:ext>
                </a:extLst>
              </a:tr>
            </a:tbl>
          </a:graphicData>
        </a:graphic>
      </p:graphicFrame>
    </p:spTree>
    <p:extLst>
      <p:ext uri="{BB962C8B-B14F-4D97-AF65-F5344CB8AC3E}">
        <p14:creationId xmlns:p14="http://schemas.microsoft.com/office/powerpoint/2010/main" val="3358857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A96D14-4843-446C-BB00-202DBFD0610C}"/>
              </a:ext>
            </a:extLst>
          </p:cNvPr>
          <p:cNvSpPr txBox="1"/>
          <p:nvPr/>
        </p:nvSpPr>
        <p:spPr>
          <a:xfrm>
            <a:off x="272374" y="3580488"/>
            <a:ext cx="11663463" cy="3078535"/>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extension of this is the industrial type liquid filled-in system which consists of a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metallic bulb attached to a metallic capillary. The other end of capillary is fitted with a Bourdon.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expansion of the liquid in the bulb is transmitted to the Bourdon which uncurls in the usual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manner. </a:t>
            </a:r>
          </a:p>
          <a:p>
            <a:pPr marL="342900" indent="-342900" algn="just">
              <a:lnSpc>
                <a:spcPct val="150000"/>
              </a:lnSpc>
              <a:buFont typeface="Wingdings" panose="05000000000000000000" pitchFamily="2" charset="2"/>
              <a:buChar char="Ø"/>
            </a:pP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number of compensations are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necessary to obtain correct indication by the measurement system using such a sensor. </a:t>
            </a:r>
          </a:p>
          <a:p>
            <a:pPr marL="342900" indent="-342900" algn="just">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correction methods are available in standard texts on industrial instrumentation.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F82E501-5328-4C2E-B184-F32F22C2F3A8}"/>
              </a:ext>
            </a:extLst>
          </p:cNvPr>
          <p:cNvSpPr txBox="1"/>
          <p:nvPr/>
        </p:nvSpPr>
        <p:spPr>
          <a:xfrm>
            <a:off x="241911" y="432326"/>
            <a:ext cx="6094520" cy="430887"/>
          </a:xfrm>
          <a:prstGeom prst="rect">
            <a:avLst/>
          </a:prstGeom>
          <a:noFill/>
        </p:spPr>
        <p:txBody>
          <a:bodyPr wrap="square">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correction term is</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383B27-2A14-46C9-AC81-2E39183F9C6B}"/>
              </a:ext>
            </a:extLst>
          </p:cNvPr>
          <p:cNvPicPr>
            <a:picLocks noChangeAspect="1"/>
          </p:cNvPicPr>
          <p:nvPr/>
        </p:nvPicPr>
        <p:blipFill>
          <a:blip r:embed="rId2"/>
          <a:stretch>
            <a:fillRect/>
          </a:stretch>
        </p:blipFill>
        <p:spPr>
          <a:xfrm>
            <a:off x="371061" y="728870"/>
            <a:ext cx="11564776" cy="2851618"/>
          </a:xfrm>
          <a:prstGeom prst="rect">
            <a:avLst/>
          </a:prstGeom>
        </p:spPr>
      </p:pic>
    </p:spTree>
    <p:extLst>
      <p:ext uri="{BB962C8B-B14F-4D97-AF65-F5344CB8AC3E}">
        <p14:creationId xmlns:p14="http://schemas.microsoft.com/office/powerpoint/2010/main" val="277403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1BD4-5EC9-420E-AD15-CCBFE00E4F96}"/>
              </a:ext>
            </a:extLst>
          </p:cNvPr>
          <p:cNvSpPr>
            <a:spLocks noGrp="1"/>
          </p:cNvSpPr>
          <p:nvPr>
            <p:ph type="title"/>
          </p:nvPr>
        </p:nvSpPr>
        <p:spPr>
          <a:xfrm>
            <a:off x="596347" y="365126"/>
            <a:ext cx="10989011" cy="646552"/>
          </a:xfrm>
        </p:spPr>
        <p:txBody>
          <a:bodyPr>
            <a:normAutofit/>
          </a:bodyPr>
          <a:lstStyle/>
          <a:p>
            <a:pPr algn="ctr"/>
            <a:r>
              <a:rPr lang="en-US" sz="3200" b="1" spc="50" dirty="0">
                <a:solidFill>
                  <a:srgbClr val="0070C0"/>
                </a:solidFill>
                <a:effectLst/>
                <a:latin typeface="Algerian" panose="04020705040A02060702" pitchFamily="82" charset="0"/>
                <a:ea typeface="Calibri" panose="020F0502020204030204" pitchFamily="34" charset="0"/>
                <a:cs typeface="Times New Roman" panose="02020603050405020304" pitchFamily="18" charset="0"/>
              </a:rPr>
              <a:t>ACOUSTIC TEMPERATURE </a:t>
            </a:r>
            <a:r>
              <a:rPr lang="en-US" sz="3200" b="1" dirty="0">
                <a:solidFill>
                  <a:srgbClr val="0070C0"/>
                </a:solidFill>
                <a:effectLst/>
                <a:latin typeface="Algerian" panose="04020705040A02060702" pitchFamily="82" charset="0"/>
                <a:ea typeface="Calibri" panose="020F0502020204030204" pitchFamily="34" charset="0"/>
                <a:cs typeface="Times New Roman" panose="02020603050405020304" pitchFamily="18" charset="0"/>
              </a:rPr>
              <a:t>SENSOR</a:t>
            </a:r>
            <a:endParaRPr lang="en-IN" sz="3200" b="1" dirty="0">
              <a:solidFill>
                <a:srgbClr val="0070C0"/>
              </a:solidFill>
              <a:latin typeface="Algerian" panose="04020705040A02060702" pitchFamily="82" charset="0"/>
              <a:cs typeface="Times New Roman" panose="02020603050405020304" pitchFamily="18" charset="0"/>
            </a:endParaRPr>
          </a:p>
        </p:txBody>
      </p:sp>
      <p:pic>
        <p:nvPicPr>
          <p:cNvPr id="4" name="Picture 3">
            <a:extLst>
              <a:ext uri="{FF2B5EF4-FFF2-40B4-BE49-F238E27FC236}">
                <a16:creationId xmlns:a16="http://schemas.microsoft.com/office/drawing/2014/main" id="{9A86EA82-E1E8-403F-9FBE-19D0C0BEB23F}"/>
              </a:ext>
            </a:extLst>
          </p:cNvPr>
          <p:cNvPicPr>
            <a:picLocks noChangeAspect="1"/>
          </p:cNvPicPr>
          <p:nvPr/>
        </p:nvPicPr>
        <p:blipFill>
          <a:blip r:embed="rId2"/>
          <a:stretch>
            <a:fillRect/>
          </a:stretch>
        </p:blipFill>
        <p:spPr>
          <a:xfrm>
            <a:off x="426899" y="1011678"/>
            <a:ext cx="11327906" cy="3532685"/>
          </a:xfrm>
          <a:prstGeom prst="rect">
            <a:avLst/>
          </a:prstGeom>
        </p:spPr>
      </p:pic>
      <p:sp>
        <p:nvSpPr>
          <p:cNvPr id="5" name="TextBox 4">
            <a:extLst>
              <a:ext uri="{FF2B5EF4-FFF2-40B4-BE49-F238E27FC236}">
                <a16:creationId xmlns:a16="http://schemas.microsoft.com/office/drawing/2014/main" id="{B9FF8040-7DD0-43FA-B1C0-8C0959BDC4E6}"/>
              </a:ext>
            </a:extLst>
          </p:cNvPr>
          <p:cNvSpPr txBox="1"/>
          <p:nvPr/>
        </p:nvSpPr>
        <p:spPr>
          <a:xfrm>
            <a:off x="257453" y="4235028"/>
            <a:ext cx="11327906" cy="257724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realization of this technique is made in acoustic helium interferometer whose working is explained through Fig. 3.6. </a:t>
            </a:r>
          </a:p>
          <a:p>
            <a:pPr marL="342900" indent="-342900" algn="just">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quartz crystal excited to its resonance frequency is used to transmit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wave through a gas (</a:t>
            </a:r>
            <a:r>
              <a:rPr lang="en-US" sz="22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 column. to be faced by a piston. The wave is reflected at the piston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surface to form a pattern as shown. </a:t>
            </a:r>
            <a:endParaRPr lang="en-IN" sz="2200" dirty="0"/>
          </a:p>
        </p:txBody>
      </p:sp>
    </p:spTree>
    <p:extLst>
      <p:ext uri="{BB962C8B-B14F-4D97-AF65-F5344CB8AC3E}">
        <p14:creationId xmlns:p14="http://schemas.microsoft.com/office/powerpoint/2010/main" val="220511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EA8430-202B-489C-8140-617722FFBA97}"/>
              </a:ext>
            </a:extLst>
          </p:cNvPr>
          <p:cNvSpPr txBox="1"/>
          <p:nvPr/>
        </p:nvSpPr>
        <p:spPr>
          <a:xfrm>
            <a:off x="272374" y="4619"/>
            <a:ext cx="11653737" cy="3078535"/>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the path length l has a multiple number of half-</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wavelengths and correspondingly the gas column is set to resonate at each such half-wavelength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gap, with the piston moving away from the crystal at each resonant peak, the crystal gives out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maximum energy and hence the voltage </a:t>
            </a:r>
            <a:r>
              <a:rPr lang="en-US" sz="22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sz="2200" i="1" spc="15"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across the crystal defines peaks as shown in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 3.6(c). </a:t>
            </a:r>
          </a:p>
          <a:p>
            <a:pPr marL="342900" indent="-342900" algn="just">
              <a:lnSpc>
                <a:spcPct val="150000"/>
              </a:lnSpc>
              <a:buFont typeface="Wingdings" panose="05000000000000000000" pitchFamily="2" charset="2"/>
              <a:buChar char="Ø"/>
            </a:pP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piston moves by a distance </a:t>
            </a:r>
            <a:r>
              <a:rPr lang="en-US" sz="22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give </a:t>
            </a:r>
            <a:r>
              <a:rPr lang="en-US" sz="22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such peaks, </a:t>
            </a:r>
            <a:r>
              <a:rPr lang="en-US" sz="22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i="1" spc="-1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i="1" spc="-1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nλ</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from which </a:t>
            </a:r>
            <a:r>
              <a:rPr lang="en-US" sz="22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determined and thence temperature T. The piston movement must be accurately monitored to </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within, say </a:t>
            </a:r>
            <a:r>
              <a:rPr lang="en-US" sz="2200"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μ</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4E34C3-EF02-4183-A506-B7B640F4BD84}"/>
              </a:ext>
            </a:extLst>
          </p:cNvPr>
          <p:cNvPicPr>
            <a:picLocks noChangeAspect="1"/>
          </p:cNvPicPr>
          <p:nvPr/>
        </p:nvPicPr>
        <p:blipFill>
          <a:blip r:embed="rId2"/>
          <a:stretch>
            <a:fillRect/>
          </a:stretch>
        </p:blipFill>
        <p:spPr>
          <a:xfrm>
            <a:off x="410817" y="3019519"/>
            <a:ext cx="11508809" cy="3833862"/>
          </a:xfrm>
          <a:prstGeom prst="rect">
            <a:avLst/>
          </a:prstGeom>
        </p:spPr>
      </p:pic>
    </p:spTree>
    <p:extLst>
      <p:ext uri="{BB962C8B-B14F-4D97-AF65-F5344CB8AC3E}">
        <p14:creationId xmlns:p14="http://schemas.microsoft.com/office/powerpoint/2010/main" val="5555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9CF32-30B1-42C5-978A-6305AA622790}"/>
              </a:ext>
            </a:extLst>
          </p:cNvPr>
          <p:cNvPicPr>
            <a:picLocks noChangeAspect="1"/>
          </p:cNvPicPr>
          <p:nvPr/>
        </p:nvPicPr>
        <p:blipFill>
          <a:blip r:embed="rId2"/>
          <a:stretch>
            <a:fillRect/>
          </a:stretch>
        </p:blipFill>
        <p:spPr>
          <a:xfrm>
            <a:off x="1942038" y="365237"/>
            <a:ext cx="9593673" cy="3264653"/>
          </a:xfrm>
          <a:prstGeom prst="rect">
            <a:avLst/>
          </a:prstGeom>
        </p:spPr>
      </p:pic>
      <p:sp>
        <p:nvSpPr>
          <p:cNvPr id="5" name="TextBox 4">
            <a:extLst>
              <a:ext uri="{FF2B5EF4-FFF2-40B4-BE49-F238E27FC236}">
                <a16:creationId xmlns:a16="http://schemas.microsoft.com/office/drawing/2014/main" id="{D9870F2E-E533-4963-B768-6F63E685163B}"/>
              </a:ext>
            </a:extLst>
          </p:cNvPr>
          <p:cNvSpPr txBox="1"/>
          <p:nvPr/>
        </p:nvSpPr>
        <p:spPr>
          <a:xfrm>
            <a:off x="350196" y="3763345"/>
            <a:ext cx="11702374" cy="3078535"/>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is a nonresonant acoustic sensor that utilizes the pulse-echo transit time difference which changes with temperature. Figure 3.7 is </a:t>
            </a: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schematic representation of the sensory pans of </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measurement system. </a:t>
            </a:r>
          </a:p>
          <a:p>
            <a:pPr marL="342900" indent="-342900" algn="just">
              <a:lnSpc>
                <a:spcPct val="150000"/>
              </a:lnSpc>
              <a:buFont typeface="Wingdings" panose="05000000000000000000" pitchFamily="2" charset="2"/>
              <a:buChar char="Ø"/>
            </a:pP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ultrasonic pulse is transmitted through the sensor, a part of which is reflected at the entrance (a discontinuity) and a part at the end, as shown.</a:t>
            </a:r>
          </a:p>
          <a:p>
            <a:pPr marL="342900" indent="-342900" algn="just">
              <a:lnSpc>
                <a:spcPct val="150000"/>
              </a:lnSpc>
              <a:buFont typeface="Wingdings" panose="05000000000000000000" pitchFamily="2" charset="2"/>
              <a:buChar char="Ø"/>
            </a:pP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reflected pulses are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received by the transreceiver coil at an interval of called the transit time.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7154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D7495-165F-4E15-B52A-0ED8268CC447}"/>
              </a:ext>
            </a:extLst>
          </p:cNvPr>
          <p:cNvSpPr txBox="1"/>
          <p:nvPr/>
        </p:nvSpPr>
        <p:spPr>
          <a:xfrm>
            <a:off x="379380" y="202040"/>
            <a:ext cx="11157624" cy="257070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pulse that travels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entire length of the sensor is delayed more/less depending on the change in the sensor </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temperature. </a:t>
            </a:r>
          </a:p>
          <a:p>
            <a:pPr marL="342900" indent="-342900" algn="just">
              <a:lnSpc>
                <a:spcPct val="150000"/>
              </a:lnSpc>
              <a:buFont typeface="Wingdings" panose="05000000000000000000" pitchFamily="2" charset="2"/>
              <a:buChar char="Ø"/>
            </a:pP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temperature dependence is </a:t>
            </a:r>
            <a:r>
              <a:rPr lang="en-US" sz="2200" b="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function of the path length </a:t>
            </a:r>
            <a:r>
              <a:rPr lang="en-US" sz="2200" i="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sensor material.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temperature range, and vibration mode even if the first echo is considered. </a:t>
            </a:r>
          </a:p>
          <a:p>
            <a:pPr marL="342900" indent="-342900" algn="just">
              <a:lnSpc>
                <a:spcPct val="150000"/>
              </a:lnSpc>
              <a:buFont typeface="Wingdings" panose="05000000000000000000" pitchFamily="2" charset="2"/>
              <a:buChar char="Ø"/>
            </a:pP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materials which show distinctive r„ are listed in Table 3.4 with their temperature ranges.</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EC2ADB-9F80-484F-A479-17DB8EEE7667}"/>
              </a:ext>
            </a:extLst>
          </p:cNvPr>
          <p:cNvPicPr>
            <a:picLocks noChangeAspect="1"/>
          </p:cNvPicPr>
          <p:nvPr/>
        </p:nvPicPr>
        <p:blipFill>
          <a:blip r:embed="rId2"/>
          <a:stretch>
            <a:fillRect/>
          </a:stretch>
        </p:blipFill>
        <p:spPr>
          <a:xfrm>
            <a:off x="379381" y="2902566"/>
            <a:ext cx="10937976" cy="3902338"/>
          </a:xfrm>
          <a:prstGeom prst="rect">
            <a:avLst/>
          </a:prstGeom>
        </p:spPr>
      </p:pic>
    </p:spTree>
    <p:extLst>
      <p:ext uri="{BB962C8B-B14F-4D97-AF65-F5344CB8AC3E}">
        <p14:creationId xmlns:p14="http://schemas.microsoft.com/office/powerpoint/2010/main" val="3547883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38A80B-A136-4D7E-AA03-9F1A79653507}"/>
              </a:ext>
            </a:extLst>
          </p:cNvPr>
          <p:cNvPicPr>
            <a:picLocks noChangeAspect="1"/>
          </p:cNvPicPr>
          <p:nvPr/>
        </p:nvPicPr>
        <p:blipFill>
          <a:blip r:embed="rId2"/>
          <a:stretch>
            <a:fillRect/>
          </a:stretch>
        </p:blipFill>
        <p:spPr>
          <a:xfrm>
            <a:off x="397565" y="128425"/>
            <a:ext cx="10906539" cy="6601150"/>
          </a:xfrm>
          <a:prstGeom prst="rect">
            <a:avLst/>
          </a:prstGeom>
        </p:spPr>
      </p:pic>
    </p:spTree>
    <p:extLst>
      <p:ext uri="{BB962C8B-B14F-4D97-AF65-F5344CB8AC3E}">
        <p14:creationId xmlns:p14="http://schemas.microsoft.com/office/powerpoint/2010/main" val="3337321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D9049-ACB1-4F4E-9E26-BE568E696D18}"/>
              </a:ext>
            </a:extLst>
          </p:cNvPr>
          <p:cNvSpPr txBox="1"/>
          <p:nvPr/>
        </p:nvSpPr>
        <p:spPr>
          <a:xfrm>
            <a:off x="801193" y="1500701"/>
            <a:ext cx="10972799" cy="3181127"/>
          </a:xfrm>
          <a:prstGeom prst="rect">
            <a:avLst/>
          </a:prstGeom>
          <a:noFill/>
        </p:spPr>
        <p:txBody>
          <a:bodyPr wrap="square">
            <a:spAutoFit/>
          </a:bodyPr>
          <a:lstStyle/>
          <a:p>
            <a:pPr marL="342900" marR="137160" indent="-342900" algn="just">
              <a:lnSpc>
                <a:spcPct val="150000"/>
              </a:lnSpc>
              <a:spcBef>
                <a:spcPts val="360"/>
              </a:spcBef>
              <a:spcAft>
                <a:spcPts val="0"/>
              </a:spcAft>
              <a:buFont typeface="Wingdings" panose="05000000000000000000" pitchFamily="2" charset="2"/>
              <a:buChar char="Ø"/>
            </a:pPr>
            <a:r>
              <a:rPr lang="en-US" sz="22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sensor may be made in the form of a thin wire with restrictions or constrictions at </a:t>
            </a:r>
            <a:r>
              <a:rPr lang="en-US" sz="22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intervals of space where the reflections would occur. </a:t>
            </a:r>
          </a:p>
          <a:p>
            <a:pPr marL="342900" marR="137160" indent="-342900" algn="just">
              <a:lnSpc>
                <a:spcPct val="150000"/>
              </a:lnSpc>
              <a:spcBef>
                <a:spcPts val="360"/>
              </a:spcBef>
              <a:spcAft>
                <a:spcPts val="0"/>
              </a:spcAft>
              <a:buFont typeface="Wingdings" panose="05000000000000000000" pitchFamily="2" charset="2"/>
              <a:buChar char="Ø"/>
            </a:pPr>
            <a:r>
              <a:rPr lang="en-US" sz="22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wire diameter varies from 0.03-3 mm and spacing between restrictions varies from 5-10 mm in a sensor length of 15-50 mm, and a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number of echos can then be produced. </a:t>
            </a:r>
          </a:p>
          <a:p>
            <a:pPr marL="342900" marR="137160" indent="-342900" algn="just">
              <a:lnSpc>
                <a:spcPct val="150000"/>
              </a:lnSpc>
              <a:spcBef>
                <a:spcPts val="360"/>
              </a:spcBef>
              <a:spcAft>
                <a:spcPts val="0"/>
              </a:spcAft>
              <a:buFont typeface="Wingdings" panose="05000000000000000000" pitchFamily="2" charset="2"/>
              <a:buChar char="Ø"/>
            </a:pP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should not be any inhomogeneity in the material faced by the wave except for the restrictions.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108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8EE01-60F6-40C6-95FC-3C58798E347D}"/>
              </a:ext>
            </a:extLst>
          </p:cNvPr>
          <p:cNvSpPr>
            <a:spLocks noGrp="1"/>
          </p:cNvSpPr>
          <p:nvPr>
            <p:ph idx="1"/>
          </p:nvPr>
        </p:nvSpPr>
        <p:spPr>
          <a:xfrm>
            <a:off x="689113" y="556591"/>
            <a:ext cx="10876722" cy="6176963"/>
          </a:xfrm>
        </p:spPr>
        <p:txBody>
          <a:bodyPr>
            <a:normAutofit/>
          </a:bodyPr>
          <a:lstStyle/>
          <a:p>
            <a:r>
              <a:rPr lang="en-IN" dirty="0">
                <a:latin typeface="Times New Roman" panose="02020603050405020304" pitchFamily="18" charset="0"/>
                <a:cs typeface="Times New Roman" panose="02020603050405020304" pitchFamily="18" charset="0"/>
              </a:rPr>
              <a:t>Thermal sensors: Introduction</a:t>
            </a:r>
          </a:p>
          <a:p>
            <a:r>
              <a:rPr lang="en-IN" dirty="0">
                <a:latin typeface="Times New Roman" panose="02020603050405020304" pitchFamily="18" charset="0"/>
                <a:cs typeface="Times New Roman" panose="02020603050405020304" pitchFamily="18" charset="0"/>
              </a:rPr>
              <a:t>Thermal Expansion type.</a:t>
            </a:r>
          </a:p>
          <a:p>
            <a:r>
              <a:rPr lang="en-IN" dirty="0">
                <a:latin typeface="Times New Roman" panose="02020603050405020304" pitchFamily="18" charset="0"/>
                <a:cs typeface="Times New Roman" panose="02020603050405020304" pitchFamily="18" charset="0"/>
              </a:rPr>
              <a:t>Acoustics temperature sensors</a:t>
            </a:r>
          </a:p>
          <a:p>
            <a:r>
              <a:rPr lang="en-IN" dirty="0">
                <a:latin typeface="Times New Roman" panose="02020603050405020304" pitchFamily="18" charset="0"/>
                <a:cs typeface="Times New Roman" panose="02020603050405020304" pitchFamily="18" charset="0"/>
              </a:rPr>
              <a:t>Thermo-emf sensor.</a:t>
            </a:r>
          </a:p>
          <a:p>
            <a:r>
              <a:rPr lang="en-IN" dirty="0">
                <a:latin typeface="Times New Roman" panose="02020603050405020304" pitchFamily="18" charset="0"/>
                <a:cs typeface="Times New Roman" panose="02020603050405020304" pitchFamily="18" charset="0"/>
              </a:rPr>
              <a:t>Materials for thermos-emf sensors</a:t>
            </a:r>
          </a:p>
          <a:p>
            <a:r>
              <a:rPr lang="en-IN" dirty="0">
                <a:latin typeface="Times New Roman" panose="02020603050405020304" pitchFamily="18" charset="0"/>
                <a:cs typeface="Times New Roman" panose="02020603050405020304" pitchFamily="18" charset="0"/>
              </a:rPr>
              <a:t>Thermocouple construction, Types.</a:t>
            </a:r>
          </a:p>
          <a:p>
            <a:r>
              <a:rPr lang="en-IN" dirty="0">
                <a:latin typeface="Times New Roman" panose="02020603050405020304" pitchFamily="18" charset="0"/>
                <a:cs typeface="Times New Roman" panose="02020603050405020304" pitchFamily="18" charset="0"/>
              </a:rPr>
              <a:t>Thermo-sensors using semiconductor device</a:t>
            </a:r>
          </a:p>
          <a:p>
            <a:r>
              <a:rPr lang="en-IN" dirty="0">
                <a:latin typeface="Times New Roman" panose="02020603050405020304" pitchFamily="18" charset="0"/>
                <a:cs typeface="Times New Roman" panose="02020603050405020304" pitchFamily="18" charset="0"/>
              </a:rPr>
              <a:t>Pyroelectric thermal sensors</a:t>
            </a:r>
          </a:p>
          <a:p>
            <a:r>
              <a:rPr lang="en-IN" dirty="0">
                <a:latin typeface="Times New Roman" panose="02020603050405020304" pitchFamily="18" charset="0"/>
                <a:cs typeface="Times New Roman" panose="02020603050405020304" pitchFamily="18" charset="0"/>
              </a:rPr>
              <a:t>Introduction, characteristics, Application</a:t>
            </a:r>
          </a:p>
          <a:p>
            <a:r>
              <a:rPr lang="en-IN" dirty="0">
                <a:latin typeface="Times New Roman" panose="02020603050405020304" pitchFamily="18" charset="0"/>
                <a:cs typeface="Times New Roman" panose="02020603050405020304" pitchFamily="18" charset="0"/>
              </a:rPr>
              <a:t>Radiation sensors, Introduction, Characteristics</a:t>
            </a:r>
          </a:p>
          <a:p>
            <a:r>
              <a:rPr lang="en-IN" dirty="0">
                <a:latin typeface="Times New Roman" panose="02020603050405020304" pitchFamily="18" charset="0"/>
                <a:cs typeface="Times New Roman" panose="02020603050405020304" pitchFamily="18" charset="0"/>
              </a:rPr>
              <a:t>Geiger counters, Scintillation detectors</a:t>
            </a:r>
          </a:p>
          <a:p>
            <a:r>
              <a:rPr lang="en-IN" dirty="0">
                <a:latin typeface="Times New Roman" panose="02020603050405020304" pitchFamily="18" charset="0"/>
                <a:cs typeface="Times New Roman" panose="02020603050405020304" pitchFamily="18" charset="0"/>
              </a:rPr>
              <a:t>Application on radiation sensors</a:t>
            </a:r>
          </a:p>
          <a:p>
            <a:endParaRPr lang="en-IN" dirty="0"/>
          </a:p>
        </p:txBody>
      </p:sp>
    </p:spTree>
    <p:extLst>
      <p:ext uri="{BB962C8B-B14F-4D97-AF65-F5344CB8AC3E}">
        <p14:creationId xmlns:p14="http://schemas.microsoft.com/office/powerpoint/2010/main" val="117152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1BD4-5EC9-420E-AD15-CCBFE00E4F96}"/>
              </a:ext>
            </a:extLst>
          </p:cNvPr>
          <p:cNvSpPr>
            <a:spLocks noGrp="1"/>
          </p:cNvSpPr>
          <p:nvPr>
            <p:ph type="title"/>
          </p:nvPr>
        </p:nvSpPr>
        <p:spPr>
          <a:xfrm>
            <a:off x="596347" y="365126"/>
            <a:ext cx="10989011" cy="646552"/>
          </a:xfrm>
        </p:spPr>
        <p:txBody>
          <a:bodyPr>
            <a:normAutofit/>
          </a:bodyPr>
          <a:lstStyle/>
          <a:p>
            <a:pPr algn="ctr"/>
            <a:r>
              <a:rPr lang="en-US" sz="3200" b="1" spc="50" dirty="0">
                <a:solidFill>
                  <a:schemeClr val="accent1"/>
                </a:solidFill>
                <a:effectLst/>
                <a:latin typeface="Algerian" panose="04020705040A02060702" pitchFamily="82" charset="0"/>
                <a:ea typeface="Calibri" panose="020F0502020204030204" pitchFamily="34" charset="0"/>
                <a:cs typeface="Times New Roman" panose="02020603050405020304" pitchFamily="18" charset="0"/>
              </a:rPr>
              <a:t>ACOUSTIC TEMPERATURE </a:t>
            </a:r>
            <a:r>
              <a:rPr lang="en-US" sz="3200" b="1" dirty="0">
                <a:solidFill>
                  <a:schemeClr val="accent1"/>
                </a:solidFill>
                <a:effectLst/>
                <a:latin typeface="Algerian" panose="04020705040A02060702" pitchFamily="82" charset="0"/>
                <a:ea typeface="Calibri" panose="020F0502020204030204" pitchFamily="34" charset="0"/>
                <a:cs typeface="Times New Roman" panose="02020603050405020304" pitchFamily="18" charset="0"/>
              </a:rPr>
              <a:t>SENSOR</a:t>
            </a:r>
            <a:endParaRPr lang="en-IN" sz="3200" b="1" dirty="0">
              <a:solidFill>
                <a:schemeClr val="accent1"/>
              </a:solidFill>
              <a:latin typeface="Algerian" panose="04020705040A02060702" pitchFamily="82" charset="0"/>
              <a:cs typeface="Times New Roman" panose="02020603050405020304" pitchFamily="18" charset="0"/>
            </a:endParaRPr>
          </a:p>
        </p:txBody>
      </p:sp>
      <p:sp>
        <p:nvSpPr>
          <p:cNvPr id="6" name="TextBox 5">
            <a:extLst>
              <a:ext uri="{FF2B5EF4-FFF2-40B4-BE49-F238E27FC236}">
                <a16:creationId xmlns:a16="http://schemas.microsoft.com/office/drawing/2014/main" id="{F10079BE-9C7A-4F21-9DEC-9ED1AEAF5095}"/>
              </a:ext>
            </a:extLst>
          </p:cNvPr>
          <p:cNvSpPr txBox="1"/>
          <p:nvPr/>
        </p:nvSpPr>
        <p:spPr>
          <a:xfrm>
            <a:off x="-879002" y="4235028"/>
            <a:ext cx="13613570" cy="54771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endParaRPr lang="en-IN" sz="2200" dirty="0"/>
          </a:p>
        </p:txBody>
      </p:sp>
      <p:pic>
        <p:nvPicPr>
          <p:cNvPr id="7" name="Picture 2" descr="Technical Research Sensor Technology ECE 2799 D04 Example Design –  Milestone ppt download">
            <a:extLst>
              <a:ext uri="{FF2B5EF4-FFF2-40B4-BE49-F238E27FC236}">
                <a16:creationId xmlns:a16="http://schemas.microsoft.com/office/drawing/2014/main" id="{9676FABD-60BB-4184-92CD-8759B53AB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41" y="119270"/>
            <a:ext cx="10989011" cy="673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1F77DC-3964-44A5-960E-1EC17A9EC55E}"/>
              </a:ext>
            </a:extLst>
          </p:cNvPr>
          <p:cNvPicPr>
            <a:picLocks noChangeAspect="1"/>
          </p:cNvPicPr>
          <p:nvPr/>
        </p:nvPicPr>
        <p:blipFill>
          <a:blip r:embed="rId2"/>
          <a:stretch>
            <a:fillRect/>
          </a:stretch>
        </p:blipFill>
        <p:spPr>
          <a:xfrm>
            <a:off x="1223962" y="681870"/>
            <a:ext cx="9744075" cy="521017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5572AC5-1CAB-40C8-A118-C36E054CDF63}"/>
                  </a:ext>
                </a:extLst>
              </p14:cNvPr>
              <p14:cNvContentPartPr/>
              <p14:nvPr/>
            </p14:nvContentPartPr>
            <p14:xfrm>
              <a:off x="3652200" y="5098680"/>
              <a:ext cx="411120" cy="27360"/>
            </p14:xfrm>
          </p:contentPart>
        </mc:Choice>
        <mc:Fallback xmlns="">
          <p:pic>
            <p:nvPicPr>
              <p:cNvPr id="2" name="Ink 1">
                <a:extLst>
                  <a:ext uri="{FF2B5EF4-FFF2-40B4-BE49-F238E27FC236}">
                    <a16:creationId xmlns:a16="http://schemas.microsoft.com/office/drawing/2014/main" id="{A5572AC5-1CAB-40C8-A118-C36E054CDF63}"/>
                  </a:ext>
                </a:extLst>
              </p:cNvPr>
              <p:cNvPicPr/>
              <p:nvPr/>
            </p:nvPicPr>
            <p:blipFill>
              <a:blip r:embed="rId4"/>
              <a:stretch>
                <a:fillRect/>
              </a:stretch>
            </p:blipFill>
            <p:spPr>
              <a:xfrm>
                <a:off x="3642840" y="5089320"/>
                <a:ext cx="429840" cy="46080"/>
              </a:xfrm>
              <a:prstGeom prst="rect">
                <a:avLst/>
              </a:prstGeom>
            </p:spPr>
          </p:pic>
        </mc:Fallback>
      </mc:AlternateContent>
    </p:spTree>
    <p:extLst>
      <p:ext uri="{BB962C8B-B14F-4D97-AF65-F5344CB8AC3E}">
        <p14:creationId xmlns:p14="http://schemas.microsoft.com/office/powerpoint/2010/main" val="3658664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AC5834-51F6-4AF7-AD28-00B0FDADC8BB}"/>
              </a:ext>
            </a:extLst>
          </p:cNvPr>
          <p:cNvPicPr>
            <a:picLocks noChangeAspect="1"/>
          </p:cNvPicPr>
          <p:nvPr/>
        </p:nvPicPr>
        <p:blipFill>
          <a:blip r:embed="rId2"/>
          <a:stretch>
            <a:fillRect/>
          </a:stretch>
        </p:blipFill>
        <p:spPr>
          <a:xfrm>
            <a:off x="896737" y="637158"/>
            <a:ext cx="10703682" cy="4946896"/>
          </a:xfrm>
          <a:prstGeom prst="rect">
            <a:avLst/>
          </a:prstGeom>
        </p:spPr>
      </p:pic>
    </p:spTree>
    <p:extLst>
      <p:ext uri="{BB962C8B-B14F-4D97-AF65-F5344CB8AC3E}">
        <p14:creationId xmlns:p14="http://schemas.microsoft.com/office/powerpoint/2010/main" val="1281733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312DAA-9D06-43C8-B606-E8C2EFB6A7F1}"/>
              </a:ext>
            </a:extLst>
          </p:cNvPr>
          <p:cNvPicPr>
            <a:picLocks noChangeAspect="1"/>
          </p:cNvPicPr>
          <p:nvPr/>
        </p:nvPicPr>
        <p:blipFill>
          <a:blip r:embed="rId2"/>
          <a:stretch>
            <a:fillRect/>
          </a:stretch>
        </p:blipFill>
        <p:spPr>
          <a:xfrm>
            <a:off x="800100" y="733425"/>
            <a:ext cx="10591800" cy="5391150"/>
          </a:xfrm>
          <a:prstGeom prst="rect">
            <a:avLst/>
          </a:prstGeom>
        </p:spPr>
      </p:pic>
    </p:spTree>
    <p:extLst>
      <p:ext uri="{BB962C8B-B14F-4D97-AF65-F5344CB8AC3E}">
        <p14:creationId xmlns:p14="http://schemas.microsoft.com/office/powerpoint/2010/main" val="210268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3244-8368-405E-AA37-C59CDC9FC15C}"/>
              </a:ext>
            </a:extLst>
          </p:cNvPr>
          <p:cNvSpPr>
            <a:spLocks noGrp="1"/>
          </p:cNvSpPr>
          <p:nvPr>
            <p:ph type="title"/>
          </p:nvPr>
        </p:nvSpPr>
        <p:spPr>
          <a:xfrm>
            <a:off x="437322" y="415638"/>
            <a:ext cx="11118574" cy="623453"/>
          </a:xfrm>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  </a:t>
            </a:r>
            <a:r>
              <a:rPr lang="en-US" sz="3600" b="1" dirty="0">
                <a:latin typeface="Algerian" panose="04020705040A02060702" pitchFamily="82" charset="0"/>
                <a:cs typeface="Times New Roman" panose="02020603050405020304" pitchFamily="18" charset="0"/>
              </a:rPr>
              <a:t>THERMOEMF SENSORS</a:t>
            </a:r>
            <a:endParaRPr lang="en-IN" sz="3200" b="1" dirty="0">
              <a:latin typeface="Algerian" panose="04020705040A02060702" pitchFamily="82" charset="0"/>
              <a:cs typeface="Times New Roman" panose="02020603050405020304" pitchFamily="18" charset="0"/>
            </a:endParaRPr>
          </a:p>
        </p:txBody>
      </p:sp>
      <p:sp>
        <p:nvSpPr>
          <p:cNvPr id="4" name="TextBox 3">
            <a:extLst>
              <a:ext uri="{FF2B5EF4-FFF2-40B4-BE49-F238E27FC236}">
                <a16:creationId xmlns:a16="http://schemas.microsoft.com/office/drawing/2014/main" id="{8884B80E-4AD9-4A94-AED9-CA2546E388F9}"/>
              </a:ext>
            </a:extLst>
          </p:cNvPr>
          <p:cNvSpPr txBox="1"/>
          <p:nvPr/>
        </p:nvSpPr>
        <p:spPr>
          <a:xfrm>
            <a:off x="263236" y="1942196"/>
            <a:ext cx="11665528" cy="3444917"/>
          </a:xfrm>
          <a:prstGeom prst="rect">
            <a:avLst/>
          </a:prstGeom>
          <a:noFill/>
        </p:spPr>
        <p:txBody>
          <a:bodyPr wrap="square">
            <a:spAutoFit/>
          </a:bodyPr>
          <a:lstStyle/>
          <a:p>
            <a:pPr marL="342900" marR="45720" indent="-342900" algn="just">
              <a:lnSpc>
                <a:spcPct val="122000"/>
              </a:lnSpc>
              <a:spcBef>
                <a:spcPts val="1080"/>
              </a:spcBef>
              <a:spcAft>
                <a:spcPts val="0"/>
              </a:spcAft>
              <a:buFont typeface="Wingdings" panose="05000000000000000000" pitchFamily="2" charset="2"/>
              <a:buChar char="Ø"/>
            </a:pP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Thermoemf temperature semen are thermocouples which arc most extensively used in industry, </a:t>
            </a:r>
            <a:r>
              <a:rPr lang="en-US" sz="22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 a wide range of temperatures. The range, however, is made wide using different materials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measurement does not involve separate supply.</a:t>
            </a:r>
          </a:p>
          <a:p>
            <a:pPr marL="342900" marR="45720" indent="-342900" algn="just">
              <a:lnSpc>
                <a:spcPct val="122000"/>
              </a:lnSpc>
              <a:spcBef>
                <a:spcPts val="1080"/>
              </a:spcBef>
              <a:spcAft>
                <a:spcPts val="0"/>
              </a:spcAft>
              <a:buFont typeface="Wingdings" panose="05000000000000000000" pitchFamily="2" charset="2"/>
              <a:buChar char="Ø"/>
            </a:pP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resolution of 0.1-0.2°C at ambient </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condition is obtained which increases at high values to about </a:t>
            </a:r>
            <a:r>
              <a:rPr lang="en-US" sz="2200" u="sng"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5°C.</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45720" indent="-342900" algn="just">
              <a:lnSpc>
                <a:spcPct val="116000"/>
              </a:lnSpc>
              <a:buFont typeface="Wingdings" panose="05000000000000000000" pitchFamily="2" charset="2"/>
              <a:buChar char="Ø"/>
            </a:pP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was discovered by J. Seebeck that when two conductors C1, and C2 of different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compositions </a:t>
            </a:r>
            <a:r>
              <a:rPr lang="en-US" sz="2200" i="1"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arc made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 into a closed electrical circuit as shown in Figure.</a:t>
            </a:r>
          </a:p>
          <a:p>
            <a:pPr marL="342900" marR="45720" indent="-342900" algn="just">
              <a:lnSpc>
                <a:spcPct val="116000"/>
              </a:lnSpc>
              <a:buFont typeface="Wingdings" panose="05000000000000000000" pitchFamily="2" charset="2"/>
              <a:buChar char="Ø"/>
            </a:pPr>
            <a:r>
              <a:rPr lang="en-US" sz="22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Refer pdf</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3082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1482EC-0DDA-4869-96F7-277AC55B74C0}"/>
              </a:ext>
            </a:extLst>
          </p:cNvPr>
          <p:cNvPicPr>
            <a:picLocks noChangeAspect="1"/>
          </p:cNvPicPr>
          <p:nvPr/>
        </p:nvPicPr>
        <p:blipFill>
          <a:blip r:embed="rId2"/>
          <a:stretch>
            <a:fillRect/>
          </a:stretch>
        </p:blipFill>
        <p:spPr>
          <a:xfrm>
            <a:off x="2332383" y="109911"/>
            <a:ext cx="6599582" cy="1958874"/>
          </a:xfrm>
          <a:prstGeom prst="rect">
            <a:avLst/>
          </a:prstGeom>
        </p:spPr>
      </p:pic>
      <p:sp>
        <p:nvSpPr>
          <p:cNvPr id="5" name="TextBox 4">
            <a:extLst>
              <a:ext uri="{FF2B5EF4-FFF2-40B4-BE49-F238E27FC236}">
                <a16:creationId xmlns:a16="http://schemas.microsoft.com/office/drawing/2014/main" id="{D6591055-F0CD-482C-8D39-FA54823C2BB6}"/>
              </a:ext>
            </a:extLst>
          </p:cNvPr>
          <p:cNvSpPr txBox="1"/>
          <p:nvPr/>
        </p:nvSpPr>
        <p:spPr>
          <a:xfrm>
            <a:off x="248575" y="1894248"/>
            <a:ext cx="11665258" cy="4730269"/>
          </a:xfrm>
          <a:prstGeom prst="rect">
            <a:avLst/>
          </a:prstGeom>
          <a:noFill/>
        </p:spPr>
        <p:txBody>
          <a:bodyPr wrap="square">
            <a:spAutoFit/>
          </a:bodyPr>
          <a:lstStyle/>
          <a:p>
            <a:pPr marL="342900" indent="-342900" algn="just">
              <a:lnSpc>
                <a:spcPct val="150000"/>
              </a:lnSpc>
              <a:spcBef>
                <a:spcPts val="540"/>
              </a:spcBef>
              <a:buFont typeface="Wingdings" panose="05000000000000000000" pitchFamily="2" charset="2"/>
              <a:buChar char="Ø"/>
            </a:pPr>
            <a:r>
              <a:rPr lang="en-US" sz="2200" spc="-4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Seebeck emf has been found to be the algebraic sum of two potentials named after their </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discoverers—Peltier and Thomson </a:t>
            </a:r>
          </a:p>
          <a:p>
            <a:pPr marL="342900" indent="-342900" algn="just">
              <a:lnSpc>
                <a:spcPct val="150000"/>
              </a:lnSpc>
              <a:spcBef>
                <a:spcPts val="540"/>
              </a:spcBef>
              <a:buFont typeface="Wingdings" panose="05000000000000000000" pitchFamily="2" charset="2"/>
              <a:buChar char="Ø"/>
            </a:pP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'Peltier effect states that </a:t>
            </a:r>
            <a:r>
              <a:rPr lang="en-US" sz="2200" i="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of the junctions is heated </a:t>
            </a:r>
            <a:r>
              <a:rPr lang="en-US" sz="22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other cooled </a:t>
            </a:r>
            <a:r>
              <a:rPr lang="en-US" sz="2200" i="1" spc="-1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lf</a:t>
            </a:r>
            <a:r>
              <a:rPr lang="en-US" sz="22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current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22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allowed to flow in the circuit, the amount of the temperature rise </a:t>
            </a:r>
            <a:r>
              <a:rPr lang="en-US" sz="2200" i="1"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one junction and the amount of temperature fall in the other as also which will be heated and which </a:t>
            </a:r>
            <a:r>
              <a:rPr lang="en-US" sz="2200" i="1" spc="-2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US" sz="2200" i="1"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ooled, will depend on the current intensity and direction, besides the </a:t>
            </a:r>
            <a:r>
              <a:rPr lang="en-US" sz="2200" i="1" spc="-2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compositions </a:t>
            </a:r>
            <a:r>
              <a:rPr lang="en-US" sz="2200" i="1"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the </a:t>
            </a:r>
            <a:r>
              <a:rPr lang="en-US" sz="2200" i="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conductors. </a:t>
            </a:r>
          </a:p>
          <a:p>
            <a:pPr marL="342900" indent="-342900" algn="just">
              <a:lnSpc>
                <a:spcPct val="150000"/>
              </a:lnSpc>
              <a:spcBef>
                <a:spcPts val="540"/>
              </a:spcBef>
              <a:buFont typeface="Wingdings" panose="05000000000000000000" pitchFamily="2" charset="2"/>
              <a:buChar char="Ø"/>
            </a:pP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electrons travelling across the junctions actually do some work or some energy forces them to easel across the junctions, that is, the thermal energy of the electrons is either higher or lower which </a:t>
            </a:r>
            <a:r>
              <a:rPr lang="en-US" sz="2200" i="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causes </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junctions to get heated or cooled.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612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60F29-2E7E-4128-889F-7FE9599A84FE}"/>
              </a:ext>
            </a:extLst>
          </p:cNvPr>
          <p:cNvSpPr txBox="1"/>
          <p:nvPr/>
        </p:nvSpPr>
        <p:spPr>
          <a:xfrm>
            <a:off x="623455" y="321070"/>
            <a:ext cx="11152909" cy="430887"/>
          </a:xfrm>
          <a:prstGeom prst="rect">
            <a:avLst/>
          </a:prstGeom>
          <a:noFill/>
        </p:spPr>
        <p:txBody>
          <a:bodyPr wrap="square">
            <a:spAutoFit/>
          </a:bodyPr>
          <a:lstStyle/>
          <a:p>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heat flow H</a:t>
            </a:r>
            <a:r>
              <a:rPr lang="en-US" sz="2200" spc="-10"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(power)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across the circuit is proportional to current </a:t>
            </a:r>
            <a:r>
              <a:rPr lang="en-US" sz="2200" i="1"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circuit </a:t>
            </a:r>
            <a:r>
              <a:rPr lang="en-US" sz="22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 that.</a:t>
            </a:r>
            <a:endParaRPr lang="en-IN" sz="2200" dirty="0"/>
          </a:p>
        </p:txBody>
      </p:sp>
      <p:pic>
        <p:nvPicPr>
          <p:cNvPr id="6" name="Picture 5">
            <a:extLst>
              <a:ext uri="{FF2B5EF4-FFF2-40B4-BE49-F238E27FC236}">
                <a16:creationId xmlns:a16="http://schemas.microsoft.com/office/drawing/2014/main" id="{8ED88801-7339-4E59-BC93-F60FD44F3816}"/>
              </a:ext>
            </a:extLst>
          </p:cNvPr>
          <p:cNvPicPr>
            <a:picLocks noChangeAspect="1"/>
          </p:cNvPicPr>
          <p:nvPr/>
        </p:nvPicPr>
        <p:blipFill>
          <a:blip r:embed="rId2"/>
          <a:stretch>
            <a:fillRect/>
          </a:stretch>
        </p:blipFill>
        <p:spPr>
          <a:xfrm>
            <a:off x="623456" y="764415"/>
            <a:ext cx="11152908" cy="5636385"/>
          </a:xfrm>
          <a:prstGeom prst="rect">
            <a:avLst/>
          </a:prstGeom>
        </p:spPr>
      </p:pic>
    </p:spTree>
    <p:extLst>
      <p:ext uri="{BB962C8B-B14F-4D97-AF65-F5344CB8AC3E}">
        <p14:creationId xmlns:p14="http://schemas.microsoft.com/office/powerpoint/2010/main" val="3765876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884172-F5F8-4F17-816F-47510FB03281}"/>
              </a:ext>
            </a:extLst>
          </p:cNvPr>
          <p:cNvPicPr>
            <a:picLocks noChangeAspect="1"/>
          </p:cNvPicPr>
          <p:nvPr/>
        </p:nvPicPr>
        <p:blipFill>
          <a:blip r:embed="rId2"/>
          <a:stretch>
            <a:fillRect/>
          </a:stretch>
        </p:blipFill>
        <p:spPr>
          <a:xfrm>
            <a:off x="389174" y="3532910"/>
            <a:ext cx="11802826" cy="2694709"/>
          </a:xfrm>
          <a:prstGeom prst="rect">
            <a:avLst/>
          </a:prstGeom>
        </p:spPr>
      </p:pic>
      <p:pic>
        <p:nvPicPr>
          <p:cNvPr id="4" name="Picture 3">
            <a:extLst>
              <a:ext uri="{FF2B5EF4-FFF2-40B4-BE49-F238E27FC236}">
                <a16:creationId xmlns:a16="http://schemas.microsoft.com/office/drawing/2014/main" id="{0E06B1E2-A3EB-45EC-977A-1E4EA1F99411}"/>
              </a:ext>
            </a:extLst>
          </p:cNvPr>
          <p:cNvPicPr>
            <a:picLocks noChangeAspect="1"/>
          </p:cNvPicPr>
          <p:nvPr/>
        </p:nvPicPr>
        <p:blipFill>
          <a:blip r:embed="rId3"/>
          <a:stretch>
            <a:fillRect/>
          </a:stretch>
        </p:blipFill>
        <p:spPr>
          <a:xfrm>
            <a:off x="1979937" y="221670"/>
            <a:ext cx="9463374" cy="3311240"/>
          </a:xfrm>
          <a:prstGeom prst="rect">
            <a:avLst/>
          </a:prstGeom>
        </p:spPr>
      </p:pic>
    </p:spTree>
    <p:extLst>
      <p:ext uri="{BB962C8B-B14F-4D97-AF65-F5344CB8AC3E}">
        <p14:creationId xmlns:p14="http://schemas.microsoft.com/office/powerpoint/2010/main" val="2706938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293406-7771-4462-A6A1-6429978A3486}"/>
              </a:ext>
            </a:extLst>
          </p:cNvPr>
          <p:cNvPicPr>
            <a:picLocks noChangeAspect="1"/>
          </p:cNvPicPr>
          <p:nvPr/>
        </p:nvPicPr>
        <p:blipFill>
          <a:blip r:embed="rId2"/>
          <a:stretch>
            <a:fillRect/>
          </a:stretch>
        </p:blipFill>
        <p:spPr>
          <a:xfrm>
            <a:off x="1986826" y="0"/>
            <a:ext cx="9041391" cy="6797352"/>
          </a:xfrm>
          <a:prstGeom prst="rect">
            <a:avLst/>
          </a:prstGeom>
        </p:spPr>
      </p:pic>
    </p:spTree>
    <p:extLst>
      <p:ext uri="{BB962C8B-B14F-4D97-AF65-F5344CB8AC3E}">
        <p14:creationId xmlns:p14="http://schemas.microsoft.com/office/powerpoint/2010/main" val="4264812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EA1C4-83B0-42E7-A434-A1A543373A4A}"/>
              </a:ext>
            </a:extLst>
          </p:cNvPr>
          <p:cNvPicPr>
            <a:picLocks noChangeAspect="1"/>
          </p:cNvPicPr>
          <p:nvPr/>
        </p:nvPicPr>
        <p:blipFill>
          <a:blip r:embed="rId2"/>
          <a:stretch>
            <a:fillRect/>
          </a:stretch>
        </p:blipFill>
        <p:spPr>
          <a:xfrm>
            <a:off x="906726" y="443345"/>
            <a:ext cx="10897987" cy="5361710"/>
          </a:xfrm>
          <a:prstGeom prst="rect">
            <a:avLst/>
          </a:prstGeom>
        </p:spPr>
      </p:pic>
    </p:spTree>
    <p:extLst>
      <p:ext uri="{BB962C8B-B14F-4D97-AF65-F5344CB8AC3E}">
        <p14:creationId xmlns:p14="http://schemas.microsoft.com/office/powerpoint/2010/main" val="138955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106B-357F-4AF9-9474-C637E1C87C49}"/>
              </a:ext>
            </a:extLst>
          </p:cNvPr>
          <p:cNvSpPr>
            <a:spLocks noGrp="1"/>
          </p:cNvSpPr>
          <p:nvPr>
            <p:ph type="title"/>
          </p:nvPr>
        </p:nvSpPr>
        <p:spPr>
          <a:xfrm>
            <a:off x="838200" y="365125"/>
            <a:ext cx="10515600" cy="831377"/>
          </a:xfrm>
        </p:spPr>
        <p:txBody>
          <a:bodyPr>
            <a:normAutofit fontScale="90000"/>
          </a:bodyPr>
          <a:lstStyle/>
          <a:p>
            <a:pPr algn="ctr"/>
            <a:r>
              <a:rPr lang="en-US" sz="3200" b="1" spc="-70" dirty="0">
                <a:solidFill>
                  <a:schemeClr val="accent1"/>
                </a:solidFill>
                <a:effectLst/>
                <a:latin typeface="Algerian" panose="04020705040A02060702" pitchFamily="82" charset="0"/>
                <a:ea typeface="Calibri" panose="020F0502020204030204" pitchFamily="34" charset="0"/>
                <a:cs typeface="Times New Roman" panose="02020603050405020304" pitchFamily="18" charset="0"/>
              </a:rPr>
              <a:t>THERMAL SENSORS - </a:t>
            </a:r>
            <a:r>
              <a:rPr lang="en-US" sz="3200" b="1" spc="-70" dirty="0">
                <a:solidFill>
                  <a:schemeClr val="accent1"/>
                </a:solidFill>
                <a:latin typeface="Algerian" panose="04020705040A02060702" pitchFamily="82" charset="0"/>
                <a:ea typeface="Calibri" panose="020F0502020204030204" pitchFamily="34" charset="0"/>
                <a:cs typeface="Times New Roman" panose="02020603050405020304" pitchFamily="18" charset="0"/>
              </a:rPr>
              <a:t>INTRODUCTION</a:t>
            </a:r>
            <a:br>
              <a:rPr lang="en-US" sz="3200" b="1" spc="-7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IN" sz="3200" b="1" dirty="0"/>
          </a:p>
        </p:txBody>
      </p:sp>
      <p:sp>
        <p:nvSpPr>
          <p:cNvPr id="4" name="TextBox 3">
            <a:extLst>
              <a:ext uri="{FF2B5EF4-FFF2-40B4-BE49-F238E27FC236}">
                <a16:creationId xmlns:a16="http://schemas.microsoft.com/office/drawing/2014/main" id="{1FD56164-6D5D-4EBA-A408-95858304FA2C}"/>
              </a:ext>
            </a:extLst>
          </p:cNvPr>
          <p:cNvSpPr txBox="1"/>
          <p:nvPr/>
        </p:nvSpPr>
        <p:spPr>
          <a:xfrm>
            <a:off x="437745" y="1361872"/>
            <a:ext cx="11108987" cy="4674165"/>
          </a:xfrm>
          <a:prstGeom prst="rect">
            <a:avLst/>
          </a:prstGeom>
          <a:noFill/>
        </p:spPr>
        <p:txBody>
          <a:bodyPr wrap="square">
            <a:spAutoFit/>
          </a:bodyPr>
          <a:lstStyle/>
          <a:p>
            <a:pPr marL="342900" indent="-342900" algn="just">
              <a:lnSpc>
                <a:spcPct val="111000"/>
              </a:lnSpc>
              <a:spcBef>
                <a:spcPts val="900"/>
              </a:spcBef>
              <a:buFont typeface="Wingdings" panose="05000000000000000000" pitchFamily="2" charset="2"/>
              <a:buChar char="Ø"/>
            </a:pPr>
            <a:r>
              <a:rPr lang="en-US" sz="2200" spc="-7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Thermal sensors are primarily temperature sensors </a:t>
            </a:r>
            <a:r>
              <a:rPr lang="en-US" sz="2200" spc="-6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also called thermodynamic sensors</a:t>
            </a:r>
            <a:r>
              <a:rPr lang="en-US" sz="2200" spc="-6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lnSpc>
                <a:spcPct val="111000"/>
              </a:lnSpc>
              <a:spcBef>
                <a:spcPts val="900"/>
              </a:spcBef>
              <a:buFont typeface="Wingdings" panose="05000000000000000000" pitchFamily="2" charset="2"/>
              <a:buChar char="Ø"/>
            </a:pPr>
            <a:r>
              <a:rPr lang="en-US" sz="2200" spc="-5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Any physical quantity say </a:t>
            </a:r>
            <a:r>
              <a:rPr lang="en-US" sz="2200" i="1" spc="-5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 </a:t>
            </a:r>
            <a:r>
              <a:rPr lang="en-US" sz="2200" spc="-5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usually expressed as </a:t>
            </a:r>
            <a:r>
              <a:rPr lang="en-US" sz="2200" spc="-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its magnitude in number </a:t>
            </a:r>
            <a:r>
              <a:rPr lang="en-US" sz="2200" i="1" spc="-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a:t>
            </a:r>
            <a:r>
              <a:rPr lang="en-US" sz="2200" spc="-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in unit </a:t>
            </a:r>
            <a:r>
              <a:rPr lang="en-US" sz="2200" i="1" spc="-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 </a:t>
            </a:r>
            <a:r>
              <a:rPr lang="en-US" sz="2200" spc="-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that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1554480">
              <a:spcBef>
                <a:spcPts val="360"/>
              </a:spcBef>
              <a:spcAft>
                <a:spcPts val="0"/>
              </a:spcAft>
              <a:tabLst>
                <a:tab pos="3509010" algn="r"/>
              </a:tabLst>
            </a:pPr>
            <a:r>
              <a:rPr lang="en-US" sz="2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i="1" spc="-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1000"/>
              </a:lnSpc>
              <a:spcBef>
                <a:spcPts val="900"/>
              </a:spcBef>
              <a:buFont typeface="Wingdings" panose="05000000000000000000" pitchFamily="2" charset="2"/>
              <a:buChar char="Ø"/>
            </a:pPr>
            <a:r>
              <a:rPr lang="en-US" sz="2200" spc="-55" dirty="0">
                <a:solidFill>
                  <a:srgbClr val="000000"/>
                </a:solidFill>
                <a:latin typeface="Times New Roman" panose="02020603050405020304" pitchFamily="18" charset="0"/>
                <a:cs typeface="Times New Roman" panose="02020603050405020304" pitchFamily="18" charset="0"/>
              </a:rPr>
              <a:t>If it is possible to relate temperature T directly in the above form of above equation, from the first principles, in a sensing system, then it is called a primary sensor.</a:t>
            </a:r>
            <a:endParaRPr lang="en-IN" sz="2200" spc="-55"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11000"/>
              </a:lnSpc>
              <a:spcBef>
                <a:spcPts val="900"/>
              </a:spcBef>
              <a:buFont typeface="Wingdings" panose="05000000000000000000" pitchFamily="2" charset="2"/>
              <a:buChar char="Ø"/>
            </a:pPr>
            <a:r>
              <a:rPr lang="en-US" sz="2200" spc="-55" dirty="0">
                <a:solidFill>
                  <a:srgbClr val="000000"/>
                </a:solidFill>
                <a:latin typeface="Times New Roman" panose="02020603050405020304" pitchFamily="18" charset="0"/>
                <a:cs typeface="Times New Roman" panose="02020603050405020304" pitchFamily="18" charset="0"/>
              </a:rPr>
              <a:t>Even though the principles of thermal sensing are well established, newer innovations are added to the stock of sensors dependent on these principles with improved quality and better practical approaches. </a:t>
            </a:r>
          </a:p>
          <a:p>
            <a:pPr marL="342900" indent="-342900" algn="just">
              <a:lnSpc>
                <a:spcPct val="111000"/>
              </a:lnSpc>
              <a:spcBef>
                <a:spcPts val="900"/>
              </a:spcBef>
              <a:buFont typeface="Wingdings" panose="05000000000000000000" pitchFamily="2" charset="2"/>
              <a:buChar char="Ø"/>
            </a:pPr>
            <a:r>
              <a:rPr lang="en-US" sz="2200" spc="-55" dirty="0">
                <a:solidFill>
                  <a:srgbClr val="000000"/>
                </a:solidFill>
                <a:latin typeface="Times New Roman" panose="02020603050405020304" pitchFamily="18" charset="0"/>
                <a:cs typeface="Times New Roman" panose="02020603050405020304" pitchFamily="18" charset="0"/>
              </a:rPr>
              <a:t>Many of the commonly used practical 'thermometers' are, however, not primary in that sense and may be called secondary as the relationship between Q and T used by them is largely empirical.</a:t>
            </a:r>
            <a:endParaRPr lang="en-IN" sz="2200" spc="-55"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848DA0C7-68D9-452F-B0B5-4C19B58334CC}"/>
              </a:ext>
            </a:extLst>
          </p:cNvPr>
          <p:cNvGraphicFramePr>
            <a:graphicFrameLocks noGrp="1"/>
          </p:cNvGraphicFramePr>
          <p:nvPr>
            <p:extLst>
              <p:ext uri="{D42A27DB-BD31-4B8C-83A1-F6EECF244321}">
                <p14:modId xmlns:p14="http://schemas.microsoft.com/office/powerpoint/2010/main" val="2946588886"/>
              </p:ext>
            </p:extLst>
          </p:nvPr>
        </p:nvGraphicFramePr>
        <p:xfrm>
          <a:off x="1594631" y="2652655"/>
          <a:ext cx="1175073" cy="432846"/>
        </p:xfrm>
        <a:graphic>
          <a:graphicData uri="http://schemas.openxmlformats.org/drawingml/2006/table">
            <a:tbl>
              <a:tblPr firstRow="1" bandRow="1">
                <a:tableStyleId>{5C22544A-7EE6-4342-B048-85BDC9FD1C3A}</a:tableStyleId>
              </a:tblPr>
              <a:tblGrid>
                <a:gridCol w="1175073">
                  <a:extLst>
                    <a:ext uri="{9D8B030D-6E8A-4147-A177-3AD203B41FA5}">
                      <a16:colId xmlns:a16="http://schemas.microsoft.com/office/drawing/2014/main" val="1420625428"/>
                    </a:ext>
                  </a:extLst>
                </a:gridCol>
              </a:tblGrid>
              <a:tr h="432846">
                <a:tc>
                  <a:txBody>
                    <a:bodyPr/>
                    <a:lstStyle/>
                    <a:p>
                      <a:r>
                        <a:rPr lang="en-US" sz="20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 = NU</a:t>
                      </a:r>
                      <a:endParaRPr lang="en-IN" sz="200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2413074819"/>
                  </a:ext>
                </a:extLst>
              </a:tr>
            </a:tbl>
          </a:graphicData>
        </a:graphic>
      </p:graphicFrame>
    </p:spTree>
    <p:extLst>
      <p:ext uri="{BB962C8B-B14F-4D97-AF65-F5344CB8AC3E}">
        <p14:creationId xmlns:p14="http://schemas.microsoft.com/office/powerpoint/2010/main" val="2006500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D5964D-E648-4CC1-A8AD-BD1CEE5EF7AF}"/>
              </a:ext>
            </a:extLst>
          </p:cNvPr>
          <p:cNvPicPr>
            <a:picLocks noChangeAspect="1"/>
          </p:cNvPicPr>
          <p:nvPr/>
        </p:nvPicPr>
        <p:blipFill>
          <a:blip r:embed="rId2"/>
          <a:stretch>
            <a:fillRect/>
          </a:stretch>
        </p:blipFill>
        <p:spPr>
          <a:xfrm>
            <a:off x="2926303" y="151183"/>
            <a:ext cx="7161280" cy="6216055"/>
          </a:xfrm>
          <a:prstGeom prst="rect">
            <a:avLst/>
          </a:prstGeom>
        </p:spPr>
      </p:pic>
    </p:spTree>
    <p:extLst>
      <p:ext uri="{BB962C8B-B14F-4D97-AF65-F5344CB8AC3E}">
        <p14:creationId xmlns:p14="http://schemas.microsoft.com/office/powerpoint/2010/main" val="3976773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8CB6C1-FABD-4E60-A37C-5B609BF304D6}"/>
              </a:ext>
            </a:extLst>
          </p:cNvPr>
          <p:cNvPicPr>
            <a:picLocks noChangeAspect="1"/>
          </p:cNvPicPr>
          <p:nvPr/>
        </p:nvPicPr>
        <p:blipFill>
          <a:blip r:embed="rId2"/>
          <a:stretch>
            <a:fillRect/>
          </a:stretch>
        </p:blipFill>
        <p:spPr>
          <a:xfrm>
            <a:off x="808101" y="648544"/>
            <a:ext cx="11130382" cy="4824002"/>
          </a:xfrm>
          <a:prstGeom prst="rect">
            <a:avLst/>
          </a:prstGeom>
        </p:spPr>
      </p:pic>
    </p:spTree>
    <p:extLst>
      <p:ext uri="{BB962C8B-B14F-4D97-AF65-F5344CB8AC3E}">
        <p14:creationId xmlns:p14="http://schemas.microsoft.com/office/powerpoint/2010/main" val="1951066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471046-D2A8-462A-9DED-20CC068CB94F}"/>
              </a:ext>
            </a:extLst>
          </p:cNvPr>
          <p:cNvPicPr>
            <a:picLocks noChangeAspect="1"/>
          </p:cNvPicPr>
          <p:nvPr/>
        </p:nvPicPr>
        <p:blipFill>
          <a:blip r:embed="rId2"/>
          <a:stretch>
            <a:fillRect/>
          </a:stretch>
        </p:blipFill>
        <p:spPr>
          <a:xfrm>
            <a:off x="1520277" y="313438"/>
            <a:ext cx="9832613" cy="5699435"/>
          </a:xfrm>
          <a:prstGeom prst="rect">
            <a:avLst/>
          </a:prstGeom>
        </p:spPr>
      </p:pic>
    </p:spTree>
    <p:extLst>
      <p:ext uri="{BB962C8B-B14F-4D97-AF65-F5344CB8AC3E}">
        <p14:creationId xmlns:p14="http://schemas.microsoft.com/office/powerpoint/2010/main" val="1559215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94FD90-42E0-4CBF-AAE9-55C0190EA3B0}"/>
              </a:ext>
            </a:extLst>
          </p:cNvPr>
          <p:cNvPicPr>
            <a:picLocks noChangeAspect="1"/>
          </p:cNvPicPr>
          <p:nvPr/>
        </p:nvPicPr>
        <p:blipFill>
          <a:blip r:embed="rId2"/>
          <a:stretch>
            <a:fillRect/>
          </a:stretch>
        </p:blipFill>
        <p:spPr>
          <a:xfrm>
            <a:off x="163871" y="525173"/>
            <a:ext cx="11864257" cy="4725700"/>
          </a:xfrm>
          <a:prstGeom prst="rect">
            <a:avLst/>
          </a:prstGeom>
        </p:spPr>
      </p:pic>
    </p:spTree>
    <p:extLst>
      <p:ext uri="{BB962C8B-B14F-4D97-AF65-F5344CB8AC3E}">
        <p14:creationId xmlns:p14="http://schemas.microsoft.com/office/powerpoint/2010/main" val="2091649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7176FD-4247-444F-A25C-B4BCC22B2FDF}"/>
              </a:ext>
            </a:extLst>
          </p:cNvPr>
          <p:cNvPicPr>
            <a:picLocks noChangeAspect="1"/>
          </p:cNvPicPr>
          <p:nvPr/>
        </p:nvPicPr>
        <p:blipFill>
          <a:blip r:embed="rId2"/>
          <a:stretch>
            <a:fillRect/>
          </a:stretch>
        </p:blipFill>
        <p:spPr>
          <a:xfrm>
            <a:off x="2741034" y="226001"/>
            <a:ext cx="7594456" cy="6211585"/>
          </a:xfrm>
          <a:prstGeom prst="rect">
            <a:avLst/>
          </a:prstGeom>
        </p:spPr>
      </p:pic>
    </p:spTree>
    <p:extLst>
      <p:ext uri="{BB962C8B-B14F-4D97-AF65-F5344CB8AC3E}">
        <p14:creationId xmlns:p14="http://schemas.microsoft.com/office/powerpoint/2010/main" val="1599944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8935E4-B68B-4B3B-9F56-48BA6BFBF47A}"/>
              </a:ext>
            </a:extLst>
          </p:cNvPr>
          <p:cNvPicPr>
            <a:picLocks noChangeAspect="1"/>
          </p:cNvPicPr>
          <p:nvPr/>
        </p:nvPicPr>
        <p:blipFill>
          <a:blip r:embed="rId2"/>
          <a:stretch>
            <a:fillRect/>
          </a:stretch>
        </p:blipFill>
        <p:spPr>
          <a:xfrm>
            <a:off x="1602530" y="392145"/>
            <a:ext cx="8757372" cy="5386083"/>
          </a:xfrm>
          <a:prstGeom prst="rect">
            <a:avLst/>
          </a:prstGeom>
        </p:spPr>
      </p:pic>
    </p:spTree>
    <p:extLst>
      <p:ext uri="{BB962C8B-B14F-4D97-AF65-F5344CB8AC3E}">
        <p14:creationId xmlns:p14="http://schemas.microsoft.com/office/powerpoint/2010/main" val="1342647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EB9C3-F87C-484D-8562-FD8AFB4872AE}"/>
              </a:ext>
            </a:extLst>
          </p:cNvPr>
          <p:cNvSpPr txBox="1"/>
          <p:nvPr/>
        </p:nvSpPr>
        <p:spPr>
          <a:xfrm>
            <a:off x="436117" y="1188134"/>
            <a:ext cx="11658747" cy="4728987"/>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While making a measurement with thermocouple sensors. it is necessary to introduce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measuring Instruments which</a:t>
            </a: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therefore, are likely to affect the thermoemf property of the couple.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Some new junctions, in effect are formed because of these insertions. </a:t>
            </a:r>
          </a:p>
          <a:p>
            <a:pPr marL="342900" indent="-342900" algn="just">
              <a:lnSpc>
                <a:spcPct val="200000"/>
              </a:lnSpc>
              <a:buFont typeface="Wingdings" panose="05000000000000000000" pitchFamily="2" charset="2"/>
              <a:buChar char="Ø"/>
            </a:pP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ideal conditions </a:t>
            </a: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leading to the thermoemf generation for a couple are rarely met in practice and more often than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 empirical situations arise and calibration of the measuring system with the thermoemf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transducer becomes necessary.</a:t>
            </a:r>
          </a:p>
          <a:p>
            <a:pPr indent="182880" algn="just">
              <a:lnSpc>
                <a:spcPct val="200000"/>
              </a:lnSpc>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u="none" strike="noStrike" spc="-5"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4535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250C60-8966-411F-937A-F568DF67BA7D}"/>
              </a:ext>
            </a:extLst>
          </p:cNvPr>
          <p:cNvSpPr txBox="1"/>
          <p:nvPr/>
        </p:nvSpPr>
        <p:spPr>
          <a:xfrm>
            <a:off x="401781" y="361750"/>
            <a:ext cx="11388437" cy="6134500"/>
          </a:xfrm>
          <a:prstGeom prst="rect">
            <a:avLst/>
          </a:prstGeom>
          <a:noFill/>
        </p:spPr>
        <p:txBody>
          <a:bodyPr wrap="square">
            <a:spAutoFit/>
          </a:bodyPr>
          <a:lstStyle/>
          <a:p>
            <a:pPr indent="182880" algn="just">
              <a:lnSpc>
                <a:spcPct val="200000"/>
              </a:lnSpc>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Some laws of the behavior of the thermocouple have accordingly </a:t>
            </a: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been derived. These </a:t>
            </a:r>
            <a:r>
              <a:rPr lang="en-US" sz="2200" i="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are</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fontAlgn="base">
              <a:lnSpc>
                <a:spcPct val="200000"/>
              </a:lnSpc>
              <a:spcBef>
                <a:spcPts val="360"/>
              </a:spcBef>
              <a:spcAft>
                <a:spcPts val="0"/>
              </a:spcAft>
              <a:buClr>
                <a:srgbClr val="000000"/>
              </a:buClr>
              <a:buSzPts val="500"/>
              <a:tabLst>
                <a:tab pos="137160" algn="dec"/>
              </a:tabLst>
            </a:pPr>
            <a:r>
              <a:rPr lang="en-US" sz="2200" i="1" u="none" strike="noStrike" spc="-5"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 Low of Intermediate temperature: </a:t>
            </a:r>
            <a:r>
              <a:rPr lang="en-US" sz="2200" u="none" strike="noStrike"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emf for a couple. each element of which is </a:t>
            </a:r>
            <a:r>
              <a:rPr lang="en-US" sz="2200" u="none" strike="noStrike"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homogeneous in constitution, with junctions at temperatures </a:t>
            </a:r>
            <a:r>
              <a:rPr lang="en-US" sz="2200" i="1" u="none" strike="noStrike"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T1, </a:t>
            </a:r>
            <a:r>
              <a:rPr lang="en-US" sz="2200" u="none" strike="noStrike"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US" sz="2200" spc="-1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200" u="none" strike="noStrike"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is not affected by </a:t>
            </a:r>
            <a:r>
              <a:rPr lang="en-US" sz="2200" u="none" strike="noStrike"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temperatures elsewhere in the circuit.</a:t>
            </a:r>
            <a:endParaRPr lang="en-IN" sz="2200" u="none" strike="noStrike" spc="-5"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fontAlgn="base">
              <a:lnSpc>
                <a:spcPct val="200000"/>
              </a:lnSpc>
              <a:buClr>
                <a:srgbClr val="000000"/>
              </a:buClr>
              <a:buSzPts val="500"/>
              <a:tabLst>
                <a:tab pos="137160" algn="dec"/>
              </a:tabLst>
            </a:pPr>
            <a:r>
              <a:rPr lang="en-US" sz="2200" i="1" u="none" strike="noStrike" spc="-5"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 Law of Intermediate metals: </a:t>
            </a:r>
            <a:r>
              <a:rPr lang="en-US" sz="2200" u="none" strike="noStrike"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 third homogeneous metal is inserted anywhere in the couple without affecting the junctions J1, and </a:t>
            </a:r>
            <a:r>
              <a:rPr lang="en-US" sz="22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J2</a:t>
            </a:r>
            <a:r>
              <a:rPr lang="en-US" sz="2200" u="none" strike="noStrike"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their temperatures T1 and T2, and the new junctions of the asserted metal having identical temperature, the thermoemf of the couple remains unaffected.</a:t>
            </a:r>
            <a:endParaRPr lang="en-IN" sz="2200" u="none" strike="noStrike" spc="-5" dirty="0">
              <a:effectLst/>
              <a:latin typeface="Times New Roman" panose="02020603050405020304" pitchFamily="18" charset="0"/>
              <a:ea typeface="Calibri" panose="020F0502020204030204" pitchFamily="34" charset="0"/>
              <a:cs typeface="Times New Roman" panose="02020603050405020304" pitchFamily="18" charset="0"/>
            </a:endParaRPr>
          </a:p>
          <a:p>
            <a:pPr lvl="0" fontAlgn="base">
              <a:lnSpc>
                <a:spcPct val="200000"/>
              </a:lnSpc>
              <a:buClr>
                <a:srgbClr val="000000"/>
              </a:buClr>
              <a:buSzPts val="500"/>
              <a:tabLst>
                <a:tab pos="137160" algn="dec"/>
              </a:tabLst>
            </a:pPr>
            <a:r>
              <a:rPr lang="en-US" sz="2200" i="1" u="none" strike="noStrike" spc="-5"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3. Law of homogeneous circuits: </a:t>
            </a:r>
            <a:r>
              <a:rPr lang="en-US" sz="2200" u="none" strike="noStrike"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circuit is made of a single homogeneous metal, no </a:t>
            </a:r>
            <a:r>
              <a:rPr lang="en-US" sz="2200" u="none" strike="noStrike"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current flows through the application of heat done and no thermoemf develops.</a:t>
            </a:r>
            <a:endParaRPr lang="en-IN" sz="2200" u="none" strike="noStrike" spc="-5"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7477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0EF7-59EB-460B-97CF-26AAF303E188}"/>
              </a:ext>
            </a:extLst>
          </p:cNvPr>
          <p:cNvSpPr>
            <a:spLocks noGrp="1"/>
          </p:cNvSpPr>
          <p:nvPr>
            <p:ph type="title"/>
          </p:nvPr>
        </p:nvSpPr>
        <p:spPr>
          <a:xfrm>
            <a:off x="437322" y="60319"/>
            <a:ext cx="11449878" cy="1325563"/>
          </a:xfrm>
        </p:spPr>
        <p:txBody>
          <a:bodyPr/>
          <a:lstStyle/>
          <a:p>
            <a:pPr algn="ctr"/>
            <a:r>
              <a:rPr lang="en-US" sz="3600" spc="55" dirty="0">
                <a:solidFill>
                  <a:srgbClr val="7030A0"/>
                </a:solidFill>
                <a:effectLst/>
                <a:latin typeface="Algerian" panose="04020705040A02060702" pitchFamily="82" charset="0"/>
                <a:ea typeface="Calibri" panose="020F0502020204030204" pitchFamily="34" charset="0"/>
                <a:cs typeface="Times New Roman" panose="02020603050405020304" pitchFamily="18" charset="0"/>
              </a:rPr>
              <a:t>MATERIALS FOR THERMOEMF SENSORS</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6BF92097-7596-4981-BEE5-44427C18F402}"/>
              </a:ext>
            </a:extLst>
          </p:cNvPr>
          <p:cNvSpPr txBox="1"/>
          <p:nvPr/>
        </p:nvSpPr>
        <p:spPr>
          <a:xfrm>
            <a:off x="180109" y="596036"/>
            <a:ext cx="12011891" cy="6343531"/>
          </a:xfrm>
          <a:prstGeom prst="rect">
            <a:avLst/>
          </a:prstGeom>
          <a:noFill/>
        </p:spPr>
        <p:txBody>
          <a:bodyPr wrap="square">
            <a:spAutoFit/>
          </a:bodyPr>
          <a:lstStyle/>
          <a:p>
            <a:pPr>
              <a:lnSpc>
                <a:spcPct val="150000"/>
              </a:lnSpc>
              <a:spcBef>
                <a:spcPts val="1260"/>
              </a:spcBef>
            </a:pPr>
            <a:r>
              <a:rPr lang="en-US" sz="2200" spc="5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Materials for Thermoemf Sensors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1260"/>
              </a:spcBef>
            </a:pPr>
            <a:r>
              <a:rPr lang="en-US" sz="2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Material choice is guided by quite a few important factors: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fontAlgn="base">
              <a:lnSpc>
                <a:spcPct val="150000"/>
              </a:lnSpc>
              <a:spcBef>
                <a:spcPts val="360"/>
              </a:spcBef>
              <a:spcAft>
                <a:spcPts val="0"/>
              </a:spcAft>
              <a:buClr>
                <a:srgbClr val="000000"/>
              </a:buClr>
              <a:buSzPts val="500"/>
              <a:tabLst>
                <a:tab pos="182880" algn="dec"/>
              </a:tabLst>
            </a:pPr>
            <a:r>
              <a:rPr lang="en-US" sz="2200" u="none" strike="noStrike"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high thermoemf per unit temperature change. that is. high thermoelectric power.</a:t>
            </a:r>
            <a:endParaRPr lang="en-IN" sz="2200" u="none" strike="noStrike" spc="15" dirty="0">
              <a:effectLst/>
              <a:latin typeface="Times New Roman" panose="02020603050405020304" pitchFamily="18" charset="0"/>
              <a:ea typeface="Calibri" panose="020F0502020204030204" pitchFamily="34" charset="0"/>
              <a:cs typeface="Times New Roman" panose="02020603050405020304" pitchFamily="18" charset="0"/>
            </a:endParaRPr>
          </a:p>
          <a:p>
            <a:pPr lvl="0" fontAlgn="base">
              <a:lnSpc>
                <a:spcPct val="150000"/>
              </a:lnSpc>
              <a:buClr>
                <a:srgbClr val="000000"/>
              </a:buClr>
              <a:buSzPts val="500"/>
              <a:tabLst>
                <a:tab pos="182880" algn="dec"/>
              </a:tabLst>
            </a:pPr>
            <a:r>
              <a:rPr lang="en-US" sz="2200" u="none" strike="noStrike" spc="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 low electrical resistance of the couple.</a:t>
            </a:r>
            <a:endParaRPr lang="en-IN" sz="2200" spc="15" dirty="0">
              <a:latin typeface="Times New Roman" panose="02020603050405020304" pitchFamily="18" charset="0"/>
              <a:ea typeface="Calibri" panose="020F0502020204030204" pitchFamily="34" charset="0"/>
              <a:cs typeface="Times New Roman" panose="02020603050405020304" pitchFamily="18" charset="0"/>
            </a:endParaRPr>
          </a:p>
          <a:p>
            <a:pPr lvl="0" fontAlgn="base">
              <a:lnSpc>
                <a:spcPct val="150000"/>
              </a:lnSpc>
              <a:buClr>
                <a:srgbClr val="000000"/>
              </a:buClr>
              <a:buSzPts val="500"/>
              <a:tabLst>
                <a:tab pos="182880" algn="dec"/>
              </a:tabLst>
            </a:pP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 linearity of </a:t>
            </a:r>
            <a:r>
              <a:rPr lang="en-US" sz="22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curve over the range of Interest.</a:t>
            </a:r>
          </a:p>
          <a:p>
            <a:pPr lvl="0" fontAlgn="base">
              <a:lnSpc>
                <a:spcPct val="150000"/>
              </a:lnSpc>
              <a:buClr>
                <a:srgbClr val="000000"/>
              </a:buClr>
              <a:buSzPts val="500"/>
              <a:tabLst>
                <a:tab pos="182880" algn="dec"/>
              </a:tabLst>
            </a:pP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 high melting point of the couple materials </a:t>
            </a:r>
            <a:r>
              <a:rPr kumimoji="0" lang="en-US" altLang="en-US" sz="220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a:t>
            </a: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wider range,</a:t>
            </a:r>
            <a:endParaRPr lang="en-US" altLang="en-US" sz="2200" dirty="0">
              <a:latin typeface="Times New Roman" panose="02020603050405020304" pitchFamily="18" charset="0"/>
              <a:cs typeface="Times New Roman" panose="02020603050405020304" pitchFamily="18" charset="0"/>
            </a:endParaRPr>
          </a:p>
          <a:p>
            <a:pPr lvl="0" fontAlgn="base">
              <a:lnSpc>
                <a:spcPct val="150000"/>
              </a:lnSpc>
              <a:buClr>
                <a:srgbClr val="000000"/>
              </a:buClr>
              <a:buSzPts val="500"/>
              <a:tabLst>
                <a:tab pos="182880" algn="dec"/>
              </a:tabLst>
            </a:pP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 material should be available as pure and homogeneous, workable in desired shapes and should not be easily contaminable.</a:t>
            </a:r>
            <a:endParaRPr lang="en-US" altLang="en-US" sz="2200" dirty="0">
              <a:latin typeface="Times New Roman" panose="02020603050405020304" pitchFamily="18" charset="0"/>
              <a:cs typeface="Times New Roman" panose="02020603050405020304" pitchFamily="18" charset="0"/>
            </a:endParaRPr>
          </a:p>
          <a:p>
            <a:pPr lvl="0" fontAlgn="base">
              <a:lnSpc>
                <a:spcPct val="150000"/>
              </a:lnSpc>
              <a:buClr>
                <a:srgbClr val="000000"/>
              </a:buClr>
              <a:buSzPts val="500"/>
              <a:tabLst>
                <a:tab pos="182880" algn="dec"/>
              </a:tabLst>
            </a:pP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 should be usable over king period of time without getting brittle. or acquiring scales. or change of composition (for alloy type materials).</a:t>
            </a:r>
            <a:endParaRPr lang="en-US" altLang="en-US" sz="2200" dirty="0">
              <a:latin typeface="Times New Roman" panose="02020603050405020304" pitchFamily="18" charset="0"/>
              <a:cs typeface="Times New Roman" panose="02020603050405020304" pitchFamily="18" charset="0"/>
            </a:endParaRPr>
          </a:p>
          <a:p>
            <a:pPr lvl="0" fontAlgn="base">
              <a:lnSpc>
                <a:spcPct val="150000"/>
              </a:lnSpc>
              <a:buClr>
                <a:srgbClr val="000000"/>
              </a:buClr>
              <a:buSzPts val="500"/>
              <a:tabLst>
                <a:tab pos="182880" algn="dec"/>
              </a:tabLst>
            </a:pP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 should be properly annealed to make it free from Mains/stresses produced during cold drawing process.</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34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114CB2-B112-4BB7-9F87-C67DB68EA5BF}"/>
              </a:ext>
            </a:extLst>
          </p:cNvPr>
          <p:cNvSpPr txBox="1"/>
          <p:nvPr/>
        </p:nvSpPr>
        <p:spPr>
          <a:xfrm>
            <a:off x="138544" y="114079"/>
            <a:ext cx="11998036" cy="6633354"/>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320675" algn="dec"/>
              </a:tabLst>
            </a:pP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Elemental materials listed by Seebeck are not all suitable for commercial pairing to form thermocouples. Throe categories of thermocouple do mist in practice. namely</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50000"/>
              </a:lnSpc>
              <a:spcBef>
                <a:spcPct val="0"/>
              </a:spcBef>
              <a:spcAft>
                <a:spcPct val="0"/>
              </a:spcAft>
              <a:buClrTx/>
              <a:buSzTx/>
              <a:buFont typeface="+mj-lt"/>
              <a:buAutoNum type="romanLcPeriod"/>
              <a:tabLst>
                <a:tab pos="320675" algn="dec"/>
              </a:tabLst>
            </a:pP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base metal type consisting of couple members made of elemental base metals </a:t>
            </a:r>
            <a:r>
              <a:rPr kumimoji="0" lang="en-US" altLang="en-US" sz="22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 </a:t>
            </a: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alloys thereof.</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50000"/>
              </a:lnSpc>
              <a:spcBef>
                <a:spcPct val="0"/>
              </a:spcBef>
              <a:spcAft>
                <a:spcPct val="0"/>
              </a:spcAft>
              <a:buClrTx/>
              <a:buSzTx/>
              <a:buFont typeface="+mj-lt"/>
              <a:buAutoNum type="romanLcPeriod"/>
              <a:tabLst>
                <a:tab pos="320675" algn="dec"/>
              </a:tabLst>
            </a:pP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noble / Precious metal type made from </a:t>
            </a:r>
            <a:r>
              <a:rPr kumimoji="0" lang="en-US" altLang="en-US" sz="22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noble metals or </a:t>
            </a: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alloys thereof. and</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50000"/>
              </a:lnSpc>
              <a:spcBef>
                <a:spcPct val="0"/>
              </a:spcBef>
              <a:spcAft>
                <a:spcPct val="0"/>
              </a:spcAft>
              <a:buClrTx/>
              <a:buSzTx/>
              <a:buFont typeface="+mj-lt"/>
              <a:buAutoNum type="romanLcPeriod"/>
              <a:tabLst>
                <a:tab pos="320675" algn="dec"/>
              </a:tabLst>
            </a:pP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nonmetallic types.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320675" algn="dec"/>
              </a:tabLst>
            </a:pP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Thermocouples </a:t>
            </a:r>
            <a:r>
              <a:rPr kumimoji="0" lang="en-US" altLang="en-US" sz="22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are </a:t>
            </a: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usually Identified by capital letters of the English alphabet. The base metal types are identified by letters E, I, K, N, and T; and the noble metals thermocouples are identified by G, C, D, B, R</a:t>
            </a:r>
            <a:r>
              <a:rPr lang="en-US" alt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 Nonmetallic thermocouples are special kind and will be considered separately.</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320675" algn="dec"/>
              </a:tabLst>
            </a:pP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Several countries </a:t>
            </a:r>
            <a:r>
              <a:rPr kumimoji="0" lang="en-US" altLang="en-US" sz="22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have </a:t>
            </a:r>
            <a:r>
              <a:rPr kumimoji="0" lang="en-US" altLang="en-US" sz="2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included this standardized nomenclature f type tenets in specification schedule providing temperature range, tolerance, service. (intermittent or continuous). and quality (standard or special). International Electrotechnical Commission (IEC) publication 584 with various parts (1, 2, 3) is such a standardizing document. Table 3.9 shows a specification sheet of the various types of couples.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94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4BEE2-7300-49AF-A77B-69753991178B}"/>
              </a:ext>
            </a:extLst>
          </p:cNvPr>
          <p:cNvSpPr>
            <a:spLocks noGrp="1"/>
          </p:cNvSpPr>
          <p:nvPr>
            <p:ph type="title"/>
          </p:nvPr>
        </p:nvSpPr>
        <p:spPr/>
        <p:txBody>
          <a:bodyPr>
            <a:normAutofit/>
          </a:bodyPr>
          <a:lstStyle/>
          <a:p>
            <a:pPr algn="ctr"/>
            <a:r>
              <a:rPr lang="en-IN" sz="4000" dirty="0">
                <a:solidFill>
                  <a:schemeClr val="accent1"/>
                </a:solidFill>
                <a:latin typeface="Algerian" panose="04020705040A02060702" pitchFamily="82" charset="0"/>
              </a:rPr>
              <a:t>Classification of sensors</a:t>
            </a:r>
          </a:p>
        </p:txBody>
      </p:sp>
      <p:sp>
        <p:nvSpPr>
          <p:cNvPr id="4" name="Content Placeholder 3">
            <a:extLst>
              <a:ext uri="{FF2B5EF4-FFF2-40B4-BE49-F238E27FC236}">
                <a16:creationId xmlns:a16="http://schemas.microsoft.com/office/drawing/2014/main" id="{BD008170-865B-487B-B71F-714511D173CD}"/>
              </a:ext>
            </a:extLst>
          </p:cNvPr>
          <p:cNvSpPr>
            <a:spLocks noGrp="1"/>
          </p:cNvSpPr>
          <p:nvPr>
            <p:ph idx="1"/>
          </p:nvPr>
        </p:nvSpPr>
        <p:spPr/>
        <p:txBody>
          <a:bodyPr/>
          <a:lstStyle/>
          <a:p>
            <a:pPr>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Primary Sensors</a:t>
            </a:r>
          </a:p>
          <a:p>
            <a:pPr lvl="1">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Gas Thermometer</a:t>
            </a:r>
          </a:p>
          <a:p>
            <a:pPr lvl="1">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Vapour Pressure type</a:t>
            </a:r>
          </a:p>
          <a:p>
            <a:pPr lvl="1">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Ultrasonic type</a:t>
            </a:r>
          </a:p>
          <a:p>
            <a:pPr lvl="1">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Dielectric constant type</a:t>
            </a:r>
          </a:p>
          <a:p>
            <a:pPr lvl="1">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Magnetic type</a:t>
            </a:r>
          </a:p>
          <a:p>
            <a:pPr lvl="1">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Noise type</a:t>
            </a:r>
          </a:p>
          <a:p>
            <a:pPr lvl="1">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Nuclear Orientation type</a:t>
            </a:r>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3914899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D48D79-C38C-45DA-9FA3-23223B967F32}"/>
              </a:ext>
            </a:extLst>
          </p:cNvPr>
          <p:cNvPicPr>
            <a:picLocks noChangeAspect="1"/>
          </p:cNvPicPr>
          <p:nvPr/>
        </p:nvPicPr>
        <p:blipFill>
          <a:blip r:embed="rId2"/>
          <a:stretch>
            <a:fillRect/>
          </a:stretch>
        </p:blipFill>
        <p:spPr>
          <a:xfrm>
            <a:off x="728870" y="725692"/>
            <a:ext cx="11184834" cy="5699498"/>
          </a:xfrm>
          <a:prstGeom prst="rect">
            <a:avLst/>
          </a:prstGeom>
        </p:spPr>
      </p:pic>
    </p:spTree>
    <p:extLst>
      <p:ext uri="{BB962C8B-B14F-4D97-AF65-F5344CB8AC3E}">
        <p14:creationId xmlns:p14="http://schemas.microsoft.com/office/powerpoint/2010/main" val="3526160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66775-C84E-404F-9FC3-7141E0E3ADB3}"/>
              </a:ext>
            </a:extLst>
          </p:cNvPr>
          <p:cNvPicPr>
            <a:picLocks noChangeAspect="1"/>
          </p:cNvPicPr>
          <p:nvPr/>
        </p:nvPicPr>
        <p:blipFill>
          <a:blip r:embed="rId2"/>
          <a:stretch>
            <a:fillRect/>
          </a:stretch>
        </p:blipFill>
        <p:spPr>
          <a:xfrm>
            <a:off x="1461986" y="204281"/>
            <a:ext cx="10290538" cy="6118698"/>
          </a:xfrm>
          <a:prstGeom prst="rect">
            <a:avLst/>
          </a:prstGeom>
        </p:spPr>
      </p:pic>
    </p:spTree>
    <p:extLst>
      <p:ext uri="{BB962C8B-B14F-4D97-AF65-F5344CB8AC3E}">
        <p14:creationId xmlns:p14="http://schemas.microsoft.com/office/powerpoint/2010/main" val="724418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72CB94-F26C-48C0-918B-542D5EF9F67E}"/>
              </a:ext>
            </a:extLst>
          </p:cNvPr>
          <p:cNvPicPr>
            <a:picLocks noChangeAspect="1"/>
          </p:cNvPicPr>
          <p:nvPr/>
        </p:nvPicPr>
        <p:blipFill>
          <a:blip r:embed="rId2"/>
          <a:stretch>
            <a:fillRect/>
          </a:stretch>
        </p:blipFill>
        <p:spPr>
          <a:xfrm>
            <a:off x="1678287" y="0"/>
            <a:ext cx="9086695" cy="6851243"/>
          </a:xfrm>
          <a:prstGeom prst="rect">
            <a:avLst/>
          </a:prstGeom>
        </p:spPr>
      </p:pic>
    </p:spTree>
    <p:extLst>
      <p:ext uri="{BB962C8B-B14F-4D97-AF65-F5344CB8AC3E}">
        <p14:creationId xmlns:p14="http://schemas.microsoft.com/office/powerpoint/2010/main" val="625207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DA508-943D-4B98-96E0-A8E2430B4986}"/>
              </a:ext>
            </a:extLst>
          </p:cNvPr>
          <p:cNvPicPr>
            <a:picLocks noChangeAspect="1"/>
          </p:cNvPicPr>
          <p:nvPr/>
        </p:nvPicPr>
        <p:blipFill>
          <a:blip r:embed="rId2"/>
          <a:stretch>
            <a:fillRect/>
          </a:stretch>
        </p:blipFill>
        <p:spPr>
          <a:xfrm>
            <a:off x="1892777" y="0"/>
            <a:ext cx="9265858" cy="6443983"/>
          </a:xfrm>
          <a:prstGeom prst="rect">
            <a:avLst/>
          </a:prstGeom>
        </p:spPr>
      </p:pic>
    </p:spTree>
    <p:extLst>
      <p:ext uri="{BB962C8B-B14F-4D97-AF65-F5344CB8AC3E}">
        <p14:creationId xmlns:p14="http://schemas.microsoft.com/office/powerpoint/2010/main" val="3240756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19095-F389-4339-B8AD-23786B7BCFFB}"/>
              </a:ext>
            </a:extLst>
          </p:cNvPr>
          <p:cNvPicPr>
            <a:picLocks noChangeAspect="1"/>
          </p:cNvPicPr>
          <p:nvPr/>
        </p:nvPicPr>
        <p:blipFill>
          <a:blip r:embed="rId2"/>
          <a:stretch>
            <a:fillRect/>
          </a:stretch>
        </p:blipFill>
        <p:spPr>
          <a:xfrm>
            <a:off x="1128320" y="324276"/>
            <a:ext cx="10132400" cy="5648260"/>
          </a:xfrm>
          <a:prstGeom prst="rect">
            <a:avLst/>
          </a:prstGeom>
        </p:spPr>
      </p:pic>
    </p:spTree>
    <p:extLst>
      <p:ext uri="{BB962C8B-B14F-4D97-AF65-F5344CB8AC3E}">
        <p14:creationId xmlns:p14="http://schemas.microsoft.com/office/powerpoint/2010/main" val="302883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AB60-CCAB-472D-A39D-DA25CF92C45F}"/>
              </a:ext>
            </a:extLst>
          </p:cNvPr>
          <p:cNvSpPr>
            <a:spLocks noGrp="1"/>
          </p:cNvSpPr>
          <p:nvPr>
            <p:ph type="title"/>
          </p:nvPr>
        </p:nvSpPr>
        <p:spPr>
          <a:xfrm>
            <a:off x="731520" y="731520"/>
            <a:ext cx="6089904" cy="1426464"/>
          </a:xfrm>
        </p:spPr>
        <p:txBody>
          <a:bodyPr>
            <a:normAutofit/>
          </a:bodyPr>
          <a:lstStyle/>
          <a:p>
            <a:r>
              <a:rPr lang="en-US" b="0" i="0" dirty="0">
                <a:solidFill>
                  <a:srgbClr val="FFFFFF"/>
                </a:solidFill>
                <a:effectLst/>
                <a:latin typeface="Algerian" panose="04020705040A02060702" pitchFamily="82" charset="0"/>
              </a:rPr>
              <a:t>thermocouple</a:t>
            </a:r>
            <a:endParaRPr lang="en-IN" dirty="0">
              <a:solidFill>
                <a:srgbClr val="FFFFFF"/>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70ADFAE-C084-4B51-ABB1-F6E0AA82C73E}"/>
              </a:ext>
            </a:extLst>
          </p:cNvPr>
          <p:cNvSpPr>
            <a:spLocks noGrp="1"/>
          </p:cNvSpPr>
          <p:nvPr>
            <p:ph idx="1"/>
          </p:nvPr>
        </p:nvSpPr>
        <p:spPr>
          <a:xfrm>
            <a:off x="789456" y="861391"/>
            <a:ext cx="6031967" cy="5220254"/>
          </a:xfrm>
        </p:spPr>
        <p:txBody>
          <a:bodyPr anchor="ctr">
            <a:normAutofit/>
          </a:bodyPr>
          <a:lstStyle/>
          <a:p>
            <a:pPr marL="0" indent="0" algn="just">
              <a:buNone/>
            </a:pPr>
            <a:r>
              <a:rPr lang="en-US" sz="3600" b="1" i="0" dirty="0">
                <a:effectLst/>
                <a:latin typeface="Times New Roman" panose="02020603050405020304" pitchFamily="18" charset="0"/>
                <a:cs typeface="Times New Roman" panose="02020603050405020304" pitchFamily="18" charset="0"/>
              </a:rPr>
              <a:t>          Thermocouple</a:t>
            </a:r>
          </a:p>
          <a:p>
            <a:pPr algn="just"/>
            <a:r>
              <a:rPr lang="en-US" b="0" i="0" dirty="0">
                <a:effectLst/>
                <a:latin typeface="Times New Roman" panose="02020603050405020304" pitchFamily="18" charset="0"/>
                <a:cs typeface="Times New Roman" panose="02020603050405020304" pitchFamily="18" charset="0"/>
              </a:rPr>
              <a:t>A thermocouple is a </a:t>
            </a:r>
            <a:r>
              <a:rPr lang="en-US" b="1" i="0" dirty="0">
                <a:effectLst/>
                <a:latin typeface="Times New Roman" panose="02020603050405020304" pitchFamily="18" charset="0"/>
                <a:cs typeface="Times New Roman" panose="02020603050405020304" pitchFamily="18" charset="0"/>
              </a:rPr>
              <a:t>device for measuring temperature</a:t>
            </a:r>
            <a:r>
              <a:rPr lang="en-US" b="0" i="0" dirty="0">
                <a:effectLst/>
                <a:latin typeface="Times New Roman" panose="02020603050405020304" pitchFamily="18" charset="0"/>
                <a:cs typeface="Times New Roman" panose="02020603050405020304" pitchFamily="18" charset="0"/>
              </a:rPr>
              <a:t>. </a:t>
            </a:r>
          </a:p>
          <a:p>
            <a:pPr algn="just"/>
            <a:r>
              <a:rPr lang="en-US" b="0" i="0" dirty="0">
                <a:effectLst/>
                <a:latin typeface="Times New Roman" panose="02020603050405020304" pitchFamily="18" charset="0"/>
                <a:cs typeface="Times New Roman" panose="02020603050405020304" pitchFamily="18" charset="0"/>
              </a:rPr>
              <a:t>It comprises two dissimilar metallic wires joined together to form a junction.</a:t>
            </a:r>
          </a:p>
          <a:p>
            <a:pPr algn="just"/>
            <a:r>
              <a:rPr lang="en-US" b="0" i="0" dirty="0">
                <a:effectLst/>
                <a:latin typeface="Times New Roman" panose="02020603050405020304" pitchFamily="18" charset="0"/>
                <a:cs typeface="Times New Roman" panose="02020603050405020304" pitchFamily="18" charset="0"/>
              </a:rPr>
              <a:t> When the junction is heated or cooled, a small voltage is generated in the electrical circuit of the thermocouple which can be measured, and this corresponds to temperature.</a:t>
            </a:r>
          </a:p>
          <a:p>
            <a:endParaRPr lang="en-IN" sz="2000" dirty="0"/>
          </a:p>
        </p:txBody>
      </p:sp>
      <p:pic>
        <p:nvPicPr>
          <p:cNvPr id="2050" name="Picture 2" descr="What is a thermocouple? How do they work? | Process Parameters">
            <a:extLst>
              <a:ext uri="{FF2B5EF4-FFF2-40B4-BE49-F238E27FC236}">
                <a16:creationId xmlns:a16="http://schemas.microsoft.com/office/drawing/2014/main" id="{98BB6409-28CE-47D2-8E1F-B210DEA176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46" r="38782"/>
          <a:stretch/>
        </p:blipFill>
        <p:spPr bwMode="auto">
          <a:xfrm>
            <a:off x="7277100" y="461738"/>
            <a:ext cx="4455979" cy="5937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316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59D2B0D-C2B7-4C83-AA00-EE3393117DBA}"/>
              </a:ext>
            </a:extLst>
          </p:cNvPr>
          <p:cNvPicPr>
            <a:picLocks noChangeAspect="1"/>
          </p:cNvPicPr>
          <p:nvPr/>
        </p:nvPicPr>
        <p:blipFill rotWithShape="1">
          <a:blip r:embed="rId2"/>
          <a:srcRect l="10117" r="230" b="1"/>
          <a:stretch/>
        </p:blipFill>
        <p:spPr>
          <a:xfrm>
            <a:off x="457200" y="457200"/>
            <a:ext cx="11277600" cy="5943600"/>
          </a:xfrm>
          <a:prstGeom prst="rect">
            <a:avLst/>
          </a:prstGeom>
        </p:spPr>
      </p:pic>
    </p:spTree>
    <p:extLst>
      <p:ext uri="{BB962C8B-B14F-4D97-AF65-F5344CB8AC3E}">
        <p14:creationId xmlns:p14="http://schemas.microsoft.com/office/powerpoint/2010/main" val="543970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5D2D-32F4-4CB3-8C49-7FED92038C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4CA061-7018-4B1B-963C-57FD11BF397D}"/>
              </a:ext>
            </a:extLst>
          </p:cNvPr>
          <p:cNvSpPr>
            <a:spLocks noGrp="1"/>
          </p:cNvSpPr>
          <p:nvPr>
            <p:ph idx="1"/>
          </p:nvPr>
        </p:nvSpPr>
        <p:spPr/>
        <p:txBody>
          <a:bodyPr/>
          <a:lstStyle/>
          <a:p>
            <a:r>
              <a:rPr lang="en-IN" dirty="0">
                <a:hlinkClick r:id="rId2"/>
              </a:rPr>
              <a:t>https://www.youtube.com/watch?v=v7NUi88Lxi8</a:t>
            </a:r>
            <a:r>
              <a:rPr lang="en-IN" dirty="0"/>
              <a:t> -</a:t>
            </a:r>
            <a:r>
              <a:rPr lang="en-US" b="0" i="0" dirty="0">
                <a:effectLst/>
                <a:latin typeface="Roboto" panose="02000000000000000000" pitchFamily="2" charset="0"/>
              </a:rPr>
              <a:t>How Thermocouples Work - basic working principle + RTD</a:t>
            </a:r>
          </a:p>
          <a:p>
            <a:endParaRPr lang="en-IN" dirty="0"/>
          </a:p>
        </p:txBody>
      </p:sp>
    </p:spTree>
    <p:extLst>
      <p:ext uri="{BB962C8B-B14F-4D97-AF65-F5344CB8AC3E}">
        <p14:creationId xmlns:p14="http://schemas.microsoft.com/office/powerpoint/2010/main" val="4201447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5DD8B1-05C0-46BE-AA82-FAE2B5DA8792}"/>
              </a:ext>
            </a:extLst>
          </p:cNvPr>
          <p:cNvPicPr>
            <a:picLocks noChangeAspect="1"/>
          </p:cNvPicPr>
          <p:nvPr/>
        </p:nvPicPr>
        <p:blipFill>
          <a:blip r:embed="rId2"/>
          <a:stretch>
            <a:fillRect/>
          </a:stretch>
        </p:blipFill>
        <p:spPr>
          <a:xfrm>
            <a:off x="768627" y="168465"/>
            <a:ext cx="11106998" cy="6081864"/>
          </a:xfrm>
          <a:prstGeom prst="rect">
            <a:avLst/>
          </a:prstGeom>
        </p:spPr>
      </p:pic>
    </p:spTree>
    <p:extLst>
      <p:ext uri="{BB962C8B-B14F-4D97-AF65-F5344CB8AC3E}">
        <p14:creationId xmlns:p14="http://schemas.microsoft.com/office/powerpoint/2010/main" val="3586414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intillation counter">
            <a:extLst>
              <a:ext uri="{FF2B5EF4-FFF2-40B4-BE49-F238E27FC236}">
                <a16:creationId xmlns:a16="http://schemas.microsoft.com/office/drawing/2014/main" id="{8A35656C-390E-4F45-A1D4-9203FFB71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719263"/>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96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4BEE2-7300-49AF-A77B-69753991178B}"/>
              </a:ext>
            </a:extLst>
          </p:cNvPr>
          <p:cNvSpPr>
            <a:spLocks noGrp="1"/>
          </p:cNvSpPr>
          <p:nvPr>
            <p:ph type="title"/>
          </p:nvPr>
        </p:nvSpPr>
        <p:spPr/>
        <p:txBody>
          <a:bodyPr/>
          <a:lstStyle/>
          <a:p>
            <a:pPr algn="ctr"/>
            <a:r>
              <a:rPr lang="en-IN" sz="4400" dirty="0">
                <a:solidFill>
                  <a:schemeClr val="accent1"/>
                </a:solidFill>
                <a:latin typeface="Algerian" panose="04020705040A02060702" pitchFamily="82" charset="0"/>
              </a:rPr>
              <a:t>Classification</a:t>
            </a:r>
            <a:r>
              <a:rPr lang="en-IN" sz="4400" dirty="0">
                <a:latin typeface="Algerian" panose="04020705040A02060702" pitchFamily="82" charset="0"/>
              </a:rPr>
              <a:t> </a:t>
            </a:r>
            <a:r>
              <a:rPr lang="en-IN" sz="4400" dirty="0">
                <a:solidFill>
                  <a:schemeClr val="accent1"/>
                </a:solidFill>
                <a:latin typeface="Algerian" panose="04020705040A02060702" pitchFamily="82" charset="0"/>
              </a:rPr>
              <a:t>of sensors</a:t>
            </a:r>
            <a:endParaRPr lang="en-IN" dirty="0">
              <a:solidFill>
                <a:schemeClr val="accent1"/>
              </a:solidFill>
            </a:endParaRPr>
          </a:p>
        </p:txBody>
      </p:sp>
      <p:sp>
        <p:nvSpPr>
          <p:cNvPr id="4" name="Content Placeholder 3">
            <a:extLst>
              <a:ext uri="{FF2B5EF4-FFF2-40B4-BE49-F238E27FC236}">
                <a16:creationId xmlns:a16="http://schemas.microsoft.com/office/drawing/2014/main" id="{BD008170-865B-487B-B71F-714511D173CD}"/>
              </a:ext>
            </a:extLst>
          </p:cNvPr>
          <p:cNvSpPr>
            <a:spLocks noGrp="1"/>
          </p:cNvSpPr>
          <p:nvPr>
            <p:ph idx="1"/>
          </p:nvPr>
        </p:nvSpPr>
        <p:spPr>
          <a:xfrm>
            <a:off x="838200" y="1510748"/>
            <a:ext cx="10515600" cy="4666215"/>
          </a:xfrm>
        </p:spPr>
        <p:txBody>
          <a:bodyPr>
            <a:normAutofit fontScale="77500" lnSpcReduction="20000"/>
          </a:bodyPr>
          <a:lstStyle/>
          <a:p>
            <a:pPr>
              <a:lnSpc>
                <a:spcPct val="120000"/>
              </a:lnSpc>
              <a:buFont typeface="Wingdings" panose="05000000000000000000" pitchFamily="2" charset="2"/>
              <a:buChar char="Ø"/>
            </a:pPr>
            <a:r>
              <a:rPr lang="en-IN" sz="3400" dirty="0">
                <a:latin typeface="Times New Roman" panose="02020603050405020304" pitchFamily="18" charset="0"/>
                <a:cs typeface="Times New Roman" panose="02020603050405020304" pitchFamily="18" charset="0"/>
              </a:rPr>
              <a:t>Secondary Sensors</a:t>
            </a:r>
          </a:p>
          <a:p>
            <a:pPr lvl="1">
              <a:lnSpc>
                <a:spcPct val="120000"/>
              </a:lnSpc>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Thermal Expansion type</a:t>
            </a:r>
          </a:p>
          <a:p>
            <a:pPr lvl="1">
              <a:lnSpc>
                <a:spcPct val="120000"/>
              </a:lnSpc>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Thermo emf type</a:t>
            </a:r>
          </a:p>
          <a:p>
            <a:pPr lvl="1">
              <a:lnSpc>
                <a:spcPct val="120000"/>
              </a:lnSpc>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Diode, Transistors or semiconductor  type</a:t>
            </a:r>
          </a:p>
          <a:p>
            <a:pPr lvl="1">
              <a:lnSpc>
                <a:spcPct val="120000"/>
              </a:lnSpc>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Adapted Radiation type</a:t>
            </a:r>
          </a:p>
          <a:p>
            <a:pPr lvl="1">
              <a:lnSpc>
                <a:spcPct val="120000"/>
              </a:lnSpc>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Resistance Thermometer type</a:t>
            </a:r>
          </a:p>
          <a:p>
            <a:pPr lvl="1">
              <a:lnSpc>
                <a:spcPct val="120000"/>
              </a:lnSpc>
              <a:buFont typeface="Wingdings" panose="05000000000000000000" pitchFamily="2" charset="2"/>
              <a:buChar char="Ø"/>
            </a:pPr>
            <a:endParaRPr lang="en-IN" sz="2900" dirty="0">
              <a:latin typeface="Times New Roman" panose="02020603050405020304" pitchFamily="18" charset="0"/>
              <a:cs typeface="Times New Roman" panose="02020603050405020304" pitchFamily="18" charset="0"/>
            </a:endParaRPr>
          </a:p>
          <a:p>
            <a:pPr algn="just">
              <a:lnSpc>
                <a:spcPct val="150000"/>
              </a:lnSpc>
              <a:spcBef>
                <a:spcPts val="50"/>
              </a:spcBef>
              <a:buFont typeface="Wingdings" panose="05000000000000000000" pitchFamily="2" charset="2"/>
              <a:buChar char="Ø"/>
            </a:pPr>
            <a:r>
              <a:rPr lang="en-US" sz="28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t>
            </a:r>
            <a:r>
              <a:rPr lang="en-US" sz="2800" i="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are </a:t>
            </a:r>
            <a:r>
              <a:rPr lang="en-US" sz="28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different kinds of </a:t>
            </a:r>
            <a:r>
              <a:rPr lang="en-US" sz="2800" spc="-1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heat flux sensors </a:t>
            </a:r>
            <a:r>
              <a:rPr lang="en-US" sz="28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which measure heat flux in terms of </a:t>
            </a:r>
            <a:r>
              <a:rPr lang="en-US" sz="2800" spc="-3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temperature difference.</a:t>
            </a:r>
          </a:p>
          <a:p>
            <a:pPr algn="just">
              <a:lnSpc>
                <a:spcPct val="150000"/>
              </a:lnSpc>
              <a:spcBef>
                <a:spcPts val="50"/>
              </a:spcBef>
              <a:buFont typeface="Wingdings" panose="05000000000000000000" pitchFamily="2" charset="2"/>
              <a:buChar char="Ø"/>
            </a:pPr>
            <a:r>
              <a:rPr lang="en-US" sz="2800" spc="-3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spc="-3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 </a:t>
            </a:r>
            <a:r>
              <a:rPr lang="en-US" sz="2800" spc="-3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temperature measurement. there are special types of sensors such </a:t>
            </a:r>
            <a:r>
              <a:rPr lang="en-US" sz="28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pneumatic type, pyroelectric type and so 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2098949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Radiation Sensors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85000" lnSpcReduction="20000"/>
          </a:bodyPr>
          <a:lstStyle/>
          <a:p>
            <a:pPr algn="just" fontAlgn="t">
              <a:buNone/>
            </a:pPr>
            <a:endParaRPr lang="en-IN" dirty="0"/>
          </a:p>
          <a:p>
            <a:pPr algn="just" fontAlgn="t">
              <a:lnSpc>
                <a:spcPct val="120000"/>
              </a:lnSpc>
              <a:spcBef>
                <a:spcPts val="0"/>
              </a:spcBef>
            </a:pPr>
            <a:r>
              <a:rPr lang="en-IN" sz="3300" dirty="0">
                <a:latin typeface="Times New Roman" pitchFamily="18" charset="0"/>
                <a:cs typeface="Times New Roman" pitchFamily="18" charset="0"/>
              </a:rPr>
              <a:t>Radiation detectors, also called radiation sensors, are instruments that sense and measure radiation emissions or levels of radiation produced by a source.</a:t>
            </a:r>
          </a:p>
          <a:p>
            <a:pPr algn="just" fontAlgn="t">
              <a:lnSpc>
                <a:spcPct val="120000"/>
              </a:lnSpc>
              <a:spcBef>
                <a:spcPts val="0"/>
              </a:spcBef>
              <a:buNone/>
            </a:pPr>
            <a:endParaRPr lang="en-IN" sz="3300" dirty="0">
              <a:latin typeface="Times New Roman" pitchFamily="18" charset="0"/>
              <a:cs typeface="Times New Roman" pitchFamily="18" charset="0"/>
            </a:endParaRPr>
          </a:p>
          <a:p>
            <a:pPr algn="just">
              <a:lnSpc>
                <a:spcPct val="120000"/>
              </a:lnSpc>
              <a:spcBef>
                <a:spcPts val="0"/>
              </a:spcBef>
              <a:buFont typeface="Wingdings" pitchFamily="2" charset="2"/>
              <a:buChar char="§"/>
            </a:pPr>
            <a:r>
              <a:rPr lang="en-IN" sz="3300" dirty="0">
                <a:latin typeface="Times New Roman" pitchFamily="18" charset="0"/>
                <a:cs typeface="Times New Roman" pitchFamily="18" charset="0"/>
              </a:rPr>
              <a:t>When radiation passes inside a detector, it </a:t>
            </a:r>
            <a:r>
              <a:rPr lang="en-IN" sz="3300" b="1" dirty="0">
                <a:latin typeface="Times New Roman" pitchFamily="18" charset="0"/>
                <a:cs typeface="Times New Roman" pitchFamily="18" charset="0"/>
              </a:rPr>
              <a:t>causes ionization of gas atoms</a:t>
            </a:r>
            <a:r>
              <a:rPr lang="en-IN" sz="3300" dirty="0">
                <a:latin typeface="Times New Roman" pitchFamily="18" charset="0"/>
                <a:cs typeface="Times New Roman" pitchFamily="18" charset="0"/>
              </a:rPr>
              <a:t>, separating atoms into positive ions and electrons. Separated electrons and positive ions are attracted to the electrodes, causing a current to flow. This is converted into electric signals, which are then measured as the amount of radiation.</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Types of Radiation Sensors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buNone/>
            </a:pPr>
            <a:endParaRPr lang="en-IN" dirty="0"/>
          </a:p>
          <a:p>
            <a:pPr algn="just">
              <a:spcBef>
                <a:spcPts val="0"/>
              </a:spcBef>
            </a:pPr>
            <a:r>
              <a:rPr lang="en-IN" sz="2800" dirty="0">
                <a:latin typeface="Times New Roman" pitchFamily="18" charset="0"/>
                <a:cs typeface="Times New Roman" pitchFamily="18" charset="0"/>
              </a:rPr>
              <a:t>There are three different main types of radiation detectors. These are detectors </a:t>
            </a:r>
            <a:r>
              <a:rPr lang="en-IN" sz="2800" b="1" dirty="0">
                <a:latin typeface="Times New Roman" pitchFamily="18" charset="0"/>
                <a:cs typeface="Times New Roman" pitchFamily="18" charset="0"/>
              </a:rPr>
              <a:t>based on gas ionization, scintillation detectors, and semiconductor detectors</a:t>
            </a:r>
            <a:r>
              <a:rPr lang="en-IN" sz="2800" dirty="0">
                <a:latin typeface="Times New Roman" pitchFamily="18" charset="0"/>
                <a:cs typeface="Times New Roman" pitchFamily="18" charset="0"/>
              </a:rPr>
              <a:t>. </a:t>
            </a:r>
          </a:p>
          <a:p>
            <a:pPr algn="just">
              <a:spcBef>
                <a:spcPts val="0"/>
              </a:spcBef>
            </a:pPr>
            <a:endParaRPr lang="en-IN" sz="2800" dirty="0">
              <a:latin typeface="Times New Roman" pitchFamily="18" charset="0"/>
              <a:cs typeface="Times New Roman" pitchFamily="18" charset="0"/>
            </a:endParaRPr>
          </a:p>
          <a:p>
            <a:pPr algn="just">
              <a:spcBef>
                <a:spcPts val="0"/>
              </a:spcBef>
            </a:pPr>
            <a:r>
              <a:rPr lang="en-IN" sz="2800" dirty="0">
                <a:latin typeface="Times New Roman" pitchFamily="18" charset="0"/>
                <a:cs typeface="Times New Roman" pitchFamily="18" charset="0"/>
              </a:rPr>
              <a:t>Detectors based on gas ionization are the ionization chamber, proportional counter, and Geiger–</a:t>
            </a:r>
            <a:r>
              <a:rPr lang="en-IN" sz="2800" dirty="0" err="1">
                <a:latin typeface="Times New Roman" pitchFamily="18" charset="0"/>
                <a:cs typeface="Times New Roman" pitchFamily="18" charset="0"/>
              </a:rPr>
              <a:t>Müller</a:t>
            </a:r>
            <a:r>
              <a:rPr lang="en-IN" sz="2800" dirty="0">
                <a:latin typeface="Times New Roman" pitchFamily="18" charset="0"/>
                <a:cs typeface="Times New Roman" pitchFamily="18" charset="0"/>
              </a:rPr>
              <a:t> counter.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Use of Radiation Sensors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lnSpc>
                <a:spcPct val="150000"/>
              </a:lnSpc>
            </a:pPr>
            <a:r>
              <a:rPr lang="en-IN" sz="3200" dirty="0">
                <a:latin typeface="Times New Roman" pitchFamily="18" charset="0"/>
                <a:cs typeface="Times New Roman" pitchFamily="18" charset="0"/>
              </a:rPr>
              <a:t>A radiation detector is a device used to track, detect, or identify high-energy particles or radiation from natural or artificial sources such as cosmic radiation, nuclear decay, particle accelerators, and X-rays.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Radiation Sensors</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algn="just"/>
            <a:r>
              <a:rPr lang="en-IN" dirty="0">
                <a:latin typeface="Times New Roman" pitchFamily="18" charset="0"/>
                <a:cs typeface="Times New Roman" pitchFamily="18" charset="0"/>
              </a:rPr>
              <a:t>Radiation sensors are also called as Sensistors.</a:t>
            </a:r>
          </a:p>
          <a:p>
            <a:pPr algn="just"/>
            <a:r>
              <a:rPr lang="en-IN" dirty="0">
                <a:latin typeface="Times New Roman" pitchFamily="18" charset="0"/>
                <a:cs typeface="Times New Roman" pitchFamily="18" charset="0"/>
              </a:rPr>
              <a:t>It can be classified as </a:t>
            </a:r>
          </a:p>
          <a:p>
            <a:pPr marL="514350" indent="-514350" algn="just">
              <a:buFont typeface="+mj-lt"/>
              <a:buAutoNum type="arabicPeriod"/>
            </a:pPr>
            <a:r>
              <a:rPr lang="en-IN" dirty="0">
                <a:latin typeface="Times New Roman" pitchFamily="18" charset="0"/>
                <a:cs typeface="Times New Roman" pitchFamily="18" charset="0"/>
              </a:rPr>
              <a:t> Photoelectric cell such as Photo emissive cell.</a:t>
            </a:r>
          </a:p>
          <a:p>
            <a:pPr marL="514350" indent="-514350" algn="just">
              <a:buFont typeface="+mj-lt"/>
              <a:buAutoNum type="arabicPeriod"/>
            </a:pPr>
            <a:r>
              <a:rPr lang="en-IN" dirty="0">
                <a:latin typeface="Times New Roman" pitchFamily="18" charset="0"/>
                <a:cs typeface="Times New Roman" pitchFamily="18" charset="0"/>
              </a:rPr>
              <a:t>Photoemf cell such as Photovoltaic, barrier layer, boundary layer type</a:t>
            </a:r>
          </a:p>
          <a:p>
            <a:pPr marL="514350" indent="-514350" algn="just">
              <a:buFont typeface="+mj-lt"/>
              <a:buAutoNum type="arabicPeriod"/>
            </a:pPr>
            <a:r>
              <a:rPr lang="en-IN" dirty="0">
                <a:latin typeface="Times New Roman" pitchFamily="18" charset="0"/>
                <a:cs typeface="Times New Roman" pitchFamily="18" charset="0"/>
              </a:rPr>
              <a:t>Photoconductive cell such as light sensitive resistors.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Radiation Sensors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lnSpc>
                <a:spcPct val="100000"/>
              </a:lnSpc>
            </a:pPr>
            <a:r>
              <a:rPr lang="en-IN" sz="2800" dirty="0">
                <a:latin typeface="Times New Roman" pitchFamily="18" charset="0"/>
                <a:cs typeface="Times New Roman" pitchFamily="18" charset="0"/>
              </a:rPr>
              <a:t>Photosensistor was considered as a combination of two electrodes in an electrolyte.</a:t>
            </a:r>
          </a:p>
          <a:p>
            <a:pPr algn="just">
              <a:lnSpc>
                <a:spcPct val="100000"/>
              </a:lnSpc>
            </a:pPr>
            <a:r>
              <a:rPr lang="en-IN" sz="2800" dirty="0">
                <a:latin typeface="Times New Roman" pitchFamily="18" charset="0"/>
                <a:cs typeface="Times New Roman" pitchFamily="18" charset="0"/>
              </a:rPr>
              <a:t>According to the radiation changes, frequency or wavelength ,the electrodes change in Size and shape and the nature of electrolyte also changes    </a:t>
            </a:r>
            <a:r>
              <a:rPr lang="en-IN" sz="2800" dirty="0" err="1">
                <a:latin typeface="Times New Roman" pitchFamily="18" charset="0"/>
                <a:cs typeface="Times New Roman" pitchFamily="18" charset="0"/>
              </a:rPr>
              <a:t>i.e</a:t>
            </a:r>
            <a:r>
              <a:rPr lang="en-IN" sz="2800" dirty="0">
                <a:latin typeface="Times New Roman" pitchFamily="18" charset="0"/>
                <a:cs typeface="Times New Roman" pitchFamily="18" charset="0"/>
              </a:rPr>
              <a:t> gas, liquid or solid.</a:t>
            </a:r>
          </a:p>
          <a:p>
            <a:pPr algn="just">
              <a:lnSpc>
                <a:spcPct val="100000"/>
              </a:lnSpc>
            </a:pPr>
            <a:r>
              <a:rPr lang="en-IN" sz="2800" dirty="0">
                <a:latin typeface="Times New Roman" pitchFamily="18" charset="0"/>
                <a:cs typeface="Times New Roman" pitchFamily="18" charset="0"/>
              </a:rPr>
              <a:t>One of the fundamental laws on which some of these sensors are based is the Photoelectric effect.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Radiation Sensors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lnSpc>
                <a:spcPct val="100000"/>
              </a:lnSpc>
            </a:pPr>
            <a:r>
              <a:rPr lang="en-IN" sz="2800" dirty="0">
                <a:latin typeface="Times New Roman" pitchFamily="18" charset="0"/>
                <a:cs typeface="Times New Roman" pitchFamily="18" charset="0"/>
              </a:rPr>
              <a:t>Radiation energy propagating through space in quanta when collides with matter, certain integral number of quanta called photons are emitted, reflected and others absorbed depending on the material characteristics</a:t>
            </a:r>
            <a:r>
              <a:rPr lang="en-IN" dirty="0">
                <a:latin typeface="Times New Roman" pitchFamily="18" charset="0"/>
                <a:cs typeface="Times New Roman" pitchFamily="18" charset="0"/>
              </a:rPr>
              <a:t>. </a:t>
            </a:r>
          </a:p>
          <a:p>
            <a:pPr algn="just">
              <a:lnSpc>
                <a:spcPct val="100000"/>
              </a:lnSpc>
            </a:pPr>
            <a:r>
              <a:rPr lang="en-IN" sz="2800" dirty="0">
                <a:latin typeface="Times New Roman" pitchFamily="18" charset="0"/>
                <a:cs typeface="Times New Roman" pitchFamily="18" charset="0"/>
              </a:rPr>
              <a:t>The intensity of incident radiation determines the number of electrons released. </a:t>
            </a:r>
          </a:p>
          <a:p>
            <a:pPr algn="just">
              <a:lnSpc>
                <a:spcPct val="100000"/>
              </a:lnSpc>
            </a:pPr>
            <a:r>
              <a:rPr lang="en-IN" sz="2800" dirty="0">
                <a:latin typeface="Times New Roman" pitchFamily="18" charset="0"/>
                <a:cs typeface="Times New Roman" pitchFamily="18" charset="0"/>
              </a:rPr>
              <a:t>The </a:t>
            </a:r>
            <a:r>
              <a:rPr lang="en-IN" sz="2800">
                <a:latin typeface="Times New Roman" pitchFamily="18" charset="0"/>
                <a:cs typeface="Times New Roman" pitchFamily="18" charset="0"/>
              </a:rPr>
              <a:t>mechanism is </a:t>
            </a:r>
            <a:r>
              <a:rPr lang="en-IN" sz="2800" dirty="0">
                <a:latin typeface="Times New Roman" pitchFamily="18" charset="0"/>
                <a:cs typeface="Times New Roman" pitchFamily="18" charset="0"/>
              </a:rPr>
              <a:t>explained by the band structure. </a:t>
            </a:r>
          </a:p>
          <a:p>
            <a:pPr marL="0" indent="0">
              <a:buNone/>
            </a:pP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Radiation Sensors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sz="2800" dirty="0">
                <a:latin typeface="Times New Roman" pitchFamily="18" charset="0"/>
                <a:cs typeface="Times New Roman" pitchFamily="18" charset="0"/>
              </a:rPr>
              <a:t>If the photon energy is sufficient to raise an electron in the material to a vacant conductivity band level , the electrical conductivity of the material increases.  </a:t>
            </a:r>
          </a:p>
          <a:p>
            <a:pPr algn="just"/>
            <a:r>
              <a:rPr lang="en-IN" sz="2800" dirty="0">
                <a:latin typeface="Times New Roman" pitchFamily="18" charset="0"/>
                <a:cs typeface="Times New Roman" pitchFamily="18" charset="0"/>
              </a:rPr>
              <a:t>Two situations may now arise:</a:t>
            </a:r>
          </a:p>
          <a:p>
            <a:pPr marL="514350" indent="-514350" algn="just">
              <a:buFont typeface="+mj-lt"/>
              <a:buAutoNum type="arabicPeriod"/>
            </a:pPr>
            <a:r>
              <a:rPr lang="en-IN" sz="2800" dirty="0">
                <a:latin typeface="Times New Roman" pitchFamily="18" charset="0"/>
                <a:cs typeface="Times New Roman" pitchFamily="18" charset="0"/>
              </a:rPr>
              <a:t>The incident   radiation energy </a:t>
            </a:r>
            <a:r>
              <a:rPr lang="en-IN" sz="2800" dirty="0" err="1">
                <a:latin typeface="Times New Roman" pitchFamily="18" charset="0"/>
                <a:cs typeface="Times New Roman" pitchFamily="18" charset="0"/>
              </a:rPr>
              <a:t>hv</a:t>
            </a:r>
            <a:r>
              <a:rPr lang="en-IN" sz="2800" dirty="0">
                <a:latin typeface="Times New Roman" pitchFamily="18" charset="0"/>
                <a:cs typeface="Times New Roman" pitchFamily="18" charset="0"/>
              </a:rPr>
              <a:t> is just sufficient to transfer an electron into a vacant conductivity level and not beyond. This process leads to increased photoelectric conductance of a substance and the effect is sometimes referred to as </a:t>
            </a:r>
            <a:r>
              <a:rPr lang="en-IN" sz="2800" b="1" dirty="0">
                <a:latin typeface="Times New Roman" pitchFamily="18" charset="0"/>
                <a:cs typeface="Times New Roman" pitchFamily="18" charset="0"/>
              </a:rPr>
              <a:t>Inner photoelectric Effect.</a:t>
            </a:r>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latin typeface="Algerian" panose="04020705040A02060702" pitchFamily="82" charset="0"/>
                <a:cs typeface="Times New Roman" pitchFamily="18" charset="0"/>
              </a:rPr>
              <a:t>Radiation Sensors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dirty="0">
                <a:latin typeface="Times New Roman" pitchFamily="18" charset="0"/>
                <a:cs typeface="Times New Roman" pitchFamily="18" charset="0"/>
              </a:rPr>
              <a:t>If</a:t>
            </a:r>
            <a:r>
              <a:rPr lang="en-IN" sz="3200" dirty="0">
                <a:latin typeface="Times New Roman" pitchFamily="18" charset="0"/>
                <a:cs typeface="Times New Roman" pitchFamily="18" charset="0"/>
              </a:rPr>
              <a:t> incident   radiation energy </a:t>
            </a:r>
            <a:r>
              <a:rPr lang="en-IN" dirty="0" err="1">
                <a:latin typeface="Times New Roman" pitchFamily="18" charset="0"/>
                <a:cs typeface="Times New Roman" pitchFamily="18" charset="0"/>
              </a:rPr>
              <a:t>hv</a:t>
            </a:r>
            <a:r>
              <a:rPr lang="en-IN" dirty="0">
                <a:latin typeface="Times New Roman" pitchFamily="18" charset="0"/>
                <a:cs typeface="Times New Roman" pitchFamily="18" charset="0"/>
              </a:rPr>
              <a:t> is high enough, it then causes the electron to be detached and emitted from the material. This is known as the </a:t>
            </a:r>
            <a:r>
              <a:rPr lang="en-IN" b="1" dirty="0">
                <a:latin typeface="Times New Roman" pitchFamily="18" charset="0"/>
                <a:cs typeface="Times New Roman" pitchFamily="18" charset="0"/>
              </a:rPr>
              <a:t>Outer photoelectric effect </a:t>
            </a:r>
            <a:r>
              <a:rPr lang="en-IN" dirty="0">
                <a:latin typeface="Times New Roman" pitchFamily="18" charset="0"/>
                <a:cs typeface="Times New Roman" pitchFamily="18" charset="0"/>
              </a:rPr>
              <a:t>and is effective in gaseous systems.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Application of  Radiation Sensors</a:t>
            </a:r>
            <a:endParaRPr lang="en-IN" dirty="0">
              <a:latin typeface="Algerian" panose="04020705040A02060702" pitchFamily="82" charset="0"/>
            </a:endParaRPr>
          </a:p>
        </p:txBody>
      </p:sp>
      <p:sp>
        <p:nvSpPr>
          <p:cNvPr id="3" name="Content Placeholder 2"/>
          <p:cNvSpPr>
            <a:spLocks noGrp="1"/>
          </p:cNvSpPr>
          <p:nvPr>
            <p:ph idx="1"/>
          </p:nvPr>
        </p:nvSpPr>
        <p:spPr>
          <a:xfrm>
            <a:off x="624840" y="2332037"/>
            <a:ext cx="10972800" cy="4525963"/>
          </a:xfrm>
        </p:spPr>
        <p:txBody>
          <a:bodyPr>
            <a:normAutofit/>
          </a:bodyPr>
          <a:lstStyle/>
          <a:p>
            <a:pPr algn="just"/>
            <a:r>
              <a:rPr lang="en-IN" dirty="0">
                <a:latin typeface="Times New Roman" pitchFamily="18" charset="0"/>
                <a:cs typeface="Times New Roman" pitchFamily="18" charset="0"/>
              </a:rPr>
              <a:t>They are widely used in medical applications for image generation </a:t>
            </a:r>
            <a:r>
              <a:rPr lang="en-IN" b="1" dirty="0">
                <a:latin typeface="Times New Roman" pitchFamily="18" charset="0"/>
                <a:cs typeface="Times New Roman" pitchFamily="18" charset="0"/>
              </a:rPr>
              <a:t>(X-rays and tomography)</a:t>
            </a:r>
            <a:r>
              <a:rPr lang="en-IN" dirty="0">
                <a:latin typeface="Times New Roman" pitchFamily="18" charset="0"/>
                <a:cs typeface="Times New Roman" pitchFamily="18" charset="0"/>
              </a:rPr>
              <a:t>, as well as high-energy physics experiments, plant laboratories, airports security (X-rays machines), and radiation sensing for nuclear installations.</a:t>
            </a:r>
          </a:p>
          <a:p>
            <a:r>
              <a:rPr lang="en-IN" b="0" i="0" dirty="0">
                <a:solidFill>
                  <a:srgbClr val="1155CC"/>
                </a:solidFill>
                <a:effectLst/>
                <a:latin typeface="Arial" panose="020B0604020202020204" pitchFamily="34" charset="0"/>
                <a:hlinkClick r:id="rId2"/>
              </a:rPr>
              <a:t>https://youtu.be/TnvAQ9ZHDyE</a:t>
            </a:r>
            <a:r>
              <a:rPr lang="en-IN" b="0" i="0" dirty="0">
                <a:solidFill>
                  <a:srgbClr val="1155CC"/>
                </a:solidFill>
                <a:effectLst/>
                <a:latin typeface="Arial" panose="020B0604020202020204" pitchFamily="34" charset="0"/>
              </a:rPr>
              <a:t> -GM counter</a:t>
            </a:r>
            <a:br>
              <a:rPr lang="en-IN" dirty="0"/>
            </a:br>
            <a:r>
              <a:rPr lang="en-IN" b="0" i="0" dirty="0">
                <a:solidFill>
                  <a:srgbClr val="1155CC"/>
                </a:solidFill>
                <a:effectLst/>
                <a:latin typeface="Arial" panose="020B0604020202020204" pitchFamily="34" charset="0"/>
                <a:hlinkClick r:id="rId3"/>
              </a:rPr>
              <a:t>https://youtu.be/ogJX9JOndI8</a:t>
            </a:r>
            <a:r>
              <a:rPr lang="en-IN" b="0" i="0" dirty="0">
                <a:solidFill>
                  <a:srgbClr val="1155CC"/>
                </a:solidFill>
                <a:effectLst/>
                <a:latin typeface="Arial" panose="020B0604020202020204" pitchFamily="34" charset="0"/>
              </a:rPr>
              <a:t> - Scintillation detector</a:t>
            </a:r>
            <a:endParaRPr lang="en-IN" b="0" i="0" dirty="0">
              <a:solidFill>
                <a:srgbClr val="222222"/>
              </a:solidFill>
              <a:effectLst/>
              <a:latin typeface="Arial" panose="020B0604020202020204" pitchFamily="34"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49108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Geiger Counters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dirty="0">
                <a:latin typeface="Times New Roman" pitchFamily="18" charset="0"/>
                <a:cs typeface="Times New Roman" pitchFamily="18" charset="0"/>
              </a:rPr>
              <a:t>Its also called as Geiger –Muller Counter.</a:t>
            </a:r>
          </a:p>
          <a:p>
            <a:pPr algn="just"/>
            <a:r>
              <a:rPr lang="en-IN" dirty="0">
                <a:latin typeface="Times New Roman" pitchFamily="18" charset="0"/>
                <a:cs typeface="Times New Roman" pitchFamily="18" charset="0"/>
              </a:rPr>
              <a:t>Mostly used Gas filled counter.</a:t>
            </a:r>
          </a:p>
          <a:p>
            <a:pPr algn="just"/>
            <a:r>
              <a:rPr lang="en-IN" dirty="0">
                <a:latin typeface="Times New Roman" pitchFamily="18" charset="0"/>
                <a:cs typeface="Times New Roman" pitchFamily="18" charset="0"/>
              </a:rPr>
              <a:t>A </a:t>
            </a:r>
            <a:r>
              <a:rPr lang="en-IN" b="1" dirty="0">
                <a:latin typeface="Times New Roman" pitchFamily="18" charset="0"/>
                <a:cs typeface="Times New Roman" pitchFamily="18" charset="0"/>
              </a:rPr>
              <a:t>Geiger counter</a:t>
            </a:r>
            <a:r>
              <a:rPr lang="en-IN" dirty="0">
                <a:latin typeface="Times New Roman" pitchFamily="18" charset="0"/>
                <a:cs typeface="Times New Roman" pitchFamily="18" charset="0"/>
              </a:rPr>
              <a:t> is an instrument used for detecting and measuring </a:t>
            </a:r>
            <a:r>
              <a:rPr lang="en-IN" dirty="0">
                <a:latin typeface="Times New Roman" pitchFamily="18" charset="0"/>
                <a:cs typeface="Times New Roman" pitchFamily="18" charset="0"/>
                <a:hlinkClick r:id="rId2" tooltip="Ionizing radiation"/>
              </a:rPr>
              <a:t>ionizing radiation</a:t>
            </a:r>
            <a:r>
              <a:rPr lang="en-IN" dirty="0">
                <a:latin typeface="Times New Roman" pitchFamily="18" charset="0"/>
                <a:cs typeface="Times New Roman" pitchFamily="18" charset="0"/>
              </a:rPr>
              <a:t>. Also known as a </a:t>
            </a:r>
            <a:r>
              <a:rPr lang="en-IN" b="1" dirty="0">
                <a:latin typeface="Times New Roman" pitchFamily="18" charset="0"/>
                <a:cs typeface="Times New Roman" pitchFamily="18" charset="0"/>
              </a:rPr>
              <a:t>Geiger–Müller counter</a:t>
            </a:r>
            <a:r>
              <a:rPr lang="en-IN"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It is widely used in applications such as radiation </a:t>
            </a:r>
            <a:r>
              <a:rPr lang="en-IN" dirty="0" err="1">
                <a:latin typeface="Times New Roman" pitchFamily="18" charset="0"/>
                <a:cs typeface="Times New Roman" pitchFamily="18" charset="0"/>
                <a:hlinkClick r:id="rId3" tooltip="Dosimetry"/>
              </a:rPr>
              <a:t>dosimetry</a:t>
            </a:r>
            <a:r>
              <a:rPr lang="en-IN" dirty="0">
                <a:latin typeface="Times New Roman" pitchFamily="18" charset="0"/>
                <a:cs typeface="Times New Roman" pitchFamily="18" charset="0"/>
              </a:rPr>
              <a:t>, </a:t>
            </a:r>
            <a:r>
              <a:rPr lang="en-IN" dirty="0">
                <a:latin typeface="Times New Roman" pitchFamily="18" charset="0"/>
                <a:cs typeface="Times New Roman" pitchFamily="18" charset="0"/>
                <a:hlinkClick r:id="rId4" tooltip="Radiological protection"/>
              </a:rPr>
              <a:t>radiological protection</a:t>
            </a:r>
            <a:r>
              <a:rPr lang="en-IN" dirty="0">
                <a:latin typeface="Times New Roman" pitchFamily="18" charset="0"/>
                <a:cs typeface="Times New Roman" pitchFamily="18" charset="0"/>
              </a:rPr>
              <a:t>, </a:t>
            </a:r>
            <a:r>
              <a:rPr lang="en-IN" dirty="0">
                <a:latin typeface="Times New Roman" pitchFamily="18" charset="0"/>
                <a:cs typeface="Times New Roman" pitchFamily="18" charset="0"/>
                <a:hlinkClick r:id="rId5" tooltip="Experimental physics"/>
              </a:rPr>
              <a:t>experimental physics</a:t>
            </a:r>
            <a:r>
              <a:rPr lang="en-IN" dirty="0">
                <a:latin typeface="Times New Roman" pitchFamily="18" charset="0"/>
                <a:cs typeface="Times New Roman" pitchFamily="18" charset="0"/>
              </a:rPr>
              <a:t>, and the </a:t>
            </a:r>
            <a:r>
              <a:rPr lang="en-IN" dirty="0">
                <a:latin typeface="Times New Roman" pitchFamily="18" charset="0"/>
                <a:cs typeface="Times New Roman" pitchFamily="18" charset="0"/>
                <a:hlinkClick r:id="rId6" tooltip="Nuclear industry"/>
              </a:rPr>
              <a:t>nuclear industry</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4BEE2-7300-49AF-A77B-69753991178B}"/>
              </a:ext>
            </a:extLst>
          </p:cNvPr>
          <p:cNvSpPr>
            <a:spLocks noGrp="1"/>
          </p:cNvSpPr>
          <p:nvPr>
            <p:ph type="title"/>
          </p:nvPr>
        </p:nvSpPr>
        <p:spPr>
          <a:xfrm>
            <a:off x="838200" y="0"/>
            <a:ext cx="10515600" cy="1325563"/>
          </a:xfrm>
        </p:spPr>
        <p:txBody>
          <a:bodyPr>
            <a:normAutofit/>
          </a:bodyPr>
          <a:lstStyle/>
          <a:p>
            <a:pPr algn="ctr"/>
            <a:r>
              <a:rPr lang="en-US" sz="3200" b="1" spc="20" dirty="0">
                <a:solidFill>
                  <a:schemeClr val="accent1"/>
                </a:solidFill>
                <a:effectLst/>
                <a:latin typeface="Algerian" panose="04020705040A02060702" pitchFamily="82" charset="0"/>
                <a:ea typeface="Calibri" panose="020F0502020204030204" pitchFamily="34" charset="0"/>
                <a:cs typeface="Times New Roman" panose="02020603050405020304" pitchFamily="18" charset="0"/>
              </a:rPr>
              <a:t>THERMAL EXPANSION TYPE THERMOMETRIC SENSORS</a:t>
            </a:r>
            <a:endParaRPr lang="en-IN" sz="3200" dirty="0">
              <a:solidFill>
                <a:schemeClr val="accent1"/>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BD008170-865B-487B-B71F-714511D173CD}"/>
              </a:ext>
            </a:extLst>
          </p:cNvPr>
          <p:cNvSpPr>
            <a:spLocks noGrp="1"/>
          </p:cNvSpPr>
          <p:nvPr>
            <p:ph idx="1"/>
          </p:nvPr>
        </p:nvSpPr>
        <p:spPr>
          <a:xfrm>
            <a:off x="838200" y="1510748"/>
            <a:ext cx="10515600" cy="4666215"/>
          </a:xfrm>
        </p:spPr>
        <p:txBody>
          <a:bodyPr>
            <a:normAutofit lnSpcReduction="10000"/>
          </a:bodyPr>
          <a:lstStyle/>
          <a:p>
            <a:pPr marL="342900" marR="137160" indent="-342900">
              <a:lnSpc>
                <a:spcPct val="115000"/>
              </a:lnSpc>
              <a:spcBef>
                <a:spcPts val="1260"/>
              </a:spcBef>
              <a:spcAft>
                <a:spcPts val="0"/>
              </a:spcAft>
              <a:buFont typeface="Wingdings" panose="05000000000000000000" pitchFamily="2" charset="2"/>
              <a:buChar char="Ø"/>
            </a:pPr>
            <a:r>
              <a:rPr lang="en-US" sz="2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thermal expansion types thermometric sensors are, </a:t>
            </a:r>
            <a:r>
              <a:rPr lang="en-US" sz="28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perhaps. the oldest varieties still used commercially to a certain extent.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37160" indent="-342900" algn="just">
              <a:spcAft>
                <a:spcPts val="1260"/>
              </a:spcAft>
              <a:buFont typeface="Wingdings" panose="05000000000000000000" pitchFamily="2" charset="2"/>
              <a:buChar char="Ø"/>
            </a:pPr>
            <a:r>
              <a:rPr lang="en-US" sz="28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Earliest of this kind is the solid expansion type bimetallic sensor which uses the difference </a:t>
            </a:r>
            <a:r>
              <a:rPr lang="en-US" sz="28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thermal expansion coefficients of different metals.</a:t>
            </a:r>
          </a:p>
          <a:p>
            <a:pPr marL="342900" marR="137160" indent="-342900" algn="just">
              <a:spcAft>
                <a:spcPts val="1260"/>
              </a:spcAft>
              <a:buFont typeface="Wingdings" panose="05000000000000000000" pitchFamily="2" charset="2"/>
              <a:buChar char="Ø"/>
            </a:pPr>
            <a:r>
              <a:rPr lang="en-US" sz="28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Two metal strips A and </a:t>
            </a:r>
            <a:r>
              <a:rPr lang="en-US" sz="2800" i="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 </a:t>
            </a:r>
            <a:r>
              <a:rPr lang="en-US" sz="28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thickness ta and tb, thermal expansion coefficients </a:t>
            </a:r>
            <a:r>
              <a:rPr lang="en-US" sz="2800" b="1" i="1" spc="1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b="1" i="1" spc="15"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2800" b="1" i="1" spc="1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b="1" i="1" spc="15"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t>
            </a:r>
            <a:r>
              <a:rPr lang="en-US" sz="28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a:t>
            </a:r>
            <a:r>
              <a:rPr lang="en-US" sz="2800" b="1"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firmly bonded together at a temperature, </a:t>
            </a:r>
            <a:r>
              <a:rPr lang="en-US" sz="28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usually the lowest or the reference temperature, to form a cantilever or a helix with one end fixed </a:t>
            </a:r>
            <a:r>
              <a:rPr lang="en-US" sz="28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shown in Figs 3.4(a) and 3.4(b) respectively.</a:t>
            </a:r>
          </a:p>
          <a:p>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1523545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Geiger Counters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sz="2800" dirty="0">
                <a:latin typeface="Times New Roman" pitchFamily="18" charset="0"/>
                <a:cs typeface="Times New Roman" pitchFamily="18" charset="0"/>
              </a:rPr>
              <a:t>It detects ionizing radiation such as </a:t>
            </a:r>
            <a:r>
              <a:rPr lang="en-IN" sz="2800" dirty="0">
                <a:latin typeface="Times New Roman" pitchFamily="18" charset="0"/>
                <a:cs typeface="Times New Roman" pitchFamily="18" charset="0"/>
                <a:hlinkClick r:id="rId2" tooltip="Alpha particle"/>
              </a:rPr>
              <a:t>alpha particles</a:t>
            </a:r>
            <a:r>
              <a:rPr lang="en-IN" sz="2800" dirty="0">
                <a:latin typeface="Times New Roman" pitchFamily="18" charset="0"/>
                <a:cs typeface="Times New Roman" pitchFamily="18" charset="0"/>
              </a:rPr>
              <a:t>, </a:t>
            </a:r>
            <a:r>
              <a:rPr lang="en-IN" sz="2800" dirty="0">
                <a:latin typeface="Times New Roman" pitchFamily="18" charset="0"/>
                <a:cs typeface="Times New Roman" pitchFamily="18" charset="0"/>
                <a:hlinkClick r:id="rId3" tooltip="Beta particle"/>
              </a:rPr>
              <a:t>beta particles</a:t>
            </a:r>
            <a:r>
              <a:rPr lang="en-IN" sz="2800" dirty="0">
                <a:latin typeface="Times New Roman" pitchFamily="18" charset="0"/>
                <a:cs typeface="Times New Roman" pitchFamily="18" charset="0"/>
              </a:rPr>
              <a:t>, and </a:t>
            </a:r>
            <a:r>
              <a:rPr lang="en-IN" sz="2800" dirty="0">
                <a:latin typeface="Times New Roman" pitchFamily="18" charset="0"/>
                <a:cs typeface="Times New Roman" pitchFamily="18" charset="0"/>
                <a:hlinkClick r:id="rId4" tooltip="Gamma ray"/>
              </a:rPr>
              <a:t>gamma rays</a:t>
            </a:r>
            <a:r>
              <a:rPr lang="en-IN" sz="2800" dirty="0">
                <a:latin typeface="Times New Roman" pitchFamily="18" charset="0"/>
                <a:cs typeface="Times New Roman" pitchFamily="18" charset="0"/>
              </a:rPr>
              <a:t> using the ionization effect produced in a </a:t>
            </a:r>
            <a:r>
              <a:rPr lang="en-IN" sz="2800" dirty="0">
                <a:latin typeface="Times New Roman" pitchFamily="18" charset="0"/>
                <a:cs typeface="Times New Roman" pitchFamily="18" charset="0"/>
                <a:hlinkClick r:id="rId5" tooltip="Geiger–Müller tube"/>
              </a:rPr>
              <a:t>Geiger–Müller tube</a:t>
            </a:r>
            <a:r>
              <a:rPr lang="en-IN" sz="2800" dirty="0">
                <a:latin typeface="Times New Roman" pitchFamily="18" charset="0"/>
                <a:cs typeface="Times New Roman" pitchFamily="18" charset="0"/>
              </a:rPr>
              <a:t>, which gives its name to the instrument.</a:t>
            </a:r>
            <a:r>
              <a:rPr lang="en-IN" sz="2800" baseline="30000" dirty="0">
                <a:latin typeface="Times New Roman" pitchFamily="18" charset="0"/>
                <a:cs typeface="Times New Roman" pitchFamily="18" charset="0"/>
                <a:hlinkClick r:id="rId6"/>
              </a:rPr>
              <a:t>[1]</a:t>
            </a:r>
            <a:r>
              <a:rPr lang="en-IN" sz="2800" dirty="0">
                <a:latin typeface="Times New Roman" pitchFamily="18" charset="0"/>
                <a:cs typeface="Times New Roman" pitchFamily="18" charset="0"/>
              </a:rPr>
              <a:t> In wide and prominent use as a </a:t>
            </a:r>
            <a:r>
              <a:rPr lang="en-IN" sz="2800" dirty="0">
                <a:latin typeface="Times New Roman" pitchFamily="18" charset="0"/>
                <a:cs typeface="Times New Roman" pitchFamily="18" charset="0"/>
                <a:hlinkClick r:id="rId7" tooltip="Survey meter"/>
              </a:rPr>
              <a:t>hand-held radiation survey instrument</a:t>
            </a:r>
            <a:r>
              <a:rPr lang="en-IN" sz="2800" dirty="0">
                <a:latin typeface="Times New Roman" pitchFamily="18" charset="0"/>
                <a:cs typeface="Times New Roman" pitchFamily="18" charset="0"/>
              </a:rPr>
              <a:t>, it is perhaps one of the world's best-known </a:t>
            </a:r>
            <a:r>
              <a:rPr lang="en-IN" sz="2800" dirty="0">
                <a:latin typeface="Times New Roman" pitchFamily="18" charset="0"/>
                <a:cs typeface="Times New Roman" pitchFamily="18" charset="0"/>
                <a:hlinkClick r:id="rId8" tooltip="Particle detector"/>
              </a:rPr>
              <a:t>radiation detection</a:t>
            </a:r>
            <a:r>
              <a:rPr lang="en-IN" sz="2800" dirty="0">
                <a:latin typeface="Times New Roman" pitchFamily="18" charset="0"/>
                <a:cs typeface="Times New Roman" pitchFamily="18" charset="0"/>
              </a:rPr>
              <a:t> instruments.</a:t>
            </a:r>
          </a:p>
          <a:p>
            <a:pPr marL="0" indent="0" algn="just">
              <a:buNone/>
            </a:pPr>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It can be made to have longer operating life time by particularly using Halogen gas filling.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Geiger Counters</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r>
              <a:rPr lang="en-IN" sz="3600" dirty="0">
                <a:latin typeface="Times New Roman" pitchFamily="18" charset="0"/>
                <a:cs typeface="Times New Roman" pitchFamily="18" charset="0"/>
              </a:rPr>
              <a:t>The commercially available varieties are</a:t>
            </a:r>
          </a:p>
          <a:p>
            <a:pPr marL="514350" indent="-514350">
              <a:buFont typeface="+mj-lt"/>
              <a:buAutoNum type="arabicPeriod"/>
            </a:pPr>
            <a:r>
              <a:rPr lang="en-IN" sz="3600" dirty="0">
                <a:latin typeface="Times New Roman" pitchFamily="18" charset="0"/>
                <a:cs typeface="Times New Roman" pitchFamily="18" charset="0"/>
              </a:rPr>
              <a:t>End-Window type.</a:t>
            </a:r>
          </a:p>
          <a:p>
            <a:pPr marL="514350" indent="-514350">
              <a:buFont typeface="+mj-lt"/>
              <a:buAutoNum type="arabicPeriod"/>
            </a:pPr>
            <a:r>
              <a:rPr lang="en-IN" sz="3600" dirty="0">
                <a:latin typeface="Times New Roman" pitchFamily="18" charset="0"/>
                <a:cs typeface="Times New Roman" pitchFamily="18" charset="0"/>
              </a:rPr>
              <a:t>Cylindrical type.</a:t>
            </a:r>
          </a:p>
          <a:p>
            <a:pPr marL="514350" indent="-514350">
              <a:buFont typeface="+mj-lt"/>
              <a:buAutoNum type="arabicPeriod"/>
            </a:pPr>
            <a:r>
              <a:rPr lang="en-IN" sz="3600" dirty="0">
                <a:latin typeface="Times New Roman" pitchFamily="18" charset="0"/>
                <a:cs typeface="Times New Roman" pitchFamily="18" charset="0"/>
              </a:rPr>
              <a:t>Needle type</a:t>
            </a:r>
            <a:r>
              <a:rPr lang="en-IN"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rPr>
              <a:t>End-Window type</a:t>
            </a:r>
          </a:p>
        </p:txBody>
      </p:sp>
      <p:pic>
        <p:nvPicPr>
          <p:cNvPr id="4" name="Content Placeholder 3" descr="Geiger Counter Diagrams_1.jpg"/>
          <p:cNvPicPr>
            <a:picLocks noGrp="1" noChangeAspect="1"/>
          </p:cNvPicPr>
          <p:nvPr>
            <p:ph idx="1"/>
          </p:nvPr>
        </p:nvPicPr>
        <p:blipFill>
          <a:blip r:embed="rId2" cstate="print"/>
          <a:stretch>
            <a:fillRect/>
          </a:stretch>
        </p:blipFill>
        <p:spPr>
          <a:xfrm rot="16200000">
            <a:off x="3352799" y="1447801"/>
            <a:ext cx="4724402" cy="5486400"/>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rPr>
              <a:t>End-Window type</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algn="just"/>
            <a:r>
              <a:rPr lang="en-IN" sz="2800" dirty="0">
                <a:latin typeface="Times New Roman" pitchFamily="18" charset="0"/>
                <a:cs typeface="Times New Roman" pitchFamily="18" charset="0"/>
              </a:rPr>
              <a:t>In the end window type, a metal coated glass tube of cylindrical form has a thin tungsten wire of 0.002-0.01 cm diameter passing through the centre acting as the collector electrode with the body as the other.</a:t>
            </a:r>
          </a:p>
          <a:p>
            <a:pPr algn="just"/>
            <a:r>
              <a:rPr lang="en-IN" sz="2800" dirty="0">
                <a:latin typeface="Times New Roman" pitchFamily="18" charset="0"/>
                <a:cs typeface="Times New Roman" pitchFamily="18" charset="0"/>
              </a:rPr>
              <a:t>The end window s usually made of mica sheet of a thickness less than 1 mg/cm².</a:t>
            </a:r>
          </a:p>
          <a:p>
            <a:pPr algn="just"/>
            <a:r>
              <a:rPr lang="en-IN" sz="2800" dirty="0">
                <a:latin typeface="Times New Roman" pitchFamily="18" charset="0"/>
                <a:cs typeface="Times New Roman" pitchFamily="18" charset="0"/>
              </a:rPr>
              <a:t>To avoid spark over the central electrode, it terminates into a glass bead .</a:t>
            </a:r>
          </a:p>
          <a:p>
            <a:pPr algn="just"/>
            <a:r>
              <a:rPr lang="en-IN" sz="2800" dirty="0">
                <a:latin typeface="Times New Roman" pitchFamily="18" charset="0"/>
                <a:cs typeface="Times New Roman" pitchFamily="18" charset="0"/>
              </a:rPr>
              <a:t>Radiation is received by the end window.</a:t>
            </a:r>
          </a:p>
          <a:p>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rPr>
              <a:t>Cylindrical&amp; Needle type</a:t>
            </a:r>
          </a:p>
        </p:txBody>
      </p:sp>
      <p:sp>
        <p:nvSpPr>
          <p:cNvPr id="3" name="Content Placeholder 2"/>
          <p:cNvSpPr>
            <a:spLocks noGrp="1"/>
          </p:cNvSpPr>
          <p:nvPr>
            <p:ph idx="1"/>
          </p:nvPr>
        </p:nvSpPr>
        <p:spPr/>
        <p:txBody>
          <a:bodyPr/>
          <a:lstStyle/>
          <a:p>
            <a:pPr algn="just"/>
            <a:r>
              <a:rPr lang="en-IN" sz="2800" dirty="0">
                <a:latin typeface="Times New Roman" pitchFamily="18" charset="0"/>
                <a:cs typeface="Times New Roman" pitchFamily="18" charset="0"/>
              </a:rPr>
              <a:t>In the cylindrical GM counters,radiation is received by the side walls.</a:t>
            </a:r>
          </a:p>
          <a:p>
            <a:pPr algn="just"/>
            <a:r>
              <a:rPr lang="en-IN" sz="2800" dirty="0">
                <a:latin typeface="Times New Roman" pitchFamily="18" charset="0"/>
                <a:cs typeface="Times New Roman" pitchFamily="18" charset="0"/>
              </a:rPr>
              <a:t>In the Needle type GM counter, where insertion in a narrow channel s required</a:t>
            </a:r>
            <a:r>
              <a:rPr lang="en-IN" dirty="0"/>
              <a:t>.</a:t>
            </a:r>
          </a:p>
          <a:p>
            <a:pPr algn="just"/>
            <a:endParaRPr lang="en-IN" dirty="0"/>
          </a:p>
        </p:txBody>
      </p:sp>
      <p:pic>
        <p:nvPicPr>
          <p:cNvPr id="4" name="Picture 3" descr="Geiger Counter Diagrams_2.jpg"/>
          <p:cNvPicPr>
            <a:picLocks noChangeAspect="1"/>
          </p:cNvPicPr>
          <p:nvPr/>
        </p:nvPicPr>
        <p:blipFill>
          <a:blip r:embed="rId2" cstate="print"/>
          <a:stretch>
            <a:fillRect/>
          </a:stretch>
        </p:blipFill>
        <p:spPr>
          <a:xfrm>
            <a:off x="2438400" y="3886201"/>
            <a:ext cx="7543800" cy="254328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Geiger Counter</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sz="2800" dirty="0">
                <a:latin typeface="Times New Roman" pitchFamily="18" charset="0"/>
                <a:cs typeface="Times New Roman" pitchFamily="18" charset="0"/>
              </a:rPr>
              <a:t>The GM counter chamber uses a gas at a low pressure of about 0.1-0.15 kg/cm² that consists of 90% insert gas such  as </a:t>
            </a:r>
            <a:r>
              <a:rPr lang="en-IN" sz="2800" dirty="0" err="1">
                <a:latin typeface="Times New Roman" pitchFamily="18" charset="0"/>
                <a:cs typeface="Times New Roman" pitchFamily="18" charset="0"/>
              </a:rPr>
              <a:t>Ar</a:t>
            </a:r>
            <a:r>
              <a:rPr lang="en-IN" sz="2800" dirty="0">
                <a:latin typeface="Times New Roman" pitchFamily="18" charset="0"/>
                <a:cs typeface="Times New Roman" pitchFamily="18" charset="0"/>
              </a:rPr>
              <a:t> &amp; Ne and 10% ethyl alcohol or other organic vapours like methane.</a:t>
            </a:r>
          </a:p>
          <a:p>
            <a:pPr algn="just"/>
            <a:r>
              <a:rPr lang="en-IN" sz="2800" dirty="0">
                <a:latin typeface="Times New Roman" pitchFamily="18" charset="0"/>
                <a:cs typeface="Times New Roman" pitchFamily="18" charset="0"/>
              </a:rPr>
              <a:t>This mixture ensures charge transit through electrons only.</a:t>
            </a:r>
          </a:p>
          <a:p>
            <a:pPr algn="just"/>
            <a:r>
              <a:rPr lang="en-IN" sz="2800" dirty="0">
                <a:latin typeface="Times New Roman" pitchFamily="18" charset="0"/>
                <a:cs typeface="Times New Roman" pitchFamily="18" charset="0"/>
              </a:rPr>
              <a:t>One important thing in gas filled counters is the discharges mechanism.</a:t>
            </a:r>
          </a:p>
          <a:p>
            <a:pPr algn="just"/>
            <a:r>
              <a:rPr lang="en-IN" sz="2800" dirty="0">
                <a:latin typeface="Times New Roman" pitchFamily="18" charset="0"/>
                <a:cs typeface="Times New Roman" pitchFamily="18" charset="0"/>
              </a:rPr>
              <a:t>In the GM counter, the Townsend discharge occurs and with the bulk of electrons in the discharge being collected by the anode, a positive ion  sheath or cloud is left to reduce the field and stop the discharge. This is known as </a:t>
            </a:r>
            <a:r>
              <a:rPr lang="en-IN" sz="2800" b="1" dirty="0">
                <a:latin typeface="Times New Roman" pitchFamily="18" charset="0"/>
                <a:cs typeface="Times New Roman" pitchFamily="18" charset="0"/>
              </a:rPr>
              <a:t>Quenching of the discharge</a:t>
            </a:r>
            <a:r>
              <a:rPr lang="en-IN" sz="2800" dirty="0">
                <a:latin typeface="Times New Roman" pitchFamily="18" charset="0"/>
                <a:cs typeface="Times New Roman" pitchFamily="18" charset="0"/>
              </a:rPr>
              <a:t>.</a:t>
            </a:r>
          </a:p>
          <a:p>
            <a:pPr algn="just"/>
            <a:endParaRPr lang="en-IN" sz="28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Scintillation Detectors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sz="2800" dirty="0">
                <a:latin typeface="Times New Roman" pitchFamily="18" charset="0"/>
                <a:cs typeface="Times New Roman" pitchFamily="18" charset="0"/>
              </a:rPr>
              <a:t>Certain single crystals of organic or inorganic materials, activated glasses/liquids or plastic </a:t>
            </a:r>
            <a:r>
              <a:rPr lang="en-IN" sz="2800" dirty="0" err="1">
                <a:latin typeface="Times New Roman" pitchFamily="18" charset="0"/>
                <a:cs typeface="Times New Roman" pitchFamily="18" charset="0"/>
              </a:rPr>
              <a:t>fluors</a:t>
            </a:r>
            <a:r>
              <a:rPr lang="en-IN" sz="2800" dirty="0">
                <a:latin typeface="Times New Roman" pitchFamily="18" charset="0"/>
                <a:cs typeface="Times New Roman" pitchFamily="18" charset="0"/>
              </a:rPr>
              <a:t> have the property that when they receive </a:t>
            </a:r>
            <a:r>
              <a:rPr lang="en-IN" sz="2800" dirty="0">
                <a:solidFill>
                  <a:srgbClr val="FF0000"/>
                </a:solidFill>
                <a:latin typeface="Times New Roman" pitchFamily="18" charset="0"/>
                <a:cs typeface="Times New Roman" pitchFamily="18" charset="0"/>
              </a:rPr>
              <a:t>high energy radiation, </a:t>
            </a:r>
            <a:r>
              <a:rPr lang="en-IN" sz="2800" dirty="0">
                <a:latin typeface="Times New Roman" pitchFamily="18" charset="0"/>
                <a:cs typeface="Times New Roman" pitchFamily="18" charset="0"/>
              </a:rPr>
              <a:t>they produce very short duration light pulses or flashes called “</a:t>
            </a:r>
            <a:r>
              <a:rPr lang="en-IN" sz="2800" b="1" dirty="0">
                <a:latin typeface="Times New Roman" pitchFamily="18" charset="0"/>
                <a:cs typeface="Times New Roman" pitchFamily="18" charset="0"/>
              </a:rPr>
              <a:t>Scintillations”</a:t>
            </a:r>
            <a:r>
              <a:rPr lang="en-IN" sz="2800" dirty="0">
                <a:latin typeface="Times New Roman" pitchFamily="18" charset="0"/>
                <a:cs typeface="Times New Roman" pitchFamily="18" charset="0"/>
              </a:rPr>
              <a:t>.</a:t>
            </a:r>
          </a:p>
          <a:p>
            <a:pPr algn="just"/>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These materials are known as </a:t>
            </a:r>
            <a:r>
              <a:rPr lang="en-IN" sz="2800" b="1" dirty="0">
                <a:latin typeface="Times New Roman" pitchFamily="18" charset="0"/>
                <a:cs typeface="Times New Roman" pitchFamily="18" charset="0"/>
              </a:rPr>
              <a:t>Scintillators</a:t>
            </a:r>
            <a:r>
              <a:rPr lang="en-IN" sz="2800" dirty="0">
                <a:latin typeface="Times New Roman" pitchFamily="18" charset="0"/>
                <a:cs typeface="Times New Roman" pitchFamily="18"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IN" b="1" dirty="0">
                <a:latin typeface="Times New Roman" pitchFamily="18" charset="0"/>
                <a:cs typeface="Times New Roman" pitchFamily="18" charset="0"/>
              </a:rPr>
            </a:br>
            <a:r>
              <a:rPr lang="en-IN" dirty="0">
                <a:solidFill>
                  <a:srgbClr val="00B0F0"/>
                </a:solidFill>
                <a:latin typeface="Algerian" panose="04020705040A02060702" pitchFamily="82" charset="0"/>
                <a:cs typeface="Times New Roman" pitchFamily="18" charset="0"/>
              </a:rPr>
              <a:t>Scintillation Detector</a:t>
            </a:r>
            <a:br>
              <a:rPr lang="en-IN" b="1" dirty="0"/>
            </a:br>
            <a:endParaRPr lang="en-IN" dirty="0"/>
          </a:p>
        </p:txBody>
      </p:sp>
      <p:pic>
        <p:nvPicPr>
          <p:cNvPr id="4" name="Content Placeholder 3" descr="introrad1.png"/>
          <p:cNvPicPr>
            <a:picLocks noGrp="1" noChangeAspect="1"/>
          </p:cNvPicPr>
          <p:nvPr>
            <p:ph idx="1"/>
          </p:nvPr>
        </p:nvPicPr>
        <p:blipFill>
          <a:blip r:embed="rId2" cstate="print"/>
          <a:stretch>
            <a:fillRect/>
          </a:stretch>
        </p:blipFill>
        <p:spPr>
          <a:xfrm>
            <a:off x="1143000" y="1828800"/>
            <a:ext cx="10439400" cy="4267200"/>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Scintillation Detectors</a:t>
            </a:r>
            <a:endParaRPr lang="en-IN" dirty="0">
              <a:latin typeface="Algerian" panose="04020705040A02060702" pitchFamily="82" charset="0"/>
            </a:endParaRPr>
          </a:p>
        </p:txBody>
      </p:sp>
      <p:sp>
        <p:nvSpPr>
          <p:cNvPr id="3" name="Content Placeholder 2"/>
          <p:cNvSpPr>
            <a:spLocks noGrp="1"/>
          </p:cNvSpPr>
          <p:nvPr>
            <p:ph idx="1"/>
          </p:nvPr>
        </p:nvSpPr>
        <p:spPr/>
        <p:txBody>
          <a:bodyPr>
            <a:noAutofit/>
          </a:bodyPr>
          <a:lstStyle/>
          <a:p>
            <a:pPr algn="just"/>
            <a:r>
              <a:rPr lang="en-IN" sz="2800" dirty="0">
                <a:latin typeface="Times New Roman" pitchFamily="18" charset="0"/>
                <a:cs typeface="Times New Roman" pitchFamily="18" charset="0"/>
              </a:rPr>
              <a:t>The basic principle behind this instrument is the use of a special material which glows or "scintillates" when radiation interacts with it. </a:t>
            </a:r>
          </a:p>
          <a:p>
            <a:pPr algn="just"/>
            <a:r>
              <a:rPr lang="en-IN" sz="2800" dirty="0">
                <a:latin typeface="Times New Roman" pitchFamily="18" charset="0"/>
                <a:cs typeface="Times New Roman" pitchFamily="18" charset="0"/>
              </a:rPr>
              <a:t>The most common type of material is a type of salt called sodium-iodide. The light produced from the scintillation process is reflected through a clear window where it interacts with device called a photomultiplier tube. </a:t>
            </a:r>
          </a:p>
          <a:p>
            <a:pPr algn="just"/>
            <a:r>
              <a:rPr lang="en-IN" sz="2800" dirty="0">
                <a:latin typeface="Times New Roman" pitchFamily="18" charset="0"/>
                <a:cs typeface="Times New Roman" pitchFamily="18" charset="0"/>
              </a:rPr>
              <a:t>The first part of the photomultiplier tube is made of another special material called a photocathode. </a:t>
            </a:r>
          </a:p>
          <a:p>
            <a:pPr algn="just"/>
            <a:r>
              <a:rPr lang="en-IN" sz="2800" dirty="0">
                <a:latin typeface="Times New Roman" pitchFamily="18" charset="0"/>
                <a:cs typeface="Times New Roman" pitchFamily="18" charset="0"/>
              </a:rPr>
              <a:t>The photocathode produces electrons when light strikes its surface.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Scintillation Detectors</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sz="2800" dirty="0">
                <a:latin typeface="Times New Roman" pitchFamily="18" charset="0"/>
                <a:cs typeface="Times New Roman" pitchFamily="18" charset="0"/>
              </a:rPr>
              <a:t>These electrons are then pulled towards a series of plates called dynodes through the application of a positive high voltage. </a:t>
            </a:r>
          </a:p>
          <a:p>
            <a:pPr algn="just"/>
            <a:r>
              <a:rPr lang="en-IN" sz="2800" dirty="0">
                <a:latin typeface="Times New Roman" pitchFamily="18" charset="0"/>
                <a:cs typeface="Times New Roman" pitchFamily="18" charset="0"/>
              </a:rPr>
              <a:t>When electrons from the photocathode hit the first dynode, several electrons are produced for each initial electron hitting its surface.</a:t>
            </a:r>
          </a:p>
          <a:p>
            <a:pPr algn="just"/>
            <a:r>
              <a:rPr lang="en-IN" sz="2800" dirty="0">
                <a:latin typeface="Times New Roman" pitchFamily="18" charset="0"/>
                <a:cs typeface="Times New Roman" pitchFamily="18" charset="0"/>
              </a:rPr>
              <a:t> This "bunch" of electrons is then pulled towards the next dynode, where more electron "multiplication" occurs. </a:t>
            </a:r>
          </a:p>
          <a:p>
            <a:pPr algn="just"/>
            <a:r>
              <a:rPr lang="en-IN" sz="2800" dirty="0">
                <a:latin typeface="Times New Roman" pitchFamily="18" charset="0"/>
                <a:cs typeface="Times New Roman" pitchFamily="18" charset="0"/>
              </a:rPr>
              <a:t>The sequence continues until the last dynode is reached, where the electron pulse is now millions of times larger then it was at the beginning of the tube.</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93FD2C-54CA-43C5-A42F-31F83CB2C14E}"/>
              </a:ext>
            </a:extLst>
          </p:cNvPr>
          <p:cNvSpPr txBox="1"/>
          <p:nvPr/>
        </p:nvSpPr>
        <p:spPr>
          <a:xfrm>
            <a:off x="544748" y="114658"/>
            <a:ext cx="11517549" cy="2234458"/>
          </a:xfrm>
          <a:prstGeom prst="rect">
            <a:avLst/>
          </a:prstGeom>
          <a:noFill/>
        </p:spPr>
        <p:txBody>
          <a:bodyPr wrap="square">
            <a:spAutoFit/>
          </a:bodyPr>
          <a:lstStyle/>
          <a:p>
            <a:pPr>
              <a:lnSpc>
                <a:spcPct val="85000"/>
              </a:lnSpc>
              <a:spcBef>
                <a:spcPts val="1260"/>
              </a:spcBef>
            </a:pPr>
            <a:r>
              <a:rPr lang="en-US" sz="2200" b="1"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R="137160" indent="182880" algn="just">
              <a:spcAft>
                <a:spcPts val="1260"/>
              </a:spcAft>
            </a:pPr>
            <a:endParaRPr lang="en-US" sz="2200" spc="2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R="137160" indent="182880" algn="just">
              <a:spcAft>
                <a:spcPts val="1260"/>
              </a:spcAft>
            </a:pPr>
            <a:endParaRPr lang="en-US" sz="22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137160" indent="182880" algn="just">
              <a:spcAft>
                <a:spcPts val="1260"/>
              </a:spcAft>
            </a:pPr>
            <a:endParaRPr lang="en-US" sz="2200" spc="2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R="137160" indent="182880" algn="just">
              <a:spcAft>
                <a:spcPts val="1260"/>
              </a:spcAft>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33FB6B5-2D88-45F2-9FD0-3461A17C6D73}"/>
              </a:ext>
            </a:extLst>
          </p:cNvPr>
          <p:cNvPicPr>
            <a:picLocks noChangeAspect="1"/>
          </p:cNvPicPr>
          <p:nvPr/>
        </p:nvPicPr>
        <p:blipFill>
          <a:blip r:embed="rId2"/>
          <a:stretch>
            <a:fillRect/>
          </a:stretch>
        </p:blipFill>
        <p:spPr>
          <a:xfrm>
            <a:off x="781878" y="781879"/>
            <a:ext cx="9819861" cy="5255832"/>
          </a:xfrm>
          <a:prstGeom prst="rect">
            <a:avLst/>
          </a:prstGeom>
        </p:spPr>
      </p:pic>
    </p:spTree>
    <p:extLst>
      <p:ext uri="{BB962C8B-B14F-4D97-AF65-F5344CB8AC3E}">
        <p14:creationId xmlns:p14="http://schemas.microsoft.com/office/powerpoint/2010/main" val="3400299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00B0F0"/>
                </a:solidFill>
                <a:latin typeface="Algerian" panose="04020705040A02060702" pitchFamily="82" charset="0"/>
                <a:cs typeface="Times New Roman" pitchFamily="18" charset="0"/>
              </a:rPr>
              <a:t>Application of  Radiation Sensors</a:t>
            </a:r>
            <a:endParaRPr lang="en-IN" dirty="0">
              <a:latin typeface="Algerian" panose="04020705040A02060702" pitchFamily="82" charset="0"/>
            </a:endParaRPr>
          </a:p>
        </p:txBody>
      </p:sp>
      <p:sp>
        <p:nvSpPr>
          <p:cNvPr id="3" name="Content Placeholder 2"/>
          <p:cNvSpPr>
            <a:spLocks noGrp="1"/>
          </p:cNvSpPr>
          <p:nvPr>
            <p:ph idx="1"/>
          </p:nvPr>
        </p:nvSpPr>
        <p:spPr>
          <a:xfrm>
            <a:off x="624840" y="2332037"/>
            <a:ext cx="10972800" cy="4525963"/>
          </a:xfrm>
        </p:spPr>
        <p:txBody>
          <a:bodyPr>
            <a:normAutofit/>
          </a:bodyPr>
          <a:lstStyle/>
          <a:p>
            <a:pPr algn="just"/>
            <a:r>
              <a:rPr lang="en-IN" dirty="0">
                <a:latin typeface="Times New Roman" pitchFamily="18" charset="0"/>
                <a:cs typeface="Times New Roman" pitchFamily="18" charset="0"/>
              </a:rPr>
              <a:t>They are widely used in medical applications for image generation </a:t>
            </a:r>
            <a:r>
              <a:rPr lang="en-IN" b="1" dirty="0">
                <a:latin typeface="Times New Roman" pitchFamily="18" charset="0"/>
                <a:cs typeface="Times New Roman" pitchFamily="18" charset="0"/>
              </a:rPr>
              <a:t>(X-rays and tomography)</a:t>
            </a:r>
            <a:r>
              <a:rPr lang="en-IN" dirty="0">
                <a:latin typeface="Times New Roman" pitchFamily="18" charset="0"/>
                <a:cs typeface="Times New Roman" pitchFamily="18" charset="0"/>
              </a:rPr>
              <a:t>, as well as high-energy physics experiments, plant laboratories, airports security (X-rays machines), and radiation sensing for nuclear installations.</a:t>
            </a:r>
          </a:p>
          <a:p>
            <a:r>
              <a:rPr lang="en-IN" b="0" i="0" dirty="0">
                <a:solidFill>
                  <a:srgbClr val="1155CC"/>
                </a:solidFill>
                <a:effectLst/>
                <a:latin typeface="Arial" panose="020B0604020202020204" pitchFamily="34" charset="0"/>
                <a:hlinkClick r:id="rId2"/>
              </a:rPr>
              <a:t>https://youtu.be/TnvAQ9ZHDyE</a:t>
            </a:r>
            <a:r>
              <a:rPr lang="en-IN" b="0" i="0" dirty="0">
                <a:solidFill>
                  <a:srgbClr val="1155CC"/>
                </a:solidFill>
                <a:effectLst/>
                <a:latin typeface="Arial" panose="020B0604020202020204" pitchFamily="34" charset="0"/>
              </a:rPr>
              <a:t> -GM counter</a:t>
            </a:r>
            <a:br>
              <a:rPr lang="en-IN" dirty="0"/>
            </a:br>
            <a:r>
              <a:rPr lang="en-IN" b="0" i="0" dirty="0">
                <a:solidFill>
                  <a:srgbClr val="1155CC"/>
                </a:solidFill>
                <a:effectLst/>
                <a:latin typeface="Arial" panose="020B0604020202020204" pitchFamily="34" charset="0"/>
                <a:hlinkClick r:id="rId3"/>
              </a:rPr>
              <a:t>https://youtu.be/ogJX9JOndI8</a:t>
            </a:r>
            <a:r>
              <a:rPr lang="en-IN" b="0" i="0" dirty="0">
                <a:solidFill>
                  <a:srgbClr val="1155CC"/>
                </a:solidFill>
                <a:effectLst/>
                <a:latin typeface="Arial" panose="020B0604020202020204" pitchFamily="34" charset="0"/>
              </a:rPr>
              <a:t> - Scintillation detector</a:t>
            </a:r>
            <a:endParaRPr lang="en-IN" b="0" i="0" dirty="0">
              <a:solidFill>
                <a:srgbClr val="222222"/>
              </a:solidFill>
              <a:effectLst/>
              <a:latin typeface="Arial" panose="020B0604020202020204" pitchFamily="34" charset="0"/>
            </a:endParaRPr>
          </a:p>
          <a:p>
            <a:pPr algn="just"/>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671AC1-1B11-4A04-8A83-B1EAB87F0DD9}"/>
              </a:ext>
            </a:extLst>
          </p:cNvPr>
          <p:cNvPicPr>
            <a:picLocks noChangeAspect="1"/>
          </p:cNvPicPr>
          <p:nvPr/>
        </p:nvPicPr>
        <p:blipFill>
          <a:blip r:embed="rId2"/>
          <a:stretch>
            <a:fillRect/>
          </a:stretch>
        </p:blipFill>
        <p:spPr>
          <a:xfrm>
            <a:off x="304799" y="318052"/>
            <a:ext cx="11688417" cy="6268277"/>
          </a:xfrm>
          <a:prstGeom prst="rect">
            <a:avLst/>
          </a:prstGeom>
        </p:spPr>
      </p:pic>
    </p:spTree>
    <p:extLst>
      <p:ext uri="{BB962C8B-B14F-4D97-AF65-F5344CB8AC3E}">
        <p14:creationId xmlns:p14="http://schemas.microsoft.com/office/powerpoint/2010/main" val="120639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07BCE-13A7-4C6C-8DA1-9E8547D597E0}"/>
              </a:ext>
            </a:extLst>
          </p:cNvPr>
          <p:cNvSpPr txBox="1"/>
          <p:nvPr/>
        </p:nvSpPr>
        <p:spPr>
          <a:xfrm>
            <a:off x="568715" y="876634"/>
            <a:ext cx="10642059" cy="5104731"/>
          </a:xfrm>
          <a:prstGeom prst="rect">
            <a:avLst/>
          </a:prstGeom>
          <a:noFill/>
        </p:spPr>
        <p:txBody>
          <a:bodyPr wrap="square">
            <a:spAutoFit/>
          </a:bodyPr>
          <a:lstStyle/>
          <a:p>
            <a:pPr marL="342900" marR="137160" indent="-342900" algn="just">
              <a:spcAft>
                <a:spcPts val="1260"/>
              </a:spcAft>
              <a:buFont typeface="Wingdings" panose="05000000000000000000" pitchFamily="2" charset="2"/>
              <a:buChar char="Ø"/>
            </a:pP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the temperature of the cantilever or the</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helix is raised by heating or lowered by cooling. one strip expands or contracts more and free end </a:t>
            </a:r>
            <a:r>
              <a:rPr lang="en-US" sz="22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either of the two moves as shown. </a:t>
            </a:r>
          </a:p>
          <a:p>
            <a:pPr marL="342900" marR="137160" indent="-342900" algn="just">
              <a:spcAft>
                <a:spcPts val="1260"/>
              </a:spcAft>
              <a:buFont typeface="Wingdings" panose="05000000000000000000" pitchFamily="2" charset="2"/>
              <a:buChar char="Ø"/>
            </a:pPr>
            <a:r>
              <a:rPr lang="en-US" sz="22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cantilever, in fact, bends into a circular arc with radius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curvature </a:t>
            </a:r>
            <a:r>
              <a:rPr lang="en-US" sz="2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given by the relation</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increases linearly with length and inversely with strip thickness for a given pair of metal </a:t>
            </a:r>
            <a:r>
              <a:rPr lang="en-US" sz="22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elements. Usually element B is made of invar </a:t>
            </a:r>
            <a:r>
              <a:rPr lang="en-US" sz="2200" i="1"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 </a:t>
            </a:r>
            <a:r>
              <a:rPr lang="en-US" sz="22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Ni-Fe alloy) of </a:t>
            </a:r>
            <a:r>
              <a:rPr lang="en-US" sz="2200" i="1"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200" i="1" spc="25"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22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1.7 x 10</a:t>
            </a:r>
            <a:r>
              <a:rPr lang="en-US" sz="2200" spc="25"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US" sz="22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 which is quite </a:t>
            </a:r>
            <a:r>
              <a:rPr lang="en-US" sz="22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low and element A is brass or steel of different alloying compositions. Such sensors can work </a:t>
            </a:r>
            <a:r>
              <a:rPr lang="en-US" sz="22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precisely but not very accurately in a range -50-400°C. </a:t>
            </a:r>
          </a:p>
          <a:p>
            <a:pPr marL="342900" indent="-342900" algn="just">
              <a:lnSpc>
                <a:spcPct val="150000"/>
              </a:lnSpc>
              <a:buFont typeface="Wingdings" panose="05000000000000000000" pitchFamily="2" charset="2"/>
              <a:buChar char="Ø"/>
            </a:pPr>
            <a:r>
              <a:rPr lang="en-US" sz="22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Besides cantilever and helix forms, they are also made in spiral and disc forms in different control applications.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2434849-4539-4B92-989E-B1DA280AF364}"/>
              </a:ext>
            </a:extLst>
          </p:cNvPr>
          <p:cNvPicPr>
            <a:picLocks noChangeAspect="1"/>
          </p:cNvPicPr>
          <p:nvPr/>
        </p:nvPicPr>
        <p:blipFill>
          <a:blip r:embed="rId2"/>
          <a:stretch>
            <a:fillRect/>
          </a:stretch>
        </p:blipFill>
        <p:spPr>
          <a:xfrm>
            <a:off x="1155087" y="2884078"/>
            <a:ext cx="554571" cy="621120"/>
          </a:xfrm>
          <a:prstGeom prst="rect">
            <a:avLst/>
          </a:prstGeom>
        </p:spPr>
      </p:pic>
    </p:spTree>
    <p:extLst>
      <p:ext uri="{BB962C8B-B14F-4D97-AF65-F5344CB8AC3E}">
        <p14:creationId xmlns:p14="http://schemas.microsoft.com/office/powerpoint/2010/main" val="1953057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1564</TotalTime>
  <Words>3468</Words>
  <Application>Microsoft Office PowerPoint</Application>
  <PresentationFormat>Widescreen</PresentationFormat>
  <Paragraphs>312</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Algerian</vt:lpstr>
      <vt:lpstr>Arial</vt:lpstr>
      <vt:lpstr>Calibri</vt:lpstr>
      <vt:lpstr>Calibri Light</vt:lpstr>
      <vt:lpstr>Roboto</vt:lpstr>
      <vt:lpstr>Times New Roman</vt:lpstr>
      <vt:lpstr>Wingdings</vt:lpstr>
      <vt:lpstr>Office Theme</vt:lpstr>
      <vt:lpstr>          18ECO133T Sensors and Transducers 3 Credit Course UNIT III </vt:lpstr>
      <vt:lpstr>PowerPoint Presentation</vt:lpstr>
      <vt:lpstr>THERMAL SENSORS - INTRODUCTION </vt:lpstr>
      <vt:lpstr>Classification of sensors</vt:lpstr>
      <vt:lpstr>Classification of sensors</vt:lpstr>
      <vt:lpstr>THERMAL EXPANSION TYPE THERMOMETRIC SENSORS</vt:lpstr>
      <vt:lpstr>PowerPoint Presentation</vt:lpstr>
      <vt:lpstr>PowerPoint Presentation</vt:lpstr>
      <vt:lpstr>PowerPoint Presentation</vt:lpstr>
      <vt:lpstr>LIQUID-IN –GLASS THERMOMETER</vt:lpstr>
      <vt:lpstr>PowerPoint Presentation</vt:lpstr>
      <vt:lpstr>PowerPoint Presentation</vt:lpstr>
      <vt:lpstr>PowerPoint Presentation</vt:lpstr>
      <vt:lpstr>ACOUSTIC TEMPERATURE SENSOR</vt:lpstr>
      <vt:lpstr>PowerPoint Presentation</vt:lpstr>
      <vt:lpstr>PowerPoint Presentation</vt:lpstr>
      <vt:lpstr>PowerPoint Presentation</vt:lpstr>
      <vt:lpstr>PowerPoint Presentation</vt:lpstr>
      <vt:lpstr>PowerPoint Presentation</vt:lpstr>
      <vt:lpstr>ACOUSTIC TEMPERATURE SENSOR</vt:lpstr>
      <vt:lpstr>PowerPoint Presentation</vt:lpstr>
      <vt:lpstr>PowerPoint Presentation</vt:lpstr>
      <vt:lpstr>PowerPoint Presentation</vt:lpstr>
      <vt:lpstr>  THERMOEMF SENSORS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MATERIALS FOR THERMOEMF SENSORS </vt:lpstr>
      <vt:lpstr>PowerPoint Presentation</vt:lpstr>
      <vt:lpstr>PowerPoint Presentation</vt:lpstr>
      <vt:lpstr>PowerPoint Presentation</vt:lpstr>
      <vt:lpstr>PowerPoint Presentation</vt:lpstr>
      <vt:lpstr>PowerPoint Presentation</vt:lpstr>
      <vt:lpstr>PowerPoint Presentation</vt:lpstr>
      <vt:lpstr>thermocouple</vt:lpstr>
      <vt:lpstr>PowerPoint Presentation</vt:lpstr>
      <vt:lpstr>PowerPoint Presentation</vt:lpstr>
      <vt:lpstr>PowerPoint Presentation</vt:lpstr>
      <vt:lpstr>PowerPoint Presentation</vt:lpstr>
      <vt:lpstr>Radiation Sensors</vt:lpstr>
      <vt:lpstr>Types of Radiation Sensors</vt:lpstr>
      <vt:lpstr>Use of Radiation Sensors</vt:lpstr>
      <vt:lpstr>Radiation Sensors</vt:lpstr>
      <vt:lpstr>Radiation Sensors</vt:lpstr>
      <vt:lpstr>Radiation Sensors</vt:lpstr>
      <vt:lpstr>Radiation Sensors</vt:lpstr>
      <vt:lpstr>Radiation Sensors</vt:lpstr>
      <vt:lpstr>Application of  Radiation Sensors</vt:lpstr>
      <vt:lpstr>Geiger Counters</vt:lpstr>
      <vt:lpstr>Geiger Counters</vt:lpstr>
      <vt:lpstr>Geiger Counters</vt:lpstr>
      <vt:lpstr>End-Window type</vt:lpstr>
      <vt:lpstr>End-Window type</vt:lpstr>
      <vt:lpstr>Cylindrical&amp; Needle type</vt:lpstr>
      <vt:lpstr>Geiger Counter</vt:lpstr>
      <vt:lpstr>Scintillation Detectors</vt:lpstr>
      <vt:lpstr> Scintillation Detector </vt:lpstr>
      <vt:lpstr>Scintillation Detectors</vt:lpstr>
      <vt:lpstr>Scintillation Detectors</vt:lpstr>
      <vt:lpstr>Application of  Radiation Sensors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Ramya G</dc:creator>
  <cp:lastModifiedBy>shunmugathammal M</cp:lastModifiedBy>
  <cp:revision>37</cp:revision>
  <dcterms:created xsi:type="dcterms:W3CDTF">2021-08-24T06:25:37Z</dcterms:created>
  <dcterms:modified xsi:type="dcterms:W3CDTF">2021-10-25T09:45:29Z</dcterms:modified>
</cp:coreProperties>
</file>