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9630577-F288-4619-8DD3-EF88181B41B9}">
  <a:tblStyle styleId="{99630577-F288-4619-8DD3-EF88181B41B9}"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FEB"/>
          </a:solidFill>
        </a:fill>
      </a:tcStyle>
    </a:wholeTbl>
    <a:band1H>
      <a:tcTxStyle/>
      <a:tcStyle>
        <a:fill>
          <a:solidFill>
            <a:srgbClr val="CBDDD5"/>
          </a:solidFill>
        </a:fill>
      </a:tcStyle>
    </a:band1H>
    <a:band2H>
      <a:tcTxStyle/>
    </a:band2H>
    <a:band1V>
      <a:tcTxStyle/>
      <a:tcStyle>
        <a:fill>
          <a:solidFill>
            <a:srgbClr val="CBDDD5"/>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6DD71C15-79FF-4C29-BAB8-238A46BEE8B9}" styleName="Table_1">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25400">
              <a:solidFill>
                <a:schemeClr val="dk1"/>
              </a:solidFill>
              <a:prstDash val="solid"/>
              <a:round/>
              <a:headEnd len="sm" w="sm" type="none"/>
              <a:tailEnd len="sm" w="sm" type="none"/>
            </a:ln>
          </a:top>
          <a:bottom>
            <a:ln cap="flat" cmpd="sng" w="25400">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6E6E6"/>
          </a:solidFill>
        </a:fill>
      </a:tcStyle>
    </a:band1H>
    <a:band2H>
      <a:tcTxStyle/>
    </a:band2H>
    <a:band1V>
      <a:tcTxStyle/>
      <a:tcStyle>
        <a:fill>
          <a:solidFill>
            <a:srgbClr val="E6E6E6"/>
          </a:solidFill>
        </a:fill>
      </a:tcStyle>
    </a:band1V>
    <a:band2V>
      <a:tcTxStyle/>
    </a:band2V>
    <a:lastCol>
      <a:tcTxStyle b="on" i="off">
        <a:font>
          <a:latin typeface="Calibri"/>
          <a:ea typeface="Calibri"/>
          <a:cs typeface="Calibri"/>
        </a:font>
        <a:schemeClr val="lt1"/>
      </a:tcTxStyle>
      <a:tcStyle>
        <a:fill>
          <a:solidFill>
            <a:schemeClr val="accent6"/>
          </a:solidFill>
        </a:fill>
      </a:tcStyle>
    </a:lastCol>
    <a:firstCol>
      <a:tcTxStyle b="on" i="off">
        <a:font>
          <a:latin typeface="Calibri"/>
          <a:ea typeface="Calibri"/>
          <a:cs typeface="Calibri"/>
        </a:font>
        <a:schemeClr val="lt1"/>
      </a:tcTxStyle>
      <a:tcStyle>
        <a:fill>
          <a:solidFill>
            <a:schemeClr val="accent6"/>
          </a:solidFill>
        </a:fill>
      </a:tcStyle>
    </a:firstCol>
    <a:lastRow>
      <a:tcTxStyle b="on" i="off"/>
      <a:tcStyle>
        <a:tcBdr>
          <a:top>
            <a:ln cap="flat" cmpd="sng" w="50800">
              <a:solidFill>
                <a:schemeClr val="dk1"/>
              </a:solidFill>
              <a:prstDash val="solid"/>
              <a:round/>
              <a:headEnd len="sm" w="sm" type="none"/>
              <a:tailEnd len="sm" w="sm" type="none"/>
            </a:ln>
          </a:top>
        </a:tcBdr>
        <a:fill>
          <a:solidFill>
            <a:schemeClr val="lt1"/>
          </a:solidFill>
        </a:fill>
      </a:tcStyle>
    </a:lastRow>
    <a:seCell>
      <a:tcTxStyle b="on" i="off">
        <a:font>
          <a:latin typeface="Calibri"/>
          <a:ea typeface="Calibri"/>
          <a:cs typeface="Calibri"/>
        </a:font>
        <a:schemeClr val="dk1"/>
      </a:tcTxStyle>
    </a:seCell>
    <a:swCell>
      <a:tcTxStyle b="on" i="off">
        <a:font>
          <a:latin typeface="Calibri"/>
          <a:ea typeface="Calibri"/>
          <a:cs typeface="Calibri"/>
        </a:font>
        <a:schemeClr val="dk1"/>
      </a:tcTxStyle>
    </a:swCell>
    <a:firstRow>
      <a:tcTxStyle b="on" i="off">
        <a:font>
          <a:latin typeface="Calibri"/>
          <a:ea typeface="Calibri"/>
          <a:cs typeface="Calibri"/>
        </a:font>
        <a:schemeClr val="lt1"/>
      </a:tcTxStyle>
      <a:tcStyle>
        <a:tcBdr>
          <a:bottom>
            <a:ln cap="flat" cmpd="sng" w="25400">
              <a:solidFill>
                <a:schemeClr val="dk1"/>
              </a:solidFill>
              <a:prstDash val="solid"/>
              <a:round/>
              <a:headEnd len="sm" w="sm" type="none"/>
              <a:tailEnd len="sm" w="sm" type="none"/>
            </a:ln>
          </a:bottom>
        </a:tcBdr>
        <a:fill>
          <a:solidFill>
            <a:schemeClr val="accent6"/>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 name="Google Shape;70;p11"/>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 name="Google Shape;76;p12"/>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 name="Google Shape;25;p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 name="Google Shape;26;p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 name="Google Shape;27;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 name="Google Shape;30;p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1" name="Google Shape;31;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6"/>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 name="Google Shape;34;p6"/>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 name="Google Shape;36;p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7" name="Google Shape;37;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 name="Google Shape;40;p7"/>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1" name="Google Shape;41;p7"/>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2" name="Google Shape;42;p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3" name="Google Shape;43;p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 name="Google Shape;44;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8"/>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7" name="Google Shape;47;p8"/>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8" name="Google Shape;48;p8"/>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9" name="Google Shape;49;p8"/>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50" name="Google Shape;50;p8"/>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51" name="Google Shape;51;p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3" name="Google Shape;63;p10"/>
          <p:cNvSpPr/>
          <p:nvPr>
            <p:ph idx="2" type="pic"/>
          </p:nvPr>
        </p:nvSpPr>
        <p:spPr>
          <a:xfrm>
            <a:off x="5183188" y="987425"/>
            <a:ext cx="6172200" cy="4873500"/>
          </a:xfrm>
          <a:prstGeom prst="rect">
            <a:avLst/>
          </a:prstGeom>
          <a:noFill/>
          <a:ln>
            <a:noFill/>
          </a:ln>
        </p:spPr>
      </p:sp>
      <p:sp>
        <p:nvSpPr>
          <p:cNvPr id="64" name="Google Shape;64;p10"/>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7.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2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2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2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3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3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2.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3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hyperlink" Target="https://www.youtube.com/watch?v=v7NUi88Lxi8"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3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image" Target="../media/image3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hyperlink" Target="https://youtu.be/TnvAQ9ZHDyE" TargetMode="External"/><Relationship Id="rId4" Type="http://schemas.openxmlformats.org/officeDocument/2006/relationships/hyperlink" Target="https://youtu.be/ogJX9JOndI8"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hyperlink" Target="https://en.wikipedia.org/wiki/Ionizing_radiation" TargetMode="External"/><Relationship Id="rId4" Type="http://schemas.openxmlformats.org/officeDocument/2006/relationships/hyperlink" Target="https://en.wikipedia.org/wiki/Dosimetry" TargetMode="External"/><Relationship Id="rId5" Type="http://schemas.openxmlformats.org/officeDocument/2006/relationships/hyperlink" Target="https://en.wikipedia.org/wiki/Radiological_protection" TargetMode="External"/><Relationship Id="rId6" Type="http://schemas.openxmlformats.org/officeDocument/2006/relationships/hyperlink" Target="https://en.wikipedia.org/wiki/Experimental_physics" TargetMode="External"/><Relationship Id="rId7" Type="http://schemas.openxmlformats.org/officeDocument/2006/relationships/hyperlink" Target="https://en.wikipedia.org/wiki/Nuclear_industr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hyperlink" Target="https://en.wikipedia.org/wiki/Alpha_particle" TargetMode="External"/><Relationship Id="rId4" Type="http://schemas.openxmlformats.org/officeDocument/2006/relationships/hyperlink" Target="https://en.wikipedia.org/wiki/Beta_particle" TargetMode="External"/><Relationship Id="rId9" Type="http://schemas.openxmlformats.org/officeDocument/2006/relationships/hyperlink" Target="https://en.wikipedia.org/wiki/Particle_detector" TargetMode="External"/><Relationship Id="rId5" Type="http://schemas.openxmlformats.org/officeDocument/2006/relationships/hyperlink" Target="https://en.wikipedia.org/wiki/Gamma_ray" TargetMode="External"/><Relationship Id="rId6" Type="http://schemas.openxmlformats.org/officeDocument/2006/relationships/hyperlink" Target="https://en.wikipedia.org/wiki/Geiger%E2%80%93M%C3%BCller_tube" TargetMode="External"/><Relationship Id="rId7" Type="http://schemas.openxmlformats.org/officeDocument/2006/relationships/hyperlink" Target="https://en.wikipedia.org/wiki/Geiger_counter" TargetMode="External"/><Relationship Id="rId8" Type="http://schemas.openxmlformats.org/officeDocument/2006/relationships/hyperlink" Target="https://en.wikipedia.org/wiki/Survey_meter"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36.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37.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3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hyperlink" Target="https://youtu.be/TnvAQ9ZHDyE" TargetMode="External"/><Relationship Id="rId4" Type="http://schemas.openxmlformats.org/officeDocument/2006/relationships/hyperlink" Target="https://youtu.be/ogJX9JOndI8"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2058109" y="1470066"/>
            <a:ext cx="8106000" cy="2043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5B240C"/>
              </a:buClr>
              <a:buSzPct val="100000"/>
              <a:buFont typeface="Times New Roman"/>
              <a:buNone/>
            </a:pPr>
            <a:br>
              <a:rPr lang="en-US" sz="2912">
                <a:solidFill>
                  <a:srgbClr val="5B240C"/>
                </a:solidFill>
                <a:latin typeface="Times New Roman"/>
                <a:ea typeface="Times New Roman"/>
                <a:cs typeface="Times New Roman"/>
                <a:sym typeface="Times New Roman"/>
              </a:rPr>
            </a:br>
            <a:br>
              <a:rPr lang="en-US" sz="2912">
                <a:solidFill>
                  <a:srgbClr val="5B240C"/>
                </a:solidFill>
                <a:latin typeface="Times New Roman"/>
                <a:ea typeface="Times New Roman"/>
                <a:cs typeface="Times New Roman"/>
                <a:sym typeface="Times New Roman"/>
              </a:rPr>
            </a:br>
            <a:br>
              <a:rPr lang="en-US" sz="2912">
                <a:solidFill>
                  <a:srgbClr val="5B240C"/>
                </a:solidFill>
                <a:latin typeface="Times New Roman"/>
                <a:ea typeface="Times New Roman"/>
                <a:cs typeface="Times New Roman"/>
                <a:sym typeface="Times New Roman"/>
              </a:rPr>
            </a:br>
            <a:br>
              <a:rPr lang="en-US" sz="2912">
                <a:solidFill>
                  <a:srgbClr val="5B240C"/>
                </a:solidFill>
                <a:latin typeface="Times New Roman"/>
                <a:ea typeface="Times New Roman"/>
                <a:cs typeface="Times New Roman"/>
                <a:sym typeface="Times New Roman"/>
              </a:rPr>
            </a:br>
            <a:br>
              <a:rPr lang="en-US" sz="2912">
                <a:solidFill>
                  <a:srgbClr val="5B240C"/>
                </a:solidFill>
                <a:latin typeface="Times New Roman"/>
                <a:ea typeface="Times New Roman"/>
                <a:cs typeface="Times New Roman"/>
                <a:sym typeface="Times New Roman"/>
              </a:rPr>
            </a:br>
            <a:br>
              <a:rPr lang="en-US" sz="2912">
                <a:solidFill>
                  <a:srgbClr val="5B240C"/>
                </a:solidFill>
                <a:latin typeface="Times New Roman"/>
                <a:ea typeface="Times New Roman"/>
                <a:cs typeface="Times New Roman"/>
                <a:sym typeface="Times New Roman"/>
              </a:rPr>
            </a:br>
            <a:br>
              <a:rPr lang="en-US" sz="2912">
                <a:solidFill>
                  <a:srgbClr val="5B240C"/>
                </a:solidFill>
                <a:latin typeface="Times New Roman"/>
                <a:ea typeface="Times New Roman"/>
                <a:cs typeface="Times New Roman"/>
                <a:sym typeface="Times New Roman"/>
              </a:rPr>
            </a:br>
            <a:br>
              <a:rPr lang="en-US" sz="2912">
                <a:solidFill>
                  <a:srgbClr val="5B240C"/>
                </a:solidFill>
                <a:latin typeface="Times New Roman"/>
                <a:ea typeface="Times New Roman"/>
                <a:cs typeface="Times New Roman"/>
                <a:sym typeface="Times New Roman"/>
              </a:rPr>
            </a:br>
            <a:r>
              <a:rPr lang="en-US" sz="2912">
                <a:solidFill>
                  <a:srgbClr val="5B240C"/>
                </a:solidFill>
                <a:latin typeface="Times New Roman"/>
                <a:ea typeface="Times New Roman"/>
                <a:cs typeface="Times New Roman"/>
                <a:sym typeface="Times New Roman"/>
              </a:rPr>
              <a:t> </a:t>
            </a:r>
            <a:br>
              <a:rPr lang="en-US" sz="2912">
                <a:solidFill>
                  <a:srgbClr val="5B240C"/>
                </a:solidFill>
                <a:latin typeface="Times New Roman"/>
                <a:ea typeface="Times New Roman"/>
                <a:cs typeface="Times New Roman"/>
                <a:sym typeface="Times New Roman"/>
              </a:rPr>
            </a:br>
            <a:r>
              <a:rPr lang="en-US" sz="2912">
                <a:solidFill>
                  <a:srgbClr val="5B240C"/>
                </a:solidFill>
                <a:latin typeface="Times New Roman"/>
                <a:ea typeface="Times New Roman"/>
                <a:cs typeface="Times New Roman"/>
                <a:sym typeface="Times New Roman"/>
              </a:rPr>
              <a:t>18ECO133T</a:t>
            </a:r>
            <a:br>
              <a:rPr lang="en-US" sz="2912">
                <a:solidFill>
                  <a:srgbClr val="5B240C"/>
                </a:solidFill>
                <a:latin typeface="Times New Roman"/>
                <a:ea typeface="Times New Roman"/>
                <a:cs typeface="Times New Roman"/>
                <a:sym typeface="Times New Roman"/>
              </a:rPr>
            </a:br>
            <a:r>
              <a:rPr lang="en-US" sz="5912">
                <a:solidFill>
                  <a:srgbClr val="5B240C"/>
                </a:solidFill>
                <a:latin typeface="Times New Roman"/>
                <a:ea typeface="Times New Roman"/>
                <a:cs typeface="Times New Roman"/>
                <a:sym typeface="Times New Roman"/>
              </a:rPr>
              <a:t>Sensors and Transducers</a:t>
            </a:r>
            <a:br>
              <a:rPr lang="en-US" sz="5912">
                <a:solidFill>
                  <a:srgbClr val="5B240C"/>
                </a:solidFill>
                <a:latin typeface="Times New Roman"/>
                <a:ea typeface="Times New Roman"/>
                <a:cs typeface="Times New Roman"/>
                <a:sym typeface="Times New Roman"/>
              </a:rPr>
            </a:br>
            <a:r>
              <a:rPr lang="en-US" sz="5912">
                <a:solidFill>
                  <a:srgbClr val="5B240C"/>
                </a:solidFill>
                <a:latin typeface="Times New Roman"/>
                <a:ea typeface="Times New Roman"/>
                <a:cs typeface="Times New Roman"/>
                <a:sym typeface="Times New Roman"/>
              </a:rPr>
              <a:t>3 Credit Course</a:t>
            </a:r>
            <a:br>
              <a:rPr lang="en-US" sz="2912">
                <a:solidFill>
                  <a:srgbClr val="5B240C"/>
                </a:solidFill>
                <a:latin typeface="Times New Roman"/>
                <a:ea typeface="Times New Roman"/>
                <a:cs typeface="Times New Roman"/>
                <a:sym typeface="Times New Roman"/>
              </a:rPr>
            </a:br>
            <a:r>
              <a:rPr lang="en-US" sz="2912">
                <a:solidFill>
                  <a:srgbClr val="5B240C"/>
                </a:solidFill>
                <a:latin typeface="Times New Roman"/>
                <a:ea typeface="Times New Roman"/>
                <a:cs typeface="Times New Roman"/>
                <a:sym typeface="Times New Roman"/>
              </a:rPr>
              <a:t>UNIT III</a:t>
            </a:r>
            <a:br>
              <a:rPr lang="en-US" sz="2912">
                <a:solidFill>
                  <a:srgbClr val="5B240C"/>
                </a:solidFill>
                <a:latin typeface="Times New Roman"/>
                <a:ea typeface="Times New Roman"/>
                <a:cs typeface="Times New Roman"/>
                <a:sym typeface="Times New Roman"/>
              </a:rPr>
            </a:br>
            <a:endParaRPr sz="2912">
              <a:solidFill>
                <a:srgbClr val="5B240C"/>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5" name="Shape 135"/>
        <p:cNvGrpSpPr/>
        <p:nvPr/>
      </p:nvGrpSpPr>
      <p:grpSpPr>
        <a:xfrm>
          <a:off x="0" y="0"/>
          <a:ext cx="0" cy="0"/>
          <a:chOff x="0" y="0"/>
          <a:chExt cx="0" cy="0"/>
        </a:xfrm>
      </p:grpSpPr>
      <p:sp>
        <p:nvSpPr>
          <p:cNvPr id="136" name="Google Shape;136;p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4000"/>
              <a:buFont typeface="Algerian"/>
              <a:buNone/>
            </a:pPr>
            <a:r>
              <a:rPr lang="en-US" sz="4000">
                <a:solidFill>
                  <a:srgbClr val="FFFFFF"/>
                </a:solidFill>
                <a:latin typeface="Algerian"/>
                <a:ea typeface="Algerian"/>
                <a:cs typeface="Algerian"/>
                <a:sym typeface="Algerian"/>
              </a:rPr>
              <a:t>LIQUID-IN –GLASS THERMOMETER</a:t>
            </a:r>
            <a:endParaRPr/>
          </a:p>
        </p:txBody>
      </p:sp>
      <p:sp>
        <p:nvSpPr>
          <p:cNvPr id="137" name="Google Shape;137;p22"/>
          <p:cNvSpPr txBox="1"/>
          <p:nvPr>
            <p:ph idx="1" type="body"/>
          </p:nvPr>
        </p:nvSpPr>
        <p:spPr>
          <a:xfrm>
            <a:off x="838200" y="365125"/>
            <a:ext cx="10515600" cy="58119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t/>
            </a:r>
            <a:endParaRPr>
              <a:solidFill>
                <a:srgbClr val="0070C0"/>
              </a:solidFill>
              <a:latin typeface="Algerian"/>
              <a:ea typeface="Algerian"/>
              <a:cs typeface="Algerian"/>
              <a:sym typeface="Algerian"/>
            </a:endParaRPr>
          </a:p>
          <a:p>
            <a:pPr indent="0" lvl="0" marL="0" rtl="0" algn="ctr">
              <a:lnSpc>
                <a:spcPct val="90000"/>
              </a:lnSpc>
              <a:spcBef>
                <a:spcPts val="1000"/>
              </a:spcBef>
              <a:spcAft>
                <a:spcPts val="0"/>
              </a:spcAft>
              <a:buClr>
                <a:srgbClr val="0070C0"/>
              </a:buClr>
              <a:buSzPts val="2800"/>
              <a:buNone/>
            </a:pPr>
            <a:r>
              <a:rPr lang="en-US">
                <a:solidFill>
                  <a:srgbClr val="0070C0"/>
                </a:solidFill>
                <a:latin typeface="Algerian"/>
                <a:ea typeface="Algerian"/>
                <a:cs typeface="Algerian"/>
                <a:sym typeface="Algerian"/>
              </a:rPr>
              <a:t>Liquid-in- glass thermometer</a:t>
            </a:r>
            <a:endParaRPr/>
          </a:p>
        </p:txBody>
      </p:sp>
      <p:grpSp>
        <p:nvGrpSpPr>
          <p:cNvPr id="138" name="Google Shape;138;p22"/>
          <p:cNvGrpSpPr/>
          <p:nvPr/>
        </p:nvGrpSpPr>
        <p:grpSpPr>
          <a:xfrm>
            <a:off x="736791" y="1961386"/>
            <a:ext cx="10821930" cy="3134767"/>
            <a:chOff x="104706" y="270698"/>
            <a:chExt cx="10821930" cy="3134767"/>
          </a:xfrm>
        </p:grpSpPr>
        <p:sp>
          <p:nvSpPr>
            <p:cNvPr id="139" name="Google Shape;139;p22"/>
            <p:cNvSpPr/>
            <p:nvPr/>
          </p:nvSpPr>
          <p:spPr>
            <a:xfrm>
              <a:off x="104706" y="270698"/>
              <a:ext cx="5202600" cy="3121500"/>
            </a:xfrm>
            <a:prstGeom prst="rect">
              <a:avLst/>
            </a:prstGeom>
            <a:solidFill>
              <a:srgbClr val="B7481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2"/>
            <p:cNvSpPr txBox="1"/>
            <p:nvPr/>
          </p:nvSpPr>
          <p:spPr>
            <a:xfrm>
              <a:off x="104706" y="270698"/>
              <a:ext cx="5202600" cy="3121500"/>
            </a:xfrm>
            <a:prstGeom prst="rect">
              <a:avLst/>
            </a:prstGeom>
            <a:noFill/>
            <a:ln>
              <a:noFill/>
            </a:ln>
          </p:spPr>
          <p:txBody>
            <a:bodyPr anchorCtr="0" anchor="ctr" bIns="102850" lIns="102850" spcFirstLastPara="1" rIns="102850" wrap="square" tIns="102850">
              <a:noAutofit/>
            </a:bodyPr>
            <a:lstStyle/>
            <a:p>
              <a:pPr indent="0" lvl="0" marL="0" marR="0" rtl="0" algn="just">
                <a:lnSpc>
                  <a:spcPct val="90000"/>
                </a:lnSpc>
                <a:spcBef>
                  <a:spcPts val="0"/>
                </a:spcBef>
                <a:spcAft>
                  <a:spcPts val="0"/>
                </a:spcAft>
                <a:buClr>
                  <a:schemeClr val="lt1"/>
                </a:buClr>
                <a:buSzPts val="2700"/>
                <a:buFont typeface="Times New Roman"/>
                <a:buNone/>
              </a:pPr>
              <a:r>
                <a:rPr b="0" i="0" lang="en-US" sz="2700" u="none" cap="none" strike="noStrike">
                  <a:solidFill>
                    <a:schemeClr val="lt1"/>
                  </a:solidFill>
                  <a:latin typeface="Times New Roman"/>
                  <a:ea typeface="Times New Roman"/>
                  <a:cs typeface="Times New Roman"/>
                  <a:sym typeface="Times New Roman"/>
                </a:rPr>
                <a:t>In liquid-in-glass thermometer—the liquid in majority of the cases being </a:t>
              </a:r>
              <a:r>
                <a:rPr b="1" i="0" lang="en-US" sz="2700" u="none" cap="none" strike="noStrike">
                  <a:solidFill>
                    <a:schemeClr val="lt1"/>
                  </a:solidFill>
                  <a:latin typeface="Times New Roman"/>
                  <a:ea typeface="Times New Roman"/>
                  <a:cs typeface="Times New Roman"/>
                  <a:sym typeface="Times New Roman"/>
                </a:rPr>
                <a:t>mercury</a:t>
              </a:r>
              <a:r>
                <a:rPr b="0" i="0" lang="en-US" sz="2700" u="none" cap="none" strike="noStrike">
                  <a:solidFill>
                    <a:schemeClr val="lt1"/>
                  </a:solidFill>
                  <a:latin typeface="Times New Roman"/>
                  <a:ea typeface="Times New Roman"/>
                  <a:cs typeface="Times New Roman"/>
                  <a:sym typeface="Times New Roman"/>
                </a:rPr>
                <a:t>. With mercury, this thermometer is almost the basic temperature measuring unit in home (as clinical thermometer), in laboratories and even in industries</a:t>
              </a:r>
              <a:r>
                <a:rPr b="0" i="0" lang="en-US" sz="2700" u="none" cap="none" strike="noStrike">
                  <a:solidFill>
                    <a:schemeClr val="lt1"/>
                  </a:solidFill>
                  <a:latin typeface="Calibri"/>
                  <a:ea typeface="Calibri"/>
                  <a:cs typeface="Calibri"/>
                  <a:sym typeface="Calibri"/>
                </a:rPr>
                <a:t>. </a:t>
              </a:r>
              <a:endParaRPr/>
            </a:p>
          </p:txBody>
        </p:sp>
        <p:sp>
          <p:nvSpPr>
            <p:cNvPr id="141" name="Google Shape;141;p22"/>
            <p:cNvSpPr/>
            <p:nvPr/>
          </p:nvSpPr>
          <p:spPr>
            <a:xfrm>
              <a:off x="5724037" y="283965"/>
              <a:ext cx="5202600" cy="3121500"/>
            </a:xfrm>
            <a:prstGeom prst="rect">
              <a:avLst/>
            </a:prstGeom>
            <a:solidFill>
              <a:srgbClr val="F39B1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2"/>
            <p:cNvSpPr txBox="1"/>
            <p:nvPr/>
          </p:nvSpPr>
          <p:spPr>
            <a:xfrm>
              <a:off x="5724037" y="283965"/>
              <a:ext cx="5202600" cy="3121500"/>
            </a:xfrm>
            <a:prstGeom prst="rect">
              <a:avLst/>
            </a:prstGeom>
            <a:noFill/>
            <a:ln>
              <a:noFill/>
            </a:ln>
          </p:spPr>
          <p:txBody>
            <a:bodyPr anchorCtr="0" anchor="ctr" bIns="102850" lIns="102850" spcFirstLastPara="1" rIns="102850" wrap="square" tIns="102850">
              <a:noAutofit/>
            </a:bodyPr>
            <a:lstStyle/>
            <a:p>
              <a:pPr indent="0" lvl="0" marL="0" marR="0" rtl="0" algn="just">
                <a:lnSpc>
                  <a:spcPct val="90000"/>
                </a:lnSpc>
                <a:spcBef>
                  <a:spcPts val="0"/>
                </a:spcBef>
                <a:spcAft>
                  <a:spcPts val="0"/>
                </a:spcAft>
                <a:buClr>
                  <a:schemeClr val="lt1"/>
                </a:buClr>
                <a:buSzPts val="2700"/>
                <a:buFont typeface="Times New Roman"/>
                <a:buNone/>
              </a:pPr>
              <a:r>
                <a:rPr b="0" i="0" lang="en-US" sz="2700" u="none" cap="none" strike="noStrike">
                  <a:solidFill>
                    <a:schemeClr val="lt1"/>
                  </a:solidFill>
                  <a:latin typeface="Times New Roman"/>
                  <a:ea typeface="Times New Roman"/>
                  <a:cs typeface="Times New Roman"/>
                  <a:sym typeface="Times New Roman"/>
                </a:rPr>
                <a:t>It utilizes the expansion property of the liquid kept in a bulb to which a capillary. closed at the fer end, is attached through which the expanded liquid rises and an indication in mm, calibrated directly in temperature scale, is obtained.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nvSpPr>
        <p:spPr>
          <a:xfrm>
            <a:off x="457199" y="113983"/>
            <a:ext cx="11149200" cy="61863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The schematic is shown in Fig. 3.5 The range of mercury thermometer is normally -35-300°C and the upper limit is 357°C. its boiling point. </a:t>
            </a:r>
            <a:endParaRPr/>
          </a:p>
          <a:p>
            <a:pPr indent="-203200" lvl="0" marL="342900" marR="0" rtl="0" algn="l">
              <a:spcBef>
                <a:spcPts val="0"/>
              </a:spcBef>
              <a:spcAft>
                <a:spcPts val="0"/>
              </a:spcAft>
              <a:buClr>
                <a:schemeClr val="dk1"/>
              </a:buClr>
              <a:buSzPts val="2200"/>
              <a:buFont typeface="Noto Sans Symbols"/>
              <a:buNone/>
            </a:pPr>
            <a:r>
              <a:t/>
            </a:r>
            <a:endParaRPr b="0" i="0" sz="2200" u="none" cap="none" strike="noStrike">
              <a:solidFill>
                <a:srgbClr val="000000"/>
              </a:solidFill>
              <a:latin typeface="Times New Roman"/>
              <a:ea typeface="Times New Roman"/>
              <a:cs typeface="Times New Roman"/>
              <a:sym typeface="Times New Roman"/>
            </a:endParaRPr>
          </a:p>
          <a:p>
            <a:pPr indent="-203200" lvl="0" marL="342900" marR="0" rtl="0" algn="l">
              <a:spcBef>
                <a:spcPts val="0"/>
              </a:spcBef>
              <a:spcAft>
                <a:spcPts val="0"/>
              </a:spcAft>
              <a:buClr>
                <a:schemeClr val="dk1"/>
              </a:buClr>
              <a:buSzPts val="2200"/>
              <a:buFont typeface="Noto Sans Symbols"/>
              <a:buNone/>
            </a:pPr>
            <a:r>
              <a:t/>
            </a:r>
            <a:endParaRPr b="0" i="0" sz="2200" u="none" cap="none" strike="noStrike">
              <a:solidFill>
                <a:srgbClr val="000000"/>
              </a:solidFill>
              <a:latin typeface="Times New Roman"/>
              <a:ea typeface="Times New Roman"/>
              <a:cs typeface="Times New Roman"/>
              <a:sym typeface="Times New Roman"/>
            </a:endParaRPr>
          </a:p>
          <a:p>
            <a:pPr indent="-203200" lvl="0" marL="342900" marR="0" rtl="0" algn="l">
              <a:spcBef>
                <a:spcPts val="0"/>
              </a:spcBef>
              <a:spcAft>
                <a:spcPts val="0"/>
              </a:spcAft>
              <a:buClr>
                <a:schemeClr val="dk1"/>
              </a:buClr>
              <a:buSzPts val="2200"/>
              <a:buFont typeface="Noto Sans Symbols"/>
              <a:buNone/>
            </a:pPr>
            <a:r>
              <a:t/>
            </a:r>
            <a:endParaRPr b="0" i="0" sz="2200" u="none" cap="none" strike="noStrike">
              <a:solidFill>
                <a:srgbClr val="000000"/>
              </a:solidFill>
              <a:latin typeface="Times New Roman"/>
              <a:ea typeface="Times New Roman"/>
              <a:cs typeface="Times New Roman"/>
              <a:sym typeface="Times New Roman"/>
            </a:endParaRPr>
          </a:p>
          <a:p>
            <a:pPr indent="-203200" lvl="0" marL="342900" marR="0" rtl="0" algn="l">
              <a:spcBef>
                <a:spcPts val="0"/>
              </a:spcBef>
              <a:spcAft>
                <a:spcPts val="0"/>
              </a:spcAft>
              <a:buClr>
                <a:schemeClr val="dk1"/>
              </a:buClr>
              <a:buSzPts val="2200"/>
              <a:buFont typeface="Noto Sans Symbols"/>
              <a:buNone/>
            </a:pPr>
            <a:r>
              <a:t/>
            </a:r>
            <a:endParaRPr b="0" i="0" sz="2200" u="none" cap="none" strike="noStrike">
              <a:solidFill>
                <a:srgbClr val="000000"/>
              </a:solidFill>
              <a:latin typeface="Times New Roman"/>
              <a:ea typeface="Times New Roman"/>
              <a:cs typeface="Times New Roman"/>
              <a:sym typeface="Times New Roman"/>
            </a:endParaRPr>
          </a:p>
          <a:p>
            <a:pPr indent="-203200" lvl="0" marL="342900" marR="0" rtl="0" algn="l">
              <a:spcBef>
                <a:spcPts val="0"/>
              </a:spcBef>
              <a:spcAft>
                <a:spcPts val="0"/>
              </a:spcAft>
              <a:buClr>
                <a:schemeClr val="dk1"/>
              </a:buClr>
              <a:buSzPts val="2200"/>
              <a:buFont typeface="Noto Sans Symbols"/>
              <a:buNone/>
            </a:pPr>
            <a:r>
              <a:t/>
            </a:r>
            <a:endParaRPr b="0" i="0" sz="2200" u="none" cap="none" strike="noStrike">
              <a:solidFill>
                <a:srgbClr val="000000"/>
              </a:solidFill>
              <a:latin typeface="Times New Roman"/>
              <a:ea typeface="Times New Roman"/>
              <a:cs typeface="Times New Roman"/>
              <a:sym typeface="Times New Roman"/>
            </a:endParaRPr>
          </a:p>
          <a:p>
            <a:pPr indent="-203200" lvl="0" marL="342900" marR="0" rtl="0" algn="l">
              <a:spcBef>
                <a:spcPts val="0"/>
              </a:spcBef>
              <a:spcAft>
                <a:spcPts val="0"/>
              </a:spcAft>
              <a:buClr>
                <a:schemeClr val="dk1"/>
              </a:buClr>
              <a:buSzPts val="2200"/>
              <a:buFont typeface="Noto Sans Symbols"/>
              <a:buNone/>
            </a:pPr>
            <a:r>
              <a:t/>
            </a:r>
            <a:endParaRPr b="0" i="0" sz="2200" u="none" cap="none" strike="noStrike">
              <a:solidFill>
                <a:srgbClr val="000000"/>
              </a:solidFill>
              <a:latin typeface="Times New Roman"/>
              <a:ea typeface="Times New Roman"/>
              <a:cs typeface="Times New Roman"/>
              <a:sym typeface="Times New Roman"/>
            </a:endParaRPr>
          </a:p>
          <a:p>
            <a:pPr indent="-203200" lvl="0" marL="342900" marR="0" rtl="0" algn="l">
              <a:spcBef>
                <a:spcPts val="0"/>
              </a:spcBef>
              <a:spcAft>
                <a:spcPts val="0"/>
              </a:spcAft>
              <a:buClr>
                <a:schemeClr val="dk1"/>
              </a:buClr>
              <a:buSzPts val="2200"/>
              <a:buFont typeface="Noto Sans Symbols"/>
              <a:buNone/>
            </a:pPr>
            <a:r>
              <a:t/>
            </a:r>
            <a:endParaRPr b="0" i="0" sz="2200" u="none" cap="none" strike="noStrike">
              <a:solidFill>
                <a:srgbClr val="000000"/>
              </a:solidFill>
              <a:latin typeface="Times New Roman"/>
              <a:ea typeface="Times New Roman"/>
              <a:cs typeface="Times New Roman"/>
              <a:sym typeface="Times New Roman"/>
            </a:endParaRPr>
          </a:p>
          <a:p>
            <a:pPr indent="-203200" lvl="0" marL="342900" marR="0" rtl="0" algn="l">
              <a:spcBef>
                <a:spcPts val="0"/>
              </a:spcBef>
              <a:spcAft>
                <a:spcPts val="0"/>
              </a:spcAft>
              <a:buClr>
                <a:schemeClr val="dk1"/>
              </a:buClr>
              <a:buSzPts val="2200"/>
              <a:buFont typeface="Noto Sans Symbols"/>
              <a:buNone/>
            </a:pPr>
            <a:r>
              <a:t/>
            </a:r>
            <a:endParaRPr b="0" i="0" sz="2200" u="none" cap="none" strike="noStrike">
              <a:solidFill>
                <a:srgbClr val="000000"/>
              </a:solidFill>
              <a:latin typeface="Times New Roman"/>
              <a:ea typeface="Times New Roman"/>
              <a:cs typeface="Times New Roman"/>
              <a:sym typeface="Times New Roman"/>
            </a:endParaRPr>
          </a:p>
          <a:p>
            <a:pPr indent="-203200" lvl="0" marL="342900" marR="0" rtl="0" algn="l">
              <a:spcBef>
                <a:spcPts val="0"/>
              </a:spcBef>
              <a:spcAft>
                <a:spcPts val="0"/>
              </a:spcAft>
              <a:buClr>
                <a:schemeClr val="dk1"/>
              </a:buClr>
              <a:buSzPts val="2200"/>
              <a:buFont typeface="Noto Sans Symbols"/>
              <a:buNone/>
            </a:pPr>
            <a:r>
              <a:t/>
            </a:r>
            <a:endParaRPr b="0" i="0" sz="2200" u="none" cap="none" strike="noStrike">
              <a:solidFill>
                <a:srgbClr val="000000"/>
              </a:solidFill>
              <a:latin typeface="Times New Roman"/>
              <a:ea typeface="Times New Roman"/>
              <a:cs typeface="Times New Roman"/>
              <a:sym typeface="Times New Roman"/>
            </a:endParaRPr>
          </a:p>
          <a:p>
            <a:pPr indent="-203200" lvl="0" marL="342900" marR="0" rtl="0" algn="l">
              <a:spcBef>
                <a:spcPts val="0"/>
              </a:spcBef>
              <a:spcAft>
                <a:spcPts val="0"/>
              </a:spcAft>
              <a:buClr>
                <a:schemeClr val="dk1"/>
              </a:buClr>
              <a:buSzPts val="2200"/>
              <a:buFont typeface="Noto Sans Symbols"/>
              <a:buNone/>
            </a:pPr>
            <a:r>
              <a:t/>
            </a:r>
            <a:endParaRPr b="0" i="0" sz="2200" u="none" cap="none" strike="noStrike">
              <a:solidFill>
                <a:srgbClr val="000000"/>
              </a:solidFill>
              <a:latin typeface="Times New Roman"/>
              <a:ea typeface="Times New Roman"/>
              <a:cs typeface="Times New Roman"/>
              <a:sym typeface="Times New Roman"/>
            </a:endParaRPr>
          </a:p>
          <a:p>
            <a:pPr indent="-203200" lvl="0" marL="342900" marR="0" rtl="0" algn="l">
              <a:spcBef>
                <a:spcPts val="0"/>
              </a:spcBef>
              <a:spcAft>
                <a:spcPts val="0"/>
              </a:spcAft>
              <a:buClr>
                <a:schemeClr val="dk1"/>
              </a:buClr>
              <a:buSzPts val="2200"/>
              <a:buFont typeface="Noto Sans Symbols"/>
              <a:buNone/>
            </a:pPr>
            <a:r>
              <a:t/>
            </a:r>
            <a:endParaRPr b="0" i="0" sz="2200" u="none" cap="none" strike="noStrike">
              <a:solidFill>
                <a:srgbClr val="000000"/>
              </a:solidFill>
              <a:latin typeface="Times New Roman"/>
              <a:ea typeface="Times New Roman"/>
              <a:cs typeface="Times New Roman"/>
              <a:sym typeface="Times New Roman"/>
            </a:endParaRPr>
          </a:p>
          <a:p>
            <a:pPr indent="-203200" lvl="0" marL="342900" marR="0" rtl="0" algn="l">
              <a:spcBef>
                <a:spcPts val="0"/>
              </a:spcBef>
              <a:spcAft>
                <a:spcPts val="0"/>
              </a:spcAft>
              <a:buClr>
                <a:schemeClr val="dk1"/>
              </a:buClr>
              <a:buSzPts val="2200"/>
              <a:buFont typeface="Noto Sans Symbols"/>
              <a:buNone/>
            </a:pPr>
            <a:r>
              <a:t/>
            </a:r>
            <a:endParaRPr b="0" i="0" sz="2200" u="none" cap="none" strike="noStrike">
              <a:solidFill>
                <a:srgbClr val="000000"/>
              </a:solidFill>
              <a:latin typeface="Times New Roman"/>
              <a:ea typeface="Times New Roman"/>
              <a:cs typeface="Times New Roman"/>
              <a:sym typeface="Times New Roman"/>
            </a:endParaRPr>
          </a:p>
          <a:p>
            <a:pPr indent="-342900" lvl="0" marL="342900" marR="0" rtl="0" algn="l">
              <a:spcBef>
                <a:spcPts val="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The range can be extended upto 600°C by filling the volume above mercury with pressurized dry nitrogen. </a:t>
            </a:r>
            <a:endParaRPr/>
          </a:p>
          <a:p>
            <a:pPr indent="-342900" lvl="0" marL="342900" marR="0" rtl="0" algn="l">
              <a:spcBef>
                <a:spcPts val="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The volume of the bulb is made 100 to 400 times larger than the capillary volume. Other liquids used as expansion media are given in Table 3.3 with their corresponding ranges</a:t>
            </a:r>
            <a:r>
              <a:rPr b="1" i="0" lang="en-US" sz="2200" u="none" cap="none" strike="noStrike">
                <a:solidFill>
                  <a:srgbClr val="000000"/>
                </a:solidFill>
                <a:latin typeface="Times New Roman"/>
                <a:ea typeface="Times New Roman"/>
                <a:cs typeface="Times New Roman"/>
                <a:sym typeface="Times New Roman"/>
              </a:rPr>
              <a:t>.</a:t>
            </a:r>
            <a:endParaRPr b="0" i="0" sz="2200" u="none" cap="none" strike="noStrike">
              <a:solidFill>
                <a:schemeClr val="dk1"/>
              </a:solidFill>
              <a:latin typeface="Times New Roman"/>
              <a:ea typeface="Times New Roman"/>
              <a:cs typeface="Times New Roman"/>
              <a:sym typeface="Times New Roman"/>
            </a:endParaRPr>
          </a:p>
        </p:txBody>
      </p:sp>
      <p:pic>
        <p:nvPicPr>
          <p:cNvPr id="148" name="Google Shape;148;p23"/>
          <p:cNvPicPr preferRelativeResize="0"/>
          <p:nvPr/>
        </p:nvPicPr>
        <p:blipFill rotWithShape="1">
          <a:blip r:embed="rId3">
            <a:alphaModFix/>
          </a:blip>
          <a:srcRect b="0" l="0" r="0" t="0"/>
          <a:stretch/>
        </p:blipFill>
        <p:spPr>
          <a:xfrm>
            <a:off x="1577009" y="990036"/>
            <a:ext cx="7447721" cy="387286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p:nvPr/>
        </p:nvSpPr>
        <p:spPr>
          <a:xfrm>
            <a:off x="0" y="-184826"/>
            <a:ext cx="11614800" cy="64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 name="Google Shape;154;p24"/>
          <p:cNvSpPr/>
          <p:nvPr/>
        </p:nvSpPr>
        <p:spPr>
          <a:xfrm>
            <a:off x="466928" y="2356557"/>
            <a:ext cx="11430000" cy="3924900"/>
          </a:xfrm>
          <a:prstGeom prst="rect">
            <a:avLst/>
          </a:prstGeom>
          <a:noFill/>
          <a:ln>
            <a:noFill/>
          </a:ln>
        </p:spPr>
        <p:txBody>
          <a:bodyPr anchorCtr="0" anchor="ctr" bIns="45700" lIns="91425" spcFirstLastPara="1" rIns="91425" wrap="square" tIns="45700">
            <a:noAutofit/>
          </a:bodyPr>
          <a:lstStyle/>
          <a:p>
            <a:pPr indent="-203200" lvl="0" marL="342900" marR="0" rtl="0" algn="just">
              <a:spcBef>
                <a:spcPts val="0"/>
              </a:spcBef>
              <a:spcAft>
                <a:spcPts val="0"/>
              </a:spcAft>
              <a:buClr>
                <a:schemeClr val="dk1"/>
              </a:buClr>
              <a:buSzPts val="2200"/>
              <a:buFont typeface="Noto Sans Symbols"/>
              <a:buNone/>
            </a:pPr>
            <a:r>
              <a:t/>
            </a:r>
            <a:endParaRPr i="0" sz="22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rgbClr val="000000"/>
              </a:buClr>
              <a:buSzPts val="2200"/>
              <a:buFont typeface="Noto Sans Symbols"/>
              <a:buChar char="⮚"/>
            </a:pPr>
            <a:r>
              <a:rPr i="0" lang="en-US" sz="2200" u="none" cap="none" strike="noStrike">
                <a:solidFill>
                  <a:srgbClr val="000000"/>
                </a:solidFill>
                <a:latin typeface="Times New Roman"/>
                <a:ea typeface="Times New Roman"/>
                <a:cs typeface="Times New Roman"/>
                <a:sym typeface="Times New Roman"/>
              </a:rPr>
              <a:t>When the measurement is made, the thermometer should be immersed upto the meniscus in the capillary which means that the thermometer is to be moved for varying temperatures.</a:t>
            </a:r>
            <a:endParaRPr/>
          </a:p>
          <a:p>
            <a:pPr indent="-342900" lvl="0" marL="342900" marR="0" rtl="0" algn="just">
              <a:lnSpc>
                <a:spcPct val="150000"/>
              </a:lnSpc>
              <a:spcBef>
                <a:spcPts val="0"/>
              </a:spcBef>
              <a:spcAft>
                <a:spcPts val="0"/>
              </a:spcAft>
              <a:buClr>
                <a:srgbClr val="000000"/>
              </a:buClr>
              <a:buSzPts val="2200"/>
              <a:buFont typeface="Noto Sans Symbols"/>
              <a:buChar char="⮚"/>
            </a:pPr>
            <a:r>
              <a:rPr i="0" lang="en-US" sz="2200" u="none" cap="none" strike="noStrike">
                <a:solidFill>
                  <a:srgbClr val="000000"/>
                </a:solidFill>
                <a:latin typeface="Times New Roman"/>
                <a:ea typeface="Times New Roman"/>
                <a:cs typeface="Times New Roman"/>
                <a:sym typeface="Times New Roman"/>
              </a:rPr>
              <a:t> Alternatively, the entire thermometer is immersed, or, only the bulb is immersed. The last alternative is the most common one and for this purpose. a correction has to be applied for the mercury column above the immersion line because the column is at a different temperature </a:t>
            </a:r>
            <a:r>
              <a:rPr i="1" lang="en-US" sz="2200" u="none" cap="none" strike="noStrike">
                <a:solidFill>
                  <a:srgbClr val="000000"/>
                </a:solidFill>
                <a:latin typeface="Times New Roman"/>
                <a:ea typeface="Times New Roman"/>
                <a:cs typeface="Times New Roman"/>
                <a:sym typeface="Times New Roman"/>
              </a:rPr>
              <a:t>c </a:t>
            </a:r>
            <a:r>
              <a:rPr i="0" lang="en-US" sz="2200" u="none" cap="none" strike="noStrike">
                <a:solidFill>
                  <a:srgbClr val="000000"/>
                </a:solidFill>
                <a:latin typeface="Times New Roman"/>
                <a:ea typeface="Times New Roman"/>
                <a:cs typeface="Times New Roman"/>
                <a:sym typeface="Times New Roman"/>
              </a:rPr>
              <a:t>than the measured value </a:t>
            </a:r>
            <a:r>
              <a:rPr i="1" lang="en-US" sz="2200" u="none" cap="none" strike="noStrike">
                <a:solidFill>
                  <a:srgbClr val="000000"/>
                </a:solidFill>
                <a:latin typeface="Times New Roman"/>
                <a:ea typeface="Times New Roman"/>
                <a:cs typeface="Times New Roman"/>
                <a:sym typeface="Times New Roman"/>
              </a:rPr>
              <a:t>t.,. </a:t>
            </a:r>
            <a:endParaRPr/>
          </a:p>
          <a:p>
            <a:pPr indent="-203200" lvl="0" marL="342900" marR="0" rtl="0" algn="just">
              <a:lnSpc>
                <a:spcPct val="150000"/>
              </a:lnSpc>
              <a:spcBef>
                <a:spcPts val="0"/>
              </a:spcBef>
              <a:spcAft>
                <a:spcPts val="0"/>
              </a:spcAft>
              <a:buClr>
                <a:schemeClr val="dk1"/>
              </a:buClr>
              <a:buSzPts val="2200"/>
              <a:buFont typeface="Noto Sans Symbols"/>
              <a:buNone/>
            </a:pPr>
            <a:r>
              <a:t/>
            </a:r>
            <a:endParaRPr i="1" sz="2200" u="none" cap="none" strike="noStrike">
              <a:solidFill>
                <a:srgbClr val="000000"/>
              </a:solidFill>
              <a:latin typeface="Times New Roman"/>
              <a:ea typeface="Times New Roman"/>
              <a:cs typeface="Times New Roman"/>
              <a:sym typeface="Times New Roman"/>
            </a:endParaRPr>
          </a:p>
        </p:txBody>
      </p:sp>
      <p:graphicFrame>
        <p:nvGraphicFramePr>
          <p:cNvPr id="155" name="Google Shape;155;p24"/>
          <p:cNvGraphicFramePr/>
          <p:nvPr/>
        </p:nvGraphicFramePr>
        <p:xfrm>
          <a:off x="914400" y="719666"/>
          <a:ext cx="3000000" cy="3000000"/>
        </p:xfrm>
        <a:graphic>
          <a:graphicData uri="http://schemas.openxmlformats.org/drawingml/2006/table">
            <a:tbl>
              <a:tblPr bandRow="1" firstRow="1">
                <a:noFill/>
                <a:tableStyleId>{6DD71C15-79FF-4C29-BAB8-238A46BEE8B9}</a:tableStyleId>
              </a:tblPr>
              <a:tblGrid>
                <a:gridCol w="5168350"/>
                <a:gridCol w="5168350"/>
              </a:tblGrid>
              <a:tr h="370850">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LIQUID</a:t>
                      </a:r>
                      <a:endParaRPr/>
                    </a:p>
                  </a:txBody>
                  <a:tcPr marT="45725" marB="45725" marR="91450" marL="91450"/>
                </a:tc>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RANGE(DEGREE CENTIGRADE)</a:t>
                      </a:r>
                      <a:endParaRPr/>
                    </a:p>
                  </a:txBody>
                  <a:tcPr marT="45725" marB="45725" marR="91450" marL="91450"/>
                </a:tc>
              </a:tr>
              <a:tr h="370850">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PENTANE</a:t>
                      </a:r>
                      <a:endParaRPr/>
                    </a:p>
                  </a:txBody>
                  <a:tcPr marT="45725" marB="45725" marR="91450" marL="91450"/>
                </a:tc>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-200-30</a:t>
                      </a:r>
                      <a:endParaRPr/>
                    </a:p>
                  </a:txBody>
                  <a:tcPr marT="45725" marB="45725" marR="91450" marL="91450"/>
                </a:tc>
              </a:tr>
              <a:tr h="370850">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ALCOHOL</a:t>
                      </a:r>
                      <a:endParaRPr/>
                    </a:p>
                  </a:txBody>
                  <a:tcPr marT="45725" marB="45725" marR="91450" marL="91450"/>
                </a:tc>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-80-70</a:t>
                      </a:r>
                      <a:endParaRPr/>
                    </a:p>
                  </a:txBody>
                  <a:tcPr marT="45725" marB="45725" marR="91450" marL="91450"/>
                </a:tc>
              </a:tr>
              <a:tr h="370850">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TOLUENE</a:t>
                      </a:r>
                      <a:endParaRPr/>
                    </a:p>
                  </a:txBody>
                  <a:tcPr marT="45725" marB="45725" marR="91450" marL="91450"/>
                </a:tc>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-80-100</a:t>
                      </a:r>
                      <a:endParaRPr/>
                    </a:p>
                  </a:txBody>
                  <a:tcPr marT="45725" marB="45725" marR="91450" marL="91450"/>
                </a:tc>
              </a:tr>
              <a:tr h="370850">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CREOSOTE</a:t>
                      </a:r>
                      <a:endParaRPr/>
                    </a:p>
                  </a:txBody>
                  <a:tcPr marT="45725" marB="45725" marR="91450" marL="91450"/>
                </a:tc>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-5-200</a:t>
                      </a:r>
                      <a:endParaRPr/>
                    </a:p>
                  </a:txBody>
                  <a:tcPr marT="45725" marB="45725" marR="91450" marL="9145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nvSpPr>
        <p:spPr>
          <a:xfrm>
            <a:off x="272374" y="3580488"/>
            <a:ext cx="11663400" cy="307860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0000"/>
              </a:buClr>
              <a:buSzPts val="2200"/>
              <a:buFont typeface="Noto Sans Symbols"/>
              <a:buChar char="⮚"/>
            </a:pPr>
            <a:r>
              <a:rPr lang="en-US" sz="2200">
                <a:solidFill>
                  <a:srgbClr val="000000"/>
                </a:solidFill>
                <a:latin typeface="Times New Roman"/>
                <a:ea typeface="Times New Roman"/>
                <a:cs typeface="Times New Roman"/>
                <a:sym typeface="Times New Roman"/>
              </a:rPr>
              <a:t>An extension of this is the industrial type liquid filled-in system which consists of a metallic bulb attached to a metallic capillary. The other end of capillary is fitted with a Bourdon. The expansion of the liquid in the bulb is transmitted to the Bourdon which uncurls in the usual manner. </a:t>
            </a:r>
            <a:endParaRPr/>
          </a:p>
          <a:p>
            <a:pPr indent="-342900" lvl="0" marL="342900" marR="0" rtl="0" algn="just">
              <a:lnSpc>
                <a:spcPct val="150000"/>
              </a:lnSpc>
              <a:spcBef>
                <a:spcPts val="0"/>
              </a:spcBef>
              <a:spcAft>
                <a:spcPts val="0"/>
              </a:spcAft>
              <a:buClr>
                <a:srgbClr val="000000"/>
              </a:buClr>
              <a:buSzPts val="2200"/>
              <a:buFont typeface="Noto Sans Symbols"/>
              <a:buChar char="⮚"/>
            </a:pPr>
            <a:r>
              <a:rPr lang="en-US" sz="2200">
                <a:solidFill>
                  <a:srgbClr val="000000"/>
                </a:solidFill>
                <a:latin typeface="Times New Roman"/>
                <a:ea typeface="Times New Roman"/>
                <a:cs typeface="Times New Roman"/>
                <a:sym typeface="Times New Roman"/>
              </a:rPr>
              <a:t>A number of compensations are necessary to obtain correct indication by the measurement system using such a sensor. </a:t>
            </a:r>
            <a:endParaRPr/>
          </a:p>
          <a:p>
            <a:pPr indent="-342900" lvl="0" marL="342900" marR="0" rtl="0" algn="just">
              <a:lnSpc>
                <a:spcPct val="150000"/>
              </a:lnSpc>
              <a:spcBef>
                <a:spcPts val="0"/>
              </a:spcBef>
              <a:spcAft>
                <a:spcPts val="0"/>
              </a:spcAft>
              <a:buClr>
                <a:srgbClr val="000000"/>
              </a:buClr>
              <a:buSzPts val="2200"/>
              <a:buFont typeface="Noto Sans Symbols"/>
              <a:buChar char="⮚"/>
            </a:pPr>
            <a:r>
              <a:rPr lang="en-US" sz="2200">
                <a:solidFill>
                  <a:srgbClr val="000000"/>
                </a:solidFill>
                <a:latin typeface="Times New Roman"/>
                <a:ea typeface="Times New Roman"/>
                <a:cs typeface="Times New Roman"/>
                <a:sym typeface="Times New Roman"/>
              </a:rPr>
              <a:t>The correction methods are available in standard texts on industrial instrumentation.</a:t>
            </a:r>
            <a:endParaRPr sz="2200">
              <a:solidFill>
                <a:schemeClr val="dk1"/>
              </a:solidFill>
              <a:latin typeface="Times New Roman"/>
              <a:ea typeface="Times New Roman"/>
              <a:cs typeface="Times New Roman"/>
              <a:sym typeface="Times New Roman"/>
            </a:endParaRPr>
          </a:p>
        </p:txBody>
      </p:sp>
      <p:sp>
        <p:nvSpPr>
          <p:cNvPr id="161" name="Google Shape;161;p25"/>
          <p:cNvSpPr txBox="1"/>
          <p:nvPr/>
        </p:nvSpPr>
        <p:spPr>
          <a:xfrm>
            <a:off x="241911" y="432326"/>
            <a:ext cx="6094500" cy="4308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000000"/>
              </a:buClr>
              <a:buSzPts val="2200"/>
              <a:buFont typeface="Noto Sans Symbols"/>
              <a:buChar char="⮚"/>
            </a:pPr>
            <a:r>
              <a:rPr i="0" lang="en-US" sz="2200" u="none" cap="none" strike="noStrike">
                <a:solidFill>
                  <a:srgbClr val="000000"/>
                </a:solidFill>
                <a:latin typeface="Times New Roman"/>
                <a:ea typeface="Times New Roman"/>
                <a:cs typeface="Times New Roman"/>
                <a:sym typeface="Times New Roman"/>
              </a:rPr>
              <a:t>The correction term is</a:t>
            </a:r>
            <a:endParaRPr i="0" sz="2200" u="none" cap="none" strike="noStrike">
              <a:solidFill>
                <a:schemeClr val="dk1"/>
              </a:solidFill>
              <a:latin typeface="Times New Roman"/>
              <a:ea typeface="Times New Roman"/>
              <a:cs typeface="Times New Roman"/>
              <a:sym typeface="Times New Roman"/>
            </a:endParaRPr>
          </a:p>
        </p:txBody>
      </p:sp>
      <p:pic>
        <p:nvPicPr>
          <p:cNvPr id="162" name="Google Shape;162;p25"/>
          <p:cNvPicPr preferRelativeResize="0"/>
          <p:nvPr/>
        </p:nvPicPr>
        <p:blipFill rotWithShape="1">
          <a:blip r:embed="rId3">
            <a:alphaModFix/>
          </a:blip>
          <a:srcRect b="0" l="0" r="0" t="0"/>
          <a:stretch/>
        </p:blipFill>
        <p:spPr>
          <a:xfrm>
            <a:off x="371061" y="728870"/>
            <a:ext cx="11564776" cy="285161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596347" y="365126"/>
            <a:ext cx="10989000" cy="6465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70C0"/>
              </a:buClr>
              <a:buSzPts val="3200"/>
              <a:buFont typeface="Algerian"/>
              <a:buNone/>
            </a:pPr>
            <a:r>
              <a:rPr b="1" lang="en-US" sz="3200">
                <a:solidFill>
                  <a:srgbClr val="0070C0"/>
                </a:solidFill>
                <a:latin typeface="Algerian"/>
                <a:ea typeface="Algerian"/>
                <a:cs typeface="Algerian"/>
                <a:sym typeface="Algerian"/>
              </a:rPr>
              <a:t>ACOUSTIC TEMPERATURE SENSOR</a:t>
            </a:r>
            <a:endParaRPr b="1" sz="3200">
              <a:solidFill>
                <a:srgbClr val="0070C0"/>
              </a:solidFill>
              <a:latin typeface="Algerian"/>
              <a:ea typeface="Algerian"/>
              <a:cs typeface="Algerian"/>
              <a:sym typeface="Algerian"/>
            </a:endParaRPr>
          </a:p>
        </p:txBody>
      </p:sp>
      <p:pic>
        <p:nvPicPr>
          <p:cNvPr id="168" name="Google Shape;168;p26"/>
          <p:cNvPicPr preferRelativeResize="0"/>
          <p:nvPr/>
        </p:nvPicPr>
        <p:blipFill rotWithShape="1">
          <a:blip r:embed="rId3">
            <a:alphaModFix/>
          </a:blip>
          <a:srcRect b="0" l="0" r="0" t="0"/>
          <a:stretch/>
        </p:blipFill>
        <p:spPr>
          <a:xfrm>
            <a:off x="426899" y="1011678"/>
            <a:ext cx="11327906" cy="3532685"/>
          </a:xfrm>
          <a:prstGeom prst="rect">
            <a:avLst/>
          </a:prstGeom>
          <a:noFill/>
          <a:ln>
            <a:noFill/>
          </a:ln>
        </p:spPr>
      </p:pic>
      <p:sp>
        <p:nvSpPr>
          <p:cNvPr id="169" name="Google Shape;169;p26"/>
          <p:cNvSpPr txBox="1"/>
          <p:nvPr/>
        </p:nvSpPr>
        <p:spPr>
          <a:xfrm>
            <a:off x="257453" y="4235028"/>
            <a:ext cx="11328000" cy="257730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0000"/>
              </a:buClr>
              <a:buSzPts val="2200"/>
              <a:buFont typeface="Noto Sans Symbols"/>
              <a:buChar char="⮚"/>
            </a:pPr>
            <a:r>
              <a:rPr lang="en-US" sz="2200">
                <a:solidFill>
                  <a:srgbClr val="000000"/>
                </a:solidFill>
                <a:latin typeface="Times New Roman"/>
                <a:ea typeface="Times New Roman"/>
                <a:cs typeface="Times New Roman"/>
                <a:sym typeface="Times New Roman"/>
              </a:rPr>
              <a:t>The realization of this technique is made in acoustic helium interferometer whose working is explained through Fig. 3.6. </a:t>
            </a:r>
            <a:endParaRPr/>
          </a:p>
          <a:p>
            <a:pPr indent="-342900" lvl="0" marL="342900" marR="0" rtl="0" algn="just">
              <a:lnSpc>
                <a:spcPct val="150000"/>
              </a:lnSpc>
              <a:spcBef>
                <a:spcPts val="0"/>
              </a:spcBef>
              <a:spcAft>
                <a:spcPts val="0"/>
              </a:spcAft>
              <a:buClr>
                <a:srgbClr val="000000"/>
              </a:buClr>
              <a:buSzPts val="2200"/>
              <a:buFont typeface="Noto Sans Symbols"/>
              <a:buChar char="⮚"/>
            </a:pPr>
            <a:r>
              <a:rPr lang="en-US" sz="2200">
                <a:solidFill>
                  <a:srgbClr val="000000"/>
                </a:solidFill>
                <a:latin typeface="Times New Roman"/>
                <a:ea typeface="Times New Roman"/>
                <a:cs typeface="Times New Roman"/>
                <a:sym typeface="Times New Roman"/>
              </a:rPr>
              <a:t>A quartz crystal excited to its resonance frequency is used to transmit this wave through a gas (He) column. to be faced by a piston. The wave is reflected at the piston surface to form a pattern as shown. </a:t>
            </a:r>
            <a:endParaRPr sz="22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nvSpPr>
        <p:spPr>
          <a:xfrm>
            <a:off x="272374" y="4619"/>
            <a:ext cx="11653800" cy="307860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0000"/>
              </a:buClr>
              <a:buSzPts val="2200"/>
              <a:buFont typeface="Noto Sans Symbols"/>
              <a:buChar char="⮚"/>
            </a:pPr>
            <a:r>
              <a:rPr lang="en-US" sz="2200">
                <a:solidFill>
                  <a:srgbClr val="000000"/>
                </a:solidFill>
                <a:latin typeface="Times New Roman"/>
                <a:ea typeface="Times New Roman"/>
                <a:cs typeface="Times New Roman"/>
                <a:sym typeface="Times New Roman"/>
              </a:rPr>
              <a:t>When the path length l has a multiple number of half-wavelengths and correspondingly the gas column is set to resonate at each such half-wavelength gap, with the piston moving away from the crystal at each resonant peak, the crystal gives out maximum energy and hence the voltage </a:t>
            </a:r>
            <a:r>
              <a:rPr i="1" lang="en-US" sz="2200">
                <a:solidFill>
                  <a:srgbClr val="000000"/>
                </a:solidFill>
                <a:latin typeface="Times New Roman"/>
                <a:ea typeface="Times New Roman"/>
                <a:cs typeface="Times New Roman"/>
                <a:sym typeface="Times New Roman"/>
              </a:rPr>
              <a:t>V</a:t>
            </a:r>
            <a:r>
              <a:rPr baseline="-25000" i="1" lang="en-US" sz="2200">
                <a:solidFill>
                  <a:srgbClr val="000000"/>
                </a:solidFill>
                <a:latin typeface="Times New Roman"/>
                <a:ea typeface="Times New Roman"/>
                <a:cs typeface="Times New Roman"/>
                <a:sym typeface="Times New Roman"/>
              </a:rPr>
              <a:t>Q</a:t>
            </a:r>
            <a:r>
              <a:rPr lang="en-US" sz="2200">
                <a:solidFill>
                  <a:srgbClr val="000000"/>
                </a:solidFill>
                <a:latin typeface="Times New Roman"/>
                <a:ea typeface="Times New Roman"/>
                <a:cs typeface="Times New Roman"/>
                <a:sym typeface="Times New Roman"/>
              </a:rPr>
              <a:t> across the crystal defines peaks as shown in Fig. 3.6(c). </a:t>
            </a:r>
            <a:endParaRPr/>
          </a:p>
          <a:p>
            <a:pPr indent="-342900" lvl="0" marL="342900" marR="0" rtl="0" algn="just">
              <a:lnSpc>
                <a:spcPct val="150000"/>
              </a:lnSpc>
              <a:spcBef>
                <a:spcPts val="0"/>
              </a:spcBef>
              <a:spcAft>
                <a:spcPts val="0"/>
              </a:spcAft>
              <a:buClr>
                <a:srgbClr val="000000"/>
              </a:buClr>
              <a:buSzPts val="2200"/>
              <a:buFont typeface="Noto Sans Symbols"/>
              <a:buChar char="⮚"/>
            </a:pPr>
            <a:r>
              <a:rPr lang="en-US" sz="2200">
                <a:solidFill>
                  <a:srgbClr val="000000"/>
                </a:solidFill>
                <a:latin typeface="Times New Roman"/>
                <a:ea typeface="Times New Roman"/>
                <a:cs typeface="Times New Roman"/>
                <a:sym typeface="Times New Roman"/>
              </a:rPr>
              <a:t>If the piston moves by a distance </a:t>
            </a:r>
            <a:r>
              <a:rPr i="1" lang="en-US" sz="2200">
                <a:solidFill>
                  <a:srgbClr val="000000"/>
                </a:solidFill>
                <a:latin typeface="Times New Roman"/>
                <a:ea typeface="Times New Roman"/>
                <a:cs typeface="Times New Roman"/>
                <a:sym typeface="Times New Roman"/>
              </a:rPr>
              <a:t>d </a:t>
            </a:r>
            <a:r>
              <a:rPr lang="en-US" sz="2200">
                <a:solidFill>
                  <a:srgbClr val="000000"/>
                </a:solidFill>
                <a:latin typeface="Times New Roman"/>
                <a:ea typeface="Times New Roman"/>
                <a:cs typeface="Times New Roman"/>
                <a:sym typeface="Times New Roman"/>
              </a:rPr>
              <a:t>to give </a:t>
            </a:r>
            <a:r>
              <a:rPr i="1" lang="en-US" sz="2200">
                <a:solidFill>
                  <a:srgbClr val="000000"/>
                </a:solidFill>
                <a:latin typeface="Times New Roman"/>
                <a:ea typeface="Times New Roman"/>
                <a:cs typeface="Times New Roman"/>
                <a:sym typeface="Times New Roman"/>
              </a:rPr>
              <a:t>n </a:t>
            </a:r>
            <a:r>
              <a:rPr lang="en-US" sz="2200">
                <a:solidFill>
                  <a:srgbClr val="000000"/>
                </a:solidFill>
                <a:latin typeface="Times New Roman"/>
                <a:ea typeface="Times New Roman"/>
                <a:cs typeface="Times New Roman"/>
                <a:sym typeface="Times New Roman"/>
              </a:rPr>
              <a:t>such peaks, </a:t>
            </a:r>
            <a:r>
              <a:rPr i="1" lang="en-US" sz="2200">
                <a:solidFill>
                  <a:srgbClr val="000000"/>
                </a:solidFill>
                <a:latin typeface="Times New Roman"/>
                <a:ea typeface="Times New Roman"/>
                <a:cs typeface="Times New Roman"/>
                <a:sym typeface="Times New Roman"/>
              </a:rPr>
              <a:t>d = nλ</a:t>
            </a:r>
            <a:r>
              <a:rPr lang="en-US" sz="2200">
                <a:solidFill>
                  <a:srgbClr val="000000"/>
                </a:solidFill>
                <a:latin typeface="Times New Roman"/>
                <a:ea typeface="Times New Roman"/>
                <a:cs typeface="Times New Roman"/>
                <a:sym typeface="Times New Roman"/>
              </a:rPr>
              <a:t>/2 from which </a:t>
            </a:r>
            <a:r>
              <a:rPr i="1" lang="en-US" sz="2200">
                <a:solidFill>
                  <a:srgbClr val="000000"/>
                </a:solidFill>
                <a:latin typeface="Times New Roman"/>
                <a:ea typeface="Times New Roman"/>
                <a:cs typeface="Times New Roman"/>
                <a:sym typeface="Times New Roman"/>
              </a:rPr>
              <a:t>C, </a:t>
            </a:r>
            <a:r>
              <a:rPr lang="en-US" sz="2200">
                <a:solidFill>
                  <a:srgbClr val="000000"/>
                </a:solidFill>
                <a:latin typeface="Times New Roman"/>
                <a:ea typeface="Times New Roman"/>
                <a:cs typeface="Times New Roman"/>
                <a:sym typeface="Times New Roman"/>
              </a:rPr>
              <a:t>is determined and thence temperature T. The piston movement must be accurately monitored to within, say 1 μm.</a:t>
            </a:r>
            <a:endParaRPr sz="2200">
              <a:solidFill>
                <a:schemeClr val="dk1"/>
              </a:solidFill>
              <a:latin typeface="Times New Roman"/>
              <a:ea typeface="Times New Roman"/>
              <a:cs typeface="Times New Roman"/>
              <a:sym typeface="Times New Roman"/>
            </a:endParaRPr>
          </a:p>
        </p:txBody>
      </p:sp>
      <p:pic>
        <p:nvPicPr>
          <p:cNvPr id="175" name="Google Shape;175;p27"/>
          <p:cNvPicPr preferRelativeResize="0"/>
          <p:nvPr/>
        </p:nvPicPr>
        <p:blipFill rotWithShape="1">
          <a:blip r:embed="rId3">
            <a:alphaModFix/>
          </a:blip>
          <a:srcRect b="0" l="0" r="0" t="0"/>
          <a:stretch/>
        </p:blipFill>
        <p:spPr>
          <a:xfrm>
            <a:off x="410817" y="3019519"/>
            <a:ext cx="11508809" cy="383386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8"/>
          <p:cNvPicPr preferRelativeResize="0"/>
          <p:nvPr/>
        </p:nvPicPr>
        <p:blipFill rotWithShape="1">
          <a:blip r:embed="rId3">
            <a:alphaModFix/>
          </a:blip>
          <a:srcRect b="0" l="0" r="0" t="0"/>
          <a:stretch/>
        </p:blipFill>
        <p:spPr>
          <a:xfrm>
            <a:off x="1942038" y="365237"/>
            <a:ext cx="9593673" cy="3264653"/>
          </a:xfrm>
          <a:prstGeom prst="rect">
            <a:avLst/>
          </a:prstGeom>
          <a:noFill/>
          <a:ln>
            <a:noFill/>
          </a:ln>
        </p:spPr>
      </p:pic>
      <p:sp>
        <p:nvSpPr>
          <p:cNvPr id="181" name="Google Shape;181;p28"/>
          <p:cNvSpPr txBox="1"/>
          <p:nvPr/>
        </p:nvSpPr>
        <p:spPr>
          <a:xfrm>
            <a:off x="350196" y="3763345"/>
            <a:ext cx="11702400" cy="307860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0000"/>
              </a:buClr>
              <a:buSzPts val="2200"/>
              <a:buFont typeface="Noto Sans Symbols"/>
              <a:buChar char="⮚"/>
            </a:pPr>
            <a:r>
              <a:rPr lang="en-US" sz="2200">
                <a:solidFill>
                  <a:srgbClr val="000000"/>
                </a:solidFill>
                <a:latin typeface="Times New Roman"/>
                <a:ea typeface="Times New Roman"/>
                <a:cs typeface="Times New Roman"/>
                <a:sym typeface="Times New Roman"/>
              </a:rPr>
              <a:t>There is a nonresonant acoustic sensor that utilizes the pulse-echo transit time difference which changes with temperature. Figure 3.7 is a schematic representation of the sensory pans of the measurement system. </a:t>
            </a:r>
            <a:endParaRPr/>
          </a:p>
          <a:p>
            <a:pPr indent="-342900" lvl="0" marL="342900" marR="0" rtl="0" algn="just">
              <a:lnSpc>
                <a:spcPct val="150000"/>
              </a:lnSpc>
              <a:spcBef>
                <a:spcPts val="0"/>
              </a:spcBef>
              <a:spcAft>
                <a:spcPts val="0"/>
              </a:spcAft>
              <a:buClr>
                <a:srgbClr val="000000"/>
              </a:buClr>
              <a:buSzPts val="2200"/>
              <a:buFont typeface="Noto Sans Symbols"/>
              <a:buChar char="⮚"/>
            </a:pPr>
            <a:r>
              <a:rPr lang="en-US" sz="2200">
                <a:solidFill>
                  <a:srgbClr val="000000"/>
                </a:solidFill>
                <a:latin typeface="Times New Roman"/>
                <a:ea typeface="Times New Roman"/>
                <a:cs typeface="Times New Roman"/>
                <a:sym typeface="Times New Roman"/>
              </a:rPr>
              <a:t>An ultrasonic pulse is transmitted through the sensor, a part of which is reflected at the entrance (a discontinuity) and a part at the end, as shown.</a:t>
            </a:r>
            <a:endParaRPr/>
          </a:p>
          <a:p>
            <a:pPr indent="-342900" lvl="0" marL="342900" marR="0" rtl="0" algn="just">
              <a:lnSpc>
                <a:spcPct val="150000"/>
              </a:lnSpc>
              <a:spcBef>
                <a:spcPts val="0"/>
              </a:spcBef>
              <a:spcAft>
                <a:spcPts val="0"/>
              </a:spcAft>
              <a:buClr>
                <a:srgbClr val="000000"/>
              </a:buClr>
              <a:buSzPts val="2200"/>
              <a:buFont typeface="Noto Sans Symbols"/>
              <a:buChar char="⮚"/>
            </a:pPr>
            <a:r>
              <a:rPr lang="en-US" sz="2200">
                <a:solidFill>
                  <a:srgbClr val="000000"/>
                </a:solidFill>
                <a:latin typeface="Times New Roman"/>
                <a:ea typeface="Times New Roman"/>
                <a:cs typeface="Times New Roman"/>
                <a:sym typeface="Times New Roman"/>
              </a:rPr>
              <a:t> The reflected pulses are received by the transreceiver coil at an interval of called the transit time. </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nvSpPr>
        <p:spPr>
          <a:xfrm>
            <a:off x="379380" y="202040"/>
            <a:ext cx="11157600" cy="257070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0000"/>
              </a:buClr>
              <a:buSzPts val="2200"/>
              <a:buFont typeface="Noto Sans Symbols"/>
              <a:buChar char="⮚"/>
            </a:pPr>
            <a:r>
              <a:rPr lang="en-US" sz="2200">
                <a:solidFill>
                  <a:srgbClr val="000000"/>
                </a:solidFill>
                <a:latin typeface="Times New Roman"/>
                <a:ea typeface="Times New Roman"/>
                <a:cs typeface="Times New Roman"/>
                <a:sym typeface="Times New Roman"/>
              </a:rPr>
              <a:t>The pulse that travels the entire length of the sensor is delayed more/less depending on the change in the sensor temperature. </a:t>
            </a:r>
            <a:endParaRPr/>
          </a:p>
          <a:p>
            <a:pPr indent="-342900" lvl="0" marL="342900" marR="0" rtl="0" algn="just">
              <a:lnSpc>
                <a:spcPct val="150000"/>
              </a:lnSpc>
              <a:spcBef>
                <a:spcPts val="0"/>
              </a:spcBef>
              <a:spcAft>
                <a:spcPts val="0"/>
              </a:spcAft>
              <a:buClr>
                <a:srgbClr val="000000"/>
              </a:buClr>
              <a:buSzPts val="2200"/>
              <a:buFont typeface="Noto Sans Symbols"/>
              <a:buChar char="⮚"/>
            </a:pPr>
            <a:r>
              <a:rPr lang="en-US" sz="2200">
                <a:solidFill>
                  <a:srgbClr val="000000"/>
                </a:solidFill>
                <a:latin typeface="Times New Roman"/>
                <a:ea typeface="Times New Roman"/>
                <a:cs typeface="Times New Roman"/>
                <a:sym typeface="Times New Roman"/>
              </a:rPr>
              <a:t>This temperature dependence is </a:t>
            </a:r>
            <a:r>
              <a:rPr b="1" lang="en-US" sz="2200">
                <a:solidFill>
                  <a:srgbClr val="000000"/>
                </a:solidFill>
                <a:latin typeface="Times New Roman"/>
                <a:ea typeface="Times New Roman"/>
                <a:cs typeface="Times New Roman"/>
                <a:sym typeface="Times New Roman"/>
              </a:rPr>
              <a:t>a </a:t>
            </a:r>
            <a:r>
              <a:rPr lang="en-US" sz="2200">
                <a:solidFill>
                  <a:srgbClr val="000000"/>
                </a:solidFill>
                <a:latin typeface="Times New Roman"/>
                <a:ea typeface="Times New Roman"/>
                <a:cs typeface="Times New Roman"/>
                <a:sym typeface="Times New Roman"/>
              </a:rPr>
              <a:t>function of the path length </a:t>
            </a:r>
            <a:r>
              <a:rPr i="1" lang="en-US" sz="2200">
                <a:solidFill>
                  <a:srgbClr val="000000"/>
                </a:solidFill>
                <a:latin typeface="Times New Roman"/>
                <a:ea typeface="Times New Roman"/>
                <a:cs typeface="Times New Roman"/>
                <a:sym typeface="Times New Roman"/>
              </a:rPr>
              <a:t>I. </a:t>
            </a:r>
            <a:r>
              <a:rPr lang="en-US" sz="2200">
                <a:solidFill>
                  <a:srgbClr val="000000"/>
                </a:solidFill>
                <a:latin typeface="Times New Roman"/>
                <a:ea typeface="Times New Roman"/>
                <a:cs typeface="Times New Roman"/>
                <a:sym typeface="Times New Roman"/>
              </a:rPr>
              <a:t>sensor material. temperature range, and vibration mode even if the first echo is considered. </a:t>
            </a:r>
            <a:endParaRPr/>
          </a:p>
          <a:p>
            <a:pPr indent="-342900" lvl="0" marL="342900" marR="0" rtl="0" algn="just">
              <a:lnSpc>
                <a:spcPct val="150000"/>
              </a:lnSpc>
              <a:spcBef>
                <a:spcPts val="0"/>
              </a:spcBef>
              <a:spcAft>
                <a:spcPts val="0"/>
              </a:spcAft>
              <a:buClr>
                <a:srgbClr val="000000"/>
              </a:buClr>
              <a:buSzPts val="2200"/>
              <a:buFont typeface="Noto Sans Symbols"/>
              <a:buChar char="⮚"/>
            </a:pPr>
            <a:r>
              <a:rPr lang="en-US" sz="2200">
                <a:solidFill>
                  <a:srgbClr val="000000"/>
                </a:solidFill>
                <a:latin typeface="Times New Roman"/>
                <a:ea typeface="Times New Roman"/>
                <a:cs typeface="Times New Roman"/>
                <a:sym typeface="Times New Roman"/>
              </a:rPr>
              <a:t>The materials which show distinctive r„ are listed in Table 3.4 with their temperature ranges.</a:t>
            </a:r>
            <a:endParaRPr sz="2200">
              <a:solidFill>
                <a:schemeClr val="dk1"/>
              </a:solidFill>
              <a:latin typeface="Times New Roman"/>
              <a:ea typeface="Times New Roman"/>
              <a:cs typeface="Times New Roman"/>
              <a:sym typeface="Times New Roman"/>
            </a:endParaRPr>
          </a:p>
        </p:txBody>
      </p:sp>
      <p:pic>
        <p:nvPicPr>
          <p:cNvPr id="187" name="Google Shape;187;p29"/>
          <p:cNvPicPr preferRelativeResize="0"/>
          <p:nvPr/>
        </p:nvPicPr>
        <p:blipFill rotWithShape="1">
          <a:blip r:embed="rId3">
            <a:alphaModFix/>
          </a:blip>
          <a:srcRect b="0" l="0" r="0" t="0"/>
          <a:stretch/>
        </p:blipFill>
        <p:spPr>
          <a:xfrm>
            <a:off x="379381" y="2902566"/>
            <a:ext cx="10937976" cy="390233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30"/>
          <p:cNvPicPr preferRelativeResize="0"/>
          <p:nvPr/>
        </p:nvPicPr>
        <p:blipFill rotWithShape="1">
          <a:blip r:embed="rId3">
            <a:alphaModFix/>
          </a:blip>
          <a:srcRect b="0" l="0" r="0" t="0"/>
          <a:stretch/>
        </p:blipFill>
        <p:spPr>
          <a:xfrm>
            <a:off x="397565" y="128425"/>
            <a:ext cx="10906539" cy="6601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nvSpPr>
        <p:spPr>
          <a:xfrm>
            <a:off x="801193" y="1500701"/>
            <a:ext cx="10972800" cy="3181200"/>
          </a:xfrm>
          <a:prstGeom prst="rect">
            <a:avLst/>
          </a:prstGeom>
          <a:noFill/>
          <a:ln>
            <a:noFill/>
          </a:ln>
        </p:spPr>
        <p:txBody>
          <a:bodyPr anchorCtr="0" anchor="t" bIns="45700" lIns="91425" spcFirstLastPara="1" rIns="91425" wrap="square" tIns="45700">
            <a:spAutoFit/>
          </a:bodyPr>
          <a:lstStyle/>
          <a:p>
            <a:pPr indent="-342900" lvl="0" marL="342900" marR="137160" rtl="0" algn="just">
              <a:lnSpc>
                <a:spcPct val="150000"/>
              </a:lnSpc>
              <a:spcBef>
                <a:spcPts val="0"/>
              </a:spcBef>
              <a:spcAft>
                <a:spcPts val="0"/>
              </a:spcAft>
              <a:buClr>
                <a:srgbClr val="000000"/>
              </a:buClr>
              <a:buSzPts val="2200"/>
              <a:buFont typeface="Noto Sans Symbols"/>
              <a:buChar char="⮚"/>
            </a:pPr>
            <a:r>
              <a:rPr lang="en-US" sz="2200">
                <a:solidFill>
                  <a:srgbClr val="000000"/>
                </a:solidFill>
                <a:latin typeface="Times New Roman"/>
                <a:ea typeface="Times New Roman"/>
                <a:cs typeface="Times New Roman"/>
                <a:sym typeface="Times New Roman"/>
              </a:rPr>
              <a:t>The sensor may be made in the form of a thin wire with restrictions or constrictions at intervals of space where the reflections would occur. </a:t>
            </a:r>
            <a:endParaRPr/>
          </a:p>
          <a:p>
            <a:pPr indent="-342900" lvl="0" marL="342900" marR="137160" rtl="0" algn="just">
              <a:lnSpc>
                <a:spcPct val="150000"/>
              </a:lnSpc>
              <a:spcBef>
                <a:spcPts val="360"/>
              </a:spcBef>
              <a:spcAft>
                <a:spcPts val="0"/>
              </a:spcAft>
              <a:buClr>
                <a:srgbClr val="000000"/>
              </a:buClr>
              <a:buSzPts val="2200"/>
              <a:buFont typeface="Noto Sans Symbols"/>
              <a:buChar char="⮚"/>
            </a:pPr>
            <a:r>
              <a:rPr lang="en-US" sz="2200">
                <a:solidFill>
                  <a:srgbClr val="000000"/>
                </a:solidFill>
                <a:latin typeface="Times New Roman"/>
                <a:ea typeface="Times New Roman"/>
                <a:cs typeface="Times New Roman"/>
                <a:sym typeface="Times New Roman"/>
              </a:rPr>
              <a:t>The wire diameter varies from 0.03-3 mm and spacing between restrictions varies from 5-10 mm in a sensor length of 15-50 mm, and a number of echos can then be produced. </a:t>
            </a:r>
            <a:endParaRPr/>
          </a:p>
          <a:p>
            <a:pPr indent="-342900" lvl="0" marL="342900" marR="137160" rtl="0" algn="just">
              <a:lnSpc>
                <a:spcPct val="150000"/>
              </a:lnSpc>
              <a:spcBef>
                <a:spcPts val="360"/>
              </a:spcBef>
              <a:spcAft>
                <a:spcPts val="0"/>
              </a:spcAft>
              <a:buClr>
                <a:srgbClr val="000000"/>
              </a:buClr>
              <a:buSzPts val="2200"/>
              <a:buFont typeface="Noto Sans Symbols"/>
              <a:buChar char="⮚"/>
            </a:pPr>
            <a:r>
              <a:rPr lang="en-US" sz="2200">
                <a:solidFill>
                  <a:srgbClr val="000000"/>
                </a:solidFill>
                <a:latin typeface="Times New Roman"/>
                <a:ea typeface="Times New Roman"/>
                <a:cs typeface="Times New Roman"/>
                <a:sym typeface="Times New Roman"/>
              </a:rPr>
              <a:t>There should not be any inhomogeneity in the material faced by the wave except for the restrictions.</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4"/>
          <p:cNvSpPr txBox="1"/>
          <p:nvPr>
            <p:ph idx="1" type="body"/>
          </p:nvPr>
        </p:nvSpPr>
        <p:spPr>
          <a:xfrm>
            <a:off x="689113" y="556591"/>
            <a:ext cx="10876800" cy="61770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Thermal sensors: Introduction</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Thermal Expansion type.</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Acoustics temperature sensors</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Thermo-emf sensor.</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Materials for thermos-emf sensors</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Thermocouple construction, Types.</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Thermo-sensors using semiconductor device</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Pyroelectric thermal sensors</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Introduction, characteristics, Application</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Radiation sensors, Introduction, Characteristics</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Geiger counters, Scintillation detectors</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Application on radiation sensors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596347" y="365126"/>
            <a:ext cx="10989000" cy="6465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3200"/>
              <a:buFont typeface="Algerian"/>
              <a:buNone/>
            </a:pPr>
            <a:r>
              <a:rPr b="1" lang="en-US" sz="3200">
                <a:solidFill>
                  <a:schemeClr val="accent1"/>
                </a:solidFill>
                <a:latin typeface="Algerian"/>
                <a:ea typeface="Algerian"/>
                <a:cs typeface="Algerian"/>
                <a:sym typeface="Algerian"/>
              </a:rPr>
              <a:t>ACOUSTIC TEMPERATURE SENSOR</a:t>
            </a:r>
            <a:endParaRPr b="1" sz="3200">
              <a:solidFill>
                <a:schemeClr val="accent1"/>
              </a:solidFill>
              <a:latin typeface="Algerian"/>
              <a:ea typeface="Algerian"/>
              <a:cs typeface="Algerian"/>
              <a:sym typeface="Algerian"/>
            </a:endParaRPr>
          </a:p>
        </p:txBody>
      </p:sp>
      <p:sp>
        <p:nvSpPr>
          <p:cNvPr id="203" name="Google Shape;203;p32"/>
          <p:cNvSpPr txBox="1"/>
          <p:nvPr/>
        </p:nvSpPr>
        <p:spPr>
          <a:xfrm>
            <a:off x="-879002" y="4235028"/>
            <a:ext cx="13613700" cy="547800"/>
          </a:xfrm>
          <a:prstGeom prst="rect">
            <a:avLst/>
          </a:prstGeom>
          <a:noFill/>
          <a:ln>
            <a:noFill/>
          </a:ln>
        </p:spPr>
        <p:txBody>
          <a:bodyPr anchorCtr="0" anchor="t" bIns="45700" lIns="91425" spcFirstLastPara="1" rIns="91425" wrap="square" tIns="45700">
            <a:spAutoFit/>
          </a:bodyPr>
          <a:lstStyle/>
          <a:p>
            <a:pPr indent="-203200" lvl="0" marL="342900" marR="0" rtl="0" algn="just">
              <a:lnSpc>
                <a:spcPct val="150000"/>
              </a:lnSpc>
              <a:spcBef>
                <a:spcPts val="0"/>
              </a:spcBef>
              <a:spcAft>
                <a:spcPts val="0"/>
              </a:spcAft>
              <a:buClr>
                <a:schemeClr val="dk1"/>
              </a:buClr>
              <a:buSzPts val="2200"/>
              <a:buFont typeface="Noto Sans Symbols"/>
              <a:buNone/>
            </a:pPr>
            <a:r>
              <a:t/>
            </a:r>
            <a:endParaRPr sz="2200">
              <a:solidFill>
                <a:schemeClr val="dk1"/>
              </a:solidFill>
              <a:latin typeface="Calibri"/>
              <a:ea typeface="Calibri"/>
              <a:cs typeface="Calibri"/>
              <a:sym typeface="Calibri"/>
            </a:endParaRPr>
          </a:p>
        </p:txBody>
      </p:sp>
      <p:pic>
        <p:nvPicPr>
          <p:cNvPr descr="Technical Research Sensor Technology ECE 2799 D04 Example Design –  Milestone ppt download" id="204" name="Google Shape;204;p32"/>
          <p:cNvPicPr preferRelativeResize="0"/>
          <p:nvPr/>
        </p:nvPicPr>
        <p:blipFill rotWithShape="1">
          <a:blip r:embed="rId3">
            <a:alphaModFix/>
          </a:blip>
          <a:srcRect b="0" l="0" r="0" t="0"/>
          <a:stretch/>
        </p:blipFill>
        <p:spPr>
          <a:xfrm>
            <a:off x="606641" y="119270"/>
            <a:ext cx="10989012" cy="673872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33"/>
          <p:cNvPicPr preferRelativeResize="0"/>
          <p:nvPr/>
        </p:nvPicPr>
        <p:blipFill rotWithShape="1">
          <a:blip r:embed="rId3">
            <a:alphaModFix/>
          </a:blip>
          <a:srcRect b="0" l="0" r="0" t="0"/>
          <a:stretch/>
        </p:blipFill>
        <p:spPr>
          <a:xfrm>
            <a:off x="1223962" y="681870"/>
            <a:ext cx="9744075" cy="5210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34"/>
          <p:cNvPicPr preferRelativeResize="0"/>
          <p:nvPr/>
        </p:nvPicPr>
        <p:blipFill rotWithShape="1">
          <a:blip r:embed="rId3">
            <a:alphaModFix/>
          </a:blip>
          <a:srcRect b="0" l="0" r="0" t="0"/>
          <a:stretch/>
        </p:blipFill>
        <p:spPr>
          <a:xfrm>
            <a:off x="896737" y="637158"/>
            <a:ext cx="10703682" cy="494689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35"/>
          <p:cNvPicPr preferRelativeResize="0"/>
          <p:nvPr/>
        </p:nvPicPr>
        <p:blipFill rotWithShape="1">
          <a:blip r:embed="rId3">
            <a:alphaModFix/>
          </a:blip>
          <a:srcRect b="0" l="0" r="0" t="0"/>
          <a:stretch/>
        </p:blipFill>
        <p:spPr>
          <a:xfrm>
            <a:off x="800100" y="733425"/>
            <a:ext cx="10591800" cy="53911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437322" y="415638"/>
            <a:ext cx="11118600" cy="623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latin typeface="Times New Roman"/>
                <a:ea typeface="Times New Roman"/>
                <a:cs typeface="Times New Roman"/>
                <a:sym typeface="Times New Roman"/>
              </a:rPr>
              <a:t>  </a:t>
            </a:r>
            <a:r>
              <a:rPr b="1" lang="en-US" sz="3600">
                <a:latin typeface="Algerian"/>
                <a:ea typeface="Algerian"/>
                <a:cs typeface="Algerian"/>
                <a:sym typeface="Algerian"/>
              </a:rPr>
              <a:t>THERMOEMF SENSORS</a:t>
            </a:r>
            <a:endParaRPr b="1" sz="3200">
              <a:latin typeface="Algerian"/>
              <a:ea typeface="Algerian"/>
              <a:cs typeface="Algerian"/>
              <a:sym typeface="Algerian"/>
            </a:endParaRPr>
          </a:p>
        </p:txBody>
      </p:sp>
      <p:sp>
        <p:nvSpPr>
          <p:cNvPr id="225" name="Google Shape;225;p36"/>
          <p:cNvSpPr txBox="1"/>
          <p:nvPr/>
        </p:nvSpPr>
        <p:spPr>
          <a:xfrm>
            <a:off x="263236" y="1942196"/>
            <a:ext cx="11665500" cy="3444900"/>
          </a:xfrm>
          <a:prstGeom prst="rect">
            <a:avLst/>
          </a:prstGeom>
          <a:noFill/>
          <a:ln>
            <a:noFill/>
          </a:ln>
        </p:spPr>
        <p:txBody>
          <a:bodyPr anchorCtr="0" anchor="t" bIns="45700" lIns="91425" spcFirstLastPara="1" rIns="91425" wrap="square" tIns="45700">
            <a:spAutoFit/>
          </a:bodyPr>
          <a:lstStyle/>
          <a:p>
            <a:pPr indent="-342900" lvl="0" marL="342900" marR="45720" rtl="0" algn="just">
              <a:lnSpc>
                <a:spcPct val="122000"/>
              </a:lnSpc>
              <a:spcBef>
                <a:spcPts val="0"/>
              </a:spcBef>
              <a:spcAft>
                <a:spcPts val="0"/>
              </a:spcAft>
              <a:buClr>
                <a:srgbClr val="000000"/>
              </a:buClr>
              <a:buSzPts val="2200"/>
              <a:buFont typeface="Noto Sans Symbols"/>
              <a:buChar char="⮚"/>
            </a:pPr>
            <a:r>
              <a:rPr lang="en-US" sz="2200">
                <a:solidFill>
                  <a:srgbClr val="000000"/>
                </a:solidFill>
                <a:latin typeface="Times New Roman"/>
                <a:ea typeface="Times New Roman"/>
                <a:cs typeface="Times New Roman"/>
                <a:sym typeface="Times New Roman"/>
              </a:rPr>
              <a:t>Thermoemf temperature semen are thermocouples which arc most extensively used in industry, over a wide range of temperatures. The range, however, is made wide using different materials The measurement does not involve separate supply.</a:t>
            </a:r>
            <a:endParaRPr/>
          </a:p>
          <a:p>
            <a:pPr indent="-342900" lvl="0" marL="342900" marR="45720" rtl="0" algn="just">
              <a:lnSpc>
                <a:spcPct val="122000"/>
              </a:lnSpc>
              <a:spcBef>
                <a:spcPts val="1080"/>
              </a:spcBef>
              <a:spcAft>
                <a:spcPts val="0"/>
              </a:spcAft>
              <a:buClr>
                <a:srgbClr val="000000"/>
              </a:buClr>
              <a:buSzPts val="2200"/>
              <a:buFont typeface="Noto Sans Symbols"/>
              <a:buChar char="⮚"/>
            </a:pPr>
            <a:r>
              <a:rPr lang="en-US" sz="2200">
                <a:solidFill>
                  <a:srgbClr val="000000"/>
                </a:solidFill>
                <a:latin typeface="Times New Roman"/>
                <a:ea typeface="Times New Roman"/>
                <a:cs typeface="Times New Roman"/>
                <a:sym typeface="Times New Roman"/>
              </a:rPr>
              <a:t> A resolution of 0.1-0.2°C at ambient condition is obtained which increases at high values to about </a:t>
            </a:r>
            <a:r>
              <a:rPr lang="en-US" sz="2200" u="sng">
                <a:solidFill>
                  <a:srgbClr val="000000"/>
                </a:solidFill>
                <a:latin typeface="Times New Roman"/>
                <a:ea typeface="Times New Roman"/>
                <a:cs typeface="Times New Roman"/>
                <a:sym typeface="Times New Roman"/>
              </a:rPr>
              <a:t>+</a:t>
            </a:r>
            <a:r>
              <a:rPr lang="en-US" sz="2200">
                <a:solidFill>
                  <a:srgbClr val="000000"/>
                </a:solidFill>
                <a:latin typeface="Times New Roman"/>
                <a:ea typeface="Times New Roman"/>
                <a:cs typeface="Times New Roman"/>
                <a:sym typeface="Times New Roman"/>
              </a:rPr>
              <a:t>5°C.</a:t>
            </a:r>
            <a:endParaRPr sz="2200">
              <a:solidFill>
                <a:schemeClr val="dk1"/>
              </a:solidFill>
              <a:latin typeface="Times New Roman"/>
              <a:ea typeface="Times New Roman"/>
              <a:cs typeface="Times New Roman"/>
              <a:sym typeface="Times New Roman"/>
            </a:endParaRPr>
          </a:p>
          <a:p>
            <a:pPr indent="-342900" lvl="0" marL="342900" marR="45720" rtl="0" algn="just">
              <a:lnSpc>
                <a:spcPct val="116000"/>
              </a:lnSpc>
              <a:spcBef>
                <a:spcPts val="0"/>
              </a:spcBef>
              <a:spcAft>
                <a:spcPts val="0"/>
              </a:spcAft>
              <a:buClr>
                <a:srgbClr val="000000"/>
              </a:buClr>
              <a:buSzPts val="2200"/>
              <a:buFont typeface="Noto Sans Symbols"/>
              <a:buChar char="⮚"/>
            </a:pPr>
            <a:r>
              <a:rPr lang="en-US" sz="2200">
                <a:solidFill>
                  <a:srgbClr val="000000"/>
                </a:solidFill>
                <a:latin typeface="Times New Roman"/>
                <a:ea typeface="Times New Roman"/>
                <a:cs typeface="Times New Roman"/>
                <a:sym typeface="Times New Roman"/>
              </a:rPr>
              <a:t>It was discovered by J. Seebeck that when two conductors C1, and C2 of different compositions </a:t>
            </a:r>
            <a:r>
              <a:rPr i="1" lang="en-US" sz="2200">
                <a:solidFill>
                  <a:srgbClr val="000000"/>
                </a:solidFill>
                <a:latin typeface="Times New Roman"/>
                <a:ea typeface="Times New Roman"/>
                <a:cs typeface="Times New Roman"/>
                <a:sym typeface="Times New Roman"/>
              </a:rPr>
              <a:t>arc made </a:t>
            </a:r>
            <a:r>
              <a:rPr lang="en-US" sz="2200">
                <a:solidFill>
                  <a:srgbClr val="000000"/>
                </a:solidFill>
                <a:latin typeface="Times New Roman"/>
                <a:ea typeface="Times New Roman"/>
                <a:cs typeface="Times New Roman"/>
                <a:sym typeface="Times New Roman"/>
              </a:rPr>
              <a:t>up into a closed electrical circuit as shown in Figure.</a:t>
            </a:r>
            <a:endParaRPr/>
          </a:p>
          <a:p>
            <a:pPr indent="-342900" lvl="0" marL="342900" marR="45720" rtl="0" algn="just">
              <a:lnSpc>
                <a:spcPct val="116000"/>
              </a:lnSpc>
              <a:spcBef>
                <a:spcPts val="0"/>
              </a:spcBef>
              <a:spcAft>
                <a:spcPts val="0"/>
              </a:spcAft>
              <a:buClr>
                <a:srgbClr val="000000"/>
              </a:buClr>
              <a:buSzPts val="2200"/>
              <a:buFont typeface="Noto Sans Symbols"/>
              <a:buChar char="⮚"/>
            </a:pPr>
            <a:r>
              <a:rPr lang="en-US" sz="2200">
                <a:solidFill>
                  <a:srgbClr val="000000"/>
                </a:solidFill>
                <a:latin typeface="Times New Roman"/>
                <a:ea typeface="Times New Roman"/>
                <a:cs typeface="Times New Roman"/>
                <a:sym typeface="Times New Roman"/>
              </a:rPr>
              <a:t>Refer pdf</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37"/>
          <p:cNvPicPr preferRelativeResize="0"/>
          <p:nvPr/>
        </p:nvPicPr>
        <p:blipFill rotWithShape="1">
          <a:blip r:embed="rId3">
            <a:alphaModFix/>
          </a:blip>
          <a:srcRect b="0" l="0" r="0" t="0"/>
          <a:stretch/>
        </p:blipFill>
        <p:spPr>
          <a:xfrm>
            <a:off x="2332383" y="109911"/>
            <a:ext cx="6599582" cy="1958874"/>
          </a:xfrm>
          <a:prstGeom prst="rect">
            <a:avLst/>
          </a:prstGeom>
          <a:noFill/>
          <a:ln>
            <a:noFill/>
          </a:ln>
        </p:spPr>
      </p:pic>
      <p:sp>
        <p:nvSpPr>
          <p:cNvPr id="231" name="Google Shape;231;p37"/>
          <p:cNvSpPr txBox="1"/>
          <p:nvPr/>
        </p:nvSpPr>
        <p:spPr>
          <a:xfrm>
            <a:off x="248575" y="1894248"/>
            <a:ext cx="11665200" cy="473040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0000"/>
              </a:buClr>
              <a:buSzPts val="2200"/>
              <a:buFont typeface="Noto Sans Symbols"/>
              <a:buChar char="⮚"/>
            </a:pPr>
            <a:r>
              <a:rPr lang="en-US" sz="2200">
                <a:solidFill>
                  <a:srgbClr val="000000"/>
                </a:solidFill>
                <a:latin typeface="Times New Roman"/>
                <a:ea typeface="Times New Roman"/>
                <a:cs typeface="Times New Roman"/>
                <a:sym typeface="Times New Roman"/>
              </a:rPr>
              <a:t>The Seebeck emf has been found to be the algebraic sum of two potentials named after their discoverers—Peltier and Thomson </a:t>
            </a:r>
            <a:endParaRPr/>
          </a:p>
          <a:p>
            <a:pPr indent="-342900" lvl="0" marL="342900" marR="0" rtl="0" algn="just">
              <a:lnSpc>
                <a:spcPct val="150000"/>
              </a:lnSpc>
              <a:spcBef>
                <a:spcPts val="540"/>
              </a:spcBef>
              <a:spcAft>
                <a:spcPts val="0"/>
              </a:spcAft>
              <a:buClr>
                <a:srgbClr val="000000"/>
              </a:buClr>
              <a:buSzPts val="2200"/>
              <a:buFont typeface="Noto Sans Symbols"/>
              <a:buChar char="⮚"/>
            </a:pPr>
            <a:r>
              <a:rPr lang="en-US" sz="2200">
                <a:solidFill>
                  <a:srgbClr val="000000"/>
                </a:solidFill>
                <a:latin typeface="Times New Roman"/>
                <a:ea typeface="Times New Roman"/>
                <a:cs typeface="Times New Roman"/>
                <a:sym typeface="Times New Roman"/>
              </a:rPr>
              <a:t>The 'Peltier effect states that </a:t>
            </a:r>
            <a:r>
              <a:rPr i="1" lang="en-US" sz="2200">
                <a:solidFill>
                  <a:srgbClr val="000000"/>
                </a:solidFill>
                <a:latin typeface="Times New Roman"/>
                <a:ea typeface="Times New Roman"/>
                <a:cs typeface="Times New Roman"/>
                <a:sym typeface="Times New Roman"/>
              </a:rPr>
              <a:t>one of the junctions is heated and other cooled lf a current </a:t>
            </a:r>
            <a:r>
              <a:rPr lang="en-US" sz="2200">
                <a:solidFill>
                  <a:srgbClr val="000000"/>
                </a:solidFill>
                <a:latin typeface="Times New Roman"/>
                <a:ea typeface="Times New Roman"/>
                <a:cs typeface="Times New Roman"/>
                <a:sym typeface="Times New Roman"/>
              </a:rPr>
              <a:t>is </a:t>
            </a:r>
            <a:r>
              <a:rPr i="1" lang="en-US" sz="2200">
                <a:solidFill>
                  <a:srgbClr val="000000"/>
                </a:solidFill>
                <a:latin typeface="Times New Roman"/>
                <a:ea typeface="Times New Roman"/>
                <a:cs typeface="Times New Roman"/>
                <a:sym typeface="Times New Roman"/>
              </a:rPr>
              <a:t>allowed to flow in the circuit, the amount of the temperature rise in one junction and the amount of temperature fall in the other as also which will be heated and which cooled, will depend on the current intensity and direction, besides the compositions of the conductors. </a:t>
            </a:r>
            <a:endParaRPr/>
          </a:p>
          <a:p>
            <a:pPr indent="-342900" lvl="0" marL="342900" marR="0" rtl="0" algn="just">
              <a:lnSpc>
                <a:spcPct val="150000"/>
              </a:lnSpc>
              <a:spcBef>
                <a:spcPts val="540"/>
              </a:spcBef>
              <a:spcAft>
                <a:spcPts val="0"/>
              </a:spcAft>
              <a:buClr>
                <a:srgbClr val="000000"/>
              </a:buClr>
              <a:buSzPts val="2200"/>
              <a:buFont typeface="Noto Sans Symbols"/>
              <a:buChar char="⮚"/>
            </a:pPr>
            <a:r>
              <a:rPr lang="en-US" sz="2200">
                <a:solidFill>
                  <a:srgbClr val="000000"/>
                </a:solidFill>
                <a:latin typeface="Times New Roman"/>
                <a:ea typeface="Times New Roman"/>
                <a:cs typeface="Times New Roman"/>
                <a:sym typeface="Times New Roman"/>
              </a:rPr>
              <a:t>The electrons travelling across the junctions actually do some work or some energy forces them to easel across the junctions, that is, the thermal energy of the electrons is either higher or lower which </a:t>
            </a:r>
            <a:r>
              <a:rPr i="1" lang="en-US" sz="2200">
                <a:solidFill>
                  <a:srgbClr val="000000"/>
                </a:solidFill>
                <a:latin typeface="Times New Roman"/>
                <a:ea typeface="Times New Roman"/>
                <a:cs typeface="Times New Roman"/>
                <a:sym typeface="Times New Roman"/>
              </a:rPr>
              <a:t>causes </a:t>
            </a:r>
            <a:r>
              <a:rPr lang="en-US" sz="2200">
                <a:solidFill>
                  <a:srgbClr val="000000"/>
                </a:solidFill>
                <a:latin typeface="Times New Roman"/>
                <a:ea typeface="Times New Roman"/>
                <a:cs typeface="Times New Roman"/>
                <a:sym typeface="Times New Roman"/>
              </a:rPr>
              <a:t>the junctions to get heated or cooled. </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nvSpPr>
        <p:spPr>
          <a:xfrm>
            <a:off x="623455" y="321070"/>
            <a:ext cx="11152800" cy="4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rgbClr val="000000"/>
                </a:solidFill>
                <a:latin typeface="Times New Roman"/>
                <a:ea typeface="Times New Roman"/>
                <a:cs typeface="Times New Roman"/>
                <a:sym typeface="Times New Roman"/>
              </a:rPr>
              <a:t>The heat flow H</a:t>
            </a:r>
            <a:r>
              <a:rPr baseline="-25000" lang="en-US" sz="2200">
                <a:solidFill>
                  <a:srgbClr val="000000"/>
                </a:solidFill>
                <a:latin typeface="Times New Roman"/>
                <a:ea typeface="Times New Roman"/>
                <a:cs typeface="Times New Roman"/>
                <a:sym typeface="Times New Roman"/>
              </a:rPr>
              <a:t>f</a:t>
            </a:r>
            <a:r>
              <a:rPr lang="en-US" sz="2200">
                <a:solidFill>
                  <a:srgbClr val="000000"/>
                </a:solidFill>
                <a:latin typeface="Times New Roman"/>
                <a:ea typeface="Times New Roman"/>
                <a:cs typeface="Times New Roman"/>
                <a:sym typeface="Times New Roman"/>
              </a:rPr>
              <a:t> (power) across the circuit is proportional to current </a:t>
            </a:r>
            <a:r>
              <a:rPr i="1" lang="en-US" sz="2200">
                <a:solidFill>
                  <a:srgbClr val="000000"/>
                </a:solidFill>
                <a:latin typeface="Times New Roman"/>
                <a:ea typeface="Times New Roman"/>
                <a:cs typeface="Times New Roman"/>
                <a:sym typeface="Times New Roman"/>
              </a:rPr>
              <a:t>f </a:t>
            </a:r>
            <a:r>
              <a:rPr lang="en-US" sz="2200">
                <a:solidFill>
                  <a:srgbClr val="000000"/>
                </a:solidFill>
                <a:latin typeface="Times New Roman"/>
                <a:ea typeface="Times New Roman"/>
                <a:cs typeface="Times New Roman"/>
                <a:sym typeface="Times New Roman"/>
              </a:rPr>
              <a:t>in the circuit so that.</a:t>
            </a:r>
            <a:endParaRPr sz="2200">
              <a:solidFill>
                <a:schemeClr val="dk1"/>
              </a:solidFill>
              <a:latin typeface="Calibri"/>
              <a:ea typeface="Calibri"/>
              <a:cs typeface="Calibri"/>
              <a:sym typeface="Calibri"/>
            </a:endParaRPr>
          </a:p>
        </p:txBody>
      </p:sp>
      <p:pic>
        <p:nvPicPr>
          <p:cNvPr id="237" name="Google Shape;237;p38"/>
          <p:cNvPicPr preferRelativeResize="0"/>
          <p:nvPr/>
        </p:nvPicPr>
        <p:blipFill rotWithShape="1">
          <a:blip r:embed="rId3">
            <a:alphaModFix/>
          </a:blip>
          <a:srcRect b="0" l="0" r="0" t="0"/>
          <a:stretch/>
        </p:blipFill>
        <p:spPr>
          <a:xfrm>
            <a:off x="623456" y="764415"/>
            <a:ext cx="11152908" cy="563638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39"/>
          <p:cNvPicPr preferRelativeResize="0"/>
          <p:nvPr/>
        </p:nvPicPr>
        <p:blipFill rotWithShape="1">
          <a:blip r:embed="rId3">
            <a:alphaModFix/>
          </a:blip>
          <a:srcRect b="0" l="0" r="0" t="0"/>
          <a:stretch/>
        </p:blipFill>
        <p:spPr>
          <a:xfrm>
            <a:off x="389174" y="3532910"/>
            <a:ext cx="11802827" cy="2694709"/>
          </a:xfrm>
          <a:prstGeom prst="rect">
            <a:avLst/>
          </a:prstGeom>
          <a:noFill/>
          <a:ln>
            <a:noFill/>
          </a:ln>
        </p:spPr>
      </p:pic>
      <p:pic>
        <p:nvPicPr>
          <p:cNvPr id="243" name="Google Shape;243;p39"/>
          <p:cNvPicPr preferRelativeResize="0"/>
          <p:nvPr/>
        </p:nvPicPr>
        <p:blipFill rotWithShape="1">
          <a:blip r:embed="rId4">
            <a:alphaModFix/>
          </a:blip>
          <a:srcRect b="0" l="0" r="0" t="0"/>
          <a:stretch/>
        </p:blipFill>
        <p:spPr>
          <a:xfrm>
            <a:off x="1979937" y="221670"/>
            <a:ext cx="9463374" cy="331124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40"/>
          <p:cNvPicPr preferRelativeResize="0"/>
          <p:nvPr/>
        </p:nvPicPr>
        <p:blipFill rotWithShape="1">
          <a:blip r:embed="rId3">
            <a:alphaModFix/>
          </a:blip>
          <a:srcRect b="0" l="0" r="0" t="0"/>
          <a:stretch/>
        </p:blipFill>
        <p:spPr>
          <a:xfrm>
            <a:off x="1986826" y="0"/>
            <a:ext cx="9041391" cy="679735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41"/>
          <p:cNvPicPr preferRelativeResize="0"/>
          <p:nvPr/>
        </p:nvPicPr>
        <p:blipFill rotWithShape="1">
          <a:blip r:embed="rId3">
            <a:alphaModFix/>
          </a:blip>
          <a:srcRect b="0" l="0" r="0" t="0"/>
          <a:stretch/>
        </p:blipFill>
        <p:spPr>
          <a:xfrm>
            <a:off x="906726" y="443345"/>
            <a:ext cx="10897987" cy="536171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5"/>
          <p:cNvSpPr txBox="1"/>
          <p:nvPr>
            <p:ph type="title"/>
          </p:nvPr>
        </p:nvSpPr>
        <p:spPr>
          <a:xfrm>
            <a:off x="838200" y="365125"/>
            <a:ext cx="10515600" cy="8313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accent1"/>
              </a:buClr>
              <a:buSzPct val="100000"/>
              <a:buFont typeface="Algerian"/>
              <a:buNone/>
            </a:pPr>
            <a:r>
              <a:rPr b="1" lang="en-US" sz="3200">
                <a:solidFill>
                  <a:schemeClr val="accent1"/>
                </a:solidFill>
                <a:latin typeface="Algerian"/>
                <a:ea typeface="Algerian"/>
                <a:cs typeface="Algerian"/>
                <a:sym typeface="Algerian"/>
              </a:rPr>
              <a:t>THERMAL SENSORS - INTRODUCTION</a:t>
            </a:r>
            <a:br>
              <a:rPr b="1" lang="en-US" sz="3200">
                <a:solidFill>
                  <a:srgbClr val="000000"/>
                </a:solidFill>
                <a:latin typeface="Times New Roman"/>
                <a:ea typeface="Times New Roman"/>
                <a:cs typeface="Times New Roman"/>
                <a:sym typeface="Times New Roman"/>
              </a:rPr>
            </a:br>
            <a:endParaRPr b="1" sz="3200"/>
          </a:p>
        </p:txBody>
      </p:sp>
      <p:sp>
        <p:nvSpPr>
          <p:cNvPr id="95" name="Google Shape;95;p15"/>
          <p:cNvSpPr txBox="1"/>
          <p:nvPr/>
        </p:nvSpPr>
        <p:spPr>
          <a:xfrm>
            <a:off x="437745" y="1361872"/>
            <a:ext cx="11109000" cy="467430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11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Thermal sensors are primarily temperature sensors also called thermodynamic sensors. </a:t>
            </a:r>
            <a:endParaRPr/>
          </a:p>
          <a:p>
            <a:pPr indent="-342900" lvl="0" marL="342900" marR="0" rtl="0" algn="just">
              <a:lnSpc>
                <a:spcPct val="111000"/>
              </a:lnSpc>
              <a:spcBef>
                <a:spcPts val="9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Any physical quantity say </a:t>
            </a:r>
            <a:r>
              <a:rPr b="0" i="1" lang="en-US" sz="2200" u="none" cap="none" strike="noStrike">
                <a:solidFill>
                  <a:srgbClr val="000000"/>
                </a:solidFill>
                <a:latin typeface="Times New Roman"/>
                <a:ea typeface="Times New Roman"/>
                <a:cs typeface="Times New Roman"/>
                <a:sym typeface="Times New Roman"/>
              </a:rPr>
              <a:t>Q </a:t>
            </a:r>
            <a:r>
              <a:rPr b="0" i="0" lang="en-US" sz="2200" u="none" cap="none" strike="noStrike">
                <a:solidFill>
                  <a:srgbClr val="000000"/>
                </a:solidFill>
                <a:latin typeface="Times New Roman"/>
                <a:ea typeface="Times New Roman"/>
                <a:cs typeface="Times New Roman"/>
                <a:sym typeface="Times New Roman"/>
              </a:rPr>
              <a:t>is usually expressed as its magnitude in number </a:t>
            </a:r>
            <a:r>
              <a:rPr b="0" i="1" lang="en-US" sz="2200" u="none" cap="none" strike="noStrike">
                <a:solidFill>
                  <a:srgbClr val="000000"/>
                </a:solidFill>
                <a:latin typeface="Times New Roman"/>
                <a:ea typeface="Times New Roman"/>
                <a:cs typeface="Times New Roman"/>
                <a:sym typeface="Times New Roman"/>
              </a:rPr>
              <a:t>N </a:t>
            </a:r>
            <a:r>
              <a:rPr b="0" i="0" lang="en-US" sz="2200" u="none" cap="none" strike="noStrike">
                <a:solidFill>
                  <a:srgbClr val="000000"/>
                </a:solidFill>
                <a:latin typeface="Times New Roman"/>
                <a:ea typeface="Times New Roman"/>
                <a:cs typeface="Times New Roman"/>
                <a:sym typeface="Times New Roman"/>
              </a:rPr>
              <a:t>and in unit </a:t>
            </a:r>
            <a:r>
              <a:rPr b="0" i="1" lang="en-US" sz="2200" u="none" cap="none" strike="noStrike">
                <a:solidFill>
                  <a:srgbClr val="000000"/>
                </a:solidFill>
                <a:latin typeface="Times New Roman"/>
                <a:ea typeface="Times New Roman"/>
                <a:cs typeface="Times New Roman"/>
                <a:sym typeface="Times New Roman"/>
              </a:rPr>
              <a:t>U </a:t>
            </a:r>
            <a:r>
              <a:rPr b="0" i="0" lang="en-US" sz="2200" u="none" cap="none" strike="noStrike">
                <a:solidFill>
                  <a:srgbClr val="000000"/>
                </a:solidFill>
                <a:latin typeface="Times New Roman"/>
                <a:ea typeface="Times New Roman"/>
                <a:cs typeface="Times New Roman"/>
                <a:sym typeface="Times New Roman"/>
              </a:rPr>
              <a:t>so that </a:t>
            </a:r>
            <a:endParaRPr b="0" i="0" sz="2200" u="none" cap="none" strike="noStrike">
              <a:solidFill>
                <a:schemeClr val="dk1"/>
              </a:solidFill>
              <a:latin typeface="Times New Roman"/>
              <a:ea typeface="Times New Roman"/>
              <a:cs typeface="Times New Roman"/>
              <a:sym typeface="Times New Roman"/>
            </a:endParaRPr>
          </a:p>
          <a:p>
            <a:pPr indent="0" lvl="0" marL="1554480" marR="0" rtl="0" algn="l">
              <a:spcBef>
                <a:spcPts val="360"/>
              </a:spcBef>
              <a:spcAft>
                <a:spcPts val="0"/>
              </a:spcAft>
              <a:buNone/>
            </a:pPr>
            <a:r>
              <a:rPr b="0" i="1" lang="en-US" sz="2200" u="none" cap="none" strike="noStrike">
                <a:solidFill>
                  <a:srgbClr val="000000"/>
                </a:solidFill>
                <a:latin typeface="Times New Roman"/>
                <a:ea typeface="Times New Roman"/>
                <a:cs typeface="Times New Roman"/>
                <a:sym typeface="Times New Roman"/>
              </a:rPr>
              <a:t>	</a:t>
            </a:r>
            <a:endParaRPr b="0" i="1" sz="22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11000"/>
              </a:lnSpc>
              <a:spcBef>
                <a:spcPts val="9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If it is possible to relate temperature T directly in the above form of above equation, from the first principles, in a sensing system, then it is called a primary sensor.</a:t>
            </a:r>
            <a:endParaRPr b="0" i="0" sz="22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11000"/>
              </a:lnSpc>
              <a:spcBef>
                <a:spcPts val="9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Even though the principles of thermal sensing are well established, newer innovations are added to the stock of sensors dependent on these principles with improved quality and better practical approaches. </a:t>
            </a:r>
            <a:endParaRPr/>
          </a:p>
          <a:p>
            <a:pPr indent="-342900" lvl="0" marL="342900" marR="0" rtl="0" algn="just">
              <a:lnSpc>
                <a:spcPct val="111000"/>
              </a:lnSpc>
              <a:spcBef>
                <a:spcPts val="9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Many of the commonly used practical 'thermometers' are, however, not primary in that sense and may be called secondary as the relationship between Q and T used by them is largely empirical.</a:t>
            </a:r>
            <a:endParaRPr b="0" i="0" sz="2200" u="none" cap="none" strike="noStrike">
              <a:solidFill>
                <a:srgbClr val="000000"/>
              </a:solidFill>
              <a:latin typeface="Times New Roman"/>
              <a:ea typeface="Times New Roman"/>
              <a:cs typeface="Times New Roman"/>
              <a:sym typeface="Times New Roman"/>
            </a:endParaRPr>
          </a:p>
        </p:txBody>
      </p:sp>
      <p:graphicFrame>
        <p:nvGraphicFramePr>
          <p:cNvPr id="96" name="Google Shape;96;p15"/>
          <p:cNvGraphicFramePr/>
          <p:nvPr/>
        </p:nvGraphicFramePr>
        <p:xfrm>
          <a:off x="1594631" y="2652655"/>
          <a:ext cx="3000000" cy="3000000"/>
        </p:xfrm>
        <a:graphic>
          <a:graphicData uri="http://schemas.openxmlformats.org/drawingml/2006/table">
            <a:tbl>
              <a:tblPr bandRow="1" firstRow="1">
                <a:noFill/>
                <a:tableStyleId>{99630577-F288-4619-8DD3-EF88181B41B9}</a:tableStyleId>
              </a:tblPr>
              <a:tblGrid>
                <a:gridCol w="1175075"/>
              </a:tblGrid>
              <a:tr h="432850">
                <a:tc>
                  <a:txBody>
                    <a:bodyPr/>
                    <a:lstStyle/>
                    <a:p>
                      <a:pPr indent="0" lvl="0" marL="0" marR="0" rtl="0" algn="l">
                        <a:spcBef>
                          <a:spcPts val="0"/>
                        </a:spcBef>
                        <a:spcAft>
                          <a:spcPts val="0"/>
                        </a:spcAft>
                        <a:buNone/>
                      </a:pPr>
                      <a:r>
                        <a:rPr i="1" lang="en-US" sz="2000" u="none" cap="none" strike="noStrike">
                          <a:solidFill>
                            <a:schemeClr val="dk1"/>
                          </a:solidFill>
                          <a:latin typeface="Times New Roman"/>
                          <a:ea typeface="Times New Roman"/>
                          <a:cs typeface="Times New Roman"/>
                          <a:sym typeface="Times New Roman"/>
                        </a:rPr>
                        <a:t>Q = NU</a:t>
                      </a:r>
                      <a:endParaRPr sz="2000">
                        <a:solidFill>
                          <a:schemeClr val="dk1"/>
                        </a:solidFill>
                      </a:endParaRPr>
                    </a:p>
                  </a:txBody>
                  <a:tcPr marT="45725" marB="45725" marR="91450" marL="91450">
                    <a:solidFill>
                      <a:srgbClr val="F1B092"/>
                    </a:solidFill>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42"/>
          <p:cNvPicPr preferRelativeResize="0"/>
          <p:nvPr/>
        </p:nvPicPr>
        <p:blipFill rotWithShape="1">
          <a:blip r:embed="rId3">
            <a:alphaModFix/>
          </a:blip>
          <a:srcRect b="0" l="0" r="0" t="0"/>
          <a:stretch/>
        </p:blipFill>
        <p:spPr>
          <a:xfrm>
            <a:off x="2926303" y="151183"/>
            <a:ext cx="7161280" cy="621605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43"/>
          <p:cNvPicPr preferRelativeResize="0"/>
          <p:nvPr/>
        </p:nvPicPr>
        <p:blipFill rotWithShape="1">
          <a:blip r:embed="rId3">
            <a:alphaModFix/>
          </a:blip>
          <a:srcRect b="0" l="0" r="0" t="0"/>
          <a:stretch/>
        </p:blipFill>
        <p:spPr>
          <a:xfrm>
            <a:off x="808101" y="648544"/>
            <a:ext cx="11130382" cy="482400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44"/>
          <p:cNvPicPr preferRelativeResize="0"/>
          <p:nvPr/>
        </p:nvPicPr>
        <p:blipFill rotWithShape="1">
          <a:blip r:embed="rId3">
            <a:alphaModFix/>
          </a:blip>
          <a:srcRect b="0" l="0" r="0" t="0"/>
          <a:stretch/>
        </p:blipFill>
        <p:spPr>
          <a:xfrm>
            <a:off x="1520277" y="313438"/>
            <a:ext cx="9832613" cy="569943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45"/>
          <p:cNvPicPr preferRelativeResize="0"/>
          <p:nvPr/>
        </p:nvPicPr>
        <p:blipFill rotWithShape="1">
          <a:blip r:embed="rId3">
            <a:alphaModFix/>
          </a:blip>
          <a:srcRect b="0" l="0" r="0" t="0"/>
          <a:stretch/>
        </p:blipFill>
        <p:spPr>
          <a:xfrm>
            <a:off x="163871" y="525173"/>
            <a:ext cx="11864257" cy="47257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46"/>
          <p:cNvPicPr preferRelativeResize="0"/>
          <p:nvPr/>
        </p:nvPicPr>
        <p:blipFill rotWithShape="1">
          <a:blip r:embed="rId3">
            <a:alphaModFix/>
          </a:blip>
          <a:srcRect b="0" l="0" r="0" t="0"/>
          <a:stretch/>
        </p:blipFill>
        <p:spPr>
          <a:xfrm>
            <a:off x="2741034" y="226001"/>
            <a:ext cx="7594456" cy="621158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47"/>
          <p:cNvPicPr preferRelativeResize="0"/>
          <p:nvPr/>
        </p:nvPicPr>
        <p:blipFill rotWithShape="1">
          <a:blip r:embed="rId3">
            <a:alphaModFix/>
          </a:blip>
          <a:srcRect b="0" l="0" r="0" t="0"/>
          <a:stretch/>
        </p:blipFill>
        <p:spPr>
          <a:xfrm>
            <a:off x="1602530" y="392145"/>
            <a:ext cx="8757372" cy="538608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8"/>
          <p:cNvSpPr txBox="1"/>
          <p:nvPr/>
        </p:nvSpPr>
        <p:spPr>
          <a:xfrm>
            <a:off x="436117" y="1188134"/>
            <a:ext cx="11658600" cy="472890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200000"/>
              </a:lnSpc>
              <a:spcBef>
                <a:spcPts val="0"/>
              </a:spcBef>
              <a:spcAft>
                <a:spcPts val="0"/>
              </a:spcAft>
              <a:buClr>
                <a:srgbClr val="000000"/>
              </a:buClr>
              <a:buSzPts val="2200"/>
              <a:buFont typeface="Noto Sans Symbols"/>
              <a:buChar char="⮚"/>
            </a:pPr>
            <a:r>
              <a:rPr lang="en-US" sz="2200">
                <a:solidFill>
                  <a:srgbClr val="000000"/>
                </a:solidFill>
                <a:latin typeface="Times New Roman"/>
                <a:ea typeface="Times New Roman"/>
                <a:cs typeface="Times New Roman"/>
                <a:sym typeface="Times New Roman"/>
              </a:rPr>
              <a:t>While making a measurement with thermocouple sensors. it is necessary to introduce measuring Instruments which therefore, are likely to affect the thermoemf property of the couple. Some new junctions, in effect are formed because of these insertions. </a:t>
            </a:r>
            <a:endParaRPr/>
          </a:p>
          <a:p>
            <a:pPr indent="-342900" lvl="0" marL="342900" marR="0" rtl="0" algn="just">
              <a:lnSpc>
                <a:spcPct val="200000"/>
              </a:lnSpc>
              <a:spcBef>
                <a:spcPts val="0"/>
              </a:spcBef>
              <a:spcAft>
                <a:spcPts val="0"/>
              </a:spcAft>
              <a:buClr>
                <a:srgbClr val="000000"/>
              </a:buClr>
              <a:buSzPts val="2200"/>
              <a:buFont typeface="Noto Sans Symbols"/>
              <a:buChar char="⮚"/>
            </a:pPr>
            <a:r>
              <a:rPr lang="en-US" sz="2200">
                <a:solidFill>
                  <a:srgbClr val="000000"/>
                </a:solidFill>
                <a:latin typeface="Times New Roman"/>
                <a:ea typeface="Times New Roman"/>
                <a:cs typeface="Times New Roman"/>
                <a:sym typeface="Times New Roman"/>
              </a:rPr>
              <a:t>The ideal conditions leading to the thermoemf generation for a couple are rarely met in practice and more often than not empirical situations arise and calibration of the measuring system with the thermoemf transducer becomes necessary.</a:t>
            </a:r>
            <a:endParaRPr/>
          </a:p>
          <a:p>
            <a:pPr indent="182880" lvl="0" marL="0" marR="0" rtl="0" algn="just">
              <a:lnSpc>
                <a:spcPct val="200000"/>
              </a:lnSpc>
              <a:spcBef>
                <a:spcPts val="0"/>
              </a:spcBef>
              <a:spcAft>
                <a:spcPts val="0"/>
              </a:spcAft>
              <a:buNone/>
            </a:pPr>
            <a:r>
              <a:rPr lang="en-US" sz="2200">
                <a:solidFill>
                  <a:srgbClr val="000000"/>
                </a:solidFill>
                <a:latin typeface="Times New Roman"/>
                <a:ea typeface="Times New Roman"/>
                <a:cs typeface="Times New Roman"/>
                <a:sym typeface="Times New Roman"/>
              </a:rPr>
              <a:t> </a:t>
            </a:r>
            <a:endParaRPr sz="2200" u="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9"/>
          <p:cNvSpPr txBox="1"/>
          <p:nvPr/>
        </p:nvSpPr>
        <p:spPr>
          <a:xfrm>
            <a:off x="401781" y="361750"/>
            <a:ext cx="11388300" cy="6134400"/>
          </a:xfrm>
          <a:prstGeom prst="rect">
            <a:avLst/>
          </a:prstGeom>
          <a:noFill/>
          <a:ln>
            <a:noFill/>
          </a:ln>
        </p:spPr>
        <p:txBody>
          <a:bodyPr anchorCtr="0" anchor="t" bIns="45700" lIns="91425" spcFirstLastPara="1" rIns="91425" wrap="square" tIns="45700">
            <a:spAutoFit/>
          </a:bodyPr>
          <a:lstStyle/>
          <a:p>
            <a:pPr indent="182880" lvl="0" marL="0" marR="0" rtl="0" algn="just">
              <a:lnSpc>
                <a:spcPct val="200000"/>
              </a:lnSpc>
              <a:spcBef>
                <a:spcPts val="0"/>
              </a:spcBef>
              <a:spcAft>
                <a:spcPts val="0"/>
              </a:spcAft>
              <a:buNone/>
            </a:pPr>
            <a:r>
              <a:rPr lang="en-US" sz="2200">
                <a:solidFill>
                  <a:srgbClr val="000000"/>
                </a:solidFill>
                <a:latin typeface="Times New Roman"/>
                <a:ea typeface="Times New Roman"/>
                <a:cs typeface="Times New Roman"/>
                <a:sym typeface="Times New Roman"/>
              </a:rPr>
              <a:t>Some laws of the behavior of the thermocouple have accordingly been derived. These </a:t>
            </a:r>
            <a:r>
              <a:rPr i="1" lang="en-US" sz="2200">
                <a:solidFill>
                  <a:srgbClr val="000000"/>
                </a:solidFill>
                <a:latin typeface="Times New Roman"/>
                <a:ea typeface="Times New Roman"/>
                <a:cs typeface="Times New Roman"/>
                <a:sym typeface="Times New Roman"/>
              </a:rPr>
              <a:t>are</a:t>
            </a:r>
            <a:endParaRPr sz="2200">
              <a:solidFill>
                <a:schemeClr val="dk1"/>
              </a:solidFill>
              <a:latin typeface="Times New Roman"/>
              <a:ea typeface="Times New Roman"/>
              <a:cs typeface="Times New Roman"/>
              <a:sym typeface="Times New Roman"/>
            </a:endParaRPr>
          </a:p>
          <a:p>
            <a:pPr indent="0" lvl="0" marL="0" marR="0" rtl="0" algn="just">
              <a:lnSpc>
                <a:spcPct val="200000"/>
              </a:lnSpc>
              <a:spcBef>
                <a:spcPts val="360"/>
              </a:spcBef>
              <a:spcAft>
                <a:spcPts val="0"/>
              </a:spcAft>
              <a:buNone/>
            </a:pPr>
            <a:r>
              <a:rPr i="1" lang="en-US" sz="2200" u="none" strike="noStrike">
                <a:solidFill>
                  <a:srgbClr val="7030A0"/>
                </a:solidFill>
                <a:latin typeface="Times New Roman"/>
                <a:ea typeface="Times New Roman"/>
                <a:cs typeface="Times New Roman"/>
                <a:sym typeface="Times New Roman"/>
              </a:rPr>
              <a:t>1. Low of Intermediate temperature: </a:t>
            </a:r>
            <a:r>
              <a:rPr lang="en-US" sz="2200" u="none" strike="noStrike">
                <a:solidFill>
                  <a:srgbClr val="000000"/>
                </a:solidFill>
                <a:latin typeface="Times New Roman"/>
                <a:ea typeface="Times New Roman"/>
                <a:cs typeface="Times New Roman"/>
                <a:sym typeface="Times New Roman"/>
              </a:rPr>
              <a:t>The emf for a couple. each element of which is homogeneous in constitution, with junctions at temperatures </a:t>
            </a:r>
            <a:r>
              <a:rPr i="1" lang="en-US" sz="2200" u="none" strike="noStrike">
                <a:solidFill>
                  <a:srgbClr val="000000"/>
                </a:solidFill>
                <a:latin typeface="Times New Roman"/>
                <a:ea typeface="Times New Roman"/>
                <a:cs typeface="Times New Roman"/>
                <a:sym typeface="Times New Roman"/>
              </a:rPr>
              <a:t>T1, </a:t>
            </a:r>
            <a:r>
              <a:rPr lang="en-US" sz="2200" u="none" strike="noStrike">
                <a:solidFill>
                  <a:srgbClr val="000000"/>
                </a:solidFill>
                <a:latin typeface="Times New Roman"/>
                <a:ea typeface="Times New Roman"/>
                <a:cs typeface="Times New Roman"/>
                <a:sym typeface="Times New Roman"/>
              </a:rPr>
              <a:t>and </a:t>
            </a:r>
            <a:r>
              <a:rPr lang="en-US" sz="2200">
                <a:solidFill>
                  <a:srgbClr val="000000"/>
                </a:solidFill>
                <a:latin typeface="Times New Roman"/>
                <a:ea typeface="Times New Roman"/>
                <a:cs typeface="Times New Roman"/>
                <a:sym typeface="Times New Roman"/>
              </a:rPr>
              <a:t>T</a:t>
            </a:r>
            <a:r>
              <a:rPr lang="en-US" sz="2200" u="none" strike="noStrike">
                <a:solidFill>
                  <a:srgbClr val="000000"/>
                </a:solidFill>
                <a:latin typeface="Times New Roman"/>
                <a:ea typeface="Times New Roman"/>
                <a:cs typeface="Times New Roman"/>
                <a:sym typeface="Times New Roman"/>
              </a:rPr>
              <a:t>2 is not affected by temperatures elsewhere in the circuit.</a:t>
            </a:r>
            <a:endParaRPr sz="2200" u="none" strike="noStrike">
              <a:solidFill>
                <a:schemeClr val="dk1"/>
              </a:solidFill>
              <a:latin typeface="Times New Roman"/>
              <a:ea typeface="Times New Roman"/>
              <a:cs typeface="Times New Roman"/>
              <a:sym typeface="Times New Roman"/>
            </a:endParaRPr>
          </a:p>
          <a:p>
            <a:pPr indent="0" lvl="0" marL="0" marR="0" rtl="0" algn="just">
              <a:lnSpc>
                <a:spcPct val="200000"/>
              </a:lnSpc>
              <a:spcBef>
                <a:spcPts val="0"/>
              </a:spcBef>
              <a:spcAft>
                <a:spcPts val="0"/>
              </a:spcAft>
              <a:buNone/>
            </a:pPr>
            <a:r>
              <a:rPr i="1" lang="en-US" sz="2200" u="none" strike="noStrike">
                <a:solidFill>
                  <a:srgbClr val="7030A0"/>
                </a:solidFill>
                <a:latin typeface="Times New Roman"/>
                <a:ea typeface="Times New Roman"/>
                <a:cs typeface="Times New Roman"/>
                <a:sym typeface="Times New Roman"/>
              </a:rPr>
              <a:t>2. Law of Intermediate metals: </a:t>
            </a:r>
            <a:r>
              <a:rPr lang="en-US" sz="2200" u="none" strike="noStrike">
                <a:solidFill>
                  <a:srgbClr val="000000"/>
                </a:solidFill>
                <a:latin typeface="Times New Roman"/>
                <a:ea typeface="Times New Roman"/>
                <a:cs typeface="Times New Roman"/>
                <a:sym typeface="Times New Roman"/>
              </a:rPr>
              <a:t>If a third homogeneous metal is inserted anywhere in the couple without affecting the junctions J1, and </a:t>
            </a:r>
            <a:r>
              <a:rPr lang="en-US" sz="2200">
                <a:solidFill>
                  <a:srgbClr val="000000"/>
                </a:solidFill>
                <a:latin typeface="Times New Roman"/>
                <a:ea typeface="Times New Roman"/>
                <a:cs typeface="Times New Roman"/>
                <a:sym typeface="Times New Roman"/>
              </a:rPr>
              <a:t>J2</a:t>
            </a:r>
            <a:r>
              <a:rPr lang="en-US" sz="2200" u="none" strike="noStrike">
                <a:solidFill>
                  <a:srgbClr val="000000"/>
                </a:solidFill>
                <a:latin typeface="Times New Roman"/>
                <a:ea typeface="Times New Roman"/>
                <a:cs typeface="Times New Roman"/>
                <a:sym typeface="Times New Roman"/>
              </a:rPr>
              <a:t> and their temperatures T1 and T2, and the new junctions of the asserted metal having identical temperature, the thermoemf of the couple remains unaffected.</a:t>
            </a:r>
            <a:endParaRPr sz="2200" u="none" strike="noStrike">
              <a:solidFill>
                <a:schemeClr val="dk1"/>
              </a:solidFill>
              <a:latin typeface="Times New Roman"/>
              <a:ea typeface="Times New Roman"/>
              <a:cs typeface="Times New Roman"/>
              <a:sym typeface="Times New Roman"/>
            </a:endParaRPr>
          </a:p>
          <a:p>
            <a:pPr indent="0" lvl="0" marL="0" marR="0" rtl="0" algn="l">
              <a:lnSpc>
                <a:spcPct val="200000"/>
              </a:lnSpc>
              <a:spcBef>
                <a:spcPts val="0"/>
              </a:spcBef>
              <a:spcAft>
                <a:spcPts val="0"/>
              </a:spcAft>
              <a:buNone/>
            </a:pPr>
            <a:r>
              <a:rPr i="1" lang="en-US" sz="2200" u="none" strike="noStrike">
                <a:solidFill>
                  <a:srgbClr val="7030A0"/>
                </a:solidFill>
                <a:latin typeface="Times New Roman"/>
                <a:ea typeface="Times New Roman"/>
                <a:cs typeface="Times New Roman"/>
                <a:sym typeface="Times New Roman"/>
              </a:rPr>
              <a:t>3. Law of homogeneous circuits: </a:t>
            </a:r>
            <a:r>
              <a:rPr lang="en-US" sz="2200" u="none" strike="noStrike">
                <a:solidFill>
                  <a:srgbClr val="000000"/>
                </a:solidFill>
                <a:latin typeface="Times New Roman"/>
                <a:ea typeface="Times New Roman"/>
                <a:cs typeface="Times New Roman"/>
                <a:sym typeface="Times New Roman"/>
              </a:rPr>
              <a:t>If the circuit is made of a single homogeneous metal, no current flows through the application of heat done and no thermoemf develops.</a:t>
            </a:r>
            <a:endParaRPr sz="2200" u="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0"/>
          <p:cNvSpPr txBox="1"/>
          <p:nvPr>
            <p:ph type="title"/>
          </p:nvPr>
        </p:nvSpPr>
        <p:spPr>
          <a:xfrm>
            <a:off x="437322" y="60319"/>
            <a:ext cx="114498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7030A0"/>
              </a:buClr>
              <a:buSzPts val="3600"/>
              <a:buFont typeface="Algerian"/>
              <a:buNone/>
            </a:pPr>
            <a:r>
              <a:rPr lang="en-US" sz="3600">
                <a:solidFill>
                  <a:srgbClr val="7030A0"/>
                </a:solidFill>
                <a:latin typeface="Algerian"/>
                <a:ea typeface="Algerian"/>
                <a:cs typeface="Algerian"/>
                <a:sym typeface="Algerian"/>
              </a:rPr>
              <a:t>MATERIALS FOR THERMOEMF SENSORS</a:t>
            </a:r>
            <a:br>
              <a:rPr lang="en-US" sz="4400">
                <a:latin typeface="Times New Roman"/>
                <a:ea typeface="Times New Roman"/>
                <a:cs typeface="Times New Roman"/>
                <a:sym typeface="Times New Roman"/>
              </a:rPr>
            </a:br>
            <a:endParaRPr/>
          </a:p>
        </p:txBody>
      </p:sp>
      <p:sp>
        <p:nvSpPr>
          <p:cNvPr id="299" name="Google Shape;299;p50"/>
          <p:cNvSpPr txBox="1"/>
          <p:nvPr/>
        </p:nvSpPr>
        <p:spPr>
          <a:xfrm>
            <a:off x="180109" y="596036"/>
            <a:ext cx="12012000" cy="63435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200">
                <a:solidFill>
                  <a:srgbClr val="000000"/>
                </a:solidFill>
                <a:latin typeface="Times New Roman"/>
                <a:ea typeface="Times New Roman"/>
                <a:cs typeface="Times New Roman"/>
                <a:sym typeface="Times New Roman"/>
              </a:rPr>
              <a:t>Materials for Thermoemf Sensors</a:t>
            </a:r>
            <a:endParaRPr sz="2200">
              <a:solidFill>
                <a:schemeClr val="dk1"/>
              </a:solidFill>
              <a:latin typeface="Times New Roman"/>
              <a:ea typeface="Times New Roman"/>
              <a:cs typeface="Times New Roman"/>
              <a:sym typeface="Times New Roman"/>
            </a:endParaRPr>
          </a:p>
          <a:p>
            <a:pPr indent="0" lvl="0" marL="0" marR="0" rtl="0" algn="l">
              <a:lnSpc>
                <a:spcPct val="150000"/>
              </a:lnSpc>
              <a:spcBef>
                <a:spcPts val="1260"/>
              </a:spcBef>
              <a:spcAft>
                <a:spcPts val="0"/>
              </a:spcAft>
              <a:buNone/>
            </a:pPr>
            <a:r>
              <a:rPr lang="en-US" sz="2200">
                <a:solidFill>
                  <a:srgbClr val="000000"/>
                </a:solidFill>
                <a:latin typeface="Times New Roman"/>
                <a:ea typeface="Times New Roman"/>
                <a:cs typeface="Times New Roman"/>
                <a:sym typeface="Times New Roman"/>
              </a:rPr>
              <a:t>Material choice is guided by quite a few important factors:</a:t>
            </a:r>
            <a:endParaRPr sz="2200">
              <a:solidFill>
                <a:schemeClr val="dk1"/>
              </a:solidFill>
              <a:latin typeface="Times New Roman"/>
              <a:ea typeface="Times New Roman"/>
              <a:cs typeface="Times New Roman"/>
              <a:sym typeface="Times New Roman"/>
            </a:endParaRPr>
          </a:p>
          <a:p>
            <a:pPr indent="0" lvl="0" marL="0" marR="0" rtl="0" algn="l">
              <a:lnSpc>
                <a:spcPct val="150000"/>
              </a:lnSpc>
              <a:spcBef>
                <a:spcPts val="360"/>
              </a:spcBef>
              <a:spcAft>
                <a:spcPts val="0"/>
              </a:spcAft>
              <a:buNone/>
            </a:pPr>
            <a:r>
              <a:rPr lang="en-US" sz="2200" u="none" strike="noStrike">
                <a:solidFill>
                  <a:srgbClr val="000000"/>
                </a:solidFill>
                <a:latin typeface="Times New Roman"/>
                <a:ea typeface="Times New Roman"/>
                <a:cs typeface="Times New Roman"/>
                <a:sym typeface="Times New Roman"/>
              </a:rPr>
              <a:t>(a) high thermoemf per unit temperature change. that is. high thermoelectric power.</a:t>
            </a:r>
            <a:endParaRPr sz="2200" u="none"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2200" u="none" strike="noStrike">
                <a:solidFill>
                  <a:srgbClr val="000000"/>
                </a:solidFill>
                <a:latin typeface="Times New Roman"/>
                <a:ea typeface="Times New Roman"/>
                <a:cs typeface="Times New Roman"/>
                <a:sym typeface="Times New Roman"/>
              </a:rPr>
              <a:t>(b) low electrical resistance of the couple.</a:t>
            </a:r>
            <a:endParaRPr sz="22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2200">
                <a:solidFill>
                  <a:srgbClr val="000000"/>
                </a:solidFill>
                <a:latin typeface="Times New Roman"/>
                <a:ea typeface="Times New Roman"/>
                <a:cs typeface="Times New Roman"/>
                <a:sym typeface="Times New Roman"/>
              </a:rPr>
              <a:t>(c) linearity of </a:t>
            </a:r>
            <a:r>
              <a:rPr i="1" lang="en-US" sz="2200">
                <a:solidFill>
                  <a:srgbClr val="000000"/>
                </a:solidFill>
                <a:latin typeface="Times New Roman"/>
                <a:ea typeface="Times New Roman"/>
                <a:cs typeface="Times New Roman"/>
                <a:sym typeface="Times New Roman"/>
              </a:rPr>
              <a:t>E-T </a:t>
            </a:r>
            <a:r>
              <a:rPr lang="en-US" sz="2200">
                <a:solidFill>
                  <a:srgbClr val="000000"/>
                </a:solidFill>
                <a:latin typeface="Times New Roman"/>
                <a:ea typeface="Times New Roman"/>
                <a:cs typeface="Times New Roman"/>
                <a:sym typeface="Times New Roman"/>
              </a:rPr>
              <a:t>curve over the range of Interest.</a:t>
            </a:r>
            <a:endParaRPr/>
          </a:p>
          <a:p>
            <a:pPr indent="0" lvl="0" marL="0" marR="0" rtl="0" algn="l">
              <a:lnSpc>
                <a:spcPct val="150000"/>
              </a:lnSpc>
              <a:spcBef>
                <a:spcPts val="0"/>
              </a:spcBef>
              <a:spcAft>
                <a:spcPts val="0"/>
              </a:spcAft>
              <a:buNone/>
            </a:pPr>
            <a:r>
              <a:rPr i="0" lang="en-US" sz="2200" u="none" cap="none" strike="noStrike">
                <a:solidFill>
                  <a:srgbClr val="000000"/>
                </a:solidFill>
                <a:latin typeface="Times New Roman"/>
                <a:ea typeface="Times New Roman"/>
                <a:cs typeface="Times New Roman"/>
                <a:sym typeface="Times New Roman"/>
              </a:rPr>
              <a:t>(d) high melting point of the couple materials </a:t>
            </a:r>
            <a:r>
              <a:rPr i="1" lang="en-US" sz="2200" u="none" cap="none" strike="noStrike">
                <a:solidFill>
                  <a:srgbClr val="000000"/>
                </a:solidFill>
                <a:latin typeface="Times New Roman"/>
                <a:ea typeface="Times New Roman"/>
                <a:cs typeface="Times New Roman"/>
                <a:sym typeface="Times New Roman"/>
              </a:rPr>
              <a:t>for </a:t>
            </a:r>
            <a:r>
              <a:rPr i="0" lang="en-US" sz="2200" u="none" cap="none" strike="noStrike">
                <a:solidFill>
                  <a:srgbClr val="000000"/>
                </a:solidFill>
                <a:latin typeface="Times New Roman"/>
                <a:ea typeface="Times New Roman"/>
                <a:cs typeface="Times New Roman"/>
                <a:sym typeface="Times New Roman"/>
              </a:rPr>
              <a:t>wider range,</a:t>
            </a:r>
            <a:endParaRPr sz="22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i="0" lang="en-US" sz="2200" u="none" cap="none" strike="noStrike">
                <a:solidFill>
                  <a:srgbClr val="000000"/>
                </a:solidFill>
                <a:latin typeface="Times New Roman"/>
                <a:ea typeface="Times New Roman"/>
                <a:cs typeface="Times New Roman"/>
                <a:sym typeface="Times New Roman"/>
              </a:rPr>
              <a:t>(e) material should be available as pure and homogeneous, workable in desired shapes and should not be easily contaminable.</a:t>
            </a:r>
            <a:endParaRPr sz="22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i="0" lang="en-US" sz="2200" u="none" cap="none" strike="noStrike">
                <a:solidFill>
                  <a:srgbClr val="000000"/>
                </a:solidFill>
                <a:latin typeface="Times New Roman"/>
                <a:ea typeface="Times New Roman"/>
                <a:cs typeface="Times New Roman"/>
                <a:sym typeface="Times New Roman"/>
              </a:rPr>
              <a:t>(f) should be usable over king period of time without getting brittle. or acquiring scales. or change of composition (for alloy type materials).</a:t>
            </a:r>
            <a:endParaRPr sz="22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i="0" lang="en-US" sz="2200" u="none" cap="none" strike="noStrike">
                <a:solidFill>
                  <a:srgbClr val="000000"/>
                </a:solidFill>
                <a:latin typeface="Times New Roman"/>
                <a:ea typeface="Times New Roman"/>
                <a:cs typeface="Times New Roman"/>
                <a:sym typeface="Times New Roman"/>
              </a:rPr>
              <a:t>(g) should be properly annealed to make it free from Mains/stresses produced during cold drawing process.</a:t>
            </a:r>
            <a:endParaRPr i="0" sz="2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1"/>
          <p:cNvSpPr txBox="1"/>
          <p:nvPr/>
        </p:nvSpPr>
        <p:spPr>
          <a:xfrm>
            <a:off x="138544" y="114079"/>
            <a:ext cx="11997900" cy="663330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Elemental materials listed by Seebeck are not all suitable for commercial pairing to form thermocouples. Throe categories of thermocouple do mist in practice. namely</a:t>
            </a:r>
            <a:endParaRPr b="0" i="0" sz="2200" u="none" cap="none" strike="noStrike">
              <a:solidFill>
                <a:schemeClr val="dk1"/>
              </a:solidFill>
              <a:latin typeface="Times New Roman"/>
              <a:ea typeface="Times New Roman"/>
              <a:cs typeface="Times New Roman"/>
              <a:sym typeface="Times New Roman"/>
            </a:endParaRPr>
          </a:p>
          <a:p>
            <a:pPr indent="-514350" lvl="0" marL="514350" marR="0" rtl="0" algn="just">
              <a:lnSpc>
                <a:spcPct val="150000"/>
              </a:lnSpc>
              <a:spcBef>
                <a:spcPts val="0"/>
              </a:spcBef>
              <a:spcAft>
                <a:spcPts val="0"/>
              </a:spcAft>
              <a:buClr>
                <a:srgbClr val="000000"/>
              </a:buClr>
              <a:buSzPts val="2200"/>
              <a:buFont typeface="Calibri"/>
              <a:buAutoNum type="romanLcPeriod"/>
            </a:pPr>
            <a:r>
              <a:rPr b="0" i="0" lang="en-US" sz="2200" u="none" cap="none" strike="noStrike">
                <a:solidFill>
                  <a:srgbClr val="000000"/>
                </a:solidFill>
                <a:latin typeface="Times New Roman"/>
                <a:ea typeface="Times New Roman"/>
                <a:cs typeface="Times New Roman"/>
                <a:sym typeface="Times New Roman"/>
              </a:rPr>
              <a:t>the base metal type consisting of couple members made of elemental base metals </a:t>
            </a:r>
            <a:r>
              <a:rPr b="0" i="1" lang="en-US" sz="2200" u="none" cap="none" strike="noStrike">
                <a:solidFill>
                  <a:srgbClr val="000000"/>
                </a:solidFill>
                <a:latin typeface="Times New Roman"/>
                <a:ea typeface="Times New Roman"/>
                <a:cs typeface="Times New Roman"/>
                <a:sym typeface="Times New Roman"/>
              </a:rPr>
              <a:t>or </a:t>
            </a:r>
            <a:r>
              <a:rPr b="0" i="0" lang="en-US" sz="2200" u="none" cap="none" strike="noStrike">
                <a:solidFill>
                  <a:srgbClr val="000000"/>
                </a:solidFill>
                <a:latin typeface="Times New Roman"/>
                <a:ea typeface="Times New Roman"/>
                <a:cs typeface="Times New Roman"/>
                <a:sym typeface="Times New Roman"/>
              </a:rPr>
              <a:t>alloys thereof.</a:t>
            </a:r>
            <a:endParaRPr b="0" i="0" sz="2200" u="none" cap="none" strike="noStrike">
              <a:solidFill>
                <a:schemeClr val="dk1"/>
              </a:solidFill>
              <a:latin typeface="Times New Roman"/>
              <a:ea typeface="Times New Roman"/>
              <a:cs typeface="Times New Roman"/>
              <a:sym typeface="Times New Roman"/>
            </a:endParaRPr>
          </a:p>
          <a:p>
            <a:pPr indent="-514350" lvl="0" marL="514350" marR="0" rtl="0" algn="just">
              <a:lnSpc>
                <a:spcPct val="150000"/>
              </a:lnSpc>
              <a:spcBef>
                <a:spcPts val="0"/>
              </a:spcBef>
              <a:spcAft>
                <a:spcPts val="0"/>
              </a:spcAft>
              <a:buClr>
                <a:srgbClr val="000000"/>
              </a:buClr>
              <a:buSzPts val="2200"/>
              <a:buFont typeface="Calibri"/>
              <a:buAutoNum type="romanLcPeriod"/>
            </a:pPr>
            <a:r>
              <a:rPr b="0" i="0" lang="en-US" sz="2200" u="none" cap="none" strike="noStrike">
                <a:solidFill>
                  <a:srgbClr val="000000"/>
                </a:solidFill>
                <a:latin typeface="Times New Roman"/>
                <a:ea typeface="Times New Roman"/>
                <a:cs typeface="Times New Roman"/>
                <a:sym typeface="Times New Roman"/>
              </a:rPr>
              <a:t>the noble / Precious metal type made from </a:t>
            </a:r>
            <a:r>
              <a:rPr i="0" lang="en-US" sz="2200" u="none" cap="none" strike="noStrike">
                <a:solidFill>
                  <a:srgbClr val="000000"/>
                </a:solidFill>
                <a:latin typeface="Times New Roman"/>
                <a:ea typeface="Times New Roman"/>
                <a:cs typeface="Times New Roman"/>
                <a:sym typeface="Times New Roman"/>
              </a:rPr>
              <a:t>noble metals or </a:t>
            </a:r>
            <a:r>
              <a:rPr b="0" i="0" lang="en-US" sz="2200" u="none" cap="none" strike="noStrike">
                <a:solidFill>
                  <a:srgbClr val="000000"/>
                </a:solidFill>
                <a:latin typeface="Times New Roman"/>
                <a:ea typeface="Times New Roman"/>
                <a:cs typeface="Times New Roman"/>
                <a:sym typeface="Times New Roman"/>
              </a:rPr>
              <a:t>alloys thereof. and</a:t>
            </a:r>
            <a:endParaRPr b="0" i="0" sz="2200" u="none" cap="none" strike="noStrike">
              <a:solidFill>
                <a:schemeClr val="dk1"/>
              </a:solidFill>
              <a:latin typeface="Times New Roman"/>
              <a:ea typeface="Times New Roman"/>
              <a:cs typeface="Times New Roman"/>
              <a:sym typeface="Times New Roman"/>
            </a:endParaRPr>
          </a:p>
          <a:p>
            <a:pPr indent="-514350" lvl="0" marL="514350" marR="0" rtl="0" algn="just">
              <a:lnSpc>
                <a:spcPct val="150000"/>
              </a:lnSpc>
              <a:spcBef>
                <a:spcPts val="0"/>
              </a:spcBef>
              <a:spcAft>
                <a:spcPts val="0"/>
              </a:spcAft>
              <a:buClr>
                <a:srgbClr val="000000"/>
              </a:buClr>
              <a:buSzPts val="2200"/>
              <a:buFont typeface="Calibri"/>
              <a:buAutoNum type="romanLcPeriod"/>
            </a:pPr>
            <a:r>
              <a:rPr b="0" i="0" lang="en-US" sz="2200" u="none" cap="none" strike="noStrike">
                <a:solidFill>
                  <a:srgbClr val="000000"/>
                </a:solidFill>
                <a:latin typeface="Times New Roman"/>
                <a:ea typeface="Times New Roman"/>
                <a:cs typeface="Times New Roman"/>
                <a:sym typeface="Times New Roman"/>
              </a:rPr>
              <a:t>nonmetallic types.</a:t>
            </a:r>
            <a:endParaRPr b="0" i="0" sz="2200" u="none" cap="none" strike="noStrike">
              <a:solidFill>
                <a:schemeClr val="dk1"/>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Thermocouples </a:t>
            </a:r>
            <a:r>
              <a:rPr b="0" i="1" lang="en-US" sz="2200" u="none" cap="none" strike="noStrike">
                <a:solidFill>
                  <a:srgbClr val="000000"/>
                </a:solidFill>
                <a:latin typeface="Times New Roman"/>
                <a:ea typeface="Times New Roman"/>
                <a:cs typeface="Times New Roman"/>
                <a:sym typeface="Times New Roman"/>
              </a:rPr>
              <a:t>are </a:t>
            </a:r>
            <a:r>
              <a:rPr b="0" i="0" lang="en-US" sz="2200" u="none" cap="none" strike="noStrike">
                <a:solidFill>
                  <a:srgbClr val="000000"/>
                </a:solidFill>
                <a:latin typeface="Times New Roman"/>
                <a:ea typeface="Times New Roman"/>
                <a:cs typeface="Times New Roman"/>
                <a:sym typeface="Times New Roman"/>
              </a:rPr>
              <a:t>usually Identified by capital letters of the English alphabet. The base metal types are identified by letters E, I, K, N, and T; and the noble metals thermocouples are identified by G, C, D, B, R</a:t>
            </a:r>
            <a:r>
              <a:rPr lang="en-US" sz="2200">
                <a:solidFill>
                  <a:srgbClr val="000000"/>
                </a:solidFill>
                <a:latin typeface="Times New Roman"/>
                <a:ea typeface="Times New Roman"/>
                <a:cs typeface="Times New Roman"/>
                <a:sym typeface="Times New Roman"/>
              </a:rPr>
              <a:t>,</a:t>
            </a:r>
            <a:r>
              <a:rPr b="0" i="0" lang="en-US" sz="2200" u="none" cap="none" strike="noStrike">
                <a:solidFill>
                  <a:srgbClr val="000000"/>
                </a:solidFill>
                <a:latin typeface="Times New Roman"/>
                <a:ea typeface="Times New Roman"/>
                <a:cs typeface="Times New Roman"/>
                <a:sym typeface="Times New Roman"/>
              </a:rPr>
              <a:t> and S. Nonmetallic thermocouples are special kind and will be considered separately.</a:t>
            </a:r>
            <a:endParaRPr b="0" i="0" sz="2200" u="none" cap="none" strike="noStrike">
              <a:solidFill>
                <a:schemeClr val="dk1"/>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Several countries </a:t>
            </a:r>
            <a:r>
              <a:rPr b="0" i="1" lang="en-US" sz="2200" u="none" cap="none" strike="noStrike">
                <a:solidFill>
                  <a:srgbClr val="000000"/>
                </a:solidFill>
                <a:latin typeface="Times New Roman"/>
                <a:ea typeface="Times New Roman"/>
                <a:cs typeface="Times New Roman"/>
                <a:sym typeface="Times New Roman"/>
              </a:rPr>
              <a:t>have </a:t>
            </a:r>
            <a:r>
              <a:rPr b="0" i="0" lang="en-US" sz="2200" u="none" cap="none" strike="noStrike">
                <a:solidFill>
                  <a:srgbClr val="000000"/>
                </a:solidFill>
                <a:latin typeface="Times New Roman"/>
                <a:ea typeface="Times New Roman"/>
                <a:cs typeface="Times New Roman"/>
                <a:sym typeface="Times New Roman"/>
              </a:rPr>
              <a:t>included this standardized nomenclature f type tenets in specification schedule providing temperature range, tolerance, service. (intermittent or continuous). and quality (standard or special). International Electrotechnical Commission (IEC) publication 584 with various parts (1, 2, 3) is such a standardizing document. Table 3.9 shows a specification sheet of the various types of couples.</a:t>
            </a:r>
            <a:endParaRPr b="0" i="0" sz="2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000"/>
              <a:buFont typeface="Algerian"/>
              <a:buNone/>
            </a:pPr>
            <a:r>
              <a:rPr lang="en-US" sz="4000">
                <a:solidFill>
                  <a:schemeClr val="accent1"/>
                </a:solidFill>
                <a:latin typeface="Algerian"/>
                <a:ea typeface="Algerian"/>
                <a:cs typeface="Algerian"/>
                <a:sym typeface="Algerian"/>
              </a:rPr>
              <a:t>Classification of sensors</a:t>
            </a:r>
            <a:endParaRPr/>
          </a:p>
        </p:txBody>
      </p:sp>
      <p:sp>
        <p:nvSpPr>
          <p:cNvPr id="102" name="Google Shape;102;p1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Primary Sensors</a:t>
            </a:r>
            <a:endParaRPr/>
          </a:p>
          <a:p>
            <a:pPr indent="-228600" lvl="1" marL="685800" rtl="0" algn="l">
              <a:lnSpc>
                <a:spcPct val="100000"/>
              </a:lnSpc>
              <a:spcBef>
                <a:spcPts val="5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Gas Thermometer</a:t>
            </a:r>
            <a:endParaRPr/>
          </a:p>
          <a:p>
            <a:pPr indent="-228600" lvl="1" marL="685800" rtl="0" algn="l">
              <a:lnSpc>
                <a:spcPct val="100000"/>
              </a:lnSpc>
              <a:spcBef>
                <a:spcPts val="5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Vapour Pressure type</a:t>
            </a:r>
            <a:endParaRPr/>
          </a:p>
          <a:p>
            <a:pPr indent="-228600" lvl="1" marL="685800" rtl="0" algn="l">
              <a:lnSpc>
                <a:spcPct val="100000"/>
              </a:lnSpc>
              <a:spcBef>
                <a:spcPts val="5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Ultrasonic type</a:t>
            </a:r>
            <a:endParaRPr/>
          </a:p>
          <a:p>
            <a:pPr indent="-228600" lvl="1" marL="685800" rtl="0" algn="l">
              <a:lnSpc>
                <a:spcPct val="100000"/>
              </a:lnSpc>
              <a:spcBef>
                <a:spcPts val="5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Dielectric constant type</a:t>
            </a:r>
            <a:endParaRPr/>
          </a:p>
          <a:p>
            <a:pPr indent="-228600" lvl="1" marL="685800" rtl="0" algn="l">
              <a:lnSpc>
                <a:spcPct val="100000"/>
              </a:lnSpc>
              <a:spcBef>
                <a:spcPts val="5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Magnetic type</a:t>
            </a:r>
            <a:endParaRPr/>
          </a:p>
          <a:p>
            <a:pPr indent="-228600" lvl="1" marL="685800" rtl="0" algn="l">
              <a:lnSpc>
                <a:spcPct val="100000"/>
              </a:lnSpc>
              <a:spcBef>
                <a:spcPts val="5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Noise type</a:t>
            </a:r>
            <a:endParaRPr/>
          </a:p>
          <a:p>
            <a:pPr indent="-228600" lvl="1" marL="685800" rtl="0" algn="l">
              <a:lnSpc>
                <a:spcPct val="100000"/>
              </a:lnSpc>
              <a:spcBef>
                <a:spcPts val="5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Nuclear Orientation type</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52"/>
          <p:cNvPicPr preferRelativeResize="0"/>
          <p:nvPr/>
        </p:nvPicPr>
        <p:blipFill rotWithShape="1">
          <a:blip r:embed="rId3">
            <a:alphaModFix/>
          </a:blip>
          <a:srcRect b="0" l="0" r="0" t="0"/>
          <a:stretch/>
        </p:blipFill>
        <p:spPr>
          <a:xfrm>
            <a:off x="728870" y="725692"/>
            <a:ext cx="11184834" cy="5699498"/>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p53"/>
          <p:cNvPicPr preferRelativeResize="0"/>
          <p:nvPr/>
        </p:nvPicPr>
        <p:blipFill rotWithShape="1">
          <a:blip r:embed="rId3">
            <a:alphaModFix/>
          </a:blip>
          <a:srcRect b="0" l="0" r="0" t="0"/>
          <a:stretch/>
        </p:blipFill>
        <p:spPr>
          <a:xfrm>
            <a:off x="1461986" y="204281"/>
            <a:ext cx="10290538" cy="6118698"/>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54"/>
          <p:cNvPicPr preferRelativeResize="0"/>
          <p:nvPr/>
        </p:nvPicPr>
        <p:blipFill rotWithShape="1">
          <a:blip r:embed="rId3">
            <a:alphaModFix/>
          </a:blip>
          <a:srcRect b="0" l="0" r="0" t="0"/>
          <a:stretch/>
        </p:blipFill>
        <p:spPr>
          <a:xfrm>
            <a:off x="1678287" y="0"/>
            <a:ext cx="9086695" cy="6851243"/>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p55"/>
          <p:cNvPicPr preferRelativeResize="0"/>
          <p:nvPr/>
        </p:nvPicPr>
        <p:blipFill rotWithShape="1">
          <a:blip r:embed="rId3">
            <a:alphaModFix/>
          </a:blip>
          <a:srcRect b="0" l="0" r="0" t="0"/>
          <a:stretch/>
        </p:blipFill>
        <p:spPr>
          <a:xfrm>
            <a:off x="1892777" y="0"/>
            <a:ext cx="9265858" cy="6443983"/>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56"/>
          <p:cNvPicPr preferRelativeResize="0"/>
          <p:nvPr/>
        </p:nvPicPr>
        <p:blipFill rotWithShape="1">
          <a:blip r:embed="rId3">
            <a:alphaModFix/>
          </a:blip>
          <a:srcRect b="0" l="0" r="0" t="0"/>
          <a:stretch/>
        </p:blipFill>
        <p:spPr>
          <a:xfrm>
            <a:off x="1128320" y="324276"/>
            <a:ext cx="10132400" cy="564826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3" name="Shape 333"/>
        <p:cNvGrpSpPr/>
        <p:nvPr/>
      </p:nvGrpSpPr>
      <p:grpSpPr>
        <a:xfrm>
          <a:off x="0" y="0"/>
          <a:ext cx="0" cy="0"/>
          <a:chOff x="0" y="0"/>
          <a:chExt cx="0" cy="0"/>
        </a:xfrm>
      </p:grpSpPr>
      <p:sp>
        <p:nvSpPr>
          <p:cNvPr id="334" name="Google Shape;334;p57"/>
          <p:cNvSpPr txBox="1"/>
          <p:nvPr>
            <p:ph type="title"/>
          </p:nvPr>
        </p:nvSpPr>
        <p:spPr>
          <a:xfrm>
            <a:off x="731520" y="731520"/>
            <a:ext cx="6090000" cy="1426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Algerian"/>
              <a:buNone/>
            </a:pPr>
            <a:r>
              <a:rPr b="0" i="0" lang="en-US">
                <a:solidFill>
                  <a:srgbClr val="FFFFFF"/>
                </a:solidFill>
                <a:latin typeface="Algerian"/>
                <a:ea typeface="Algerian"/>
                <a:cs typeface="Algerian"/>
                <a:sym typeface="Algerian"/>
              </a:rPr>
              <a:t>thermocouple</a:t>
            </a:r>
            <a:endParaRPr>
              <a:solidFill>
                <a:srgbClr val="FFFFFF"/>
              </a:solidFill>
              <a:latin typeface="Algerian"/>
              <a:ea typeface="Algerian"/>
              <a:cs typeface="Algerian"/>
              <a:sym typeface="Algerian"/>
            </a:endParaRPr>
          </a:p>
        </p:txBody>
      </p:sp>
      <p:sp>
        <p:nvSpPr>
          <p:cNvPr id="335" name="Google Shape;335;p57"/>
          <p:cNvSpPr txBox="1"/>
          <p:nvPr>
            <p:ph idx="1" type="body"/>
          </p:nvPr>
        </p:nvSpPr>
        <p:spPr>
          <a:xfrm>
            <a:off x="789456" y="861391"/>
            <a:ext cx="6032100" cy="5220300"/>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3600"/>
              <a:buNone/>
            </a:pPr>
            <a:r>
              <a:rPr b="1" i="0" lang="en-US" sz="3600">
                <a:latin typeface="Times New Roman"/>
                <a:ea typeface="Times New Roman"/>
                <a:cs typeface="Times New Roman"/>
                <a:sym typeface="Times New Roman"/>
              </a:rPr>
              <a:t>          Thermocouple</a:t>
            </a:r>
            <a:endParaRPr/>
          </a:p>
          <a:p>
            <a:pPr indent="-228600" lvl="0" marL="228600" rtl="0" algn="just">
              <a:lnSpc>
                <a:spcPct val="90000"/>
              </a:lnSpc>
              <a:spcBef>
                <a:spcPts val="1000"/>
              </a:spcBef>
              <a:spcAft>
                <a:spcPts val="0"/>
              </a:spcAft>
              <a:buClr>
                <a:schemeClr val="dk1"/>
              </a:buClr>
              <a:buSzPts val="2800"/>
              <a:buChar char="•"/>
            </a:pPr>
            <a:r>
              <a:rPr b="0" i="0" lang="en-US">
                <a:latin typeface="Times New Roman"/>
                <a:ea typeface="Times New Roman"/>
                <a:cs typeface="Times New Roman"/>
                <a:sym typeface="Times New Roman"/>
              </a:rPr>
              <a:t>A thermocouple is a </a:t>
            </a:r>
            <a:r>
              <a:rPr b="1" i="0" lang="en-US">
                <a:latin typeface="Times New Roman"/>
                <a:ea typeface="Times New Roman"/>
                <a:cs typeface="Times New Roman"/>
                <a:sym typeface="Times New Roman"/>
              </a:rPr>
              <a:t>device for measuring temperature</a:t>
            </a:r>
            <a:r>
              <a:rPr b="0" i="0" lang="en-US">
                <a:latin typeface="Times New Roman"/>
                <a:ea typeface="Times New Roman"/>
                <a:cs typeface="Times New Roman"/>
                <a:sym typeface="Times New Roman"/>
              </a:rPr>
              <a:t>. </a:t>
            </a:r>
            <a:endParaRPr/>
          </a:p>
          <a:p>
            <a:pPr indent="-228600" lvl="0" marL="228600" rtl="0" algn="just">
              <a:lnSpc>
                <a:spcPct val="90000"/>
              </a:lnSpc>
              <a:spcBef>
                <a:spcPts val="1000"/>
              </a:spcBef>
              <a:spcAft>
                <a:spcPts val="0"/>
              </a:spcAft>
              <a:buClr>
                <a:schemeClr val="dk1"/>
              </a:buClr>
              <a:buSzPts val="2800"/>
              <a:buChar char="•"/>
            </a:pPr>
            <a:r>
              <a:rPr b="0" i="0" lang="en-US">
                <a:latin typeface="Times New Roman"/>
                <a:ea typeface="Times New Roman"/>
                <a:cs typeface="Times New Roman"/>
                <a:sym typeface="Times New Roman"/>
              </a:rPr>
              <a:t>It comprises two dissimilar metallic wires joined together to form a junction.</a:t>
            </a:r>
            <a:endParaRPr/>
          </a:p>
          <a:p>
            <a:pPr indent="-228600" lvl="0" marL="228600" rtl="0" algn="just">
              <a:lnSpc>
                <a:spcPct val="90000"/>
              </a:lnSpc>
              <a:spcBef>
                <a:spcPts val="1000"/>
              </a:spcBef>
              <a:spcAft>
                <a:spcPts val="0"/>
              </a:spcAft>
              <a:buClr>
                <a:schemeClr val="dk1"/>
              </a:buClr>
              <a:buSzPts val="2800"/>
              <a:buChar char="•"/>
            </a:pPr>
            <a:r>
              <a:rPr b="0" i="0" lang="en-US">
                <a:latin typeface="Times New Roman"/>
                <a:ea typeface="Times New Roman"/>
                <a:cs typeface="Times New Roman"/>
                <a:sym typeface="Times New Roman"/>
              </a:rPr>
              <a:t> When the junction is heated or cooled, a small voltage is generated in the electrical circuit of the thermocouple which can be measured, and this corresponds to temperature.</a:t>
            </a:r>
            <a:endParaRPr/>
          </a:p>
          <a:p>
            <a:pPr indent="-101600" lvl="0" marL="228600" rtl="0" algn="l">
              <a:lnSpc>
                <a:spcPct val="90000"/>
              </a:lnSpc>
              <a:spcBef>
                <a:spcPts val="1000"/>
              </a:spcBef>
              <a:spcAft>
                <a:spcPts val="0"/>
              </a:spcAft>
              <a:buClr>
                <a:schemeClr val="dk1"/>
              </a:buClr>
              <a:buSzPts val="2000"/>
              <a:buNone/>
            </a:pPr>
            <a:r>
              <a:t/>
            </a:r>
            <a:endParaRPr sz="2000"/>
          </a:p>
        </p:txBody>
      </p:sp>
      <p:pic>
        <p:nvPicPr>
          <p:cNvPr descr="What is a thermocouple? How do they work? | Process Parameters" id="336" name="Google Shape;336;p57"/>
          <p:cNvPicPr preferRelativeResize="0"/>
          <p:nvPr/>
        </p:nvPicPr>
        <p:blipFill rotWithShape="1">
          <a:blip r:embed="rId3">
            <a:alphaModFix/>
          </a:blip>
          <a:srcRect b="0" l="19946" r="38782" t="0"/>
          <a:stretch/>
        </p:blipFill>
        <p:spPr>
          <a:xfrm>
            <a:off x="7277100" y="461738"/>
            <a:ext cx="4455979" cy="593734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0" name="Shape 340"/>
        <p:cNvGrpSpPr/>
        <p:nvPr/>
      </p:nvGrpSpPr>
      <p:grpSpPr>
        <a:xfrm>
          <a:off x="0" y="0"/>
          <a:ext cx="0" cy="0"/>
          <a:chOff x="0" y="0"/>
          <a:chExt cx="0" cy="0"/>
        </a:xfrm>
      </p:grpSpPr>
      <p:pic>
        <p:nvPicPr>
          <p:cNvPr descr="Diagram&#10;&#10;Description automatically generated" id="341" name="Google Shape;341;p58"/>
          <p:cNvPicPr preferRelativeResize="0"/>
          <p:nvPr/>
        </p:nvPicPr>
        <p:blipFill rotWithShape="1">
          <a:blip r:embed="rId3">
            <a:alphaModFix/>
          </a:blip>
          <a:srcRect b="0" l="10112" r="233" t="0"/>
          <a:stretch/>
        </p:blipFill>
        <p:spPr>
          <a:xfrm>
            <a:off x="457200" y="457200"/>
            <a:ext cx="11277600" cy="59436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47" name="Google Shape;347;p5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u="sng">
                <a:solidFill>
                  <a:schemeClr val="hlink"/>
                </a:solidFill>
                <a:hlinkClick r:id="rId3"/>
              </a:rPr>
              <a:t>https://www.youtube.com/watch?v=v7NUi88Lxi8</a:t>
            </a:r>
            <a:r>
              <a:rPr lang="en-US"/>
              <a:t> -</a:t>
            </a:r>
            <a:r>
              <a:rPr b="0" i="0" lang="en-US">
                <a:latin typeface="Roboto"/>
                <a:ea typeface="Roboto"/>
                <a:cs typeface="Roboto"/>
                <a:sym typeface="Roboto"/>
              </a:rPr>
              <a:t>How Thermocouples Work - basic working principle + RTD</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id="352" name="Google Shape;352;p60"/>
          <p:cNvPicPr preferRelativeResize="0"/>
          <p:nvPr/>
        </p:nvPicPr>
        <p:blipFill rotWithShape="1">
          <a:blip r:embed="rId3">
            <a:alphaModFix/>
          </a:blip>
          <a:srcRect b="0" l="0" r="0" t="0"/>
          <a:stretch/>
        </p:blipFill>
        <p:spPr>
          <a:xfrm>
            <a:off x="768627" y="168465"/>
            <a:ext cx="11106997" cy="6081864"/>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descr="Scintillation counter" id="357" name="Google Shape;357;p61"/>
          <p:cNvPicPr preferRelativeResize="0"/>
          <p:nvPr/>
        </p:nvPicPr>
        <p:blipFill rotWithShape="1">
          <a:blip r:embed="rId3">
            <a:alphaModFix/>
          </a:blip>
          <a:srcRect b="0" l="0" r="0" t="0"/>
          <a:stretch/>
        </p:blipFill>
        <p:spPr>
          <a:xfrm>
            <a:off x="3057525" y="1719263"/>
            <a:ext cx="6076950" cy="3419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Algerian"/>
              <a:buNone/>
            </a:pPr>
            <a:r>
              <a:rPr lang="en-US" sz="4400">
                <a:solidFill>
                  <a:schemeClr val="accent1"/>
                </a:solidFill>
                <a:latin typeface="Algerian"/>
                <a:ea typeface="Algerian"/>
                <a:cs typeface="Algerian"/>
                <a:sym typeface="Algerian"/>
              </a:rPr>
              <a:t>Classification</a:t>
            </a:r>
            <a:r>
              <a:rPr lang="en-US" sz="4400">
                <a:latin typeface="Algerian"/>
                <a:ea typeface="Algerian"/>
                <a:cs typeface="Algerian"/>
                <a:sym typeface="Algerian"/>
              </a:rPr>
              <a:t> </a:t>
            </a:r>
            <a:r>
              <a:rPr lang="en-US" sz="4400">
                <a:solidFill>
                  <a:schemeClr val="accent1"/>
                </a:solidFill>
                <a:latin typeface="Algerian"/>
                <a:ea typeface="Algerian"/>
                <a:cs typeface="Algerian"/>
                <a:sym typeface="Algerian"/>
              </a:rPr>
              <a:t>of sensors</a:t>
            </a:r>
            <a:endParaRPr>
              <a:solidFill>
                <a:schemeClr val="accent1"/>
              </a:solidFill>
            </a:endParaRPr>
          </a:p>
        </p:txBody>
      </p:sp>
      <p:sp>
        <p:nvSpPr>
          <p:cNvPr id="108" name="Google Shape;108;p17"/>
          <p:cNvSpPr txBox="1"/>
          <p:nvPr>
            <p:ph idx="1" type="body"/>
          </p:nvPr>
        </p:nvSpPr>
        <p:spPr>
          <a:xfrm>
            <a:off x="838200" y="1510748"/>
            <a:ext cx="10515600" cy="4666200"/>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120000"/>
              </a:lnSpc>
              <a:spcBef>
                <a:spcPts val="0"/>
              </a:spcBef>
              <a:spcAft>
                <a:spcPts val="0"/>
              </a:spcAft>
              <a:buClr>
                <a:schemeClr val="dk1"/>
              </a:buClr>
              <a:buSzPct val="100000"/>
              <a:buFont typeface="Noto Sans Symbols"/>
              <a:buChar char="⮚"/>
            </a:pPr>
            <a:r>
              <a:rPr lang="en-US" sz="3400">
                <a:latin typeface="Times New Roman"/>
                <a:ea typeface="Times New Roman"/>
                <a:cs typeface="Times New Roman"/>
                <a:sym typeface="Times New Roman"/>
              </a:rPr>
              <a:t>Secondary Sensors</a:t>
            </a:r>
            <a:endParaRPr/>
          </a:p>
          <a:p>
            <a:pPr indent="-228631" lvl="1" marL="685800" rtl="0" algn="l">
              <a:lnSpc>
                <a:spcPct val="120000"/>
              </a:lnSpc>
              <a:spcBef>
                <a:spcPts val="500"/>
              </a:spcBef>
              <a:spcAft>
                <a:spcPts val="0"/>
              </a:spcAft>
              <a:buClr>
                <a:schemeClr val="dk1"/>
              </a:buClr>
              <a:buSzPct val="100000"/>
              <a:buFont typeface="Noto Sans Symbols"/>
              <a:buChar char="⮚"/>
            </a:pPr>
            <a:r>
              <a:rPr lang="en-US" sz="2900">
                <a:latin typeface="Times New Roman"/>
                <a:ea typeface="Times New Roman"/>
                <a:cs typeface="Times New Roman"/>
                <a:sym typeface="Times New Roman"/>
              </a:rPr>
              <a:t>Thermal Expansion type</a:t>
            </a:r>
            <a:endParaRPr/>
          </a:p>
          <a:p>
            <a:pPr indent="-228631" lvl="1" marL="685800" rtl="0" algn="l">
              <a:lnSpc>
                <a:spcPct val="120000"/>
              </a:lnSpc>
              <a:spcBef>
                <a:spcPts val="500"/>
              </a:spcBef>
              <a:spcAft>
                <a:spcPts val="0"/>
              </a:spcAft>
              <a:buClr>
                <a:schemeClr val="dk1"/>
              </a:buClr>
              <a:buSzPct val="100000"/>
              <a:buFont typeface="Noto Sans Symbols"/>
              <a:buChar char="⮚"/>
            </a:pPr>
            <a:r>
              <a:rPr lang="en-US" sz="2900">
                <a:latin typeface="Times New Roman"/>
                <a:ea typeface="Times New Roman"/>
                <a:cs typeface="Times New Roman"/>
                <a:sym typeface="Times New Roman"/>
              </a:rPr>
              <a:t>Thermo emf type</a:t>
            </a:r>
            <a:endParaRPr/>
          </a:p>
          <a:p>
            <a:pPr indent="-228631" lvl="1" marL="685800" rtl="0" algn="l">
              <a:lnSpc>
                <a:spcPct val="120000"/>
              </a:lnSpc>
              <a:spcBef>
                <a:spcPts val="500"/>
              </a:spcBef>
              <a:spcAft>
                <a:spcPts val="0"/>
              </a:spcAft>
              <a:buClr>
                <a:schemeClr val="dk1"/>
              </a:buClr>
              <a:buSzPct val="100000"/>
              <a:buFont typeface="Noto Sans Symbols"/>
              <a:buChar char="⮚"/>
            </a:pPr>
            <a:r>
              <a:rPr lang="en-US" sz="2900">
                <a:latin typeface="Times New Roman"/>
                <a:ea typeface="Times New Roman"/>
                <a:cs typeface="Times New Roman"/>
                <a:sym typeface="Times New Roman"/>
              </a:rPr>
              <a:t>Diode, Transistors or semiconductor  type</a:t>
            </a:r>
            <a:endParaRPr/>
          </a:p>
          <a:p>
            <a:pPr indent="-228631" lvl="1" marL="685800" rtl="0" algn="l">
              <a:lnSpc>
                <a:spcPct val="120000"/>
              </a:lnSpc>
              <a:spcBef>
                <a:spcPts val="500"/>
              </a:spcBef>
              <a:spcAft>
                <a:spcPts val="0"/>
              </a:spcAft>
              <a:buClr>
                <a:schemeClr val="dk1"/>
              </a:buClr>
              <a:buSzPct val="100000"/>
              <a:buFont typeface="Noto Sans Symbols"/>
              <a:buChar char="⮚"/>
            </a:pPr>
            <a:r>
              <a:rPr lang="en-US" sz="2900">
                <a:latin typeface="Times New Roman"/>
                <a:ea typeface="Times New Roman"/>
                <a:cs typeface="Times New Roman"/>
                <a:sym typeface="Times New Roman"/>
              </a:rPr>
              <a:t>Adapted Radiation type</a:t>
            </a:r>
            <a:endParaRPr/>
          </a:p>
          <a:p>
            <a:pPr indent="-228631" lvl="1" marL="685800" rtl="0" algn="l">
              <a:lnSpc>
                <a:spcPct val="120000"/>
              </a:lnSpc>
              <a:spcBef>
                <a:spcPts val="500"/>
              </a:spcBef>
              <a:spcAft>
                <a:spcPts val="0"/>
              </a:spcAft>
              <a:buClr>
                <a:schemeClr val="dk1"/>
              </a:buClr>
              <a:buSzPct val="100000"/>
              <a:buFont typeface="Noto Sans Symbols"/>
              <a:buChar char="⮚"/>
            </a:pPr>
            <a:r>
              <a:rPr lang="en-US" sz="2900">
                <a:latin typeface="Times New Roman"/>
                <a:ea typeface="Times New Roman"/>
                <a:cs typeface="Times New Roman"/>
                <a:sym typeface="Times New Roman"/>
              </a:rPr>
              <a:t>Resistance Thermometer type</a:t>
            </a:r>
            <a:endParaRPr/>
          </a:p>
          <a:p>
            <a:pPr indent="-85915" lvl="1" marL="685800" rtl="0" algn="l">
              <a:lnSpc>
                <a:spcPct val="120000"/>
              </a:lnSpc>
              <a:spcBef>
                <a:spcPts val="500"/>
              </a:spcBef>
              <a:spcAft>
                <a:spcPts val="0"/>
              </a:spcAft>
              <a:buClr>
                <a:schemeClr val="dk1"/>
              </a:buClr>
              <a:buSzPct val="100000"/>
              <a:buFont typeface="Noto Sans Symbols"/>
              <a:buNone/>
            </a:pPr>
            <a:r>
              <a:t/>
            </a:r>
            <a:endParaRPr sz="2900">
              <a:latin typeface="Times New Roman"/>
              <a:ea typeface="Times New Roman"/>
              <a:cs typeface="Times New Roman"/>
              <a:sym typeface="Times New Roman"/>
            </a:endParaRPr>
          </a:p>
          <a:p>
            <a:pPr indent="-228600" lvl="0" marL="228600" rtl="0" algn="just">
              <a:lnSpc>
                <a:spcPct val="150000"/>
              </a:lnSpc>
              <a:spcBef>
                <a:spcPts val="50"/>
              </a:spcBef>
              <a:spcAft>
                <a:spcPts val="0"/>
              </a:spcAft>
              <a:buClr>
                <a:srgbClr val="000000"/>
              </a:buClr>
              <a:buSzPct val="100000"/>
              <a:buFont typeface="Noto Sans Symbols"/>
              <a:buChar char="⮚"/>
            </a:pPr>
            <a:r>
              <a:rPr lang="en-US" sz="2800">
                <a:solidFill>
                  <a:srgbClr val="000000"/>
                </a:solidFill>
                <a:latin typeface="Times New Roman"/>
                <a:ea typeface="Times New Roman"/>
                <a:cs typeface="Times New Roman"/>
                <a:sym typeface="Times New Roman"/>
              </a:rPr>
              <a:t>There </a:t>
            </a:r>
            <a:r>
              <a:rPr i="1" lang="en-US" sz="2800">
                <a:solidFill>
                  <a:srgbClr val="000000"/>
                </a:solidFill>
                <a:latin typeface="Times New Roman"/>
                <a:ea typeface="Times New Roman"/>
                <a:cs typeface="Times New Roman"/>
                <a:sym typeface="Times New Roman"/>
              </a:rPr>
              <a:t>are </a:t>
            </a:r>
            <a:r>
              <a:rPr lang="en-US" sz="2800">
                <a:solidFill>
                  <a:srgbClr val="000000"/>
                </a:solidFill>
                <a:latin typeface="Times New Roman"/>
                <a:ea typeface="Times New Roman"/>
                <a:cs typeface="Times New Roman"/>
                <a:sym typeface="Times New Roman"/>
              </a:rPr>
              <a:t>different kinds of </a:t>
            </a:r>
            <a:r>
              <a:rPr lang="en-US" sz="2800">
                <a:solidFill>
                  <a:srgbClr val="FF0000"/>
                </a:solidFill>
                <a:latin typeface="Times New Roman"/>
                <a:ea typeface="Times New Roman"/>
                <a:cs typeface="Times New Roman"/>
                <a:sym typeface="Times New Roman"/>
              </a:rPr>
              <a:t>heat flux sensors </a:t>
            </a:r>
            <a:r>
              <a:rPr lang="en-US" sz="2800">
                <a:solidFill>
                  <a:srgbClr val="000000"/>
                </a:solidFill>
                <a:latin typeface="Times New Roman"/>
                <a:ea typeface="Times New Roman"/>
                <a:cs typeface="Times New Roman"/>
                <a:sym typeface="Times New Roman"/>
              </a:rPr>
              <a:t>which measure heat flux in terms of temperature difference.</a:t>
            </a:r>
            <a:endParaRPr/>
          </a:p>
          <a:p>
            <a:pPr indent="-228600" lvl="0" marL="228600" rtl="0" algn="just">
              <a:lnSpc>
                <a:spcPct val="150000"/>
              </a:lnSpc>
              <a:spcBef>
                <a:spcPts val="50"/>
              </a:spcBef>
              <a:spcAft>
                <a:spcPts val="0"/>
              </a:spcAft>
              <a:buClr>
                <a:srgbClr val="000000"/>
              </a:buClr>
              <a:buSzPct val="100000"/>
              <a:buFont typeface="Noto Sans Symbols"/>
              <a:buChar char="⮚"/>
            </a:pPr>
            <a:r>
              <a:rPr lang="en-US" sz="2800">
                <a:solidFill>
                  <a:srgbClr val="000000"/>
                </a:solidFill>
                <a:latin typeface="Times New Roman"/>
                <a:ea typeface="Times New Roman"/>
                <a:cs typeface="Times New Roman"/>
                <a:sym typeface="Times New Roman"/>
              </a:rPr>
              <a:t> </a:t>
            </a:r>
            <a:r>
              <a:rPr i="1" lang="en-US" sz="2800">
                <a:solidFill>
                  <a:srgbClr val="000000"/>
                </a:solidFill>
                <a:latin typeface="Times New Roman"/>
                <a:ea typeface="Times New Roman"/>
                <a:cs typeface="Times New Roman"/>
                <a:sym typeface="Times New Roman"/>
              </a:rPr>
              <a:t>Even </a:t>
            </a:r>
            <a:r>
              <a:rPr lang="en-US" sz="2800">
                <a:solidFill>
                  <a:srgbClr val="000000"/>
                </a:solidFill>
                <a:latin typeface="Times New Roman"/>
                <a:ea typeface="Times New Roman"/>
                <a:cs typeface="Times New Roman"/>
                <a:sym typeface="Times New Roman"/>
              </a:rPr>
              <a:t>in temperature measurement. there are special types of sensors such as pneumatic type, pyroelectric type and so on.</a:t>
            </a:r>
            <a:endParaRPr sz="2800">
              <a:latin typeface="Times New Roman"/>
              <a:ea typeface="Times New Roman"/>
              <a:cs typeface="Times New Roman"/>
              <a:sym typeface="Times New Roman"/>
            </a:endParaRPr>
          </a:p>
          <a:p>
            <a:pPr indent="-90804" lvl="0" marL="228600" rtl="0" algn="l">
              <a:lnSpc>
                <a:spcPct val="90000"/>
              </a:lnSpc>
              <a:spcBef>
                <a:spcPts val="1000"/>
              </a:spcBef>
              <a:spcAft>
                <a:spcPts val="0"/>
              </a:spcAft>
              <a:buClr>
                <a:schemeClr val="dk1"/>
              </a:buClr>
              <a:buSzPct val="100000"/>
              <a:buNone/>
            </a:pPr>
            <a:r>
              <a:t/>
            </a:r>
            <a:endParaRPr>
              <a:latin typeface="Times New Roman"/>
              <a:ea typeface="Times New Roman"/>
              <a:cs typeface="Times New Roman"/>
              <a:sym typeface="Times New Roman"/>
            </a:endParaRPr>
          </a:p>
          <a:p>
            <a:pPr indent="0" lvl="1" marL="457200" rtl="0" algn="l">
              <a:lnSpc>
                <a:spcPct val="90000"/>
              </a:lnSpc>
              <a:spcBef>
                <a:spcPts val="500"/>
              </a:spcBef>
              <a:spcAft>
                <a:spcPts val="0"/>
              </a:spcAft>
              <a:buClr>
                <a:schemeClr val="dk1"/>
              </a:buClr>
              <a:buSzPct val="100000"/>
              <a:buNone/>
            </a:pPr>
            <a:r>
              <a:t/>
            </a:r>
            <a:endParaRPr>
              <a:latin typeface="Times New Roman"/>
              <a:ea typeface="Times New Roman"/>
              <a:cs typeface="Times New Roman"/>
              <a:sym typeface="Times New Roman"/>
            </a:endParaRPr>
          </a:p>
          <a:p>
            <a:pPr indent="-110490" lvl="1" marL="685800" rtl="0" algn="l">
              <a:lnSpc>
                <a:spcPct val="90000"/>
              </a:lnSpc>
              <a:spcBef>
                <a:spcPts val="500"/>
              </a:spcBef>
              <a:spcAft>
                <a:spcPts val="0"/>
              </a:spcAft>
              <a:buClr>
                <a:schemeClr val="dk1"/>
              </a:buClr>
              <a:buSzPct val="100000"/>
              <a:buNone/>
            </a:pPr>
            <a:r>
              <a:t/>
            </a:r>
            <a:endParaRPr>
              <a:latin typeface="Times New Roman"/>
              <a:ea typeface="Times New Roman"/>
              <a:cs typeface="Times New Roman"/>
              <a:sym typeface="Times New Roman"/>
            </a:endParaRPr>
          </a:p>
          <a:p>
            <a:pPr indent="-110490" lvl="1" marL="685800" rtl="0" algn="l">
              <a:lnSpc>
                <a:spcPct val="90000"/>
              </a:lnSpc>
              <a:spcBef>
                <a:spcPts val="500"/>
              </a:spcBef>
              <a:spcAft>
                <a:spcPts val="0"/>
              </a:spcAft>
              <a:buClr>
                <a:schemeClr val="dk1"/>
              </a:buClr>
              <a:buSzPct val="100000"/>
              <a:buNone/>
            </a:pPr>
            <a:r>
              <a:t/>
            </a:r>
            <a:endParaRPr>
              <a:latin typeface="Times New Roman"/>
              <a:ea typeface="Times New Roman"/>
              <a:cs typeface="Times New Roman"/>
              <a:sym typeface="Times New Roman"/>
            </a:endParaRPr>
          </a:p>
          <a:p>
            <a:pPr indent="-110490" lvl="1" marL="685800" rtl="0" algn="l">
              <a:lnSpc>
                <a:spcPct val="90000"/>
              </a:lnSpc>
              <a:spcBef>
                <a:spcPts val="500"/>
              </a:spcBef>
              <a:spcAft>
                <a:spcPts val="0"/>
              </a:spcAft>
              <a:buClr>
                <a:schemeClr val="dk1"/>
              </a:buClr>
              <a:buSzPct val="100000"/>
              <a:buNone/>
            </a:pPr>
            <a:r>
              <a:t/>
            </a:r>
            <a:endParaRPr>
              <a:latin typeface="Times New Roman"/>
              <a:ea typeface="Times New Roman"/>
              <a:cs typeface="Times New Roman"/>
              <a:sym typeface="Times New Roman"/>
            </a:endParaRPr>
          </a:p>
          <a:p>
            <a:pPr indent="-110490" lvl="1" marL="685800" rtl="0" algn="l">
              <a:lnSpc>
                <a:spcPct val="90000"/>
              </a:lnSpc>
              <a:spcBef>
                <a:spcPts val="500"/>
              </a:spcBef>
              <a:spcAft>
                <a:spcPts val="0"/>
              </a:spcAft>
              <a:buClr>
                <a:schemeClr val="dk1"/>
              </a:buClr>
              <a:buSzPct val="100000"/>
              <a:buNone/>
            </a:pPr>
            <a:r>
              <a:t/>
            </a:r>
            <a:endParaRPr>
              <a:latin typeface="Times New Roman"/>
              <a:ea typeface="Times New Roman"/>
              <a:cs typeface="Times New Roman"/>
              <a:sym typeface="Times New Roman"/>
            </a:endParaRPr>
          </a:p>
          <a:p>
            <a:pPr indent="-110490" lvl="1" marL="685800" rtl="0" algn="l">
              <a:lnSpc>
                <a:spcPct val="90000"/>
              </a:lnSpc>
              <a:spcBef>
                <a:spcPts val="500"/>
              </a:spcBef>
              <a:spcAft>
                <a:spcPts val="0"/>
              </a:spcAft>
              <a:buClr>
                <a:schemeClr val="dk1"/>
              </a:buClr>
              <a:buSzPct val="100000"/>
              <a:buNone/>
            </a:pPr>
            <a:r>
              <a:t/>
            </a:r>
            <a:endParaRPr/>
          </a:p>
          <a:p>
            <a:pPr indent="-110490" lvl="1" marL="685800" rtl="0" algn="l">
              <a:lnSpc>
                <a:spcPct val="90000"/>
              </a:lnSpc>
              <a:spcBef>
                <a:spcPts val="500"/>
              </a:spcBef>
              <a:spcAft>
                <a:spcPts val="0"/>
              </a:spcAft>
              <a:buClr>
                <a:schemeClr val="dk1"/>
              </a:buClr>
              <a:buSzPct val="100000"/>
              <a:buNone/>
            </a:pPr>
            <a:r>
              <a:t/>
            </a:r>
            <a:endParaRPr/>
          </a:p>
          <a:p>
            <a:pPr indent="-110490" lvl="1" marL="685800" rtl="0" algn="l">
              <a:lnSpc>
                <a:spcPct val="90000"/>
              </a:lnSpc>
              <a:spcBef>
                <a:spcPts val="500"/>
              </a:spcBef>
              <a:spcAft>
                <a:spcPts val="0"/>
              </a:spcAft>
              <a:buClr>
                <a:schemeClr val="dk1"/>
              </a:buClr>
              <a:buSzPct val="100000"/>
              <a:buNone/>
            </a:pPr>
            <a:r>
              <a:t/>
            </a:r>
            <a:endParaRPr/>
          </a:p>
          <a:p>
            <a:pPr indent="-110490" lvl="1" marL="685800" rtl="0" algn="l">
              <a:lnSpc>
                <a:spcPct val="90000"/>
              </a:lnSpc>
              <a:spcBef>
                <a:spcPts val="500"/>
              </a:spcBef>
              <a:spcAft>
                <a:spcPts val="0"/>
              </a:spcAft>
              <a:buClr>
                <a:schemeClr val="dk1"/>
              </a:buClr>
              <a:buSzPct val="100000"/>
              <a:buNone/>
            </a:pPr>
            <a:r>
              <a:t/>
            </a:r>
            <a:endParaRPr/>
          </a:p>
          <a:p>
            <a:pPr indent="-110490" lvl="1" marL="685800" rtl="0" algn="l">
              <a:lnSpc>
                <a:spcPct val="90000"/>
              </a:lnSpc>
              <a:spcBef>
                <a:spcPts val="500"/>
              </a:spcBef>
              <a:spcAft>
                <a:spcPts val="0"/>
              </a:spcAft>
              <a:buClr>
                <a:schemeClr val="dk1"/>
              </a:buClr>
              <a:buSzPct val="100000"/>
              <a:buNone/>
            </a:pPr>
            <a:r>
              <a:t/>
            </a:r>
            <a:endParaRPr/>
          </a:p>
          <a:p>
            <a:pPr indent="-110490" lvl="1" marL="685800" rtl="0" algn="l">
              <a:lnSpc>
                <a:spcPct val="90000"/>
              </a:lnSpc>
              <a:spcBef>
                <a:spcPts val="500"/>
              </a:spcBef>
              <a:spcAft>
                <a:spcPts val="0"/>
              </a:spcAft>
              <a:buClr>
                <a:schemeClr val="dk1"/>
              </a:buClr>
              <a:buSzPct val="100000"/>
              <a:buNone/>
            </a:pPr>
            <a:r>
              <a:t/>
            </a:r>
            <a:endParaRPr/>
          </a:p>
          <a:p>
            <a:pPr indent="-110490" lvl="1" marL="685800" rtl="0" algn="l">
              <a:lnSpc>
                <a:spcPct val="90000"/>
              </a:lnSpc>
              <a:spcBef>
                <a:spcPts val="500"/>
              </a:spcBef>
              <a:spcAft>
                <a:spcPts val="0"/>
              </a:spcAft>
              <a:buClr>
                <a:schemeClr val="dk1"/>
              </a:buClr>
              <a:buSzPct val="100000"/>
              <a:buNone/>
            </a:pPr>
            <a:r>
              <a:t/>
            </a:r>
            <a:endParaRPr/>
          </a:p>
          <a:p>
            <a:pPr indent="-110490" lvl="1" marL="685800" rtl="0" algn="l">
              <a:lnSpc>
                <a:spcPct val="90000"/>
              </a:lnSpc>
              <a:spcBef>
                <a:spcPts val="500"/>
              </a:spcBef>
              <a:spcAft>
                <a:spcPts val="0"/>
              </a:spcAft>
              <a:buClr>
                <a:schemeClr val="dk1"/>
              </a:buClr>
              <a:buSzPct val="100000"/>
              <a:buNone/>
            </a:pPr>
            <a:r>
              <a:t/>
            </a:r>
            <a:endParaRPr/>
          </a:p>
          <a:p>
            <a:pPr indent="-110490" lvl="1" marL="685800" rtl="0" algn="l">
              <a:lnSpc>
                <a:spcPct val="90000"/>
              </a:lnSpc>
              <a:spcBef>
                <a:spcPts val="500"/>
              </a:spcBef>
              <a:spcAft>
                <a:spcPts val="0"/>
              </a:spcAft>
              <a:buClr>
                <a:schemeClr val="dk1"/>
              </a:buClr>
              <a:buSzPct val="100000"/>
              <a:buNone/>
            </a:pPr>
            <a:r>
              <a:t/>
            </a:r>
            <a:endParaRPr/>
          </a:p>
          <a:p>
            <a:pPr indent="-110490" lvl="1" marL="685800" rtl="0" algn="l">
              <a:lnSpc>
                <a:spcPct val="90000"/>
              </a:lnSpc>
              <a:spcBef>
                <a:spcPts val="500"/>
              </a:spcBef>
              <a:spcAft>
                <a:spcPts val="0"/>
              </a:spcAft>
              <a:buClr>
                <a:schemeClr val="dk1"/>
              </a:buClr>
              <a:buSzPct val="100000"/>
              <a:buNone/>
            </a:pPr>
            <a:r>
              <a:t/>
            </a:r>
            <a:endParaRPr/>
          </a:p>
          <a:p>
            <a:pPr indent="-110490" lvl="1" marL="685800" rtl="0" algn="l">
              <a:lnSpc>
                <a:spcPct val="90000"/>
              </a:lnSpc>
              <a:spcBef>
                <a:spcPts val="500"/>
              </a:spcBef>
              <a:spcAft>
                <a:spcPts val="0"/>
              </a:spcAft>
              <a:buClr>
                <a:schemeClr val="dk1"/>
              </a:buClr>
              <a:buSzPct val="100000"/>
              <a:buNone/>
            </a:pPr>
            <a:r>
              <a:t/>
            </a:r>
            <a:endParaRPr/>
          </a:p>
          <a:p>
            <a:pPr indent="-110490" lvl="1" marL="685800" rtl="0" algn="l">
              <a:lnSpc>
                <a:spcPct val="90000"/>
              </a:lnSpc>
              <a:spcBef>
                <a:spcPts val="500"/>
              </a:spcBef>
              <a:spcAft>
                <a:spcPts val="0"/>
              </a:spcAft>
              <a:buClr>
                <a:schemeClr val="dk1"/>
              </a:buClr>
              <a:buSzPct val="100000"/>
              <a:buNone/>
            </a:pPr>
            <a:r>
              <a:t/>
            </a:r>
            <a:endParaRPr/>
          </a:p>
          <a:p>
            <a:pPr indent="-110490" lvl="1" marL="685800" rtl="0" algn="l">
              <a:lnSpc>
                <a:spcPct val="90000"/>
              </a:lnSpc>
              <a:spcBef>
                <a:spcPts val="500"/>
              </a:spcBef>
              <a:spcAft>
                <a:spcPts val="0"/>
              </a:spcAft>
              <a:buClr>
                <a:schemeClr val="dk1"/>
              </a:buClr>
              <a:buSzPct val="100000"/>
              <a:buNone/>
            </a:pPr>
            <a:r>
              <a:t/>
            </a:r>
            <a:endParaRPr/>
          </a:p>
          <a:p>
            <a:pPr indent="-110490" lvl="1" marL="685800" rtl="0" algn="l">
              <a:lnSpc>
                <a:spcPct val="90000"/>
              </a:lnSpc>
              <a:spcBef>
                <a:spcPts val="500"/>
              </a:spcBef>
              <a:spcAft>
                <a:spcPts val="0"/>
              </a:spcAft>
              <a:buClr>
                <a:schemeClr val="dk1"/>
              </a:buClr>
              <a:buSzPct val="100000"/>
              <a:buNone/>
            </a:pPr>
            <a:r>
              <a:t/>
            </a:r>
            <a:endParaRPr/>
          </a:p>
          <a:p>
            <a:pPr indent="-110490" lvl="1" marL="685800" rtl="0" algn="l">
              <a:lnSpc>
                <a:spcPct val="90000"/>
              </a:lnSpc>
              <a:spcBef>
                <a:spcPts val="500"/>
              </a:spcBef>
              <a:spcAft>
                <a:spcPts val="0"/>
              </a:spcAft>
              <a:buClr>
                <a:schemeClr val="dk1"/>
              </a:buClr>
              <a:buSzPct val="100000"/>
              <a:buNone/>
            </a:pPr>
            <a:r>
              <a:t/>
            </a:r>
            <a:endParaRPr/>
          </a:p>
          <a:p>
            <a:pPr indent="-110490" lvl="1" marL="685800" rtl="0" algn="l">
              <a:lnSpc>
                <a:spcPct val="90000"/>
              </a:lnSpc>
              <a:spcBef>
                <a:spcPts val="500"/>
              </a:spcBef>
              <a:spcAft>
                <a:spcPts val="0"/>
              </a:spcAft>
              <a:buClr>
                <a:schemeClr val="dk1"/>
              </a:buClr>
              <a:buSzPct val="100000"/>
              <a:buNone/>
            </a:pPr>
            <a:r>
              <a:t/>
            </a:r>
            <a:endParaRPr/>
          </a:p>
          <a:p>
            <a:pPr indent="-110490" lvl="1" marL="685800" rtl="0" algn="l">
              <a:lnSpc>
                <a:spcPct val="90000"/>
              </a:lnSpc>
              <a:spcBef>
                <a:spcPts val="500"/>
              </a:spcBef>
              <a:spcAft>
                <a:spcPts val="0"/>
              </a:spcAft>
              <a:buClr>
                <a:schemeClr val="dk1"/>
              </a:buClr>
              <a:buSzPct val="100000"/>
              <a:buNone/>
            </a:pPr>
            <a:r>
              <a:t/>
            </a:r>
            <a:endParaRPr/>
          </a:p>
          <a:p>
            <a:pPr indent="-110490" lvl="1" marL="685800" rtl="0" algn="l">
              <a:lnSpc>
                <a:spcPct val="90000"/>
              </a:lnSpc>
              <a:spcBef>
                <a:spcPts val="500"/>
              </a:spcBef>
              <a:spcAft>
                <a:spcPts val="0"/>
              </a:spcAft>
              <a:buClr>
                <a:schemeClr val="dk1"/>
              </a:buClr>
              <a:buSzPct val="100000"/>
              <a:buNone/>
            </a:pPr>
            <a:r>
              <a:t/>
            </a:r>
            <a:endParaRPr/>
          </a:p>
          <a:p>
            <a:pPr indent="-110490" lvl="1" marL="685800" rtl="0" algn="l">
              <a:lnSpc>
                <a:spcPct val="90000"/>
              </a:lnSpc>
              <a:spcBef>
                <a:spcPts val="500"/>
              </a:spcBef>
              <a:spcAft>
                <a:spcPts val="0"/>
              </a:spcAft>
              <a:buClr>
                <a:schemeClr val="dk1"/>
              </a:buClr>
              <a:buSzPct val="100000"/>
              <a:buNone/>
            </a:pPr>
            <a:r>
              <a:t/>
            </a:r>
            <a:endParaRPr/>
          </a:p>
          <a:p>
            <a:pPr indent="-110490" lvl="1" marL="685800" rtl="0" algn="l">
              <a:lnSpc>
                <a:spcPct val="90000"/>
              </a:lnSpc>
              <a:spcBef>
                <a:spcPts val="500"/>
              </a:spcBef>
              <a:spcAft>
                <a:spcPts val="0"/>
              </a:spcAft>
              <a:buClr>
                <a:schemeClr val="dk1"/>
              </a:buClr>
              <a:buSzPct val="100000"/>
              <a:buNone/>
            </a:pPr>
            <a:r>
              <a:t/>
            </a:r>
            <a:endParaRPr/>
          </a:p>
          <a:p>
            <a:pPr indent="-110490" lvl="1" marL="685800" rtl="0" algn="l">
              <a:lnSpc>
                <a:spcPct val="90000"/>
              </a:lnSpc>
              <a:spcBef>
                <a:spcPts val="500"/>
              </a:spcBef>
              <a:spcAft>
                <a:spcPts val="0"/>
              </a:spcAft>
              <a:buClr>
                <a:schemeClr val="dk1"/>
              </a:buClr>
              <a:buSzPct val="100000"/>
              <a:buNone/>
            </a:pPr>
            <a:r>
              <a:t/>
            </a:r>
            <a:endParaRPr/>
          </a:p>
          <a:p>
            <a:pPr indent="-110490" lvl="1" marL="685800" rtl="0" algn="l">
              <a:lnSpc>
                <a:spcPct val="90000"/>
              </a:lnSpc>
              <a:spcBef>
                <a:spcPts val="500"/>
              </a:spcBef>
              <a:spcAft>
                <a:spcPts val="0"/>
              </a:spcAft>
              <a:buClr>
                <a:schemeClr val="dk1"/>
              </a:buClr>
              <a:buSzPct val="100000"/>
              <a:buNone/>
            </a:pPr>
            <a:r>
              <a:t/>
            </a:r>
            <a:endParaRPr/>
          </a:p>
          <a:p>
            <a:pPr indent="-110490" lvl="1" marL="685800" rtl="0" algn="l">
              <a:lnSpc>
                <a:spcPct val="90000"/>
              </a:lnSpc>
              <a:spcBef>
                <a:spcPts val="500"/>
              </a:spcBef>
              <a:spcAft>
                <a:spcPts val="0"/>
              </a:spcAft>
              <a:buClr>
                <a:schemeClr val="dk1"/>
              </a:buClr>
              <a:buSzPct val="100000"/>
              <a:buNone/>
            </a:pPr>
            <a:r>
              <a:t/>
            </a:r>
            <a:endParaRPr/>
          </a:p>
          <a:p>
            <a:pPr indent="-110490" lvl="1" marL="685800" rtl="0" algn="l">
              <a:lnSpc>
                <a:spcPct val="90000"/>
              </a:lnSpc>
              <a:spcBef>
                <a:spcPts val="500"/>
              </a:spcBef>
              <a:spcAft>
                <a:spcPts val="0"/>
              </a:spcAft>
              <a:buClr>
                <a:schemeClr val="dk1"/>
              </a:buClr>
              <a:buSzPct val="100000"/>
              <a:buNone/>
            </a:pPr>
            <a:r>
              <a:t/>
            </a:r>
            <a:endParaRPr/>
          </a:p>
          <a:p>
            <a:pPr indent="-110490" lvl="1" marL="685800" rtl="0" algn="l">
              <a:lnSpc>
                <a:spcPct val="90000"/>
              </a:lnSpc>
              <a:spcBef>
                <a:spcPts val="500"/>
              </a:spcBef>
              <a:spcAft>
                <a:spcPts val="0"/>
              </a:spcAft>
              <a:buClr>
                <a:schemeClr val="dk1"/>
              </a:buClr>
              <a:buSzPct val="10000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6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F0"/>
              </a:buClr>
              <a:buSzPts val="4400"/>
              <a:buFont typeface="Algerian"/>
              <a:buNone/>
            </a:pPr>
            <a:r>
              <a:rPr lang="en-US">
                <a:solidFill>
                  <a:srgbClr val="00B0F0"/>
                </a:solidFill>
                <a:latin typeface="Algerian"/>
                <a:ea typeface="Algerian"/>
                <a:cs typeface="Algerian"/>
                <a:sym typeface="Algerian"/>
              </a:rPr>
              <a:t>Radiation Sensors</a:t>
            </a:r>
            <a:endParaRPr>
              <a:latin typeface="Algerian"/>
              <a:ea typeface="Algerian"/>
              <a:cs typeface="Algerian"/>
              <a:sym typeface="Algerian"/>
            </a:endParaRPr>
          </a:p>
        </p:txBody>
      </p:sp>
      <p:sp>
        <p:nvSpPr>
          <p:cNvPr id="363" name="Google Shape;363;p6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just">
              <a:lnSpc>
                <a:spcPct val="90000"/>
              </a:lnSpc>
              <a:spcBef>
                <a:spcPts val="0"/>
              </a:spcBef>
              <a:spcAft>
                <a:spcPts val="0"/>
              </a:spcAft>
              <a:buClr>
                <a:schemeClr val="dk1"/>
              </a:buClr>
              <a:buSzPct val="100000"/>
              <a:buNone/>
            </a:pPr>
            <a:r>
              <a:t/>
            </a:r>
            <a:endParaRPr/>
          </a:p>
          <a:p>
            <a:pPr indent="-228600" lvl="0" marL="228600" rtl="0" algn="just">
              <a:lnSpc>
                <a:spcPct val="120000"/>
              </a:lnSpc>
              <a:spcBef>
                <a:spcPts val="0"/>
              </a:spcBef>
              <a:spcAft>
                <a:spcPts val="0"/>
              </a:spcAft>
              <a:buClr>
                <a:schemeClr val="dk1"/>
              </a:buClr>
              <a:buSzPct val="100000"/>
              <a:buChar char="•"/>
            </a:pPr>
            <a:r>
              <a:rPr lang="en-US" sz="3300">
                <a:latin typeface="Times New Roman"/>
                <a:ea typeface="Times New Roman"/>
                <a:cs typeface="Times New Roman"/>
                <a:sym typeface="Times New Roman"/>
              </a:rPr>
              <a:t>Radiation detectors, also called radiation sensors, are instruments that sense and measure radiation emissions or levels of radiation produced by a source.</a:t>
            </a:r>
            <a:endParaRPr/>
          </a:p>
          <a:p>
            <a:pPr indent="-228600" lvl="0" marL="228600" rtl="0" algn="just">
              <a:lnSpc>
                <a:spcPct val="120000"/>
              </a:lnSpc>
              <a:spcBef>
                <a:spcPts val="0"/>
              </a:spcBef>
              <a:spcAft>
                <a:spcPts val="0"/>
              </a:spcAft>
              <a:buClr>
                <a:schemeClr val="dk1"/>
              </a:buClr>
              <a:buSzPct val="100000"/>
              <a:buNone/>
            </a:pPr>
            <a:r>
              <a:t/>
            </a:r>
            <a:endParaRPr sz="3300">
              <a:latin typeface="Times New Roman"/>
              <a:ea typeface="Times New Roman"/>
              <a:cs typeface="Times New Roman"/>
              <a:sym typeface="Times New Roman"/>
            </a:endParaRPr>
          </a:p>
          <a:p>
            <a:pPr indent="-228600" lvl="0" marL="228600" rtl="0" algn="just">
              <a:lnSpc>
                <a:spcPct val="120000"/>
              </a:lnSpc>
              <a:spcBef>
                <a:spcPts val="0"/>
              </a:spcBef>
              <a:spcAft>
                <a:spcPts val="0"/>
              </a:spcAft>
              <a:buClr>
                <a:schemeClr val="dk1"/>
              </a:buClr>
              <a:buSzPct val="100000"/>
              <a:buFont typeface="Noto Sans Symbols"/>
              <a:buChar char="▪"/>
            </a:pPr>
            <a:r>
              <a:rPr lang="en-US" sz="3300">
                <a:latin typeface="Times New Roman"/>
                <a:ea typeface="Times New Roman"/>
                <a:cs typeface="Times New Roman"/>
                <a:sym typeface="Times New Roman"/>
              </a:rPr>
              <a:t>When radiation passes inside a detector, it </a:t>
            </a:r>
            <a:r>
              <a:rPr b="1" lang="en-US" sz="3300">
                <a:latin typeface="Times New Roman"/>
                <a:ea typeface="Times New Roman"/>
                <a:cs typeface="Times New Roman"/>
                <a:sym typeface="Times New Roman"/>
              </a:rPr>
              <a:t>causes ionization of gas atoms</a:t>
            </a:r>
            <a:r>
              <a:rPr lang="en-US" sz="3300">
                <a:latin typeface="Times New Roman"/>
                <a:ea typeface="Times New Roman"/>
                <a:cs typeface="Times New Roman"/>
                <a:sym typeface="Times New Roman"/>
              </a:rPr>
              <a:t>, separating atoms into positive ions and electrons. Separated electrons and positive ions are attracted to the electrodes, causing a current to flow. This is converted into electric signals, which are then measured as the amount of radiation.</a:t>
            </a:r>
            <a:endParaRPr/>
          </a:p>
          <a:p>
            <a:pPr indent="-7747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F0"/>
              </a:buClr>
              <a:buSzPts val="4400"/>
              <a:buFont typeface="Algerian"/>
              <a:buNone/>
            </a:pPr>
            <a:r>
              <a:rPr lang="en-US">
                <a:solidFill>
                  <a:srgbClr val="00B0F0"/>
                </a:solidFill>
                <a:latin typeface="Algerian"/>
                <a:ea typeface="Algerian"/>
                <a:cs typeface="Algerian"/>
                <a:sym typeface="Algerian"/>
              </a:rPr>
              <a:t>Types of Radiation Sensors</a:t>
            </a:r>
            <a:endParaRPr>
              <a:latin typeface="Algerian"/>
              <a:ea typeface="Algerian"/>
              <a:cs typeface="Algerian"/>
              <a:sym typeface="Algerian"/>
            </a:endParaRPr>
          </a:p>
        </p:txBody>
      </p:sp>
      <p:sp>
        <p:nvSpPr>
          <p:cNvPr id="369" name="Google Shape;369;p6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None/>
            </a:pPr>
            <a:r>
              <a:t/>
            </a:r>
            <a:endParaRPr/>
          </a:p>
          <a:p>
            <a:pPr indent="-228600" lvl="0" marL="228600" rtl="0" algn="just">
              <a:lnSpc>
                <a:spcPct val="90000"/>
              </a:lnSpc>
              <a:spcBef>
                <a:spcPts val="0"/>
              </a:spcBef>
              <a:spcAft>
                <a:spcPts val="0"/>
              </a:spcAft>
              <a:buClr>
                <a:schemeClr val="dk1"/>
              </a:buClr>
              <a:buSzPts val="2800"/>
              <a:buChar char="•"/>
            </a:pPr>
            <a:r>
              <a:rPr lang="en-US" sz="2800">
                <a:latin typeface="Times New Roman"/>
                <a:ea typeface="Times New Roman"/>
                <a:cs typeface="Times New Roman"/>
                <a:sym typeface="Times New Roman"/>
              </a:rPr>
              <a:t>There are three different main types of radiation detectors. These are detectors </a:t>
            </a:r>
            <a:r>
              <a:rPr b="1" lang="en-US" sz="2800">
                <a:latin typeface="Times New Roman"/>
                <a:ea typeface="Times New Roman"/>
                <a:cs typeface="Times New Roman"/>
                <a:sym typeface="Times New Roman"/>
              </a:rPr>
              <a:t>based on gas ionization, scintillation detectors, and semiconductor detectors</a:t>
            </a:r>
            <a:r>
              <a:rPr lang="en-US" sz="2800">
                <a:latin typeface="Times New Roman"/>
                <a:ea typeface="Times New Roman"/>
                <a:cs typeface="Times New Roman"/>
                <a:sym typeface="Times New Roman"/>
              </a:rPr>
              <a:t>. </a:t>
            </a:r>
            <a:endParaRPr/>
          </a:p>
          <a:p>
            <a:pPr indent="-50800" lvl="0" marL="228600" rtl="0" algn="just">
              <a:lnSpc>
                <a:spcPct val="90000"/>
              </a:lnSpc>
              <a:spcBef>
                <a:spcPts val="0"/>
              </a:spcBef>
              <a:spcAft>
                <a:spcPts val="0"/>
              </a:spcAft>
              <a:buClr>
                <a:schemeClr val="dk1"/>
              </a:buClr>
              <a:buSzPts val="2800"/>
              <a:buNone/>
            </a:pPr>
            <a:r>
              <a:t/>
            </a:r>
            <a:endParaRPr sz="2800">
              <a:latin typeface="Times New Roman"/>
              <a:ea typeface="Times New Roman"/>
              <a:cs typeface="Times New Roman"/>
              <a:sym typeface="Times New Roman"/>
            </a:endParaRPr>
          </a:p>
          <a:p>
            <a:pPr indent="-228600" lvl="0" marL="228600" rtl="0" algn="just">
              <a:lnSpc>
                <a:spcPct val="90000"/>
              </a:lnSpc>
              <a:spcBef>
                <a:spcPts val="0"/>
              </a:spcBef>
              <a:spcAft>
                <a:spcPts val="0"/>
              </a:spcAft>
              <a:buClr>
                <a:schemeClr val="dk1"/>
              </a:buClr>
              <a:buSzPts val="2800"/>
              <a:buChar char="•"/>
            </a:pPr>
            <a:r>
              <a:rPr lang="en-US" sz="2800">
                <a:latin typeface="Times New Roman"/>
                <a:ea typeface="Times New Roman"/>
                <a:cs typeface="Times New Roman"/>
                <a:sym typeface="Times New Roman"/>
              </a:rPr>
              <a:t>Detectors based on gas ionization are the ionization chamber, proportional counter, and Geiger–Müller counter.</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F0"/>
              </a:buClr>
              <a:buSzPts val="4400"/>
              <a:buFont typeface="Algerian"/>
              <a:buNone/>
            </a:pPr>
            <a:r>
              <a:rPr lang="en-US">
                <a:solidFill>
                  <a:srgbClr val="00B0F0"/>
                </a:solidFill>
                <a:latin typeface="Algerian"/>
                <a:ea typeface="Algerian"/>
                <a:cs typeface="Algerian"/>
                <a:sym typeface="Algerian"/>
              </a:rPr>
              <a:t>Use of Radiation Sensors</a:t>
            </a:r>
            <a:endParaRPr>
              <a:latin typeface="Algerian"/>
              <a:ea typeface="Algerian"/>
              <a:cs typeface="Algerian"/>
              <a:sym typeface="Algerian"/>
            </a:endParaRPr>
          </a:p>
        </p:txBody>
      </p:sp>
      <p:sp>
        <p:nvSpPr>
          <p:cNvPr id="375" name="Google Shape;375;p6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3200"/>
              <a:buChar char="•"/>
            </a:pPr>
            <a:r>
              <a:rPr lang="en-US" sz="3200">
                <a:latin typeface="Times New Roman"/>
                <a:ea typeface="Times New Roman"/>
                <a:cs typeface="Times New Roman"/>
                <a:sym typeface="Times New Roman"/>
              </a:rPr>
              <a:t>A radiation detector is a device used to track, detect, or identify high-energy particles or radiation from natural or artificial sources such as cosmic radiation, nuclear decay, particle accelerators, and X-rays.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F0"/>
              </a:buClr>
              <a:buSzPts val="4400"/>
              <a:buFont typeface="Algerian"/>
              <a:buNone/>
            </a:pPr>
            <a:r>
              <a:rPr lang="en-US">
                <a:solidFill>
                  <a:srgbClr val="00B0F0"/>
                </a:solidFill>
                <a:latin typeface="Algerian"/>
                <a:ea typeface="Algerian"/>
                <a:cs typeface="Algerian"/>
                <a:sym typeface="Algerian"/>
              </a:rPr>
              <a:t>Radiation Sensors</a:t>
            </a:r>
            <a:endParaRPr>
              <a:latin typeface="Algerian"/>
              <a:ea typeface="Algerian"/>
              <a:cs typeface="Algerian"/>
              <a:sym typeface="Algerian"/>
            </a:endParaRPr>
          </a:p>
        </p:txBody>
      </p:sp>
      <p:sp>
        <p:nvSpPr>
          <p:cNvPr id="381" name="Google Shape;381;p6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Radiation sensors are also called as Sensistors.</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It can be classified as </a:t>
            </a:r>
            <a:endParaRPr/>
          </a:p>
          <a:p>
            <a:pPr indent="-514350" lvl="0" marL="514350" rtl="0" algn="just">
              <a:lnSpc>
                <a:spcPct val="90000"/>
              </a:lnSpc>
              <a:spcBef>
                <a:spcPts val="1000"/>
              </a:spcBef>
              <a:spcAft>
                <a:spcPts val="0"/>
              </a:spcAft>
              <a:buClr>
                <a:schemeClr val="dk1"/>
              </a:buClr>
              <a:buSzPts val="2800"/>
              <a:buFont typeface="Calibri"/>
              <a:buAutoNum type="arabicPeriod"/>
            </a:pPr>
            <a:r>
              <a:rPr lang="en-US">
                <a:latin typeface="Times New Roman"/>
                <a:ea typeface="Times New Roman"/>
                <a:cs typeface="Times New Roman"/>
                <a:sym typeface="Times New Roman"/>
              </a:rPr>
              <a:t> Photoelectric cell such as Photo emissive cell.</a:t>
            </a:r>
            <a:endParaRPr/>
          </a:p>
          <a:p>
            <a:pPr indent="-514350" lvl="0" marL="514350" rtl="0" algn="just">
              <a:lnSpc>
                <a:spcPct val="90000"/>
              </a:lnSpc>
              <a:spcBef>
                <a:spcPts val="1000"/>
              </a:spcBef>
              <a:spcAft>
                <a:spcPts val="0"/>
              </a:spcAft>
              <a:buClr>
                <a:schemeClr val="dk1"/>
              </a:buClr>
              <a:buSzPts val="2800"/>
              <a:buFont typeface="Calibri"/>
              <a:buAutoNum type="arabicPeriod"/>
            </a:pPr>
            <a:r>
              <a:rPr lang="en-US">
                <a:latin typeface="Times New Roman"/>
                <a:ea typeface="Times New Roman"/>
                <a:cs typeface="Times New Roman"/>
                <a:sym typeface="Times New Roman"/>
              </a:rPr>
              <a:t>Photoemf cell such as Photovoltaic, barrier layer, boundary layer type</a:t>
            </a:r>
            <a:endParaRPr/>
          </a:p>
          <a:p>
            <a:pPr indent="-514350" lvl="0" marL="514350" rtl="0" algn="just">
              <a:lnSpc>
                <a:spcPct val="90000"/>
              </a:lnSpc>
              <a:spcBef>
                <a:spcPts val="1000"/>
              </a:spcBef>
              <a:spcAft>
                <a:spcPts val="0"/>
              </a:spcAft>
              <a:buClr>
                <a:schemeClr val="dk1"/>
              </a:buClr>
              <a:buSzPts val="2800"/>
              <a:buFont typeface="Calibri"/>
              <a:buAutoNum type="arabicPeriod"/>
            </a:pPr>
            <a:r>
              <a:rPr lang="en-US">
                <a:latin typeface="Times New Roman"/>
                <a:ea typeface="Times New Roman"/>
                <a:cs typeface="Times New Roman"/>
                <a:sym typeface="Times New Roman"/>
              </a:rPr>
              <a:t>Photoconductive cell such as light sensitive resistors.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F0"/>
              </a:buClr>
              <a:buSzPts val="4400"/>
              <a:buFont typeface="Algerian"/>
              <a:buNone/>
            </a:pPr>
            <a:r>
              <a:rPr lang="en-US">
                <a:solidFill>
                  <a:srgbClr val="00B0F0"/>
                </a:solidFill>
                <a:latin typeface="Algerian"/>
                <a:ea typeface="Algerian"/>
                <a:cs typeface="Algerian"/>
                <a:sym typeface="Algerian"/>
              </a:rPr>
              <a:t>Radiation Sensors</a:t>
            </a:r>
            <a:endParaRPr>
              <a:latin typeface="Algerian"/>
              <a:ea typeface="Algerian"/>
              <a:cs typeface="Algerian"/>
              <a:sym typeface="Algerian"/>
            </a:endParaRPr>
          </a:p>
        </p:txBody>
      </p:sp>
      <p:sp>
        <p:nvSpPr>
          <p:cNvPr id="387" name="Google Shape;387;p6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Clr>
                <a:schemeClr val="dk1"/>
              </a:buClr>
              <a:buSzPts val="2800"/>
              <a:buChar char="•"/>
            </a:pPr>
            <a:r>
              <a:rPr lang="en-US" sz="2800">
                <a:latin typeface="Times New Roman"/>
                <a:ea typeface="Times New Roman"/>
                <a:cs typeface="Times New Roman"/>
                <a:sym typeface="Times New Roman"/>
              </a:rPr>
              <a:t>Photosensistor was considered as a combination of two electrodes in an electrolyte.</a:t>
            </a:r>
            <a:endParaRPr/>
          </a:p>
          <a:p>
            <a:pPr indent="-228600" lvl="0" marL="228600" rtl="0" algn="just">
              <a:lnSpc>
                <a:spcPct val="100000"/>
              </a:lnSpc>
              <a:spcBef>
                <a:spcPts val="1000"/>
              </a:spcBef>
              <a:spcAft>
                <a:spcPts val="0"/>
              </a:spcAft>
              <a:buClr>
                <a:schemeClr val="dk1"/>
              </a:buClr>
              <a:buSzPts val="2800"/>
              <a:buChar char="•"/>
            </a:pPr>
            <a:r>
              <a:rPr lang="en-US" sz="2800">
                <a:latin typeface="Times New Roman"/>
                <a:ea typeface="Times New Roman"/>
                <a:cs typeface="Times New Roman"/>
                <a:sym typeface="Times New Roman"/>
              </a:rPr>
              <a:t>According to the radiation changes, frequency or wavelength ,the electrodes change in Size and shape and the nature of electrolyte also changes    i.e gas, liquid or solid.</a:t>
            </a:r>
            <a:endParaRPr/>
          </a:p>
          <a:p>
            <a:pPr indent="-228600" lvl="0" marL="228600" rtl="0" algn="just">
              <a:lnSpc>
                <a:spcPct val="100000"/>
              </a:lnSpc>
              <a:spcBef>
                <a:spcPts val="1000"/>
              </a:spcBef>
              <a:spcAft>
                <a:spcPts val="0"/>
              </a:spcAft>
              <a:buClr>
                <a:schemeClr val="dk1"/>
              </a:buClr>
              <a:buSzPts val="2800"/>
              <a:buChar char="•"/>
            </a:pPr>
            <a:r>
              <a:rPr lang="en-US" sz="2800">
                <a:latin typeface="Times New Roman"/>
                <a:ea typeface="Times New Roman"/>
                <a:cs typeface="Times New Roman"/>
                <a:sym typeface="Times New Roman"/>
              </a:rPr>
              <a:t>One of the fundamental laws on which some of these sensors are based is the Photoelectric effect.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F0"/>
              </a:buClr>
              <a:buSzPts val="4400"/>
              <a:buFont typeface="Algerian"/>
              <a:buNone/>
            </a:pPr>
            <a:r>
              <a:rPr lang="en-US">
                <a:solidFill>
                  <a:srgbClr val="00B0F0"/>
                </a:solidFill>
                <a:latin typeface="Algerian"/>
                <a:ea typeface="Algerian"/>
                <a:cs typeface="Algerian"/>
                <a:sym typeface="Algerian"/>
              </a:rPr>
              <a:t>Radiation Sensors</a:t>
            </a:r>
            <a:endParaRPr>
              <a:latin typeface="Algerian"/>
              <a:ea typeface="Algerian"/>
              <a:cs typeface="Algerian"/>
              <a:sym typeface="Algerian"/>
            </a:endParaRPr>
          </a:p>
        </p:txBody>
      </p:sp>
      <p:sp>
        <p:nvSpPr>
          <p:cNvPr id="393" name="Google Shape;393;p6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Clr>
                <a:schemeClr val="dk1"/>
              </a:buClr>
              <a:buSzPts val="2800"/>
              <a:buChar char="•"/>
            </a:pPr>
            <a:r>
              <a:rPr lang="en-US" sz="2800">
                <a:latin typeface="Times New Roman"/>
                <a:ea typeface="Times New Roman"/>
                <a:cs typeface="Times New Roman"/>
                <a:sym typeface="Times New Roman"/>
              </a:rPr>
              <a:t>Radiation energy propagating through space in quanta when collides with matter, certain integral number of quanta called photons are emitted, reflected and others absorbed depending on the material characteristics</a:t>
            </a:r>
            <a:r>
              <a:rPr lang="en-US">
                <a:latin typeface="Times New Roman"/>
                <a:ea typeface="Times New Roman"/>
                <a:cs typeface="Times New Roman"/>
                <a:sym typeface="Times New Roman"/>
              </a:rPr>
              <a:t>. </a:t>
            </a:r>
            <a:endParaRPr/>
          </a:p>
          <a:p>
            <a:pPr indent="-228600" lvl="0" marL="228600" rtl="0" algn="just">
              <a:lnSpc>
                <a:spcPct val="100000"/>
              </a:lnSpc>
              <a:spcBef>
                <a:spcPts val="1000"/>
              </a:spcBef>
              <a:spcAft>
                <a:spcPts val="0"/>
              </a:spcAft>
              <a:buClr>
                <a:schemeClr val="dk1"/>
              </a:buClr>
              <a:buSzPts val="2800"/>
              <a:buChar char="•"/>
            </a:pPr>
            <a:r>
              <a:rPr lang="en-US" sz="2800">
                <a:latin typeface="Times New Roman"/>
                <a:ea typeface="Times New Roman"/>
                <a:cs typeface="Times New Roman"/>
                <a:sym typeface="Times New Roman"/>
              </a:rPr>
              <a:t>The intensity of incident radiation determines the number of electrons released. </a:t>
            </a:r>
            <a:endParaRPr/>
          </a:p>
          <a:p>
            <a:pPr indent="-228600" lvl="0" marL="228600" rtl="0" algn="just">
              <a:lnSpc>
                <a:spcPct val="100000"/>
              </a:lnSpc>
              <a:spcBef>
                <a:spcPts val="1000"/>
              </a:spcBef>
              <a:spcAft>
                <a:spcPts val="0"/>
              </a:spcAft>
              <a:buClr>
                <a:schemeClr val="dk1"/>
              </a:buClr>
              <a:buSzPts val="2800"/>
              <a:buChar char="•"/>
            </a:pPr>
            <a:r>
              <a:rPr lang="en-US" sz="2800">
                <a:latin typeface="Times New Roman"/>
                <a:ea typeface="Times New Roman"/>
                <a:cs typeface="Times New Roman"/>
                <a:sym typeface="Times New Roman"/>
              </a:rPr>
              <a:t>The mechanism is explained by the band structure.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F0"/>
              </a:buClr>
              <a:buSzPts val="4400"/>
              <a:buFont typeface="Algerian"/>
              <a:buNone/>
            </a:pPr>
            <a:r>
              <a:rPr lang="en-US">
                <a:solidFill>
                  <a:srgbClr val="00B0F0"/>
                </a:solidFill>
                <a:latin typeface="Algerian"/>
                <a:ea typeface="Algerian"/>
                <a:cs typeface="Algerian"/>
                <a:sym typeface="Algerian"/>
              </a:rPr>
              <a:t>Radiation Sensors</a:t>
            </a:r>
            <a:endParaRPr>
              <a:latin typeface="Algerian"/>
              <a:ea typeface="Algerian"/>
              <a:cs typeface="Algerian"/>
              <a:sym typeface="Algerian"/>
            </a:endParaRPr>
          </a:p>
        </p:txBody>
      </p:sp>
      <p:sp>
        <p:nvSpPr>
          <p:cNvPr id="399" name="Google Shape;399;p6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sz="2800">
                <a:latin typeface="Times New Roman"/>
                <a:ea typeface="Times New Roman"/>
                <a:cs typeface="Times New Roman"/>
                <a:sym typeface="Times New Roman"/>
              </a:rPr>
              <a:t>If the photon energy is sufficient to raise an electron in the material to a vacant conductivity band level , the electrical conductivity of the material increases.  </a:t>
            </a:r>
            <a:endParaRPr/>
          </a:p>
          <a:p>
            <a:pPr indent="-228600" lvl="0" marL="228600" rtl="0" algn="just">
              <a:lnSpc>
                <a:spcPct val="90000"/>
              </a:lnSpc>
              <a:spcBef>
                <a:spcPts val="1000"/>
              </a:spcBef>
              <a:spcAft>
                <a:spcPts val="0"/>
              </a:spcAft>
              <a:buClr>
                <a:schemeClr val="dk1"/>
              </a:buClr>
              <a:buSzPts val="2800"/>
              <a:buChar char="•"/>
            </a:pPr>
            <a:r>
              <a:rPr lang="en-US" sz="2800">
                <a:latin typeface="Times New Roman"/>
                <a:ea typeface="Times New Roman"/>
                <a:cs typeface="Times New Roman"/>
                <a:sym typeface="Times New Roman"/>
              </a:rPr>
              <a:t>Two situations may now arise:</a:t>
            </a:r>
            <a:endParaRPr/>
          </a:p>
          <a:p>
            <a:pPr indent="-514350" lvl="0" marL="514350" rtl="0" algn="just">
              <a:lnSpc>
                <a:spcPct val="90000"/>
              </a:lnSpc>
              <a:spcBef>
                <a:spcPts val="1000"/>
              </a:spcBef>
              <a:spcAft>
                <a:spcPts val="0"/>
              </a:spcAft>
              <a:buClr>
                <a:schemeClr val="dk1"/>
              </a:buClr>
              <a:buSzPts val="2800"/>
              <a:buFont typeface="Calibri"/>
              <a:buAutoNum type="arabicPeriod"/>
            </a:pPr>
            <a:r>
              <a:rPr lang="en-US" sz="2800">
                <a:latin typeface="Times New Roman"/>
                <a:ea typeface="Times New Roman"/>
                <a:cs typeface="Times New Roman"/>
                <a:sym typeface="Times New Roman"/>
              </a:rPr>
              <a:t>The incident   radiation energy hv is just sufficient to transfer an electron into a vacant conductivity level and not beyond. This process leads to increased photoelectric conductance of a substance and the effect is sometimes referred to as </a:t>
            </a:r>
            <a:r>
              <a:rPr b="1" lang="en-US" sz="2800">
                <a:latin typeface="Times New Roman"/>
                <a:ea typeface="Times New Roman"/>
                <a:cs typeface="Times New Roman"/>
                <a:sym typeface="Times New Roman"/>
              </a:rPr>
              <a:t>Inner photoelectric Effect.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400"/>
              <a:buFont typeface="Algerian"/>
              <a:buNone/>
            </a:pPr>
            <a:r>
              <a:rPr lang="en-US">
                <a:solidFill>
                  <a:srgbClr val="00B0F0"/>
                </a:solidFill>
                <a:latin typeface="Algerian"/>
                <a:ea typeface="Algerian"/>
                <a:cs typeface="Algerian"/>
                <a:sym typeface="Algerian"/>
              </a:rPr>
              <a:t>Radiation Sensors</a:t>
            </a:r>
            <a:endParaRPr>
              <a:latin typeface="Algerian"/>
              <a:ea typeface="Algerian"/>
              <a:cs typeface="Algerian"/>
              <a:sym typeface="Algerian"/>
            </a:endParaRPr>
          </a:p>
        </p:txBody>
      </p:sp>
      <p:sp>
        <p:nvSpPr>
          <p:cNvPr id="405" name="Google Shape;405;p6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If</a:t>
            </a:r>
            <a:r>
              <a:rPr lang="en-US" sz="3200">
                <a:latin typeface="Times New Roman"/>
                <a:ea typeface="Times New Roman"/>
                <a:cs typeface="Times New Roman"/>
                <a:sym typeface="Times New Roman"/>
              </a:rPr>
              <a:t> incident   radiation energy </a:t>
            </a:r>
            <a:r>
              <a:rPr lang="en-US">
                <a:latin typeface="Times New Roman"/>
                <a:ea typeface="Times New Roman"/>
                <a:cs typeface="Times New Roman"/>
                <a:sym typeface="Times New Roman"/>
              </a:rPr>
              <a:t>hv is high enough, it then causes the electron to be detached and emitted from the material. This is known as the </a:t>
            </a:r>
            <a:r>
              <a:rPr b="1" lang="en-US">
                <a:latin typeface="Times New Roman"/>
                <a:ea typeface="Times New Roman"/>
                <a:cs typeface="Times New Roman"/>
                <a:sym typeface="Times New Roman"/>
              </a:rPr>
              <a:t>Outer photoelectric effect </a:t>
            </a:r>
            <a:r>
              <a:rPr lang="en-US">
                <a:latin typeface="Times New Roman"/>
                <a:ea typeface="Times New Roman"/>
                <a:cs typeface="Times New Roman"/>
                <a:sym typeface="Times New Roman"/>
              </a:rPr>
              <a:t>and is effective in gaseous systems.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7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F0"/>
              </a:buClr>
              <a:buSzPts val="4400"/>
              <a:buFont typeface="Algerian"/>
              <a:buNone/>
            </a:pPr>
            <a:r>
              <a:rPr lang="en-US">
                <a:solidFill>
                  <a:srgbClr val="00B0F0"/>
                </a:solidFill>
                <a:latin typeface="Algerian"/>
                <a:ea typeface="Algerian"/>
                <a:cs typeface="Algerian"/>
                <a:sym typeface="Algerian"/>
              </a:rPr>
              <a:t>Application of  Radiation Sensors</a:t>
            </a:r>
            <a:endParaRPr>
              <a:latin typeface="Algerian"/>
              <a:ea typeface="Algerian"/>
              <a:cs typeface="Algerian"/>
              <a:sym typeface="Algerian"/>
            </a:endParaRPr>
          </a:p>
        </p:txBody>
      </p:sp>
      <p:sp>
        <p:nvSpPr>
          <p:cNvPr id="411" name="Google Shape;411;p70"/>
          <p:cNvSpPr txBox="1"/>
          <p:nvPr>
            <p:ph idx="1" type="body"/>
          </p:nvPr>
        </p:nvSpPr>
        <p:spPr>
          <a:xfrm>
            <a:off x="624840" y="2332037"/>
            <a:ext cx="10972800" cy="45261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They are widely used in medical applications for image generation </a:t>
            </a:r>
            <a:r>
              <a:rPr b="1" lang="en-US">
                <a:latin typeface="Times New Roman"/>
                <a:ea typeface="Times New Roman"/>
                <a:cs typeface="Times New Roman"/>
                <a:sym typeface="Times New Roman"/>
              </a:rPr>
              <a:t>(X-rays and tomography)</a:t>
            </a:r>
            <a:r>
              <a:rPr lang="en-US">
                <a:latin typeface="Times New Roman"/>
                <a:ea typeface="Times New Roman"/>
                <a:cs typeface="Times New Roman"/>
                <a:sym typeface="Times New Roman"/>
              </a:rPr>
              <a:t>, as well as high-energy physics experiments, plant laboratories, airports security (X-rays machines), and radiation sensing for nuclear installations.</a:t>
            </a:r>
            <a:endParaRPr/>
          </a:p>
          <a:p>
            <a:pPr indent="-228600" lvl="0" marL="228600" rtl="0" algn="l">
              <a:lnSpc>
                <a:spcPct val="90000"/>
              </a:lnSpc>
              <a:spcBef>
                <a:spcPts val="1000"/>
              </a:spcBef>
              <a:spcAft>
                <a:spcPts val="0"/>
              </a:spcAft>
              <a:buClr>
                <a:srgbClr val="1155CC"/>
              </a:buClr>
              <a:buSzPts val="2800"/>
              <a:buChar char="•"/>
            </a:pPr>
            <a:r>
              <a:rPr b="0" i="0" lang="en-US" u="sng">
                <a:solidFill>
                  <a:schemeClr val="hlink"/>
                </a:solidFill>
                <a:latin typeface="Arial"/>
                <a:ea typeface="Arial"/>
                <a:cs typeface="Arial"/>
                <a:sym typeface="Arial"/>
                <a:hlinkClick r:id="rId3"/>
              </a:rPr>
              <a:t>https://youtu.be/TnvAQ9ZHDyE</a:t>
            </a:r>
            <a:r>
              <a:rPr b="0" i="0" lang="en-US">
                <a:solidFill>
                  <a:srgbClr val="1155CC"/>
                </a:solidFill>
                <a:latin typeface="Arial"/>
                <a:ea typeface="Arial"/>
                <a:cs typeface="Arial"/>
                <a:sym typeface="Arial"/>
              </a:rPr>
              <a:t> -GM counter</a:t>
            </a:r>
            <a:br>
              <a:rPr lang="en-US"/>
            </a:br>
            <a:r>
              <a:rPr b="0" i="0" lang="en-US" u="sng">
                <a:solidFill>
                  <a:schemeClr val="hlink"/>
                </a:solidFill>
                <a:latin typeface="Arial"/>
                <a:ea typeface="Arial"/>
                <a:cs typeface="Arial"/>
                <a:sym typeface="Arial"/>
                <a:hlinkClick r:id="rId4"/>
              </a:rPr>
              <a:t>https://youtu.be/ogJX9JOndI8</a:t>
            </a:r>
            <a:r>
              <a:rPr b="0" i="0" lang="en-US">
                <a:solidFill>
                  <a:srgbClr val="1155CC"/>
                </a:solidFill>
                <a:latin typeface="Arial"/>
                <a:ea typeface="Arial"/>
                <a:cs typeface="Arial"/>
                <a:sym typeface="Arial"/>
              </a:rPr>
              <a:t> - Scintillation detector</a:t>
            </a:r>
            <a:endParaRPr b="0" i="0">
              <a:solidFill>
                <a:srgbClr val="222222"/>
              </a:solidFill>
              <a:latin typeface="Arial"/>
              <a:ea typeface="Arial"/>
              <a:cs typeface="Arial"/>
              <a:sym typeface="Arial"/>
            </a:endParaRPr>
          </a:p>
          <a:p>
            <a:pPr indent="-50800" lvl="0" marL="228600" rtl="0" algn="just">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7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F0"/>
              </a:buClr>
              <a:buSzPts val="4400"/>
              <a:buFont typeface="Algerian"/>
              <a:buNone/>
            </a:pPr>
            <a:r>
              <a:rPr lang="en-US">
                <a:solidFill>
                  <a:srgbClr val="00B0F0"/>
                </a:solidFill>
                <a:latin typeface="Algerian"/>
                <a:ea typeface="Algerian"/>
                <a:cs typeface="Algerian"/>
                <a:sym typeface="Algerian"/>
              </a:rPr>
              <a:t>Geiger Counters</a:t>
            </a:r>
            <a:endParaRPr>
              <a:latin typeface="Algerian"/>
              <a:ea typeface="Algerian"/>
              <a:cs typeface="Algerian"/>
              <a:sym typeface="Algerian"/>
            </a:endParaRPr>
          </a:p>
        </p:txBody>
      </p:sp>
      <p:sp>
        <p:nvSpPr>
          <p:cNvPr id="417" name="Google Shape;417;p7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Its also called as Geiger –Muller Counter.</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Mostly used Gas filled counter.</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A </a:t>
            </a:r>
            <a:r>
              <a:rPr b="1" lang="en-US">
                <a:latin typeface="Times New Roman"/>
                <a:ea typeface="Times New Roman"/>
                <a:cs typeface="Times New Roman"/>
                <a:sym typeface="Times New Roman"/>
              </a:rPr>
              <a:t>Geiger counter</a:t>
            </a:r>
            <a:r>
              <a:rPr lang="en-US">
                <a:latin typeface="Times New Roman"/>
                <a:ea typeface="Times New Roman"/>
                <a:cs typeface="Times New Roman"/>
                <a:sym typeface="Times New Roman"/>
              </a:rPr>
              <a:t> is an instrument used for detecting and measuring </a:t>
            </a:r>
            <a:r>
              <a:rPr lang="en-US" u="sng">
                <a:solidFill>
                  <a:schemeClr val="hlink"/>
                </a:solidFill>
                <a:latin typeface="Times New Roman"/>
                <a:ea typeface="Times New Roman"/>
                <a:cs typeface="Times New Roman"/>
                <a:sym typeface="Times New Roman"/>
                <a:hlinkClick r:id="rId3"/>
              </a:rPr>
              <a:t>ionizing radiation</a:t>
            </a:r>
            <a:r>
              <a:rPr lang="en-US">
                <a:latin typeface="Times New Roman"/>
                <a:ea typeface="Times New Roman"/>
                <a:cs typeface="Times New Roman"/>
                <a:sym typeface="Times New Roman"/>
              </a:rPr>
              <a:t>. Also known as a </a:t>
            </a:r>
            <a:r>
              <a:rPr b="1" lang="en-US">
                <a:latin typeface="Times New Roman"/>
                <a:ea typeface="Times New Roman"/>
                <a:cs typeface="Times New Roman"/>
                <a:sym typeface="Times New Roman"/>
              </a:rPr>
              <a:t>Geiger–Müller counter</a:t>
            </a:r>
            <a:r>
              <a:rPr lang="en-US">
                <a:latin typeface="Times New Roman"/>
                <a:ea typeface="Times New Roman"/>
                <a:cs typeface="Times New Roman"/>
                <a:sym typeface="Times New Roman"/>
              </a:rPr>
              <a:t> .</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It is widely used in applications such as radiation </a:t>
            </a:r>
            <a:r>
              <a:rPr lang="en-US" u="sng">
                <a:solidFill>
                  <a:schemeClr val="hlink"/>
                </a:solidFill>
                <a:latin typeface="Times New Roman"/>
                <a:ea typeface="Times New Roman"/>
                <a:cs typeface="Times New Roman"/>
                <a:sym typeface="Times New Roman"/>
                <a:hlinkClick r:id="rId4"/>
              </a:rPr>
              <a:t>dosimetry</a:t>
            </a:r>
            <a:r>
              <a:rPr lang="en-US">
                <a:latin typeface="Times New Roman"/>
                <a:ea typeface="Times New Roman"/>
                <a:cs typeface="Times New Roman"/>
                <a:sym typeface="Times New Roman"/>
              </a:rPr>
              <a:t>, </a:t>
            </a:r>
            <a:r>
              <a:rPr lang="en-US" u="sng">
                <a:solidFill>
                  <a:schemeClr val="hlink"/>
                </a:solidFill>
                <a:latin typeface="Times New Roman"/>
                <a:ea typeface="Times New Roman"/>
                <a:cs typeface="Times New Roman"/>
                <a:sym typeface="Times New Roman"/>
                <a:hlinkClick r:id="rId5"/>
              </a:rPr>
              <a:t>radiological protection</a:t>
            </a:r>
            <a:r>
              <a:rPr lang="en-US">
                <a:latin typeface="Times New Roman"/>
                <a:ea typeface="Times New Roman"/>
                <a:cs typeface="Times New Roman"/>
                <a:sym typeface="Times New Roman"/>
              </a:rPr>
              <a:t>, </a:t>
            </a:r>
            <a:r>
              <a:rPr lang="en-US" u="sng">
                <a:solidFill>
                  <a:schemeClr val="hlink"/>
                </a:solidFill>
                <a:latin typeface="Times New Roman"/>
                <a:ea typeface="Times New Roman"/>
                <a:cs typeface="Times New Roman"/>
                <a:sym typeface="Times New Roman"/>
                <a:hlinkClick r:id="rId6"/>
              </a:rPr>
              <a:t>experimental physics</a:t>
            </a:r>
            <a:r>
              <a:rPr lang="en-US">
                <a:latin typeface="Times New Roman"/>
                <a:ea typeface="Times New Roman"/>
                <a:cs typeface="Times New Roman"/>
                <a:sym typeface="Times New Roman"/>
              </a:rPr>
              <a:t>, and the </a:t>
            </a:r>
            <a:r>
              <a:rPr lang="en-US" u="sng">
                <a:solidFill>
                  <a:schemeClr val="hlink"/>
                </a:solidFill>
                <a:latin typeface="Times New Roman"/>
                <a:ea typeface="Times New Roman"/>
                <a:cs typeface="Times New Roman"/>
                <a:sym typeface="Times New Roman"/>
                <a:hlinkClick r:id="rId7"/>
              </a:rPr>
              <a:t>nuclear industry</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838200" y="0"/>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3200"/>
              <a:buFont typeface="Algerian"/>
              <a:buNone/>
            </a:pPr>
            <a:r>
              <a:rPr b="1" lang="en-US" sz="3200">
                <a:solidFill>
                  <a:schemeClr val="accent1"/>
                </a:solidFill>
                <a:latin typeface="Algerian"/>
                <a:ea typeface="Algerian"/>
                <a:cs typeface="Algerian"/>
                <a:sym typeface="Algerian"/>
              </a:rPr>
              <a:t>THERMAL EXPANSION TYPE THERMOMETRIC SENSORS</a:t>
            </a:r>
            <a:endParaRPr sz="3200">
              <a:solidFill>
                <a:schemeClr val="accent1"/>
              </a:solidFill>
              <a:latin typeface="Algerian"/>
              <a:ea typeface="Algerian"/>
              <a:cs typeface="Algerian"/>
              <a:sym typeface="Algerian"/>
            </a:endParaRPr>
          </a:p>
        </p:txBody>
      </p:sp>
      <p:sp>
        <p:nvSpPr>
          <p:cNvPr id="114" name="Google Shape;114;p18"/>
          <p:cNvSpPr txBox="1"/>
          <p:nvPr>
            <p:ph idx="1" type="body"/>
          </p:nvPr>
        </p:nvSpPr>
        <p:spPr>
          <a:xfrm>
            <a:off x="838200" y="1510748"/>
            <a:ext cx="10515600" cy="4666200"/>
          </a:xfrm>
          <a:prstGeom prst="rect">
            <a:avLst/>
          </a:prstGeom>
          <a:noFill/>
          <a:ln>
            <a:noFill/>
          </a:ln>
        </p:spPr>
        <p:txBody>
          <a:bodyPr anchorCtr="0" anchor="t" bIns="45700" lIns="91425" spcFirstLastPara="1" rIns="91425" wrap="square" tIns="45700">
            <a:normAutofit lnSpcReduction="10000"/>
          </a:bodyPr>
          <a:lstStyle/>
          <a:p>
            <a:pPr indent="-342900" lvl="0" marL="342900" marR="137160" rtl="0" algn="l">
              <a:lnSpc>
                <a:spcPct val="115000"/>
              </a:lnSpc>
              <a:spcBef>
                <a:spcPts val="0"/>
              </a:spcBef>
              <a:spcAft>
                <a:spcPts val="0"/>
              </a:spcAft>
              <a:buClr>
                <a:srgbClr val="000000"/>
              </a:buClr>
              <a:buSzPts val="2800"/>
              <a:buFont typeface="Noto Sans Symbols"/>
              <a:buChar char="⮚"/>
            </a:pPr>
            <a:r>
              <a:rPr lang="en-US" sz="2800">
                <a:solidFill>
                  <a:srgbClr val="000000"/>
                </a:solidFill>
                <a:latin typeface="Times New Roman"/>
                <a:ea typeface="Times New Roman"/>
                <a:cs typeface="Times New Roman"/>
                <a:sym typeface="Times New Roman"/>
              </a:rPr>
              <a:t>The thermal expansion types thermometric sensors are, perhaps. the oldest varieties still used commercially to a certain extent.</a:t>
            </a:r>
            <a:endParaRPr sz="2800">
              <a:latin typeface="Times New Roman"/>
              <a:ea typeface="Times New Roman"/>
              <a:cs typeface="Times New Roman"/>
              <a:sym typeface="Times New Roman"/>
            </a:endParaRPr>
          </a:p>
          <a:p>
            <a:pPr indent="-342900" lvl="0" marL="342900" marR="137160" rtl="0" algn="just">
              <a:lnSpc>
                <a:spcPct val="90000"/>
              </a:lnSpc>
              <a:spcBef>
                <a:spcPts val="1000"/>
              </a:spcBef>
              <a:spcAft>
                <a:spcPts val="0"/>
              </a:spcAft>
              <a:buClr>
                <a:srgbClr val="000000"/>
              </a:buClr>
              <a:buSzPts val="2800"/>
              <a:buFont typeface="Noto Sans Symbols"/>
              <a:buChar char="⮚"/>
            </a:pPr>
            <a:r>
              <a:rPr lang="en-US" sz="2800">
                <a:solidFill>
                  <a:srgbClr val="000000"/>
                </a:solidFill>
                <a:latin typeface="Times New Roman"/>
                <a:ea typeface="Times New Roman"/>
                <a:cs typeface="Times New Roman"/>
                <a:sym typeface="Times New Roman"/>
              </a:rPr>
              <a:t>Earliest of this kind is the solid expansion type bimetallic sensor which uses the difference in thermal expansion coefficients of different metals.</a:t>
            </a:r>
            <a:endParaRPr/>
          </a:p>
          <a:p>
            <a:pPr indent="-342900" lvl="0" marL="342900" marR="137160" rtl="0" algn="just">
              <a:lnSpc>
                <a:spcPct val="90000"/>
              </a:lnSpc>
              <a:spcBef>
                <a:spcPts val="2260"/>
              </a:spcBef>
              <a:spcAft>
                <a:spcPts val="0"/>
              </a:spcAft>
              <a:buClr>
                <a:srgbClr val="000000"/>
              </a:buClr>
              <a:buSzPts val="2800"/>
              <a:buFont typeface="Noto Sans Symbols"/>
              <a:buChar char="⮚"/>
            </a:pPr>
            <a:r>
              <a:rPr lang="en-US" sz="2800">
                <a:solidFill>
                  <a:srgbClr val="000000"/>
                </a:solidFill>
                <a:latin typeface="Times New Roman"/>
                <a:ea typeface="Times New Roman"/>
                <a:cs typeface="Times New Roman"/>
                <a:sym typeface="Times New Roman"/>
              </a:rPr>
              <a:t> Two metal strips A and </a:t>
            </a:r>
            <a:r>
              <a:rPr i="1" lang="en-US" sz="2800">
                <a:solidFill>
                  <a:srgbClr val="000000"/>
                </a:solidFill>
                <a:latin typeface="Times New Roman"/>
                <a:ea typeface="Times New Roman"/>
                <a:cs typeface="Times New Roman"/>
                <a:sym typeface="Times New Roman"/>
              </a:rPr>
              <a:t>B </a:t>
            </a:r>
            <a:r>
              <a:rPr lang="en-US" sz="2800">
                <a:solidFill>
                  <a:srgbClr val="000000"/>
                </a:solidFill>
                <a:latin typeface="Times New Roman"/>
                <a:ea typeface="Times New Roman"/>
                <a:cs typeface="Times New Roman"/>
                <a:sym typeface="Times New Roman"/>
              </a:rPr>
              <a:t>of thickness ta and tb, thermal expansion coefficients </a:t>
            </a:r>
            <a:r>
              <a:rPr b="1" i="1" lang="en-US" sz="2800">
                <a:solidFill>
                  <a:srgbClr val="000000"/>
                </a:solidFill>
                <a:latin typeface="Times New Roman"/>
                <a:ea typeface="Times New Roman"/>
                <a:cs typeface="Times New Roman"/>
                <a:sym typeface="Times New Roman"/>
              </a:rPr>
              <a:t>a</a:t>
            </a:r>
            <a:r>
              <a:rPr b="1" baseline="-25000" i="1" lang="en-US" sz="2800">
                <a:solidFill>
                  <a:srgbClr val="000000"/>
                </a:solidFill>
                <a:latin typeface="Times New Roman"/>
                <a:ea typeface="Times New Roman"/>
                <a:cs typeface="Times New Roman"/>
                <a:sym typeface="Times New Roman"/>
              </a:rPr>
              <a:t>A</a:t>
            </a:r>
            <a:r>
              <a:rPr lang="en-US" sz="2800">
                <a:solidFill>
                  <a:srgbClr val="000000"/>
                </a:solidFill>
                <a:latin typeface="Times New Roman"/>
                <a:ea typeface="Times New Roman"/>
                <a:cs typeface="Times New Roman"/>
                <a:sym typeface="Times New Roman"/>
              </a:rPr>
              <a:t> and </a:t>
            </a:r>
            <a:r>
              <a:rPr b="1" i="1" lang="en-US" sz="2800">
                <a:solidFill>
                  <a:srgbClr val="000000"/>
                </a:solidFill>
                <a:latin typeface="Times New Roman"/>
                <a:ea typeface="Times New Roman"/>
                <a:cs typeface="Times New Roman"/>
                <a:sym typeface="Times New Roman"/>
              </a:rPr>
              <a:t>a</a:t>
            </a:r>
            <a:r>
              <a:rPr b="1" baseline="-25000" i="1" lang="en-US">
                <a:solidFill>
                  <a:srgbClr val="000000"/>
                </a:solidFill>
                <a:latin typeface="Times New Roman"/>
                <a:ea typeface="Times New Roman"/>
                <a:cs typeface="Times New Roman"/>
                <a:sym typeface="Times New Roman"/>
              </a:rPr>
              <a:t>B</a:t>
            </a:r>
            <a:r>
              <a:rPr lang="en-US" sz="2800">
                <a:solidFill>
                  <a:srgbClr val="000000"/>
                </a:solidFill>
                <a:latin typeface="Times New Roman"/>
                <a:ea typeface="Times New Roman"/>
                <a:cs typeface="Times New Roman"/>
                <a:sym typeface="Times New Roman"/>
              </a:rPr>
              <a:t> are</a:t>
            </a:r>
            <a:r>
              <a:rPr b="1" lang="en-US" sz="2800">
                <a:solidFill>
                  <a:srgbClr val="000000"/>
                </a:solidFill>
                <a:latin typeface="Times New Roman"/>
                <a:ea typeface="Times New Roman"/>
                <a:cs typeface="Times New Roman"/>
                <a:sym typeface="Times New Roman"/>
              </a:rPr>
              <a:t> </a:t>
            </a:r>
            <a:r>
              <a:rPr lang="en-US" sz="2800">
                <a:solidFill>
                  <a:srgbClr val="000000"/>
                </a:solidFill>
                <a:latin typeface="Times New Roman"/>
                <a:ea typeface="Times New Roman"/>
                <a:cs typeface="Times New Roman"/>
                <a:sym typeface="Times New Roman"/>
              </a:rPr>
              <a:t>firmly bonded together at a temperature, usually the lowest or the reference temperature, to form a cantilever or a helix with one end fixed as shown in Figs 3.4(a) and 3.4(b) respectively.</a:t>
            </a:r>
            <a:endParaRPr/>
          </a:p>
          <a:p>
            <a:pPr indent="-50800" lvl="0" marL="228600" rtl="0" algn="l">
              <a:lnSpc>
                <a:spcPct val="90000"/>
              </a:lnSpc>
              <a:spcBef>
                <a:spcPts val="2260"/>
              </a:spcBef>
              <a:spcAft>
                <a:spcPts val="0"/>
              </a:spcAft>
              <a:buClr>
                <a:schemeClr val="dk1"/>
              </a:buClr>
              <a:buSzPts val="2800"/>
              <a:buNone/>
            </a:pPr>
            <a:r>
              <a:t/>
            </a:r>
            <a:endParaRPr>
              <a:latin typeface="Times New Roman"/>
              <a:ea typeface="Times New Roman"/>
              <a:cs typeface="Times New Roman"/>
              <a:sym typeface="Times New Roman"/>
            </a:endParaRPr>
          </a:p>
          <a:p>
            <a:pPr indent="0" lvl="1" marL="457200" rtl="0" algn="l">
              <a:lnSpc>
                <a:spcPct val="90000"/>
              </a:lnSpc>
              <a:spcBef>
                <a:spcPts val="500"/>
              </a:spcBef>
              <a:spcAft>
                <a:spcPts val="0"/>
              </a:spcAft>
              <a:buClr>
                <a:schemeClr val="dk1"/>
              </a:buClr>
              <a:buSzPts val="2400"/>
              <a:buNone/>
            </a:pPr>
            <a:r>
              <a:t/>
            </a:r>
            <a:endParaRPr>
              <a:latin typeface="Times New Roman"/>
              <a:ea typeface="Times New Roman"/>
              <a:cs typeface="Times New Roman"/>
              <a:sym typeface="Times New Roman"/>
            </a:endParaRPr>
          </a:p>
          <a:p>
            <a:pPr indent="-76200" lvl="1" marL="685800" rtl="0" algn="l">
              <a:lnSpc>
                <a:spcPct val="90000"/>
              </a:lnSpc>
              <a:spcBef>
                <a:spcPts val="500"/>
              </a:spcBef>
              <a:spcAft>
                <a:spcPts val="0"/>
              </a:spcAft>
              <a:buClr>
                <a:schemeClr val="dk1"/>
              </a:buClr>
              <a:buSzPts val="2400"/>
              <a:buNone/>
            </a:pPr>
            <a:r>
              <a:t/>
            </a:r>
            <a:endParaRPr>
              <a:latin typeface="Times New Roman"/>
              <a:ea typeface="Times New Roman"/>
              <a:cs typeface="Times New Roman"/>
              <a:sym typeface="Times New Roman"/>
            </a:endParaRPr>
          </a:p>
          <a:p>
            <a:pPr indent="-76200" lvl="1" marL="685800" rtl="0" algn="l">
              <a:lnSpc>
                <a:spcPct val="90000"/>
              </a:lnSpc>
              <a:spcBef>
                <a:spcPts val="500"/>
              </a:spcBef>
              <a:spcAft>
                <a:spcPts val="0"/>
              </a:spcAft>
              <a:buClr>
                <a:schemeClr val="dk1"/>
              </a:buClr>
              <a:buSzPts val="2400"/>
              <a:buNone/>
            </a:pPr>
            <a:r>
              <a:t/>
            </a:r>
            <a:endParaRPr>
              <a:latin typeface="Times New Roman"/>
              <a:ea typeface="Times New Roman"/>
              <a:cs typeface="Times New Roman"/>
              <a:sym typeface="Times New Roman"/>
            </a:endParaRPr>
          </a:p>
          <a:p>
            <a:pPr indent="-76200" lvl="1" marL="685800" rtl="0" algn="l">
              <a:lnSpc>
                <a:spcPct val="90000"/>
              </a:lnSpc>
              <a:spcBef>
                <a:spcPts val="500"/>
              </a:spcBef>
              <a:spcAft>
                <a:spcPts val="0"/>
              </a:spcAft>
              <a:buClr>
                <a:schemeClr val="dk1"/>
              </a:buClr>
              <a:buSzPts val="2400"/>
              <a:buNone/>
            </a:pPr>
            <a:r>
              <a:t/>
            </a:r>
            <a:endParaRPr>
              <a:latin typeface="Times New Roman"/>
              <a:ea typeface="Times New Roman"/>
              <a:cs typeface="Times New Roman"/>
              <a:sym typeface="Times New Roman"/>
            </a:endParaRPr>
          </a:p>
          <a:p>
            <a:pPr indent="-76200" lvl="1" marL="685800" rtl="0" algn="l">
              <a:lnSpc>
                <a:spcPct val="90000"/>
              </a:lnSpc>
              <a:spcBef>
                <a:spcPts val="500"/>
              </a:spcBef>
              <a:spcAft>
                <a:spcPts val="0"/>
              </a:spcAft>
              <a:buClr>
                <a:schemeClr val="dk1"/>
              </a:buClr>
              <a:buSzPts val="2400"/>
              <a:buNone/>
            </a:pPr>
            <a:r>
              <a:t/>
            </a:r>
            <a:endParaRPr>
              <a:latin typeface="Times New Roman"/>
              <a:ea typeface="Times New Roman"/>
              <a:cs typeface="Times New Roman"/>
              <a:sym typeface="Times New Roman"/>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7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F0"/>
              </a:buClr>
              <a:buSzPts val="4400"/>
              <a:buFont typeface="Algerian"/>
              <a:buNone/>
            </a:pPr>
            <a:r>
              <a:rPr lang="en-US">
                <a:solidFill>
                  <a:srgbClr val="00B0F0"/>
                </a:solidFill>
                <a:latin typeface="Algerian"/>
                <a:ea typeface="Algerian"/>
                <a:cs typeface="Algerian"/>
                <a:sym typeface="Algerian"/>
              </a:rPr>
              <a:t>Geiger Counters</a:t>
            </a:r>
            <a:endParaRPr>
              <a:latin typeface="Algerian"/>
              <a:ea typeface="Algerian"/>
              <a:cs typeface="Algerian"/>
              <a:sym typeface="Algerian"/>
            </a:endParaRPr>
          </a:p>
        </p:txBody>
      </p:sp>
      <p:sp>
        <p:nvSpPr>
          <p:cNvPr id="423" name="Google Shape;423;p7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sz="2800">
                <a:latin typeface="Times New Roman"/>
                <a:ea typeface="Times New Roman"/>
                <a:cs typeface="Times New Roman"/>
                <a:sym typeface="Times New Roman"/>
              </a:rPr>
              <a:t>It detects ionizing radiation such as </a:t>
            </a:r>
            <a:r>
              <a:rPr lang="en-US" sz="2800" u="sng">
                <a:solidFill>
                  <a:schemeClr val="hlink"/>
                </a:solidFill>
                <a:latin typeface="Times New Roman"/>
                <a:ea typeface="Times New Roman"/>
                <a:cs typeface="Times New Roman"/>
                <a:sym typeface="Times New Roman"/>
                <a:hlinkClick r:id="rId3"/>
              </a:rPr>
              <a:t>alpha particles</a:t>
            </a:r>
            <a:r>
              <a:rPr lang="en-US" sz="2800">
                <a:latin typeface="Times New Roman"/>
                <a:ea typeface="Times New Roman"/>
                <a:cs typeface="Times New Roman"/>
                <a:sym typeface="Times New Roman"/>
              </a:rPr>
              <a:t>, </a:t>
            </a:r>
            <a:r>
              <a:rPr lang="en-US" sz="2800" u="sng">
                <a:solidFill>
                  <a:schemeClr val="hlink"/>
                </a:solidFill>
                <a:latin typeface="Times New Roman"/>
                <a:ea typeface="Times New Roman"/>
                <a:cs typeface="Times New Roman"/>
                <a:sym typeface="Times New Roman"/>
                <a:hlinkClick r:id="rId4"/>
              </a:rPr>
              <a:t>beta particles</a:t>
            </a:r>
            <a:r>
              <a:rPr lang="en-US" sz="2800">
                <a:latin typeface="Times New Roman"/>
                <a:ea typeface="Times New Roman"/>
                <a:cs typeface="Times New Roman"/>
                <a:sym typeface="Times New Roman"/>
              </a:rPr>
              <a:t>, and </a:t>
            </a:r>
            <a:r>
              <a:rPr lang="en-US" sz="2800" u="sng">
                <a:solidFill>
                  <a:schemeClr val="hlink"/>
                </a:solidFill>
                <a:latin typeface="Times New Roman"/>
                <a:ea typeface="Times New Roman"/>
                <a:cs typeface="Times New Roman"/>
                <a:sym typeface="Times New Roman"/>
                <a:hlinkClick r:id="rId5"/>
              </a:rPr>
              <a:t>gamma rays</a:t>
            </a:r>
            <a:r>
              <a:rPr lang="en-US" sz="2800">
                <a:latin typeface="Times New Roman"/>
                <a:ea typeface="Times New Roman"/>
                <a:cs typeface="Times New Roman"/>
                <a:sym typeface="Times New Roman"/>
              </a:rPr>
              <a:t> using the ionization effect produced in a </a:t>
            </a:r>
            <a:r>
              <a:rPr lang="en-US" sz="2800" u="sng">
                <a:solidFill>
                  <a:schemeClr val="hlink"/>
                </a:solidFill>
                <a:latin typeface="Times New Roman"/>
                <a:ea typeface="Times New Roman"/>
                <a:cs typeface="Times New Roman"/>
                <a:sym typeface="Times New Roman"/>
                <a:hlinkClick r:id="rId6"/>
              </a:rPr>
              <a:t>Geiger–Müller tube</a:t>
            </a:r>
            <a:r>
              <a:rPr lang="en-US" sz="2800">
                <a:latin typeface="Times New Roman"/>
                <a:ea typeface="Times New Roman"/>
                <a:cs typeface="Times New Roman"/>
                <a:sym typeface="Times New Roman"/>
              </a:rPr>
              <a:t>, which gives its name to the instrument.</a:t>
            </a:r>
            <a:r>
              <a:rPr baseline="30000" lang="en-US" sz="2800" u="sng">
                <a:solidFill>
                  <a:schemeClr val="hlink"/>
                </a:solidFill>
                <a:latin typeface="Times New Roman"/>
                <a:ea typeface="Times New Roman"/>
                <a:cs typeface="Times New Roman"/>
                <a:sym typeface="Times New Roman"/>
                <a:hlinkClick r:id="rId7"/>
              </a:rPr>
              <a:t>[1]</a:t>
            </a:r>
            <a:r>
              <a:rPr lang="en-US" sz="2800">
                <a:latin typeface="Times New Roman"/>
                <a:ea typeface="Times New Roman"/>
                <a:cs typeface="Times New Roman"/>
                <a:sym typeface="Times New Roman"/>
              </a:rPr>
              <a:t> In wide and prominent use as a </a:t>
            </a:r>
            <a:r>
              <a:rPr lang="en-US" sz="2800" u="sng">
                <a:solidFill>
                  <a:schemeClr val="hlink"/>
                </a:solidFill>
                <a:latin typeface="Times New Roman"/>
                <a:ea typeface="Times New Roman"/>
                <a:cs typeface="Times New Roman"/>
                <a:sym typeface="Times New Roman"/>
                <a:hlinkClick r:id="rId8"/>
              </a:rPr>
              <a:t>hand-held radiation survey instrument</a:t>
            </a:r>
            <a:r>
              <a:rPr lang="en-US" sz="2800">
                <a:latin typeface="Times New Roman"/>
                <a:ea typeface="Times New Roman"/>
                <a:cs typeface="Times New Roman"/>
                <a:sym typeface="Times New Roman"/>
              </a:rPr>
              <a:t>, it is perhaps one of the world's best-known </a:t>
            </a:r>
            <a:r>
              <a:rPr lang="en-US" sz="2800" u="sng">
                <a:solidFill>
                  <a:schemeClr val="hlink"/>
                </a:solidFill>
                <a:latin typeface="Times New Roman"/>
                <a:ea typeface="Times New Roman"/>
                <a:cs typeface="Times New Roman"/>
                <a:sym typeface="Times New Roman"/>
                <a:hlinkClick r:id="rId9"/>
              </a:rPr>
              <a:t>radiation detection</a:t>
            </a:r>
            <a:r>
              <a:rPr lang="en-US" sz="2800">
                <a:latin typeface="Times New Roman"/>
                <a:ea typeface="Times New Roman"/>
                <a:cs typeface="Times New Roman"/>
                <a:sym typeface="Times New Roman"/>
              </a:rPr>
              <a:t> instruments.</a:t>
            </a:r>
            <a:endParaRPr/>
          </a:p>
          <a:p>
            <a:pPr indent="0" lvl="0" marL="0" rtl="0" algn="just">
              <a:lnSpc>
                <a:spcPct val="90000"/>
              </a:lnSpc>
              <a:spcBef>
                <a:spcPts val="1000"/>
              </a:spcBef>
              <a:spcAft>
                <a:spcPts val="0"/>
              </a:spcAft>
              <a:buClr>
                <a:schemeClr val="dk1"/>
              </a:buClr>
              <a:buSzPts val="2800"/>
              <a:buNone/>
            </a:pPr>
            <a:r>
              <a:t/>
            </a:r>
            <a:endParaRPr sz="28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800"/>
              <a:buChar char="•"/>
            </a:pPr>
            <a:r>
              <a:rPr lang="en-US" sz="2800">
                <a:latin typeface="Times New Roman"/>
                <a:ea typeface="Times New Roman"/>
                <a:cs typeface="Times New Roman"/>
                <a:sym typeface="Times New Roman"/>
              </a:rPr>
              <a:t>It can be made to have longer operating life time by particularly using Halogen gas filling.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7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F0"/>
              </a:buClr>
              <a:buSzPts val="4400"/>
              <a:buFont typeface="Algerian"/>
              <a:buNone/>
            </a:pPr>
            <a:r>
              <a:rPr lang="en-US">
                <a:solidFill>
                  <a:srgbClr val="00B0F0"/>
                </a:solidFill>
                <a:latin typeface="Algerian"/>
                <a:ea typeface="Algerian"/>
                <a:cs typeface="Algerian"/>
                <a:sym typeface="Algerian"/>
              </a:rPr>
              <a:t>Geiger Counters</a:t>
            </a:r>
            <a:endParaRPr>
              <a:latin typeface="Algerian"/>
              <a:ea typeface="Algerian"/>
              <a:cs typeface="Algerian"/>
              <a:sym typeface="Algerian"/>
            </a:endParaRPr>
          </a:p>
        </p:txBody>
      </p:sp>
      <p:sp>
        <p:nvSpPr>
          <p:cNvPr id="429" name="Google Shape;429;p7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600"/>
              <a:buChar char="•"/>
            </a:pPr>
            <a:r>
              <a:rPr lang="en-US" sz="3600">
                <a:latin typeface="Times New Roman"/>
                <a:ea typeface="Times New Roman"/>
                <a:cs typeface="Times New Roman"/>
                <a:sym typeface="Times New Roman"/>
              </a:rPr>
              <a:t>The commercially available varieties are</a:t>
            </a:r>
            <a:endParaRPr/>
          </a:p>
          <a:p>
            <a:pPr indent="-514350" lvl="0" marL="514350" rtl="0" algn="l">
              <a:lnSpc>
                <a:spcPct val="90000"/>
              </a:lnSpc>
              <a:spcBef>
                <a:spcPts val="1000"/>
              </a:spcBef>
              <a:spcAft>
                <a:spcPts val="0"/>
              </a:spcAft>
              <a:buClr>
                <a:schemeClr val="dk1"/>
              </a:buClr>
              <a:buSzPts val="3600"/>
              <a:buFont typeface="Calibri"/>
              <a:buAutoNum type="arabicPeriod"/>
            </a:pPr>
            <a:r>
              <a:rPr lang="en-US" sz="3600">
                <a:latin typeface="Times New Roman"/>
                <a:ea typeface="Times New Roman"/>
                <a:cs typeface="Times New Roman"/>
                <a:sym typeface="Times New Roman"/>
              </a:rPr>
              <a:t>End-Window type.</a:t>
            </a:r>
            <a:endParaRPr/>
          </a:p>
          <a:p>
            <a:pPr indent="-514350" lvl="0" marL="514350" rtl="0" algn="l">
              <a:lnSpc>
                <a:spcPct val="90000"/>
              </a:lnSpc>
              <a:spcBef>
                <a:spcPts val="1000"/>
              </a:spcBef>
              <a:spcAft>
                <a:spcPts val="0"/>
              </a:spcAft>
              <a:buClr>
                <a:schemeClr val="dk1"/>
              </a:buClr>
              <a:buSzPts val="3600"/>
              <a:buFont typeface="Calibri"/>
              <a:buAutoNum type="arabicPeriod"/>
            </a:pPr>
            <a:r>
              <a:rPr lang="en-US" sz="3600">
                <a:latin typeface="Times New Roman"/>
                <a:ea typeface="Times New Roman"/>
                <a:cs typeface="Times New Roman"/>
                <a:sym typeface="Times New Roman"/>
              </a:rPr>
              <a:t>Cylindrical type.</a:t>
            </a:r>
            <a:endParaRPr/>
          </a:p>
          <a:p>
            <a:pPr indent="-514350" lvl="0" marL="514350" rtl="0" algn="l">
              <a:lnSpc>
                <a:spcPct val="90000"/>
              </a:lnSpc>
              <a:spcBef>
                <a:spcPts val="1000"/>
              </a:spcBef>
              <a:spcAft>
                <a:spcPts val="0"/>
              </a:spcAft>
              <a:buClr>
                <a:schemeClr val="dk1"/>
              </a:buClr>
              <a:buSzPts val="3600"/>
              <a:buFont typeface="Calibri"/>
              <a:buAutoNum type="arabicPeriod"/>
            </a:pPr>
            <a:r>
              <a:rPr lang="en-US" sz="3600">
                <a:latin typeface="Times New Roman"/>
                <a:ea typeface="Times New Roman"/>
                <a:cs typeface="Times New Roman"/>
                <a:sym typeface="Times New Roman"/>
              </a:rPr>
              <a:t>Needle type</a:t>
            </a:r>
            <a:r>
              <a:rPr lang="en-US"/>
              <a:t>.</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F0"/>
              </a:buClr>
              <a:buSzPts val="4400"/>
              <a:buFont typeface="Algerian"/>
              <a:buNone/>
            </a:pPr>
            <a:r>
              <a:rPr lang="en-US">
                <a:solidFill>
                  <a:srgbClr val="00B0F0"/>
                </a:solidFill>
                <a:latin typeface="Algerian"/>
                <a:ea typeface="Algerian"/>
                <a:cs typeface="Algerian"/>
                <a:sym typeface="Algerian"/>
              </a:rPr>
              <a:t>End-Window type</a:t>
            </a:r>
            <a:endParaRPr/>
          </a:p>
        </p:txBody>
      </p:sp>
      <p:pic>
        <p:nvPicPr>
          <p:cNvPr descr="Geiger Counter Diagrams_1.jpg" id="435" name="Google Shape;435;p74"/>
          <p:cNvPicPr preferRelativeResize="0"/>
          <p:nvPr>
            <p:ph idx="1" type="body"/>
          </p:nvPr>
        </p:nvPicPr>
        <p:blipFill rotWithShape="1">
          <a:blip r:embed="rId3">
            <a:alphaModFix/>
          </a:blip>
          <a:srcRect b="0" l="0" r="0" t="0"/>
          <a:stretch/>
        </p:blipFill>
        <p:spPr>
          <a:xfrm rot="-5400000">
            <a:off x="3352800" y="1447802"/>
            <a:ext cx="4724400" cy="54864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F0"/>
              </a:buClr>
              <a:buSzPts val="4400"/>
              <a:buFont typeface="Algerian"/>
              <a:buNone/>
            </a:pPr>
            <a:r>
              <a:rPr lang="en-US">
                <a:solidFill>
                  <a:srgbClr val="00B0F0"/>
                </a:solidFill>
                <a:latin typeface="Algerian"/>
                <a:ea typeface="Algerian"/>
                <a:cs typeface="Algerian"/>
                <a:sym typeface="Algerian"/>
              </a:rPr>
              <a:t>End-Window type</a:t>
            </a:r>
            <a:endParaRPr>
              <a:latin typeface="Algerian"/>
              <a:ea typeface="Algerian"/>
              <a:cs typeface="Algerian"/>
              <a:sym typeface="Algerian"/>
            </a:endParaRPr>
          </a:p>
        </p:txBody>
      </p:sp>
      <p:sp>
        <p:nvSpPr>
          <p:cNvPr id="441" name="Google Shape;441;p7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sz="2800">
                <a:latin typeface="Times New Roman"/>
                <a:ea typeface="Times New Roman"/>
                <a:cs typeface="Times New Roman"/>
                <a:sym typeface="Times New Roman"/>
              </a:rPr>
              <a:t>In the end window type, a metal coated glass tube of cylindrical form has a thin tungsten wire of 0.002-0.01 cm diameter passing through the centre acting as the collector electrode with the body as the other.</a:t>
            </a:r>
            <a:endParaRPr/>
          </a:p>
          <a:p>
            <a:pPr indent="-228600" lvl="0" marL="228600" rtl="0" algn="just">
              <a:lnSpc>
                <a:spcPct val="90000"/>
              </a:lnSpc>
              <a:spcBef>
                <a:spcPts val="1000"/>
              </a:spcBef>
              <a:spcAft>
                <a:spcPts val="0"/>
              </a:spcAft>
              <a:buClr>
                <a:schemeClr val="dk1"/>
              </a:buClr>
              <a:buSzPts val="2800"/>
              <a:buChar char="•"/>
            </a:pPr>
            <a:r>
              <a:rPr lang="en-US" sz="2800">
                <a:latin typeface="Times New Roman"/>
                <a:ea typeface="Times New Roman"/>
                <a:cs typeface="Times New Roman"/>
                <a:sym typeface="Times New Roman"/>
              </a:rPr>
              <a:t>The end window s usually made of mica sheet of a thickness less than 1 mg/cm².</a:t>
            </a:r>
            <a:endParaRPr/>
          </a:p>
          <a:p>
            <a:pPr indent="-228600" lvl="0" marL="228600" rtl="0" algn="just">
              <a:lnSpc>
                <a:spcPct val="90000"/>
              </a:lnSpc>
              <a:spcBef>
                <a:spcPts val="1000"/>
              </a:spcBef>
              <a:spcAft>
                <a:spcPts val="0"/>
              </a:spcAft>
              <a:buClr>
                <a:schemeClr val="dk1"/>
              </a:buClr>
              <a:buSzPts val="2800"/>
              <a:buChar char="•"/>
            </a:pPr>
            <a:r>
              <a:rPr lang="en-US" sz="2800">
                <a:latin typeface="Times New Roman"/>
                <a:ea typeface="Times New Roman"/>
                <a:cs typeface="Times New Roman"/>
                <a:sym typeface="Times New Roman"/>
              </a:rPr>
              <a:t>To avoid spark over the central electrode, it terminates into a glass bead .</a:t>
            </a:r>
            <a:endParaRPr/>
          </a:p>
          <a:p>
            <a:pPr indent="-228600" lvl="0" marL="228600" rtl="0" algn="just">
              <a:lnSpc>
                <a:spcPct val="90000"/>
              </a:lnSpc>
              <a:spcBef>
                <a:spcPts val="1000"/>
              </a:spcBef>
              <a:spcAft>
                <a:spcPts val="0"/>
              </a:spcAft>
              <a:buClr>
                <a:schemeClr val="dk1"/>
              </a:buClr>
              <a:buSzPts val="2800"/>
              <a:buChar char="•"/>
            </a:pPr>
            <a:r>
              <a:rPr lang="en-US" sz="2800">
                <a:latin typeface="Times New Roman"/>
                <a:ea typeface="Times New Roman"/>
                <a:cs typeface="Times New Roman"/>
                <a:sym typeface="Times New Roman"/>
              </a:rPr>
              <a:t>Radiation is received by the end window.</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F0"/>
              </a:buClr>
              <a:buSzPts val="4400"/>
              <a:buFont typeface="Algerian"/>
              <a:buNone/>
            </a:pPr>
            <a:r>
              <a:rPr lang="en-US">
                <a:solidFill>
                  <a:srgbClr val="00B0F0"/>
                </a:solidFill>
                <a:latin typeface="Algerian"/>
                <a:ea typeface="Algerian"/>
                <a:cs typeface="Algerian"/>
                <a:sym typeface="Algerian"/>
              </a:rPr>
              <a:t>Cylindrical&amp; Needle type</a:t>
            </a:r>
            <a:endParaRPr/>
          </a:p>
        </p:txBody>
      </p:sp>
      <p:sp>
        <p:nvSpPr>
          <p:cNvPr id="447" name="Google Shape;447;p7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sz="2800">
                <a:latin typeface="Times New Roman"/>
                <a:ea typeface="Times New Roman"/>
                <a:cs typeface="Times New Roman"/>
                <a:sym typeface="Times New Roman"/>
              </a:rPr>
              <a:t>In the cylindrical GM counters,radiation is received by the side walls.</a:t>
            </a:r>
            <a:endParaRPr/>
          </a:p>
          <a:p>
            <a:pPr indent="-228600" lvl="0" marL="228600" rtl="0" algn="just">
              <a:lnSpc>
                <a:spcPct val="90000"/>
              </a:lnSpc>
              <a:spcBef>
                <a:spcPts val="1000"/>
              </a:spcBef>
              <a:spcAft>
                <a:spcPts val="0"/>
              </a:spcAft>
              <a:buClr>
                <a:schemeClr val="dk1"/>
              </a:buClr>
              <a:buSzPts val="2800"/>
              <a:buChar char="•"/>
            </a:pPr>
            <a:r>
              <a:rPr lang="en-US" sz="2800">
                <a:latin typeface="Times New Roman"/>
                <a:ea typeface="Times New Roman"/>
                <a:cs typeface="Times New Roman"/>
                <a:sym typeface="Times New Roman"/>
              </a:rPr>
              <a:t>In the Needle type GM counter, where insertion in a narrow channel s required</a:t>
            </a:r>
            <a:r>
              <a:rPr lang="en-US"/>
              <a:t>.</a:t>
            </a:r>
            <a:endParaRPr/>
          </a:p>
          <a:p>
            <a:pPr indent="-50800" lvl="0" marL="228600" rtl="0" algn="just">
              <a:lnSpc>
                <a:spcPct val="90000"/>
              </a:lnSpc>
              <a:spcBef>
                <a:spcPts val="1000"/>
              </a:spcBef>
              <a:spcAft>
                <a:spcPts val="0"/>
              </a:spcAft>
              <a:buClr>
                <a:schemeClr val="dk1"/>
              </a:buClr>
              <a:buSzPts val="2800"/>
              <a:buNone/>
            </a:pPr>
            <a:r>
              <a:t/>
            </a:r>
            <a:endParaRPr/>
          </a:p>
        </p:txBody>
      </p:sp>
      <p:pic>
        <p:nvPicPr>
          <p:cNvPr descr="Geiger Counter Diagrams_2.jpg" id="448" name="Google Shape;448;p76"/>
          <p:cNvPicPr preferRelativeResize="0"/>
          <p:nvPr/>
        </p:nvPicPr>
        <p:blipFill rotWithShape="1">
          <a:blip r:embed="rId3">
            <a:alphaModFix/>
          </a:blip>
          <a:srcRect b="0" l="0" r="0" t="0"/>
          <a:stretch/>
        </p:blipFill>
        <p:spPr>
          <a:xfrm>
            <a:off x="2438400" y="3886201"/>
            <a:ext cx="7543801" cy="2543286"/>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7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F0"/>
              </a:buClr>
              <a:buSzPts val="4400"/>
              <a:buFont typeface="Algerian"/>
              <a:buNone/>
            </a:pPr>
            <a:r>
              <a:rPr lang="en-US">
                <a:solidFill>
                  <a:srgbClr val="00B0F0"/>
                </a:solidFill>
                <a:latin typeface="Algerian"/>
                <a:ea typeface="Algerian"/>
                <a:cs typeface="Algerian"/>
                <a:sym typeface="Algerian"/>
              </a:rPr>
              <a:t>Geiger Counter</a:t>
            </a:r>
            <a:endParaRPr>
              <a:latin typeface="Algerian"/>
              <a:ea typeface="Algerian"/>
              <a:cs typeface="Algerian"/>
              <a:sym typeface="Algerian"/>
            </a:endParaRPr>
          </a:p>
        </p:txBody>
      </p:sp>
      <p:sp>
        <p:nvSpPr>
          <p:cNvPr id="454" name="Google Shape;454;p7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sz="2800">
                <a:latin typeface="Times New Roman"/>
                <a:ea typeface="Times New Roman"/>
                <a:cs typeface="Times New Roman"/>
                <a:sym typeface="Times New Roman"/>
              </a:rPr>
              <a:t>The GM counter chamber uses a gas at a low pressure of about 0.1-0.15 kg/cm² that consists of 90% insert gas such  as Ar &amp; Ne and 10% ethyl alcohol or other organic vapours like methane.</a:t>
            </a:r>
            <a:endParaRPr/>
          </a:p>
          <a:p>
            <a:pPr indent="-228600" lvl="0" marL="228600" rtl="0" algn="just">
              <a:lnSpc>
                <a:spcPct val="90000"/>
              </a:lnSpc>
              <a:spcBef>
                <a:spcPts val="1000"/>
              </a:spcBef>
              <a:spcAft>
                <a:spcPts val="0"/>
              </a:spcAft>
              <a:buClr>
                <a:schemeClr val="dk1"/>
              </a:buClr>
              <a:buSzPts val="2800"/>
              <a:buChar char="•"/>
            </a:pPr>
            <a:r>
              <a:rPr lang="en-US" sz="2800">
                <a:latin typeface="Times New Roman"/>
                <a:ea typeface="Times New Roman"/>
                <a:cs typeface="Times New Roman"/>
                <a:sym typeface="Times New Roman"/>
              </a:rPr>
              <a:t>This mixture ensures charge transit through electrons only.</a:t>
            </a:r>
            <a:endParaRPr/>
          </a:p>
          <a:p>
            <a:pPr indent="-228600" lvl="0" marL="228600" rtl="0" algn="just">
              <a:lnSpc>
                <a:spcPct val="90000"/>
              </a:lnSpc>
              <a:spcBef>
                <a:spcPts val="1000"/>
              </a:spcBef>
              <a:spcAft>
                <a:spcPts val="0"/>
              </a:spcAft>
              <a:buClr>
                <a:schemeClr val="dk1"/>
              </a:buClr>
              <a:buSzPts val="2800"/>
              <a:buChar char="•"/>
            </a:pPr>
            <a:r>
              <a:rPr lang="en-US" sz="2800">
                <a:latin typeface="Times New Roman"/>
                <a:ea typeface="Times New Roman"/>
                <a:cs typeface="Times New Roman"/>
                <a:sym typeface="Times New Roman"/>
              </a:rPr>
              <a:t>One important thing in gas filled counters is the discharges mechanism.</a:t>
            </a:r>
            <a:endParaRPr/>
          </a:p>
          <a:p>
            <a:pPr indent="-228600" lvl="0" marL="228600" rtl="0" algn="just">
              <a:lnSpc>
                <a:spcPct val="90000"/>
              </a:lnSpc>
              <a:spcBef>
                <a:spcPts val="1000"/>
              </a:spcBef>
              <a:spcAft>
                <a:spcPts val="0"/>
              </a:spcAft>
              <a:buClr>
                <a:schemeClr val="dk1"/>
              </a:buClr>
              <a:buSzPts val="2800"/>
              <a:buChar char="•"/>
            </a:pPr>
            <a:r>
              <a:rPr lang="en-US" sz="2800">
                <a:latin typeface="Times New Roman"/>
                <a:ea typeface="Times New Roman"/>
                <a:cs typeface="Times New Roman"/>
                <a:sym typeface="Times New Roman"/>
              </a:rPr>
              <a:t>In the GM counter, the Townsend discharge occurs and with the bulk of electrons in the discharge being collected by the anode, a positive ion  sheath or cloud is left to reduce the field and stop the discharge. This is known as </a:t>
            </a:r>
            <a:r>
              <a:rPr b="1" lang="en-US" sz="2800">
                <a:latin typeface="Times New Roman"/>
                <a:ea typeface="Times New Roman"/>
                <a:cs typeface="Times New Roman"/>
                <a:sym typeface="Times New Roman"/>
              </a:rPr>
              <a:t>Quenching of the discharge</a:t>
            </a:r>
            <a:r>
              <a:rPr lang="en-US" sz="2800">
                <a:latin typeface="Times New Roman"/>
                <a:ea typeface="Times New Roman"/>
                <a:cs typeface="Times New Roman"/>
                <a:sym typeface="Times New Roman"/>
              </a:rPr>
              <a:t>.</a:t>
            </a:r>
            <a:endParaRPr/>
          </a:p>
          <a:p>
            <a:pPr indent="-50800" lvl="0" marL="228600" rtl="0" algn="just">
              <a:lnSpc>
                <a:spcPct val="90000"/>
              </a:lnSpc>
              <a:spcBef>
                <a:spcPts val="1000"/>
              </a:spcBef>
              <a:spcAft>
                <a:spcPts val="0"/>
              </a:spcAft>
              <a:buClr>
                <a:schemeClr val="dk1"/>
              </a:buClr>
              <a:buSzPts val="2800"/>
              <a:buNone/>
            </a:pPr>
            <a:r>
              <a:t/>
            </a:r>
            <a:endParaRPr sz="2800">
              <a:latin typeface="Times New Roman"/>
              <a:ea typeface="Times New Roman"/>
              <a:cs typeface="Times New Roman"/>
              <a:sym typeface="Times New Roman"/>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7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F0"/>
              </a:buClr>
              <a:buSzPts val="4400"/>
              <a:buFont typeface="Algerian"/>
              <a:buNone/>
            </a:pPr>
            <a:r>
              <a:rPr lang="en-US">
                <a:solidFill>
                  <a:srgbClr val="00B0F0"/>
                </a:solidFill>
                <a:latin typeface="Algerian"/>
                <a:ea typeface="Algerian"/>
                <a:cs typeface="Algerian"/>
                <a:sym typeface="Algerian"/>
              </a:rPr>
              <a:t>Scintillation Detectors</a:t>
            </a:r>
            <a:endParaRPr>
              <a:latin typeface="Algerian"/>
              <a:ea typeface="Algerian"/>
              <a:cs typeface="Algerian"/>
              <a:sym typeface="Algerian"/>
            </a:endParaRPr>
          </a:p>
        </p:txBody>
      </p:sp>
      <p:sp>
        <p:nvSpPr>
          <p:cNvPr id="460" name="Google Shape;460;p7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sz="2800">
                <a:latin typeface="Times New Roman"/>
                <a:ea typeface="Times New Roman"/>
                <a:cs typeface="Times New Roman"/>
                <a:sym typeface="Times New Roman"/>
              </a:rPr>
              <a:t>Certain single crystals of organic or inorganic materials, activated glasses/liquids or plastic fluors have the property that when they receive </a:t>
            </a:r>
            <a:r>
              <a:rPr lang="en-US" sz="2800">
                <a:solidFill>
                  <a:srgbClr val="FF0000"/>
                </a:solidFill>
                <a:latin typeface="Times New Roman"/>
                <a:ea typeface="Times New Roman"/>
                <a:cs typeface="Times New Roman"/>
                <a:sym typeface="Times New Roman"/>
              </a:rPr>
              <a:t>high energy radiation, </a:t>
            </a:r>
            <a:r>
              <a:rPr lang="en-US" sz="2800">
                <a:latin typeface="Times New Roman"/>
                <a:ea typeface="Times New Roman"/>
                <a:cs typeface="Times New Roman"/>
                <a:sym typeface="Times New Roman"/>
              </a:rPr>
              <a:t>they produce very short duration light pulses or flashes called “</a:t>
            </a:r>
            <a:r>
              <a:rPr b="1" lang="en-US" sz="2800">
                <a:latin typeface="Times New Roman"/>
                <a:ea typeface="Times New Roman"/>
                <a:cs typeface="Times New Roman"/>
                <a:sym typeface="Times New Roman"/>
              </a:rPr>
              <a:t>Scintillations”</a:t>
            </a:r>
            <a:r>
              <a:rPr lang="en-US" sz="2800">
                <a:latin typeface="Times New Roman"/>
                <a:ea typeface="Times New Roman"/>
                <a:cs typeface="Times New Roman"/>
                <a:sym typeface="Times New Roman"/>
              </a:rPr>
              <a:t>.</a:t>
            </a:r>
            <a:endParaRPr/>
          </a:p>
          <a:p>
            <a:pPr indent="-50800" lvl="0" marL="228600" rtl="0" algn="just">
              <a:lnSpc>
                <a:spcPct val="90000"/>
              </a:lnSpc>
              <a:spcBef>
                <a:spcPts val="1000"/>
              </a:spcBef>
              <a:spcAft>
                <a:spcPts val="0"/>
              </a:spcAft>
              <a:buClr>
                <a:schemeClr val="dk1"/>
              </a:buClr>
              <a:buSzPts val="2800"/>
              <a:buNone/>
            </a:pPr>
            <a:r>
              <a:t/>
            </a:r>
            <a:endParaRPr sz="28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800"/>
              <a:buChar char="•"/>
            </a:pPr>
            <a:r>
              <a:rPr lang="en-US" sz="2800">
                <a:latin typeface="Times New Roman"/>
                <a:ea typeface="Times New Roman"/>
                <a:cs typeface="Times New Roman"/>
                <a:sym typeface="Times New Roman"/>
              </a:rPr>
              <a:t>These materials are known as </a:t>
            </a:r>
            <a:r>
              <a:rPr b="1" lang="en-US" sz="2800">
                <a:latin typeface="Times New Roman"/>
                <a:ea typeface="Times New Roman"/>
                <a:cs typeface="Times New Roman"/>
                <a:sym typeface="Times New Roman"/>
              </a:rPr>
              <a:t>Scintillators</a:t>
            </a:r>
            <a:r>
              <a:rPr lang="en-US" sz="2800">
                <a:latin typeface="Times New Roman"/>
                <a:ea typeface="Times New Roman"/>
                <a:cs typeface="Times New Roman"/>
                <a:sym typeface="Times New Roman"/>
              </a:rPr>
              <a:t>.</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7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br>
              <a:rPr b="1" lang="en-US">
                <a:latin typeface="Times New Roman"/>
                <a:ea typeface="Times New Roman"/>
                <a:cs typeface="Times New Roman"/>
                <a:sym typeface="Times New Roman"/>
              </a:rPr>
            </a:br>
            <a:r>
              <a:rPr lang="en-US">
                <a:solidFill>
                  <a:srgbClr val="00B0F0"/>
                </a:solidFill>
                <a:latin typeface="Algerian"/>
                <a:ea typeface="Algerian"/>
                <a:cs typeface="Algerian"/>
                <a:sym typeface="Algerian"/>
              </a:rPr>
              <a:t>Scintillation Detector</a:t>
            </a:r>
            <a:br>
              <a:rPr b="1" lang="en-US"/>
            </a:br>
            <a:endParaRPr/>
          </a:p>
        </p:txBody>
      </p:sp>
      <p:pic>
        <p:nvPicPr>
          <p:cNvPr descr="introrad1.png" id="466" name="Google Shape;466;p79"/>
          <p:cNvPicPr preferRelativeResize="0"/>
          <p:nvPr>
            <p:ph idx="1" type="body"/>
          </p:nvPr>
        </p:nvPicPr>
        <p:blipFill rotWithShape="1">
          <a:blip r:embed="rId3">
            <a:alphaModFix/>
          </a:blip>
          <a:srcRect b="0" l="0" r="0" t="0"/>
          <a:stretch/>
        </p:blipFill>
        <p:spPr>
          <a:xfrm>
            <a:off x="1143000" y="1828800"/>
            <a:ext cx="10439400" cy="42672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8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F0"/>
              </a:buClr>
              <a:buSzPts val="4400"/>
              <a:buFont typeface="Algerian"/>
              <a:buNone/>
            </a:pPr>
            <a:r>
              <a:rPr lang="en-US">
                <a:solidFill>
                  <a:srgbClr val="00B0F0"/>
                </a:solidFill>
                <a:latin typeface="Algerian"/>
                <a:ea typeface="Algerian"/>
                <a:cs typeface="Algerian"/>
                <a:sym typeface="Algerian"/>
              </a:rPr>
              <a:t>Scintillation Detectors</a:t>
            </a:r>
            <a:endParaRPr>
              <a:latin typeface="Algerian"/>
              <a:ea typeface="Algerian"/>
              <a:cs typeface="Algerian"/>
              <a:sym typeface="Algerian"/>
            </a:endParaRPr>
          </a:p>
        </p:txBody>
      </p:sp>
      <p:sp>
        <p:nvSpPr>
          <p:cNvPr id="472" name="Google Shape;472;p8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Char char="•"/>
            </a:pPr>
            <a:r>
              <a:rPr lang="en-US" sz="2800">
                <a:latin typeface="Times New Roman"/>
                <a:ea typeface="Times New Roman"/>
                <a:cs typeface="Times New Roman"/>
                <a:sym typeface="Times New Roman"/>
              </a:rPr>
              <a:t>The basic principle behind this instrument is the use of a special material which glows or "scintillates" when radiation interacts with it. </a:t>
            </a:r>
            <a:endParaRPr/>
          </a:p>
          <a:p>
            <a:pPr indent="-228600" lvl="0" marL="228600" rtl="0" algn="just">
              <a:lnSpc>
                <a:spcPct val="90000"/>
              </a:lnSpc>
              <a:spcBef>
                <a:spcPts val="1000"/>
              </a:spcBef>
              <a:spcAft>
                <a:spcPts val="0"/>
              </a:spcAft>
              <a:buClr>
                <a:schemeClr val="dk1"/>
              </a:buClr>
              <a:buSzPts val="2800"/>
              <a:buChar char="•"/>
            </a:pPr>
            <a:r>
              <a:rPr lang="en-US" sz="2800">
                <a:latin typeface="Times New Roman"/>
                <a:ea typeface="Times New Roman"/>
                <a:cs typeface="Times New Roman"/>
                <a:sym typeface="Times New Roman"/>
              </a:rPr>
              <a:t>The most common type of material is a type of salt called sodium-iodide. The light produced from the scintillation process is reflected through a clear window where it interacts with device called a photomultiplier tube. </a:t>
            </a:r>
            <a:endParaRPr/>
          </a:p>
          <a:p>
            <a:pPr indent="-228600" lvl="0" marL="228600" rtl="0" algn="just">
              <a:lnSpc>
                <a:spcPct val="90000"/>
              </a:lnSpc>
              <a:spcBef>
                <a:spcPts val="1000"/>
              </a:spcBef>
              <a:spcAft>
                <a:spcPts val="0"/>
              </a:spcAft>
              <a:buClr>
                <a:schemeClr val="dk1"/>
              </a:buClr>
              <a:buSzPts val="2800"/>
              <a:buChar char="•"/>
            </a:pPr>
            <a:r>
              <a:rPr lang="en-US" sz="2800">
                <a:latin typeface="Times New Roman"/>
                <a:ea typeface="Times New Roman"/>
                <a:cs typeface="Times New Roman"/>
                <a:sym typeface="Times New Roman"/>
              </a:rPr>
              <a:t>The first part of the photomultiplier tube is made of another special material called a photocathode. </a:t>
            </a:r>
            <a:endParaRPr/>
          </a:p>
          <a:p>
            <a:pPr indent="-228600" lvl="0" marL="228600" rtl="0" algn="just">
              <a:lnSpc>
                <a:spcPct val="90000"/>
              </a:lnSpc>
              <a:spcBef>
                <a:spcPts val="1000"/>
              </a:spcBef>
              <a:spcAft>
                <a:spcPts val="0"/>
              </a:spcAft>
              <a:buClr>
                <a:schemeClr val="dk1"/>
              </a:buClr>
              <a:buSzPts val="2800"/>
              <a:buChar char="•"/>
            </a:pPr>
            <a:r>
              <a:rPr lang="en-US" sz="2800">
                <a:latin typeface="Times New Roman"/>
                <a:ea typeface="Times New Roman"/>
                <a:cs typeface="Times New Roman"/>
                <a:sym typeface="Times New Roman"/>
              </a:rPr>
              <a:t>The photocathode produces electrons when light strikes its surface.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8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F0"/>
              </a:buClr>
              <a:buSzPts val="4400"/>
              <a:buFont typeface="Algerian"/>
              <a:buNone/>
            </a:pPr>
            <a:r>
              <a:rPr lang="en-US">
                <a:solidFill>
                  <a:srgbClr val="00B0F0"/>
                </a:solidFill>
                <a:latin typeface="Algerian"/>
                <a:ea typeface="Algerian"/>
                <a:cs typeface="Algerian"/>
                <a:sym typeface="Algerian"/>
              </a:rPr>
              <a:t>Scintillation Detectors</a:t>
            </a:r>
            <a:endParaRPr>
              <a:latin typeface="Algerian"/>
              <a:ea typeface="Algerian"/>
              <a:cs typeface="Algerian"/>
              <a:sym typeface="Algerian"/>
            </a:endParaRPr>
          </a:p>
        </p:txBody>
      </p:sp>
      <p:sp>
        <p:nvSpPr>
          <p:cNvPr id="478" name="Google Shape;478;p8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sz="2800">
                <a:latin typeface="Times New Roman"/>
                <a:ea typeface="Times New Roman"/>
                <a:cs typeface="Times New Roman"/>
                <a:sym typeface="Times New Roman"/>
              </a:rPr>
              <a:t>These electrons are then pulled towards a series of plates called dynodes through the application of a positive high voltage. </a:t>
            </a:r>
            <a:endParaRPr/>
          </a:p>
          <a:p>
            <a:pPr indent="-228600" lvl="0" marL="228600" rtl="0" algn="just">
              <a:lnSpc>
                <a:spcPct val="90000"/>
              </a:lnSpc>
              <a:spcBef>
                <a:spcPts val="1000"/>
              </a:spcBef>
              <a:spcAft>
                <a:spcPts val="0"/>
              </a:spcAft>
              <a:buClr>
                <a:schemeClr val="dk1"/>
              </a:buClr>
              <a:buSzPts val="2800"/>
              <a:buChar char="•"/>
            </a:pPr>
            <a:r>
              <a:rPr lang="en-US" sz="2800">
                <a:latin typeface="Times New Roman"/>
                <a:ea typeface="Times New Roman"/>
                <a:cs typeface="Times New Roman"/>
                <a:sym typeface="Times New Roman"/>
              </a:rPr>
              <a:t>When electrons from the photocathode hit the first dynode, several electrons are produced for each initial electron hitting its surface.</a:t>
            </a:r>
            <a:endParaRPr/>
          </a:p>
          <a:p>
            <a:pPr indent="-228600" lvl="0" marL="228600" rtl="0" algn="just">
              <a:lnSpc>
                <a:spcPct val="90000"/>
              </a:lnSpc>
              <a:spcBef>
                <a:spcPts val="1000"/>
              </a:spcBef>
              <a:spcAft>
                <a:spcPts val="0"/>
              </a:spcAft>
              <a:buClr>
                <a:schemeClr val="dk1"/>
              </a:buClr>
              <a:buSzPts val="2800"/>
              <a:buChar char="•"/>
            </a:pPr>
            <a:r>
              <a:rPr lang="en-US" sz="2800">
                <a:latin typeface="Times New Roman"/>
                <a:ea typeface="Times New Roman"/>
                <a:cs typeface="Times New Roman"/>
                <a:sym typeface="Times New Roman"/>
              </a:rPr>
              <a:t> This "bunch" of electrons is then pulled towards the next dynode, where more electron "multiplication" occurs. </a:t>
            </a:r>
            <a:endParaRPr/>
          </a:p>
          <a:p>
            <a:pPr indent="-228600" lvl="0" marL="228600" rtl="0" algn="just">
              <a:lnSpc>
                <a:spcPct val="90000"/>
              </a:lnSpc>
              <a:spcBef>
                <a:spcPts val="1000"/>
              </a:spcBef>
              <a:spcAft>
                <a:spcPts val="0"/>
              </a:spcAft>
              <a:buClr>
                <a:schemeClr val="dk1"/>
              </a:buClr>
              <a:buSzPts val="2800"/>
              <a:buChar char="•"/>
            </a:pPr>
            <a:r>
              <a:rPr lang="en-US" sz="2800">
                <a:latin typeface="Times New Roman"/>
                <a:ea typeface="Times New Roman"/>
                <a:cs typeface="Times New Roman"/>
                <a:sym typeface="Times New Roman"/>
              </a:rPr>
              <a:t>The sequence continues until the last dynode is reached, where the electron pulse is now millions of times larger then it was at the beginning of the tube.</a:t>
            </a:r>
            <a:endParaRPr/>
          </a:p>
          <a:p>
            <a:pPr indent="-76200" lvl="0" marL="228600" rtl="0" algn="just">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nvSpPr>
        <p:spPr>
          <a:xfrm>
            <a:off x="544748" y="114658"/>
            <a:ext cx="11517600" cy="2234400"/>
          </a:xfrm>
          <a:prstGeom prst="rect">
            <a:avLst/>
          </a:prstGeom>
          <a:noFill/>
          <a:ln>
            <a:noFill/>
          </a:ln>
        </p:spPr>
        <p:txBody>
          <a:bodyPr anchorCtr="0" anchor="t" bIns="45700" lIns="91425" spcFirstLastPara="1" rIns="91425" wrap="square" tIns="45700">
            <a:spAutoFit/>
          </a:bodyPr>
          <a:lstStyle/>
          <a:p>
            <a:pPr indent="0" lvl="0" marL="0" marR="0" rtl="0" algn="l">
              <a:lnSpc>
                <a:spcPct val="85000"/>
              </a:lnSpc>
              <a:spcBef>
                <a:spcPts val="0"/>
              </a:spcBef>
              <a:spcAft>
                <a:spcPts val="0"/>
              </a:spcAft>
              <a:buNone/>
            </a:pPr>
            <a:r>
              <a:rPr b="1" i="0" lang="en-US" sz="2200" u="none" cap="none" strike="noStrike">
                <a:solidFill>
                  <a:srgbClr val="000000"/>
                </a:solidFill>
                <a:latin typeface="Times New Roman"/>
                <a:ea typeface="Times New Roman"/>
                <a:cs typeface="Times New Roman"/>
                <a:sym typeface="Times New Roman"/>
              </a:rPr>
              <a:t> </a:t>
            </a:r>
            <a:endParaRPr b="0" i="0" sz="2200" u="none" cap="none" strike="noStrike">
              <a:solidFill>
                <a:schemeClr val="dk1"/>
              </a:solidFill>
              <a:latin typeface="Times New Roman"/>
              <a:ea typeface="Times New Roman"/>
              <a:cs typeface="Times New Roman"/>
              <a:sym typeface="Times New Roman"/>
            </a:endParaRPr>
          </a:p>
          <a:p>
            <a:pPr indent="182880" lvl="0" marL="0" marR="137160" rtl="0" algn="just">
              <a:spcBef>
                <a:spcPts val="0"/>
              </a:spcBef>
              <a:spcAft>
                <a:spcPts val="0"/>
              </a:spcAft>
              <a:buNone/>
            </a:pPr>
            <a:r>
              <a:t/>
            </a:r>
            <a:endParaRPr b="0" i="0" sz="2200" u="none" cap="none" strike="noStrike">
              <a:solidFill>
                <a:srgbClr val="000000"/>
              </a:solidFill>
              <a:latin typeface="Times New Roman"/>
              <a:ea typeface="Times New Roman"/>
              <a:cs typeface="Times New Roman"/>
              <a:sym typeface="Times New Roman"/>
            </a:endParaRPr>
          </a:p>
          <a:p>
            <a:pPr indent="182880" lvl="0" marL="0" marR="137160" rtl="0" algn="just">
              <a:spcBef>
                <a:spcPts val="1260"/>
              </a:spcBef>
              <a:spcAft>
                <a:spcPts val="0"/>
              </a:spcAft>
              <a:buNone/>
            </a:pPr>
            <a:r>
              <a:t/>
            </a:r>
            <a:endParaRPr b="0" i="0" sz="2200" u="none" cap="none" strike="noStrike">
              <a:solidFill>
                <a:srgbClr val="000000"/>
              </a:solidFill>
              <a:latin typeface="Times New Roman"/>
              <a:ea typeface="Times New Roman"/>
              <a:cs typeface="Times New Roman"/>
              <a:sym typeface="Times New Roman"/>
            </a:endParaRPr>
          </a:p>
          <a:p>
            <a:pPr indent="182880" lvl="0" marL="0" marR="137160" rtl="0" algn="just">
              <a:spcBef>
                <a:spcPts val="1260"/>
              </a:spcBef>
              <a:spcAft>
                <a:spcPts val="0"/>
              </a:spcAft>
              <a:buNone/>
            </a:pPr>
            <a:r>
              <a:t/>
            </a:r>
            <a:endParaRPr b="0" i="0" sz="2200" u="none" cap="none" strike="noStrike">
              <a:solidFill>
                <a:srgbClr val="000000"/>
              </a:solidFill>
              <a:latin typeface="Times New Roman"/>
              <a:ea typeface="Times New Roman"/>
              <a:cs typeface="Times New Roman"/>
              <a:sym typeface="Times New Roman"/>
            </a:endParaRPr>
          </a:p>
          <a:p>
            <a:pPr indent="182880" lvl="0" marL="0" marR="137160" rtl="0" algn="just">
              <a:spcBef>
                <a:spcPts val="1260"/>
              </a:spcBef>
              <a:spcAft>
                <a:spcPts val="0"/>
              </a:spcAft>
              <a:buNone/>
            </a:pPr>
            <a:r>
              <a:t/>
            </a:r>
            <a:endParaRPr b="0" i="0" sz="2200" u="none" cap="none" strike="noStrike">
              <a:solidFill>
                <a:schemeClr val="dk1"/>
              </a:solidFill>
              <a:latin typeface="Times New Roman"/>
              <a:ea typeface="Times New Roman"/>
              <a:cs typeface="Times New Roman"/>
              <a:sym typeface="Times New Roman"/>
            </a:endParaRPr>
          </a:p>
        </p:txBody>
      </p:sp>
      <p:pic>
        <p:nvPicPr>
          <p:cNvPr id="120" name="Google Shape;120;p19"/>
          <p:cNvPicPr preferRelativeResize="0"/>
          <p:nvPr/>
        </p:nvPicPr>
        <p:blipFill rotWithShape="1">
          <a:blip r:embed="rId3">
            <a:alphaModFix/>
          </a:blip>
          <a:srcRect b="0" l="0" r="0" t="0"/>
          <a:stretch/>
        </p:blipFill>
        <p:spPr>
          <a:xfrm>
            <a:off x="781878" y="781879"/>
            <a:ext cx="9819861" cy="5255832"/>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8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F0"/>
              </a:buClr>
              <a:buSzPts val="4400"/>
              <a:buFont typeface="Algerian"/>
              <a:buNone/>
            </a:pPr>
            <a:r>
              <a:rPr lang="en-US">
                <a:solidFill>
                  <a:srgbClr val="00B0F0"/>
                </a:solidFill>
                <a:latin typeface="Algerian"/>
                <a:ea typeface="Algerian"/>
                <a:cs typeface="Algerian"/>
                <a:sym typeface="Algerian"/>
              </a:rPr>
              <a:t>Application of  Radiation Sensors</a:t>
            </a:r>
            <a:endParaRPr>
              <a:latin typeface="Algerian"/>
              <a:ea typeface="Algerian"/>
              <a:cs typeface="Algerian"/>
              <a:sym typeface="Algerian"/>
            </a:endParaRPr>
          </a:p>
        </p:txBody>
      </p:sp>
      <p:sp>
        <p:nvSpPr>
          <p:cNvPr id="484" name="Google Shape;484;p82"/>
          <p:cNvSpPr txBox="1"/>
          <p:nvPr>
            <p:ph idx="1" type="body"/>
          </p:nvPr>
        </p:nvSpPr>
        <p:spPr>
          <a:xfrm>
            <a:off x="624840" y="2332037"/>
            <a:ext cx="10972800" cy="45261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They are widely used in medical applications for image generation </a:t>
            </a:r>
            <a:r>
              <a:rPr b="1" lang="en-US">
                <a:latin typeface="Times New Roman"/>
                <a:ea typeface="Times New Roman"/>
                <a:cs typeface="Times New Roman"/>
                <a:sym typeface="Times New Roman"/>
              </a:rPr>
              <a:t>(X-rays and tomography)</a:t>
            </a:r>
            <a:r>
              <a:rPr lang="en-US">
                <a:latin typeface="Times New Roman"/>
                <a:ea typeface="Times New Roman"/>
                <a:cs typeface="Times New Roman"/>
                <a:sym typeface="Times New Roman"/>
              </a:rPr>
              <a:t>, as well as high-energy physics experiments, plant laboratories, airports security (X-rays machines), and radiation sensing for nuclear installations.</a:t>
            </a:r>
            <a:endParaRPr/>
          </a:p>
          <a:p>
            <a:pPr indent="-228600" lvl="0" marL="228600" rtl="0" algn="l">
              <a:lnSpc>
                <a:spcPct val="90000"/>
              </a:lnSpc>
              <a:spcBef>
                <a:spcPts val="1000"/>
              </a:spcBef>
              <a:spcAft>
                <a:spcPts val="0"/>
              </a:spcAft>
              <a:buClr>
                <a:srgbClr val="1155CC"/>
              </a:buClr>
              <a:buSzPts val="2800"/>
              <a:buChar char="•"/>
            </a:pPr>
            <a:r>
              <a:rPr b="0" i="0" lang="en-US" u="sng">
                <a:solidFill>
                  <a:schemeClr val="hlink"/>
                </a:solidFill>
                <a:latin typeface="Arial"/>
                <a:ea typeface="Arial"/>
                <a:cs typeface="Arial"/>
                <a:sym typeface="Arial"/>
                <a:hlinkClick r:id="rId3"/>
              </a:rPr>
              <a:t>https://youtu.be/TnvAQ9ZHDyE</a:t>
            </a:r>
            <a:r>
              <a:rPr b="0" i="0" lang="en-US">
                <a:solidFill>
                  <a:srgbClr val="1155CC"/>
                </a:solidFill>
                <a:latin typeface="Arial"/>
                <a:ea typeface="Arial"/>
                <a:cs typeface="Arial"/>
                <a:sym typeface="Arial"/>
              </a:rPr>
              <a:t> -GM counter</a:t>
            </a:r>
            <a:br>
              <a:rPr lang="en-US"/>
            </a:br>
            <a:r>
              <a:rPr b="0" i="0" lang="en-US" u="sng">
                <a:solidFill>
                  <a:schemeClr val="hlink"/>
                </a:solidFill>
                <a:latin typeface="Arial"/>
                <a:ea typeface="Arial"/>
                <a:cs typeface="Arial"/>
                <a:sym typeface="Arial"/>
                <a:hlinkClick r:id="rId4"/>
              </a:rPr>
              <a:t>https://youtu.be/ogJX9JOndI8</a:t>
            </a:r>
            <a:r>
              <a:rPr b="0" i="0" lang="en-US">
                <a:solidFill>
                  <a:srgbClr val="1155CC"/>
                </a:solidFill>
                <a:latin typeface="Arial"/>
                <a:ea typeface="Arial"/>
                <a:cs typeface="Arial"/>
                <a:sym typeface="Arial"/>
              </a:rPr>
              <a:t> - Scintillation detector</a:t>
            </a:r>
            <a:endParaRPr b="0" i="0">
              <a:solidFill>
                <a:srgbClr val="222222"/>
              </a:solidFill>
              <a:latin typeface="Arial"/>
              <a:ea typeface="Arial"/>
              <a:cs typeface="Arial"/>
              <a:sym typeface="Arial"/>
            </a:endParaRPr>
          </a:p>
          <a:p>
            <a:pPr indent="-50800" lvl="0" marL="228600" rtl="0" algn="just">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0"/>
          <p:cNvPicPr preferRelativeResize="0"/>
          <p:nvPr/>
        </p:nvPicPr>
        <p:blipFill rotWithShape="1">
          <a:blip r:embed="rId3">
            <a:alphaModFix/>
          </a:blip>
          <a:srcRect b="0" l="0" r="0" t="0"/>
          <a:stretch/>
        </p:blipFill>
        <p:spPr>
          <a:xfrm>
            <a:off x="304799" y="318052"/>
            <a:ext cx="11688417" cy="626827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nvSpPr>
        <p:spPr>
          <a:xfrm>
            <a:off x="568715" y="876634"/>
            <a:ext cx="10642200" cy="5104800"/>
          </a:xfrm>
          <a:prstGeom prst="rect">
            <a:avLst/>
          </a:prstGeom>
          <a:noFill/>
          <a:ln>
            <a:noFill/>
          </a:ln>
        </p:spPr>
        <p:txBody>
          <a:bodyPr anchorCtr="0" anchor="t" bIns="45700" lIns="91425" spcFirstLastPara="1" rIns="91425" wrap="square" tIns="45700">
            <a:spAutoFit/>
          </a:bodyPr>
          <a:lstStyle/>
          <a:p>
            <a:pPr indent="-342900" lvl="0" marL="342900" marR="137160" rtl="0" algn="just">
              <a:spcBef>
                <a:spcPts val="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             When the temperature of the cantilever or the helix is raised by heating or lowered by cooling. one strip expands or contracts more and free end of either of the two moves as shown. </a:t>
            </a:r>
            <a:endParaRPr/>
          </a:p>
          <a:p>
            <a:pPr indent="-342900" lvl="0" marL="342900" marR="137160" rtl="0" algn="just">
              <a:spcBef>
                <a:spcPts val="126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The cantilever, in fact, bends into a circular arc with radius of curvature </a:t>
            </a:r>
            <a:r>
              <a:rPr b="0" i="1" lang="en-US" sz="2200" u="none" cap="none" strike="noStrike">
                <a:solidFill>
                  <a:srgbClr val="000000"/>
                </a:solidFill>
                <a:latin typeface="Times New Roman"/>
                <a:ea typeface="Times New Roman"/>
                <a:cs typeface="Times New Roman"/>
                <a:sym typeface="Times New Roman"/>
              </a:rPr>
              <a:t>R </a:t>
            </a:r>
            <a:r>
              <a:rPr b="0" i="0" lang="en-US" sz="2200" u="none" cap="none" strike="noStrike">
                <a:solidFill>
                  <a:srgbClr val="000000"/>
                </a:solidFill>
                <a:latin typeface="Times New Roman"/>
                <a:ea typeface="Times New Roman"/>
                <a:cs typeface="Times New Roman"/>
                <a:sym typeface="Times New Roman"/>
              </a:rPr>
              <a:t>given by the relation</a:t>
            </a:r>
            <a:endParaRPr b="0" i="0" sz="2200" u="none" cap="none" strike="noStrike">
              <a:solidFill>
                <a:schemeClr val="dk1"/>
              </a:solidFill>
              <a:latin typeface="Times New Roman"/>
              <a:ea typeface="Times New Roman"/>
              <a:cs typeface="Times New Roman"/>
              <a:sym typeface="Times New Roman"/>
            </a:endParaRPr>
          </a:p>
          <a:p>
            <a:pPr indent="-342900" lvl="0" marL="342900" marR="0" rtl="0" algn="just">
              <a:lnSpc>
                <a:spcPct val="150000"/>
              </a:lnSpc>
              <a:spcBef>
                <a:spcPts val="126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            increases linearly with length and inversely with strip thickness for a given pair of metal elements. Usually element B is made of invar </a:t>
            </a:r>
            <a:r>
              <a:rPr b="0" i="1" lang="en-US" sz="2200" u="none" cap="none" strike="noStrike">
                <a:solidFill>
                  <a:srgbClr val="000000"/>
                </a:solidFill>
                <a:latin typeface="Times New Roman"/>
                <a:ea typeface="Times New Roman"/>
                <a:cs typeface="Times New Roman"/>
                <a:sym typeface="Times New Roman"/>
              </a:rPr>
              <a:t>(e </a:t>
            </a:r>
            <a:r>
              <a:rPr b="0" i="0" lang="en-US" sz="2200" u="none" cap="none" strike="noStrike">
                <a:solidFill>
                  <a:srgbClr val="000000"/>
                </a:solidFill>
                <a:latin typeface="Times New Roman"/>
                <a:ea typeface="Times New Roman"/>
                <a:cs typeface="Times New Roman"/>
                <a:sym typeface="Times New Roman"/>
              </a:rPr>
              <a:t>Ni-Fe alloy) of </a:t>
            </a:r>
            <a:r>
              <a:rPr b="0" i="1" lang="en-US" sz="2200" u="none" cap="none" strike="noStrike">
                <a:solidFill>
                  <a:srgbClr val="000000"/>
                </a:solidFill>
                <a:latin typeface="Times New Roman"/>
                <a:ea typeface="Times New Roman"/>
                <a:cs typeface="Times New Roman"/>
                <a:sym typeface="Times New Roman"/>
              </a:rPr>
              <a:t>a</a:t>
            </a:r>
            <a:r>
              <a:rPr b="0" baseline="-25000" i="1" lang="en-US" sz="2200" u="none" cap="none" strike="noStrike">
                <a:solidFill>
                  <a:srgbClr val="000000"/>
                </a:solidFill>
                <a:latin typeface="Times New Roman"/>
                <a:ea typeface="Times New Roman"/>
                <a:cs typeface="Times New Roman"/>
                <a:sym typeface="Times New Roman"/>
              </a:rPr>
              <a:t>s</a:t>
            </a:r>
            <a:r>
              <a:rPr b="0" i="0" lang="en-US" sz="2200" u="none" cap="none" strike="noStrike">
                <a:solidFill>
                  <a:srgbClr val="000000"/>
                </a:solidFill>
                <a:latin typeface="Times New Roman"/>
                <a:ea typeface="Times New Roman"/>
                <a:cs typeface="Times New Roman"/>
                <a:sym typeface="Times New Roman"/>
              </a:rPr>
              <a:t> 1.7 x 10</a:t>
            </a:r>
            <a:r>
              <a:rPr b="0" baseline="30000" i="0" lang="en-US" sz="2200" u="none" cap="none" strike="noStrike">
                <a:solidFill>
                  <a:srgbClr val="000000"/>
                </a:solidFill>
                <a:latin typeface="Times New Roman"/>
                <a:ea typeface="Times New Roman"/>
                <a:cs typeface="Times New Roman"/>
                <a:sym typeface="Times New Roman"/>
              </a:rPr>
              <a:t>4</a:t>
            </a:r>
            <a:r>
              <a:rPr b="0" i="0" lang="en-US" sz="2200" u="none" cap="none" strike="noStrike">
                <a:solidFill>
                  <a:srgbClr val="000000"/>
                </a:solidFill>
                <a:latin typeface="Times New Roman"/>
                <a:ea typeface="Times New Roman"/>
                <a:cs typeface="Times New Roman"/>
                <a:sym typeface="Times New Roman"/>
              </a:rPr>
              <a:t>/°C which is quite low and element A is brass or steel of different alloying compositions. Such sensors can work precisely but not very accurately in a range -50-400°C. </a:t>
            </a:r>
            <a:endParaRPr/>
          </a:p>
          <a:p>
            <a:pPr indent="-342900" lvl="0" marL="342900" marR="0" rtl="0" algn="just">
              <a:lnSpc>
                <a:spcPct val="150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Besides cantilever and helix forms, they are also made in spiral and disc forms in different control applications.</a:t>
            </a:r>
            <a:endParaRPr b="0" i="0" sz="2200" u="none" cap="none" strike="noStrike">
              <a:solidFill>
                <a:schemeClr val="dk1"/>
              </a:solidFill>
              <a:latin typeface="Times New Roman"/>
              <a:ea typeface="Times New Roman"/>
              <a:cs typeface="Times New Roman"/>
              <a:sym typeface="Times New Roman"/>
            </a:endParaRPr>
          </a:p>
        </p:txBody>
      </p:sp>
      <p:pic>
        <p:nvPicPr>
          <p:cNvPr id="131" name="Google Shape;131;p21"/>
          <p:cNvPicPr preferRelativeResize="0"/>
          <p:nvPr/>
        </p:nvPicPr>
        <p:blipFill rotWithShape="1">
          <a:blip r:embed="rId3">
            <a:alphaModFix/>
          </a:blip>
          <a:srcRect b="0" l="0" r="0" t="0"/>
          <a:stretch/>
        </p:blipFill>
        <p:spPr>
          <a:xfrm>
            <a:off x="1155087" y="2884078"/>
            <a:ext cx="554571" cy="6211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