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7.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Default Extension="bin" ContentType="application/vnd.openxmlformats-officedocument.oleObject"/>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Default Extension="vml" ContentType="application/vnd.openxmlformats-officedocument.vmlDrawing"/>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75"/>
  </p:notesMasterIdLst>
  <p:sldIdLst>
    <p:sldId id="256" r:id="rId2"/>
    <p:sldId id="257" r:id="rId3"/>
    <p:sldId id="258" r:id="rId4"/>
    <p:sldId id="259" r:id="rId5"/>
    <p:sldId id="263" r:id="rId6"/>
    <p:sldId id="262" r:id="rId7"/>
    <p:sldId id="261" r:id="rId8"/>
    <p:sldId id="264" r:id="rId9"/>
    <p:sldId id="265" r:id="rId10"/>
    <p:sldId id="266" r:id="rId11"/>
    <p:sldId id="268" r:id="rId12"/>
    <p:sldId id="267" r:id="rId13"/>
    <p:sldId id="269" r:id="rId14"/>
    <p:sldId id="325" r:id="rId15"/>
    <p:sldId id="326" r:id="rId16"/>
    <p:sldId id="270" r:id="rId17"/>
    <p:sldId id="327" r:id="rId18"/>
    <p:sldId id="330" r:id="rId19"/>
    <p:sldId id="271" r:id="rId20"/>
    <p:sldId id="272" r:id="rId21"/>
    <p:sldId id="329" r:id="rId22"/>
    <p:sldId id="273" r:id="rId23"/>
    <p:sldId id="328" r:id="rId24"/>
    <p:sldId id="274" r:id="rId25"/>
    <p:sldId id="275" r:id="rId26"/>
    <p:sldId id="276" r:id="rId27"/>
    <p:sldId id="277" r:id="rId28"/>
    <p:sldId id="283" r:id="rId29"/>
    <p:sldId id="279" r:id="rId30"/>
    <p:sldId id="280" r:id="rId31"/>
    <p:sldId id="281" r:id="rId32"/>
    <p:sldId id="282"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4" r:id="rId63"/>
    <p:sldId id="315" r:id="rId64"/>
    <p:sldId id="316" r:id="rId65"/>
    <p:sldId id="317" r:id="rId66"/>
    <p:sldId id="318" r:id="rId67"/>
    <p:sldId id="319" r:id="rId68"/>
    <p:sldId id="320" r:id="rId69"/>
    <p:sldId id="321" r:id="rId70"/>
    <p:sldId id="322" r:id="rId71"/>
    <p:sldId id="323" r:id="rId72"/>
    <p:sldId id="324" r:id="rId73"/>
    <p:sldId id="313" r:id="rId7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9.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0D30D52-EDD4-46EA-B226-FB568EA852B9}" type="datetimeFigureOut">
              <a:rPr lang="en-US" smtClean="0"/>
              <a:pPr/>
              <a:t>7/13/2021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9D78CA1-CCD3-4EAC-8448-4076E5DF2970}" type="slidenum">
              <a:rPr lang="en-US" smtClean="0"/>
              <a:pPr/>
              <a:t>‹#›</a:t>
            </a:fld>
            <a:endParaRPr lang="en-US"/>
          </a:p>
        </p:txBody>
      </p:sp>
    </p:spTree>
    <p:extLst>
      <p:ext uri="{BB962C8B-B14F-4D97-AF65-F5344CB8AC3E}">
        <p14:creationId xmlns="" xmlns:p14="http://schemas.microsoft.com/office/powerpoint/2010/main" val="42359662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9D78CA1-CCD3-4EAC-8448-4076E5DF2970}" type="slidenum">
              <a:rPr lang="en-US" smtClean="0"/>
              <a:pPr/>
              <a:t>1</a:t>
            </a:fld>
            <a:endParaRPr lang="en-US"/>
          </a:p>
        </p:txBody>
      </p:sp>
    </p:spTree>
    <p:extLst>
      <p:ext uri="{BB962C8B-B14F-4D97-AF65-F5344CB8AC3E}">
        <p14:creationId xmlns="" xmlns:p14="http://schemas.microsoft.com/office/powerpoint/2010/main" val="19707782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9D78CA1-CCD3-4EAC-8448-4076E5DF2970}" type="slidenum">
              <a:rPr lang="en-US" smtClean="0"/>
              <a:pPr/>
              <a:t>20</a:t>
            </a:fld>
            <a:endParaRPr lang="en-US"/>
          </a:p>
        </p:txBody>
      </p:sp>
    </p:spTree>
    <p:extLst>
      <p:ext uri="{BB962C8B-B14F-4D97-AF65-F5344CB8AC3E}">
        <p14:creationId xmlns="" xmlns:p14="http://schemas.microsoft.com/office/powerpoint/2010/main" val="19239435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D1B8326-66DB-403A-B63A-51C8CAE00B2B}" type="slidenum">
              <a:rPr lang="en-US" smtClean="0"/>
              <a:pPr/>
              <a:t>38</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D1B8326-66DB-403A-B63A-51C8CAE00B2B}" type="slidenum">
              <a:rPr lang="en-US" smtClean="0"/>
              <a:pPr/>
              <a:t>42</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D1B8326-66DB-403A-B63A-51C8CAE00B2B}" type="slidenum">
              <a:rPr lang="en-US" smtClean="0"/>
              <a:pPr/>
              <a:t>50</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D1B8326-66DB-403A-B63A-51C8CAE00B2B}" type="slidenum">
              <a:rPr lang="en-US" smtClean="0"/>
              <a:pPr/>
              <a:t>53</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D1B8326-66DB-403A-B63A-51C8CAE00B2B}" type="slidenum">
              <a:rPr lang="en-US" smtClean="0"/>
              <a:pPr/>
              <a:t>57</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682790D-E609-4441-BF2E-3F2D8702E147}" type="datetime1">
              <a:rPr lang="en-US" smtClean="0"/>
              <a:pPr/>
              <a:t>7/13/2021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B45260-F00F-42CC-A0C0-D25CA4781DDA}" type="slidenum">
              <a:rPr lang="en-US" smtClean="0"/>
              <a:pPr/>
              <a:t>‹#›</a:t>
            </a:fld>
            <a:endParaRPr lang="en-US"/>
          </a:p>
        </p:txBody>
      </p:sp>
    </p:spTree>
    <p:extLst>
      <p:ext uri="{BB962C8B-B14F-4D97-AF65-F5344CB8AC3E}">
        <p14:creationId xmlns="" xmlns:p14="http://schemas.microsoft.com/office/powerpoint/2010/main" val="3007351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64D7360-36A6-445F-B731-DBDD8C7E5528}" type="datetime1">
              <a:rPr lang="en-US" smtClean="0"/>
              <a:pPr/>
              <a:t>7/13/2021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B45260-F00F-42CC-A0C0-D25CA4781DDA}" type="slidenum">
              <a:rPr lang="en-US" smtClean="0"/>
              <a:pPr/>
              <a:t>‹#›</a:t>
            </a:fld>
            <a:endParaRPr lang="en-US"/>
          </a:p>
        </p:txBody>
      </p:sp>
    </p:spTree>
    <p:extLst>
      <p:ext uri="{BB962C8B-B14F-4D97-AF65-F5344CB8AC3E}">
        <p14:creationId xmlns="" xmlns:p14="http://schemas.microsoft.com/office/powerpoint/2010/main" val="3666276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B039B4D-5F5C-48AC-8745-52050A2D20E3}" type="datetime1">
              <a:rPr lang="en-US" smtClean="0"/>
              <a:pPr/>
              <a:t>7/13/2021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B45260-F00F-42CC-A0C0-D25CA4781DDA}" type="slidenum">
              <a:rPr lang="en-US" smtClean="0"/>
              <a:pPr/>
              <a:t>‹#›</a:t>
            </a:fld>
            <a:endParaRPr lang="en-US"/>
          </a:p>
        </p:txBody>
      </p:sp>
    </p:spTree>
    <p:extLst>
      <p:ext uri="{BB962C8B-B14F-4D97-AF65-F5344CB8AC3E}">
        <p14:creationId xmlns="" xmlns:p14="http://schemas.microsoft.com/office/powerpoint/2010/main" val="21789694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C869E62-1095-4EA7-B821-F248A53B0DBF}" type="datetime1">
              <a:rPr lang="en-US" smtClean="0"/>
              <a:pPr/>
              <a:t>7/13/2021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B45260-F00F-42CC-A0C0-D25CA4781DDA}" type="slidenum">
              <a:rPr lang="en-US" smtClean="0"/>
              <a:pPr/>
              <a:t>‹#›</a:t>
            </a:fld>
            <a:endParaRPr lang="en-US"/>
          </a:p>
        </p:txBody>
      </p:sp>
    </p:spTree>
    <p:extLst>
      <p:ext uri="{BB962C8B-B14F-4D97-AF65-F5344CB8AC3E}">
        <p14:creationId xmlns="" xmlns:p14="http://schemas.microsoft.com/office/powerpoint/2010/main" val="20124276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A589488-8E5E-49AA-9039-966968BAB21F}" type="datetime1">
              <a:rPr lang="en-US" smtClean="0"/>
              <a:pPr/>
              <a:t>7/13/2021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B45260-F00F-42CC-A0C0-D25CA4781DDA}" type="slidenum">
              <a:rPr lang="en-US" smtClean="0"/>
              <a:pPr/>
              <a:t>‹#›</a:t>
            </a:fld>
            <a:endParaRPr lang="en-US"/>
          </a:p>
        </p:txBody>
      </p:sp>
    </p:spTree>
    <p:extLst>
      <p:ext uri="{BB962C8B-B14F-4D97-AF65-F5344CB8AC3E}">
        <p14:creationId xmlns="" xmlns:p14="http://schemas.microsoft.com/office/powerpoint/2010/main" val="9469749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FED15C4-BED2-4A53-A907-B01E0C48F2BF}" type="datetime1">
              <a:rPr lang="en-US" smtClean="0"/>
              <a:pPr/>
              <a:t>7/13/2021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5B45260-F00F-42CC-A0C0-D25CA4781DDA}" type="slidenum">
              <a:rPr lang="en-US" smtClean="0"/>
              <a:pPr/>
              <a:t>‹#›</a:t>
            </a:fld>
            <a:endParaRPr lang="en-US"/>
          </a:p>
        </p:txBody>
      </p:sp>
    </p:spTree>
    <p:extLst>
      <p:ext uri="{BB962C8B-B14F-4D97-AF65-F5344CB8AC3E}">
        <p14:creationId xmlns="" xmlns:p14="http://schemas.microsoft.com/office/powerpoint/2010/main" val="17340090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52394BB-78B7-4FD1-8549-04CC24A27647}" type="datetime1">
              <a:rPr lang="en-US" smtClean="0"/>
              <a:pPr/>
              <a:t>7/13/2021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5B45260-F00F-42CC-A0C0-D25CA4781DDA}" type="slidenum">
              <a:rPr lang="en-US" smtClean="0"/>
              <a:pPr/>
              <a:t>‹#›</a:t>
            </a:fld>
            <a:endParaRPr lang="en-US"/>
          </a:p>
        </p:txBody>
      </p:sp>
    </p:spTree>
    <p:extLst>
      <p:ext uri="{BB962C8B-B14F-4D97-AF65-F5344CB8AC3E}">
        <p14:creationId xmlns="" xmlns:p14="http://schemas.microsoft.com/office/powerpoint/2010/main" val="3669465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B33E929-C87E-4C60-890A-E7EA51EDB3D5}" type="datetime1">
              <a:rPr lang="en-US" smtClean="0"/>
              <a:pPr/>
              <a:t>7/13/2021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5B45260-F00F-42CC-A0C0-D25CA4781DDA}" type="slidenum">
              <a:rPr lang="en-US" smtClean="0"/>
              <a:pPr/>
              <a:t>‹#›</a:t>
            </a:fld>
            <a:endParaRPr lang="en-US"/>
          </a:p>
        </p:txBody>
      </p:sp>
    </p:spTree>
    <p:extLst>
      <p:ext uri="{BB962C8B-B14F-4D97-AF65-F5344CB8AC3E}">
        <p14:creationId xmlns="" xmlns:p14="http://schemas.microsoft.com/office/powerpoint/2010/main" val="23050957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BBCB7FE-1ECD-4BF3-8830-1958A308BBB2}" type="datetime1">
              <a:rPr lang="en-US" smtClean="0"/>
              <a:pPr/>
              <a:t>7/13/2021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5B45260-F00F-42CC-A0C0-D25CA4781DDA}" type="slidenum">
              <a:rPr lang="en-US" smtClean="0"/>
              <a:pPr/>
              <a:t>‹#›</a:t>
            </a:fld>
            <a:endParaRPr lang="en-US"/>
          </a:p>
        </p:txBody>
      </p:sp>
    </p:spTree>
    <p:extLst>
      <p:ext uri="{BB962C8B-B14F-4D97-AF65-F5344CB8AC3E}">
        <p14:creationId xmlns="" xmlns:p14="http://schemas.microsoft.com/office/powerpoint/2010/main" val="24785705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AC6C3B2-35E1-4E02-A15C-6E531110BE37}" type="datetime1">
              <a:rPr lang="en-US" smtClean="0"/>
              <a:pPr/>
              <a:t>7/13/2021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5B45260-F00F-42CC-A0C0-D25CA4781DDA}" type="slidenum">
              <a:rPr lang="en-US" smtClean="0"/>
              <a:pPr/>
              <a:t>‹#›</a:t>
            </a:fld>
            <a:endParaRPr lang="en-US"/>
          </a:p>
        </p:txBody>
      </p:sp>
    </p:spTree>
    <p:extLst>
      <p:ext uri="{BB962C8B-B14F-4D97-AF65-F5344CB8AC3E}">
        <p14:creationId xmlns="" xmlns:p14="http://schemas.microsoft.com/office/powerpoint/2010/main" val="39280040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6B5FCE0-00F6-4F54-A6CA-86F92AC08022}" type="datetime1">
              <a:rPr lang="en-US" smtClean="0"/>
              <a:pPr/>
              <a:t>7/13/2021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5B45260-F00F-42CC-A0C0-D25CA4781DDA}" type="slidenum">
              <a:rPr lang="en-US" smtClean="0"/>
              <a:pPr/>
              <a:t>‹#›</a:t>
            </a:fld>
            <a:endParaRPr lang="en-US"/>
          </a:p>
        </p:txBody>
      </p:sp>
    </p:spTree>
    <p:extLst>
      <p:ext uri="{BB962C8B-B14F-4D97-AF65-F5344CB8AC3E}">
        <p14:creationId xmlns="" xmlns:p14="http://schemas.microsoft.com/office/powerpoint/2010/main" val="19460335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5000"/>
            <a:lum/>
          </a:blip>
          <a:srcRect/>
          <a:stretch>
            <a:fillRect l="-3000" t="19000" b="23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331E96E-8D8C-4355-983F-F4F81E84A535}" type="datetime1">
              <a:rPr lang="en-US" smtClean="0"/>
              <a:pPr/>
              <a:t>7/13/2021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5B45260-F00F-42CC-A0C0-D25CA4781DDA}" type="slidenum">
              <a:rPr lang="en-US" smtClean="0"/>
              <a:pPr/>
              <a:t>‹#›</a:t>
            </a:fld>
            <a:endParaRPr lang="en-US"/>
          </a:p>
        </p:txBody>
      </p:sp>
    </p:spTree>
    <p:extLst>
      <p:ext uri="{BB962C8B-B14F-4D97-AF65-F5344CB8AC3E}">
        <p14:creationId xmlns="" xmlns:p14="http://schemas.microsoft.com/office/powerpoint/2010/main" val="29602915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857496"/>
            <a:ext cx="7772400" cy="2857520"/>
          </a:xfrm>
        </p:spPr>
        <p:txBody>
          <a:bodyPr>
            <a:normAutofit fontScale="90000"/>
          </a:bodyPr>
          <a:lstStyle/>
          <a:p>
            <a:r>
              <a:rPr lang="en-US" sz="5400" b="1" dirty="0"/>
              <a:t>18MAB302T-Discrete Mathematics for Engineers</a:t>
            </a:r>
            <a:br>
              <a:rPr lang="en-US" sz="5400" b="1" dirty="0"/>
            </a:br>
            <a:r>
              <a:rPr lang="en-US" sz="5400" b="1" dirty="0"/>
              <a:t>UNIT </a:t>
            </a:r>
            <a:r>
              <a:rPr lang="en-US" sz="5400" b="1" dirty="0" smtClean="0"/>
              <a:t>3</a:t>
            </a:r>
            <a:endParaRPr lang="en-US" sz="5400" b="1" dirty="0"/>
          </a:p>
        </p:txBody>
      </p:sp>
      <p:sp>
        <p:nvSpPr>
          <p:cNvPr id="3" name="Subtitle 2"/>
          <p:cNvSpPr>
            <a:spLocks noGrp="1"/>
          </p:cNvSpPr>
          <p:nvPr>
            <p:ph type="subTitle" idx="1"/>
          </p:nvPr>
        </p:nvSpPr>
        <p:spPr/>
        <p:txBody>
          <a:bodyPr/>
          <a:lstStyle/>
          <a:p>
            <a:pPr algn="l"/>
            <a:endParaRPr lang="en-US" dirty="0">
              <a:solidFill>
                <a:schemeClr val="tx1"/>
              </a:solidFill>
            </a:endParaRPr>
          </a:p>
          <a:p>
            <a:pPr algn="l"/>
            <a:endParaRPr lang="en-US" dirty="0">
              <a:solidFill>
                <a:schemeClr val="tx1"/>
              </a:solidFill>
            </a:endParaRPr>
          </a:p>
          <a:p>
            <a:pPr algn="l"/>
            <a:endParaRPr lang="en-US" dirty="0">
              <a:solidFill>
                <a:schemeClr val="tx1"/>
              </a:solidFill>
            </a:endParaRPr>
          </a:p>
        </p:txBody>
      </p:sp>
      <p:pic>
        <p:nvPicPr>
          <p:cNvPr id="1026" name="Picture 2" descr="C:\Users\KANAN\Downloads\Dr.Viji.PNG"/>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4143340" y="0"/>
            <a:ext cx="5000660" cy="2267915"/>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17018738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Conditional→</a:t>
            </a:r>
          </a:p>
        </p:txBody>
      </p:sp>
      <p:sp>
        <p:nvSpPr>
          <p:cNvPr id="3" name="Content Placeholder 2"/>
          <p:cNvSpPr>
            <a:spLocks noGrp="1"/>
          </p:cNvSpPr>
          <p:nvPr>
            <p:ph idx="1"/>
          </p:nvPr>
        </p:nvSpPr>
        <p:spPr/>
        <p:txBody>
          <a:bodyPr/>
          <a:lstStyle/>
          <a:p>
            <a:r>
              <a:rPr lang="en-US" dirty="0"/>
              <a:t>If p and q are any two propositions, the compound proposition “if p then q” is denoted by </a:t>
            </a:r>
            <a:r>
              <a:rPr lang="en-US" dirty="0" err="1"/>
              <a:t>p→q</a:t>
            </a:r>
            <a:r>
              <a:rPr lang="en-US" dirty="0"/>
              <a:t>  is called a conditional proposition, which is false when p is true and q is false and is true otherwise, p is hypothesis and q is conclusion. Truth table is </a:t>
            </a:r>
          </a:p>
          <a:p>
            <a:pPr marL="0" indent="0">
              <a:buNone/>
            </a:pPr>
            <a:endParaRPr lang="en-US" dirty="0"/>
          </a:p>
        </p:txBody>
      </p:sp>
      <p:sp>
        <p:nvSpPr>
          <p:cNvPr id="4" name="Slide Number Placeholder 3"/>
          <p:cNvSpPr>
            <a:spLocks noGrp="1"/>
          </p:cNvSpPr>
          <p:nvPr>
            <p:ph type="sldNum" sz="quarter" idx="12"/>
          </p:nvPr>
        </p:nvSpPr>
        <p:spPr/>
        <p:txBody>
          <a:bodyPr/>
          <a:lstStyle/>
          <a:p>
            <a:fld id="{85B45260-F00F-42CC-A0C0-D25CA4781DDA}" type="slidenum">
              <a:rPr lang="en-US" smtClean="0"/>
              <a:pPr/>
              <a:t>10</a:t>
            </a:fld>
            <a:endParaRPr lang="en-US"/>
          </a:p>
        </p:txBody>
      </p:sp>
      <p:graphicFrame>
        <p:nvGraphicFramePr>
          <p:cNvPr id="5" name="Table 4"/>
          <p:cNvGraphicFramePr>
            <a:graphicFrameLocks noGrp="1"/>
          </p:cNvGraphicFramePr>
          <p:nvPr>
            <p:extLst>
              <p:ext uri="{D42A27DB-BD31-4B8C-83A1-F6EECF244321}">
                <p14:modId xmlns="" xmlns:p14="http://schemas.microsoft.com/office/powerpoint/2010/main" val="779649378"/>
              </p:ext>
            </p:extLst>
          </p:nvPr>
        </p:nvGraphicFramePr>
        <p:xfrm>
          <a:off x="1447800" y="4724400"/>
          <a:ext cx="6096000" cy="1854200"/>
        </p:xfrm>
        <a:graphic>
          <a:graphicData uri="http://schemas.openxmlformats.org/drawingml/2006/table">
            <a:tbl>
              <a:tblPr firstRow="1" bandRow="1">
                <a:tableStyleId>{5C22544A-7EE6-4342-B048-85BDC9FD1C3A}</a:tableStyleId>
              </a:tblPr>
              <a:tblGrid>
                <a:gridCol w="2032000">
                  <a:extLst>
                    <a:ext uri="{9D8B030D-6E8A-4147-A177-3AD203B41FA5}">
                      <a16:colId xmlns="" xmlns:a16="http://schemas.microsoft.com/office/drawing/2014/main" val="20000"/>
                    </a:ext>
                  </a:extLst>
                </a:gridCol>
                <a:gridCol w="2032000">
                  <a:extLst>
                    <a:ext uri="{9D8B030D-6E8A-4147-A177-3AD203B41FA5}">
                      <a16:colId xmlns="" xmlns:a16="http://schemas.microsoft.com/office/drawing/2014/main" val="20001"/>
                    </a:ext>
                  </a:extLst>
                </a:gridCol>
                <a:gridCol w="2032000">
                  <a:extLst>
                    <a:ext uri="{9D8B030D-6E8A-4147-A177-3AD203B41FA5}">
                      <a16:colId xmlns="" xmlns:a16="http://schemas.microsoft.com/office/drawing/2014/main" val="20002"/>
                    </a:ext>
                  </a:extLst>
                </a:gridCol>
              </a:tblGrid>
              <a:tr h="370840">
                <a:tc>
                  <a:txBody>
                    <a:bodyPr/>
                    <a:lstStyle/>
                    <a:p>
                      <a:r>
                        <a:rPr lang="en-US" dirty="0"/>
                        <a:t>p</a:t>
                      </a:r>
                    </a:p>
                  </a:txBody>
                  <a:tcPr/>
                </a:tc>
                <a:tc>
                  <a:txBody>
                    <a:bodyPr/>
                    <a:lstStyle/>
                    <a:p>
                      <a:r>
                        <a:rPr lang="en-US" dirty="0"/>
                        <a:t>q</a:t>
                      </a:r>
                    </a:p>
                  </a:txBody>
                  <a:tcPr/>
                </a:tc>
                <a:tc>
                  <a:txBody>
                    <a:bodyPr/>
                    <a:lstStyle/>
                    <a:p>
                      <a:r>
                        <a:rPr lang="en-US" dirty="0" err="1"/>
                        <a:t>p→q</a:t>
                      </a:r>
                      <a:endParaRPr lang="en-US" dirty="0"/>
                    </a:p>
                  </a:txBody>
                  <a:tcPr/>
                </a:tc>
                <a:extLst>
                  <a:ext uri="{0D108BD9-81ED-4DB2-BD59-A6C34878D82A}">
                    <a16:rowId xmlns="" xmlns:a16="http://schemas.microsoft.com/office/drawing/2014/main" val="10000"/>
                  </a:ext>
                </a:extLst>
              </a:tr>
              <a:tr h="370840">
                <a:tc>
                  <a:txBody>
                    <a:bodyPr/>
                    <a:lstStyle/>
                    <a:p>
                      <a:r>
                        <a:rPr lang="en-US" dirty="0"/>
                        <a:t>T</a:t>
                      </a:r>
                    </a:p>
                  </a:txBody>
                  <a:tcPr/>
                </a:tc>
                <a:tc>
                  <a:txBody>
                    <a:bodyPr/>
                    <a:lstStyle/>
                    <a:p>
                      <a:r>
                        <a:rPr lang="en-US" dirty="0"/>
                        <a:t>T</a:t>
                      </a:r>
                    </a:p>
                  </a:txBody>
                  <a:tcPr/>
                </a:tc>
                <a:tc>
                  <a:txBody>
                    <a:bodyPr/>
                    <a:lstStyle/>
                    <a:p>
                      <a:r>
                        <a:rPr lang="en-US" dirty="0"/>
                        <a:t>T</a:t>
                      </a:r>
                    </a:p>
                  </a:txBody>
                  <a:tcPr/>
                </a:tc>
                <a:extLst>
                  <a:ext uri="{0D108BD9-81ED-4DB2-BD59-A6C34878D82A}">
                    <a16:rowId xmlns="" xmlns:a16="http://schemas.microsoft.com/office/drawing/2014/main" val="10001"/>
                  </a:ext>
                </a:extLst>
              </a:tr>
              <a:tr h="370840">
                <a:tc>
                  <a:txBody>
                    <a:bodyPr/>
                    <a:lstStyle/>
                    <a:p>
                      <a:r>
                        <a:rPr lang="en-US" dirty="0"/>
                        <a:t>T</a:t>
                      </a:r>
                    </a:p>
                  </a:txBody>
                  <a:tcPr/>
                </a:tc>
                <a:tc>
                  <a:txBody>
                    <a:bodyPr/>
                    <a:lstStyle/>
                    <a:p>
                      <a:r>
                        <a:rPr lang="en-US" dirty="0"/>
                        <a:t>F</a:t>
                      </a:r>
                    </a:p>
                  </a:txBody>
                  <a:tcPr/>
                </a:tc>
                <a:tc>
                  <a:txBody>
                    <a:bodyPr/>
                    <a:lstStyle/>
                    <a:p>
                      <a:r>
                        <a:rPr lang="en-US" dirty="0"/>
                        <a:t>F</a:t>
                      </a:r>
                    </a:p>
                  </a:txBody>
                  <a:tcPr/>
                </a:tc>
                <a:extLst>
                  <a:ext uri="{0D108BD9-81ED-4DB2-BD59-A6C34878D82A}">
                    <a16:rowId xmlns="" xmlns:a16="http://schemas.microsoft.com/office/drawing/2014/main" val="10002"/>
                  </a:ext>
                </a:extLst>
              </a:tr>
              <a:tr h="370840">
                <a:tc>
                  <a:txBody>
                    <a:bodyPr/>
                    <a:lstStyle/>
                    <a:p>
                      <a:r>
                        <a:rPr lang="en-US" dirty="0"/>
                        <a:t>F</a:t>
                      </a:r>
                    </a:p>
                  </a:txBody>
                  <a:tcPr/>
                </a:tc>
                <a:tc>
                  <a:txBody>
                    <a:bodyPr/>
                    <a:lstStyle/>
                    <a:p>
                      <a:r>
                        <a:rPr lang="en-US" dirty="0"/>
                        <a:t>T</a:t>
                      </a:r>
                    </a:p>
                  </a:txBody>
                  <a:tcPr/>
                </a:tc>
                <a:tc>
                  <a:txBody>
                    <a:bodyPr/>
                    <a:lstStyle/>
                    <a:p>
                      <a:r>
                        <a:rPr lang="en-US" dirty="0"/>
                        <a:t>T</a:t>
                      </a:r>
                    </a:p>
                  </a:txBody>
                  <a:tcPr/>
                </a:tc>
                <a:extLst>
                  <a:ext uri="{0D108BD9-81ED-4DB2-BD59-A6C34878D82A}">
                    <a16:rowId xmlns="" xmlns:a16="http://schemas.microsoft.com/office/drawing/2014/main" val="10003"/>
                  </a:ext>
                </a:extLst>
              </a:tr>
              <a:tr h="370840">
                <a:tc>
                  <a:txBody>
                    <a:bodyPr/>
                    <a:lstStyle/>
                    <a:p>
                      <a:r>
                        <a:rPr lang="en-US" dirty="0"/>
                        <a:t>F</a:t>
                      </a:r>
                    </a:p>
                  </a:txBody>
                  <a:tcPr/>
                </a:tc>
                <a:tc>
                  <a:txBody>
                    <a:bodyPr/>
                    <a:lstStyle/>
                    <a:p>
                      <a:r>
                        <a:rPr lang="en-US" dirty="0"/>
                        <a:t>F</a:t>
                      </a:r>
                    </a:p>
                  </a:txBody>
                  <a:tcPr/>
                </a:tc>
                <a:tc>
                  <a:txBody>
                    <a:bodyPr/>
                    <a:lstStyle/>
                    <a:p>
                      <a:r>
                        <a:rPr lang="en-US" dirty="0"/>
                        <a:t>T</a:t>
                      </a:r>
                    </a:p>
                  </a:txBody>
                  <a:tcPr/>
                </a:tc>
                <a:extLst>
                  <a:ext uri="{0D108BD9-81ED-4DB2-BD59-A6C34878D82A}">
                    <a16:rowId xmlns="" xmlns:a16="http://schemas.microsoft.com/office/drawing/2014/main" val="10004"/>
                  </a:ext>
                </a:extLst>
              </a:tr>
            </a:tbl>
          </a:graphicData>
        </a:graphic>
      </p:graphicFrame>
    </p:spTree>
    <p:extLst>
      <p:ext uri="{BB962C8B-B14F-4D97-AF65-F5344CB8AC3E}">
        <p14:creationId xmlns="" xmlns:p14="http://schemas.microsoft.com/office/powerpoint/2010/main" val="40299768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of conditional</a:t>
            </a:r>
          </a:p>
        </p:txBody>
      </p:sp>
      <p:sp>
        <p:nvSpPr>
          <p:cNvPr id="3" name="Content Placeholder 2"/>
          <p:cNvSpPr>
            <a:spLocks noGrp="1"/>
          </p:cNvSpPr>
          <p:nvPr>
            <p:ph idx="1"/>
          </p:nvPr>
        </p:nvSpPr>
        <p:spPr/>
        <p:txBody>
          <a:bodyPr/>
          <a:lstStyle/>
          <a:p>
            <a:r>
              <a:rPr lang="en-US" dirty="0"/>
              <a:t>If I get up at 5 AM, I will go for a walk</a:t>
            </a:r>
          </a:p>
          <a:p>
            <a:r>
              <a:rPr lang="en-US" dirty="0"/>
              <a:t>If I get up at 5 AM, I will not go for a walk</a:t>
            </a:r>
          </a:p>
          <a:p>
            <a:r>
              <a:rPr lang="en-US" dirty="0"/>
              <a:t>If I have not got up by 5 AM, I may or may not not go for a walk</a:t>
            </a:r>
          </a:p>
          <a:p>
            <a:r>
              <a:rPr lang="en-US" dirty="0"/>
              <a:t>( the contract is not violated , so </a:t>
            </a:r>
            <a:r>
              <a:rPr lang="en-US" dirty="0" err="1"/>
              <a:t>p→q</a:t>
            </a:r>
            <a:r>
              <a:rPr lang="en-US" dirty="0"/>
              <a:t> is true)</a:t>
            </a:r>
          </a:p>
        </p:txBody>
      </p:sp>
      <p:sp>
        <p:nvSpPr>
          <p:cNvPr id="4" name="Slide Number Placeholder 3"/>
          <p:cNvSpPr>
            <a:spLocks noGrp="1"/>
          </p:cNvSpPr>
          <p:nvPr>
            <p:ph type="sldNum" sz="quarter" idx="12"/>
          </p:nvPr>
        </p:nvSpPr>
        <p:spPr/>
        <p:txBody>
          <a:bodyPr/>
          <a:lstStyle/>
          <a:p>
            <a:fld id="{85B45260-F00F-42CC-A0C0-D25CA4781DDA}" type="slidenum">
              <a:rPr lang="en-US" smtClean="0"/>
              <a:pPr/>
              <a:t>11</a:t>
            </a:fld>
            <a:endParaRPr lang="en-US"/>
          </a:p>
        </p:txBody>
      </p:sp>
    </p:spTree>
    <p:extLst>
      <p:ext uri="{BB962C8B-B14F-4D97-AF65-F5344CB8AC3E}">
        <p14:creationId xmlns="" xmlns:p14="http://schemas.microsoft.com/office/powerpoint/2010/main" val="28672334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biconditional</a:t>
            </a:r>
            <a:r>
              <a:rPr lang="en-US" dirty="0"/>
              <a:t>↔</a:t>
            </a:r>
          </a:p>
        </p:txBody>
      </p:sp>
      <mc:AlternateContent xmlns:mc="http://schemas.openxmlformats.org/markup-compatibility/2006">
        <mc:Choice xmlns="" xmlns:a14="http://schemas.microsoft.com/office/drawing/2010/main" Requires="a14">
          <p:sp>
            <p:nvSpPr>
              <p:cNvPr id="3" name="Content Placeholder 2"/>
              <p:cNvSpPr>
                <a:spLocks noGrp="1"/>
              </p:cNvSpPr>
              <p:nvPr>
                <p:ph idx="1"/>
              </p:nvPr>
            </p:nvSpPr>
            <p:spPr/>
            <p:txBody>
              <a:bodyPr/>
              <a:lstStyle/>
              <a:p>
                <a:r>
                  <a:rPr lang="en-US" sz="2800" dirty="0"/>
                  <a:t>If p and q are any two propositions, the compound proposition “p if and only if q” is denoted by </a:t>
                </a:r>
                <a:r>
                  <a:rPr lang="en-US" sz="2800" dirty="0" err="1"/>
                  <a:t>p↔q</a:t>
                </a:r>
                <a:r>
                  <a:rPr lang="en-US" sz="2800" dirty="0"/>
                  <a:t>is called a </a:t>
                </a:r>
                <a:r>
                  <a:rPr lang="en-US" sz="2800" dirty="0" err="1"/>
                  <a:t>biconditional</a:t>
                </a:r>
                <a:r>
                  <a:rPr lang="en-US" sz="2800" dirty="0"/>
                  <a:t>proposition, which is true when p and q have the same truth value and is false otherwise, </a:t>
                </a:r>
                <a:r>
                  <a:rPr lang="en-US" sz="2800" dirty="0" err="1"/>
                  <a:t>Eg</a:t>
                </a:r>
                <a:r>
                  <a:rPr lang="en-US" sz="2800" dirty="0"/>
                  <a:t>. </a:t>
                </a:r>
                <a14:m>
                  <m:oMath xmlns:m="http://schemas.openxmlformats.org/officeDocument/2006/math">
                    <m:r>
                      <a:rPr lang="en-US" sz="2800" b="0" i="1" smtClean="0">
                        <a:latin typeface="Cambria Math"/>
                      </a:rPr>
                      <m:t>𝑛</m:t>
                    </m:r>
                  </m:oMath>
                </a14:m>
                <a:r>
                  <a:rPr lang="en-US" sz="2800" dirty="0"/>
                  <a:t> is even if and only if </a:t>
                </a:r>
                <a14:m>
                  <m:oMath xmlns:m="http://schemas.openxmlformats.org/officeDocument/2006/math">
                    <m:sSup>
                      <m:sSupPr>
                        <m:ctrlPr>
                          <a:rPr lang="en-US" sz="2800" b="0" i="1" smtClean="0">
                            <a:latin typeface="Cambria Math" panose="02040503050406030204" pitchFamily="18" charset="0"/>
                          </a:rPr>
                        </m:ctrlPr>
                      </m:sSupPr>
                      <m:e>
                        <m:r>
                          <a:rPr lang="en-US" sz="2800" b="0" i="1" smtClean="0">
                            <a:latin typeface="Cambria Math"/>
                          </a:rPr>
                          <m:t>𝑛</m:t>
                        </m:r>
                      </m:e>
                      <m:sup>
                        <m:r>
                          <a:rPr lang="en-US" sz="2800" b="0" i="1" smtClean="0">
                            <a:latin typeface="Cambria Math"/>
                          </a:rPr>
                          <m:t>2</m:t>
                        </m:r>
                      </m:sup>
                    </m:sSup>
                  </m:oMath>
                </a14:m>
                <a:r>
                  <a:rPr lang="en-US" sz="2800" dirty="0"/>
                  <a:t>is even</a:t>
                </a:r>
              </a:p>
              <a:p>
                <a:pPr marL="0" indent="0">
                  <a:buNone/>
                </a:pPr>
                <a:endParaRPr lang="en-US" dirty="0"/>
              </a:p>
              <a:p>
                <a:pPr marL="0" indent="0">
                  <a:buNone/>
                </a:pPr>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852" t="-1213" r="-2222"/>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85B45260-F00F-42CC-A0C0-D25CA4781DDA}" type="slidenum">
              <a:rPr lang="en-US" smtClean="0"/>
              <a:pPr/>
              <a:t>12</a:t>
            </a:fld>
            <a:endParaRPr lang="en-US"/>
          </a:p>
        </p:txBody>
      </p:sp>
      <p:graphicFrame>
        <p:nvGraphicFramePr>
          <p:cNvPr id="5" name="Table 4"/>
          <p:cNvGraphicFramePr>
            <a:graphicFrameLocks noGrp="1"/>
          </p:cNvGraphicFramePr>
          <p:nvPr>
            <p:extLst>
              <p:ext uri="{D42A27DB-BD31-4B8C-83A1-F6EECF244321}">
                <p14:modId xmlns="" xmlns:p14="http://schemas.microsoft.com/office/powerpoint/2010/main" val="2706485125"/>
              </p:ext>
            </p:extLst>
          </p:nvPr>
        </p:nvGraphicFramePr>
        <p:xfrm>
          <a:off x="1447800" y="4191000"/>
          <a:ext cx="6096000" cy="1854200"/>
        </p:xfrm>
        <a:graphic>
          <a:graphicData uri="http://schemas.openxmlformats.org/drawingml/2006/table">
            <a:tbl>
              <a:tblPr firstRow="1" bandRow="1">
                <a:tableStyleId>{5C22544A-7EE6-4342-B048-85BDC9FD1C3A}</a:tableStyleId>
              </a:tblPr>
              <a:tblGrid>
                <a:gridCol w="2032000">
                  <a:extLst>
                    <a:ext uri="{9D8B030D-6E8A-4147-A177-3AD203B41FA5}">
                      <a16:colId xmlns="" xmlns:a16="http://schemas.microsoft.com/office/drawing/2014/main" val="20000"/>
                    </a:ext>
                  </a:extLst>
                </a:gridCol>
                <a:gridCol w="2032000">
                  <a:extLst>
                    <a:ext uri="{9D8B030D-6E8A-4147-A177-3AD203B41FA5}">
                      <a16:colId xmlns="" xmlns:a16="http://schemas.microsoft.com/office/drawing/2014/main" val="20001"/>
                    </a:ext>
                  </a:extLst>
                </a:gridCol>
                <a:gridCol w="2032000">
                  <a:extLst>
                    <a:ext uri="{9D8B030D-6E8A-4147-A177-3AD203B41FA5}">
                      <a16:colId xmlns="" xmlns:a16="http://schemas.microsoft.com/office/drawing/2014/main" val="20002"/>
                    </a:ext>
                  </a:extLst>
                </a:gridCol>
              </a:tblGrid>
              <a:tr h="370840">
                <a:tc>
                  <a:txBody>
                    <a:bodyPr/>
                    <a:lstStyle/>
                    <a:p>
                      <a:r>
                        <a:rPr lang="en-US" dirty="0"/>
                        <a:t>p</a:t>
                      </a:r>
                    </a:p>
                  </a:txBody>
                  <a:tcPr/>
                </a:tc>
                <a:tc>
                  <a:txBody>
                    <a:bodyPr/>
                    <a:lstStyle/>
                    <a:p>
                      <a:r>
                        <a:rPr lang="en-US" dirty="0"/>
                        <a:t>q</a:t>
                      </a:r>
                    </a:p>
                  </a:txBody>
                  <a:tcPr/>
                </a:tc>
                <a:tc>
                  <a:txBody>
                    <a:bodyPr/>
                    <a:lstStyle/>
                    <a:p>
                      <a:r>
                        <a:rPr lang="en-US" dirty="0" err="1"/>
                        <a:t>p↔q</a:t>
                      </a:r>
                      <a:endParaRPr lang="en-US" dirty="0"/>
                    </a:p>
                  </a:txBody>
                  <a:tcPr/>
                </a:tc>
                <a:extLst>
                  <a:ext uri="{0D108BD9-81ED-4DB2-BD59-A6C34878D82A}">
                    <a16:rowId xmlns="" xmlns:a16="http://schemas.microsoft.com/office/drawing/2014/main" val="10000"/>
                  </a:ext>
                </a:extLst>
              </a:tr>
              <a:tr h="370840">
                <a:tc>
                  <a:txBody>
                    <a:bodyPr/>
                    <a:lstStyle/>
                    <a:p>
                      <a:r>
                        <a:rPr lang="en-US" dirty="0"/>
                        <a:t>T</a:t>
                      </a:r>
                    </a:p>
                  </a:txBody>
                  <a:tcPr/>
                </a:tc>
                <a:tc>
                  <a:txBody>
                    <a:bodyPr/>
                    <a:lstStyle/>
                    <a:p>
                      <a:r>
                        <a:rPr lang="en-US" dirty="0"/>
                        <a:t>T</a:t>
                      </a:r>
                    </a:p>
                  </a:txBody>
                  <a:tcPr/>
                </a:tc>
                <a:tc>
                  <a:txBody>
                    <a:bodyPr/>
                    <a:lstStyle/>
                    <a:p>
                      <a:r>
                        <a:rPr lang="en-US" dirty="0"/>
                        <a:t>T</a:t>
                      </a:r>
                    </a:p>
                  </a:txBody>
                  <a:tcPr/>
                </a:tc>
                <a:extLst>
                  <a:ext uri="{0D108BD9-81ED-4DB2-BD59-A6C34878D82A}">
                    <a16:rowId xmlns="" xmlns:a16="http://schemas.microsoft.com/office/drawing/2014/main" val="10001"/>
                  </a:ext>
                </a:extLst>
              </a:tr>
              <a:tr h="370840">
                <a:tc>
                  <a:txBody>
                    <a:bodyPr/>
                    <a:lstStyle/>
                    <a:p>
                      <a:r>
                        <a:rPr lang="en-US" dirty="0"/>
                        <a:t>T</a:t>
                      </a:r>
                    </a:p>
                  </a:txBody>
                  <a:tcPr/>
                </a:tc>
                <a:tc>
                  <a:txBody>
                    <a:bodyPr/>
                    <a:lstStyle/>
                    <a:p>
                      <a:r>
                        <a:rPr lang="en-US" dirty="0"/>
                        <a:t>F</a:t>
                      </a:r>
                    </a:p>
                  </a:txBody>
                  <a:tcPr/>
                </a:tc>
                <a:tc>
                  <a:txBody>
                    <a:bodyPr/>
                    <a:lstStyle/>
                    <a:p>
                      <a:r>
                        <a:rPr lang="en-US" dirty="0"/>
                        <a:t>F</a:t>
                      </a:r>
                    </a:p>
                  </a:txBody>
                  <a:tcPr/>
                </a:tc>
                <a:extLst>
                  <a:ext uri="{0D108BD9-81ED-4DB2-BD59-A6C34878D82A}">
                    <a16:rowId xmlns="" xmlns:a16="http://schemas.microsoft.com/office/drawing/2014/main" val="10002"/>
                  </a:ext>
                </a:extLst>
              </a:tr>
              <a:tr h="370840">
                <a:tc>
                  <a:txBody>
                    <a:bodyPr/>
                    <a:lstStyle/>
                    <a:p>
                      <a:r>
                        <a:rPr lang="en-US" dirty="0"/>
                        <a:t>F</a:t>
                      </a:r>
                    </a:p>
                  </a:txBody>
                  <a:tcPr/>
                </a:tc>
                <a:tc>
                  <a:txBody>
                    <a:bodyPr/>
                    <a:lstStyle/>
                    <a:p>
                      <a:r>
                        <a:rPr lang="en-US" dirty="0"/>
                        <a:t>T</a:t>
                      </a:r>
                    </a:p>
                  </a:txBody>
                  <a:tcPr/>
                </a:tc>
                <a:tc>
                  <a:txBody>
                    <a:bodyPr/>
                    <a:lstStyle/>
                    <a:p>
                      <a:r>
                        <a:rPr lang="en-US" dirty="0"/>
                        <a:t>F</a:t>
                      </a:r>
                    </a:p>
                  </a:txBody>
                  <a:tcPr/>
                </a:tc>
                <a:extLst>
                  <a:ext uri="{0D108BD9-81ED-4DB2-BD59-A6C34878D82A}">
                    <a16:rowId xmlns="" xmlns:a16="http://schemas.microsoft.com/office/drawing/2014/main" val="10003"/>
                  </a:ext>
                </a:extLst>
              </a:tr>
              <a:tr h="370840">
                <a:tc>
                  <a:txBody>
                    <a:bodyPr/>
                    <a:lstStyle/>
                    <a:p>
                      <a:r>
                        <a:rPr lang="en-US" dirty="0"/>
                        <a:t>F</a:t>
                      </a:r>
                    </a:p>
                  </a:txBody>
                  <a:tcPr/>
                </a:tc>
                <a:tc>
                  <a:txBody>
                    <a:bodyPr/>
                    <a:lstStyle/>
                    <a:p>
                      <a:r>
                        <a:rPr lang="en-US" dirty="0"/>
                        <a:t>F</a:t>
                      </a:r>
                    </a:p>
                  </a:txBody>
                  <a:tcPr/>
                </a:tc>
                <a:tc>
                  <a:txBody>
                    <a:bodyPr/>
                    <a:lstStyle/>
                    <a:p>
                      <a:r>
                        <a:rPr lang="en-US" dirty="0"/>
                        <a:t>T</a:t>
                      </a:r>
                    </a:p>
                  </a:txBody>
                  <a:tcPr/>
                </a:tc>
                <a:extLst>
                  <a:ext uri="{0D108BD9-81ED-4DB2-BD59-A6C34878D82A}">
                    <a16:rowId xmlns="" xmlns:a16="http://schemas.microsoft.com/office/drawing/2014/main" val="10004"/>
                  </a:ext>
                </a:extLst>
              </a:tr>
            </a:tbl>
          </a:graphicData>
        </a:graphic>
      </p:graphicFrame>
    </p:spTree>
    <p:extLst>
      <p:ext uri="{BB962C8B-B14F-4D97-AF65-F5344CB8AC3E}">
        <p14:creationId xmlns="" xmlns:p14="http://schemas.microsoft.com/office/powerpoint/2010/main" val="24215824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Tautology</a:t>
            </a:r>
          </a:p>
        </p:txBody>
      </p:sp>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852" t="-1617"/>
            </a:stretch>
          </a:blipFill>
        </p:spPr>
        <p:txBody>
          <a:bodyPr/>
          <a:lstStyle/>
          <a:p>
            <a:endParaRPr lang="en-US" dirty="0">
              <a:noFill/>
            </a:endParaRPr>
          </a:p>
        </p:txBody>
      </p:sp>
      <p:sp>
        <p:nvSpPr>
          <p:cNvPr id="4" name="Slide Number Placeholder 3"/>
          <p:cNvSpPr>
            <a:spLocks noGrp="1"/>
          </p:cNvSpPr>
          <p:nvPr>
            <p:ph type="sldNum" sz="quarter" idx="12"/>
          </p:nvPr>
        </p:nvSpPr>
        <p:spPr/>
        <p:txBody>
          <a:bodyPr/>
          <a:lstStyle/>
          <a:p>
            <a:fld id="{85B45260-F00F-42CC-A0C0-D25CA4781DDA}" type="slidenum">
              <a:rPr lang="en-US" smtClean="0"/>
              <a:pPr/>
              <a:t>13</a:t>
            </a:fld>
            <a:endParaRPr lang="en-US"/>
          </a:p>
        </p:txBody>
      </p:sp>
      <p:graphicFrame>
        <p:nvGraphicFramePr>
          <p:cNvPr id="5" name="Table 4"/>
          <p:cNvGraphicFramePr>
            <a:graphicFrameLocks noGrp="1"/>
          </p:cNvGraphicFramePr>
          <p:nvPr>
            <p:extLst>
              <p:ext uri="{D42A27DB-BD31-4B8C-83A1-F6EECF244321}">
                <p14:modId xmlns="" xmlns:p14="http://schemas.microsoft.com/office/powerpoint/2010/main" val="1935549957"/>
              </p:ext>
            </p:extLst>
          </p:nvPr>
        </p:nvGraphicFramePr>
        <p:xfrm>
          <a:off x="1447800" y="4572000"/>
          <a:ext cx="6096000" cy="1112520"/>
        </p:xfrm>
        <a:graphic>
          <a:graphicData uri="http://schemas.openxmlformats.org/drawingml/2006/table">
            <a:tbl>
              <a:tblPr firstRow="1" bandRow="1">
                <a:tableStyleId>{5C22544A-7EE6-4342-B048-85BDC9FD1C3A}</a:tableStyleId>
              </a:tblPr>
              <a:tblGrid>
                <a:gridCol w="2032000">
                  <a:extLst>
                    <a:ext uri="{9D8B030D-6E8A-4147-A177-3AD203B41FA5}">
                      <a16:colId xmlns="" xmlns:a16="http://schemas.microsoft.com/office/drawing/2014/main" val="20000"/>
                    </a:ext>
                  </a:extLst>
                </a:gridCol>
                <a:gridCol w="2032000">
                  <a:extLst>
                    <a:ext uri="{9D8B030D-6E8A-4147-A177-3AD203B41FA5}">
                      <a16:colId xmlns="" xmlns:a16="http://schemas.microsoft.com/office/drawing/2014/main" val="20001"/>
                    </a:ext>
                  </a:extLst>
                </a:gridCol>
                <a:gridCol w="2032000">
                  <a:extLst>
                    <a:ext uri="{9D8B030D-6E8A-4147-A177-3AD203B41FA5}">
                      <a16:colId xmlns="" xmlns:a16="http://schemas.microsoft.com/office/drawing/2014/main" val="20002"/>
                    </a:ext>
                  </a:extLst>
                </a:gridCol>
              </a:tblGrid>
              <a:tr h="370840">
                <a:tc>
                  <a:txBody>
                    <a:bodyPr/>
                    <a:lstStyle/>
                    <a:p>
                      <a:r>
                        <a:rPr lang="en-US" dirty="0"/>
                        <a:t>p</a:t>
                      </a:r>
                    </a:p>
                  </a:txBody>
                  <a:tcPr/>
                </a:tc>
                <a:tc>
                  <a:txBody>
                    <a:bodyPr/>
                    <a:lstStyle/>
                    <a:p>
                      <a:r>
                        <a:rPr lang="en-US" dirty="0"/>
                        <a:t>¬p</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pᴠ¬p</a:t>
                      </a:r>
                    </a:p>
                  </a:txBody>
                  <a:tcPr/>
                </a:tc>
                <a:extLst>
                  <a:ext uri="{0D108BD9-81ED-4DB2-BD59-A6C34878D82A}">
                    <a16:rowId xmlns="" xmlns:a16="http://schemas.microsoft.com/office/drawing/2014/main" val="10000"/>
                  </a:ext>
                </a:extLst>
              </a:tr>
              <a:tr h="370840">
                <a:tc>
                  <a:txBody>
                    <a:bodyPr/>
                    <a:lstStyle/>
                    <a:p>
                      <a:r>
                        <a:rPr lang="en-US" dirty="0"/>
                        <a:t>T</a:t>
                      </a:r>
                    </a:p>
                  </a:txBody>
                  <a:tcPr/>
                </a:tc>
                <a:tc>
                  <a:txBody>
                    <a:bodyPr/>
                    <a:lstStyle/>
                    <a:p>
                      <a:r>
                        <a:rPr lang="en-US" dirty="0"/>
                        <a:t>F</a:t>
                      </a:r>
                    </a:p>
                  </a:txBody>
                  <a:tcPr/>
                </a:tc>
                <a:tc>
                  <a:txBody>
                    <a:bodyPr/>
                    <a:lstStyle/>
                    <a:p>
                      <a:r>
                        <a:rPr lang="en-US" dirty="0"/>
                        <a:t>T</a:t>
                      </a:r>
                    </a:p>
                  </a:txBody>
                  <a:tcPr/>
                </a:tc>
                <a:extLst>
                  <a:ext uri="{0D108BD9-81ED-4DB2-BD59-A6C34878D82A}">
                    <a16:rowId xmlns="" xmlns:a16="http://schemas.microsoft.com/office/drawing/2014/main" val="10001"/>
                  </a:ext>
                </a:extLst>
              </a:tr>
              <a:tr h="370840">
                <a:tc>
                  <a:txBody>
                    <a:bodyPr/>
                    <a:lstStyle/>
                    <a:p>
                      <a:r>
                        <a:rPr lang="en-US" dirty="0"/>
                        <a:t>F</a:t>
                      </a:r>
                    </a:p>
                  </a:txBody>
                  <a:tcPr/>
                </a:tc>
                <a:tc>
                  <a:txBody>
                    <a:bodyPr/>
                    <a:lstStyle/>
                    <a:p>
                      <a:r>
                        <a:rPr lang="en-US" dirty="0"/>
                        <a:t>T</a:t>
                      </a:r>
                    </a:p>
                  </a:txBody>
                  <a:tcPr/>
                </a:tc>
                <a:tc>
                  <a:txBody>
                    <a:bodyPr/>
                    <a:lstStyle/>
                    <a:p>
                      <a:r>
                        <a:rPr lang="en-US" dirty="0"/>
                        <a:t>T</a:t>
                      </a:r>
                    </a:p>
                  </a:txBody>
                  <a:tcPr/>
                </a:tc>
                <a:extLst>
                  <a:ext uri="{0D108BD9-81ED-4DB2-BD59-A6C34878D82A}">
                    <a16:rowId xmlns="" xmlns:a16="http://schemas.microsoft.com/office/drawing/2014/main" val="10002"/>
                  </a:ext>
                </a:extLst>
              </a:tr>
            </a:tbl>
          </a:graphicData>
        </a:graphic>
      </p:graphicFrame>
    </p:spTree>
    <p:extLst>
      <p:ext uri="{BB962C8B-B14F-4D97-AF65-F5344CB8AC3E}">
        <p14:creationId xmlns="" xmlns:p14="http://schemas.microsoft.com/office/powerpoint/2010/main" val="59039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sz="3100" dirty="0" smtClean="0"/>
              <a:t>2. Show that ((</a:t>
            </a:r>
            <a:r>
              <a:rPr lang="en-US" sz="3100" dirty="0" smtClean="0"/>
              <a:t>p →q) ˄ (q →r)) → (p →</a:t>
            </a:r>
            <a:r>
              <a:rPr lang="en-US" sz="3100" dirty="0" smtClean="0"/>
              <a:t>r) is </a:t>
            </a:r>
            <a:r>
              <a:rPr lang="en-US" sz="3100" dirty="0" smtClean="0"/>
              <a:t>a tautology</a:t>
            </a:r>
            <a:r>
              <a:rPr lang="en-US" sz="3100" dirty="0" smtClean="0"/>
              <a:t>.</a:t>
            </a:r>
            <a:r>
              <a:rPr lang="en-IN" dirty="0" smtClean="0"/>
              <a:t/>
            </a:r>
            <a:br>
              <a:rPr lang="en-IN" dirty="0" smtClean="0"/>
            </a:br>
            <a:endParaRPr lang="en-IN" dirty="0"/>
          </a:p>
        </p:txBody>
      </p:sp>
      <p:pic>
        <p:nvPicPr>
          <p:cNvPr id="5" name="Content Placeholder 4" descr="h1.JPG"/>
          <p:cNvPicPr>
            <a:picLocks noGrp="1" noChangeAspect="1"/>
          </p:cNvPicPr>
          <p:nvPr>
            <p:ph idx="1"/>
          </p:nvPr>
        </p:nvPicPr>
        <p:blipFill>
          <a:blip r:embed="rId2"/>
          <a:stretch>
            <a:fillRect/>
          </a:stretch>
        </p:blipFill>
        <p:spPr>
          <a:xfrm>
            <a:off x="928662" y="1500174"/>
            <a:ext cx="7455270" cy="4779019"/>
          </a:xfrm>
        </p:spPr>
      </p:pic>
      <p:sp>
        <p:nvSpPr>
          <p:cNvPr id="4" name="Slide Number Placeholder 3"/>
          <p:cNvSpPr>
            <a:spLocks noGrp="1"/>
          </p:cNvSpPr>
          <p:nvPr>
            <p:ph type="sldNum" sz="quarter" idx="12"/>
          </p:nvPr>
        </p:nvSpPr>
        <p:spPr/>
        <p:txBody>
          <a:bodyPr/>
          <a:lstStyle/>
          <a:p>
            <a:fld id="{85B45260-F00F-42CC-A0C0-D25CA4781DDA}" type="slidenum">
              <a:rPr lang="en-US" smtClean="0"/>
              <a:pPr/>
              <a:t>14</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sz="2800" dirty="0" smtClean="0"/>
              <a:t>3.</a:t>
            </a:r>
            <a:r>
              <a:rPr lang="en-IN" dirty="0" smtClean="0"/>
              <a:t> </a:t>
            </a:r>
            <a:r>
              <a:rPr lang="en-US" sz="2700" dirty="0" smtClean="0"/>
              <a:t>Show that the following compound proposition is a tautology.</a:t>
            </a:r>
            <a:r>
              <a:rPr lang="en-IN" sz="2700" dirty="0" smtClean="0"/>
              <a:t/>
            </a:r>
            <a:br>
              <a:rPr lang="en-IN" sz="2700" dirty="0" smtClean="0"/>
            </a:br>
            <a:r>
              <a:rPr lang="en-US" sz="2700" dirty="0" smtClean="0"/>
              <a:t>¬(p∨(q ∧r)) </a:t>
            </a:r>
            <a:r>
              <a:rPr lang="en-US" sz="2700" b="1" dirty="0" smtClean="0"/>
              <a:t>→</a:t>
            </a:r>
            <a:r>
              <a:rPr lang="en-US" sz="2700" dirty="0" smtClean="0"/>
              <a:t> ((p∨q)˄(p →r))</a:t>
            </a:r>
            <a:r>
              <a:rPr lang="en-IN" dirty="0" smtClean="0"/>
              <a:t/>
            </a:r>
            <a:br>
              <a:rPr lang="en-IN" dirty="0" smtClean="0"/>
            </a:br>
            <a:endParaRPr lang="en-IN" dirty="0"/>
          </a:p>
        </p:txBody>
      </p:sp>
      <p:pic>
        <p:nvPicPr>
          <p:cNvPr id="5" name="Content Placeholder 4" descr="h2.JPG"/>
          <p:cNvPicPr>
            <a:picLocks noGrp="1" noChangeAspect="1"/>
          </p:cNvPicPr>
          <p:nvPr>
            <p:ph idx="1"/>
          </p:nvPr>
        </p:nvPicPr>
        <p:blipFill>
          <a:blip r:embed="rId2"/>
          <a:stretch>
            <a:fillRect/>
          </a:stretch>
        </p:blipFill>
        <p:spPr>
          <a:xfrm>
            <a:off x="642910" y="1500174"/>
            <a:ext cx="8021020" cy="4429156"/>
          </a:xfrm>
        </p:spPr>
      </p:pic>
      <p:sp>
        <p:nvSpPr>
          <p:cNvPr id="4" name="Slide Number Placeholder 3"/>
          <p:cNvSpPr>
            <a:spLocks noGrp="1"/>
          </p:cNvSpPr>
          <p:nvPr>
            <p:ph type="sldNum" sz="quarter" idx="12"/>
          </p:nvPr>
        </p:nvSpPr>
        <p:spPr/>
        <p:txBody>
          <a:bodyPr/>
          <a:lstStyle/>
          <a:p>
            <a:fld id="{85B45260-F00F-42CC-A0C0-D25CA4781DDA}" type="slidenum">
              <a:rPr lang="en-US" smtClean="0"/>
              <a:pPr/>
              <a:t>15</a:t>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Contradiction</a:t>
            </a:r>
          </a:p>
        </p:txBody>
      </p:sp>
      <mc:AlternateContent xmlns:mc="http://schemas.openxmlformats.org/markup-compatibility/2006">
        <mc:Choice xmlns="" xmlns:a14="http://schemas.microsoft.com/office/drawing/2010/main" Requires="a14">
          <p:sp>
            <p:nvSpPr>
              <p:cNvPr id="3" name="Content Placeholder 2"/>
              <p:cNvSpPr>
                <a:spLocks noGrp="1"/>
              </p:cNvSpPr>
              <p:nvPr>
                <p:ph idx="1"/>
              </p:nvPr>
            </p:nvSpPr>
            <p:spPr/>
            <p:txBody>
              <a:bodyPr/>
              <a:lstStyle/>
              <a:p>
                <a:r>
                  <a:rPr lang="en-US" dirty="0"/>
                  <a:t>A compound statement P=P(</a:t>
                </a:r>
                <a14:m>
                  <m:oMath xmlns:m="http://schemas.openxmlformats.org/officeDocument/2006/math">
                    <m:sSub>
                      <m:sSubPr>
                        <m:ctrlPr>
                          <a:rPr lang="en-US" i="1">
                            <a:latin typeface="Cambria Math" panose="02040503050406030204" pitchFamily="18" charset="0"/>
                          </a:rPr>
                        </m:ctrlPr>
                      </m:sSubPr>
                      <m:e>
                        <m:r>
                          <a:rPr lang="en-US" i="1">
                            <a:latin typeface="Cambria Math"/>
                          </a:rPr>
                          <m:t>𝑝</m:t>
                        </m:r>
                      </m:e>
                      <m:sub>
                        <m:r>
                          <a:rPr lang="en-US" i="1">
                            <a:latin typeface="Cambria Math"/>
                          </a:rPr>
                          <m:t>1,</m:t>
                        </m:r>
                      </m:sub>
                    </m:sSub>
                    <m:sSub>
                      <m:sSubPr>
                        <m:ctrlPr>
                          <a:rPr lang="en-US" i="1">
                            <a:latin typeface="Cambria Math" panose="02040503050406030204" pitchFamily="18" charset="0"/>
                          </a:rPr>
                        </m:ctrlPr>
                      </m:sSubPr>
                      <m:e>
                        <m:r>
                          <a:rPr lang="en-US" i="1">
                            <a:latin typeface="Cambria Math"/>
                          </a:rPr>
                          <m:t>𝑝</m:t>
                        </m:r>
                      </m:e>
                      <m:sub>
                        <m:r>
                          <a:rPr lang="en-US" i="1">
                            <a:latin typeface="Cambria Math"/>
                          </a:rPr>
                          <m:t>2</m:t>
                        </m:r>
                      </m:sub>
                    </m:sSub>
                  </m:oMath>
                </a14:m>
                <a:r>
                  <a:rPr lang="en-US" dirty="0"/>
                  <a:t>,…,</a:t>
                </a:r>
                <a14:m>
                  <m:oMath xmlns:m="http://schemas.openxmlformats.org/officeDocument/2006/math">
                    <m:sSub>
                      <m:sSubPr>
                        <m:ctrlPr>
                          <a:rPr lang="en-US" i="1" dirty="0">
                            <a:latin typeface="Cambria Math" panose="02040503050406030204" pitchFamily="18" charset="0"/>
                          </a:rPr>
                        </m:ctrlPr>
                      </m:sSubPr>
                      <m:e>
                        <m:r>
                          <a:rPr lang="en-US" i="1" dirty="0">
                            <a:latin typeface="Cambria Math"/>
                          </a:rPr>
                          <m:t>𝑝</m:t>
                        </m:r>
                      </m:e>
                      <m:sub>
                        <m:r>
                          <a:rPr lang="en-US" i="1" dirty="0">
                            <a:latin typeface="Cambria Math"/>
                          </a:rPr>
                          <m:t>𝑛</m:t>
                        </m:r>
                      </m:sub>
                    </m:sSub>
                  </m:oMath>
                </a14:m>
                <a:r>
                  <a:rPr lang="en-US" dirty="0"/>
                  <a:t>) where </a:t>
                </a:r>
                <a14:m>
                  <m:oMath xmlns:m="http://schemas.openxmlformats.org/officeDocument/2006/math">
                    <m:sSub>
                      <m:sSubPr>
                        <m:ctrlPr>
                          <a:rPr lang="en-US" i="1">
                            <a:latin typeface="Cambria Math" panose="02040503050406030204" pitchFamily="18" charset="0"/>
                          </a:rPr>
                        </m:ctrlPr>
                      </m:sSubPr>
                      <m:e>
                        <m:r>
                          <a:rPr lang="en-US" i="1">
                            <a:latin typeface="Cambria Math"/>
                          </a:rPr>
                          <m:t>𝑝</m:t>
                        </m:r>
                      </m:e>
                      <m:sub>
                        <m:r>
                          <a:rPr lang="en-US" i="1">
                            <a:latin typeface="Cambria Math"/>
                          </a:rPr>
                          <m:t>1,</m:t>
                        </m:r>
                      </m:sub>
                    </m:sSub>
                    <m:sSub>
                      <m:sSubPr>
                        <m:ctrlPr>
                          <a:rPr lang="en-US" i="1">
                            <a:latin typeface="Cambria Math" panose="02040503050406030204" pitchFamily="18" charset="0"/>
                          </a:rPr>
                        </m:ctrlPr>
                      </m:sSubPr>
                      <m:e>
                        <m:r>
                          <a:rPr lang="en-US" i="1">
                            <a:latin typeface="Cambria Math"/>
                          </a:rPr>
                          <m:t>𝑝</m:t>
                        </m:r>
                      </m:e>
                      <m:sub>
                        <m:r>
                          <a:rPr lang="en-US" i="1">
                            <a:latin typeface="Cambria Math"/>
                          </a:rPr>
                          <m:t>2</m:t>
                        </m:r>
                      </m:sub>
                    </m:sSub>
                  </m:oMath>
                </a14:m>
                <a:r>
                  <a:rPr lang="en-US" dirty="0"/>
                  <a:t>,…,</a:t>
                </a:r>
                <a14:m>
                  <m:oMath xmlns:m="http://schemas.openxmlformats.org/officeDocument/2006/math">
                    <m:sSub>
                      <m:sSubPr>
                        <m:ctrlPr>
                          <a:rPr lang="en-US" i="1" dirty="0">
                            <a:latin typeface="Cambria Math" panose="02040503050406030204" pitchFamily="18" charset="0"/>
                          </a:rPr>
                        </m:ctrlPr>
                      </m:sSubPr>
                      <m:e>
                        <m:r>
                          <a:rPr lang="en-US" i="1" dirty="0">
                            <a:latin typeface="Cambria Math"/>
                          </a:rPr>
                          <m:t>𝑝</m:t>
                        </m:r>
                      </m:e>
                      <m:sub>
                        <m:r>
                          <a:rPr lang="en-US" i="1" dirty="0">
                            <a:latin typeface="Cambria Math"/>
                          </a:rPr>
                          <m:t>𝑛</m:t>
                        </m:r>
                      </m:sub>
                    </m:sSub>
                  </m:oMath>
                </a14:m>
                <a:r>
                  <a:rPr lang="en-US" dirty="0"/>
                  <a:t> are variables is called a contradiction , if it is false for every truth value assignment for </a:t>
                </a:r>
                <a14:m>
                  <m:oMath xmlns:m="http://schemas.openxmlformats.org/officeDocument/2006/math">
                    <m:sSub>
                      <m:sSubPr>
                        <m:ctrlPr>
                          <a:rPr lang="en-US" i="1">
                            <a:latin typeface="Cambria Math" panose="02040503050406030204" pitchFamily="18" charset="0"/>
                          </a:rPr>
                        </m:ctrlPr>
                      </m:sSubPr>
                      <m:e>
                        <m:r>
                          <a:rPr lang="en-US" i="1">
                            <a:latin typeface="Cambria Math"/>
                          </a:rPr>
                          <m:t>𝑝</m:t>
                        </m:r>
                      </m:e>
                      <m:sub>
                        <m:r>
                          <a:rPr lang="en-US" i="1">
                            <a:latin typeface="Cambria Math"/>
                          </a:rPr>
                          <m:t>1,</m:t>
                        </m:r>
                      </m:sub>
                    </m:sSub>
                    <m:sSub>
                      <m:sSubPr>
                        <m:ctrlPr>
                          <a:rPr lang="en-US" i="1">
                            <a:latin typeface="Cambria Math" panose="02040503050406030204" pitchFamily="18" charset="0"/>
                          </a:rPr>
                        </m:ctrlPr>
                      </m:sSubPr>
                      <m:e>
                        <m:r>
                          <a:rPr lang="en-US" i="1">
                            <a:latin typeface="Cambria Math"/>
                          </a:rPr>
                          <m:t>𝑝</m:t>
                        </m:r>
                      </m:e>
                      <m:sub>
                        <m:r>
                          <a:rPr lang="en-US" i="1">
                            <a:latin typeface="Cambria Math"/>
                          </a:rPr>
                          <m:t>2</m:t>
                        </m:r>
                      </m:sub>
                    </m:sSub>
                  </m:oMath>
                </a14:m>
                <a:r>
                  <a:rPr lang="en-US" dirty="0"/>
                  <a:t>,…,</a:t>
                </a:r>
                <a14:m>
                  <m:oMath xmlns:m="http://schemas.openxmlformats.org/officeDocument/2006/math">
                    <m:sSub>
                      <m:sSubPr>
                        <m:ctrlPr>
                          <a:rPr lang="en-US" i="1" dirty="0">
                            <a:latin typeface="Cambria Math" panose="02040503050406030204" pitchFamily="18" charset="0"/>
                          </a:rPr>
                        </m:ctrlPr>
                      </m:sSubPr>
                      <m:e>
                        <m:r>
                          <a:rPr lang="en-US" i="1" dirty="0">
                            <a:latin typeface="Cambria Math"/>
                          </a:rPr>
                          <m:t>𝑝</m:t>
                        </m:r>
                      </m:e>
                      <m:sub>
                        <m:r>
                          <a:rPr lang="en-US" i="1" dirty="0">
                            <a:latin typeface="Cambria Math"/>
                          </a:rPr>
                          <m:t>𝑛</m:t>
                        </m:r>
                      </m:sub>
                    </m:sSub>
                  </m:oMath>
                </a14:m>
                <a:r>
                  <a:rPr lang="en-US" dirty="0"/>
                  <a:t>.</a:t>
                </a:r>
              </a:p>
              <a:p>
                <a:r>
                  <a:rPr lang="en-US" dirty="0"/>
                  <a:t>Example</a:t>
                </a:r>
              </a:p>
              <a:p>
                <a:pPr marL="0" indent="0">
                  <a:buNone/>
                </a:pPr>
                <a:endParaRPr lang="en-US" dirty="0"/>
              </a:p>
              <a:p>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852" t="-1617" r="-2889"/>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85B45260-F00F-42CC-A0C0-D25CA4781DDA}" type="slidenum">
              <a:rPr lang="en-US" smtClean="0"/>
              <a:pPr/>
              <a:t>16</a:t>
            </a:fld>
            <a:endParaRPr lang="en-US"/>
          </a:p>
        </p:txBody>
      </p:sp>
      <p:graphicFrame>
        <p:nvGraphicFramePr>
          <p:cNvPr id="7" name="Table 6"/>
          <p:cNvGraphicFramePr>
            <a:graphicFrameLocks noGrp="1"/>
          </p:cNvGraphicFramePr>
          <p:nvPr>
            <p:extLst>
              <p:ext uri="{D42A27DB-BD31-4B8C-83A1-F6EECF244321}">
                <p14:modId xmlns="" xmlns:p14="http://schemas.microsoft.com/office/powerpoint/2010/main" val="1164931366"/>
              </p:ext>
            </p:extLst>
          </p:nvPr>
        </p:nvGraphicFramePr>
        <p:xfrm>
          <a:off x="1295400" y="4495800"/>
          <a:ext cx="6096000" cy="1112520"/>
        </p:xfrm>
        <a:graphic>
          <a:graphicData uri="http://schemas.openxmlformats.org/drawingml/2006/table">
            <a:tbl>
              <a:tblPr firstRow="1" bandRow="1">
                <a:tableStyleId>{5C22544A-7EE6-4342-B048-85BDC9FD1C3A}</a:tableStyleId>
              </a:tblPr>
              <a:tblGrid>
                <a:gridCol w="2032000">
                  <a:extLst>
                    <a:ext uri="{9D8B030D-6E8A-4147-A177-3AD203B41FA5}">
                      <a16:colId xmlns="" xmlns:a16="http://schemas.microsoft.com/office/drawing/2014/main" val="20000"/>
                    </a:ext>
                  </a:extLst>
                </a:gridCol>
                <a:gridCol w="2032000">
                  <a:extLst>
                    <a:ext uri="{9D8B030D-6E8A-4147-A177-3AD203B41FA5}">
                      <a16:colId xmlns="" xmlns:a16="http://schemas.microsoft.com/office/drawing/2014/main" val="20001"/>
                    </a:ext>
                  </a:extLst>
                </a:gridCol>
                <a:gridCol w="2032000">
                  <a:extLst>
                    <a:ext uri="{9D8B030D-6E8A-4147-A177-3AD203B41FA5}">
                      <a16:colId xmlns="" xmlns:a16="http://schemas.microsoft.com/office/drawing/2014/main" val="20002"/>
                    </a:ext>
                  </a:extLst>
                </a:gridCol>
              </a:tblGrid>
              <a:tr h="370840">
                <a:tc>
                  <a:txBody>
                    <a:bodyPr/>
                    <a:lstStyle/>
                    <a:p>
                      <a:r>
                        <a:rPr lang="en-US" dirty="0"/>
                        <a:t>p</a:t>
                      </a:r>
                    </a:p>
                  </a:txBody>
                  <a:tcPr/>
                </a:tc>
                <a:tc>
                  <a:txBody>
                    <a:bodyPr/>
                    <a:lstStyle/>
                    <a:p>
                      <a:r>
                        <a:rPr lang="en-US" dirty="0"/>
                        <a:t>¬p</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pɅ¬p</a:t>
                      </a:r>
                    </a:p>
                  </a:txBody>
                  <a:tcPr/>
                </a:tc>
                <a:extLst>
                  <a:ext uri="{0D108BD9-81ED-4DB2-BD59-A6C34878D82A}">
                    <a16:rowId xmlns="" xmlns:a16="http://schemas.microsoft.com/office/drawing/2014/main" val="10000"/>
                  </a:ext>
                </a:extLst>
              </a:tr>
              <a:tr h="370840">
                <a:tc>
                  <a:txBody>
                    <a:bodyPr/>
                    <a:lstStyle/>
                    <a:p>
                      <a:r>
                        <a:rPr lang="en-US" dirty="0"/>
                        <a:t>T</a:t>
                      </a:r>
                    </a:p>
                  </a:txBody>
                  <a:tcPr/>
                </a:tc>
                <a:tc>
                  <a:txBody>
                    <a:bodyPr/>
                    <a:lstStyle/>
                    <a:p>
                      <a:r>
                        <a:rPr lang="en-US" dirty="0"/>
                        <a:t>F</a:t>
                      </a:r>
                    </a:p>
                  </a:txBody>
                  <a:tcPr/>
                </a:tc>
                <a:tc>
                  <a:txBody>
                    <a:bodyPr/>
                    <a:lstStyle/>
                    <a:p>
                      <a:r>
                        <a:rPr lang="en-US" dirty="0"/>
                        <a:t>F</a:t>
                      </a:r>
                    </a:p>
                  </a:txBody>
                  <a:tcPr/>
                </a:tc>
                <a:extLst>
                  <a:ext uri="{0D108BD9-81ED-4DB2-BD59-A6C34878D82A}">
                    <a16:rowId xmlns="" xmlns:a16="http://schemas.microsoft.com/office/drawing/2014/main" val="10001"/>
                  </a:ext>
                </a:extLst>
              </a:tr>
              <a:tr h="370840">
                <a:tc>
                  <a:txBody>
                    <a:bodyPr/>
                    <a:lstStyle/>
                    <a:p>
                      <a:r>
                        <a:rPr lang="en-US" dirty="0"/>
                        <a:t>F</a:t>
                      </a:r>
                    </a:p>
                  </a:txBody>
                  <a:tcPr/>
                </a:tc>
                <a:tc>
                  <a:txBody>
                    <a:bodyPr/>
                    <a:lstStyle/>
                    <a:p>
                      <a:r>
                        <a:rPr lang="en-US" dirty="0"/>
                        <a:t>T</a:t>
                      </a:r>
                    </a:p>
                  </a:txBody>
                  <a:tcPr/>
                </a:tc>
                <a:tc>
                  <a:txBody>
                    <a:bodyPr/>
                    <a:lstStyle/>
                    <a:p>
                      <a:r>
                        <a:rPr lang="en-US" dirty="0"/>
                        <a:t>F</a:t>
                      </a:r>
                    </a:p>
                  </a:txBody>
                  <a:tcPr/>
                </a:tc>
                <a:extLst>
                  <a:ext uri="{0D108BD9-81ED-4DB2-BD59-A6C34878D82A}">
                    <a16:rowId xmlns="" xmlns:a16="http://schemas.microsoft.com/office/drawing/2014/main" val="10002"/>
                  </a:ext>
                </a:extLst>
              </a:tr>
            </a:tbl>
          </a:graphicData>
        </a:graphic>
      </p:graphicFrame>
    </p:spTree>
    <p:extLst>
      <p:ext uri="{BB962C8B-B14F-4D97-AF65-F5344CB8AC3E}">
        <p14:creationId xmlns="" xmlns:p14="http://schemas.microsoft.com/office/powerpoint/2010/main" val="39058149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sz="3100" dirty="0" smtClean="0"/>
              <a:t/>
            </a:r>
            <a:br>
              <a:rPr lang="en-IN" sz="3100" dirty="0" smtClean="0"/>
            </a:br>
            <a:r>
              <a:rPr lang="en-IN" sz="3100" dirty="0" smtClean="0"/>
              <a:t/>
            </a:r>
            <a:br>
              <a:rPr lang="en-IN" sz="3100" dirty="0" smtClean="0"/>
            </a:br>
            <a:r>
              <a:rPr lang="en-IN" sz="3100" dirty="0" smtClean="0"/>
              <a:t>2. </a:t>
            </a:r>
            <a:r>
              <a:rPr lang="en-US" sz="3100" dirty="0" smtClean="0"/>
              <a:t>Show that the following Compound Proposition is a contradiction.</a:t>
            </a:r>
            <a:r>
              <a:rPr lang="en-IN" sz="3100" dirty="0" smtClean="0"/>
              <a:t/>
            </a:r>
            <a:br>
              <a:rPr lang="en-IN" sz="3100" dirty="0" smtClean="0"/>
            </a:br>
            <a:r>
              <a:rPr lang="en-US" sz="3100" dirty="0" smtClean="0"/>
              <a:t>p ˄ (¬q ˄ (p → q)) </a:t>
            </a:r>
            <a:r>
              <a:rPr lang="en-IN" dirty="0" smtClean="0"/>
              <a:t/>
            </a:r>
            <a:br>
              <a:rPr lang="en-IN" dirty="0" smtClean="0"/>
            </a:br>
            <a:endParaRPr lang="en-IN" dirty="0"/>
          </a:p>
        </p:txBody>
      </p:sp>
      <p:pic>
        <p:nvPicPr>
          <p:cNvPr id="5" name="Content Placeholder 4" descr="h3.JPG"/>
          <p:cNvPicPr>
            <a:picLocks noGrp="1" noChangeAspect="1"/>
          </p:cNvPicPr>
          <p:nvPr>
            <p:ph idx="1"/>
          </p:nvPr>
        </p:nvPicPr>
        <p:blipFill>
          <a:blip r:embed="rId2"/>
          <a:stretch>
            <a:fillRect/>
          </a:stretch>
        </p:blipFill>
        <p:spPr>
          <a:xfrm>
            <a:off x="214282" y="2000240"/>
            <a:ext cx="8929718" cy="3309162"/>
          </a:xfrm>
        </p:spPr>
      </p:pic>
      <p:sp>
        <p:nvSpPr>
          <p:cNvPr id="4" name="Slide Number Placeholder 3"/>
          <p:cNvSpPr>
            <a:spLocks noGrp="1"/>
          </p:cNvSpPr>
          <p:nvPr>
            <p:ph type="sldNum" sz="quarter" idx="12"/>
          </p:nvPr>
        </p:nvSpPr>
        <p:spPr/>
        <p:txBody>
          <a:bodyPr/>
          <a:lstStyle/>
          <a:p>
            <a:fld id="{85B45260-F00F-42CC-A0C0-D25CA4781DDA}" type="slidenum">
              <a:rPr lang="en-US" smtClean="0"/>
              <a:pPr/>
              <a:t>17</a:t>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Example 3</a:t>
            </a:r>
            <a:endParaRPr lang="en-IN" dirty="0"/>
          </a:p>
        </p:txBody>
      </p:sp>
      <p:pic>
        <p:nvPicPr>
          <p:cNvPr id="6" name="Content Placeholder 5" descr="Capture.JPG"/>
          <p:cNvPicPr>
            <a:picLocks noGrp="1" noChangeAspect="1"/>
          </p:cNvPicPr>
          <p:nvPr>
            <p:ph idx="1"/>
          </p:nvPr>
        </p:nvPicPr>
        <p:blipFill>
          <a:blip r:embed="rId2"/>
          <a:stretch>
            <a:fillRect/>
          </a:stretch>
        </p:blipFill>
        <p:spPr>
          <a:xfrm>
            <a:off x="1000099" y="1857364"/>
            <a:ext cx="7035823" cy="3643338"/>
          </a:xfrm>
        </p:spPr>
      </p:pic>
      <p:sp>
        <p:nvSpPr>
          <p:cNvPr id="4" name="Slide Number Placeholder 3"/>
          <p:cNvSpPr>
            <a:spLocks noGrp="1"/>
          </p:cNvSpPr>
          <p:nvPr>
            <p:ph type="sldNum" sz="quarter" idx="12"/>
          </p:nvPr>
        </p:nvSpPr>
        <p:spPr/>
        <p:txBody>
          <a:bodyPr/>
          <a:lstStyle/>
          <a:p>
            <a:fld id="{85B45260-F00F-42CC-A0C0-D25CA4781DDA}" type="slidenum">
              <a:rPr lang="en-US" smtClean="0"/>
              <a:pPr/>
              <a:t>18</a:t>
            </a:fld>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Equivalence of propositions A≡B</a:t>
            </a:r>
          </a:p>
        </p:txBody>
      </p:sp>
      <mc:AlternateContent xmlns:mc="http://schemas.openxmlformats.org/markup-compatibility/2006">
        <mc:Choice xmlns="" xmlns:a14="http://schemas.microsoft.com/office/drawing/2010/main" Requires="a14">
          <p:sp>
            <p:nvSpPr>
              <p:cNvPr id="3" name="Content Placeholder 2"/>
              <p:cNvSpPr>
                <a:spLocks noGrp="1"/>
              </p:cNvSpPr>
              <p:nvPr>
                <p:ph idx="1"/>
              </p:nvPr>
            </p:nvSpPr>
            <p:spPr/>
            <p:txBody>
              <a:bodyPr/>
              <a:lstStyle/>
              <a:p>
                <a:r>
                  <a:rPr lang="en-US" dirty="0"/>
                  <a:t>Two component propositions A(</a:t>
                </a:r>
                <a14:m>
                  <m:oMath xmlns:m="http://schemas.openxmlformats.org/officeDocument/2006/math">
                    <m:sSub>
                      <m:sSubPr>
                        <m:ctrlPr>
                          <a:rPr lang="en-US" i="1">
                            <a:latin typeface="Cambria Math" panose="02040503050406030204" pitchFamily="18" charset="0"/>
                          </a:rPr>
                        </m:ctrlPr>
                      </m:sSubPr>
                      <m:e>
                        <m:r>
                          <a:rPr lang="en-US" i="1">
                            <a:latin typeface="Cambria Math"/>
                          </a:rPr>
                          <m:t>𝑝</m:t>
                        </m:r>
                      </m:e>
                      <m:sub>
                        <m:r>
                          <a:rPr lang="en-US" i="1">
                            <a:latin typeface="Cambria Math"/>
                          </a:rPr>
                          <m:t>1,</m:t>
                        </m:r>
                      </m:sub>
                    </m:sSub>
                    <m:sSub>
                      <m:sSubPr>
                        <m:ctrlPr>
                          <a:rPr lang="en-US" i="1">
                            <a:latin typeface="Cambria Math" panose="02040503050406030204" pitchFamily="18" charset="0"/>
                          </a:rPr>
                        </m:ctrlPr>
                      </m:sSubPr>
                      <m:e>
                        <m:r>
                          <a:rPr lang="en-US" i="1">
                            <a:latin typeface="Cambria Math"/>
                          </a:rPr>
                          <m:t>𝑝</m:t>
                        </m:r>
                      </m:e>
                      <m:sub>
                        <m:r>
                          <a:rPr lang="en-US" i="1">
                            <a:latin typeface="Cambria Math"/>
                          </a:rPr>
                          <m:t>2</m:t>
                        </m:r>
                      </m:sub>
                    </m:sSub>
                  </m:oMath>
                </a14:m>
                <a:r>
                  <a:rPr lang="en-US" dirty="0"/>
                  <a:t>,…,</a:t>
                </a:r>
                <a14:m>
                  <m:oMath xmlns:m="http://schemas.openxmlformats.org/officeDocument/2006/math">
                    <m:sSub>
                      <m:sSubPr>
                        <m:ctrlPr>
                          <a:rPr lang="en-US" i="1" dirty="0">
                            <a:latin typeface="Cambria Math" panose="02040503050406030204" pitchFamily="18" charset="0"/>
                          </a:rPr>
                        </m:ctrlPr>
                      </m:sSubPr>
                      <m:e>
                        <m:r>
                          <a:rPr lang="en-US" i="1" dirty="0">
                            <a:latin typeface="Cambria Math"/>
                          </a:rPr>
                          <m:t>𝑝</m:t>
                        </m:r>
                      </m:e>
                      <m:sub>
                        <m:r>
                          <a:rPr lang="en-US" i="1" dirty="0">
                            <a:latin typeface="Cambria Math"/>
                          </a:rPr>
                          <m:t>𝑛</m:t>
                        </m:r>
                      </m:sub>
                    </m:sSub>
                  </m:oMath>
                </a14:m>
                <a:r>
                  <a:rPr lang="en-US" dirty="0"/>
                  <a:t>)  and B(</a:t>
                </a:r>
                <a14:m>
                  <m:oMath xmlns:m="http://schemas.openxmlformats.org/officeDocument/2006/math">
                    <m:sSub>
                      <m:sSubPr>
                        <m:ctrlPr>
                          <a:rPr lang="en-US" i="1">
                            <a:latin typeface="Cambria Math" panose="02040503050406030204" pitchFamily="18" charset="0"/>
                          </a:rPr>
                        </m:ctrlPr>
                      </m:sSubPr>
                      <m:e>
                        <m:r>
                          <a:rPr lang="en-US" i="1">
                            <a:latin typeface="Cambria Math"/>
                          </a:rPr>
                          <m:t>𝑝</m:t>
                        </m:r>
                      </m:e>
                      <m:sub>
                        <m:r>
                          <a:rPr lang="en-US" i="1">
                            <a:latin typeface="Cambria Math"/>
                          </a:rPr>
                          <m:t>1,</m:t>
                        </m:r>
                      </m:sub>
                    </m:sSub>
                    <m:sSub>
                      <m:sSubPr>
                        <m:ctrlPr>
                          <a:rPr lang="en-US" i="1">
                            <a:latin typeface="Cambria Math" panose="02040503050406030204" pitchFamily="18" charset="0"/>
                          </a:rPr>
                        </m:ctrlPr>
                      </m:sSubPr>
                      <m:e>
                        <m:r>
                          <a:rPr lang="en-US" i="1">
                            <a:latin typeface="Cambria Math"/>
                          </a:rPr>
                          <m:t>𝑝</m:t>
                        </m:r>
                      </m:e>
                      <m:sub>
                        <m:r>
                          <a:rPr lang="en-US" i="1">
                            <a:latin typeface="Cambria Math"/>
                          </a:rPr>
                          <m:t>2</m:t>
                        </m:r>
                      </m:sub>
                    </m:sSub>
                  </m:oMath>
                </a14:m>
                <a:r>
                  <a:rPr lang="en-US" dirty="0"/>
                  <a:t>,…,</a:t>
                </a:r>
                <a14:m>
                  <m:oMath xmlns:m="http://schemas.openxmlformats.org/officeDocument/2006/math">
                    <m:sSub>
                      <m:sSubPr>
                        <m:ctrlPr>
                          <a:rPr lang="en-US" i="1" dirty="0">
                            <a:latin typeface="Cambria Math" panose="02040503050406030204" pitchFamily="18" charset="0"/>
                          </a:rPr>
                        </m:ctrlPr>
                      </m:sSubPr>
                      <m:e>
                        <m:r>
                          <a:rPr lang="en-US" i="1" dirty="0">
                            <a:latin typeface="Cambria Math"/>
                          </a:rPr>
                          <m:t>𝑝</m:t>
                        </m:r>
                      </m:e>
                      <m:sub>
                        <m:r>
                          <a:rPr lang="en-US" i="1" dirty="0">
                            <a:latin typeface="Cambria Math"/>
                          </a:rPr>
                          <m:t>𝑛</m:t>
                        </m:r>
                      </m:sub>
                    </m:sSub>
                  </m:oMath>
                </a14:m>
                <a:r>
                  <a:rPr lang="en-US" dirty="0"/>
                  <a:t>) are said to be logically equivalent or equivalent , if they have the identical truth tables.</a:t>
                </a:r>
              </a:p>
              <a:p>
                <a:r>
                  <a:rPr lang="en-US" dirty="0" err="1"/>
                  <a:t>Eg</a:t>
                </a:r>
                <a:r>
                  <a:rPr lang="en-US" dirty="0"/>
                  <a:t>.</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630" t="-1617"/>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85B45260-F00F-42CC-A0C0-D25CA4781DDA}" type="slidenum">
              <a:rPr lang="en-US" smtClean="0"/>
              <a:pPr/>
              <a:t>19</a:t>
            </a:fld>
            <a:endParaRPr lang="en-US"/>
          </a:p>
        </p:txBody>
      </p:sp>
      <p:graphicFrame>
        <p:nvGraphicFramePr>
          <p:cNvPr id="5" name="Table 4"/>
          <p:cNvGraphicFramePr>
            <a:graphicFrameLocks noGrp="1"/>
          </p:cNvGraphicFramePr>
          <p:nvPr>
            <p:extLst>
              <p:ext uri="{D42A27DB-BD31-4B8C-83A1-F6EECF244321}">
                <p14:modId xmlns="" xmlns:p14="http://schemas.microsoft.com/office/powerpoint/2010/main" val="1262428552"/>
              </p:ext>
            </p:extLst>
          </p:nvPr>
        </p:nvGraphicFramePr>
        <p:xfrm>
          <a:off x="1600200" y="4038600"/>
          <a:ext cx="6095999" cy="2392680"/>
        </p:xfrm>
        <a:graphic>
          <a:graphicData uri="http://schemas.openxmlformats.org/drawingml/2006/table">
            <a:tbl>
              <a:tblPr firstRow="1" bandRow="1">
                <a:tableStyleId>{5C22544A-7EE6-4342-B048-85BDC9FD1C3A}</a:tableStyleId>
              </a:tblPr>
              <a:tblGrid>
                <a:gridCol w="870857">
                  <a:extLst>
                    <a:ext uri="{9D8B030D-6E8A-4147-A177-3AD203B41FA5}">
                      <a16:colId xmlns="" xmlns:a16="http://schemas.microsoft.com/office/drawing/2014/main" val="20000"/>
                    </a:ext>
                  </a:extLst>
                </a:gridCol>
                <a:gridCol w="870857">
                  <a:extLst>
                    <a:ext uri="{9D8B030D-6E8A-4147-A177-3AD203B41FA5}">
                      <a16:colId xmlns="" xmlns:a16="http://schemas.microsoft.com/office/drawing/2014/main" val="20001"/>
                    </a:ext>
                  </a:extLst>
                </a:gridCol>
                <a:gridCol w="870857">
                  <a:extLst>
                    <a:ext uri="{9D8B030D-6E8A-4147-A177-3AD203B41FA5}">
                      <a16:colId xmlns="" xmlns:a16="http://schemas.microsoft.com/office/drawing/2014/main" val="20002"/>
                    </a:ext>
                  </a:extLst>
                </a:gridCol>
                <a:gridCol w="870857">
                  <a:extLst>
                    <a:ext uri="{9D8B030D-6E8A-4147-A177-3AD203B41FA5}">
                      <a16:colId xmlns="" xmlns:a16="http://schemas.microsoft.com/office/drawing/2014/main" val="20003"/>
                    </a:ext>
                  </a:extLst>
                </a:gridCol>
                <a:gridCol w="870857">
                  <a:extLst>
                    <a:ext uri="{9D8B030D-6E8A-4147-A177-3AD203B41FA5}">
                      <a16:colId xmlns="" xmlns:a16="http://schemas.microsoft.com/office/drawing/2014/main" val="20004"/>
                    </a:ext>
                  </a:extLst>
                </a:gridCol>
                <a:gridCol w="870857">
                  <a:extLst>
                    <a:ext uri="{9D8B030D-6E8A-4147-A177-3AD203B41FA5}">
                      <a16:colId xmlns="" xmlns:a16="http://schemas.microsoft.com/office/drawing/2014/main" val="20005"/>
                    </a:ext>
                  </a:extLst>
                </a:gridCol>
                <a:gridCol w="870857">
                  <a:extLst>
                    <a:ext uri="{9D8B030D-6E8A-4147-A177-3AD203B41FA5}">
                      <a16:colId xmlns="" xmlns:a16="http://schemas.microsoft.com/office/drawing/2014/main" val="20006"/>
                    </a:ext>
                  </a:extLst>
                </a:gridCol>
              </a:tblGrid>
              <a:tr h="370840">
                <a:tc>
                  <a:txBody>
                    <a:bodyPr/>
                    <a:lstStyle/>
                    <a:p>
                      <a:r>
                        <a:rPr lang="en-US" dirty="0"/>
                        <a:t>p</a:t>
                      </a:r>
                    </a:p>
                  </a:txBody>
                  <a:tcPr/>
                </a:tc>
                <a:tc>
                  <a:txBody>
                    <a:bodyPr/>
                    <a:lstStyle/>
                    <a:p>
                      <a:r>
                        <a:rPr lang="en-US" dirty="0"/>
                        <a:t>q</a:t>
                      </a:r>
                    </a:p>
                  </a:txBody>
                  <a:tcPr/>
                </a:tc>
                <a:tc>
                  <a:txBody>
                    <a:bodyPr/>
                    <a:lstStyle/>
                    <a:p>
                      <a:r>
                        <a:rPr lang="en-US" dirty="0" err="1"/>
                        <a:t>pᴠq</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a:t>
                      </a:r>
                      <a:r>
                        <a:rPr lang="en-US" dirty="0" err="1"/>
                        <a:t>pᴠq</a:t>
                      </a:r>
                      <a:r>
                        <a:rPr lang="en-US" dirty="0"/>
                        <a:t>)</a:t>
                      </a:r>
                    </a:p>
                  </a:txBody>
                  <a:tcPr/>
                </a:tc>
                <a:tc>
                  <a:txBody>
                    <a:bodyPr/>
                    <a:lstStyle/>
                    <a:p>
                      <a:r>
                        <a:rPr lang="en-US" dirty="0"/>
                        <a:t>¬p</a:t>
                      </a:r>
                    </a:p>
                  </a:txBody>
                  <a:tcPr/>
                </a:tc>
                <a:tc>
                  <a:txBody>
                    <a:bodyPr/>
                    <a:lstStyle/>
                    <a:p>
                      <a:r>
                        <a:rPr lang="en-US" dirty="0"/>
                        <a:t>¬q</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¬pɅ¬q</a:t>
                      </a:r>
                    </a:p>
                    <a:p>
                      <a:endParaRPr lang="en-US" dirty="0"/>
                    </a:p>
                  </a:txBody>
                  <a:tcPr/>
                </a:tc>
                <a:extLst>
                  <a:ext uri="{0D108BD9-81ED-4DB2-BD59-A6C34878D82A}">
                    <a16:rowId xmlns="" xmlns:a16="http://schemas.microsoft.com/office/drawing/2014/main" val="10000"/>
                  </a:ext>
                </a:extLst>
              </a:tr>
              <a:tr h="426720">
                <a:tc>
                  <a:txBody>
                    <a:bodyPr/>
                    <a:lstStyle/>
                    <a:p>
                      <a:r>
                        <a:rPr lang="en-US" dirty="0"/>
                        <a:t>T</a:t>
                      </a:r>
                    </a:p>
                  </a:txBody>
                  <a:tcPr/>
                </a:tc>
                <a:tc>
                  <a:txBody>
                    <a:bodyPr/>
                    <a:lstStyle/>
                    <a:p>
                      <a:r>
                        <a:rPr lang="en-US" dirty="0"/>
                        <a:t>T</a:t>
                      </a:r>
                    </a:p>
                    <a:p>
                      <a:endParaRPr lang="en-US" dirty="0"/>
                    </a:p>
                  </a:txBody>
                  <a:tcPr/>
                </a:tc>
                <a:tc>
                  <a:txBody>
                    <a:bodyPr/>
                    <a:lstStyle/>
                    <a:p>
                      <a:r>
                        <a:rPr lang="en-US" dirty="0"/>
                        <a:t>T</a:t>
                      </a:r>
                    </a:p>
                  </a:txBody>
                  <a:tcPr/>
                </a:tc>
                <a:tc>
                  <a:txBody>
                    <a:bodyPr/>
                    <a:lstStyle/>
                    <a:p>
                      <a:r>
                        <a:rPr lang="en-US" dirty="0"/>
                        <a:t>F</a:t>
                      </a:r>
                    </a:p>
                  </a:txBody>
                  <a:tcPr/>
                </a:tc>
                <a:tc>
                  <a:txBody>
                    <a:bodyPr/>
                    <a:lstStyle/>
                    <a:p>
                      <a:r>
                        <a:rPr lang="en-US" dirty="0"/>
                        <a:t>F</a:t>
                      </a:r>
                    </a:p>
                  </a:txBody>
                  <a:tcPr/>
                </a:tc>
                <a:tc>
                  <a:txBody>
                    <a:bodyPr/>
                    <a:lstStyle/>
                    <a:p>
                      <a:r>
                        <a:rPr lang="en-US" dirty="0"/>
                        <a:t>F</a:t>
                      </a:r>
                    </a:p>
                  </a:txBody>
                  <a:tcPr/>
                </a:tc>
                <a:tc>
                  <a:txBody>
                    <a:bodyPr/>
                    <a:lstStyle/>
                    <a:p>
                      <a:r>
                        <a:rPr lang="en-US" dirty="0"/>
                        <a:t>F</a:t>
                      </a:r>
                    </a:p>
                  </a:txBody>
                  <a:tcPr/>
                </a:tc>
                <a:extLst>
                  <a:ext uri="{0D108BD9-81ED-4DB2-BD59-A6C34878D82A}">
                    <a16:rowId xmlns="" xmlns:a16="http://schemas.microsoft.com/office/drawing/2014/main" val="10001"/>
                  </a:ext>
                </a:extLst>
              </a:tr>
              <a:tr h="370840">
                <a:tc>
                  <a:txBody>
                    <a:bodyPr/>
                    <a:lstStyle/>
                    <a:p>
                      <a:r>
                        <a:rPr lang="en-US" dirty="0"/>
                        <a:t>T</a:t>
                      </a:r>
                    </a:p>
                  </a:txBody>
                  <a:tcPr/>
                </a:tc>
                <a:tc>
                  <a:txBody>
                    <a:bodyPr/>
                    <a:lstStyle/>
                    <a:p>
                      <a:r>
                        <a:rPr lang="en-US" dirty="0"/>
                        <a:t>F</a:t>
                      </a:r>
                    </a:p>
                  </a:txBody>
                  <a:tcPr/>
                </a:tc>
                <a:tc>
                  <a:txBody>
                    <a:bodyPr/>
                    <a:lstStyle/>
                    <a:p>
                      <a:r>
                        <a:rPr lang="en-US" dirty="0"/>
                        <a:t>T</a:t>
                      </a:r>
                    </a:p>
                  </a:txBody>
                  <a:tcPr/>
                </a:tc>
                <a:tc>
                  <a:txBody>
                    <a:bodyPr/>
                    <a:lstStyle/>
                    <a:p>
                      <a:r>
                        <a:rPr lang="en-US" dirty="0"/>
                        <a:t>F</a:t>
                      </a:r>
                    </a:p>
                  </a:txBody>
                  <a:tcPr/>
                </a:tc>
                <a:tc>
                  <a:txBody>
                    <a:bodyPr/>
                    <a:lstStyle/>
                    <a:p>
                      <a:r>
                        <a:rPr lang="en-US" dirty="0"/>
                        <a:t>F</a:t>
                      </a:r>
                    </a:p>
                  </a:txBody>
                  <a:tcPr/>
                </a:tc>
                <a:tc>
                  <a:txBody>
                    <a:bodyPr/>
                    <a:lstStyle/>
                    <a:p>
                      <a:r>
                        <a:rPr lang="en-US" dirty="0"/>
                        <a:t>T</a:t>
                      </a:r>
                    </a:p>
                  </a:txBody>
                  <a:tcPr/>
                </a:tc>
                <a:tc>
                  <a:txBody>
                    <a:bodyPr/>
                    <a:lstStyle/>
                    <a:p>
                      <a:r>
                        <a:rPr lang="en-US" dirty="0"/>
                        <a:t>F</a:t>
                      </a:r>
                    </a:p>
                  </a:txBody>
                  <a:tcPr/>
                </a:tc>
                <a:extLst>
                  <a:ext uri="{0D108BD9-81ED-4DB2-BD59-A6C34878D82A}">
                    <a16:rowId xmlns="" xmlns:a16="http://schemas.microsoft.com/office/drawing/2014/main" val="10002"/>
                  </a:ext>
                </a:extLst>
              </a:tr>
              <a:tr h="370840">
                <a:tc>
                  <a:txBody>
                    <a:bodyPr/>
                    <a:lstStyle/>
                    <a:p>
                      <a:r>
                        <a:rPr lang="en-US" dirty="0"/>
                        <a:t>F</a:t>
                      </a:r>
                    </a:p>
                  </a:txBody>
                  <a:tcPr/>
                </a:tc>
                <a:tc>
                  <a:txBody>
                    <a:bodyPr/>
                    <a:lstStyle/>
                    <a:p>
                      <a:r>
                        <a:rPr lang="en-US" dirty="0"/>
                        <a:t>T</a:t>
                      </a:r>
                    </a:p>
                  </a:txBody>
                  <a:tcPr/>
                </a:tc>
                <a:tc>
                  <a:txBody>
                    <a:bodyPr/>
                    <a:lstStyle/>
                    <a:p>
                      <a:r>
                        <a:rPr lang="en-US" dirty="0"/>
                        <a:t>T</a:t>
                      </a:r>
                    </a:p>
                  </a:txBody>
                  <a:tcPr/>
                </a:tc>
                <a:tc>
                  <a:txBody>
                    <a:bodyPr/>
                    <a:lstStyle/>
                    <a:p>
                      <a:r>
                        <a:rPr lang="en-US" dirty="0"/>
                        <a:t>F</a:t>
                      </a:r>
                    </a:p>
                  </a:txBody>
                  <a:tcPr/>
                </a:tc>
                <a:tc>
                  <a:txBody>
                    <a:bodyPr/>
                    <a:lstStyle/>
                    <a:p>
                      <a:r>
                        <a:rPr lang="en-US" dirty="0"/>
                        <a:t>T</a:t>
                      </a:r>
                    </a:p>
                  </a:txBody>
                  <a:tcPr/>
                </a:tc>
                <a:tc>
                  <a:txBody>
                    <a:bodyPr/>
                    <a:lstStyle/>
                    <a:p>
                      <a:r>
                        <a:rPr lang="en-US" dirty="0"/>
                        <a:t>F</a:t>
                      </a:r>
                    </a:p>
                  </a:txBody>
                  <a:tcPr/>
                </a:tc>
                <a:tc>
                  <a:txBody>
                    <a:bodyPr/>
                    <a:lstStyle/>
                    <a:p>
                      <a:r>
                        <a:rPr lang="en-US" dirty="0"/>
                        <a:t>F</a:t>
                      </a:r>
                    </a:p>
                  </a:txBody>
                  <a:tcPr/>
                </a:tc>
                <a:extLst>
                  <a:ext uri="{0D108BD9-81ED-4DB2-BD59-A6C34878D82A}">
                    <a16:rowId xmlns="" xmlns:a16="http://schemas.microsoft.com/office/drawing/2014/main" val="10003"/>
                  </a:ext>
                </a:extLst>
              </a:tr>
              <a:tr h="370840">
                <a:tc>
                  <a:txBody>
                    <a:bodyPr/>
                    <a:lstStyle/>
                    <a:p>
                      <a:r>
                        <a:rPr lang="en-US" dirty="0"/>
                        <a:t>F</a:t>
                      </a:r>
                    </a:p>
                  </a:txBody>
                  <a:tcPr/>
                </a:tc>
                <a:tc>
                  <a:txBody>
                    <a:bodyPr/>
                    <a:lstStyle/>
                    <a:p>
                      <a:r>
                        <a:rPr lang="en-US" dirty="0"/>
                        <a:t>F</a:t>
                      </a:r>
                    </a:p>
                  </a:txBody>
                  <a:tcPr/>
                </a:tc>
                <a:tc>
                  <a:txBody>
                    <a:bodyPr/>
                    <a:lstStyle/>
                    <a:p>
                      <a:r>
                        <a:rPr lang="en-US" dirty="0"/>
                        <a:t>F</a:t>
                      </a:r>
                    </a:p>
                  </a:txBody>
                  <a:tcPr/>
                </a:tc>
                <a:tc>
                  <a:txBody>
                    <a:bodyPr/>
                    <a:lstStyle/>
                    <a:p>
                      <a:r>
                        <a:rPr lang="en-US" dirty="0"/>
                        <a:t>T</a:t>
                      </a:r>
                    </a:p>
                  </a:txBody>
                  <a:tcPr/>
                </a:tc>
                <a:tc>
                  <a:txBody>
                    <a:bodyPr/>
                    <a:lstStyle/>
                    <a:p>
                      <a:r>
                        <a:rPr lang="en-US" dirty="0"/>
                        <a:t>T</a:t>
                      </a:r>
                    </a:p>
                  </a:txBody>
                  <a:tcPr/>
                </a:tc>
                <a:tc>
                  <a:txBody>
                    <a:bodyPr/>
                    <a:lstStyle/>
                    <a:p>
                      <a:r>
                        <a:rPr lang="en-US" dirty="0"/>
                        <a:t>T</a:t>
                      </a:r>
                    </a:p>
                  </a:txBody>
                  <a:tcPr/>
                </a:tc>
                <a:tc>
                  <a:txBody>
                    <a:bodyPr/>
                    <a:lstStyle/>
                    <a:p>
                      <a:r>
                        <a:rPr lang="en-US" dirty="0"/>
                        <a:t>T</a:t>
                      </a:r>
                    </a:p>
                  </a:txBody>
                  <a:tcPr/>
                </a:tc>
                <a:extLst>
                  <a:ext uri="{0D108BD9-81ED-4DB2-BD59-A6C34878D82A}">
                    <a16:rowId xmlns="" xmlns:a16="http://schemas.microsoft.com/office/drawing/2014/main" val="10004"/>
                  </a:ext>
                </a:extLst>
              </a:tr>
            </a:tbl>
          </a:graphicData>
        </a:graphic>
      </p:graphicFrame>
    </p:spTree>
    <p:extLst>
      <p:ext uri="{BB962C8B-B14F-4D97-AF65-F5344CB8AC3E}">
        <p14:creationId xmlns="" xmlns:p14="http://schemas.microsoft.com/office/powerpoint/2010/main" val="10931036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Contents</a:t>
            </a:r>
          </a:p>
        </p:txBody>
      </p:sp>
      <p:sp>
        <p:nvSpPr>
          <p:cNvPr id="3" name="Content Placeholder 2"/>
          <p:cNvSpPr>
            <a:spLocks noGrp="1"/>
          </p:cNvSpPr>
          <p:nvPr>
            <p:ph idx="1"/>
          </p:nvPr>
        </p:nvSpPr>
        <p:spPr/>
        <p:txBody>
          <a:bodyPr/>
          <a:lstStyle/>
          <a:p>
            <a:r>
              <a:rPr lang="en-US" dirty="0"/>
              <a:t>Proposition and logical operators</a:t>
            </a:r>
          </a:p>
          <a:p>
            <a:r>
              <a:rPr lang="en-US" dirty="0"/>
              <a:t>Truth tables</a:t>
            </a:r>
          </a:p>
          <a:p>
            <a:r>
              <a:rPr lang="en-US" dirty="0"/>
              <a:t>Tautology , Contradiction and Contingency</a:t>
            </a:r>
          </a:p>
          <a:p>
            <a:r>
              <a:rPr lang="en-US" dirty="0"/>
              <a:t>Equivalences</a:t>
            </a:r>
          </a:p>
          <a:p>
            <a:r>
              <a:rPr lang="en-US" dirty="0"/>
              <a:t>Implications</a:t>
            </a:r>
          </a:p>
          <a:p>
            <a:r>
              <a:rPr lang="en-US" dirty="0"/>
              <a:t>Inference theory of propositions</a:t>
            </a:r>
          </a:p>
          <a:p>
            <a:endParaRPr lang="en-US" dirty="0"/>
          </a:p>
        </p:txBody>
      </p:sp>
      <p:sp>
        <p:nvSpPr>
          <p:cNvPr id="4" name="Slide Number Placeholder 3"/>
          <p:cNvSpPr>
            <a:spLocks noGrp="1"/>
          </p:cNvSpPr>
          <p:nvPr>
            <p:ph type="sldNum" sz="quarter" idx="12"/>
          </p:nvPr>
        </p:nvSpPr>
        <p:spPr/>
        <p:txBody>
          <a:bodyPr/>
          <a:lstStyle/>
          <a:p>
            <a:fld id="{85B45260-F00F-42CC-A0C0-D25CA4781DDA}" type="slidenum">
              <a:rPr lang="en-US" smtClean="0"/>
              <a:pPr/>
              <a:t>2</a:t>
            </a:fld>
            <a:endParaRPr lang="en-US"/>
          </a:p>
        </p:txBody>
      </p:sp>
    </p:spTree>
    <p:extLst>
      <p:ext uri="{BB962C8B-B14F-4D97-AF65-F5344CB8AC3E}">
        <p14:creationId xmlns="" xmlns:p14="http://schemas.microsoft.com/office/powerpoint/2010/main" val="39075666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28670"/>
            <a:ext cx="8229600" cy="5197493"/>
          </a:xfrm>
        </p:spPr>
        <p:txBody>
          <a:bodyPr/>
          <a:lstStyle/>
          <a:p>
            <a:r>
              <a:rPr lang="en-US" dirty="0"/>
              <a:t>Note: Already </a:t>
            </a:r>
            <a:r>
              <a:rPr lang="en-US" dirty="0" err="1"/>
              <a:t>p↔q</a:t>
            </a:r>
            <a:r>
              <a:rPr lang="en-US" dirty="0"/>
              <a:t> is true whenever A and B have same true vales. So </a:t>
            </a:r>
            <a:r>
              <a:rPr lang="en-US" dirty="0" err="1"/>
              <a:t>p↔q</a:t>
            </a:r>
            <a:r>
              <a:rPr lang="en-US" dirty="0"/>
              <a:t> is a tautology when A and B are equivalent. Conversely A≡B when </a:t>
            </a:r>
            <a:r>
              <a:rPr lang="en-US" dirty="0" err="1"/>
              <a:t>p↔q</a:t>
            </a:r>
            <a:r>
              <a:rPr lang="en-US" dirty="0"/>
              <a:t> is a tautology. Example is</a:t>
            </a:r>
          </a:p>
          <a:p>
            <a:pPr marL="0" indent="0">
              <a:buNone/>
            </a:pPr>
            <a:endParaRPr lang="en-US" dirty="0"/>
          </a:p>
        </p:txBody>
      </p:sp>
      <p:sp>
        <p:nvSpPr>
          <p:cNvPr id="4" name="Slide Number Placeholder 3"/>
          <p:cNvSpPr>
            <a:spLocks noGrp="1"/>
          </p:cNvSpPr>
          <p:nvPr>
            <p:ph type="sldNum" sz="quarter" idx="12"/>
          </p:nvPr>
        </p:nvSpPr>
        <p:spPr/>
        <p:txBody>
          <a:bodyPr/>
          <a:lstStyle/>
          <a:p>
            <a:fld id="{85B45260-F00F-42CC-A0C0-D25CA4781DDA}" type="slidenum">
              <a:rPr lang="en-US" smtClean="0"/>
              <a:pPr/>
              <a:t>20</a:t>
            </a:fld>
            <a:endParaRPr lang="en-US"/>
          </a:p>
        </p:txBody>
      </p:sp>
      <p:graphicFrame>
        <p:nvGraphicFramePr>
          <p:cNvPr id="5" name="Table 4"/>
          <p:cNvGraphicFramePr>
            <a:graphicFrameLocks noGrp="1"/>
          </p:cNvGraphicFramePr>
          <p:nvPr>
            <p:extLst>
              <p:ext uri="{D42A27DB-BD31-4B8C-83A1-F6EECF244321}">
                <p14:modId xmlns="" xmlns:p14="http://schemas.microsoft.com/office/powerpoint/2010/main" val="3742090734"/>
              </p:ext>
            </p:extLst>
          </p:nvPr>
        </p:nvGraphicFramePr>
        <p:xfrm>
          <a:off x="1143000" y="3286125"/>
          <a:ext cx="6705600" cy="2454275"/>
        </p:xfrm>
        <a:graphic>
          <a:graphicData uri="http://schemas.openxmlformats.org/drawingml/2006/table">
            <a:tbl>
              <a:tblPr firstRow="1" bandRow="1">
                <a:tableStyleId>{5C22544A-7EE6-4342-B048-85BDC9FD1C3A}</a:tableStyleId>
              </a:tblPr>
              <a:tblGrid>
                <a:gridCol w="533400">
                  <a:extLst>
                    <a:ext uri="{9D8B030D-6E8A-4147-A177-3AD203B41FA5}">
                      <a16:colId xmlns="" xmlns:a16="http://schemas.microsoft.com/office/drawing/2014/main" val="20000"/>
                    </a:ext>
                  </a:extLst>
                </a:gridCol>
                <a:gridCol w="609600">
                  <a:extLst>
                    <a:ext uri="{9D8B030D-6E8A-4147-A177-3AD203B41FA5}">
                      <a16:colId xmlns="" xmlns:a16="http://schemas.microsoft.com/office/drawing/2014/main" val="20001"/>
                    </a:ext>
                  </a:extLst>
                </a:gridCol>
                <a:gridCol w="838200">
                  <a:extLst>
                    <a:ext uri="{9D8B030D-6E8A-4147-A177-3AD203B41FA5}">
                      <a16:colId xmlns="" xmlns:a16="http://schemas.microsoft.com/office/drawing/2014/main" val="20002"/>
                    </a:ext>
                  </a:extLst>
                </a:gridCol>
                <a:gridCol w="838200">
                  <a:extLst>
                    <a:ext uri="{9D8B030D-6E8A-4147-A177-3AD203B41FA5}">
                      <a16:colId xmlns="" xmlns:a16="http://schemas.microsoft.com/office/drawing/2014/main" val="20003"/>
                    </a:ext>
                  </a:extLst>
                </a:gridCol>
                <a:gridCol w="990600">
                  <a:extLst>
                    <a:ext uri="{9D8B030D-6E8A-4147-A177-3AD203B41FA5}">
                      <a16:colId xmlns="" xmlns:a16="http://schemas.microsoft.com/office/drawing/2014/main" val="20004"/>
                    </a:ext>
                  </a:extLst>
                </a:gridCol>
                <a:gridCol w="2895600">
                  <a:extLst>
                    <a:ext uri="{9D8B030D-6E8A-4147-A177-3AD203B41FA5}">
                      <a16:colId xmlns="" xmlns:a16="http://schemas.microsoft.com/office/drawing/2014/main" val="20005"/>
                    </a:ext>
                  </a:extLst>
                </a:gridCol>
              </a:tblGrid>
              <a:tr h="490855">
                <a:tc>
                  <a:txBody>
                    <a:bodyPr/>
                    <a:lstStyle/>
                    <a:p>
                      <a:r>
                        <a:rPr lang="en-US" dirty="0"/>
                        <a:t>p</a:t>
                      </a:r>
                    </a:p>
                  </a:txBody>
                  <a:tcPr/>
                </a:tc>
                <a:tc>
                  <a:txBody>
                    <a:bodyPr/>
                    <a:lstStyle/>
                    <a:p>
                      <a:r>
                        <a:rPr lang="en-US" dirty="0"/>
                        <a:t>q</a:t>
                      </a:r>
                    </a:p>
                  </a:txBody>
                  <a:tcPr/>
                </a:tc>
                <a:tc>
                  <a:txBody>
                    <a:bodyPr/>
                    <a:lstStyle/>
                    <a:p>
                      <a:r>
                        <a:rPr lang="en-US" dirty="0" err="1"/>
                        <a:t>p→q</a:t>
                      </a:r>
                      <a:endParaRPr lang="en-US" dirty="0"/>
                    </a:p>
                  </a:txBody>
                  <a:tcPr/>
                </a:tc>
                <a:tc>
                  <a:txBody>
                    <a:bodyPr/>
                    <a:lstStyle/>
                    <a:p>
                      <a:r>
                        <a:rPr lang="en-US" dirty="0"/>
                        <a:t>¬p</a:t>
                      </a:r>
                    </a:p>
                  </a:txBody>
                  <a:tcPr/>
                </a:tc>
                <a:tc>
                  <a:txBody>
                    <a:bodyPr/>
                    <a:lstStyle/>
                    <a:p>
                      <a:r>
                        <a:rPr lang="en-US" dirty="0"/>
                        <a:t>¬</a:t>
                      </a:r>
                      <a:r>
                        <a:rPr lang="en-US" dirty="0" err="1"/>
                        <a:t>pᴠq</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a:t>
                      </a:r>
                      <a:r>
                        <a:rPr lang="en-US" dirty="0" err="1"/>
                        <a:t>p↔q</a:t>
                      </a:r>
                      <a:r>
                        <a:rPr lang="en-US" dirty="0"/>
                        <a:t>) ↔(¬</a:t>
                      </a:r>
                      <a:r>
                        <a:rPr lang="en-US" dirty="0" err="1"/>
                        <a:t>pᴠq</a:t>
                      </a:r>
                      <a:r>
                        <a:rPr lang="en-US" dirty="0"/>
                        <a:t>)</a:t>
                      </a:r>
                    </a:p>
                  </a:txBody>
                  <a:tcPr/>
                </a:tc>
                <a:extLst>
                  <a:ext uri="{0D108BD9-81ED-4DB2-BD59-A6C34878D82A}">
                    <a16:rowId xmlns="" xmlns:a16="http://schemas.microsoft.com/office/drawing/2014/main" val="10000"/>
                  </a:ext>
                </a:extLst>
              </a:tr>
              <a:tr h="490855">
                <a:tc>
                  <a:txBody>
                    <a:bodyPr/>
                    <a:lstStyle/>
                    <a:p>
                      <a:r>
                        <a:rPr lang="en-US" dirty="0"/>
                        <a:t>T</a:t>
                      </a:r>
                    </a:p>
                  </a:txBody>
                  <a:tcPr/>
                </a:tc>
                <a:tc>
                  <a:txBody>
                    <a:bodyPr/>
                    <a:lstStyle/>
                    <a:p>
                      <a:r>
                        <a:rPr lang="en-US" dirty="0"/>
                        <a:t>T</a:t>
                      </a:r>
                    </a:p>
                  </a:txBody>
                  <a:tcPr/>
                </a:tc>
                <a:tc>
                  <a:txBody>
                    <a:bodyPr/>
                    <a:lstStyle/>
                    <a:p>
                      <a:r>
                        <a:rPr lang="en-US" dirty="0"/>
                        <a:t>T</a:t>
                      </a:r>
                    </a:p>
                  </a:txBody>
                  <a:tcPr/>
                </a:tc>
                <a:tc>
                  <a:txBody>
                    <a:bodyPr/>
                    <a:lstStyle/>
                    <a:p>
                      <a:r>
                        <a:rPr lang="en-US" dirty="0"/>
                        <a:t>F</a:t>
                      </a:r>
                    </a:p>
                  </a:txBody>
                  <a:tcPr/>
                </a:tc>
                <a:tc>
                  <a:txBody>
                    <a:bodyPr/>
                    <a:lstStyle/>
                    <a:p>
                      <a:r>
                        <a:rPr lang="en-US" dirty="0"/>
                        <a:t>T</a:t>
                      </a:r>
                    </a:p>
                  </a:txBody>
                  <a:tcPr/>
                </a:tc>
                <a:tc>
                  <a:txBody>
                    <a:bodyPr/>
                    <a:lstStyle/>
                    <a:p>
                      <a:r>
                        <a:rPr lang="en-US" dirty="0"/>
                        <a:t>T</a:t>
                      </a:r>
                    </a:p>
                  </a:txBody>
                  <a:tcPr/>
                </a:tc>
                <a:extLst>
                  <a:ext uri="{0D108BD9-81ED-4DB2-BD59-A6C34878D82A}">
                    <a16:rowId xmlns="" xmlns:a16="http://schemas.microsoft.com/office/drawing/2014/main" val="10001"/>
                  </a:ext>
                </a:extLst>
              </a:tr>
              <a:tr h="490855">
                <a:tc>
                  <a:txBody>
                    <a:bodyPr/>
                    <a:lstStyle/>
                    <a:p>
                      <a:r>
                        <a:rPr lang="en-US" dirty="0"/>
                        <a:t>T</a:t>
                      </a:r>
                    </a:p>
                  </a:txBody>
                  <a:tcPr/>
                </a:tc>
                <a:tc>
                  <a:txBody>
                    <a:bodyPr/>
                    <a:lstStyle/>
                    <a:p>
                      <a:r>
                        <a:rPr lang="en-US" dirty="0"/>
                        <a:t>F</a:t>
                      </a:r>
                    </a:p>
                  </a:txBody>
                  <a:tcPr/>
                </a:tc>
                <a:tc>
                  <a:txBody>
                    <a:bodyPr/>
                    <a:lstStyle/>
                    <a:p>
                      <a:r>
                        <a:rPr lang="en-US" dirty="0"/>
                        <a:t>F</a:t>
                      </a:r>
                    </a:p>
                  </a:txBody>
                  <a:tcPr/>
                </a:tc>
                <a:tc>
                  <a:txBody>
                    <a:bodyPr/>
                    <a:lstStyle/>
                    <a:p>
                      <a:r>
                        <a:rPr lang="en-US" dirty="0"/>
                        <a:t>F</a:t>
                      </a:r>
                    </a:p>
                  </a:txBody>
                  <a:tcPr/>
                </a:tc>
                <a:tc>
                  <a:txBody>
                    <a:bodyPr/>
                    <a:lstStyle/>
                    <a:p>
                      <a:r>
                        <a:rPr lang="en-US" dirty="0"/>
                        <a:t>F</a:t>
                      </a:r>
                    </a:p>
                  </a:txBody>
                  <a:tcPr/>
                </a:tc>
                <a:tc>
                  <a:txBody>
                    <a:bodyPr/>
                    <a:lstStyle/>
                    <a:p>
                      <a:r>
                        <a:rPr lang="en-US" dirty="0"/>
                        <a:t>T</a:t>
                      </a:r>
                    </a:p>
                  </a:txBody>
                  <a:tcPr/>
                </a:tc>
                <a:extLst>
                  <a:ext uri="{0D108BD9-81ED-4DB2-BD59-A6C34878D82A}">
                    <a16:rowId xmlns="" xmlns:a16="http://schemas.microsoft.com/office/drawing/2014/main" val="10002"/>
                  </a:ext>
                </a:extLst>
              </a:tr>
              <a:tr h="490855">
                <a:tc>
                  <a:txBody>
                    <a:bodyPr/>
                    <a:lstStyle/>
                    <a:p>
                      <a:r>
                        <a:rPr lang="en-US" dirty="0"/>
                        <a:t>F</a:t>
                      </a:r>
                    </a:p>
                  </a:txBody>
                  <a:tcPr/>
                </a:tc>
                <a:tc>
                  <a:txBody>
                    <a:bodyPr/>
                    <a:lstStyle/>
                    <a:p>
                      <a:r>
                        <a:rPr lang="en-US" dirty="0"/>
                        <a:t>T</a:t>
                      </a:r>
                    </a:p>
                  </a:txBody>
                  <a:tcPr/>
                </a:tc>
                <a:tc>
                  <a:txBody>
                    <a:bodyPr/>
                    <a:lstStyle/>
                    <a:p>
                      <a:r>
                        <a:rPr lang="en-US" dirty="0"/>
                        <a:t>T</a:t>
                      </a:r>
                    </a:p>
                  </a:txBody>
                  <a:tcPr/>
                </a:tc>
                <a:tc>
                  <a:txBody>
                    <a:bodyPr/>
                    <a:lstStyle/>
                    <a:p>
                      <a:r>
                        <a:rPr lang="en-US" dirty="0"/>
                        <a:t>T</a:t>
                      </a:r>
                    </a:p>
                  </a:txBody>
                  <a:tcPr/>
                </a:tc>
                <a:tc>
                  <a:txBody>
                    <a:bodyPr/>
                    <a:lstStyle/>
                    <a:p>
                      <a:r>
                        <a:rPr lang="en-US" dirty="0"/>
                        <a:t>T</a:t>
                      </a:r>
                    </a:p>
                  </a:txBody>
                  <a:tcPr/>
                </a:tc>
                <a:tc>
                  <a:txBody>
                    <a:bodyPr/>
                    <a:lstStyle/>
                    <a:p>
                      <a:r>
                        <a:rPr lang="en-US" dirty="0"/>
                        <a:t>T</a:t>
                      </a:r>
                    </a:p>
                  </a:txBody>
                  <a:tcPr/>
                </a:tc>
                <a:extLst>
                  <a:ext uri="{0D108BD9-81ED-4DB2-BD59-A6C34878D82A}">
                    <a16:rowId xmlns="" xmlns:a16="http://schemas.microsoft.com/office/drawing/2014/main" val="10003"/>
                  </a:ext>
                </a:extLst>
              </a:tr>
              <a:tr h="490855">
                <a:tc>
                  <a:txBody>
                    <a:bodyPr/>
                    <a:lstStyle/>
                    <a:p>
                      <a:r>
                        <a:rPr lang="en-US" dirty="0"/>
                        <a:t>F</a:t>
                      </a:r>
                    </a:p>
                  </a:txBody>
                  <a:tcPr/>
                </a:tc>
                <a:tc>
                  <a:txBody>
                    <a:bodyPr/>
                    <a:lstStyle/>
                    <a:p>
                      <a:r>
                        <a:rPr lang="en-US" dirty="0"/>
                        <a:t>F</a:t>
                      </a:r>
                    </a:p>
                  </a:txBody>
                  <a:tcPr/>
                </a:tc>
                <a:tc>
                  <a:txBody>
                    <a:bodyPr/>
                    <a:lstStyle/>
                    <a:p>
                      <a:r>
                        <a:rPr lang="en-US" dirty="0"/>
                        <a:t>T</a:t>
                      </a:r>
                    </a:p>
                  </a:txBody>
                  <a:tcPr/>
                </a:tc>
                <a:tc>
                  <a:txBody>
                    <a:bodyPr/>
                    <a:lstStyle/>
                    <a:p>
                      <a:r>
                        <a:rPr lang="en-US" dirty="0"/>
                        <a:t>T</a:t>
                      </a:r>
                    </a:p>
                  </a:txBody>
                  <a:tcPr/>
                </a:tc>
                <a:tc>
                  <a:txBody>
                    <a:bodyPr/>
                    <a:lstStyle/>
                    <a:p>
                      <a:r>
                        <a:rPr lang="en-US" dirty="0"/>
                        <a:t>T</a:t>
                      </a:r>
                    </a:p>
                  </a:txBody>
                  <a:tcPr/>
                </a:tc>
                <a:tc>
                  <a:txBody>
                    <a:bodyPr/>
                    <a:lstStyle/>
                    <a:p>
                      <a:r>
                        <a:rPr lang="en-US" dirty="0"/>
                        <a:t>T</a:t>
                      </a:r>
                    </a:p>
                  </a:txBody>
                  <a:tcPr/>
                </a:tc>
                <a:extLst>
                  <a:ext uri="{0D108BD9-81ED-4DB2-BD59-A6C34878D82A}">
                    <a16:rowId xmlns="" xmlns:a16="http://schemas.microsoft.com/office/drawing/2014/main" val="10004"/>
                  </a:ext>
                </a:extLst>
              </a:tr>
            </a:tbl>
          </a:graphicData>
        </a:graphic>
      </p:graphicFrame>
    </p:spTree>
    <p:extLst>
      <p:ext uri="{BB962C8B-B14F-4D97-AF65-F5344CB8AC3E}">
        <p14:creationId xmlns="" xmlns:p14="http://schemas.microsoft.com/office/powerpoint/2010/main" val="4565810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5B45260-F00F-42CC-A0C0-D25CA4781DDA}" type="slidenum">
              <a:rPr lang="en-US" smtClean="0"/>
              <a:pPr/>
              <a:t>21</a:t>
            </a:fld>
            <a:endParaRPr lang="en-US"/>
          </a:p>
        </p:txBody>
      </p:sp>
      <p:pic>
        <p:nvPicPr>
          <p:cNvPr id="7" name="Content Placeholder 6" descr="Capture.JPG"/>
          <p:cNvPicPr>
            <a:picLocks noGrp="1" noChangeAspect="1"/>
          </p:cNvPicPr>
          <p:nvPr>
            <p:ph idx="1"/>
          </p:nvPr>
        </p:nvPicPr>
        <p:blipFill>
          <a:blip r:embed="rId2"/>
          <a:stretch>
            <a:fillRect/>
          </a:stretch>
        </p:blipFill>
        <p:spPr>
          <a:xfrm>
            <a:off x="428596" y="1571612"/>
            <a:ext cx="8199946" cy="3000396"/>
          </a:xfr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Duality Law</a:t>
            </a:r>
          </a:p>
        </p:txBody>
      </p:sp>
      <mc:AlternateContent xmlns:mc="http://schemas.openxmlformats.org/markup-compatibility/2006">
        <mc:Choice xmlns="" xmlns:a14="http://schemas.microsoft.com/office/drawing/2010/main" Requires="a14">
          <p:sp>
            <p:nvSpPr>
              <p:cNvPr id="3" name="Content Placeholder 2"/>
              <p:cNvSpPr>
                <a:spLocks noGrp="1"/>
              </p:cNvSpPr>
              <p:nvPr>
                <p:ph idx="1"/>
              </p:nvPr>
            </p:nvSpPr>
            <p:spPr/>
            <p:txBody>
              <a:bodyPr>
                <a:normAutofit/>
              </a:bodyPr>
              <a:lstStyle/>
              <a:p>
                <a:r>
                  <a:rPr lang="en-US" sz="2800" dirty="0"/>
                  <a:t>The dual of a compound proposition that contains only the logical operators ᴠ, </a:t>
                </a:r>
                <a:r>
                  <a:rPr lang="el-GR" sz="2800" dirty="0"/>
                  <a:t>ᴧ </a:t>
                </a:r>
                <a:r>
                  <a:rPr lang="en-US" sz="2800" dirty="0"/>
                  <a:t>and ¬is the proposition obtained by replacing ᴠ by </a:t>
                </a:r>
                <a:r>
                  <a:rPr lang="el-GR" sz="2800" dirty="0"/>
                  <a:t>ᴧ</a:t>
                </a:r>
                <a:r>
                  <a:rPr lang="en-US" sz="2800" dirty="0"/>
                  <a:t>, each</a:t>
                </a:r>
                <a:r>
                  <a:rPr lang="el-GR" sz="2800" dirty="0"/>
                  <a:t>ᴧ</a:t>
                </a:r>
                <a:r>
                  <a:rPr lang="en-US" sz="2800" dirty="0"/>
                  <a:t> by ᴠ, each T by F  </a:t>
                </a:r>
              </a:p>
              <a:p>
                <a:pPr marL="0" indent="0">
                  <a:buNone/>
                </a:pPr>
                <a:r>
                  <a:rPr lang="en-US" sz="2800" dirty="0"/>
                  <a:t>    and each F by T, where T and F are special variables     representing tautology and contradiction respectively</a:t>
                </a:r>
              </a:p>
              <a:p>
                <a:pPr marL="0" indent="0">
                  <a:buNone/>
                </a:pPr>
                <a:r>
                  <a:rPr lang="en-US" sz="2800" dirty="0"/>
                  <a:t>Dual of proposition </a:t>
                </a:r>
                <a14:m>
                  <m:oMath xmlns:m="http://schemas.openxmlformats.org/officeDocument/2006/math">
                    <m:r>
                      <a:rPr lang="en-US" sz="2800" b="0" i="1" smtClean="0">
                        <a:latin typeface="Cambria Math"/>
                      </a:rPr>
                      <m:t>𝐴</m:t>
                    </m:r>
                    <m:r>
                      <a:rPr lang="en-US" sz="2800" b="0" i="1" smtClean="0">
                        <a:latin typeface="Cambria Math"/>
                      </a:rPr>
                      <m:t> </m:t>
                    </m:r>
                  </m:oMath>
                </a14:m>
                <a:r>
                  <a:rPr lang="en-US" sz="2800" dirty="0"/>
                  <a:t>is denoted by </a:t>
                </a:r>
                <a14:m>
                  <m:oMath xmlns:m="http://schemas.openxmlformats.org/officeDocument/2006/math">
                    <m:sSup>
                      <m:sSupPr>
                        <m:ctrlPr>
                          <a:rPr lang="en-US" sz="2800" i="1">
                            <a:latin typeface="Cambria Math" panose="02040503050406030204" pitchFamily="18" charset="0"/>
                          </a:rPr>
                        </m:ctrlPr>
                      </m:sSupPr>
                      <m:e>
                        <m:r>
                          <a:rPr lang="en-US" sz="2800" i="1">
                            <a:latin typeface="Cambria Math"/>
                          </a:rPr>
                          <m:t>𝐴</m:t>
                        </m:r>
                      </m:e>
                      <m:sup>
                        <m:r>
                          <a:rPr lang="en-US" sz="2800" i="1">
                            <a:latin typeface="Cambria Math"/>
                          </a:rPr>
                          <m:t>∗</m:t>
                        </m:r>
                      </m:sup>
                    </m:sSup>
                  </m:oMath>
                </a14:m>
                <a:endParaRPr lang="en-US" sz="2800" dirty="0"/>
              </a:p>
              <a:p>
                <a:r>
                  <a:rPr lang="en-US" sz="2800" dirty="0"/>
                  <a:t>Duality theorem: If A(</a:t>
                </a:r>
                <a14:m>
                  <m:oMath xmlns:m="http://schemas.openxmlformats.org/officeDocument/2006/math">
                    <m:sSub>
                      <m:sSubPr>
                        <m:ctrlPr>
                          <a:rPr lang="en-US" sz="2800" i="1">
                            <a:latin typeface="Cambria Math" panose="02040503050406030204" pitchFamily="18" charset="0"/>
                          </a:rPr>
                        </m:ctrlPr>
                      </m:sSubPr>
                      <m:e>
                        <m:r>
                          <a:rPr lang="en-US" sz="2800" i="1">
                            <a:latin typeface="Cambria Math"/>
                          </a:rPr>
                          <m:t>𝑝</m:t>
                        </m:r>
                      </m:e>
                      <m:sub>
                        <m:r>
                          <a:rPr lang="en-US" sz="2800" i="1">
                            <a:latin typeface="Cambria Math"/>
                          </a:rPr>
                          <m:t>1,</m:t>
                        </m:r>
                      </m:sub>
                    </m:sSub>
                    <m:sSub>
                      <m:sSubPr>
                        <m:ctrlPr>
                          <a:rPr lang="en-US" sz="2800" i="1">
                            <a:latin typeface="Cambria Math" panose="02040503050406030204" pitchFamily="18" charset="0"/>
                          </a:rPr>
                        </m:ctrlPr>
                      </m:sSubPr>
                      <m:e>
                        <m:r>
                          <a:rPr lang="en-US" sz="2800" i="1">
                            <a:latin typeface="Cambria Math"/>
                          </a:rPr>
                          <m:t>𝑝</m:t>
                        </m:r>
                      </m:e>
                      <m:sub>
                        <m:r>
                          <a:rPr lang="en-US" sz="2800" i="1">
                            <a:latin typeface="Cambria Math"/>
                          </a:rPr>
                          <m:t>2</m:t>
                        </m:r>
                      </m:sub>
                    </m:sSub>
                  </m:oMath>
                </a14:m>
                <a:r>
                  <a:rPr lang="en-US" sz="2800" dirty="0"/>
                  <a:t>,…,</a:t>
                </a:r>
                <a14:m>
                  <m:oMath xmlns:m="http://schemas.openxmlformats.org/officeDocument/2006/math">
                    <m:sSub>
                      <m:sSubPr>
                        <m:ctrlPr>
                          <a:rPr lang="en-US" sz="2800" i="1" dirty="0">
                            <a:latin typeface="Cambria Math" panose="02040503050406030204" pitchFamily="18" charset="0"/>
                          </a:rPr>
                        </m:ctrlPr>
                      </m:sSubPr>
                      <m:e>
                        <m:r>
                          <a:rPr lang="en-US" sz="2800" i="1" dirty="0">
                            <a:latin typeface="Cambria Math"/>
                          </a:rPr>
                          <m:t>𝑝</m:t>
                        </m:r>
                      </m:e>
                      <m:sub>
                        <m:r>
                          <a:rPr lang="en-US" sz="2800" i="1" dirty="0">
                            <a:latin typeface="Cambria Math"/>
                          </a:rPr>
                          <m:t>𝑛</m:t>
                        </m:r>
                      </m:sub>
                    </m:sSub>
                  </m:oMath>
                </a14:m>
                <a:r>
                  <a:rPr lang="en-US" sz="2800" dirty="0"/>
                  <a:t>)= B(</a:t>
                </a:r>
                <a14:m>
                  <m:oMath xmlns:m="http://schemas.openxmlformats.org/officeDocument/2006/math">
                    <m:sSub>
                      <m:sSubPr>
                        <m:ctrlPr>
                          <a:rPr lang="en-US" sz="2800" i="1">
                            <a:latin typeface="Cambria Math" panose="02040503050406030204" pitchFamily="18" charset="0"/>
                          </a:rPr>
                        </m:ctrlPr>
                      </m:sSubPr>
                      <m:e>
                        <m:r>
                          <a:rPr lang="en-US" sz="2800" i="1">
                            <a:latin typeface="Cambria Math"/>
                          </a:rPr>
                          <m:t>𝑝</m:t>
                        </m:r>
                      </m:e>
                      <m:sub>
                        <m:r>
                          <a:rPr lang="en-US" sz="2800" i="1">
                            <a:latin typeface="Cambria Math"/>
                          </a:rPr>
                          <m:t>1,</m:t>
                        </m:r>
                      </m:sub>
                    </m:sSub>
                    <m:sSub>
                      <m:sSubPr>
                        <m:ctrlPr>
                          <a:rPr lang="en-US" sz="2800" i="1">
                            <a:latin typeface="Cambria Math" panose="02040503050406030204" pitchFamily="18" charset="0"/>
                          </a:rPr>
                        </m:ctrlPr>
                      </m:sSubPr>
                      <m:e>
                        <m:r>
                          <a:rPr lang="en-US" sz="2800" i="1">
                            <a:latin typeface="Cambria Math"/>
                          </a:rPr>
                          <m:t>𝑝</m:t>
                        </m:r>
                      </m:e>
                      <m:sub>
                        <m:r>
                          <a:rPr lang="en-US" sz="2800" i="1">
                            <a:latin typeface="Cambria Math"/>
                          </a:rPr>
                          <m:t>2</m:t>
                        </m:r>
                      </m:sub>
                    </m:sSub>
                  </m:oMath>
                </a14:m>
                <a:r>
                  <a:rPr lang="en-US" sz="2800" dirty="0"/>
                  <a:t>,…,</a:t>
                </a:r>
                <a14:m>
                  <m:oMath xmlns:m="http://schemas.openxmlformats.org/officeDocument/2006/math">
                    <m:sSub>
                      <m:sSubPr>
                        <m:ctrlPr>
                          <a:rPr lang="en-US" sz="2800" i="1" dirty="0">
                            <a:latin typeface="Cambria Math" panose="02040503050406030204" pitchFamily="18" charset="0"/>
                          </a:rPr>
                        </m:ctrlPr>
                      </m:sSubPr>
                      <m:e>
                        <m:r>
                          <a:rPr lang="en-US" sz="2800" i="1" dirty="0">
                            <a:latin typeface="Cambria Math"/>
                          </a:rPr>
                          <m:t>𝑝</m:t>
                        </m:r>
                      </m:e>
                      <m:sub>
                        <m:r>
                          <a:rPr lang="en-US" sz="2800" i="1" dirty="0">
                            <a:latin typeface="Cambria Math"/>
                          </a:rPr>
                          <m:t>𝑛</m:t>
                        </m:r>
                      </m:sub>
                    </m:sSub>
                  </m:oMath>
                </a14:m>
                <a:r>
                  <a:rPr lang="en-US" sz="2800" dirty="0"/>
                  <a:t>) , where A and B are compound propositions, then </a:t>
                </a:r>
              </a:p>
              <a:p>
                <a:pPr marL="0" indent="0">
                  <a:buNone/>
                </a:pPr>
                <a14:m>
                  <m:oMath xmlns:m="http://schemas.openxmlformats.org/officeDocument/2006/math">
                    <m:sSup>
                      <m:sSupPr>
                        <m:ctrlPr>
                          <a:rPr lang="en-US" sz="2800" i="1">
                            <a:latin typeface="Cambria Math" panose="02040503050406030204" pitchFamily="18" charset="0"/>
                          </a:rPr>
                        </m:ctrlPr>
                      </m:sSupPr>
                      <m:e>
                        <m:r>
                          <a:rPr lang="en-US" sz="2800" i="1">
                            <a:latin typeface="Cambria Math"/>
                          </a:rPr>
                          <m:t>𝐴</m:t>
                        </m:r>
                      </m:e>
                      <m:sup>
                        <m:r>
                          <a:rPr lang="en-US" sz="2800" i="1">
                            <a:latin typeface="Cambria Math"/>
                          </a:rPr>
                          <m:t>∗</m:t>
                        </m:r>
                      </m:sup>
                    </m:sSup>
                  </m:oMath>
                </a14:m>
                <a:r>
                  <a:rPr lang="en-US" sz="2800" dirty="0"/>
                  <a:t> (</a:t>
                </a:r>
                <a14:m>
                  <m:oMath xmlns:m="http://schemas.openxmlformats.org/officeDocument/2006/math">
                    <m:sSub>
                      <m:sSubPr>
                        <m:ctrlPr>
                          <a:rPr lang="en-US" sz="2800" i="1">
                            <a:latin typeface="Cambria Math" panose="02040503050406030204" pitchFamily="18" charset="0"/>
                          </a:rPr>
                        </m:ctrlPr>
                      </m:sSubPr>
                      <m:e>
                        <m:r>
                          <a:rPr lang="en-US" sz="2800" i="1">
                            <a:latin typeface="Cambria Math"/>
                          </a:rPr>
                          <m:t>𝑝</m:t>
                        </m:r>
                      </m:e>
                      <m:sub>
                        <m:r>
                          <a:rPr lang="en-US" sz="2800" i="1">
                            <a:latin typeface="Cambria Math"/>
                          </a:rPr>
                          <m:t>1,</m:t>
                        </m:r>
                      </m:sub>
                    </m:sSub>
                    <m:sSub>
                      <m:sSubPr>
                        <m:ctrlPr>
                          <a:rPr lang="en-US" sz="2800" i="1">
                            <a:latin typeface="Cambria Math" panose="02040503050406030204" pitchFamily="18" charset="0"/>
                          </a:rPr>
                        </m:ctrlPr>
                      </m:sSubPr>
                      <m:e>
                        <m:r>
                          <a:rPr lang="en-US" sz="2800" i="1">
                            <a:latin typeface="Cambria Math"/>
                          </a:rPr>
                          <m:t>𝑝</m:t>
                        </m:r>
                      </m:e>
                      <m:sub>
                        <m:r>
                          <a:rPr lang="en-US" sz="2800" i="1">
                            <a:latin typeface="Cambria Math"/>
                          </a:rPr>
                          <m:t>2</m:t>
                        </m:r>
                      </m:sub>
                    </m:sSub>
                  </m:oMath>
                </a14:m>
                <a:r>
                  <a:rPr lang="en-US" sz="2800" dirty="0"/>
                  <a:t>,…,</a:t>
                </a:r>
                <a14:m>
                  <m:oMath xmlns:m="http://schemas.openxmlformats.org/officeDocument/2006/math">
                    <m:sSub>
                      <m:sSubPr>
                        <m:ctrlPr>
                          <a:rPr lang="en-US" sz="2800" i="1" dirty="0">
                            <a:latin typeface="Cambria Math" panose="02040503050406030204" pitchFamily="18" charset="0"/>
                          </a:rPr>
                        </m:ctrlPr>
                      </m:sSubPr>
                      <m:e>
                        <m:r>
                          <a:rPr lang="en-US" sz="2800" i="1" dirty="0">
                            <a:latin typeface="Cambria Math"/>
                          </a:rPr>
                          <m:t>𝑝</m:t>
                        </m:r>
                      </m:e>
                      <m:sub>
                        <m:r>
                          <a:rPr lang="en-US" sz="2800" i="1" dirty="0">
                            <a:latin typeface="Cambria Math"/>
                          </a:rPr>
                          <m:t>𝑛</m:t>
                        </m:r>
                      </m:sub>
                    </m:sSub>
                  </m:oMath>
                </a14:m>
                <a:r>
                  <a:rPr lang="en-US" sz="2800" dirty="0"/>
                  <a:t>) = </a:t>
                </a:r>
                <a14:m>
                  <m:oMath xmlns:m="http://schemas.openxmlformats.org/officeDocument/2006/math">
                    <m:sSup>
                      <m:sSupPr>
                        <m:ctrlPr>
                          <a:rPr lang="en-US" sz="2800" i="1">
                            <a:latin typeface="Cambria Math" panose="02040503050406030204" pitchFamily="18" charset="0"/>
                          </a:rPr>
                        </m:ctrlPr>
                      </m:sSupPr>
                      <m:e>
                        <m:r>
                          <a:rPr lang="en-US" sz="2800" i="1">
                            <a:latin typeface="Cambria Math"/>
                          </a:rPr>
                          <m:t>𝐵</m:t>
                        </m:r>
                      </m:e>
                      <m:sup>
                        <m:r>
                          <a:rPr lang="en-US" sz="2800" i="1">
                            <a:latin typeface="Cambria Math"/>
                          </a:rPr>
                          <m:t>∗</m:t>
                        </m:r>
                      </m:sup>
                    </m:sSup>
                  </m:oMath>
                </a14:m>
                <a:r>
                  <a:rPr lang="en-US" sz="2800" dirty="0"/>
                  <a:t> (</a:t>
                </a:r>
                <a14:m>
                  <m:oMath xmlns:m="http://schemas.openxmlformats.org/officeDocument/2006/math">
                    <m:sSub>
                      <m:sSubPr>
                        <m:ctrlPr>
                          <a:rPr lang="en-US" sz="2800" i="1">
                            <a:latin typeface="Cambria Math" panose="02040503050406030204" pitchFamily="18" charset="0"/>
                          </a:rPr>
                        </m:ctrlPr>
                      </m:sSubPr>
                      <m:e>
                        <m:r>
                          <a:rPr lang="en-US" sz="2800" i="1">
                            <a:latin typeface="Cambria Math"/>
                          </a:rPr>
                          <m:t>𝑝</m:t>
                        </m:r>
                      </m:e>
                      <m:sub>
                        <m:r>
                          <a:rPr lang="en-US" sz="2800" i="1">
                            <a:latin typeface="Cambria Math"/>
                          </a:rPr>
                          <m:t>1,</m:t>
                        </m:r>
                      </m:sub>
                    </m:sSub>
                    <m:sSub>
                      <m:sSubPr>
                        <m:ctrlPr>
                          <a:rPr lang="en-US" sz="2800" i="1">
                            <a:latin typeface="Cambria Math" panose="02040503050406030204" pitchFamily="18" charset="0"/>
                          </a:rPr>
                        </m:ctrlPr>
                      </m:sSubPr>
                      <m:e>
                        <m:r>
                          <a:rPr lang="en-US" sz="2800" i="1">
                            <a:latin typeface="Cambria Math"/>
                          </a:rPr>
                          <m:t>𝑝</m:t>
                        </m:r>
                      </m:e>
                      <m:sub>
                        <m:r>
                          <a:rPr lang="en-US" sz="2800" i="1">
                            <a:latin typeface="Cambria Math"/>
                          </a:rPr>
                          <m:t>2</m:t>
                        </m:r>
                      </m:sub>
                    </m:sSub>
                  </m:oMath>
                </a14:m>
                <a:r>
                  <a:rPr lang="en-US" sz="2800" dirty="0"/>
                  <a:t>,…,</a:t>
                </a:r>
                <a14:m>
                  <m:oMath xmlns:m="http://schemas.openxmlformats.org/officeDocument/2006/math">
                    <m:sSub>
                      <m:sSubPr>
                        <m:ctrlPr>
                          <a:rPr lang="en-US" sz="2800" i="1" dirty="0">
                            <a:latin typeface="Cambria Math" panose="02040503050406030204" pitchFamily="18" charset="0"/>
                          </a:rPr>
                        </m:ctrlPr>
                      </m:sSubPr>
                      <m:e>
                        <m:r>
                          <a:rPr lang="en-US" sz="2800" i="1" dirty="0">
                            <a:latin typeface="Cambria Math"/>
                          </a:rPr>
                          <m:t>𝑝</m:t>
                        </m:r>
                      </m:e>
                      <m:sub>
                        <m:r>
                          <a:rPr lang="en-US" sz="2800" i="1" dirty="0">
                            <a:latin typeface="Cambria Math"/>
                          </a:rPr>
                          <m:t>𝑛</m:t>
                        </m:r>
                      </m:sub>
                    </m:sSub>
                  </m:oMath>
                </a14:m>
                <a:r>
                  <a:rPr lang="en-US" sz="2800" dirty="0"/>
                  <a:t>)</a:t>
                </a:r>
              </a:p>
              <a:p>
                <a:endParaRPr lang="en-US" dirty="0"/>
              </a:p>
              <a:p>
                <a:pPr marL="0" indent="0">
                  <a:buNone/>
                </a:pPr>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852" t="-1213" r="-3333" b="-25741"/>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85B45260-F00F-42CC-A0C0-D25CA4781DDA}" type="slidenum">
              <a:rPr lang="en-US" smtClean="0"/>
              <a:pPr/>
              <a:t>22</a:t>
            </a:fld>
            <a:endParaRPr lang="en-US"/>
          </a:p>
        </p:txBody>
      </p:sp>
    </p:spTree>
    <p:extLst>
      <p:ext uri="{BB962C8B-B14F-4D97-AF65-F5344CB8AC3E}">
        <p14:creationId xmlns="" xmlns:p14="http://schemas.microsoft.com/office/powerpoint/2010/main" val="42375938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Examples</a:t>
            </a:r>
            <a:endParaRPr lang="en-IN" dirty="0"/>
          </a:p>
        </p:txBody>
      </p:sp>
      <p:sp>
        <p:nvSpPr>
          <p:cNvPr id="3" name="Content Placeholder 2"/>
          <p:cNvSpPr>
            <a:spLocks noGrp="1"/>
          </p:cNvSpPr>
          <p:nvPr>
            <p:ph idx="1"/>
          </p:nvPr>
        </p:nvSpPr>
        <p:spPr>
          <a:xfrm>
            <a:off x="457200" y="1357298"/>
            <a:ext cx="8229600" cy="4857784"/>
          </a:xfrm>
        </p:spPr>
        <p:txBody>
          <a:bodyPr>
            <a:normAutofit/>
          </a:bodyPr>
          <a:lstStyle/>
          <a:p>
            <a:r>
              <a:rPr lang="en-IN" dirty="0" smtClean="0"/>
              <a:t>1.  </a:t>
            </a:r>
            <a:r>
              <a:rPr lang="en-IN" dirty="0" smtClean="0"/>
              <a:t>write the dual of  p∨¬</a:t>
            </a:r>
            <a:r>
              <a:rPr lang="en-IN" dirty="0" smtClean="0"/>
              <a:t>q</a:t>
            </a:r>
          </a:p>
          <a:p>
            <a:pPr>
              <a:buNone/>
            </a:pPr>
            <a:r>
              <a:rPr lang="en-IN" dirty="0" smtClean="0"/>
              <a:t> </a:t>
            </a:r>
            <a:r>
              <a:rPr lang="en-IN" dirty="0" smtClean="0"/>
              <a:t>        </a:t>
            </a:r>
            <a:r>
              <a:rPr lang="en-IN" dirty="0" err="1" smtClean="0"/>
              <a:t>Ans</a:t>
            </a:r>
            <a:r>
              <a:rPr lang="en-IN" dirty="0" smtClean="0"/>
              <a:t>: </a:t>
            </a:r>
            <a:r>
              <a:rPr lang="en-IN" dirty="0" smtClean="0"/>
              <a:t>p∧¬</a:t>
            </a:r>
            <a:r>
              <a:rPr lang="en-IN" dirty="0" smtClean="0"/>
              <a:t>q</a:t>
            </a:r>
          </a:p>
          <a:p>
            <a:r>
              <a:rPr lang="en-IN" dirty="0" smtClean="0"/>
              <a:t>2. </a:t>
            </a:r>
            <a:r>
              <a:rPr lang="en-IN" dirty="0" smtClean="0"/>
              <a:t>write the dual </a:t>
            </a:r>
            <a:r>
              <a:rPr lang="en-IN" dirty="0" err="1" smtClean="0"/>
              <a:t>ofp</a:t>
            </a:r>
            <a:r>
              <a:rPr lang="en-IN" dirty="0" smtClean="0"/>
              <a:t>∧(q∨(</a:t>
            </a:r>
            <a:r>
              <a:rPr lang="en-IN" dirty="0" err="1" smtClean="0"/>
              <a:t>r∧T</a:t>
            </a:r>
            <a:r>
              <a:rPr lang="en-IN" dirty="0" smtClean="0"/>
              <a:t>))</a:t>
            </a:r>
          </a:p>
          <a:p>
            <a:pPr>
              <a:buNone/>
            </a:pPr>
            <a:r>
              <a:rPr lang="en-IN" dirty="0" smtClean="0"/>
              <a:t> </a:t>
            </a:r>
            <a:r>
              <a:rPr lang="en-IN" dirty="0" smtClean="0"/>
              <a:t>        </a:t>
            </a:r>
            <a:r>
              <a:rPr lang="en-IN" dirty="0" err="1" smtClean="0"/>
              <a:t>Ans</a:t>
            </a:r>
            <a:r>
              <a:rPr lang="en-IN" dirty="0" smtClean="0"/>
              <a:t>: </a:t>
            </a:r>
            <a:r>
              <a:rPr lang="en-IN" dirty="0" smtClean="0"/>
              <a:t>p∨(q∧(</a:t>
            </a:r>
            <a:r>
              <a:rPr lang="en-IN" dirty="0" err="1" smtClean="0"/>
              <a:t>r∨F</a:t>
            </a:r>
            <a:r>
              <a:rPr lang="en-IN" dirty="0" smtClean="0"/>
              <a:t>))</a:t>
            </a:r>
          </a:p>
          <a:p>
            <a:r>
              <a:rPr lang="en-IN" dirty="0" smtClean="0"/>
              <a:t>3.</a:t>
            </a:r>
            <a:r>
              <a:rPr lang="en-IN" dirty="0" smtClean="0"/>
              <a:t> write the dual of (p∧¬q)∨(</a:t>
            </a:r>
            <a:r>
              <a:rPr lang="en-IN" dirty="0" err="1" smtClean="0"/>
              <a:t>q∧F</a:t>
            </a:r>
            <a:r>
              <a:rPr lang="en-IN" dirty="0" smtClean="0"/>
              <a:t>)</a:t>
            </a:r>
          </a:p>
          <a:p>
            <a:pPr>
              <a:buNone/>
            </a:pPr>
            <a:r>
              <a:rPr lang="en-IN" dirty="0" smtClean="0"/>
              <a:t> </a:t>
            </a:r>
            <a:r>
              <a:rPr lang="en-IN" dirty="0" smtClean="0"/>
              <a:t>        </a:t>
            </a:r>
            <a:r>
              <a:rPr lang="en-IN" dirty="0" err="1" smtClean="0"/>
              <a:t>Ans</a:t>
            </a:r>
            <a:r>
              <a:rPr lang="en-IN" dirty="0" smtClean="0"/>
              <a:t>:(</a:t>
            </a:r>
            <a:r>
              <a:rPr lang="en-IN" dirty="0" smtClean="0"/>
              <a:t>p∨¬q)∧(</a:t>
            </a:r>
            <a:r>
              <a:rPr lang="en-IN" dirty="0" err="1" smtClean="0"/>
              <a:t>q∨T</a:t>
            </a:r>
            <a:r>
              <a:rPr lang="en-IN" dirty="0" smtClean="0"/>
              <a:t>)</a:t>
            </a:r>
          </a:p>
          <a:p>
            <a:r>
              <a:rPr lang="en-IN" dirty="0" smtClean="0"/>
              <a:t>4. </a:t>
            </a:r>
            <a:r>
              <a:rPr lang="en-IN" dirty="0" smtClean="0"/>
              <a:t>write the dual of p ∧ q)∨ (¬p ∨ q)∨ </a:t>
            </a:r>
            <a:r>
              <a:rPr lang="en-IN" dirty="0" smtClean="0"/>
              <a:t>F</a:t>
            </a:r>
          </a:p>
          <a:p>
            <a:pPr>
              <a:buNone/>
            </a:pPr>
            <a:r>
              <a:rPr lang="en-IN" dirty="0" smtClean="0"/>
              <a:t>        </a:t>
            </a:r>
            <a:r>
              <a:rPr lang="en-IN" dirty="0" err="1" smtClean="0"/>
              <a:t>Ans</a:t>
            </a:r>
            <a:r>
              <a:rPr lang="en-IN" dirty="0" smtClean="0"/>
              <a:t>: </a:t>
            </a:r>
            <a:r>
              <a:rPr lang="en-IN" dirty="0" smtClean="0"/>
              <a:t> (p ∨ q)∧ (¬p ∧ q)∧T</a:t>
            </a:r>
            <a:endParaRPr lang="en-IN" dirty="0" smtClean="0"/>
          </a:p>
          <a:p>
            <a:pPr>
              <a:buNone/>
            </a:pPr>
            <a:endParaRPr lang="en-IN" dirty="0" smtClean="0"/>
          </a:p>
          <a:p>
            <a:endParaRPr lang="en-IN" dirty="0" smtClean="0"/>
          </a:p>
          <a:p>
            <a:pPr>
              <a:buNone/>
            </a:pPr>
            <a:endParaRPr lang="en-IN" dirty="0"/>
          </a:p>
        </p:txBody>
      </p:sp>
      <p:sp>
        <p:nvSpPr>
          <p:cNvPr id="4" name="Slide Number Placeholder 3"/>
          <p:cNvSpPr>
            <a:spLocks noGrp="1"/>
          </p:cNvSpPr>
          <p:nvPr>
            <p:ph type="sldNum" sz="quarter" idx="12"/>
          </p:nvPr>
        </p:nvSpPr>
        <p:spPr/>
        <p:txBody>
          <a:bodyPr/>
          <a:lstStyle/>
          <a:p>
            <a:fld id="{85B45260-F00F-42CC-A0C0-D25CA4781DDA}" type="slidenum">
              <a:rPr lang="en-US" smtClean="0"/>
              <a:pPr/>
              <a:t>23</a:t>
            </a:fld>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normAutofit fontScale="90000"/>
          </a:bodyPr>
          <a:lstStyle/>
          <a:p>
            <a:r>
              <a:rPr lang="en-US" dirty="0"/>
              <a:t>Table1:Laws of Algebra of propositions</a:t>
            </a:r>
          </a:p>
        </p:txBody>
      </p:sp>
      <mc:AlternateContent xmlns:mc="http://schemas.openxmlformats.org/markup-compatibility/2006">
        <mc:Choice xmlns="" xmlns:a14="http://schemas.microsoft.com/office/drawing/2010/main" Requires="a14">
          <p:graphicFrame>
            <p:nvGraphicFramePr>
              <p:cNvPr id="9" name="Content Placeholder 8"/>
              <p:cNvGraphicFramePr>
                <a:graphicFrameLocks noGrp="1"/>
              </p:cNvGraphicFramePr>
              <p:nvPr>
                <p:ph idx="1"/>
                <p:extLst>
                  <p:ext uri="{D42A27DB-BD31-4B8C-83A1-F6EECF244321}">
                    <p14:modId xmlns:p14="http://schemas.microsoft.com/office/powerpoint/2010/main" val="2080992523"/>
                  </p:ext>
                </p:extLst>
              </p:nvPr>
            </p:nvGraphicFramePr>
            <p:xfrm>
              <a:off x="381000" y="793687"/>
              <a:ext cx="8229600" cy="6140514"/>
            </p:xfrm>
            <a:graphic>
              <a:graphicData uri="http://schemas.openxmlformats.org/drawingml/2006/table">
                <a:tbl>
                  <a:tblPr firstRow="1" bandRow="1">
                    <a:tableStyleId>{5C22544A-7EE6-4342-B048-85BDC9FD1C3A}</a:tableStyleId>
                  </a:tblPr>
                  <a:tblGrid>
                    <a:gridCol w="685800">
                      <a:extLst>
                        <a:ext uri="{9D8B030D-6E8A-4147-A177-3AD203B41FA5}">
                          <a16:colId xmlns:a16="http://schemas.microsoft.com/office/drawing/2014/main" val="20000"/>
                        </a:ext>
                      </a:extLst>
                    </a:gridCol>
                    <a:gridCol w="1981200">
                      <a:extLst>
                        <a:ext uri="{9D8B030D-6E8A-4147-A177-3AD203B41FA5}">
                          <a16:colId xmlns:a16="http://schemas.microsoft.com/office/drawing/2014/main" val="20001"/>
                        </a:ext>
                      </a:extLst>
                    </a:gridCol>
                    <a:gridCol w="2743200">
                      <a:extLst>
                        <a:ext uri="{9D8B030D-6E8A-4147-A177-3AD203B41FA5}">
                          <a16:colId xmlns:a16="http://schemas.microsoft.com/office/drawing/2014/main" val="20002"/>
                        </a:ext>
                      </a:extLst>
                    </a:gridCol>
                    <a:gridCol w="2819400">
                      <a:extLst>
                        <a:ext uri="{9D8B030D-6E8A-4147-A177-3AD203B41FA5}">
                          <a16:colId xmlns:a16="http://schemas.microsoft.com/office/drawing/2014/main" val="20003"/>
                        </a:ext>
                      </a:extLst>
                    </a:gridCol>
                  </a:tblGrid>
                  <a:tr h="370840">
                    <a:tc>
                      <a:txBody>
                        <a:bodyPr/>
                        <a:lstStyle/>
                        <a:p>
                          <a:r>
                            <a:rPr lang="en-US" dirty="0" err="1"/>
                            <a:t>S.No</a:t>
                          </a:r>
                          <a:endParaRPr lang="en-US" dirty="0"/>
                        </a:p>
                      </a:txBody>
                      <a:tcPr/>
                    </a:tc>
                    <a:tc>
                      <a:txBody>
                        <a:bodyPr/>
                        <a:lstStyle/>
                        <a:p>
                          <a:r>
                            <a:rPr lang="en-US" dirty="0"/>
                            <a:t>Name of law</a:t>
                          </a:r>
                        </a:p>
                      </a:txBody>
                      <a:tcPr/>
                    </a:tc>
                    <a:tc>
                      <a:txBody>
                        <a:bodyPr/>
                        <a:lstStyle/>
                        <a:p>
                          <a:r>
                            <a:rPr lang="en-US" dirty="0"/>
                            <a:t>Primal form</a:t>
                          </a:r>
                        </a:p>
                      </a:txBody>
                      <a:tcPr/>
                    </a:tc>
                    <a:tc>
                      <a:txBody>
                        <a:bodyPr/>
                        <a:lstStyle/>
                        <a:p>
                          <a:r>
                            <a:rPr lang="en-US" dirty="0"/>
                            <a:t>Dual form</a:t>
                          </a:r>
                        </a:p>
                      </a:txBody>
                      <a:tcPr/>
                    </a:tc>
                    <a:extLst>
                      <a:ext uri="{0D108BD9-81ED-4DB2-BD59-A6C34878D82A}">
                        <a16:rowId xmlns:a16="http://schemas.microsoft.com/office/drawing/2014/main" val="10000"/>
                      </a:ext>
                    </a:extLst>
                  </a:tr>
                  <a:tr h="370840">
                    <a:tc>
                      <a:txBody>
                        <a:bodyPr/>
                        <a:lstStyle/>
                        <a:p>
                          <a:r>
                            <a:rPr lang="en-US" dirty="0"/>
                            <a:t>1.</a:t>
                          </a:r>
                        </a:p>
                      </a:txBody>
                      <a:tcPr/>
                    </a:tc>
                    <a:tc>
                      <a:txBody>
                        <a:bodyPr/>
                        <a:lstStyle/>
                        <a:p>
                          <a:r>
                            <a:rPr lang="en-US" dirty="0"/>
                            <a:t>Idempotent law</a:t>
                          </a:r>
                        </a:p>
                      </a:txBody>
                      <a:tcPr/>
                    </a:tc>
                    <a:tc>
                      <a:txBody>
                        <a:bodyPr/>
                        <a:lstStyle/>
                        <a:p>
                          <a:pPr/>
                          <a14:m>
                            <m:oMathPara xmlns:m="http://schemas.openxmlformats.org/officeDocument/2006/math">
                              <m:oMathParaPr>
                                <m:jc m:val="centerGroup"/>
                              </m:oMathParaPr>
                              <m:oMath xmlns:m="http://schemas.openxmlformats.org/officeDocument/2006/math">
                                <m:r>
                                  <a:rPr lang="en-US" b="0" i="1" smtClean="0">
                                    <a:latin typeface="Cambria Math"/>
                                  </a:rPr>
                                  <m:t>𝑝</m:t>
                                </m:r>
                                <m:r>
                                  <a:rPr lang="en-US" b="0" i="1" smtClean="0">
                                    <a:latin typeface="Cambria Math"/>
                                  </a:rPr>
                                  <m:t> ᴠ </m:t>
                                </m:r>
                                <m:r>
                                  <a:rPr lang="en-US" b="0" i="1" smtClean="0">
                                    <a:latin typeface="Cambria Math"/>
                                    <a:ea typeface="Cambria Math"/>
                                  </a:rPr>
                                  <m:t>𝑝</m:t>
                                </m:r>
                                <m:r>
                                  <a:rPr lang="en-US" b="0" i="1" smtClean="0">
                                    <a:latin typeface="Cambria Math"/>
                                    <a:ea typeface="Cambria Math"/>
                                  </a:rPr>
                                  <m:t>≡</m:t>
                                </m:r>
                                <m:r>
                                  <a:rPr lang="en-US" b="0" i="1" smtClean="0">
                                    <a:latin typeface="Cambria Math"/>
                                    <a:ea typeface="Cambria Math"/>
                                  </a:rPr>
                                  <m:t>𝑝</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b="0" i="1" smtClean="0">
                                    <a:latin typeface="Cambria Math"/>
                                  </a:rPr>
                                  <m:t>𝑝</m:t>
                                </m:r>
                                <m:r>
                                  <a:rPr lang="en-US" b="0" i="1" smtClean="0">
                                    <a:latin typeface="Cambria Math"/>
                                  </a:rPr>
                                  <m:t> ᴧ </m:t>
                                </m:r>
                                <m:r>
                                  <a:rPr lang="en-US" b="0" i="1" smtClean="0">
                                    <a:latin typeface="Cambria Math"/>
                                  </a:rPr>
                                  <m:t>𝑝</m:t>
                                </m:r>
                                <m:r>
                                  <a:rPr lang="en-US" b="0" i="1" smtClean="0">
                                    <a:latin typeface="Cambria Math"/>
                                    <a:ea typeface="Cambria Math"/>
                                  </a:rPr>
                                  <m:t>≡</m:t>
                                </m:r>
                                <m:r>
                                  <a:rPr lang="en-US" b="0" i="1" smtClean="0">
                                    <a:latin typeface="Cambria Math"/>
                                  </a:rPr>
                                  <m:t>𝑝</m:t>
                                </m:r>
                              </m:oMath>
                            </m:oMathPara>
                          </a14:m>
                          <a:endParaRPr lang="en-US" dirty="0"/>
                        </a:p>
                      </a:txBody>
                      <a:tcPr/>
                    </a:tc>
                    <a:extLst>
                      <a:ext uri="{0D108BD9-81ED-4DB2-BD59-A6C34878D82A}">
                        <a16:rowId xmlns:a16="http://schemas.microsoft.com/office/drawing/2014/main" val="10001"/>
                      </a:ext>
                    </a:extLst>
                  </a:tr>
                  <a:tr h="477520">
                    <a:tc>
                      <a:txBody>
                        <a:bodyPr/>
                        <a:lstStyle/>
                        <a:p>
                          <a:r>
                            <a:rPr lang="en-US" dirty="0"/>
                            <a:t>2.</a:t>
                          </a:r>
                        </a:p>
                      </a:txBody>
                      <a:tcPr/>
                    </a:tc>
                    <a:tc>
                      <a:txBody>
                        <a:bodyPr/>
                        <a:lstStyle/>
                        <a:p>
                          <a:r>
                            <a:rPr lang="en-US" dirty="0"/>
                            <a:t>Identity law</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b="0" i="1" smtClean="0">
                                    <a:latin typeface="Cambria Math"/>
                                  </a:rPr>
                                  <m:t>𝑝</m:t>
                                </m:r>
                                <m:r>
                                  <a:rPr lang="en-US" b="0" i="1" smtClean="0">
                                    <a:latin typeface="Cambria Math"/>
                                  </a:rPr>
                                  <m:t> ᴠ </m:t>
                                </m:r>
                                <m:r>
                                  <a:rPr lang="en-US" b="0" i="1" smtClean="0">
                                    <a:latin typeface="Cambria Math"/>
                                    <a:ea typeface="Cambria Math"/>
                                  </a:rPr>
                                  <m:t>𝐹</m:t>
                                </m:r>
                                <m:r>
                                  <a:rPr lang="en-US" b="0" i="1" smtClean="0">
                                    <a:latin typeface="Cambria Math"/>
                                    <a:ea typeface="Cambria Math"/>
                                  </a:rPr>
                                  <m:t>≡</m:t>
                                </m:r>
                                <m:r>
                                  <a:rPr lang="en-US" b="0" i="1" smtClean="0">
                                    <a:latin typeface="Cambria Math"/>
                                    <a:ea typeface="Cambria Math"/>
                                  </a:rPr>
                                  <m:t>𝑝</m:t>
                                </m:r>
                              </m:oMath>
                            </m:oMathPara>
                          </a14:m>
                          <a:endParaRPr lang="en-US" dirty="0"/>
                        </a:p>
                        <a:p>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b="0" i="1" smtClean="0">
                                    <a:latin typeface="Cambria Math"/>
                                  </a:rPr>
                                  <m:t>𝑝</m:t>
                                </m:r>
                                <m:r>
                                  <a:rPr lang="en-US" b="0" i="1" smtClean="0">
                                    <a:latin typeface="Cambria Math"/>
                                  </a:rPr>
                                  <m:t> ᴧ </m:t>
                                </m:r>
                                <m:r>
                                  <a:rPr lang="en-US" b="0" i="1" smtClean="0">
                                    <a:latin typeface="Cambria Math"/>
                                  </a:rPr>
                                  <m:t>𝑇</m:t>
                                </m:r>
                                <m:r>
                                  <a:rPr lang="en-US" b="0" i="1" smtClean="0">
                                    <a:latin typeface="Cambria Math"/>
                                    <a:ea typeface="Cambria Math"/>
                                  </a:rPr>
                                  <m:t>≡</m:t>
                                </m:r>
                                <m:r>
                                  <a:rPr lang="en-US" b="0" i="1" smtClean="0">
                                    <a:latin typeface="Cambria Math"/>
                                  </a:rPr>
                                  <m:t>𝑝</m:t>
                                </m:r>
                              </m:oMath>
                            </m:oMathPara>
                          </a14:m>
                          <a:endParaRPr lang="en-US" dirty="0"/>
                        </a:p>
                      </a:txBody>
                      <a:tcPr/>
                    </a:tc>
                    <a:extLst>
                      <a:ext uri="{0D108BD9-81ED-4DB2-BD59-A6C34878D82A}">
                        <a16:rowId xmlns:a16="http://schemas.microsoft.com/office/drawing/2014/main" val="10002"/>
                      </a:ext>
                    </a:extLst>
                  </a:tr>
                  <a:tr h="370840">
                    <a:tc>
                      <a:txBody>
                        <a:bodyPr/>
                        <a:lstStyle/>
                        <a:p>
                          <a:r>
                            <a:rPr lang="en-US" dirty="0"/>
                            <a:t>3</a:t>
                          </a:r>
                        </a:p>
                      </a:txBody>
                      <a:tcPr/>
                    </a:tc>
                    <a:tc>
                      <a:txBody>
                        <a:bodyPr/>
                        <a:lstStyle/>
                        <a:p>
                          <a:r>
                            <a:rPr lang="en-US" dirty="0"/>
                            <a:t>Dominant law</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b="0" i="1" smtClean="0">
                                    <a:latin typeface="Cambria Math"/>
                                  </a:rPr>
                                  <m:t>𝑝</m:t>
                                </m:r>
                                <m:r>
                                  <a:rPr lang="en-US" b="0" i="1" smtClean="0">
                                    <a:latin typeface="Cambria Math"/>
                                  </a:rPr>
                                  <m:t> ᴠ </m:t>
                                </m:r>
                                <m:r>
                                  <a:rPr lang="en-US" b="0" i="1" smtClean="0">
                                    <a:latin typeface="Cambria Math"/>
                                    <a:ea typeface="Cambria Math"/>
                                  </a:rPr>
                                  <m:t>𝑇</m:t>
                                </m:r>
                                <m:r>
                                  <a:rPr lang="en-US" b="0" i="1" smtClean="0">
                                    <a:latin typeface="Cambria Math"/>
                                    <a:ea typeface="Cambria Math"/>
                                  </a:rPr>
                                  <m:t>≡</m:t>
                                </m:r>
                                <m:r>
                                  <a:rPr lang="en-US" b="0" i="1" smtClean="0">
                                    <a:latin typeface="Cambria Math"/>
                                    <a:ea typeface="Cambria Math"/>
                                  </a:rPr>
                                  <m:t>𝑇</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b="0" i="1" smtClean="0">
                                    <a:latin typeface="Cambria Math"/>
                                  </a:rPr>
                                  <m:t>𝑝</m:t>
                                </m:r>
                                <m:r>
                                  <a:rPr lang="en-US" b="0" i="1" smtClean="0">
                                    <a:latin typeface="Cambria Math"/>
                                  </a:rPr>
                                  <m:t> ᴧ </m:t>
                                </m:r>
                                <m:r>
                                  <a:rPr lang="en-US" b="0" i="1" smtClean="0">
                                    <a:latin typeface="Cambria Math"/>
                                  </a:rPr>
                                  <m:t>𝐹</m:t>
                                </m:r>
                                <m:r>
                                  <a:rPr lang="en-US" b="0" i="1" smtClean="0">
                                    <a:latin typeface="Cambria Math"/>
                                    <a:ea typeface="Cambria Math"/>
                                  </a:rPr>
                                  <m:t>≡</m:t>
                                </m:r>
                                <m:r>
                                  <a:rPr lang="en-US" b="0" i="1" smtClean="0">
                                    <a:latin typeface="Cambria Math"/>
                                    <a:ea typeface="Cambria Math"/>
                                  </a:rPr>
                                  <m:t>𝐹</m:t>
                                </m:r>
                              </m:oMath>
                            </m:oMathPara>
                          </a14:m>
                          <a:endParaRPr lang="en-US" dirty="0"/>
                        </a:p>
                      </a:txBody>
                      <a:tcPr/>
                    </a:tc>
                    <a:extLst>
                      <a:ext uri="{0D108BD9-81ED-4DB2-BD59-A6C34878D82A}">
                        <a16:rowId xmlns:a16="http://schemas.microsoft.com/office/drawing/2014/main" val="10003"/>
                      </a:ext>
                    </a:extLst>
                  </a:tr>
                  <a:tr h="370840">
                    <a:tc>
                      <a:txBody>
                        <a:bodyPr/>
                        <a:lstStyle/>
                        <a:p>
                          <a:r>
                            <a:rPr lang="en-US" dirty="0"/>
                            <a:t>4.</a:t>
                          </a:r>
                        </a:p>
                      </a:txBody>
                      <a:tcPr/>
                    </a:tc>
                    <a:tc>
                      <a:txBody>
                        <a:bodyPr/>
                        <a:lstStyle/>
                        <a:p>
                          <a:r>
                            <a:rPr lang="en-US" dirty="0"/>
                            <a:t>Complement law</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b="0" i="1" smtClean="0">
                                    <a:latin typeface="Cambria Math"/>
                                  </a:rPr>
                                  <m:t>𝑝</m:t>
                                </m:r>
                                <m:r>
                                  <a:rPr lang="en-US" b="0" i="1" smtClean="0">
                                    <a:latin typeface="Cambria Math"/>
                                  </a:rPr>
                                  <m:t> ᴠ ¬</m:t>
                                </m:r>
                                <m:r>
                                  <a:rPr lang="en-US" b="0" i="1" smtClean="0">
                                    <a:latin typeface="Cambria Math"/>
                                    <a:ea typeface="Cambria Math"/>
                                  </a:rPr>
                                  <m:t>𝑝</m:t>
                                </m:r>
                                <m:r>
                                  <a:rPr lang="en-US" b="0" i="1" smtClean="0">
                                    <a:latin typeface="Cambria Math"/>
                                    <a:ea typeface="Cambria Math"/>
                                  </a:rPr>
                                  <m:t>≡</m:t>
                                </m:r>
                                <m:r>
                                  <a:rPr lang="en-US" b="0" i="1" smtClean="0">
                                    <a:latin typeface="Cambria Math"/>
                                    <a:ea typeface="Cambria Math"/>
                                  </a:rPr>
                                  <m:t>𝑇</m:t>
                                </m:r>
                              </m:oMath>
                            </m:oMathPara>
                          </a14:m>
                          <a:endParaRPr lang="en-US" dirty="0"/>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b="0" i="1" smtClean="0">
                                    <a:latin typeface="Cambria Math"/>
                                  </a:rPr>
                                  <m:t>𝑝</m:t>
                                </m:r>
                                <m:r>
                                  <a:rPr lang="en-US" b="0" i="1" smtClean="0">
                                    <a:latin typeface="Cambria Math"/>
                                  </a:rPr>
                                  <m:t> ᴧ ¬</m:t>
                                </m:r>
                                <m:r>
                                  <a:rPr lang="en-US" b="0" i="1" smtClean="0">
                                    <a:latin typeface="Cambria Math"/>
                                  </a:rPr>
                                  <m:t>𝑝</m:t>
                                </m:r>
                                <m:r>
                                  <a:rPr lang="en-US" b="0" i="1" smtClean="0">
                                    <a:latin typeface="Cambria Math"/>
                                    <a:ea typeface="Cambria Math"/>
                                  </a:rPr>
                                  <m:t>≡</m:t>
                                </m:r>
                                <m:r>
                                  <a:rPr lang="en-US" b="0" i="1" smtClean="0">
                                    <a:latin typeface="Cambria Math"/>
                                    <a:ea typeface="Cambria Math"/>
                                  </a:rPr>
                                  <m:t>𝐹</m:t>
                                </m:r>
                              </m:oMath>
                            </m:oMathPara>
                          </a14:m>
                          <a:endParaRPr lang="en-US" dirty="0"/>
                        </a:p>
                        <a:p>
                          <a:endParaRPr lang="en-US" dirty="0"/>
                        </a:p>
                      </a:txBody>
                      <a:tcPr/>
                    </a:tc>
                    <a:extLst>
                      <a:ext uri="{0D108BD9-81ED-4DB2-BD59-A6C34878D82A}">
                        <a16:rowId xmlns:a16="http://schemas.microsoft.com/office/drawing/2014/main" val="10004"/>
                      </a:ext>
                    </a:extLst>
                  </a:tr>
                  <a:tr h="370840">
                    <a:tc>
                      <a:txBody>
                        <a:bodyPr/>
                        <a:lstStyle/>
                        <a:p>
                          <a:r>
                            <a:rPr lang="en-US" dirty="0"/>
                            <a:t>5.</a:t>
                          </a:r>
                        </a:p>
                      </a:txBody>
                      <a:tcPr/>
                    </a:tc>
                    <a:tc>
                      <a:txBody>
                        <a:bodyPr/>
                        <a:lstStyle/>
                        <a:p>
                          <a:r>
                            <a:rPr lang="en-US" dirty="0"/>
                            <a:t>Commutative law</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b="0" i="1" smtClean="0">
                                    <a:latin typeface="Cambria Math"/>
                                  </a:rPr>
                                  <m:t>𝑝</m:t>
                                </m:r>
                                <m:r>
                                  <a:rPr lang="en-US" b="0" i="1" smtClean="0">
                                    <a:latin typeface="Cambria Math"/>
                                  </a:rPr>
                                  <m:t> ᴠ </m:t>
                                </m:r>
                                <m:r>
                                  <a:rPr lang="en-US" b="0" i="1" smtClean="0">
                                    <a:latin typeface="Cambria Math"/>
                                    <a:ea typeface="Cambria Math"/>
                                  </a:rPr>
                                  <m:t>𝑞</m:t>
                                </m:r>
                                <m:r>
                                  <a:rPr lang="en-US" b="0" i="1" smtClean="0">
                                    <a:latin typeface="Cambria Math"/>
                                    <a:ea typeface="Cambria Math"/>
                                  </a:rPr>
                                  <m:t>≡</m:t>
                                </m:r>
                                <m:r>
                                  <a:rPr lang="en-US" b="0" i="1" smtClean="0">
                                    <a:latin typeface="Cambria Math"/>
                                    <a:ea typeface="Cambria Math"/>
                                  </a:rPr>
                                  <m:t>𝑞</m:t>
                                </m:r>
                                <m:r>
                                  <a:rPr lang="en-US" b="0" i="1" smtClean="0">
                                    <a:latin typeface="Cambria Math"/>
                                    <a:ea typeface="Cambria Math"/>
                                  </a:rPr>
                                  <m:t> ᴠ </m:t>
                                </m:r>
                                <m:r>
                                  <a:rPr lang="en-US" b="0" i="1" smtClean="0">
                                    <a:latin typeface="Cambria Math"/>
                                    <a:ea typeface="Cambria Math"/>
                                  </a:rPr>
                                  <m:t>𝑝</m:t>
                                </m:r>
                              </m:oMath>
                            </m:oMathPara>
                          </a14:m>
                          <a:endParaRPr lang="en-US" dirty="0"/>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b="0" i="1" smtClean="0">
                                    <a:latin typeface="Cambria Math"/>
                                  </a:rPr>
                                  <m:t>𝑝</m:t>
                                </m:r>
                                <m:r>
                                  <a:rPr lang="en-US" b="0" i="1" smtClean="0">
                                    <a:latin typeface="Cambria Math"/>
                                  </a:rPr>
                                  <m:t> ᴧ </m:t>
                                </m:r>
                                <m:r>
                                  <a:rPr lang="en-US" b="0" i="1" smtClean="0">
                                    <a:latin typeface="Cambria Math"/>
                                  </a:rPr>
                                  <m:t>𝑞</m:t>
                                </m:r>
                                <m:r>
                                  <a:rPr lang="en-US" b="0" i="1" smtClean="0">
                                    <a:latin typeface="Cambria Math"/>
                                    <a:ea typeface="Cambria Math"/>
                                  </a:rPr>
                                  <m:t>≡</m:t>
                                </m:r>
                                <m:r>
                                  <a:rPr lang="en-US" b="0" i="1" smtClean="0">
                                    <a:latin typeface="Cambria Math"/>
                                    <a:ea typeface="Cambria Math"/>
                                  </a:rPr>
                                  <m:t>𝑞</m:t>
                                </m:r>
                                <m:r>
                                  <a:rPr lang="en-US" b="0" i="1" smtClean="0">
                                    <a:latin typeface="Cambria Math"/>
                                    <a:ea typeface="Cambria Math"/>
                                  </a:rPr>
                                  <m:t> ᴧ </m:t>
                                </m:r>
                                <m:r>
                                  <a:rPr lang="en-US" b="0" i="1" smtClean="0">
                                    <a:latin typeface="Cambria Math"/>
                                  </a:rPr>
                                  <m:t>𝑝</m:t>
                                </m:r>
                              </m:oMath>
                            </m:oMathPara>
                          </a14:m>
                          <a:endParaRPr lang="en-US" dirty="0"/>
                        </a:p>
                        <a:p>
                          <a:endParaRPr lang="en-US" dirty="0"/>
                        </a:p>
                      </a:txBody>
                      <a:tcPr/>
                    </a:tc>
                    <a:extLst>
                      <a:ext uri="{0D108BD9-81ED-4DB2-BD59-A6C34878D82A}">
                        <a16:rowId xmlns:a16="http://schemas.microsoft.com/office/drawing/2014/main" val="10005"/>
                      </a:ext>
                    </a:extLst>
                  </a:tr>
                  <a:tr h="370840">
                    <a:tc>
                      <a:txBody>
                        <a:bodyPr/>
                        <a:lstStyle/>
                        <a:p>
                          <a:r>
                            <a:rPr lang="en-US" dirty="0"/>
                            <a:t>6</a:t>
                          </a:r>
                        </a:p>
                      </a:txBody>
                      <a:tcPr/>
                    </a:tc>
                    <a:tc>
                      <a:txBody>
                        <a:bodyPr/>
                        <a:lstStyle/>
                        <a:p>
                          <a:r>
                            <a:rPr lang="en-US" dirty="0"/>
                            <a:t>Associative law</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d>
                                  <m:dPr>
                                    <m:ctrlPr>
                                      <a:rPr lang="en-US" b="0" i="1" smtClean="0">
                                        <a:latin typeface="Cambria Math" panose="02040503050406030204" pitchFamily="18" charset="0"/>
                                      </a:rPr>
                                    </m:ctrlPr>
                                  </m:dPr>
                                  <m:e>
                                    <m:r>
                                      <a:rPr lang="en-US" b="0" i="1" smtClean="0">
                                        <a:latin typeface="Cambria Math"/>
                                      </a:rPr>
                                      <m:t>𝑝</m:t>
                                    </m:r>
                                    <m:r>
                                      <a:rPr lang="en-US" b="0" i="1" smtClean="0">
                                        <a:latin typeface="Cambria Math"/>
                                      </a:rPr>
                                      <m:t> ᴠ </m:t>
                                    </m:r>
                                    <m:r>
                                      <a:rPr lang="en-US" b="0" i="1" smtClean="0">
                                        <a:latin typeface="Cambria Math"/>
                                        <a:ea typeface="Cambria Math"/>
                                      </a:rPr>
                                      <m:t>𝑞</m:t>
                                    </m:r>
                                  </m:e>
                                </m:d>
                                <m:r>
                                  <a:rPr lang="en-US" b="0" i="1" smtClean="0">
                                    <a:latin typeface="Cambria Math"/>
                                    <a:ea typeface="Cambria Math"/>
                                  </a:rPr>
                                  <m:t> ᴠ </m:t>
                                </m:r>
                                <m:r>
                                  <a:rPr lang="en-US" b="0" i="1" smtClean="0">
                                    <a:latin typeface="Cambria Math"/>
                                    <a:ea typeface="Cambria Math"/>
                                  </a:rPr>
                                  <m:t>𝑟</m:t>
                                </m:r>
                                <m:r>
                                  <a:rPr lang="en-US" b="0" i="1" smtClean="0">
                                    <a:latin typeface="Cambria Math"/>
                                    <a:ea typeface="Cambria Math"/>
                                  </a:rPr>
                                  <m:t>≡</m:t>
                                </m:r>
                                <m:r>
                                  <a:rPr lang="en-US" b="0" i="1" smtClean="0">
                                    <a:latin typeface="Cambria Math"/>
                                    <a:ea typeface="Cambria Math"/>
                                  </a:rPr>
                                  <m:t>𝑝</m:t>
                                </m:r>
                                <m:r>
                                  <a:rPr lang="en-US" b="0" i="1" smtClean="0">
                                    <a:latin typeface="Cambria Math"/>
                                    <a:ea typeface="Cambria Math"/>
                                  </a:rPr>
                                  <m:t> ᴠ (</m:t>
                                </m:r>
                                <m:r>
                                  <a:rPr lang="en-US" b="0" i="1" smtClean="0">
                                    <a:latin typeface="Cambria Math"/>
                                    <a:ea typeface="Cambria Math"/>
                                  </a:rPr>
                                  <m:t>𝑞</m:t>
                                </m:r>
                                <m:r>
                                  <a:rPr lang="en-US" b="0" i="1" smtClean="0">
                                    <a:latin typeface="Cambria Math"/>
                                    <a:ea typeface="Cambria Math"/>
                                  </a:rPr>
                                  <m:t> ᴠ </m:t>
                                </m:r>
                                <m:r>
                                  <a:rPr lang="en-US" b="0" i="1" smtClean="0">
                                    <a:latin typeface="Cambria Math"/>
                                    <a:ea typeface="Cambria Math"/>
                                  </a:rPr>
                                  <m:t>𝑟</m:t>
                                </m:r>
                                <m:r>
                                  <a:rPr lang="en-US" b="0" i="1" smtClean="0">
                                    <a:latin typeface="Cambria Math"/>
                                    <a:ea typeface="Cambria Math"/>
                                  </a:rPr>
                                  <m:t>)</m:t>
                                </m:r>
                              </m:oMath>
                            </m:oMathPara>
                          </a14:m>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d>
                                  <m:dPr>
                                    <m:ctrlPr>
                                      <a:rPr lang="en-US" b="0" i="1" smtClean="0">
                                        <a:latin typeface="Cambria Math" panose="02040503050406030204" pitchFamily="18" charset="0"/>
                                      </a:rPr>
                                    </m:ctrlPr>
                                  </m:dPr>
                                  <m:e>
                                    <m:r>
                                      <a:rPr lang="en-US" b="0" i="1" smtClean="0">
                                        <a:latin typeface="Cambria Math"/>
                                      </a:rPr>
                                      <m:t>𝑝</m:t>
                                    </m:r>
                                    <m:r>
                                      <a:rPr lang="en-US" b="0" i="1" smtClean="0">
                                        <a:latin typeface="Cambria Math"/>
                                      </a:rPr>
                                      <m:t> ᴧ </m:t>
                                    </m:r>
                                    <m:r>
                                      <a:rPr lang="en-US" b="0" i="1" smtClean="0">
                                        <a:latin typeface="Cambria Math"/>
                                      </a:rPr>
                                      <m:t>𝑞</m:t>
                                    </m:r>
                                  </m:e>
                                </m:d>
                                <m:r>
                                  <a:rPr lang="en-US" b="0" i="1" smtClean="0">
                                    <a:latin typeface="Cambria Math"/>
                                  </a:rPr>
                                  <m:t> </m:t>
                                </m:r>
                                <m:r>
                                  <a:rPr lang="el-GR" b="0" i="1" smtClean="0">
                                    <a:latin typeface="Cambria Math"/>
                                  </a:rPr>
                                  <m:t>ᴧ</m:t>
                                </m:r>
                                <m:r>
                                  <a:rPr lang="en-US" b="0" i="1" smtClean="0">
                                    <a:latin typeface="Cambria Math"/>
                                  </a:rPr>
                                  <m:t> </m:t>
                                </m:r>
                                <m:r>
                                  <a:rPr lang="en-US" b="0" i="1" smtClean="0">
                                    <a:latin typeface="Cambria Math"/>
                                  </a:rPr>
                                  <m:t>𝑟</m:t>
                                </m:r>
                                <m:r>
                                  <a:rPr lang="en-US" b="0" i="1" smtClean="0">
                                    <a:latin typeface="Cambria Math"/>
                                    <a:ea typeface="Cambria Math"/>
                                  </a:rPr>
                                  <m:t>≡</m:t>
                                </m:r>
                                <m:r>
                                  <a:rPr lang="en-US" b="0" i="1" smtClean="0">
                                    <a:latin typeface="Cambria Math"/>
                                    <a:ea typeface="Cambria Math"/>
                                  </a:rPr>
                                  <m:t>𝑝</m:t>
                                </m:r>
                                <m:r>
                                  <a:rPr lang="en-US" b="0" i="1" smtClean="0">
                                    <a:latin typeface="Cambria Math"/>
                                    <a:ea typeface="Cambria Math"/>
                                  </a:rPr>
                                  <m:t> ᴧ (</m:t>
                                </m:r>
                                <m:r>
                                  <a:rPr lang="en-US" b="0" i="1" smtClean="0">
                                    <a:latin typeface="Cambria Math"/>
                                    <a:ea typeface="Cambria Math"/>
                                  </a:rPr>
                                  <m:t>𝑞</m:t>
                                </m:r>
                                <m:r>
                                  <a:rPr lang="en-US" b="0" i="1" smtClean="0">
                                    <a:latin typeface="Cambria Math"/>
                                    <a:ea typeface="Cambria Math"/>
                                  </a:rPr>
                                  <m:t> ᴧ </m:t>
                                </m:r>
                                <m:r>
                                  <a:rPr lang="en-US" b="0" i="1" smtClean="0">
                                    <a:latin typeface="Cambria Math"/>
                                    <a:ea typeface="Cambria Math"/>
                                  </a:rPr>
                                  <m:t>𝑟</m:t>
                                </m:r>
                                <m:r>
                                  <a:rPr lang="en-US" b="0" i="1" smtClean="0">
                                    <a:latin typeface="Cambria Math"/>
                                    <a:ea typeface="Cambria Math"/>
                                  </a:rPr>
                                  <m:t>)</m:t>
                                </m:r>
                              </m:oMath>
                            </m:oMathPara>
                          </a14:m>
                          <a:endParaRPr lang="en-US" dirty="0"/>
                        </a:p>
                        <a:p>
                          <a:endParaRPr lang="en-US" dirty="0"/>
                        </a:p>
                        <a:p>
                          <a:endParaRPr lang="en-US" dirty="0"/>
                        </a:p>
                      </a:txBody>
                      <a:tcPr/>
                    </a:tc>
                    <a:extLst>
                      <a:ext uri="{0D108BD9-81ED-4DB2-BD59-A6C34878D82A}">
                        <a16:rowId xmlns:a16="http://schemas.microsoft.com/office/drawing/2014/main" val="10006"/>
                      </a:ext>
                    </a:extLst>
                  </a:tr>
                  <a:tr h="370840">
                    <a:tc>
                      <a:txBody>
                        <a:bodyPr/>
                        <a:lstStyle/>
                        <a:p>
                          <a:r>
                            <a:rPr lang="en-US" dirty="0"/>
                            <a:t>7.</a:t>
                          </a:r>
                        </a:p>
                      </a:txBody>
                      <a:tcPr/>
                    </a:tc>
                    <a:tc>
                      <a:txBody>
                        <a:bodyPr/>
                        <a:lstStyle/>
                        <a:p>
                          <a:r>
                            <a:rPr lang="en-US" dirty="0"/>
                            <a:t>Distributive law</a:t>
                          </a:r>
                        </a:p>
                      </a:txBody>
                      <a:tcPr/>
                    </a:tc>
                    <a:tc>
                      <a:txBody>
                        <a:bodyPr/>
                        <a:lstStyle/>
                        <a:p>
                          <a:pPr/>
                          <a14:m>
                            <m:oMathPara xmlns:m="http://schemas.openxmlformats.org/officeDocument/2006/math">
                              <m:oMathParaPr>
                                <m:jc m:val="centerGroup"/>
                              </m:oMathParaPr>
                              <m:oMath xmlns:m="http://schemas.openxmlformats.org/officeDocument/2006/math">
                                <m:r>
                                  <a:rPr lang="en-US" i="1" dirty="0" smtClean="0">
                                    <a:latin typeface="Cambria Math"/>
                                  </a:rPr>
                                  <m:t>𝑝</m:t>
                                </m:r>
                                <m:r>
                                  <a:rPr lang="en-US" i="1" dirty="0" smtClean="0">
                                    <a:latin typeface="Cambria Math"/>
                                  </a:rPr>
                                  <m:t> ᴠ (</m:t>
                                </m:r>
                                <m:r>
                                  <a:rPr lang="en-US" i="1" dirty="0" smtClean="0">
                                    <a:latin typeface="Cambria Math"/>
                                  </a:rPr>
                                  <m:t>𝑞</m:t>
                                </m:r>
                                <m:r>
                                  <a:rPr lang="en-US" i="1" dirty="0" smtClean="0">
                                    <a:latin typeface="Cambria Math"/>
                                  </a:rPr>
                                  <m:t> ᴧ </m:t>
                                </m:r>
                                <m:r>
                                  <a:rPr lang="en-US" i="1" dirty="0" smtClean="0">
                                    <a:latin typeface="Cambria Math"/>
                                  </a:rPr>
                                  <m:t>𝑟</m:t>
                                </m:r>
                                <m:r>
                                  <a:rPr lang="en-US" i="1" dirty="0" smtClean="0">
                                    <a:latin typeface="Cambria Math"/>
                                  </a:rPr>
                                  <m:t>)≡(</m:t>
                                </m:r>
                                <m:r>
                                  <a:rPr lang="en-US" i="1" dirty="0" smtClean="0">
                                    <a:latin typeface="Cambria Math"/>
                                  </a:rPr>
                                  <m:t>𝑝</m:t>
                                </m:r>
                                <m:r>
                                  <a:rPr lang="en-US" i="1" dirty="0" smtClean="0">
                                    <a:latin typeface="Cambria Math"/>
                                  </a:rPr>
                                  <m:t> ᴠ </m:t>
                                </m:r>
                                <m:r>
                                  <a:rPr lang="en-US" i="1" dirty="0" smtClean="0">
                                    <a:latin typeface="Cambria Math"/>
                                  </a:rPr>
                                  <m:t>𝑞</m:t>
                                </m:r>
                                <m:r>
                                  <a:rPr lang="en-US" i="1" dirty="0" smtClean="0">
                                    <a:latin typeface="Cambria Math"/>
                                  </a:rPr>
                                  <m:t>) ᴧ (</m:t>
                                </m:r>
                                <m:r>
                                  <a:rPr lang="en-US" i="1" dirty="0" smtClean="0">
                                    <a:latin typeface="Cambria Math"/>
                                  </a:rPr>
                                  <m:t>𝑝</m:t>
                                </m:r>
                                <m:r>
                                  <a:rPr lang="en-US" i="1" dirty="0" smtClean="0">
                                    <a:latin typeface="Cambria Math"/>
                                  </a:rPr>
                                  <m:t> ᴠ </m:t>
                                </m:r>
                                <m:r>
                                  <a:rPr lang="en-US" i="1" dirty="0" smtClean="0">
                                    <a:latin typeface="Cambria Math"/>
                                  </a:rPr>
                                  <m:t>𝑟</m:t>
                                </m:r>
                                <m:r>
                                  <a:rPr lang="en-US" i="1" dirty="0" smtClean="0">
                                    <a:latin typeface="Cambria Math"/>
                                  </a:rPr>
                                  <m:t>)</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i="1" dirty="0" smtClean="0">
                                    <a:latin typeface="Cambria Math"/>
                                  </a:rPr>
                                  <m:t>𝑝</m:t>
                                </m:r>
                                <m:r>
                                  <a:rPr lang="en-US" i="1" dirty="0" smtClean="0">
                                    <a:latin typeface="Cambria Math"/>
                                  </a:rPr>
                                  <m:t> ᴧ (</m:t>
                                </m:r>
                                <m:r>
                                  <a:rPr lang="en-US" i="1" dirty="0" smtClean="0">
                                    <a:latin typeface="Cambria Math"/>
                                  </a:rPr>
                                  <m:t>𝑞</m:t>
                                </m:r>
                                <m:r>
                                  <a:rPr lang="en-US" i="1" dirty="0" smtClean="0">
                                    <a:latin typeface="Cambria Math"/>
                                  </a:rPr>
                                  <m:t> ᴠ </m:t>
                                </m:r>
                                <m:r>
                                  <a:rPr lang="en-US" i="1" dirty="0" smtClean="0">
                                    <a:latin typeface="Cambria Math"/>
                                  </a:rPr>
                                  <m:t>𝑟</m:t>
                                </m:r>
                                <m:r>
                                  <a:rPr lang="en-US" i="1" dirty="0" smtClean="0">
                                    <a:latin typeface="Cambria Math"/>
                                  </a:rPr>
                                  <m:t>) ≡ (</m:t>
                                </m:r>
                                <m:r>
                                  <a:rPr lang="en-US" i="1" dirty="0" smtClean="0">
                                    <a:latin typeface="Cambria Math"/>
                                  </a:rPr>
                                  <m:t>𝑝</m:t>
                                </m:r>
                                <m:r>
                                  <a:rPr lang="en-US" i="1" dirty="0" smtClean="0">
                                    <a:latin typeface="Cambria Math"/>
                                  </a:rPr>
                                  <m:t> ᴧ </m:t>
                                </m:r>
                                <m:r>
                                  <a:rPr lang="en-US" i="1" dirty="0" smtClean="0">
                                    <a:latin typeface="Cambria Math"/>
                                  </a:rPr>
                                  <m:t>𝑞</m:t>
                                </m:r>
                                <m:r>
                                  <a:rPr lang="en-US" i="1" dirty="0" smtClean="0">
                                    <a:latin typeface="Cambria Math"/>
                                  </a:rPr>
                                  <m:t>) ᴠ (</m:t>
                                </m:r>
                                <m:r>
                                  <a:rPr lang="en-US" i="1" dirty="0" smtClean="0">
                                    <a:latin typeface="Cambria Math"/>
                                  </a:rPr>
                                  <m:t>𝑝</m:t>
                                </m:r>
                                <m:r>
                                  <a:rPr lang="en-US" i="1" dirty="0" smtClean="0">
                                    <a:latin typeface="Cambria Math"/>
                                  </a:rPr>
                                  <m:t> ᴧ </m:t>
                                </m:r>
                                <m:r>
                                  <a:rPr lang="en-US" i="1" dirty="0" smtClean="0">
                                    <a:latin typeface="Cambria Math"/>
                                  </a:rPr>
                                  <m:t>𝑟</m:t>
                                </m:r>
                                <m:r>
                                  <a:rPr lang="en-US" i="1" dirty="0" smtClean="0">
                                    <a:latin typeface="Cambria Math"/>
                                  </a:rPr>
                                  <m:t>)</m:t>
                                </m:r>
                              </m:oMath>
                            </m:oMathPara>
                          </a14:m>
                          <a:endParaRPr lang="en-US" dirty="0"/>
                        </a:p>
                      </a:txBody>
                      <a:tcPr/>
                    </a:tc>
                    <a:extLst>
                      <a:ext uri="{0D108BD9-81ED-4DB2-BD59-A6C34878D82A}">
                        <a16:rowId xmlns:a16="http://schemas.microsoft.com/office/drawing/2014/main" val="10007"/>
                      </a:ext>
                    </a:extLst>
                  </a:tr>
                  <a:tr h="370840">
                    <a:tc>
                      <a:txBody>
                        <a:bodyPr/>
                        <a:lstStyle/>
                        <a:p>
                          <a:r>
                            <a:rPr lang="en-US" dirty="0"/>
                            <a:t>8.</a:t>
                          </a:r>
                        </a:p>
                      </a:txBody>
                      <a:tcPr/>
                    </a:tc>
                    <a:tc>
                      <a:txBody>
                        <a:bodyPr/>
                        <a:lstStyle/>
                        <a:p>
                          <a:r>
                            <a:rPr lang="en-US" dirty="0"/>
                            <a:t>Absorption law</a:t>
                          </a:r>
                        </a:p>
                      </a:txBody>
                      <a:tcPr/>
                    </a:tc>
                    <a:tc>
                      <a:txBody>
                        <a:bodyPr/>
                        <a:lstStyle/>
                        <a:p>
                          <a14:m>
                            <m:oMath xmlns:m="http://schemas.openxmlformats.org/officeDocument/2006/math">
                              <m:r>
                                <a:rPr lang="en-US" i="1" dirty="0" smtClean="0">
                                  <a:latin typeface="Cambria Math"/>
                                </a:rPr>
                                <m:t>𝑝</m:t>
                              </m:r>
                              <m:r>
                                <a:rPr lang="en-US" i="1" baseline="0" dirty="0" smtClean="0">
                                  <a:latin typeface="Cambria Math"/>
                                </a:rPr>
                                <m:t> ᴠ (</m:t>
                              </m:r>
                              <m:r>
                                <a:rPr lang="en-US" i="1" baseline="0" dirty="0" smtClean="0">
                                  <a:latin typeface="Cambria Math"/>
                                </a:rPr>
                                <m:t>𝑝</m:t>
                              </m:r>
                              <m:r>
                                <a:rPr lang="en-US" i="1" baseline="0" dirty="0" smtClean="0">
                                  <a:latin typeface="Cambria Math"/>
                                </a:rPr>
                                <m:t> ᴧ </m:t>
                              </m:r>
                              <m:r>
                                <a:rPr lang="en-US" i="1" baseline="0" dirty="0" smtClean="0">
                                  <a:latin typeface="Cambria Math"/>
                                </a:rPr>
                                <m:t>𝑞</m:t>
                              </m:r>
                              <m:r>
                                <a:rPr lang="en-US" i="1" baseline="0" dirty="0" smtClean="0">
                                  <a:latin typeface="Cambria Math"/>
                                </a:rPr>
                                <m:t>)</m:t>
                              </m:r>
                            </m:oMath>
                          </a14:m>
                          <a:r>
                            <a:rPr lang="en-US" dirty="0"/>
                            <a:t> ≡ p</a:t>
                          </a:r>
                        </a:p>
                      </a:txBody>
                      <a:tcPr/>
                    </a:tc>
                    <a:tc>
                      <a:txBody>
                        <a:bodyPr/>
                        <a:lstStyle/>
                        <a:p>
                          <a14:m>
                            <m:oMath xmlns:m="http://schemas.openxmlformats.org/officeDocument/2006/math">
                              <m:r>
                                <a:rPr lang="en-US" i="1" dirty="0" smtClean="0">
                                  <a:latin typeface="Cambria Math"/>
                                </a:rPr>
                                <m:t>𝑝</m:t>
                              </m:r>
                              <m:r>
                                <a:rPr lang="en-US" i="1" baseline="0" dirty="0" smtClean="0">
                                  <a:latin typeface="Cambria Math"/>
                                </a:rPr>
                                <m:t> </m:t>
                              </m:r>
                              <m:r>
                                <a:rPr lang="el-GR" i="1" baseline="0" dirty="0" smtClean="0">
                                  <a:latin typeface="Cambria Math"/>
                                </a:rPr>
                                <m:t>ᴧ</m:t>
                              </m:r>
                              <m:r>
                                <a:rPr lang="en-US" i="1" baseline="0" dirty="0" smtClean="0">
                                  <a:latin typeface="Cambria Math"/>
                                </a:rPr>
                                <m:t> (</m:t>
                              </m:r>
                            </m:oMath>
                          </a14:m>
                          <a:r>
                            <a:rPr lang="en-US" dirty="0"/>
                            <a:t>p ᴠ q) ≡ p</a:t>
                          </a:r>
                        </a:p>
                      </a:txBody>
                      <a:tcPr/>
                    </a:tc>
                    <a:extLst>
                      <a:ext uri="{0D108BD9-81ED-4DB2-BD59-A6C34878D82A}">
                        <a16:rowId xmlns:a16="http://schemas.microsoft.com/office/drawing/2014/main" val="10008"/>
                      </a:ext>
                    </a:extLst>
                  </a:tr>
                  <a:tr h="479829">
                    <a:tc>
                      <a:txBody>
                        <a:bodyPr/>
                        <a:lstStyle/>
                        <a:p>
                          <a:r>
                            <a:rPr lang="en-US" dirty="0"/>
                            <a:t>9.</a:t>
                          </a:r>
                        </a:p>
                      </a:txBody>
                      <a:tcPr/>
                    </a:tc>
                    <a:tc>
                      <a:txBody>
                        <a:bodyPr/>
                        <a:lstStyle/>
                        <a:p>
                          <a:r>
                            <a:rPr lang="en-US" dirty="0"/>
                            <a:t>De Morgan’s law</a:t>
                          </a:r>
                        </a:p>
                      </a:txBody>
                      <a:tcPr/>
                    </a:tc>
                    <a:tc>
                      <a:txBody>
                        <a:bodyPr/>
                        <a:lstStyle/>
                        <a:p>
                          <a:pPr/>
                          <a14:m>
                            <m:oMathPara xmlns:m="http://schemas.openxmlformats.org/officeDocument/2006/math">
                              <m:oMathParaPr>
                                <m:jc m:val="centerGroup"/>
                              </m:oMathParaPr>
                              <m:oMath xmlns:m="http://schemas.openxmlformats.org/officeDocument/2006/math">
                                <m:r>
                                  <a:rPr lang="en-US" i="1" smtClean="0">
                                    <a:latin typeface="Cambria Math"/>
                                  </a:rPr>
                                  <m:t>¬</m:t>
                                </m:r>
                                <m:d>
                                  <m:dPr>
                                    <m:ctrlPr>
                                      <a:rPr lang="en-US" b="0" i="1" smtClean="0">
                                        <a:latin typeface="Cambria Math" panose="02040503050406030204" pitchFamily="18" charset="0"/>
                                      </a:rPr>
                                    </m:ctrlPr>
                                  </m:dPr>
                                  <m:e>
                                    <m:r>
                                      <a:rPr lang="en-US" b="0" i="1" smtClean="0">
                                        <a:latin typeface="Cambria Math"/>
                                      </a:rPr>
                                      <m:t>𝑝</m:t>
                                    </m:r>
                                    <m:r>
                                      <a:rPr lang="en-US" b="0" i="1" smtClean="0">
                                        <a:latin typeface="Cambria Math"/>
                                      </a:rPr>
                                      <m:t> ᴠ </m:t>
                                    </m:r>
                                    <m:r>
                                      <a:rPr lang="en-US" b="0" i="1" smtClean="0">
                                        <a:latin typeface="Cambria Math"/>
                                      </a:rPr>
                                      <m:t>𝑞</m:t>
                                    </m:r>
                                  </m:e>
                                </m:d>
                                <m:r>
                                  <a:rPr lang="en-US" b="0" i="1" smtClean="0">
                                    <a:latin typeface="Cambria Math"/>
                                  </a:rPr>
                                  <m:t> ≡ ¬</m:t>
                                </m:r>
                                <m:r>
                                  <a:rPr lang="en-US" b="0" i="1" smtClean="0">
                                    <a:latin typeface="Cambria Math"/>
                                  </a:rPr>
                                  <m:t>𝑝</m:t>
                                </m:r>
                                <m:r>
                                  <a:rPr lang="en-US" b="0" i="1" smtClean="0">
                                    <a:latin typeface="Cambria Math"/>
                                  </a:rPr>
                                  <m:t> ᴧ ¬</m:t>
                                </m:r>
                                <m:r>
                                  <a:rPr lang="en-US" b="0" i="1" smtClean="0">
                                    <a:latin typeface="Cambria Math"/>
                                  </a:rPr>
                                  <m:t>𝑞</m:t>
                                </m:r>
                              </m:oMath>
                            </m:oMathPara>
                          </a14:m>
                          <a:endParaRPr lang="en-US" dirty="0"/>
                        </a:p>
                      </a:txBody>
                      <a:tcPr/>
                    </a:tc>
                    <a:tc>
                      <a:txBody>
                        <a:bodyPr/>
                        <a:lstStyle/>
                        <a:p>
                          <a:r>
                            <a:rPr lang="en-US" dirty="0"/>
                            <a:t>¬(p </a:t>
                          </a:r>
                          <a:r>
                            <a:rPr lang="el-GR" dirty="0"/>
                            <a:t>ᴧ</a:t>
                          </a:r>
                          <a:r>
                            <a:rPr lang="en-US" dirty="0"/>
                            <a:t> q) ≡ ¬p </a:t>
                          </a:r>
                          <a:r>
                            <a:rPr lang="el-GR" dirty="0"/>
                            <a:t>ᴧ</a:t>
                          </a:r>
                          <a:r>
                            <a:rPr lang="en-US" dirty="0"/>
                            <a:t> ¬q</a:t>
                          </a:r>
                        </a:p>
                        <a:p>
                          <a:endParaRPr lang="en-US" dirty="0"/>
                        </a:p>
                        <a:p>
                          <a:endParaRPr lang="en-US" dirty="0"/>
                        </a:p>
                        <a:p>
                          <a:endParaRPr lang="en-US" dirty="0"/>
                        </a:p>
                      </a:txBody>
                      <a:tcPr/>
                    </a:tc>
                    <a:extLst>
                      <a:ext uri="{0D108BD9-81ED-4DB2-BD59-A6C34878D82A}">
                        <a16:rowId xmlns:a16="http://schemas.microsoft.com/office/drawing/2014/main" val="10009"/>
                      </a:ext>
                    </a:extLst>
                  </a:tr>
                </a:tbl>
              </a:graphicData>
            </a:graphic>
          </p:graphicFrame>
        </mc:Choice>
        <mc:Fallback>
          <p:graphicFrame>
            <p:nvGraphicFramePr>
              <p:cNvPr id="9" name="Content Placeholder 8"/>
              <p:cNvGraphicFramePr>
                <a:graphicFrameLocks noGrp="1"/>
              </p:cNvGraphicFramePr>
              <p:nvPr>
                <p:ph idx="1"/>
                <p:extLst>
                  <p:ext uri="{D42A27DB-BD31-4B8C-83A1-F6EECF244321}">
                    <p14:modId xmlns:p14="http://schemas.microsoft.com/office/powerpoint/2010/main" xmlns="" xmlns:a14="http://schemas.microsoft.com/office/drawing/2010/main" val="2080992523"/>
                  </p:ext>
                </p:extLst>
              </p:nvPr>
            </p:nvGraphicFramePr>
            <p:xfrm>
              <a:off x="381000" y="793687"/>
              <a:ext cx="8229600" cy="6140514"/>
            </p:xfrm>
            <a:graphic>
              <a:graphicData uri="http://schemas.openxmlformats.org/drawingml/2006/table">
                <a:tbl>
                  <a:tblPr firstRow="1" bandRow="1">
                    <a:tableStyleId>{5C22544A-7EE6-4342-B048-85BDC9FD1C3A}</a:tableStyleId>
                  </a:tblPr>
                  <a:tblGrid>
                    <a:gridCol w="685800"/>
                    <a:gridCol w="1981200"/>
                    <a:gridCol w="2743200"/>
                    <a:gridCol w="2819400"/>
                  </a:tblGrid>
                  <a:tr h="370840">
                    <a:tc>
                      <a:txBody>
                        <a:bodyPr/>
                        <a:lstStyle/>
                        <a:p>
                          <a:r>
                            <a:rPr lang="en-US" dirty="0" err="1" smtClean="0"/>
                            <a:t>S.No</a:t>
                          </a:r>
                          <a:endParaRPr lang="en-US" dirty="0"/>
                        </a:p>
                      </a:txBody>
                      <a:tcPr/>
                    </a:tc>
                    <a:tc>
                      <a:txBody>
                        <a:bodyPr/>
                        <a:lstStyle/>
                        <a:p>
                          <a:r>
                            <a:rPr lang="en-US" dirty="0" smtClean="0"/>
                            <a:t>Name of law</a:t>
                          </a:r>
                          <a:endParaRPr lang="en-US" dirty="0"/>
                        </a:p>
                      </a:txBody>
                      <a:tcPr/>
                    </a:tc>
                    <a:tc>
                      <a:txBody>
                        <a:bodyPr/>
                        <a:lstStyle/>
                        <a:p>
                          <a:r>
                            <a:rPr lang="en-US" dirty="0" smtClean="0"/>
                            <a:t>Primal form</a:t>
                          </a:r>
                          <a:endParaRPr lang="en-US" dirty="0"/>
                        </a:p>
                      </a:txBody>
                      <a:tcPr/>
                    </a:tc>
                    <a:tc>
                      <a:txBody>
                        <a:bodyPr/>
                        <a:lstStyle/>
                        <a:p>
                          <a:r>
                            <a:rPr lang="en-US" dirty="0" smtClean="0"/>
                            <a:t>Dual form</a:t>
                          </a:r>
                          <a:endParaRPr lang="en-US" dirty="0"/>
                        </a:p>
                      </a:txBody>
                      <a:tcPr/>
                    </a:tc>
                  </a:tr>
                  <a:tr h="370840">
                    <a:tc>
                      <a:txBody>
                        <a:bodyPr/>
                        <a:lstStyle/>
                        <a:p>
                          <a:r>
                            <a:rPr lang="en-US" dirty="0" smtClean="0"/>
                            <a:t>1.</a:t>
                          </a:r>
                          <a:endParaRPr lang="en-US" dirty="0"/>
                        </a:p>
                      </a:txBody>
                      <a:tcPr/>
                    </a:tc>
                    <a:tc>
                      <a:txBody>
                        <a:bodyPr/>
                        <a:lstStyle/>
                        <a:p>
                          <a:r>
                            <a:rPr lang="en-US" dirty="0" smtClean="0"/>
                            <a:t>Idempotent law</a:t>
                          </a:r>
                          <a:endParaRPr lang="en-US" dirty="0"/>
                        </a:p>
                      </a:txBody>
                      <a:tcPr/>
                    </a:tc>
                    <a:tc>
                      <a:txBody>
                        <a:bodyPr/>
                        <a:lstStyle/>
                        <a:p>
                          <a:endParaRPr lang="en-US"/>
                        </a:p>
                      </a:txBody>
                      <a:tcPr>
                        <a:blipFill rotWithShape="1">
                          <a:blip r:embed="rId2"/>
                          <a:stretch>
                            <a:fillRect l="-97556" t="-108197" r="-102667" b="-1477049"/>
                          </a:stretch>
                        </a:blipFill>
                      </a:tcPr>
                    </a:tc>
                    <a:tc>
                      <a:txBody>
                        <a:bodyPr/>
                        <a:lstStyle/>
                        <a:p>
                          <a:endParaRPr lang="en-US"/>
                        </a:p>
                      </a:txBody>
                      <a:tcPr>
                        <a:blipFill rotWithShape="1">
                          <a:blip r:embed="rId2"/>
                          <a:stretch>
                            <a:fillRect l="-192424" t="-108197" b="-1477049"/>
                          </a:stretch>
                        </a:blipFill>
                      </a:tcPr>
                    </a:tc>
                  </a:tr>
                  <a:tr h="640080">
                    <a:tc>
                      <a:txBody>
                        <a:bodyPr/>
                        <a:lstStyle/>
                        <a:p>
                          <a:r>
                            <a:rPr lang="en-US" dirty="0" smtClean="0"/>
                            <a:t>2.</a:t>
                          </a:r>
                          <a:endParaRPr lang="en-US" dirty="0"/>
                        </a:p>
                      </a:txBody>
                      <a:tcPr/>
                    </a:tc>
                    <a:tc>
                      <a:txBody>
                        <a:bodyPr/>
                        <a:lstStyle/>
                        <a:p>
                          <a:r>
                            <a:rPr lang="en-US" dirty="0" smtClean="0"/>
                            <a:t>Identity law</a:t>
                          </a:r>
                          <a:endParaRPr lang="en-US" dirty="0"/>
                        </a:p>
                      </a:txBody>
                      <a:tcPr/>
                    </a:tc>
                    <a:tc>
                      <a:txBody>
                        <a:bodyPr/>
                        <a:lstStyle/>
                        <a:p>
                          <a:endParaRPr lang="en-US"/>
                        </a:p>
                      </a:txBody>
                      <a:tcPr>
                        <a:blipFill rotWithShape="1">
                          <a:blip r:embed="rId2"/>
                          <a:stretch>
                            <a:fillRect l="-97556" t="-120952" r="-102667" b="-758095"/>
                          </a:stretch>
                        </a:blipFill>
                      </a:tcPr>
                    </a:tc>
                    <a:tc>
                      <a:txBody>
                        <a:bodyPr/>
                        <a:lstStyle/>
                        <a:p>
                          <a:endParaRPr lang="en-US"/>
                        </a:p>
                      </a:txBody>
                      <a:tcPr>
                        <a:blipFill rotWithShape="1">
                          <a:blip r:embed="rId2"/>
                          <a:stretch>
                            <a:fillRect l="-192424" t="-120952" b="-758095"/>
                          </a:stretch>
                        </a:blipFill>
                      </a:tcPr>
                    </a:tc>
                  </a:tr>
                  <a:tr h="370840">
                    <a:tc>
                      <a:txBody>
                        <a:bodyPr/>
                        <a:lstStyle/>
                        <a:p>
                          <a:r>
                            <a:rPr lang="en-US" dirty="0" smtClean="0"/>
                            <a:t>3</a:t>
                          </a:r>
                          <a:endParaRPr lang="en-US" dirty="0"/>
                        </a:p>
                      </a:txBody>
                      <a:tcPr/>
                    </a:tc>
                    <a:tc>
                      <a:txBody>
                        <a:bodyPr/>
                        <a:lstStyle/>
                        <a:p>
                          <a:r>
                            <a:rPr lang="en-US" dirty="0" smtClean="0"/>
                            <a:t>Dominant law</a:t>
                          </a:r>
                          <a:endParaRPr lang="en-US" dirty="0"/>
                        </a:p>
                      </a:txBody>
                      <a:tcPr/>
                    </a:tc>
                    <a:tc>
                      <a:txBody>
                        <a:bodyPr/>
                        <a:lstStyle/>
                        <a:p>
                          <a:endParaRPr lang="en-US"/>
                        </a:p>
                      </a:txBody>
                      <a:tcPr>
                        <a:blipFill rotWithShape="1">
                          <a:blip r:embed="rId2"/>
                          <a:stretch>
                            <a:fillRect l="-97556" t="-380328" r="-102667" b="-1204918"/>
                          </a:stretch>
                        </a:blipFill>
                      </a:tcPr>
                    </a:tc>
                    <a:tc>
                      <a:txBody>
                        <a:bodyPr/>
                        <a:lstStyle/>
                        <a:p>
                          <a:endParaRPr lang="en-US"/>
                        </a:p>
                      </a:txBody>
                      <a:tcPr>
                        <a:blipFill rotWithShape="1">
                          <a:blip r:embed="rId2"/>
                          <a:stretch>
                            <a:fillRect l="-192424" t="-380328" b="-1204918"/>
                          </a:stretch>
                        </a:blipFill>
                      </a:tcPr>
                    </a:tc>
                  </a:tr>
                  <a:tr h="640080">
                    <a:tc>
                      <a:txBody>
                        <a:bodyPr/>
                        <a:lstStyle/>
                        <a:p>
                          <a:r>
                            <a:rPr lang="en-US" dirty="0" smtClean="0"/>
                            <a:t>4.</a:t>
                          </a:r>
                          <a:endParaRPr lang="en-US" dirty="0"/>
                        </a:p>
                      </a:txBody>
                      <a:tcPr/>
                    </a:tc>
                    <a:tc>
                      <a:txBody>
                        <a:bodyPr/>
                        <a:lstStyle/>
                        <a:p>
                          <a:r>
                            <a:rPr lang="en-US" dirty="0" smtClean="0"/>
                            <a:t>Complement law</a:t>
                          </a:r>
                          <a:endParaRPr lang="en-US" dirty="0"/>
                        </a:p>
                      </a:txBody>
                      <a:tcPr/>
                    </a:tc>
                    <a:tc>
                      <a:txBody>
                        <a:bodyPr/>
                        <a:lstStyle/>
                        <a:p>
                          <a:endParaRPr lang="en-US"/>
                        </a:p>
                      </a:txBody>
                      <a:tcPr>
                        <a:blipFill rotWithShape="1">
                          <a:blip r:embed="rId2"/>
                          <a:stretch>
                            <a:fillRect l="-97556" t="-279048" r="-102667" b="-600000"/>
                          </a:stretch>
                        </a:blipFill>
                      </a:tcPr>
                    </a:tc>
                    <a:tc>
                      <a:txBody>
                        <a:bodyPr/>
                        <a:lstStyle/>
                        <a:p>
                          <a:endParaRPr lang="en-US"/>
                        </a:p>
                      </a:txBody>
                      <a:tcPr>
                        <a:blipFill rotWithShape="1">
                          <a:blip r:embed="rId2"/>
                          <a:stretch>
                            <a:fillRect l="-192424" t="-279048" b="-600000"/>
                          </a:stretch>
                        </a:blipFill>
                      </a:tcPr>
                    </a:tc>
                  </a:tr>
                  <a:tr h="640080">
                    <a:tc>
                      <a:txBody>
                        <a:bodyPr/>
                        <a:lstStyle/>
                        <a:p>
                          <a:r>
                            <a:rPr lang="en-US" dirty="0" smtClean="0"/>
                            <a:t>5.</a:t>
                          </a:r>
                          <a:endParaRPr lang="en-US" dirty="0"/>
                        </a:p>
                      </a:txBody>
                      <a:tcPr/>
                    </a:tc>
                    <a:tc>
                      <a:txBody>
                        <a:bodyPr/>
                        <a:lstStyle/>
                        <a:p>
                          <a:r>
                            <a:rPr lang="en-US" dirty="0" smtClean="0"/>
                            <a:t>Commutative law</a:t>
                          </a:r>
                          <a:endParaRPr lang="en-US" dirty="0"/>
                        </a:p>
                      </a:txBody>
                      <a:tcPr/>
                    </a:tc>
                    <a:tc>
                      <a:txBody>
                        <a:bodyPr/>
                        <a:lstStyle/>
                        <a:p>
                          <a:endParaRPr lang="en-US"/>
                        </a:p>
                      </a:txBody>
                      <a:tcPr>
                        <a:blipFill rotWithShape="1">
                          <a:blip r:embed="rId2"/>
                          <a:stretch>
                            <a:fillRect l="-97556" t="-379048" r="-102667" b="-500000"/>
                          </a:stretch>
                        </a:blipFill>
                      </a:tcPr>
                    </a:tc>
                    <a:tc>
                      <a:txBody>
                        <a:bodyPr/>
                        <a:lstStyle/>
                        <a:p>
                          <a:endParaRPr lang="en-US"/>
                        </a:p>
                      </a:txBody>
                      <a:tcPr>
                        <a:blipFill rotWithShape="1">
                          <a:blip r:embed="rId2"/>
                          <a:stretch>
                            <a:fillRect l="-192424" t="-379048" b="-500000"/>
                          </a:stretch>
                        </a:blipFill>
                      </a:tcPr>
                    </a:tc>
                  </a:tr>
                  <a:tr h="914400">
                    <a:tc>
                      <a:txBody>
                        <a:bodyPr/>
                        <a:lstStyle/>
                        <a:p>
                          <a:r>
                            <a:rPr lang="en-US" dirty="0" smtClean="0"/>
                            <a:t>6</a:t>
                          </a:r>
                          <a:endParaRPr lang="en-US" dirty="0"/>
                        </a:p>
                      </a:txBody>
                      <a:tcPr/>
                    </a:tc>
                    <a:tc>
                      <a:txBody>
                        <a:bodyPr/>
                        <a:lstStyle/>
                        <a:p>
                          <a:r>
                            <a:rPr lang="en-US" dirty="0" smtClean="0"/>
                            <a:t>Associative law</a:t>
                          </a:r>
                          <a:endParaRPr lang="en-US" dirty="0"/>
                        </a:p>
                      </a:txBody>
                      <a:tcPr/>
                    </a:tc>
                    <a:tc>
                      <a:txBody>
                        <a:bodyPr/>
                        <a:lstStyle/>
                        <a:p>
                          <a:endParaRPr lang="en-US"/>
                        </a:p>
                      </a:txBody>
                      <a:tcPr>
                        <a:blipFill rotWithShape="1">
                          <a:blip r:embed="rId2"/>
                          <a:stretch>
                            <a:fillRect l="-97556" t="-335333" r="-102667" b="-250000"/>
                          </a:stretch>
                        </a:blipFill>
                      </a:tcPr>
                    </a:tc>
                    <a:tc>
                      <a:txBody>
                        <a:bodyPr/>
                        <a:lstStyle/>
                        <a:p>
                          <a:endParaRPr lang="en-US"/>
                        </a:p>
                      </a:txBody>
                      <a:tcPr>
                        <a:blipFill rotWithShape="1">
                          <a:blip r:embed="rId2"/>
                          <a:stretch>
                            <a:fillRect l="-192424" t="-335333" b="-250000"/>
                          </a:stretch>
                        </a:blipFill>
                      </a:tcPr>
                    </a:tc>
                  </a:tr>
                  <a:tr h="633794">
                    <a:tc>
                      <a:txBody>
                        <a:bodyPr/>
                        <a:lstStyle/>
                        <a:p>
                          <a:r>
                            <a:rPr lang="en-US" dirty="0" smtClean="0"/>
                            <a:t>7.</a:t>
                          </a:r>
                          <a:endParaRPr lang="en-US" dirty="0"/>
                        </a:p>
                      </a:txBody>
                      <a:tcPr/>
                    </a:tc>
                    <a:tc>
                      <a:txBody>
                        <a:bodyPr/>
                        <a:lstStyle/>
                        <a:p>
                          <a:r>
                            <a:rPr lang="en-US" dirty="0" smtClean="0"/>
                            <a:t>Distributive law</a:t>
                          </a:r>
                          <a:endParaRPr lang="en-US" dirty="0"/>
                        </a:p>
                      </a:txBody>
                      <a:tcPr/>
                    </a:tc>
                    <a:tc>
                      <a:txBody>
                        <a:bodyPr/>
                        <a:lstStyle/>
                        <a:p>
                          <a:endParaRPr lang="en-US"/>
                        </a:p>
                      </a:txBody>
                      <a:tcPr>
                        <a:blipFill rotWithShape="1">
                          <a:blip r:embed="rId2"/>
                          <a:stretch>
                            <a:fillRect l="-97556" t="-627885" r="-102667" b="-260577"/>
                          </a:stretch>
                        </a:blipFill>
                      </a:tcPr>
                    </a:tc>
                    <a:tc>
                      <a:txBody>
                        <a:bodyPr/>
                        <a:lstStyle/>
                        <a:p>
                          <a:endParaRPr lang="en-US"/>
                        </a:p>
                      </a:txBody>
                      <a:tcPr>
                        <a:blipFill rotWithShape="1">
                          <a:blip r:embed="rId2"/>
                          <a:stretch>
                            <a:fillRect l="-192424" t="-627885" b="-260577"/>
                          </a:stretch>
                        </a:blipFill>
                      </a:tcPr>
                    </a:tc>
                  </a:tr>
                  <a:tr h="370840">
                    <a:tc>
                      <a:txBody>
                        <a:bodyPr/>
                        <a:lstStyle/>
                        <a:p>
                          <a:r>
                            <a:rPr lang="en-US" dirty="0" smtClean="0"/>
                            <a:t>8.</a:t>
                          </a:r>
                          <a:endParaRPr lang="en-US" dirty="0"/>
                        </a:p>
                      </a:txBody>
                      <a:tcPr/>
                    </a:tc>
                    <a:tc>
                      <a:txBody>
                        <a:bodyPr/>
                        <a:lstStyle/>
                        <a:p>
                          <a:r>
                            <a:rPr lang="en-US" dirty="0" smtClean="0"/>
                            <a:t>Absorption law</a:t>
                          </a:r>
                          <a:endParaRPr lang="en-US" dirty="0"/>
                        </a:p>
                      </a:txBody>
                      <a:tcPr/>
                    </a:tc>
                    <a:tc>
                      <a:txBody>
                        <a:bodyPr/>
                        <a:lstStyle/>
                        <a:p>
                          <a:endParaRPr lang="en-US"/>
                        </a:p>
                      </a:txBody>
                      <a:tcPr>
                        <a:blipFill rotWithShape="1">
                          <a:blip r:embed="rId2"/>
                          <a:stretch>
                            <a:fillRect l="-97556" t="-1240984" r="-102667" b="-344262"/>
                          </a:stretch>
                        </a:blipFill>
                      </a:tcPr>
                    </a:tc>
                    <a:tc>
                      <a:txBody>
                        <a:bodyPr/>
                        <a:lstStyle/>
                        <a:p>
                          <a:endParaRPr lang="en-US"/>
                        </a:p>
                      </a:txBody>
                      <a:tcPr>
                        <a:blipFill rotWithShape="1">
                          <a:blip r:embed="rId2"/>
                          <a:stretch>
                            <a:fillRect l="-192424" t="-1240984" b="-344262"/>
                          </a:stretch>
                        </a:blipFill>
                      </a:tcPr>
                    </a:tc>
                  </a:tr>
                  <a:tr h="1188720">
                    <a:tc>
                      <a:txBody>
                        <a:bodyPr/>
                        <a:lstStyle/>
                        <a:p>
                          <a:r>
                            <a:rPr lang="en-US" dirty="0" smtClean="0"/>
                            <a:t>9.</a:t>
                          </a:r>
                          <a:endParaRPr lang="en-US" dirty="0"/>
                        </a:p>
                      </a:txBody>
                      <a:tcPr/>
                    </a:tc>
                    <a:tc>
                      <a:txBody>
                        <a:bodyPr/>
                        <a:lstStyle/>
                        <a:p>
                          <a:r>
                            <a:rPr lang="en-US" dirty="0" smtClean="0"/>
                            <a:t>De Morgan’s law</a:t>
                          </a:r>
                          <a:endParaRPr lang="en-US" dirty="0"/>
                        </a:p>
                      </a:txBody>
                      <a:tcPr/>
                    </a:tc>
                    <a:tc>
                      <a:txBody>
                        <a:bodyPr/>
                        <a:lstStyle/>
                        <a:p>
                          <a:endParaRPr lang="en-US"/>
                        </a:p>
                      </a:txBody>
                      <a:tcPr>
                        <a:blipFill rotWithShape="1">
                          <a:blip r:embed="rId2"/>
                          <a:stretch>
                            <a:fillRect l="-97556" t="-419487" r="-102667" b="-7692"/>
                          </a:stretch>
                        </a:blipFill>
                      </a:tcPr>
                    </a:tc>
                    <a:tc>
                      <a:txBody>
                        <a:bodyPr/>
                        <a:lstStyle/>
                        <a:p>
                          <a:r>
                            <a:rPr lang="en-US" dirty="0" smtClean="0"/>
                            <a:t>¬(p </a:t>
                          </a:r>
                          <a:r>
                            <a:rPr lang="el-GR" dirty="0" smtClean="0"/>
                            <a:t>ᴧ</a:t>
                          </a:r>
                          <a:r>
                            <a:rPr lang="en-US" dirty="0" smtClean="0"/>
                            <a:t> q) ≡ ¬p </a:t>
                          </a:r>
                          <a:r>
                            <a:rPr lang="el-GR" dirty="0" smtClean="0"/>
                            <a:t>ᴧ</a:t>
                          </a:r>
                          <a:r>
                            <a:rPr lang="en-US" dirty="0" smtClean="0"/>
                            <a:t> ¬q</a:t>
                          </a:r>
                        </a:p>
                        <a:p>
                          <a:endParaRPr lang="en-US" dirty="0" smtClean="0"/>
                        </a:p>
                        <a:p>
                          <a:endParaRPr lang="en-US" dirty="0" smtClean="0"/>
                        </a:p>
                        <a:p>
                          <a:endParaRPr lang="en-US" dirty="0"/>
                        </a:p>
                      </a:txBody>
                      <a:tcPr/>
                    </a:tc>
                  </a:tr>
                </a:tbl>
              </a:graphicData>
            </a:graphic>
          </p:graphicFrame>
        </mc:Fallback>
      </mc:AlternateContent>
      <p:sp>
        <p:nvSpPr>
          <p:cNvPr id="4" name="Slide Number Placeholder 3"/>
          <p:cNvSpPr>
            <a:spLocks noGrp="1"/>
          </p:cNvSpPr>
          <p:nvPr>
            <p:ph type="sldNum" sz="quarter" idx="12"/>
          </p:nvPr>
        </p:nvSpPr>
        <p:spPr/>
        <p:txBody>
          <a:bodyPr/>
          <a:lstStyle/>
          <a:p>
            <a:fld id="{85B45260-F00F-42CC-A0C0-D25CA4781DDA}" type="slidenum">
              <a:rPr lang="en-US" smtClean="0"/>
              <a:pPr/>
              <a:t>24</a:t>
            </a:fld>
            <a:endParaRPr lang="en-US"/>
          </a:p>
        </p:txBody>
      </p:sp>
    </p:spTree>
    <p:extLst>
      <p:ext uri="{BB962C8B-B14F-4D97-AF65-F5344CB8AC3E}">
        <p14:creationId xmlns="" xmlns:p14="http://schemas.microsoft.com/office/powerpoint/2010/main" val="9795106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Table 2: Equivalences involving Conditionals</a:t>
            </a:r>
          </a:p>
        </p:txBody>
      </p:sp>
      <p:sp>
        <p:nvSpPr>
          <p:cNvPr id="4" name="Slide Number Placeholder 3"/>
          <p:cNvSpPr>
            <a:spLocks noGrp="1"/>
          </p:cNvSpPr>
          <p:nvPr>
            <p:ph type="sldNum" sz="quarter" idx="12"/>
          </p:nvPr>
        </p:nvSpPr>
        <p:spPr/>
        <p:txBody>
          <a:bodyPr/>
          <a:lstStyle/>
          <a:p>
            <a:fld id="{85B45260-F00F-42CC-A0C0-D25CA4781DDA}" type="slidenum">
              <a:rPr lang="en-US" smtClean="0"/>
              <a:pPr/>
              <a:t>25</a:t>
            </a:fld>
            <a:endParaRPr lang="en-US"/>
          </a:p>
        </p:txBody>
      </p:sp>
      <mc:AlternateContent xmlns:mc="http://schemas.openxmlformats.org/markup-compatibility/2006">
        <mc:Choice xmlns="" xmlns:a14="http://schemas.microsoft.com/office/drawing/2010/main" Requires="a14">
          <p:graphicFrame>
            <p:nvGraphicFramePr>
              <p:cNvPr id="7" name="Content Placeholder 6"/>
              <p:cNvGraphicFramePr>
                <a:graphicFrameLocks noGrp="1"/>
              </p:cNvGraphicFramePr>
              <p:nvPr>
                <p:ph idx="1"/>
                <p:extLst>
                  <p:ext uri="{D42A27DB-BD31-4B8C-83A1-F6EECF244321}">
                    <p14:modId xmlns:p14="http://schemas.microsoft.com/office/powerpoint/2010/main" val="2986442734"/>
                  </p:ext>
                </p:extLst>
              </p:nvPr>
            </p:nvGraphicFramePr>
            <p:xfrm>
              <a:off x="457200" y="1600200"/>
              <a:ext cx="8229600" cy="3708400"/>
            </p:xfrm>
            <a:graphic>
              <a:graphicData uri="http://schemas.openxmlformats.org/drawingml/2006/table">
                <a:tbl>
                  <a:tblPr firstRow="1" bandRow="1">
                    <a:tableStyleId>{5C22544A-7EE6-4342-B048-85BDC9FD1C3A}</a:tableStyleId>
                  </a:tblPr>
                  <a:tblGrid>
                    <a:gridCol w="838200">
                      <a:extLst>
                        <a:ext uri="{9D8B030D-6E8A-4147-A177-3AD203B41FA5}">
                          <a16:colId xmlns:a16="http://schemas.microsoft.com/office/drawing/2014/main" val="20000"/>
                        </a:ext>
                      </a:extLst>
                    </a:gridCol>
                    <a:gridCol w="7391400">
                      <a:extLst>
                        <a:ext uri="{9D8B030D-6E8A-4147-A177-3AD203B41FA5}">
                          <a16:colId xmlns:a16="http://schemas.microsoft.com/office/drawing/2014/main" val="20001"/>
                        </a:ext>
                      </a:extLst>
                    </a:gridCol>
                  </a:tblGrid>
                  <a:tr h="370840">
                    <a:tc>
                      <a:txBody>
                        <a:bodyPr/>
                        <a:lstStyle/>
                        <a:p>
                          <a:r>
                            <a:rPr lang="en-US" dirty="0" err="1"/>
                            <a:t>S.No</a:t>
                          </a:r>
                          <a:r>
                            <a:rPr lang="en-US" dirty="0"/>
                            <a:t>.</a:t>
                          </a:r>
                        </a:p>
                      </a:txBody>
                      <a:tcPr/>
                    </a:tc>
                    <a:tc>
                      <a:txBody>
                        <a:bodyPr/>
                        <a:lstStyle/>
                        <a:p>
                          <a:r>
                            <a:rPr lang="en-US" dirty="0"/>
                            <a:t>Equivalence</a:t>
                          </a:r>
                        </a:p>
                      </a:txBody>
                      <a:tcPr/>
                    </a:tc>
                    <a:extLst>
                      <a:ext uri="{0D108BD9-81ED-4DB2-BD59-A6C34878D82A}">
                        <a16:rowId xmlns:a16="http://schemas.microsoft.com/office/drawing/2014/main" val="10000"/>
                      </a:ext>
                    </a:extLst>
                  </a:tr>
                  <a:tr h="370840">
                    <a:tc>
                      <a:txBody>
                        <a:bodyPr/>
                        <a:lstStyle/>
                        <a:p>
                          <a:r>
                            <a:rPr lang="en-US" dirty="0"/>
                            <a:t>1..</a:t>
                          </a:r>
                        </a:p>
                      </a:txBody>
                      <a:tcPr/>
                    </a:tc>
                    <a:tc>
                      <a:txBody>
                        <a:bodyPr/>
                        <a:lstStyle/>
                        <a:p>
                          <a:r>
                            <a:rPr lang="en-US" i="0" dirty="0">
                              <a:latin typeface="+mn-lt"/>
                            </a:rPr>
                            <a:t>                                                    p</a:t>
                          </a:r>
                          <a:r>
                            <a:rPr lang="en-US" i="0" baseline="0" dirty="0">
                              <a:latin typeface="+mn-lt"/>
                            </a:rPr>
                            <a:t> → q ≡ ¬p ᴠ q</a:t>
                          </a:r>
                        </a:p>
                      </a:txBody>
                      <a:tcPr/>
                    </a:tc>
                    <a:extLst>
                      <a:ext uri="{0D108BD9-81ED-4DB2-BD59-A6C34878D82A}">
                        <a16:rowId xmlns:a16="http://schemas.microsoft.com/office/drawing/2014/main" val="10001"/>
                      </a:ext>
                    </a:extLst>
                  </a:tr>
                  <a:tr h="370840">
                    <a:tc>
                      <a:txBody>
                        <a:bodyPr/>
                        <a:lstStyle/>
                        <a:p>
                          <a:r>
                            <a:rPr lang="en-US" dirty="0"/>
                            <a:t>2.</a:t>
                          </a:r>
                        </a:p>
                      </a:txBody>
                      <a:tcPr/>
                    </a:tc>
                    <a:tc>
                      <a:txBody>
                        <a:bodyPr/>
                        <a:lstStyle/>
                        <a:p>
                          <a:r>
                            <a:rPr lang="en-US" dirty="0"/>
                            <a:t>                                                     p</a:t>
                          </a:r>
                          <a:r>
                            <a:rPr lang="en-US" baseline="0" dirty="0"/>
                            <a:t> → q ≡ ¬q → ¬p</a:t>
                          </a:r>
                          <a:endParaRPr lang="en-US" dirty="0"/>
                        </a:p>
                      </a:txBody>
                      <a:tcPr/>
                    </a:tc>
                    <a:extLst>
                      <a:ext uri="{0D108BD9-81ED-4DB2-BD59-A6C34878D82A}">
                        <a16:rowId xmlns:a16="http://schemas.microsoft.com/office/drawing/2014/main" val="10002"/>
                      </a:ext>
                    </a:extLst>
                  </a:tr>
                  <a:tr h="370840">
                    <a:tc>
                      <a:txBody>
                        <a:bodyPr/>
                        <a:lstStyle/>
                        <a:p>
                          <a:r>
                            <a:rPr lang="en-US" dirty="0"/>
                            <a:t>3.</a:t>
                          </a:r>
                        </a:p>
                      </a:txBody>
                      <a:tcPr/>
                    </a:tc>
                    <a:tc>
                      <a:txBody>
                        <a:bodyPr/>
                        <a:lstStyle/>
                        <a:p>
                          <a:pPr/>
                          <a14:m>
                            <m:oMathPara xmlns:m="http://schemas.openxmlformats.org/officeDocument/2006/math">
                              <m:oMathParaPr>
                                <m:jc m:val="centerGroup"/>
                              </m:oMathParaPr>
                              <m:oMath xmlns:m="http://schemas.openxmlformats.org/officeDocument/2006/math">
                                <m:r>
                                  <a:rPr lang="en-US" b="0" i="1" smtClean="0">
                                    <a:latin typeface="Cambria Math"/>
                                  </a:rPr>
                                  <m:t>𝑝</m:t>
                                </m:r>
                                <m:r>
                                  <a:rPr lang="en-US" b="0" i="1" smtClean="0">
                                    <a:latin typeface="Cambria Math"/>
                                  </a:rPr>
                                  <m:t> ᴠ </m:t>
                                </m:r>
                                <m:r>
                                  <a:rPr lang="en-US" b="0" i="1" smtClean="0">
                                    <a:latin typeface="Cambria Math"/>
                                  </a:rPr>
                                  <m:t>𝑞</m:t>
                                </m:r>
                                <m:r>
                                  <a:rPr lang="en-US" b="0" i="1" smtClean="0">
                                    <a:latin typeface="Cambria Math"/>
                                  </a:rPr>
                                  <m:t> ≡ ¬</m:t>
                                </m:r>
                                <m:r>
                                  <a:rPr lang="en-US" b="0" i="1" smtClean="0">
                                    <a:latin typeface="Cambria Math"/>
                                  </a:rPr>
                                  <m:t>𝑝</m:t>
                                </m:r>
                                <m:r>
                                  <a:rPr lang="en-US" b="0" i="1" smtClean="0">
                                    <a:latin typeface="Cambria Math"/>
                                  </a:rPr>
                                  <m:t> →</m:t>
                                </m:r>
                                <m:r>
                                  <a:rPr lang="en-US" b="0" i="1" smtClean="0">
                                    <a:latin typeface="Cambria Math"/>
                                  </a:rPr>
                                  <m:t>𝑞</m:t>
                                </m:r>
                              </m:oMath>
                            </m:oMathPara>
                          </a14:m>
                          <a:endParaRPr lang="en-US" dirty="0"/>
                        </a:p>
                      </a:txBody>
                      <a:tcPr/>
                    </a:tc>
                    <a:extLst>
                      <a:ext uri="{0D108BD9-81ED-4DB2-BD59-A6C34878D82A}">
                        <a16:rowId xmlns:a16="http://schemas.microsoft.com/office/drawing/2014/main" val="10003"/>
                      </a:ext>
                    </a:extLst>
                  </a:tr>
                  <a:tr h="370840">
                    <a:tc>
                      <a:txBody>
                        <a:bodyPr/>
                        <a:lstStyle/>
                        <a:p>
                          <a:r>
                            <a:rPr lang="en-US" dirty="0"/>
                            <a:t>4.</a:t>
                          </a:r>
                        </a:p>
                      </a:txBody>
                      <a:tcPr/>
                    </a:tc>
                    <a:tc>
                      <a:txBody>
                        <a:bodyPr/>
                        <a:lstStyle/>
                        <a:p>
                          <a14:m>
                            <m:oMath xmlns:m="http://schemas.openxmlformats.org/officeDocument/2006/math">
                              <m:r>
                                <a:rPr lang="en-US" b="0" i="1" smtClean="0">
                                  <a:latin typeface="Cambria Math"/>
                                </a:rPr>
                                <m:t>                                                  </m:t>
                              </m:r>
                              <m:r>
                                <a:rPr lang="en-US" b="0" i="1" smtClean="0">
                                  <a:latin typeface="Cambria Math"/>
                                </a:rPr>
                                <m:t>𝑝</m:t>
                              </m:r>
                              <m:r>
                                <a:rPr lang="en-US" b="0" i="1" smtClean="0">
                                  <a:latin typeface="Cambria Math"/>
                                </a:rPr>
                                <m:t> ᴧ </m:t>
                              </m:r>
                              <m:r>
                                <a:rPr lang="en-US" b="0" i="1" smtClean="0">
                                  <a:latin typeface="Cambria Math"/>
                                </a:rPr>
                                <m:t>𝑞</m:t>
                              </m:r>
                              <m:r>
                                <a:rPr lang="en-US" b="0" i="1" smtClean="0">
                                  <a:latin typeface="Cambria Math"/>
                                </a:rPr>
                                <m:t> ≡ ¬(</m:t>
                              </m:r>
                              <m:r>
                                <a:rPr lang="en-US" b="0" i="1" smtClean="0">
                                  <a:latin typeface="Cambria Math"/>
                                </a:rPr>
                                <m:t>𝑝</m:t>
                              </m:r>
                              <m:r>
                                <a:rPr lang="en-US" b="0" i="1" smtClean="0">
                                  <a:latin typeface="Cambria Math"/>
                                </a:rPr>
                                <m:t> → ¬</m:t>
                              </m:r>
                            </m:oMath>
                          </a14:m>
                          <a:r>
                            <a:rPr lang="en-US" dirty="0"/>
                            <a:t>q)</a:t>
                          </a:r>
                        </a:p>
                      </a:txBody>
                      <a:tcPr/>
                    </a:tc>
                    <a:extLst>
                      <a:ext uri="{0D108BD9-81ED-4DB2-BD59-A6C34878D82A}">
                        <a16:rowId xmlns:a16="http://schemas.microsoft.com/office/drawing/2014/main" val="10004"/>
                      </a:ext>
                    </a:extLst>
                  </a:tr>
                  <a:tr h="370840">
                    <a:tc>
                      <a:txBody>
                        <a:bodyPr/>
                        <a:lstStyle/>
                        <a:p>
                          <a:r>
                            <a:rPr lang="en-US" dirty="0"/>
                            <a:t>5.</a:t>
                          </a:r>
                        </a:p>
                      </a:txBody>
                      <a:tcPr/>
                    </a:tc>
                    <a:tc>
                      <a:txBody>
                        <a:bodyPr/>
                        <a:lstStyle/>
                        <a:p>
                          <a:r>
                            <a:rPr lang="en-US" dirty="0"/>
                            <a:t>                                                   ¬(p → q) ≡ p</a:t>
                          </a:r>
                          <a:r>
                            <a:rPr lang="el-GR" baseline="0" dirty="0"/>
                            <a:t>ᴧ</a:t>
                          </a:r>
                          <a:r>
                            <a:rPr lang="en-US" baseline="0" dirty="0"/>
                            <a:t> ¬q</a:t>
                          </a:r>
                          <a:endParaRPr lang="en-US" dirty="0"/>
                        </a:p>
                      </a:txBody>
                      <a:tcPr/>
                    </a:tc>
                    <a:extLst>
                      <a:ext uri="{0D108BD9-81ED-4DB2-BD59-A6C34878D82A}">
                        <a16:rowId xmlns:a16="http://schemas.microsoft.com/office/drawing/2014/main" val="10005"/>
                      </a:ext>
                    </a:extLst>
                  </a:tr>
                  <a:tr h="370840">
                    <a:tc>
                      <a:txBody>
                        <a:bodyPr/>
                        <a:lstStyle/>
                        <a:p>
                          <a:r>
                            <a:rPr lang="en-US" dirty="0"/>
                            <a:t>6.</a:t>
                          </a:r>
                        </a:p>
                      </a:txBody>
                      <a:tcPr/>
                    </a:tc>
                    <a:tc>
                      <a:txBody>
                        <a:bodyPr/>
                        <a:lstStyle/>
                        <a:p>
                          <a14:m>
                            <m:oMath xmlns:m="http://schemas.openxmlformats.org/officeDocument/2006/math">
                              <m:d>
                                <m:dPr>
                                  <m:ctrlPr>
                                    <a:rPr lang="en-US" b="0" i="1" smtClean="0">
                                      <a:latin typeface="Cambria Math" panose="02040503050406030204" pitchFamily="18" charset="0"/>
                                    </a:rPr>
                                  </m:ctrlPr>
                                </m:dPr>
                                <m:e>
                                  <m:r>
                                    <a:rPr lang="en-US" b="0" i="1" smtClean="0">
                                      <a:latin typeface="Cambria Math"/>
                                    </a:rPr>
                                    <m:t>𝑝</m:t>
                                  </m:r>
                                  <m:r>
                                    <a:rPr lang="en-US" b="0" i="1" smtClean="0">
                                      <a:latin typeface="Cambria Math"/>
                                    </a:rPr>
                                    <m:t> →</m:t>
                                  </m:r>
                                  <m:r>
                                    <a:rPr lang="en-US" b="0" i="1" smtClean="0">
                                      <a:latin typeface="Cambria Math"/>
                                    </a:rPr>
                                    <m:t>𝑞</m:t>
                                  </m:r>
                                </m:e>
                              </m:d>
                              <m:r>
                                <a:rPr lang="en-US" b="0" i="1" smtClean="0">
                                  <a:latin typeface="Cambria Math"/>
                                </a:rPr>
                                <m:t> </m:t>
                              </m:r>
                              <m:r>
                                <a:rPr lang="el-GR" b="0" i="1" smtClean="0">
                                  <a:latin typeface="Cambria Math"/>
                                </a:rPr>
                                <m:t>ᴧ</m:t>
                              </m:r>
                              <m:r>
                                <a:rPr lang="en-US" b="0" i="1" smtClean="0">
                                  <a:latin typeface="Cambria Math"/>
                                </a:rPr>
                                <m:t> </m:t>
                              </m:r>
                              <m:d>
                                <m:dPr>
                                  <m:ctrlPr>
                                    <a:rPr lang="en-US" b="0" i="1" smtClean="0">
                                      <a:latin typeface="Cambria Math" panose="02040503050406030204" pitchFamily="18" charset="0"/>
                                    </a:rPr>
                                  </m:ctrlPr>
                                </m:dPr>
                                <m:e>
                                  <m:r>
                                    <a:rPr lang="en-US" b="0" i="1" smtClean="0">
                                      <a:latin typeface="Cambria Math"/>
                                    </a:rPr>
                                    <m:t>𝑝</m:t>
                                  </m:r>
                                  <m:r>
                                    <a:rPr lang="en-US" b="0" i="1" smtClean="0">
                                      <a:latin typeface="Cambria Math"/>
                                    </a:rPr>
                                    <m:t> →</m:t>
                                  </m:r>
                                  <m:r>
                                    <a:rPr lang="en-US" b="0" i="1" smtClean="0">
                                      <a:latin typeface="Cambria Math"/>
                                    </a:rPr>
                                    <m:t>𝑟</m:t>
                                  </m:r>
                                </m:e>
                              </m:d>
                              <m:r>
                                <a:rPr lang="en-US" b="0" i="1" smtClean="0">
                                  <a:latin typeface="Cambria Math"/>
                                </a:rPr>
                                <m:t>≡</m:t>
                              </m:r>
                              <m:r>
                                <a:rPr lang="en-US" b="0" i="1" smtClean="0">
                                  <a:latin typeface="Cambria Math"/>
                                </a:rPr>
                                <m:t>𝑝</m:t>
                              </m:r>
                              <m:r>
                                <a:rPr lang="en-US" b="0" i="1" smtClean="0">
                                  <a:latin typeface="Cambria Math"/>
                                </a:rPr>
                                <m:t>→(</m:t>
                              </m:r>
                              <m:r>
                                <a:rPr lang="en-US" b="0" i="1" smtClean="0">
                                  <a:latin typeface="Cambria Math"/>
                                </a:rPr>
                                <m:t>𝑞</m:t>
                              </m:r>
                              <m:r>
                                <a:rPr lang="en-US" b="0" i="1" smtClean="0">
                                  <a:latin typeface="Cambria Math"/>
                                </a:rPr>
                                <m:t> ᴧ</m:t>
                              </m:r>
                            </m:oMath>
                          </a14:m>
                          <a:r>
                            <a:rPr lang="en-US" dirty="0"/>
                            <a:t> r)</a:t>
                          </a:r>
                        </a:p>
                      </a:txBody>
                      <a:tcPr/>
                    </a:tc>
                    <a:extLst>
                      <a:ext uri="{0D108BD9-81ED-4DB2-BD59-A6C34878D82A}">
                        <a16:rowId xmlns:a16="http://schemas.microsoft.com/office/drawing/2014/main" val="10006"/>
                      </a:ext>
                    </a:extLst>
                  </a:tr>
                  <a:tr h="370840">
                    <a:tc>
                      <a:txBody>
                        <a:bodyPr/>
                        <a:lstStyle/>
                        <a:p>
                          <a:r>
                            <a:rPr lang="en-US" dirty="0"/>
                            <a:t>7.</a:t>
                          </a:r>
                        </a:p>
                      </a:txBody>
                      <a:tcPr/>
                    </a:tc>
                    <a:tc>
                      <a:txBody>
                        <a:bodyPr/>
                        <a:lstStyle/>
                        <a:p>
                          <a:pPr/>
                          <a14:m>
                            <m:oMathPara xmlns:m="http://schemas.openxmlformats.org/officeDocument/2006/math">
                              <m:oMathParaPr>
                                <m:jc m:val="centerGroup"/>
                              </m:oMathParaPr>
                              <m:oMath xmlns:m="http://schemas.openxmlformats.org/officeDocument/2006/math">
                                <m:d>
                                  <m:dPr>
                                    <m:ctrlPr>
                                      <a:rPr lang="en-US" b="0" i="1" smtClean="0">
                                        <a:latin typeface="Cambria Math" panose="02040503050406030204" pitchFamily="18" charset="0"/>
                                      </a:rPr>
                                    </m:ctrlPr>
                                  </m:dPr>
                                  <m:e>
                                    <m:r>
                                      <a:rPr lang="en-US" b="0" i="1" smtClean="0">
                                        <a:latin typeface="Cambria Math"/>
                                      </a:rPr>
                                      <m:t>𝑝</m:t>
                                    </m:r>
                                    <m:r>
                                      <a:rPr lang="en-US" b="0" i="1" smtClean="0">
                                        <a:latin typeface="Cambria Math"/>
                                      </a:rPr>
                                      <m:t> →</m:t>
                                    </m:r>
                                    <m:r>
                                      <a:rPr lang="en-US" b="0" i="1" smtClean="0">
                                        <a:latin typeface="Cambria Math"/>
                                      </a:rPr>
                                      <m:t>𝑟</m:t>
                                    </m:r>
                                  </m:e>
                                </m:d>
                                <m:r>
                                  <a:rPr lang="en-US" b="0" i="1" smtClean="0">
                                    <a:latin typeface="Cambria Math"/>
                                  </a:rPr>
                                  <m:t> </m:t>
                                </m:r>
                                <m:r>
                                  <a:rPr lang="el-GR" b="0" i="1" smtClean="0">
                                    <a:latin typeface="Cambria Math"/>
                                  </a:rPr>
                                  <m:t>ᴧ</m:t>
                                </m:r>
                                <m:r>
                                  <a:rPr lang="en-US" b="0" i="1" smtClean="0">
                                    <a:latin typeface="Cambria Math"/>
                                  </a:rPr>
                                  <m:t> </m:t>
                                </m:r>
                                <m:d>
                                  <m:dPr>
                                    <m:ctrlPr>
                                      <a:rPr lang="en-US" b="0" i="1" smtClean="0">
                                        <a:latin typeface="Cambria Math" panose="02040503050406030204" pitchFamily="18" charset="0"/>
                                      </a:rPr>
                                    </m:ctrlPr>
                                  </m:dPr>
                                  <m:e>
                                    <m:r>
                                      <a:rPr lang="en-US" b="0" i="1" smtClean="0">
                                        <a:latin typeface="Cambria Math"/>
                                      </a:rPr>
                                      <m:t>𝑞</m:t>
                                    </m:r>
                                    <m:r>
                                      <a:rPr lang="en-US" b="0" i="1" smtClean="0">
                                        <a:latin typeface="Cambria Math"/>
                                      </a:rPr>
                                      <m:t> ᴧ </m:t>
                                    </m:r>
                                    <m:r>
                                      <a:rPr lang="en-US" b="0" i="1" smtClean="0">
                                        <a:latin typeface="Cambria Math"/>
                                      </a:rPr>
                                      <m:t>𝑟</m:t>
                                    </m:r>
                                  </m:e>
                                </m:d>
                                <m:r>
                                  <a:rPr lang="en-US" b="0" i="1" smtClean="0">
                                    <a:latin typeface="Cambria Math"/>
                                  </a:rPr>
                                  <m:t> ≡</m:t>
                                </m:r>
                                <m:d>
                                  <m:dPr>
                                    <m:ctrlPr>
                                      <a:rPr lang="en-US" b="0" i="1" smtClean="0">
                                        <a:latin typeface="Cambria Math" panose="02040503050406030204" pitchFamily="18" charset="0"/>
                                      </a:rPr>
                                    </m:ctrlPr>
                                  </m:dPr>
                                  <m:e>
                                    <m:r>
                                      <a:rPr lang="en-US" b="0" i="1" smtClean="0">
                                        <a:latin typeface="Cambria Math"/>
                                      </a:rPr>
                                      <m:t>𝑝</m:t>
                                    </m:r>
                                    <m:r>
                                      <a:rPr lang="en-US" b="0" i="1" smtClean="0">
                                        <a:latin typeface="Cambria Math"/>
                                      </a:rPr>
                                      <m:t> ᴠ </m:t>
                                    </m:r>
                                    <m:r>
                                      <a:rPr lang="en-US" b="0" i="1" smtClean="0">
                                        <a:latin typeface="Cambria Math"/>
                                      </a:rPr>
                                      <m:t>𝑞</m:t>
                                    </m:r>
                                  </m:e>
                                </m:d>
                                <m:r>
                                  <a:rPr lang="en-US" b="0" i="1" smtClean="0">
                                    <a:latin typeface="Cambria Math"/>
                                  </a:rPr>
                                  <m:t>→</m:t>
                                </m:r>
                                <m:r>
                                  <a:rPr lang="en-US" b="0" i="1" smtClean="0">
                                    <a:latin typeface="Cambria Math"/>
                                  </a:rPr>
                                  <m:t>𝑟</m:t>
                                </m:r>
                              </m:oMath>
                            </m:oMathPara>
                          </a14:m>
                          <a:endParaRPr lang="en-US" dirty="0"/>
                        </a:p>
                      </a:txBody>
                      <a:tcPr/>
                    </a:tc>
                    <a:extLst>
                      <a:ext uri="{0D108BD9-81ED-4DB2-BD59-A6C34878D82A}">
                        <a16:rowId xmlns:a16="http://schemas.microsoft.com/office/drawing/2014/main" val="10007"/>
                      </a:ext>
                    </a:extLst>
                  </a:tr>
                  <a:tr h="370840">
                    <a:tc>
                      <a:txBody>
                        <a:bodyPr/>
                        <a:lstStyle/>
                        <a:p>
                          <a:r>
                            <a:rPr lang="en-US" dirty="0"/>
                            <a:t>8.</a:t>
                          </a:r>
                        </a:p>
                      </a:txBody>
                      <a:tcPr/>
                    </a:tc>
                    <a:tc>
                      <a:txBody>
                        <a:bodyPr/>
                        <a:lstStyle/>
                        <a:p>
                          <a:pPr/>
                          <a14:m>
                            <m:oMathPara xmlns:m="http://schemas.openxmlformats.org/officeDocument/2006/math">
                              <m:oMathParaPr>
                                <m:jc m:val="centerGroup"/>
                              </m:oMathParaPr>
                              <m:oMath xmlns:m="http://schemas.openxmlformats.org/officeDocument/2006/math">
                                <m:d>
                                  <m:dPr>
                                    <m:ctrlPr>
                                      <a:rPr lang="en-US" b="0" i="1" smtClean="0">
                                        <a:latin typeface="Cambria Math" panose="02040503050406030204" pitchFamily="18" charset="0"/>
                                      </a:rPr>
                                    </m:ctrlPr>
                                  </m:dPr>
                                  <m:e>
                                    <m:r>
                                      <a:rPr lang="en-US" b="0" i="1" smtClean="0">
                                        <a:latin typeface="Cambria Math"/>
                                      </a:rPr>
                                      <m:t>𝑝</m:t>
                                    </m:r>
                                    <m:r>
                                      <a:rPr lang="en-US" b="0" i="1" smtClean="0">
                                        <a:latin typeface="Cambria Math"/>
                                      </a:rPr>
                                      <m:t> →</m:t>
                                    </m:r>
                                    <m:r>
                                      <a:rPr lang="en-US" b="0" i="1" smtClean="0">
                                        <a:latin typeface="Cambria Math"/>
                                      </a:rPr>
                                      <m:t>𝑞</m:t>
                                    </m:r>
                                  </m:e>
                                </m:d>
                                <m:r>
                                  <a:rPr lang="en-US" b="0" i="1" smtClean="0">
                                    <a:latin typeface="Cambria Math"/>
                                  </a:rPr>
                                  <m:t> ᴠ </m:t>
                                </m:r>
                                <m:d>
                                  <m:dPr>
                                    <m:ctrlPr>
                                      <a:rPr lang="en-US" b="0" i="1" smtClean="0">
                                        <a:latin typeface="Cambria Math" panose="02040503050406030204" pitchFamily="18" charset="0"/>
                                      </a:rPr>
                                    </m:ctrlPr>
                                  </m:dPr>
                                  <m:e>
                                    <m:r>
                                      <a:rPr lang="en-US" b="0" i="1" smtClean="0">
                                        <a:latin typeface="Cambria Math"/>
                                      </a:rPr>
                                      <m:t>𝑝</m:t>
                                    </m:r>
                                    <m:r>
                                      <a:rPr lang="en-US" b="0" i="1" smtClean="0">
                                        <a:latin typeface="Cambria Math"/>
                                      </a:rPr>
                                      <m:t> →</m:t>
                                    </m:r>
                                    <m:r>
                                      <a:rPr lang="en-US" b="0" i="1" smtClean="0">
                                        <a:latin typeface="Cambria Math"/>
                                      </a:rPr>
                                      <m:t>𝑟</m:t>
                                    </m:r>
                                  </m:e>
                                </m:d>
                                <m:r>
                                  <a:rPr lang="en-US" b="0" i="1" smtClean="0">
                                    <a:latin typeface="Cambria Math"/>
                                  </a:rPr>
                                  <m:t>≡</m:t>
                                </m:r>
                                <m:r>
                                  <a:rPr lang="en-US" b="0" i="1" smtClean="0">
                                    <a:latin typeface="Cambria Math"/>
                                  </a:rPr>
                                  <m:t>𝑝</m:t>
                                </m:r>
                                <m:r>
                                  <a:rPr lang="en-US" b="0" i="1" smtClean="0">
                                    <a:latin typeface="Cambria Math"/>
                                  </a:rPr>
                                  <m:t> →(</m:t>
                                </m:r>
                                <m:r>
                                  <a:rPr lang="en-US" b="0" i="1" smtClean="0">
                                    <a:latin typeface="Cambria Math"/>
                                  </a:rPr>
                                  <m:t>𝑞</m:t>
                                </m:r>
                                <m:r>
                                  <a:rPr lang="en-US" b="0" i="1" smtClean="0">
                                    <a:latin typeface="Cambria Math"/>
                                  </a:rPr>
                                  <m:t> ᴠ </m:t>
                                </m:r>
                                <m:r>
                                  <a:rPr lang="en-US" b="0" i="1" smtClean="0">
                                    <a:latin typeface="Cambria Math"/>
                                  </a:rPr>
                                  <m:t>𝑟</m:t>
                                </m:r>
                                <m:r>
                                  <a:rPr lang="en-US" b="0" i="1" smtClean="0">
                                    <a:latin typeface="Cambria Math"/>
                                  </a:rPr>
                                  <m:t>)</m:t>
                                </m:r>
                              </m:oMath>
                            </m:oMathPara>
                          </a14:m>
                          <a:endParaRPr lang="en-US" dirty="0"/>
                        </a:p>
                      </a:txBody>
                      <a:tcPr/>
                    </a:tc>
                    <a:extLst>
                      <a:ext uri="{0D108BD9-81ED-4DB2-BD59-A6C34878D82A}">
                        <a16:rowId xmlns:a16="http://schemas.microsoft.com/office/drawing/2014/main" val="10008"/>
                      </a:ext>
                    </a:extLst>
                  </a:tr>
                  <a:tr h="370840">
                    <a:tc>
                      <a:txBody>
                        <a:bodyPr/>
                        <a:lstStyle/>
                        <a:p>
                          <a:r>
                            <a:rPr lang="en-US" dirty="0"/>
                            <a:t>9.</a:t>
                          </a:r>
                        </a:p>
                      </a:txBody>
                      <a:tcPr/>
                    </a:tc>
                    <a:tc>
                      <a:txBody>
                        <a:bodyPr/>
                        <a:lstStyle/>
                        <a:p>
                          <a:r>
                            <a:rPr lang="en-US" dirty="0"/>
                            <a:t>                                             (p </a:t>
                          </a:r>
                          <a:r>
                            <a:rPr lang="el-GR" dirty="0"/>
                            <a:t>→</a:t>
                          </a:r>
                          <a:r>
                            <a:rPr lang="en-US" dirty="0"/>
                            <a:t> r) ᴠ (q → r) ≡ (p </a:t>
                          </a:r>
                          <a:r>
                            <a:rPr lang="el-GR" dirty="0"/>
                            <a:t>ᴧ</a:t>
                          </a:r>
                          <a:r>
                            <a:rPr lang="en-US" dirty="0"/>
                            <a:t> q)</a:t>
                          </a:r>
                          <a:r>
                            <a:rPr lang="en-US" baseline="0" dirty="0"/>
                            <a:t> → r</a:t>
                          </a:r>
                        </a:p>
                      </a:txBody>
                      <a:tcPr/>
                    </a:tc>
                    <a:extLst>
                      <a:ext uri="{0D108BD9-81ED-4DB2-BD59-A6C34878D82A}">
                        <a16:rowId xmlns:a16="http://schemas.microsoft.com/office/drawing/2014/main" val="10009"/>
                      </a:ext>
                    </a:extLst>
                  </a:tr>
                </a:tbl>
              </a:graphicData>
            </a:graphic>
          </p:graphicFrame>
        </mc:Choice>
        <mc:Fallback>
          <p:graphicFrame>
            <p:nvGraphicFramePr>
              <p:cNvPr id="7" name="Content Placeholder 6"/>
              <p:cNvGraphicFramePr>
                <a:graphicFrameLocks noGrp="1"/>
              </p:cNvGraphicFramePr>
              <p:nvPr>
                <p:ph idx="1"/>
                <p:extLst>
                  <p:ext uri="{D42A27DB-BD31-4B8C-83A1-F6EECF244321}">
                    <p14:modId xmlns:p14="http://schemas.microsoft.com/office/powerpoint/2010/main" xmlns="" xmlns:a14="http://schemas.microsoft.com/office/drawing/2010/main" val="2986442734"/>
                  </p:ext>
                </p:extLst>
              </p:nvPr>
            </p:nvGraphicFramePr>
            <p:xfrm>
              <a:off x="457200" y="1600200"/>
              <a:ext cx="8229600" cy="3708400"/>
            </p:xfrm>
            <a:graphic>
              <a:graphicData uri="http://schemas.openxmlformats.org/drawingml/2006/table">
                <a:tbl>
                  <a:tblPr firstRow="1" bandRow="1">
                    <a:tableStyleId>{5C22544A-7EE6-4342-B048-85BDC9FD1C3A}</a:tableStyleId>
                  </a:tblPr>
                  <a:tblGrid>
                    <a:gridCol w="838200"/>
                    <a:gridCol w="7391400"/>
                  </a:tblGrid>
                  <a:tr h="370840">
                    <a:tc>
                      <a:txBody>
                        <a:bodyPr/>
                        <a:lstStyle/>
                        <a:p>
                          <a:r>
                            <a:rPr lang="en-US" dirty="0" err="1" smtClean="0"/>
                            <a:t>S.No</a:t>
                          </a:r>
                          <a:r>
                            <a:rPr lang="en-US" dirty="0" smtClean="0"/>
                            <a:t>.</a:t>
                          </a:r>
                          <a:endParaRPr lang="en-US" dirty="0"/>
                        </a:p>
                      </a:txBody>
                      <a:tcPr/>
                    </a:tc>
                    <a:tc>
                      <a:txBody>
                        <a:bodyPr/>
                        <a:lstStyle/>
                        <a:p>
                          <a:r>
                            <a:rPr lang="en-US" dirty="0" smtClean="0"/>
                            <a:t>Equivalence</a:t>
                          </a:r>
                          <a:endParaRPr lang="en-US" dirty="0"/>
                        </a:p>
                      </a:txBody>
                      <a:tcPr/>
                    </a:tc>
                  </a:tr>
                  <a:tr h="370840">
                    <a:tc>
                      <a:txBody>
                        <a:bodyPr/>
                        <a:lstStyle/>
                        <a:p>
                          <a:r>
                            <a:rPr lang="en-US" dirty="0" smtClean="0"/>
                            <a:t>1..</a:t>
                          </a:r>
                          <a:endParaRPr lang="en-US" dirty="0"/>
                        </a:p>
                      </a:txBody>
                      <a:tcPr/>
                    </a:tc>
                    <a:tc>
                      <a:txBody>
                        <a:bodyPr/>
                        <a:lstStyle/>
                        <a:p>
                          <a:r>
                            <a:rPr lang="en-US" i="0" dirty="0" smtClean="0">
                              <a:latin typeface="+mn-lt"/>
                            </a:rPr>
                            <a:t>                                                    p</a:t>
                          </a:r>
                          <a:r>
                            <a:rPr lang="en-US" i="0" baseline="0" dirty="0" smtClean="0">
                              <a:latin typeface="+mn-lt"/>
                            </a:rPr>
                            <a:t> → q ≡ ¬p ᴠ q</a:t>
                          </a:r>
                        </a:p>
                      </a:txBody>
                      <a:tcPr/>
                    </a:tc>
                  </a:tr>
                  <a:tr h="370840">
                    <a:tc>
                      <a:txBody>
                        <a:bodyPr/>
                        <a:lstStyle/>
                        <a:p>
                          <a:r>
                            <a:rPr lang="en-US" dirty="0" smtClean="0"/>
                            <a:t>2.</a:t>
                          </a:r>
                          <a:endParaRPr lang="en-US" dirty="0"/>
                        </a:p>
                      </a:txBody>
                      <a:tcPr/>
                    </a:tc>
                    <a:tc>
                      <a:txBody>
                        <a:bodyPr/>
                        <a:lstStyle/>
                        <a:p>
                          <a:r>
                            <a:rPr lang="en-US" dirty="0" smtClean="0"/>
                            <a:t>                                                     p</a:t>
                          </a:r>
                          <a:r>
                            <a:rPr lang="en-US" baseline="0" dirty="0" smtClean="0"/>
                            <a:t> → q ≡ ¬q → ¬p</a:t>
                          </a:r>
                          <a:endParaRPr lang="en-US" dirty="0"/>
                        </a:p>
                      </a:txBody>
                      <a:tcPr/>
                    </a:tc>
                  </a:tr>
                  <a:tr h="370840">
                    <a:tc>
                      <a:txBody>
                        <a:bodyPr/>
                        <a:lstStyle/>
                        <a:p>
                          <a:r>
                            <a:rPr lang="en-US" dirty="0" smtClean="0"/>
                            <a:t>3.</a:t>
                          </a:r>
                          <a:endParaRPr lang="en-US" dirty="0"/>
                        </a:p>
                      </a:txBody>
                      <a:tcPr/>
                    </a:tc>
                    <a:tc>
                      <a:txBody>
                        <a:bodyPr/>
                        <a:lstStyle/>
                        <a:p>
                          <a:endParaRPr lang="en-US"/>
                        </a:p>
                      </a:txBody>
                      <a:tcPr>
                        <a:blipFill rotWithShape="1">
                          <a:blip r:embed="rId2"/>
                          <a:stretch>
                            <a:fillRect l="-11386" t="-306557" b="-622951"/>
                          </a:stretch>
                        </a:blipFill>
                      </a:tcPr>
                    </a:tc>
                  </a:tr>
                  <a:tr h="370840">
                    <a:tc>
                      <a:txBody>
                        <a:bodyPr/>
                        <a:lstStyle/>
                        <a:p>
                          <a:r>
                            <a:rPr lang="en-US" dirty="0" smtClean="0"/>
                            <a:t>4.</a:t>
                          </a:r>
                          <a:endParaRPr lang="en-US" dirty="0"/>
                        </a:p>
                      </a:txBody>
                      <a:tcPr/>
                    </a:tc>
                    <a:tc>
                      <a:txBody>
                        <a:bodyPr/>
                        <a:lstStyle/>
                        <a:p>
                          <a:endParaRPr lang="en-US"/>
                        </a:p>
                      </a:txBody>
                      <a:tcPr>
                        <a:blipFill rotWithShape="1">
                          <a:blip r:embed="rId2"/>
                          <a:stretch>
                            <a:fillRect l="-11386" t="-406557" b="-522951"/>
                          </a:stretch>
                        </a:blipFill>
                      </a:tcPr>
                    </a:tc>
                  </a:tr>
                  <a:tr h="370840">
                    <a:tc>
                      <a:txBody>
                        <a:bodyPr/>
                        <a:lstStyle/>
                        <a:p>
                          <a:r>
                            <a:rPr lang="en-US" dirty="0" smtClean="0"/>
                            <a:t>5.</a:t>
                          </a:r>
                          <a:endParaRPr lang="en-US" dirty="0"/>
                        </a:p>
                      </a:txBody>
                      <a:tcPr/>
                    </a:tc>
                    <a:tc>
                      <a:txBody>
                        <a:bodyPr/>
                        <a:lstStyle/>
                        <a:p>
                          <a:r>
                            <a:rPr lang="en-US" dirty="0" smtClean="0"/>
                            <a:t>                                                   ¬(p → q) ≡ p</a:t>
                          </a:r>
                          <a:r>
                            <a:rPr lang="el-GR" baseline="0" dirty="0" smtClean="0"/>
                            <a:t>ᴧ</a:t>
                          </a:r>
                          <a:r>
                            <a:rPr lang="en-US" baseline="0" dirty="0" smtClean="0"/>
                            <a:t> ¬q</a:t>
                          </a:r>
                          <a:endParaRPr lang="en-US" dirty="0"/>
                        </a:p>
                      </a:txBody>
                      <a:tcPr/>
                    </a:tc>
                  </a:tr>
                  <a:tr h="370840">
                    <a:tc>
                      <a:txBody>
                        <a:bodyPr/>
                        <a:lstStyle/>
                        <a:p>
                          <a:r>
                            <a:rPr lang="en-US" dirty="0" smtClean="0"/>
                            <a:t>6.</a:t>
                          </a:r>
                          <a:endParaRPr lang="en-US" dirty="0"/>
                        </a:p>
                      </a:txBody>
                      <a:tcPr/>
                    </a:tc>
                    <a:tc>
                      <a:txBody>
                        <a:bodyPr/>
                        <a:lstStyle/>
                        <a:p>
                          <a:endParaRPr lang="en-US"/>
                        </a:p>
                      </a:txBody>
                      <a:tcPr>
                        <a:blipFill rotWithShape="1">
                          <a:blip r:embed="rId2"/>
                          <a:stretch>
                            <a:fillRect l="-11386" t="-606557" b="-322951"/>
                          </a:stretch>
                        </a:blipFill>
                      </a:tcPr>
                    </a:tc>
                  </a:tr>
                  <a:tr h="370840">
                    <a:tc>
                      <a:txBody>
                        <a:bodyPr/>
                        <a:lstStyle/>
                        <a:p>
                          <a:r>
                            <a:rPr lang="en-US" dirty="0" smtClean="0"/>
                            <a:t>7.</a:t>
                          </a:r>
                          <a:endParaRPr lang="en-US" dirty="0"/>
                        </a:p>
                      </a:txBody>
                      <a:tcPr/>
                    </a:tc>
                    <a:tc>
                      <a:txBody>
                        <a:bodyPr/>
                        <a:lstStyle/>
                        <a:p>
                          <a:endParaRPr lang="en-US"/>
                        </a:p>
                      </a:txBody>
                      <a:tcPr>
                        <a:blipFill rotWithShape="1">
                          <a:blip r:embed="rId2"/>
                          <a:stretch>
                            <a:fillRect l="-11386" t="-718333" b="-228333"/>
                          </a:stretch>
                        </a:blipFill>
                      </a:tcPr>
                    </a:tc>
                  </a:tr>
                  <a:tr h="370840">
                    <a:tc>
                      <a:txBody>
                        <a:bodyPr/>
                        <a:lstStyle/>
                        <a:p>
                          <a:r>
                            <a:rPr lang="en-US" dirty="0" smtClean="0"/>
                            <a:t>8.</a:t>
                          </a:r>
                          <a:endParaRPr lang="en-US" dirty="0"/>
                        </a:p>
                      </a:txBody>
                      <a:tcPr/>
                    </a:tc>
                    <a:tc>
                      <a:txBody>
                        <a:bodyPr/>
                        <a:lstStyle/>
                        <a:p>
                          <a:endParaRPr lang="en-US"/>
                        </a:p>
                      </a:txBody>
                      <a:tcPr>
                        <a:blipFill rotWithShape="1">
                          <a:blip r:embed="rId2"/>
                          <a:stretch>
                            <a:fillRect l="-11386" t="-804918" b="-124590"/>
                          </a:stretch>
                        </a:blipFill>
                      </a:tcPr>
                    </a:tc>
                  </a:tr>
                  <a:tr h="370840">
                    <a:tc>
                      <a:txBody>
                        <a:bodyPr/>
                        <a:lstStyle/>
                        <a:p>
                          <a:r>
                            <a:rPr lang="en-US" dirty="0" smtClean="0"/>
                            <a:t>9.</a:t>
                          </a:r>
                          <a:endParaRPr lang="en-US" dirty="0"/>
                        </a:p>
                      </a:txBody>
                      <a:tcPr/>
                    </a:tc>
                    <a:tc>
                      <a:txBody>
                        <a:bodyPr/>
                        <a:lstStyle/>
                        <a:p>
                          <a:r>
                            <a:rPr lang="en-US" dirty="0" smtClean="0"/>
                            <a:t>                                             (p </a:t>
                          </a:r>
                          <a:r>
                            <a:rPr lang="el-GR" dirty="0" smtClean="0"/>
                            <a:t>→</a:t>
                          </a:r>
                          <a:r>
                            <a:rPr lang="en-US" dirty="0" smtClean="0"/>
                            <a:t> r) ᴠ (q → r) ≡ (p </a:t>
                          </a:r>
                          <a:r>
                            <a:rPr lang="el-GR" dirty="0" smtClean="0"/>
                            <a:t>ᴧ</a:t>
                          </a:r>
                          <a:r>
                            <a:rPr lang="en-US" dirty="0" smtClean="0"/>
                            <a:t> q)</a:t>
                          </a:r>
                          <a:r>
                            <a:rPr lang="en-US" baseline="0" dirty="0" smtClean="0"/>
                            <a:t> → r</a:t>
                          </a:r>
                        </a:p>
                      </a:txBody>
                      <a:tcPr/>
                    </a:tc>
                  </a:tr>
                </a:tbl>
              </a:graphicData>
            </a:graphic>
          </p:graphicFrame>
        </mc:Fallback>
      </mc:AlternateContent>
    </p:spTree>
    <p:extLst>
      <p:ext uri="{BB962C8B-B14F-4D97-AF65-F5344CB8AC3E}">
        <p14:creationId xmlns="" xmlns:p14="http://schemas.microsoft.com/office/powerpoint/2010/main" val="288023125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Table 3: Equivalences involving </a:t>
            </a:r>
            <a:r>
              <a:rPr lang="en-US" dirty="0" err="1"/>
              <a:t>biconditionals</a:t>
            </a:r>
            <a:endParaRPr lang="en-US" dirty="0"/>
          </a:p>
        </p:txBody>
      </p:sp>
      <p:sp>
        <p:nvSpPr>
          <p:cNvPr id="4" name="Slide Number Placeholder 3"/>
          <p:cNvSpPr>
            <a:spLocks noGrp="1"/>
          </p:cNvSpPr>
          <p:nvPr>
            <p:ph type="sldNum" sz="quarter" idx="12"/>
          </p:nvPr>
        </p:nvSpPr>
        <p:spPr/>
        <p:txBody>
          <a:bodyPr/>
          <a:lstStyle/>
          <a:p>
            <a:fld id="{85B45260-F00F-42CC-A0C0-D25CA4781DDA}" type="slidenum">
              <a:rPr lang="en-US" smtClean="0"/>
              <a:pPr/>
              <a:t>26</a:t>
            </a:fld>
            <a:endParaRPr lang="en-US"/>
          </a:p>
        </p:txBody>
      </p:sp>
      <mc:AlternateContent xmlns:mc="http://schemas.openxmlformats.org/markup-compatibility/2006">
        <mc:Choice xmlns="" xmlns:a14="http://schemas.microsoft.com/office/drawing/2010/main" Requires="a14">
          <p:graphicFrame>
            <p:nvGraphicFramePr>
              <p:cNvPr id="7" name="Content Placeholder 6"/>
              <p:cNvGraphicFramePr>
                <a:graphicFrameLocks noGrp="1"/>
              </p:cNvGraphicFramePr>
              <p:nvPr>
                <p:ph idx="1"/>
                <p:extLst>
                  <p:ext uri="{D42A27DB-BD31-4B8C-83A1-F6EECF244321}">
                    <p14:modId xmlns:p14="http://schemas.microsoft.com/office/powerpoint/2010/main" val="2225488357"/>
                  </p:ext>
                </p:extLst>
              </p:nvPr>
            </p:nvGraphicFramePr>
            <p:xfrm>
              <a:off x="457200" y="1600200"/>
              <a:ext cx="8229600" cy="1854200"/>
            </p:xfrm>
            <a:graphic>
              <a:graphicData uri="http://schemas.openxmlformats.org/drawingml/2006/table">
                <a:tbl>
                  <a:tblPr firstRow="1" bandRow="1">
                    <a:tableStyleId>{5C22544A-7EE6-4342-B048-85BDC9FD1C3A}</a:tableStyleId>
                  </a:tblPr>
                  <a:tblGrid>
                    <a:gridCol w="762000">
                      <a:extLst>
                        <a:ext uri="{9D8B030D-6E8A-4147-A177-3AD203B41FA5}">
                          <a16:colId xmlns:a16="http://schemas.microsoft.com/office/drawing/2014/main" val="20000"/>
                        </a:ext>
                      </a:extLst>
                    </a:gridCol>
                    <a:gridCol w="7467600">
                      <a:extLst>
                        <a:ext uri="{9D8B030D-6E8A-4147-A177-3AD203B41FA5}">
                          <a16:colId xmlns:a16="http://schemas.microsoft.com/office/drawing/2014/main" val="20001"/>
                        </a:ext>
                      </a:extLst>
                    </a:gridCol>
                  </a:tblGrid>
                  <a:tr h="370840">
                    <a:tc>
                      <a:txBody>
                        <a:bodyPr/>
                        <a:lstStyle/>
                        <a:p>
                          <a:r>
                            <a:rPr lang="en-US" dirty="0" err="1"/>
                            <a:t>S.No</a:t>
                          </a:r>
                          <a:r>
                            <a:rPr lang="en-US" dirty="0"/>
                            <a:t>.</a:t>
                          </a:r>
                        </a:p>
                      </a:txBody>
                      <a:tcPr/>
                    </a:tc>
                    <a:tc>
                      <a:txBody>
                        <a:bodyPr/>
                        <a:lstStyle/>
                        <a:p>
                          <a:r>
                            <a:rPr lang="en-US" dirty="0"/>
                            <a:t>Equivalence</a:t>
                          </a:r>
                        </a:p>
                      </a:txBody>
                      <a:tcPr/>
                    </a:tc>
                    <a:extLst>
                      <a:ext uri="{0D108BD9-81ED-4DB2-BD59-A6C34878D82A}">
                        <a16:rowId xmlns:a16="http://schemas.microsoft.com/office/drawing/2014/main" val="10000"/>
                      </a:ext>
                    </a:extLst>
                  </a:tr>
                  <a:tr h="370840">
                    <a:tc>
                      <a:txBody>
                        <a:bodyPr/>
                        <a:lstStyle/>
                        <a:p>
                          <a:r>
                            <a:rPr lang="en-US" dirty="0"/>
                            <a:t>1.</a:t>
                          </a:r>
                        </a:p>
                      </a:txBody>
                      <a:tcPr/>
                    </a:tc>
                    <a:tc>
                      <a:txBody>
                        <a:bodyPr/>
                        <a:lstStyle/>
                        <a:p>
                          <a14:m>
                            <m:oMathPara xmlns:m="http://schemas.openxmlformats.org/officeDocument/2006/math">
                              <m:oMathParaPr>
                                <m:jc m:val="centerGroup"/>
                              </m:oMathParaPr>
                              <m:oMath xmlns:m="http://schemas.openxmlformats.org/officeDocument/2006/math">
                                <m:r>
                                  <a:rPr lang="en-US" b="0" i="1" baseline="0" smtClean="0">
                                    <a:latin typeface="Cambria Math"/>
                                  </a:rPr>
                                  <m:t>𝑝</m:t>
                                </m:r>
                                <m:r>
                                  <a:rPr lang="en-US" b="0" i="1" baseline="0" smtClean="0">
                                    <a:latin typeface="Cambria Math"/>
                                  </a:rPr>
                                  <m:t> ↔</m:t>
                                </m:r>
                                <m:r>
                                  <a:rPr lang="en-US" b="0" i="1" baseline="0" smtClean="0">
                                    <a:latin typeface="Cambria Math"/>
                                  </a:rPr>
                                  <m:t>𝑞</m:t>
                                </m:r>
                                <m:r>
                                  <a:rPr lang="en-US" b="0" i="1" baseline="0" smtClean="0">
                                    <a:latin typeface="Cambria Math"/>
                                  </a:rPr>
                                  <m:t> ≡</m:t>
                                </m:r>
                                <m:d>
                                  <m:dPr>
                                    <m:ctrlPr>
                                      <a:rPr lang="en-US" b="0" i="1" baseline="0" smtClean="0">
                                        <a:latin typeface="Cambria Math" panose="02040503050406030204" pitchFamily="18" charset="0"/>
                                      </a:rPr>
                                    </m:ctrlPr>
                                  </m:dPr>
                                  <m:e>
                                    <m:r>
                                      <a:rPr lang="en-US" b="0" i="1" baseline="0" smtClean="0">
                                        <a:latin typeface="Cambria Math"/>
                                      </a:rPr>
                                      <m:t>𝑝</m:t>
                                    </m:r>
                                    <m:r>
                                      <a:rPr lang="en-US" b="0" i="1" baseline="0" smtClean="0">
                                        <a:latin typeface="Cambria Math"/>
                                      </a:rPr>
                                      <m:t>→</m:t>
                                    </m:r>
                                    <m:r>
                                      <a:rPr lang="en-US" b="0" i="1" baseline="0" smtClean="0">
                                        <a:latin typeface="Cambria Math"/>
                                      </a:rPr>
                                      <m:t>𝑞</m:t>
                                    </m:r>
                                  </m:e>
                                </m:d>
                                <m:r>
                                  <a:rPr lang="en-US" b="0" i="1" baseline="0" smtClean="0">
                                    <a:latin typeface="Cambria Math"/>
                                  </a:rPr>
                                  <m:t> </m:t>
                                </m:r>
                                <m:r>
                                  <a:rPr lang="el-GR" b="0" i="1" baseline="0" smtClean="0">
                                    <a:latin typeface="Cambria Math"/>
                                  </a:rPr>
                                  <m:t>ᴧ</m:t>
                                </m:r>
                                <m:r>
                                  <a:rPr lang="en-US" b="0" i="1" baseline="0" smtClean="0">
                                    <a:latin typeface="Cambria Math"/>
                                  </a:rPr>
                                  <m:t> (</m:t>
                                </m:r>
                                <m:r>
                                  <a:rPr lang="en-US" b="0" i="1" baseline="0" smtClean="0">
                                    <a:latin typeface="Cambria Math"/>
                                  </a:rPr>
                                  <m:t>𝑞</m:t>
                                </m:r>
                                <m:r>
                                  <a:rPr lang="en-US" b="0" i="1" baseline="0" smtClean="0">
                                    <a:latin typeface="Cambria Math"/>
                                  </a:rPr>
                                  <m:t> →</m:t>
                                </m:r>
                                <m:r>
                                  <a:rPr lang="en-US" b="0" i="1" baseline="0" smtClean="0">
                                    <a:latin typeface="Cambria Math"/>
                                  </a:rPr>
                                  <m:t>𝑝</m:t>
                                </m:r>
                                <m:r>
                                  <a:rPr lang="en-US" b="0" i="1" baseline="0" smtClean="0">
                                    <a:latin typeface="Cambria Math"/>
                                  </a:rPr>
                                  <m:t>)</m:t>
                                </m:r>
                              </m:oMath>
                            </m:oMathPara>
                          </a14:m>
                          <a:endParaRPr lang="en-US" dirty="0"/>
                        </a:p>
                      </a:txBody>
                      <a:tcPr/>
                    </a:tc>
                    <a:extLst>
                      <a:ext uri="{0D108BD9-81ED-4DB2-BD59-A6C34878D82A}">
                        <a16:rowId xmlns:a16="http://schemas.microsoft.com/office/drawing/2014/main" val="10001"/>
                      </a:ext>
                    </a:extLst>
                  </a:tr>
                  <a:tr h="370840">
                    <a:tc>
                      <a:txBody>
                        <a:bodyPr/>
                        <a:lstStyle/>
                        <a:p>
                          <a:r>
                            <a:rPr lang="en-US" dirty="0"/>
                            <a:t>2.</a:t>
                          </a:r>
                        </a:p>
                      </a:txBody>
                      <a:tcPr/>
                    </a:tc>
                    <a:tc>
                      <a:txBody>
                        <a:bodyPr/>
                        <a:lstStyle/>
                        <a:p>
                          <a14:m>
                            <m:oMath xmlns:m="http://schemas.openxmlformats.org/officeDocument/2006/math">
                              <m:r>
                                <a:rPr lang="en-US" b="0" i="1" smtClean="0">
                                  <a:latin typeface="Cambria Math"/>
                                </a:rPr>
                                <m:t>                                           </m:t>
                              </m:r>
                              <m:r>
                                <a:rPr lang="en-US" b="0" i="1" smtClean="0">
                                  <a:latin typeface="Cambria Math"/>
                                </a:rPr>
                                <m:t>𝑝</m:t>
                              </m:r>
                              <m:r>
                                <a:rPr lang="en-US" b="0" i="1" smtClean="0">
                                  <a:latin typeface="Cambria Math"/>
                                </a:rPr>
                                <m:t>↔</m:t>
                              </m:r>
                              <m:r>
                                <a:rPr lang="en-US" b="0" i="1" smtClean="0">
                                  <a:latin typeface="Cambria Math"/>
                                </a:rPr>
                                <m:t>𝑞</m:t>
                              </m:r>
                              <m:r>
                                <a:rPr lang="en-US" b="0" i="1" smtClean="0">
                                  <a:latin typeface="Cambria Math"/>
                                </a:rPr>
                                <m:t> ≡ ¬</m:t>
                              </m:r>
                              <m:r>
                                <a:rPr lang="en-US" b="0" i="1" smtClean="0">
                                  <a:latin typeface="Cambria Math"/>
                                </a:rPr>
                                <m:t>𝑝</m:t>
                              </m:r>
                              <m:r>
                                <a:rPr lang="en-US" b="0" i="1" smtClean="0">
                                  <a:latin typeface="Cambria Math"/>
                                </a:rPr>
                                <m:t> ↔ ¬</m:t>
                              </m:r>
                            </m:oMath>
                          </a14:m>
                          <a:r>
                            <a:rPr lang="en-US" dirty="0"/>
                            <a:t>q</a:t>
                          </a:r>
                        </a:p>
                      </a:txBody>
                      <a:tcPr/>
                    </a:tc>
                    <a:extLst>
                      <a:ext uri="{0D108BD9-81ED-4DB2-BD59-A6C34878D82A}">
                        <a16:rowId xmlns:a16="http://schemas.microsoft.com/office/drawing/2014/main" val="10002"/>
                      </a:ext>
                    </a:extLst>
                  </a:tr>
                  <a:tr h="370840">
                    <a:tc>
                      <a:txBody>
                        <a:bodyPr/>
                        <a:lstStyle/>
                        <a:p>
                          <a:r>
                            <a:rPr lang="en-US" dirty="0"/>
                            <a:t>3.</a:t>
                          </a:r>
                        </a:p>
                      </a:txBody>
                      <a:tcPr/>
                    </a:tc>
                    <a:tc>
                      <a:txBody>
                        <a:bodyPr/>
                        <a:lstStyle/>
                        <a:p>
                          <a:pPr/>
                          <a14:m>
                            <m:oMathPara xmlns:m="http://schemas.openxmlformats.org/officeDocument/2006/math">
                              <m:oMathParaPr>
                                <m:jc m:val="centerGroup"/>
                              </m:oMathParaPr>
                              <m:oMath xmlns:m="http://schemas.openxmlformats.org/officeDocument/2006/math">
                                <m:r>
                                  <a:rPr lang="en-US" b="0" i="1" smtClean="0">
                                    <a:latin typeface="Cambria Math"/>
                                  </a:rPr>
                                  <m:t>𝑝</m:t>
                                </m:r>
                                <m:r>
                                  <a:rPr lang="en-US" b="0" i="1" smtClean="0">
                                    <a:latin typeface="Cambria Math"/>
                                  </a:rPr>
                                  <m:t> ↔</m:t>
                                </m:r>
                                <m:r>
                                  <a:rPr lang="en-US" b="0" i="1" smtClean="0">
                                    <a:latin typeface="Cambria Math"/>
                                  </a:rPr>
                                  <m:t>𝑞</m:t>
                                </m:r>
                                <m:r>
                                  <a:rPr lang="en-US" b="0" i="1" smtClean="0">
                                    <a:latin typeface="Cambria Math"/>
                                  </a:rPr>
                                  <m:t> ≡</m:t>
                                </m:r>
                                <m:d>
                                  <m:dPr>
                                    <m:ctrlPr>
                                      <a:rPr lang="en-US" b="0" i="1" smtClean="0">
                                        <a:latin typeface="Cambria Math" panose="02040503050406030204" pitchFamily="18" charset="0"/>
                                      </a:rPr>
                                    </m:ctrlPr>
                                  </m:dPr>
                                  <m:e>
                                    <m:r>
                                      <a:rPr lang="en-US" b="0" i="1" smtClean="0">
                                        <a:latin typeface="Cambria Math"/>
                                      </a:rPr>
                                      <m:t>𝑝</m:t>
                                    </m:r>
                                    <m:r>
                                      <a:rPr lang="en-US" b="0" i="1" smtClean="0">
                                        <a:latin typeface="Cambria Math"/>
                                      </a:rPr>
                                      <m:t> ᴧ </m:t>
                                    </m:r>
                                    <m:r>
                                      <a:rPr lang="en-US" b="0" i="1" smtClean="0">
                                        <a:latin typeface="Cambria Math"/>
                                      </a:rPr>
                                      <m:t>𝑞</m:t>
                                    </m:r>
                                  </m:e>
                                </m:d>
                                <m:r>
                                  <a:rPr lang="en-US" b="0" i="1" smtClean="0">
                                    <a:latin typeface="Cambria Math"/>
                                  </a:rPr>
                                  <m:t> ᴠ (¬</m:t>
                                </m:r>
                                <m:r>
                                  <a:rPr lang="en-US" b="0" i="1" smtClean="0">
                                    <a:latin typeface="Cambria Math"/>
                                  </a:rPr>
                                  <m:t>𝑝</m:t>
                                </m:r>
                                <m:r>
                                  <a:rPr lang="en-US" b="0" i="1" smtClean="0">
                                    <a:latin typeface="Cambria Math"/>
                                  </a:rPr>
                                  <m:t> ᴧ ¬</m:t>
                                </m:r>
                                <m:r>
                                  <a:rPr lang="en-US" b="0" i="1" smtClean="0">
                                    <a:latin typeface="Cambria Math"/>
                                  </a:rPr>
                                  <m:t>𝑞</m:t>
                                </m:r>
                                <m:r>
                                  <a:rPr lang="en-US" b="0" i="1" smtClean="0">
                                    <a:latin typeface="Cambria Math"/>
                                  </a:rPr>
                                  <m:t>)</m:t>
                                </m:r>
                              </m:oMath>
                            </m:oMathPara>
                          </a14:m>
                          <a:endParaRPr lang="en-US" dirty="0"/>
                        </a:p>
                      </a:txBody>
                      <a:tcPr/>
                    </a:tc>
                    <a:extLst>
                      <a:ext uri="{0D108BD9-81ED-4DB2-BD59-A6C34878D82A}">
                        <a16:rowId xmlns:a16="http://schemas.microsoft.com/office/drawing/2014/main" val="10003"/>
                      </a:ext>
                    </a:extLst>
                  </a:tr>
                  <a:tr h="370840">
                    <a:tc>
                      <a:txBody>
                        <a:bodyPr/>
                        <a:lstStyle/>
                        <a:p>
                          <a:r>
                            <a:rPr lang="en-US" dirty="0"/>
                            <a:t>4.</a:t>
                          </a:r>
                        </a:p>
                      </a:txBody>
                      <a:tcPr/>
                    </a:tc>
                    <a:tc>
                      <a:txBody>
                        <a:bodyPr/>
                        <a:lstStyle/>
                        <a:p>
                          <a:r>
                            <a:rPr lang="en-US" dirty="0"/>
                            <a:t>                                            ¬(p ↔ q) ≡ p ↔ ¬q</a:t>
                          </a:r>
                        </a:p>
                      </a:txBody>
                      <a:tcPr/>
                    </a:tc>
                    <a:extLst>
                      <a:ext uri="{0D108BD9-81ED-4DB2-BD59-A6C34878D82A}">
                        <a16:rowId xmlns:a16="http://schemas.microsoft.com/office/drawing/2014/main" val="10004"/>
                      </a:ext>
                    </a:extLst>
                  </a:tr>
                </a:tbl>
              </a:graphicData>
            </a:graphic>
          </p:graphicFrame>
        </mc:Choice>
        <mc:Fallback>
          <p:graphicFrame>
            <p:nvGraphicFramePr>
              <p:cNvPr id="7" name="Content Placeholder 6"/>
              <p:cNvGraphicFramePr>
                <a:graphicFrameLocks noGrp="1"/>
              </p:cNvGraphicFramePr>
              <p:nvPr>
                <p:ph idx="1"/>
                <p:extLst>
                  <p:ext uri="{D42A27DB-BD31-4B8C-83A1-F6EECF244321}">
                    <p14:modId xmlns:p14="http://schemas.microsoft.com/office/powerpoint/2010/main" xmlns="" xmlns:a14="http://schemas.microsoft.com/office/drawing/2010/main" val="2225488357"/>
                  </p:ext>
                </p:extLst>
              </p:nvPr>
            </p:nvGraphicFramePr>
            <p:xfrm>
              <a:off x="457200" y="1600200"/>
              <a:ext cx="8229600" cy="1854200"/>
            </p:xfrm>
            <a:graphic>
              <a:graphicData uri="http://schemas.openxmlformats.org/drawingml/2006/table">
                <a:tbl>
                  <a:tblPr firstRow="1" bandRow="1">
                    <a:tableStyleId>{5C22544A-7EE6-4342-B048-85BDC9FD1C3A}</a:tableStyleId>
                  </a:tblPr>
                  <a:tblGrid>
                    <a:gridCol w="762000"/>
                    <a:gridCol w="7467600"/>
                  </a:tblGrid>
                  <a:tr h="370840">
                    <a:tc>
                      <a:txBody>
                        <a:bodyPr/>
                        <a:lstStyle/>
                        <a:p>
                          <a:r>
                            <a:rPr lang="en-US" dirty="0" err="1" smtClean="0"/>
                            <a:t>S.No</a:t>
                          </a:r>
                          <a:r>
                            <a:rPr lang="en-US" dirty="0" smtClean="0"/>
                            <a:t>.</a:t>
                          </a:r>
                          <a:endParaRPr lang="en-US" dirty="0"/>
                        </a:p>
                      </a:txBody>
                      <a:tcPr/>
                    </a:tc>
                    <a:tc>
                      <a:txBody>
                        <a:bodyPr/>
                        <a:lstStyle/>
                        <a:p>
                          <a:r>
                            <a:rPr lang="en-US" dirty="0" smtClean="0"/>
                            <a:t>Equivalence</a:t>
                          </a:r>
                          <a:endParaRPr lang="en-US" dirty="0"/>
                        </a:p>
                      </a:txBody>
                      <a:tcPr/>
                    </a:tc>
                  </a:tr>
                  <a:tr h="370840">
                    <a:tc>
                      <a:txBody>
                        <a:bodyPr/>
                        <a:lstStyle/>
                        <a:p>
                          <a:r>
                            <a:rPr lang="en-US" dirty="0" smtClean="0"/>
                            <a:t>1.</a:t>
                          </a:r>
                          <a:endParaRPr lang="en-US" dirty="0"/>
                        </a:p>
                      </a:txBody>
                      <a:tcPr/>
                    </a:tc>
                    <a:tc>
                      <a:txBody>
                        <a:bodyPr/>
                        <a:lstStyle/>
                        <a:p>
                          <a:endParaRPr lang="en-US"/>
                        </a:p>
                      </a:txBody>
                      <a:tcPr>
                        <a:blipFill rotWithShape="1">
                          <a:blip r:embed="rId2"/>
                          <a:stretch>
                            <a:fillRect l="-10204" t="-108197" b="-322951"/>
                          </a:stretch>
                        </a:blipFill>
                      </a:tcPr>
                    </a:tc>
                  </a:tr>
                  <a:tr h="370840">
                    <a:tc>
                      <a:txBody>
                        <a:bodyPr/>
                        <a:lstStyle/>
                        <a:p>
                          <a:r>
                            <a:rPr lang="en-US" dirty="0" smtClean="0"/>
                            <a:t>2.</a:t>
                          </a:r>
                          <a:endParaRPr lang="en-US" dirty="0"/>
                        </a:p>
                      </a:txBody>
                      <a:tcPr/>
                    </a:tc>
                    <a:tc>
                      <a:txBody>
                        <a:bodyPr/>
                        <a:lstStyle/>
                        <a:p>
                          <a:endParaRPr lang="en-US"/>
                        </a:p>
                      </a:txBody>
                      <a:tcPr>
                        <a:blipFill rotWithShape="1">
                          <a:blip r:embed="rId2"/>
                          <a:stretch>
                            <a:fillRect l="-10204" t="-211667" b="-228333"/>
                          </a:stretch>
                        </a:blipFill>
                      </a:tcPr>
                    </a:tc>
                  </a:tr>
                  <a:tr h="370840">
                    <a:tc>
                      <a:txBody>
                        <a:bodyPr/>
                        <a:lstStyle/>
                        <a:p>
                          <a:r>
                            <a:rPr lang="en-US" dirty="0" smtClean="0"/>
                            <a:t>3.</a:t>
                          </a:r>
                          <a:endParaRPr lang="en-US" dirty="0"/>
                        </a:p>
                      </a:txBody>
                      <a:tcPr/>
                    </a:tc>
                    <a:tc>
                      <a:txBody>
                        <a:bodyPr/>
                        <a:lstStyle/>
                        <a:p>
                          <a:endParaRPr lang="en-US"/>
                        </a:p>
                      </a:txBody>
                      <a:tcPr>
                        <a:blipFill rotWithShape="1">
                          <a:blip r:embed="rId2"/>
                          <a:stretch>
                            <a:fillRect l="-10204" t="-306557" b="-124590"/>
                          </a:stretch>
                        </a:blipFill>
                      </a:tcPr>
                    </a:tc>
                  </a:tr>
                  <a:tr h="370840">
                    <a:tc>
                      <a:txBody>
                        <a:bodyPr/>
                        <a:lstStyle/>
                        <a:p>
                          <a:r>
                            <a:rPr lang="en-US" dirty="0" smtClean="0"/>
                            <a:t>4.</a:t>
                          </a:r>
                          <a:endParaRPr lang="en-US" dirty="0"/>
                        </a:p>
                      </a:txBody>
                      <a:tcPr/>
                    </a:tc>
                    <a:tc>
                      <a:txBody>
                        <a:bodyPr/>
                        <a:lstStyle/>
                        <a:p>
                          <a:r>
                            <a:rPr lang="en-US" dirty="0" smtClean="0"/>
                            <a:t>                                            ¬(p ↔ q) ≡ p ↔ ¬q</a:t>
                          </a:r>
                          <a:endParaRPr lang="en-US" dirty="0"/>
                        </a:p>
                      </a:txBody>
                      <a:tcPr/>
                    </a:tc>
                  </a:tr>
                </a:tbl>
              </a:graphicData>
            </a:graphic>
          </p:graphicFrame>
        </mc:Fallback>
      </mc:AlternateContent>
    </p:spTree>
    <p:extLst>
      <p:ext uri="{BB962C8B-B14F-4D97-AF65-F5344CB8AC3E}">
        <p14:creationId xmlns="" xmlns:p14="http://schemas.microsoft.com/office/powerpoint/2010/main" val="19165152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Tautological Implication</a:t>
            </a:r>
          </a:p>
        </p:txBody>
      </p:sp>
      <mc:AlternateContent xmlns:mc="http://schemas.openxmlformats.org/markup-compatibility/2006">
        <mc:Choice xmlns="" xmlns:a14="http://schemas.microsoft.com/office/drawing/2010/main" Requires="a14">
          <p:sp>
            <p:nvSpPr>
              <p:cNvPr id="3" name="Content Placeholder 2"/>
              <p:cNvSpPr>
                <a:spLocks noGrp="1"/>
              </p:cNvSpPr>
              <p:nvPr>
                <p:ph idx="1"/>
              </p:nvPr>
            </p:nvSpPr>
            <p:spPr/>
            <p:txBody>
              <a:bodyPr/>
              <a:lstStyle/>
              <a:p>
                <a:r>
                  <a:rPr lang="en-US" dirty="0"/>
                  <a:t>A compound proposition A(</a:t>
                </a:r>
                <a14:m>
                  <m:oMath xmlns:m="http://schemas.openxmlformats.org/officeDocument/2006/math">
                    <m:sSub>
                      <m:sSubPr>
                        <m:ctrlPr>
                          <a:rPr lang="en-US" i="1">
                            <a:latin typeface="Cambria Math" panose="02040503050406030204" pitchFamily="18" charset="0"/>
                          </a:rPr>
                        </m:ctrlPr>
                      </m:sSubPr>
                      <m:e>
                        <m:r>
                          <a:rPr lang="en-US" i="1">
                            <a:latin typeface="Cambria Math"/>
                          </a:rPr>
                          <m:t>𝑝</m:t>
                        </m:r>
                      </m:e>
                      <m:sub>
                        <m:r>
                          <a:rPr lang="en-US" i="1">
                            <a:latin typeface="Cambria Math"/>
                          </a:rPr>
                          <m:t>1,</m:t>
                        </m:r>
                      </m:sub>
                    </m:sSub>
                    <m:sSub>
                      <m:sSubPr>
                        <m:ctrlPr>
                          <a:rPr lang="en-US" i="1">
                            <a:latin typeface="Cambria Math" panose="02040503050406030204" pitchFamily="18" charset="0"/>
                          </a:rPr>
                        </m:ctrlPr>
                      </m:sSubPr>
                      <m:e>
                        <m:r>
                          <a:rPr lang="en-US" i="1">
                            <a:latin typeface="Cambria Math"/>
                          </a:rPr>
                          <m:t>𝑝</m:t>
                        </m:r>
                      </m:e>
                      <m:sub>
                        <m:r>
                          <a:rPr lang="en-US" i="1">
                            <a:latin typeface="Cambria Math"/>
                          </a:rPr>
                          <m:t>2</m:t>
                        </m:r>
                      </m:sub>
                    </m:sSub>
                  </m:oMath>
                </a14:m>
                <a:r>
                  <a:rPr lang="en-US" dirty="0"/>
                  <a:t>,…,</a:t>
                </a:r>
                <a14:m>
                  <m:oMath xmlns:m="http://schemas.openxmlformats.org/officeDocument/2006/math">
                    <m:sSub>
                      <m:sSubPr>
                        <m:ctrlPr>
                          <a:rPr lang="en-US" i="1" dirty="0">
                            <a:latin typeface="Cambria Math" panose="02040503050406030204" pitchFamily="18" charset="0"/>
                          </a:rPr>
                        </m:ctrlPr>
                      </m:sSubPr>
                      <m:e>
                        <m:r>
                          <a:rPr lang="en-US" i="1" dirty="0">
                            <a:latin typeface="Cambria Math"/>
                          </a:rPr>
                          <m:t>𝑝</m:t>
                        </m:r>
                      </m:e>
                      <m:sub>
                        <m:r>
                          <a:rPr lang="en-US" i="1" dirty="0">
                            <a:latin typeface="Cambria Math"/>
                          </a:rPr>
                          <m:t>𝑛</m:t>
                        </m:r>
                      </m:sub>
                    </m:sSub>
                  </m:oMath>
                </a14:m>
                <a:r>
                  <a:rPr lang="en-US" dirty="0"/>
                  <a:t>)is said to tautologically imply or imply the compound proposition B(</a:t>
                </a:r>
                <a14:m>
                  <m:oMath xmlns:m="http://schemas.openxmlformats.org/officeDocument/2006/math">
                    <m:sSub>
                      <m:sSubPr>
                        <m:ctrlPr>
                          <a:rPr lang="en-US" i="1">
                            <a:latin typeface="Cambria Math" panose="02040503050406030204" pitchFamily="18" charset="0"/>
                          </a:rPr>
                        </m:ctrlPr>
                      </m:sSubPr>
                      <m:e>
                        <m:r>
                          <a:rPr lang="en-US" i="1">
                            <a:latin typeface="Cambria Math"/>
                          </a:rPr>
                          <m:t>𝑝</m:t>
                        </m:r>
                      </m:e>
                      <m:sub>
                        <m:r>
                          <a:rPr lang="en-US" i="1">
                            <a:latin typeface="Cambria Math"/>
                          </a:rPr>
                          <m:t>1,</m:t>
                        </m:r>
                      </m:sub>
                    </m:sSub>
                    <m:sSub>
                      <m:sSubPr>
                        <m:ctrlPr>
                          <a:rPr lang="en-US" i="1">
                            <a:latin typeface="Cambria Math" panose="02040503050406030204" pitchFamily="18" charset="0"/>
                          </a:rPr>
                        </m:ctrlPr>
                      </m:sSubPr>
                      <m:e>
                        <m:r>
                          <a:rPr lang="en-US" i="1">
                            <a:latin typeface="Cambria Math"/>
                          </a:rPr>
                          <m:t>𝑝</m:t>
                        </m:r>
                      </m:e>
                      <m:sub>
                        <m:r>
                          <a:rPr lang="en-US" i="1">
                            <a:latin typeface="Cambria Math"/>
                          </a:rPr>
                          <m:t>2</m:t>
                        </m:r>
                      </m:sub>
                    </m:sSub>
                  </m:oMath>
                </a14:m>
                <a:r>
                  <a:rPr lang="en-US" dirty="0"/>
                  <a:t>,…,</a:t>
                </a:r>
                <a14:m>
                  <m:oMath xmlns:m="http://schemas.openxmlformats.org/officeDocument/2006/math">
                    <m:sSub>
                      <m:sSubPr>
                        <m:ctrlPr>
                          <a:rPr lang="en-US" i="1" dirty="0">
                            <a:latin typeface="Cambria Math" panose="02040503050406030204" pitchFamily="18" charset="0"/>
                          </a:rPr>
                        </m:ctrlPr>
                      </m:sSubPr>
                      <m:e>
                        <m:r>
                          <a:rPr lang="en-US" i="1" dirty="0">
                            <a:latin typeface="Cambria Math"/>
                          </a:rPr>
                          <m:t>𝑝</m:t>
                        </m:r>
                      </m:e>
                      <m:sub>
                        <m:r>
                          <a:rPr lang="en-US" i="1" dirty="0">
                            <a:latin typeface="Cambria Math"/>
                          </a:rPr>
                          <m:t>𝑛</m:t>
                        </m:r>
                      </m:sub>
                    </m:sSub>
                  </m:oMath>
                </a14:m>
                <a:r>
                  <a:rPr lang="en-US" dirty="0"/>
                  <a:t>), if B is true whenever A is true or equivalently if and only if A→B is a tautology. This is denoted by </a:t>
                </a:r>
                <a14:m>
                  <m:oMath xmlns:m="http://schemas.openxmlformats.org/officeDocument/2006/math">
                    <m:r>
                      <a:rPr lang="en-US" b="0" i="1" smtClean="0">
                        <a:latin typeface="Cambria Math"/>
                      </a:rPr>
                      <m:t>𝐴</m:t>
                    </m:r>
                    <m:r>
                      <a:rPr lang="en-US" i="1" smtClean="0">
                        <a:latin typeface="Cambria Math"/>
                      </a:rPr>
                      <m:t>⇒</m:t>
                    </m:r>
                    <m:r>
                      <a:rPr lang="en-US" b="0" i="1" smtClean="0">
                        <a:latin typeface="Cambria Math"/>
                      </a:rPr>
                      <m:t>𝐵</m:t>
                    </m:r>
                  </m:oMath>
                </a14:m>
                <a:r>
                  <a:rPr lang="en-US" dirty="0"/>
                  <a:t>,read as “A implies B”.</a:t>
                </a:r>
              </a:p>
              <a:p>
                <a:r>
                  <a:rPr lang="en-US" dirty="0"/>
                  <a:t>Note: </a:t>
                </a:r>
                <a14:m>
                  <m:oMath xmlns:m="http://schemas.openxmlformats.org/officeDocument/2006/math">
                    <m:r>
                      <a:rPr lang="en-US" i="1">
                        <a:latin typeface="Cambria Math"/>
                      </a:rPr>
                      <m:t>⇒</m:t>
                    </m:r>
                  </m:oMath>
                </a14:m>
                <a:r>
                  <a:rPr lang="en-US" dirty="0"/>
                  <a:t> is not a connective and A </a:t>
                </a:r>
                <a14:m>
                  <m:oMath xmlns:m="http://schemas.openxmlformats.org/officeDocument/2006/math">
                    <m:r>
                      <a:rPr lang="en-US" i="1">
                        <a:latin typeface="Cambria Math"/>
                      </a:rPr>
                      <m:t>⇒</m:t>
                    </m:r>
                  </m:oMath>
                </a14:m>
                <a:r>
                  <a:rPr lang="en-US" dirty="0"/>
                  <a:t> B is not a proposition.</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630" t="-1617" r="-2074"/>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85B45260-F00F-42CC-A0C0-D25CA4781DDA}" type="slidenum">
              <a:rPr lang="en-US" smtClean="0"/>
              <a:pPr/>
              <a:t>27</a:t>
            </a:fld>
            <a:endParaRPr lang="en-US"/>
          </a:p>
        </p:txBody>
      </p:sp>
    </p:spTree>
    <p:extLst>
      <p:ext uri="{BB962C8B-B14F-4D97-AF65-F5344CB8AC3E}">
        <p14:creationId xmlns="" xmlns:p14="http://schemas.microsoft.com/office/powerpoint/2010/main" val="1148239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problems of implication</a:t>
            </a:r>
          </a:p>
        </p:txBody>
      </p:sp>
      <p:sp>
        <p:nvSpPr>
          <p:cNvPr id="3" name="Content Placeholder 2"/>
          <p:cNvSpPr>
            <a:spLocks noGrp="1"/>
          </p:cNvSpPr>
          <p:nvPr>
            <p:ph idx="1"/>
          </p:nvPr>
        </p:nvSpPr>
        <p:spPr/>
        <p:txBody>
          <a:bodyPr/>
          <a:lstStyle/>
          <a:p>
            <a:pPr marL="0" indent="0">
              <a:buNone/>
            </a:pPr>
            <a:r>
              <a:rPr lang="en-US" sz="2800" dirty="0"/>
              <a:t>Show that (i) p </a:t>
            </a:r>
            <a:r>
              <a:rPr lang="en-US" sz="2800" dirty="0">
                <a:latin typeface="Cambria Math"/>
                <a:ea typeface="Cambria Math"/>
              </a:rPr>
              <a:t>⇒</a:t>
            </a:r>
            <a:r>
              <a:rPr lang="en-US" sz="2800" dirty="0"/>
              <a:t> (p ᴠ q) (ii) (</a:t>
            </a:r>
            <a:r>
              <a:rPr lang="en-US" sz="2800" dirty="0" err="1"/>
              <a:t>p→q</a:t>
            </a:r>
            <a:r>
              <a:rPr lang="en-US" sz="2800" dirty="0"/>
              <a:t>) </a:t>
            </a:r>
            <a:r>
              <a:rPr lang="en-US" sz="2800" dirty="0">
                <a:latin typeface="Cambria Math"/>
                <a:ea typeface="Cambria Math"/>
              </a:rPr>
              <a:t>⇒</a:t>
            </a:r>
            <a:r>
              <a:rPr lang="en-US" sz="2800" dirty="0"/>
              <a:t> (¬q→¬p)</a:t>
            </a:r>
          </a:p>
          <a:p>
            <a:pPr marL="0" indent="0">
              <a:buNone/>
            </a:pPr>
            <a:r>
              <a:rPr lang="en-US" dirty="0"/>
              <a:t>(i)</a:t>
            </a:r>
          </a:p>
          <a:p>
            <a:pPr marL="0" indent="0">
              <a:buNone/>
            </a:pPr>
            <a:endParaRPr lang="en-US" dirty="0"/>
          </a:p>
          <a:p>
            <a:pPr marL="0" indent="0">
              <a:buNone/>
            </a:pPr>
            <a:endParaRPr lang="en-US" dirty="0"/>
          </a:p>
          <a:p>
            <a:pPr marL="0" indent="0">
              <a:buNone/>
            </a:pPr>
            <a:r>
              <a:rPr lang="en-US" dirty="0"/>
              <a:t>(ii)</a:t>
            </a:r>
          </a:p>
          <a:p>
            <a:pPr marL="0" indent="0">
              <a:buNone/>
            </a:pPr>
            <a:endParaRPr lang="en-US" dirty="0"/>
          </a:p>
        </p:txBody>
      </p:sp>
      <p:sp>
        <p:nvSpPr>
          <p:cNvPr id="4" name="Slide Number Placeholder 3"/>
          <p:cNvSpPr>
            <a:spLocks noGrp="1"/>
          </p:cNvSpPr>
          <p:nvPr>
            <p:ph type="sldNum" sz="quarter" idx="12"/>
          </p:nvPr>
        </p:nvSpPr>
        <p:spPr/>
        <p:txBody>
          <a:bodyPr/>
          <a:lstStyle/>
          <a:p>
            <a:fld id="{85B45260-F00F-42CC-A0C0-D25CA4781DDA}" type="slidenum">
              <a:rPr lang="en-US" smtClean="0"/>
              <a:pPr/>
              <a:t>28</a:t>
            </a:fld>
            <a:endParaRPr lang="en-US"/>
          </a:p>
        </p:txBody>
      </p:sp>
      <p:pic>
        <p:nvPicPr>
          <p:cNvPr id="1026"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1524000" y="2209800"/>
            <a:ext cx="6096000" cy="16764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685800" y="4572000"/>
            <a:ext cx="8229600" cy="1905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273195809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Table 4: Implications</a:t>
            </a:r>
          </a:p>
        </p:txBody>
      </p:sp>
      <p:graphicFrame>
        <p:nvGraphicFramePr>
          <p:cNvPr id="6" name="Content Placeholder 5"/>
          <p:cNvGraphicFramePr>
            <a:graphicFrameLocks noGrp="1"/>
          </p:cNvGraphicFramePr>
          <p:nvPr>
            <p:ph idx="1"/>
            <p:extLst>
              <p:ext uri="{D42A27DB-BD31-4B8C-83A1-F6EECF244321}">
                <p14:modId xmlns="" xmlns:p14="http://schemas.microsoft.com/office/powerpoint/2010/main" val="4254895525"/>
              </p:ext>
            </p:extLst>
          </p:nvPr>
        </p:nvGraphicFramePr>
        <p:xfrm>
          <a:off x="2362200" y="1447800"/>
          <a:ext cx="4191000" cy="4820920"/>
        </p:xfrm>
        <a:graphic>
          <a:graphicData uri="http://schemas.openxmlformats.org/drawingml/2006/table">
            <a:tbl>
              <a:tblPr firstRow="1" bandRow="1">
                <a:tableStyleId>{5C22544A-7EE6-4342-B048-85BDC9FD1C3A}</a:tableStyleId>
              </a:tblPr>
              <a:tblGrid>
                <a:gridCol w="685800">
                  <a:extLst>
                    <a:ext uri="{9D8B030D-6E8A-4147-A177-3AD203B41FA5}">
                      <a16:colId xmlns="" xmlns:a16="http://schemas.microsoft.com/office/drawing/2014/main" val="20000"/>
                    </a:ext>
                  </a:extLst>
                </a:gridCol>
                <a:gridCol w="3505200">
                  <a:extLst>
                    <a:ext uri="{9D8B030D-6E8A-4147-A177-3AD203B41FA5}">
                      <a16:colId xmlns="" xmlns:a16="http://schemas.microsoft.com/office/drawing/2014/main" val="20001"/>
                    </a:ext>
                  </a:extLst>
                </a:gridCol>
              </a:tblGrid>
              <a:tr h="370840">
                <a:tc>
                  <a:txBody>
                    <a:bodyPr/>
                    <a:lstStyle/>
                    <a:p>
                      <a:r>
                        <a:rPr lang="en-US" dirty="0" err="1"/>
                        <a:t>S.No</a:t>
                      </a:r>
                      <a:r>
                        <a:rPr lang="en-US" dirty="0"/>
                        <a:t>.</a:t>
                      </a:r>
                    </a:p>
                  </a:txBody>
                  <a:tcPr/>
                </a:tc>
                <a:tc>
                  <a:txBody>
                    <a:bodyPr/>
                    <a:lstStyle/>
                    <a:p>
                      <a:r>
                        <a:rPr lang="en-US" dirty="0"/>
                        <a:t>Implication</a:t>
                      </a:r>
                    </a:p>
                  </a:txBody>
                  <a:tcPr/>
                </a:tc>
                <a:extLst>
                  <a:ext uri="{0D108BD9-81ED-4DB2-BD59-A6C34878D82A}">
                    <a16:rowId xmlns="" xmlns:a16="http://schemas.microsoft.com/office/drawing/2014/main" val="10000"/>
                  </a:ext>
                </a:extLst>
              </a:tr>
              <a:tr h="370840">
                <a:tc>
                  <a:txBody>
                    <a:bodyPr/>
                    <a:lstStyle/>
                    <a:p>
                      <a:r>
                        <a:rPr lang="en-US" dirty="0"/>
                        <a:t>1</a:t>
                      </a:r>
                    </a:p>
                  </a:txBody>
                  <a:tcPr/>
                </a:tc>
                <a:tc>
                  <a:txBody>
                    <a:bodyPr/>
                    <a:lstStyle/>
                    <a:p>
                      <a:r>
                        <a:rPr lang="en-US" dirty="0"/>
                        <a:t>p</a:t>
                      </a:r>
                      <a:r>
                        <a:rPr lang="en-US" baseline="0" dirty="0"/>
                        <a:t> </a:t>
                      </a:r>
                      <a:r>
                        <a:rPr lang="el-GR" dirty="0"/>
                        <a:t>ᴧ</a:t>
                      </a:r>
                      <a:r>
                        <a:rPr lang="en-US" dirty="0"/>
                        <a:t> q </a:t>
                      </a:r>
                      <a:r>
                        <a:rPr lang="en-US" dirty="0">
                          <a:latin typeface="Cambria Math"/>
                          <a:ea typeface="Cambria Math"/>
                        </a:rPr>
                        <a:t>⇒ p</a:t>
                      </a:r>
                      <a:endParaRPr lang="en-US" dirty="0"/>
                    </a:p>
                  </a:txBody>
                  <a:tcPr/>
                </a:tc>
                <a:extLst>
                  <a:ext uri="{0D108BD9-81ED-4DB2-BD59-A6C34878D82A}">
                    <a16:rowId xmlns="" xmlns:a16="http://schemas.microsoft.com/office/drawing/2014/main" val="10001"/>
                  </a:ext>
                </a:extLst>
              </a:tr>
              <a:tr h="370840">
                <a:tc>
                  <a:txBody>
                    <a:bodyPr/>
                    <a:lstStyle/>
                    <a:p>
                      <a:r>
                        <a:rPr lang="en-US" dirty="0"/>
                        <a:t>2</a:t>
                      </a:r>
                    </a:p>
                  </a:txBody>
                  <a:tcPr/>
                </a:tc>
                <a:tc>
                  <a:txBody>
                    <a:bodyPr/>
                    <a:lstStyle/>
                    <a:p>
                      <a:r>
                        <a:rPr lang="en-US" dirty="0"/>
                        <a:t>p</a:t>
                      </a:r>
                      <a:r>
                        <a:rPr lang="en-US" baseline="0" dirty="0"/>
                        <a:t> </a:t>
                      </a:r>
                      <a:r>
                        <a:rPr lang="el-GR" baseline="0" dirty="0"/>
                        <a:t>ᴧ</a:t>
                      </a:r>
                      <a:r>
                        <a:rPr lang="en-US" baseline="0" dirty="0"/>
                        <a:t> q </a:t>
                      </a:r>
                      <a:r>
                        <a:rPr lang="en-US" baseline="0" dirty="0">
                          <a:latin typeface="Cambria Math"/>
                          <a:ea typeface="Cambria Math"/>
                        </a:rPr>
                        <a:t>⇒ q</a:t>
                      </a:r>
                      <a:endParaRPr lang="en-US" dirty="0"/>
                    </a:p>
                  </a:txBody>
                  <a:tcPr/>
                </a:tc>
                <a:extLst>
                  <a:ext uri="{0D108BD9-81ED-4DB2-BD59-A6C34878D82A}">
                    <a16:rowId xmlns="" xmlns:a16="http://schemas.microsoft.com/office/drawing/2014/main" val="10002"/>
                  </a:ext>
                </a:extLst>
              </a:tr>
              <a:tr h="370840">
                <a:tc>
                  <a:txBody>
                    <a:bodyPr/>
                    <a:lstStyle/>
                    <a:p>
                      <a:r>
                        <a:rPr lang="en-US" dirty="0"/>
                        <a:t>3</a:t>
                      </a:r>
                    </a:p>
                  </a:txBody>
                  <a:tcPr/>
                </a:tc>
                <a:tc>
                  <a:txBody>
                    <a:bodyPr/>
                    <a:lstStyle/>
                    <a:p>
                      <a:r>
                        <a:rPr lang="en-US" dirty="0"/>
                        <a:t>p</a:t>
                      </a:r>
                      <a:r>
                        <a:rPr lang="en-US" baseline="0" dirty="0"/>
                        <a:t> </a:t>
                      </a:r>
                      <a:r>
                        <a:rPr lang="en-US" baseline="0" dirty="0">
                          <a:latin typeface="Cambria Math"/>
                          <a:ea typeface="Cambria Math"/>
                        </a:rPr>
                        <a:t>⇒ p ᴠ q</a:t>
                      </a:r>
                      <a:endParaRPr lang="en-US" dirty="0"/>
                    </a:p>
                  </a:txBody>
                  <a:tcPr/>
                </a:tc>
                <a:extLst>
                  <a:ext uri="{0D108BD9-81ED-4DB2-BD59-A6C34878D82A}">
                    <a16:rowId xmlns="" xmlns:a16="http://schemas.microsoft.com/office/drawing/2014/main" val="10003"/>
                  </a:ext>
                </a:extLst>
              </a:tr>
              <a:tr h="370840">
                <a:tc>
                  <a:txBody>
                    <a:bodyPr/>
                    <a:lstStyle/>
                    <a:p>
                      <a:r>
                        <a:rPr lang="en-US" dirty="0"/>
                        <a:t>4</a:t>
                      </a:r>
                    </a:p>
                  </a:txBody>
                  <a:tcPr/>
                </a:tc>
                <a:tc>
                  <a:txBody>
                    <a:bodyPr/>
                    <a:lstStyle/>
                    <a:p>
                      <a:r>
                        <a:rPr lang="en-US" dirty="0"/>
                        <a:t>¬p </a:t>
                      </a:r>
                      <a:r>
                        <a:rPr lang="en-US" dirty="0">
                          <a:latin typeface="Cambria Math"/>
                          <a:ea typeface="Cambria Math"/>
                        </a:rPr>
                        <a:t>⇒ p → q</a:t>
                      </a:r>
                      <a:endParaRPr lang="en-US" dirty="0"/>
                    </a:p>
                  </a:txBody>
                  <a:tcPr/>
                </a:tc>
                <a:extLst>
                  <a:ext uri="{0D108BD9-81ED-4DB2-BD59-A6C34878D82A}">
                    <a16:rowId xmlns="" xmlns:a16="http://schemas.microsoft.com/office/drawing/2014/main" val="10004"/>
                  </a:ext>
                </a:extLst>
              </a:tr>
              <a:tr h="370840">
                <a:tc>
                  <a:txBody>
                    <a:bodyPr/>
                    <a:lstStyle/>
                    <a:p>
                      <a:r>
                        <a:rPr lang="en-US" dirty="0"/>
                        <a:t>5</a:t>
                      </a:r>
                    </a:p>
                  </a:txBody>
                  <a:tcPr/>
                </a:tc>
                <a:tc>
                  <a:txBody>
                    <a:bodyPr/>
                    <a:lstStyle/>
                    <a:p>
                      <a:r>
                        <a:rPr lang="en-US" dirty="0"/>
                        <a:t>q</a:t>
                      </a:r>
                      <a:r>
                        <a:rPr lang="en-US" baseline="0" dirty="0"/>
                        <a:t>  </a:t>
                      </a:r>
                      <a:r>
                        <a:rPr lang="en-US" baseline="0" dirty="0">
                          <a:latin typeface="Cambria Math"/>
                          <a:ea typeface="Cambria Math"/>
                        </a:rPr>
                        <a:t>⇒ p → q</a:t>
                      </a:r>
                      <a:endParaRPr lang="en-US" dirty="0"/>
                    </a:p>
                  </a:txBody>
                  <a:tcPr/>
                </a:tc>
                <a:extLst>
                  <a:ext uri="{0D108BD9-81ED-4DB2-BD59-A6C34878D82A}">
                    <a16:rowId xmlns="" xmlns:a16="http://schemas.microsoft.com/office/drawing/2014/main" val="10005"/>
                  </a:ext>
                </a:extLst>
              </a:tr>
              <a:tr h="370840">
                <a:tc>
                  <a:txBody>
                    <a:bodyPr/>
                    <a:lstStyle/>
                    <a:p>
                      <a:r>
                        <a:rPr lang="en-US" dirty="0"/>
                        <a:t>6</a:t>
                      </a:r>
                    </a:p>
                  </a:txBody>
                  <a:tcPr/>
                </a:tc>
                <a:tc>
                  <a:txBody>
                    <a:bodyPr/>
                    <a:lstStyle/>
                    <a:p>
                      <a:r>
                        <a:rPr lang="en-US" dirty="0"/>
                        <a:t>¬(p → q) </a:t>
                      </a:r>
                      <a:r>
                        <a:rPr lang="en-US" dirty="0">
                          <a:latin typeface="Cambria Math"/>
                          <a:ea typeface="Cambria Math"/>
                        </a:rPr>
                        <a:t>⇒ p</a:t>
                      </a:r>
                      <a:endParaRPr lang="en-US" dirty="0"/>
                    </a:p>
                  </a:txBody>
                  <a:tcPr/>
                </a:tc>
                <a:extLst>
                  <a:ext uri="{0D108BD9-81ED-4DB2-BD59-A6C34878D82A}">
                    <a16:rowId xmlns="" xmlns:a16="http://schemas.microsoft.com/office/drawing/2014/main" val="10006"/>
                  </a:ext>
                </a:extLst>
              </a:tr>
              <a:tr h="370840">
                <a:tc>
                  <a:txBody>
                    <a:bodyPr/>
                    <a:lstStyle/>
                    <a:p>
                      <a:r>
                        <a:rPr lang="en-US" dirty="0"/>
                        <a:t>7</a:t>
                      </a:r>
                    </a:p>
                  </a:txBody>
                  <a:tcPr/>
                </a:tc>
                <a:tc>
                  <a:txBody>
                    <a:bodyPr/>
                    <a:lstStyle/>
                    <a:p>
                      <a:r>
                        <a:rPr lang="en-US" dirty="0"/>
                        <a:t>¬(p → q) </a:t>
                      </a:r>
                      <a:r>
                        <a:rPr lang="en-US" dirty="0">
                          <a:latin typeface="Cambria Math"/>
                          <a:ea typeface="Cambria Math"/>
                        </a:rPr>
                        <a:t>⇒ ¬q</a:t>
                      </a:r>
                      <a:endParaRPr lang="en-US" dirty="0"/>
                    </a:p>
                  </a:txBody>
                  <a:tcPr/>
                </a:tc>
                <a:extLst>
                  <a:ext uri="{0D108BD9-81ED-4DB2-BD59-A6C34878D82A}">
                    <a16:rowId xmlns="" xmlns:a16="http://schemas.microsoft.com/office/drawing/2014/main" val="10007"/>
                  </a:ext>
                </a:extLst>
              </a:tr>
              <a:tr h="370840">
                <a:tc>
                  <a:txBody>
                    <a:bodyPr/>
                    <a:lstStyle/>
                    <a:p>
                      <a:r>
                        <a:rPr lang="en-US" dirty="0"/>
                        <a:t>8</a:t>
                      </a:r>
                    </a:p>
                  </a:txBody>
                  <a:tcPr/>
                </a:tc>
                <a:tc>
                  <a:txBody>
                    <a:bodyPr/>
                    <a:lstStyle/>
                    <a:p>
                      <a:r>
                        <a:rPr lang="en-US" dirty="0"/>
                        <a:t>p</a:t>
                      </a:r>
                      <a:r>
                        <a:rPr lang="en-US" baseline="0" dirty="0"/>
                        <a:t> </a:t>
                      </a:r>
                      <a:r>
                        <a:rPr lang="el-GR" baseline="0" dirty="0"/>
                        <a:t>ᴧ</a:t>
                      </a:r>
                      <a:r>
                        <a:rPr lang="en-US" baseline="0" dirty="0"/>
                        <a:t> (p → q) </a:t>
                      </a:r>
                      <a:r>
                        <a:rPr lang="en-US" baseline="0" dirty="0">
                          <a:latin typeface="Cambria Math"/>
                          <a:ea typeface="Cambria Math"/>
                        </a:rPr>
                        <a:t>⇒ q</a:t>
                      </a:r>
                      <a:endParaRPr lang="en-US" dirty="0"/>
                    </a:p>
                  </a:txBody>
                  <a:tcPr/>
                </a:tc>
                <a:extLst>
                  <a:ext uri="{0D108BD9-81ED-4DB2-BD59-A6C34878D82A}">
                    <a16:rowId xmlns="" xmlns:a16="http://schemas.microsoft.com/office/drawing/2014/main" val="10008"/>
                  </a:ext>
                </a:extLst>
              </a:tr>
              <a:tr h="370840">
                <a:tc>
                  <a:txBody>
                    <a:bodyPr/>
                    <a:lstStyle/>
                    <a:p>
                      <a:r>
                        <a:rPr lang="en-US" dirty="0"/>
                        <a:t>9</a:t>
                      </a:r>
                    </a:p>
                  </a:txBody>
                  <a:tcPr/>
                </a:tc>
                <a:tc>
                  <a:txBody>
                    <a:bodyPr/>
                    <a:lstStyle/>
                    <a:p>
                      <a:r>
                        <a:rPr lang="en-US" dirty="0"/>
                        <a:t>¬q </a:t>
                      </a:r>
                      <a:r>
                        <a:rPr lang="el-GR" dirty="0"/>
                        <a:t>ᴧ</a:t>
                      </a:r>
                      <a:r>
                        <a:rPr lang="en-US" dirty="0"/>
                        <a:t> (p → q) </a:t>
                      </a:r>
                      <a:r>
                        <a:rPr lang="en-US" dirty="0">
                          <a:latin typeface="Cambria Math"/>
                          <a:ea typeface="Cambria Math"/>
                        </a:rPr>
                        <a:t>⇒ ¬p</a:t>
                      </a:r>
                      <a:endParaRPr lang="en-US" dirty="0"/>
                    </a:p>
                  </a:txBody>
                  <a:tcPr/>
                </a:tc>
                <a:extLst>
                  <a:ext uri="{0D108BD9-81ED-4DB2-BD59-A6C34878D82A}">
                    <a16:rowId xmlns="" xmlns:a16="http://schemas.microsoft.com/office/drawing/2014/main" val="10009"/>
                  </a:ext>
                </a:extLst>
              </a:tr>
              <a:tr h="370840">
                <a:tc>
                  <a:txBody>
                    <a:bodyPr/>
                    <a:lstStyle/>
                    <a:p>
                      <a:r>
                        <a:rPr lang="en-US" dirty="0"/>
                        <a:t>10</a:t>
                      </a:r>
                    </a:p>
                  </a:txBody>
                  <a:tcPr/>
                </a:tc>
                <a:tc>
                  <a:txBody>
                    <a:bodyPr/>
                    <a:lstStyle/>
                    <a:p>
                      <a:r>
                        <a:rPr lang="en-US" dirty="0"/>
                        <a:t>¬p</a:t>
                      </a:r>
                      <a:r>
                        <a:rPr lang="en-US" baseline="0" dirty="0"/>
                        <a:t> </a:t>
                      </a:r>
                      <a:r>
                        <a:rPr lang="el-GR" baseline="0" dirty="0"/>
                        <a:t>ᴧ</a:t>
                      </a:r>
                      <a:r>
                        <a:rPr lang="en-US" baseline="0" dirty="0"/>
                        <a:t> (p ᴠ q) </a:t>
                      </a:r>
                      <a:r>
                        <a:rPr lang="en-US" baseline="0" dirty="0">
                          <a:latin typeface="Cambria Math"/>
                          <a:ea typeface="Cambria Math"/>
                        </a:rPr>
                        <a:t>⇒ q</a:t>
                      </a:r>
                      <a:endParaRPr lang="en-US" dirty="0"/>
                    </a:p>
                  </a:txBody>
                  <a:tcPr/>
                </a:tc>
                <a:extLst>
                  <a:ext uri="{0D108BD9-81ED-4DB2-BD59-A6C34878D82A}">
                    <a16:rowId xmlns="" xmlns:a16="http://schemas.microsoft.com/office/drawing/2014/main" val="10010"/>
                  </a:ext>
                </a:extLst>
              </a:tr>
              <a:tr h="370840">
                <a:tc>
                  <a:txBody>
                    <a:bodyPr/>
                    <a:lstStyle/>
                    <a:p>
                      <a:r>
                        <a:rPr lang="en-US" dirty="0"/>
                        <a:t>11</a:t>
                      </a:r>
                    </a:p>
                  </a:txBody>
                  <a:tcPr/>
                </a:tc>
                <a:tc>
                  <a:txBody>
                    <a:bodyPr/>
                    <a:lstStyle/>
                    <a:p>
                      <a:r>
                        <a:rPr lang="en-US" dirty="0"/>
                        <a:t>(p → q) </a:t>
                      </a:r>
                      <a:r>
                        <a:rPr lang="el-GR" dirty="0"/>
                        <a:t>ᴧ</a:t>
                      </a:r>
                      <a:r>
                        <a:rPr lang="en-US" dirty="0"/>
                        <a:t> (q → r) </a:t>
                      </a:r>
                      <a:r>
                        <a:rPr lang="en-US" dirty="0">
                          <a:latin typeface="Cambria Math"/>
                          <a:ea typeface="Cambria Math"/>
                        </a:rPr>
                        <a:t>⇒ p → r</a:t>
                      </a:r>
                      <a:endParaRPr lang="en-US" dirty="0"/>
                    </a:p>
                  </a:txBody>
                  <a:tcPr/>
                </a:tc>
                <a:extLst>
                  <a:ext uri="{0D108BD9-81ED-4DB2-BD59-A6C34878D82A}">
                    <a16:rowId xmlns="" xmlns:a16="http://schemas.microsoft.com/office/drawing/2014/main" val="10011"/>
                  </a:ext>
                </a:extLst>
              </a:tr>
              <a:tr h="370840">
                <a:tc>
                  <a:txBody>
                    <a:bodyPr/>
                    <a:lstStyle/>
                    <a:p>
                      <a:r>
                        <a:rPr lang="en-US" dirty="0"/>
                        <a:t>12</a:t>
                      </a:r>
                    </a:p>
                  </a:txBody>
                  <a:tcPr/>
                </a:tc>
                <a:tc>
                  <a:txBody>
                    <a:bodyPr/>
                    <a:lstStyle/>
                    <a:p>
                      <a:r>
                        <a:rPr lang="en-US" dirty="0"/>
                        <a:t>(p ᴠ q) </a:t>
                      </a:r>
                      <a:r>
                        <a:rPr lang="el-GR" dirty="0"/>
                        <a:t>ᴧ</a:t>
                      </a:r>
                      <a:r>
                        <a:rPr lang="en-US" dirty="0"/>
                        <a:t> (p → r)</a:t>
                      </a:r>
                      <a:r>
                        <a:rPr lang="en-US" baseline="0" dirty="0"/>
                        <a:t> </a:t>
                      </a:r>
                      <a:r>
                        <a:rPr lang="el-GR" baseline="0" dirty="0"/>
                        <a:t>ᴧ</a:t>
                      </a:r>
                      <a:r>
                        <a:rPr lang="en-US" baseline="0" dirty="0"/>
                        <a:t> (q → r) </a:t>
                      </a:r>
                      <a:r>
                        <a:rPr lang="en-US" baseline="0" dirty="0">
                          <a:latin typeface="Cambria Math"/>
                          <a:ea typeface="Cambria Math"/>
                        </a:rPr>
                        <a:t>⇒ r</a:t>
                      </a:r>
                      <a:endParaRPr lang="en-US" dirty="0"/>
                    </a:p>
                  </a:txBody>
                  <a:tcPr/>
                </a:tc>
                <a:extLst>
                  <a:ext uri="{0D108BD9-81ED-4DB2-BD59-A6C34878D82A}">
                    <a16:rowId xmlns="" xmlns:a16="http://schemas.microsoft.com/office/drawing/2014/main" val="10012"/>
                  </a:ext>
                </a:extLst>
              </a:tr>
            </a:tbl>
          </a:graphicData>
        </a:graphic>
      </p:graphicFrame>
      <p:sp>
        <p:nvSpPr>
          <p:cNvPr id="4" name="Slide Number Placeholder 3"/>
          <p:cNvSpPr>
            <a:spLocks noGrp="1"/>
          </p:cNvSpPr>
          <p:nvPr>
            <p:ph type="sldNum" sz="quarter" idx="12"/>
          </p:nvPr>
        </p:nvSpPr>
        <p:spPr/>
        <p:txBody>
          <a:bodyPr/>
          <a:lstStyle/>
          <a:p>
            <a:fld id="{85B45260-F00F-42CC-A0C0-D25CA4781DDA}" type="slidenum">
              <a:rPr lang="en-US" smtClean="0"/>
              <a:pPr/>
              <a:t>29</a:t>
            </a:fld>
            <a:endParaRPr lang="en-US"/>
          </a:p>
        </p:txBody>
      </p:sp>
    </p:spTree>
    <p:extLst>
      <p:ext uri="{BB962C8B-B14F-4D97-AF65-F5344CB8AC3E}">
        <p14:creationId xmlns="" xmlns:p14="http://schemas.microsoft.com/office/powerpoint/2010/main" val="36638833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Proposition or Statement</a:t>
            </a:r>
            <a:br>
              <a:rPr lang="en-US" dirty="0"/>
            </a:br>
            <a:endParaRPr lang="en-US" dirty="0"/>
          </a:p>
        </p:txBody>
      </p:sp>
      <p:sp>
        <p:nvSpPr>
          <p:cNvPr id="3" name="Content Placeholder 2"/>
          <p:cNvSpPr>
            <a:spLocks noGrp="1"/>
          </p:cNvSpPr>
          <p:nvPr>
            <p:ph idx="1"/>
          </p:nvPr>
        </p:nvSpPr>
        <p:spPr/>
        <p:txBody>
          <a:bodyPr/>
          <a:lstStyle/>
          <a:p>
            <a:r>
              <a:rPr lang="en-US" dirty="0"/>
              <a:t>A declarative sentence which is true or false but not both is called a proposition</a:t>
            </a:r>
          </a:p>
          <a:p>
            <a:r>
              <a:rPr lang="en-US" dirty="0"/>
              <a:t>Sentences which are exclamatory, interrogative or imperative in nature are not propositions</a:t>
            </a:r>
          </a:p>
          <a:p>
            <a:r>
              <a:rPr lang="en-US" dirty="0"/>
              <a:t>Lower case letters are used to denote propositions</a:t>
            </a:r>
          </a:p>
        </p:txBody>
      </p:sp>
      <p:sp>
        <p:nvSpPr>
          <p:cNvPr id="4" name="Slide Number Placeholder 3"/>
          <p:cNvSpPr>
            <a:spLocks noGrp="1"/>
          </p:cNvSpPr>
          <p:nvPr>
            <p:ph type="sldNum" sz="quarter" idx="12"/>
          </p:nvPr>
        </p:nvSpPr>
        <p:spPr/>
        <p:txBody>
          <a:bodyPr/>
          <a:lstStyle/>
          <a:p>
            <a:fld id="{85B45260-F00F-42CC-A0C0-D25CA4781DDA}" type="slidenum">
              <a:rPr lang="en-US" smtClean="0"/>
              <a:pPr/>
              <a:t>3</a:t>
            </a:fld>
            <a:endParaRPr lang="en-US"/>
          </a:p>
        </p:txBody>
      </p:sp>
    </p:spTree>
    <p:extLst>
      <p:ext uri="{BB962C8B-B14F-4D97-AF65-F5344CB8AC3E}">
        <p14:creationId xmlns="" xmlns:p14="http://schemas.microsoft.com/office/powerpoint/2010/main" val="384447961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a:t>Problem 1</a:t>
            </a:r>
          </a:p>
        </p:txBody>
      </p:sp>
      <p:sp>
        <p:nvSpPr>
          <p:cNvPr id="3" name="Content Placeholder 2"/>
          <p:cNvSpPr>
            <a:spLocks noGrp="1"/>
          </p:cNvSpPr>
          <p:nvPr>
            <p:ph idx="1"/>
          </p:nvPr>
        </p:nvSpPr>
        <p:spPr>
          <a:xfrm>
            <a:off x="533400" y="1066800"/>
            <a:ext cx="8305800" cy="5135563"/>
          </a:xfrm>
        </p:spPr>
        <p:txBody>
          <a:bodyPr>
            <a:normAutofit lnSpcReduction="10000"/>
          </a:bodyPr>
          <a:lstStyle/>
          <a:p>
            <a:pPr marL="0" indent="0">
              <a:buNone/>
            </a:pPr>
            <a:r>
              <a:rPr lang="en-US" dirty="0"/>
              <a:t>Without using truth tables, prove that</a:t>
            </a:r>
          </a:p>
          <a:p>
            <a:pPr marL="0" indent="0">
              <a:buNone/>
            </a:pPr>
            <a:r>
              <a:rPr lang="en-US" dirty="0"/>
              <a:t>p → (q → p) ≡ ¬p → (p → q)</a:t>
            </a:r>
          </a:p>
          <a:p>
            <a:pPr marL="0" indent="0">
              <a:buNone/>
            </a:pPr>
            <a:r>
              <a:rPr lang="en-US" dirty="0"/>
              <a:t>Solution:</a:t>
            </a:r>
          </a:p>
          <a:p>
            <a:pPr marL="0" indent="0">
              <a:buNone/>
            </a:pPr>
            <a:r>
              <a:rPr lang="en-US" dirty="0"/>
              <a:t>p → (q → p) ≡ ¬p ᴠ (q → p)</a:t>
            </a:r>
          </a:p>
          <a:p>
            <a:pPr marL="0" indent="0">
              <a:buNone/>
            </a:pPr>
            <a:r>
              <a:rPr lang="en-US" dirty="0"/>
              <a:t>                       ≡ ¬p ᴠ (¬q ᴠ p )</a:t>
            </a:r>
          </a:p>
          <a:p>
            <a:pPr marL="0" indent="0">
              <a:buNone/>
            </a:pPr>
            <a:r>
              <a:rPr lang="en-US" dirty="0"/>
              <a:t>                       ≡¬q ᴠ (p ᴠ ¬p), by commutative and</a:t>
            </a:r>
          </a:p>
          <a:p>
            <a:pPr marL="0" indent="0">
              <a:buNone/>
            </a:pPr>
            <a:r>
              <a:rPr lang="en-US" dirty="0"/>
              <a:t>                                                  associative laws</a:t>
            </a:r>
          </a:p>
          <a:p>
            <a:pPr marL="0" indent="0">
              <a:buNone/>
            </a:pPr>
            <a:r>
              <a:rPr lang="en-US" dirty="0"/>
              <a:t>                       ≡ ¬p ᴠ T, by complement law</a:t>
            </a:r>
          </a:p>
          <a:p>
            <a:pPr marL="0" indent="0">
              <a:buNone/>
            </a:pPr>
            <a:r>
              <a:rPr lang="en-US" dirty="0"/>
              <a:t>                       ≡ T ,by dominant law                (1)</a:t>
            </a:r>
          </a:p>
          <a:p>
            <a:pPr marL="0" indent="0">
              <a:buNone/>
            </a:pPr>
            <a:endParaRPr lang="en-US" dirty="0"/>
          </a:p>
          <a:p>
            <a:pPr marL="0" indent="0">
              <a:buNone/>
            </a:pPr>
            <a:endParaRPr lang="en-US" dirty="0"/>
          </a:p>
          <a:p>
            <a:pPr marL="0" indent="0">
              <a:buNone/>
            </a:pPr>
            <a:endParaRPr lang="en-US" dirty="0"/>
          </a:p>
        </p:txBody>
      </p:sp>
      <p:sp>
        <p:nvSpPr>
          <p:cNvPr id="4" name="Slide Number Placeholder 3"/>
          <p:cNvSpPr>
            <a:spLocks noGrp="1"/>
          </p:cNvSpPr>
          <p:nvPr>
            <p:ph type="sldNum" sz="quarter" idx="12"/>
          </p:nvPr>
        </p:nvSpPr>
        <p:spPr/>
        <p:txBody>
          <a:bodyPr/>
          <a:lstStyle/>
          <a:p>
            <a:fld id="{85B45260-F00F-42CC-A0C0-D25CA4781DDA}" type="slidenum">
              <a:rPr lang="en-US" smtClean="0"/>
              <a:pPr/>
              <a:t>30</a:t>
            </a:fld>
            <a:endParaRPr lang="en-US"/>
          </a:p>
        </p:txBody>
      </p:sp>
    </p:spTree>
    <p:extLst>
      <p:ext uri="{BB962C8B-B14F-4D97-AF65-F5344CB8AC3E}">
        <p14:creationId xmlns="" xmlns:p14="http://schemas.microsoft.com/office/powerpoint/2010/main" val="286958999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dirty="0"/>
              <a:t>¬p → (p → q) ≡ p ᴠ (p → q),by (1) of Table 1.10</a:t>
            </a:r>
          </a:p>
          <a:p>
            <a:pPr marL="0" indent="0">
              <a:buNone/>
            </a:pPr>
            <a:r>
              <a:rPr lang="en-US" dirty="0"/>
              <a:t>                         ≡ p ᴠ (¬p ᴠ q), by (1) of Table 1.10</a:t>
            </a:r>
          </a:p>
          <a:p>
            <a:pPr marL="0" indent="0">
              <a:buNone/>
            </a:pPr>
            <a:r>
              <a:rPr lang="en-US" dirty="0"/>
              <a:t>                         ≡ (p ᴠ ¬p) ᴠ q, by associative law</a:t>
            </a:r>
          </a:p>
          <a:p>
            <a:pPr marL="0" indent="0">
              <a:buNone/>
            </a:pPr>
            <a:r>
              <a:rPr lang="en-US" dirty="0"/>
              <a:t>                         ≡ T ᴠ q, by complement law</a:t>
            </a:r>
          </a:p>
          <a:p>
            <a:pPr marL="0" indent="0">
              <a:buNone/>
            </a:pPr>
            <a:r>
              <a:rPr lang="en-US" dirty="0"/>
              <a:t>                         ≡ T, by dominant law,           (2)</a:t>
            </a:r>
          </a:p>
          <a:p>
            <a:pPr marL="0" indent="0">
              <a:buNone/>
            </a:pPr>
            <a:r>
              <a:rPr lang="en-US" dirty="0"/>
              <a:t>       From (1) and (2), the result follows.       </a:t>
            </a:r>
          </a:p>
          <a:p>
            <a:pPr marL="0" indent="0">
              <a:buNone/>
            </a:pPr>
            <a:endParaRPr lang="en-US" dirty="0"/>
          </a:p>
        </p:txBody>
      </p:sp>
      <p:sp>
        <p:nvSpPr>
          <p:cNvPr id="4" name="Slide Number Placeholder 3"/>
          <p:cNvSpPr>
            <a:spLocks noGrp="1"/>
          </p:cNvSpPr>
          <p:nvPr>
            <p:ph type="sldNum" sz="quarter" idx="12"/>
          </p:nvPr>
        </p:nvSpPr>
        <p:spPr/>
        <p:txBody>
          <a:bodyPr/>
          <a:lstStyle/>
          <a:p>
            <a:fld id="{85B45260-F00F-42CC-A0C0-D25CA4781DDA}" type="slidenum">
              <a:rPr lang="en-US" smtClean="0"/>
              <a:pPr/>
              <a:t>31</a:t>
            </a:fld>
            <a:endParaRPr lang="en-US"/>
          </a:p>
        </p:txBody>
      </p:sp>
    </p:spTree>
    <p:extLst>
      <p:ext uri="{BB962C8B-B14F-4D97-AF65-F5344CB8AC3E}">
        <p14:creationId xmlns="" xmlns:p14="http://schemas.microsoft.com/office/powerpoint/2010/main" val="150216562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782"/>
            <a:ext cx="8229600" cy="1143000"/>
          </a:xfrm>
        </p:spPr>
        <p:txBody>
          <a:bodyPr/>
          <a:lstStyle/>
          <a:p>
            <a:r>
              <a:rPr lang="en-US" dirty="0"/>
              <a:t>Problem 2</a:t>
            </a:r>
          </a:p>
        </p:txBody>
      </p:sp>
      <p:sp>
        <p:nvSpPr>
          <p:cNvPr id="3" name="Content Placeholder 2"/>
          <p:cNvSpPr>
            <a:spLocks noGrp="1"/>
          </p:cNvSpPr>
          <p:nvPr>
            <p:ph idx="1"/>
          </p:nvPr>
        </p:nvSpPr>
        <p:spPr>
          <a:xfrm>
            <a:off x="304800" y="1066800"/>
            <a:ext cx="8458200" cy="5334000"/>
          </a:xfrm>
        </p:spPr>
        <p:txBody>
          <a:bodyPr/>
          <a:lstStyle/>
          <a:p>
            <a:pPr marL="0" indent="0">
              <a:buNone/>
            </a:pPr>
            <a:r>
              <a:rPr lang="en-US" dirty="0"/>
              <a:t>Prove the following implications without using truth tables:</a:t>
            </a:r>
          </a:p>
          <a:p>
            <a:pPr marL="0" indent="0">
              <a:buNone/>
            </a:pPr>
            <a:r>
              <a:rPr lang="en-US" dirty="0"/>
              <a:t>((p ᴠ ¬p) → q) → ((p ᴠ ¬p) → r) </a:t>
            </a:r>
            <a:r>
              <a:rPr lang="en-US" dirty="0">
                <a:latin typeface="Cambria Math"/>
                <a:ea typeface="Cambria Math"/>
              </a:rPr>
              <a:t>⇒ q → r</a:t>
            </a:r>
          </a:p>
          <a:p>
            <a:pPr marL="0" indent="0">
              <a:buNone/>
            </a:pPr>
            <a:r>
              <a:rPr lang="en-US" i="1" dirty="0">
                <a:latin typeface="Cambria Math"/>
                <a:ea typeface="Cambria Math"/>
              </a:rPr>
              <a:t>Solution:</a:t>
            </a:r>
          </a:p>
          <a:p>
            <a:pPr marL="0" indent="0">
              <a:buNone/>
            </a:pPr>
            <a:r>
              <a:rPr lang="en-US" dirty="0"/>
              <a:t>[((p ᴠ ¬p) →q) → ((p ᴠ ¬p) →r)] → (q →r)</a:t>
            </a:r>
          </a:p>
          <a:p>
            <a:pPr marL="0" indent="0">
              <a:buNone/>
            </a:pPr>
            <a:r>
              <a:rPr lang="en-US" dirty="0"/>
              <a:t>               ≡ [(T → q) → (T → r)] → (q → r)</a:t>
            </a:r>
          </a:p>
          <a:p>
            <a:pPr marL="0" indent="0">
              <a:buNone/>
            </a:pPr>
            <a:r>
              <a:rPr lang="en-US" dirty="0"/>
              <a:t>               ≡ [(F ᴠ q) → (F ᴠ r)] → (q → r)</a:t>
            </a:r>
          </a:p>
          <a:p>
            <a:pPr marL="0" indent="0">
              <a:buNone/>
            </a:pPr>
            <a:r>
              <a:rPr lang="en-US" dirty="0"/>
              <a:t>               ≡ (q → r) →(q → r)</a:t>
            </a:r>
          </a:p>
          <a:p>
            <a:pPr marL="0" indent="0">
              <a:buNone/>
            </a:pPr>
            <a:r>
              <a:rPr lang="en-US" dirty="0"/>
              <a:t>               ≡ T</a:t>
            </a:r>
          </a:p>
        </p:txBody>
      </p:sp>
      <p:sp>
        <p:nvSpPr>
          <p:cNvPr id="4" name="Slide Number Placeholder 3"/>
          <p:cNvSpPr>
            <a:spLocks noGrp="1"/>
          </p:cNvSpPr>
          <p:nvPr>
            <p:ph type="sldNum" sz="quarter" idx="12"/>
          </p:nvPr>
        </p:nvSpPr>
        <p:spPr/>
        <p:txBody>
          <a:bodyPr/>
          <a:lstStyle/>
          <a:p>
            <a:fld id="{85B45260-F00F-42CC-A0C0-D25CA4781DDA}" type="slidenum">
              <a:rPr lang="en-US" smtClean="0"/>
              <a:pPr/>
              <a:t>32</a:t>
            </a:fld>
            <a:endParaRPr lang="en-US"/>
          </a:p>
        </p:txBody>
      </p:sp>
    </p:spTree>
    <p:extLst>
      <p:ext uri="{BB962C8B-B14F-4D97-AF65-F5344CB8AC3E}">
        <p14:creationId xmlns="" xmlns:p14="http://schemas.microsoft.com/office/powerpoint/2010/main" val="292270872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4282" y="214291"/>
            <a:ext cx="8715436" cy="1071570"/>
          </a:xfrm>
        </p:spPr>
        <p:txBody>
          <a:bodyPr>
            <a:normAutofit fontScale="90000"/>
          </a:bodyPr>
          <a:lstStyle/>
          <a:p>
            <a:r>
              <a:rPr lang="en-US" b="1" dirty="0"/>
              <a:t>Unit – 3 </a:t>
            </a:r>
            <a:br>
              <a:rPr lang="en-US" b="1" dirty="0"/>
            </a:br>
            <a:r>
              <a:rPr lang="en-US" b="1" dirty="0"/>
              <a:t>Theory of Inference</a:t>
            </a:r>
          </a:p>
        </p:txBody>
      </p:sp>
      <p:sp>
        <p:nvSpPr>
          <p:cNvPr id="3" name="Subtitle 2"/>
          <p:cNvSpPr>
            <a:spLocks noGrp="1"/>
          </p:cNvSpPr>
          <p:nvPr>
            <p:ph type="subTitle" idx="1"/>
          </p:nvPr>
        </p:nvSpPr>
        <p:spPr>
          <a:xfrm>
            <a:off x="0" y="1643050"/>
            <a:ext cx="9144000" cy="5214950"/>
          </a:xfrm>
        </p:spPr>
        <p:txBody>
          <a:bodyPr>
            <a:normAutofit lnSpcReduction="10000"/>
          </a:bodyPr>
          <a:lstStyle/>
          <a:p>
            <a:pPr algn="just"/>
            <a:r>
              <a:rPr lang="en-US" b="1" dirty="0">
                <a:solidFill>
                  <a:schemeClr val="tx1"/>
                </a:solidFill>
              </a:rPr>
              <a:t>OUTLINE</a:t>
            </a:r>
          </a:p>
          <a:p>
            <a:pPr algn="just">
              <a:buFont typeface="Arial" pitchFamily="34" charset="0"/>
              <a:buChar char="•"/>
            </a:pPr>
            <a:r>
              <a:rPr lang="en-US" dirty="0">
                <a:solidFill>
                  <a:schemeClr val="tx1"/>
                </a:solidFill>
              </a:rPr>
              <a:t>Introduction </a:t>
            </a:r>
          </a:p>
          <a:p>
            <a:pPr algn="just">
              <a:buFont typeface="Arial" pitchFamily="34" charset="0"/>
              <a:buChar char="•"/>
            </a:pPr>
            <a:r>
              <a:rPr lang="en-US" dirty="0">
                <a:solidFill>
                  <a:schemeClr val="tx1"/>
                </a:solidFill>
              </a:rPr>
              <a:t>Truth table Technique</a:t>
            </a:r>
          </a:p>
          <a:p>
            <a:pPr algn="just">
              <a:buFont typeface="Arial" pitchFamily="34" charset="0"/>
              <a:buChar char="•"/>
            </a:pPr>
            <a:r>
              <a:rPr lang="en-US" dirty="0">
                <a:solidFill>
                  <a:schemeClr val="tx1"/>
                </a:solidFill>
              </a:rPr>
              <a:t>Examples</a:t>
            </a:r>
          </a:p>
          <a:p>
            <a:pPr algn="just">
              <a:buFont typeface="Arial" pitchFamily="34" charset="0"/>
              <a:buChar char="•"/>
            </a:pPr>
            <a:r>
              <a:rPr lang="en-US" dirty="0">
                <a:solidFill>
                  <a:schemeClr val="tx1"/>
                </a:solidFill>
              </a:rPr>
              <a:t>Rules of Inference</a:t>
            </a:r>
          </a:p>
          <a:p>
            <a:pPr algn="just">
              <a:buFont typeface="Arial" pitchFamily="34" charset="0"/>
              <a:buChar char="•"/>
            </a:pPr>
            <a:r>
              <a:rPr lang="en-US" dirty="0">
                <a:solidFill>
                  <a:schemeClr val="tx1"/>
                </a:solidFill>
              </a:rPr>
              <a:t>Direct Method</a:t>
            </a:r>
          </a:p>
          <a:p>
            <a:pPr algn="just">
              <a:buFont typeface="Arial" pitchFamily="34" charset="0"/>
              <a:buChar char="•"/>
            </a:pPr>
            <a:r>
              <a:rPr lang="en-US" dirty="0">
                <a:solidFill>
                  <a:schemeClr val="tx1"/>
                </a:solidFill>
              </a:rPr>
              <a:t>Indirect Method</a:t>
            </a:r>
          </a:p>
          <a:p>
            <a:pPr algn="just">
              <a:buFont typeface="Arial" pitchFamily="34" charset="0"/>
              <a:buChar char="•"/>
            </a:pPr>
            <a:r>
              <a:rPr lang="en-US" dirty="0">
                <a:solidFill>
                  <a:schemeClr val="tx1"/>
                </a:solidFill>
              </a:rPr>
              <a:t>Inconsistency</a:t>
            </a:r>
          </a:p>
          <a:p>
            <a:pPr algn="just">
              <a:buFont typeface="Arial" pitchFamily="34" charset="0"/>
              <a:buChar char="•"/>
            </a:pPr>
            <a:r>
              <a:rPr lang="en-US" dirty="0">
                <a:solidFill>
                  <a:schemeClr val="tx1"/>
                </a:solidFill>
              </a:rPr>
              <a:t>Conditional Proof</a:t>
            </a:r>
          </a:p>
          <a:p>
            <a:pPr algn="just"/>
            <a:endParaRPr lang="en-US" dirty="0">
              <a:solidFill>
                <a:schemeClr val="tx1"/>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Introduction</a:t>
            </a:r>
          </a:p>
        </p:txBody>
      </p:sp>
      <p:sp>
        <p:nvSpPr>
          <p:cNvPr id="3" name="Content Placeholder 2"/>
          <p:cNvSpPr>
            <a:spLocks noGrp="1"/>
          </p:cNvSpPr>
          <p:nvPr>
            <p:ph idx="1"/>
          </p:nvPr>
        </p:nvSpPr>
        <p:spPr>
          <a:xfrm>
            <a:off x="0" y="1600200"/>
            <a:ext cx="9001156" cy="5257800"/>
          </a:xfrm>
        </p:spPr>
        <p:txBody>
          <a:bodyPr/>
          <a:lstStyle/>
          <a:p>
            <a:pPr algn="just"/>
            <a:r>
              <a:rPr lang="en-US" dirty="0"/>
              <a:t>Inference Theory is concerned with the inferring of a conclusion from certain assumptions called premises by applying certain principles of reasoning called </a:t>
            </a:r>
            <a:r>
              <a:rPr lang="en-US" b="1" dirty="0"/>
              <a:t>Rules of Inference.</a:t>
            </a:r>
          </a:p>
          <a:p>
            <a:pPr algn="just"/>
            <a:r>
              <a:rPr lang="en-US" dirty="0"/>
              <a:t>When a conclusion derived from a set of premises by using rules of inference,</a:t>
            </a:r>
            <a:r>
              <a:rPr lang="en-US" b="1" dirty="0"/>
              <a:t> </a:t>
            </a:r>
            <a:r>
              <a:rPr lang="en-US" dirty="0"/>
              <a:t>the process of such derivation is called </a:t>
            </a:r>
            <a:r>
              <a:rPr lang="en-US" b="1" dirty="0"/>
              <a:t>Formal Proof</a:t>
            </a:r>
            <a:r>
              <a:rPr lang="en-US" dirty="0"/>
              <a:t>.</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Truth table Technique </a:t>
            </a:r>
          </a:p>
        </p:txBody>
      </p:sp>
      <p:sp>
        <p:nvSpPr>
          <p:cNvPr id="3" name="Content Placeholder 2"/>
          <p:cNvSpPr>
            <a:spLocks noGrp="1"/>
          </p:cNvSpPr>
          <p:nvPr>
            <p:ph idx="1"/>
          </p:nvPr>
        </p:nvSpPr>
        <p:spPr>
          <a:xfrm>
            <a:off x="0" y="1214422"/>
            <a:ext cx="9144000" cy="5643578"/>
          </a:xfrm>
        </p:spPr>
        <p:txBody>
          <a:bodyPr/>
          <a:lstStyle/>
          <a:p>
            <a:r>
              <a:rPr lang="en-US" dirty="0"/>
              <a:t>A Conclusion C is said to follow from a set of premises H</a:t>
            </a:r>
            <a:r>
              <a:rPr lang="en-US" baseline="-25000" dirty="0"/>
              <a:t>1</a:t>
            </a:r>
            <a:r>
              <a:rPr lang="en-US" dirty="0"/>
              <a:t>, H</a:t>
            </a:r>
            <a:r>
              <a:rPr lang="en-US" baseline="-25000" dirty="0"/>
              <a:t>2</a:t>
            </a:r>
            <a:r>
              <a:rPr lang="en-US" dirty="0"/>
              <a:t>, …..</a:t>
            </a:r>
            <a:r>
              <a:rPr lang="en-US" dirty="0" err="1"/>
              <a:t>H</a:t>
            </a:r>
            <a:r>
              <a:rPr lang="en-US" baseline="-25000" dirty="0" err="1"/>
              <a:t>n</a:t>
            </a:r>
            <a:r>
              <a:rPr lang="en-US" dirty="0"/>
              <a:t> if H</a:t>
            </a:r>
            <a:r>
              <a:rPr lang="en-US" baseline="-25000" dirty="0"/>
              <a:t>1 </a:t>
            </a:r>
            <a:r>
              <a:rPr lang="en-US" dirty="0">
                <a:sym typeface="Symbol"/>
              </a:rPr>
              <a:t></a:t>
            </a:r>
            <a:r>
              <a:rPr lang="en-US" dirty="0"/>
              <a:t> H</a:t>
            </a:r>
            <a:r>
              <a:rPr lang="en-US" baseline="-25000" dirty="0"/>
              <a:t>2 </a:t>
            </a:r>
            <a:r>
              <a:rPr lang="en-US" dirty="0">
                <a:sym typeface="Symbol"/>
              </a:rPr>
              <a:t></a:t>
            </a:r>
            <a:r>
              <a:rPr lang="en-US" dirty="0"/>
              <a:t> ……</a:t>
            </a:r>
            <a:r>
              <a:rPr lang="en-US" dirty="0">
                <a:sym typeface="Symbol"/>
              </a:rPr>
              <a:t> </a:t>
            </a:r>
            <a:r>
              <a:rPr lang="en-US" dirty="0"/>
              <a:t> </a:t>
            </a:r>
            <a:r>
              <a:rPr lang="en-US" dirty="0" err="1"/>
              <a:t>H</a:t>
            </a:r>
            <a:r>
              <a:rPr lang="en-US" baseline="-25000" dirty="0" err="1"/>
              <a:t>n</a:t>
            </a:r>
            <a:r>
              <a:rPr lang="en-US" dirty="0">
                <a:sym typeface="Symbol"/>
              </a:rPr>
              <a:t></a:t>
            </a:r>
            <a:r>
              <a:rPr lang="en-US" dirty="0"/>
              <a:t> C</a:t>
            </a:r>
          </a:p>
          <a:p>
            <a:r>
              <a:rPr lang="en-US" sz="2800" b="1" dirty="0"/>
              <a:t>Problem 1</a:t>
            </a:r>
            <a:r>
              <a:rPr lang="en-US" b="1" dirty="0"/>
              <a:t> </a:t>
            </a:r>
            <a:r>
              <a:rPr lang="en-US" dirty="0"/>
              <a:t>Consider</a:t>
            </a:r>
            <a:r>
              <a:rPr lang="en-US" b="1" dirty="0"/>
              <a:t> </a:t>
            </a:r>
            <a:r>
              <a:rPr lang="en-US" dirty="0"/>
              <a:t>H</a:t>
            </a:r>
            <a:r>
              <a:rPr lang="en-US" baseline="-25000" dirty="0"/>
              <a:t>1</a:t>
            </a:r>
            <a:r>
              <a:rPr lang="en-US" dirty="0"/>
              <a:t> : </a:t>
            </a:r>
            <a:r>
              <a:rPr lang="en-US" dirty="0">
                <a:sym typeface="Symbol"/>
              </a:rPr>
              <a:t> P</a:t>
            </a:r>
            <a:r>
              <a:rPr lang="en-US" dirty="0"/>
              <a:t> </a:t>
            </a:r>
            <a:r>
              <a:rPr lang="en-US" dirty="0">
                <a:sym typeface="Symbol"/>
              </a:rPr>
              <a:t>, </a:t>
            </a:r>
            <a:r>
              <a:rPr lang="en-US" dirty="0"/>
              <a:t>H</a:t>
            </a:r>
            <a:r>
              <a:rPr lang="en-US" baseline="-25000" dirty="0"/>
              <a:t>2  </a:t>
            </a:r>
            <a:r>
              <a:rPr lang="en-US" dirty="0"/>
              <a:t> :</a:t>
            </a:r>
            <a:r>
              <a:rPr lang="en-US" baseline="-25000" dirty="0"/>
              <a:t> </a:t>
            </a:r>
            <a:r>
              <a:rPr lang="en-US" dirty="0"/>
              <a:t>P</a:t>
            </a:r>
            <a:r>
              <a:rPr lang="en-US" dirty="0">
                <a:sym typeface="Symbol"/>
              </a:rPr>
              <a:t> Q   </a:t>
            </a:r>
            <a:r>
              <a:rPr lang="en-US" b="1" dirty="0">
                <a:sym typeface="Symbol"/>
              </a:rPr>
              <a:t> C : </a:t>
            </a:r>
            <a:r>
              <a:rPr lang="en-US" dirty="0">
                <a:sym typeface="Symbol"/>
              </a:rPr>
              <a:t>Q</a:t>
            </a:r>
          </a:p>
          <a:p>
            <a:endParaRPr lang="en-US" b="1" dirty="0"/>
          </a:p>
          <a:p>
            <a:pPr>
              <a:buNone/>
            </a:pPr>
            <a:endParaRPr lang="en-US" dirty="0"/>
          </a:p>
        </p:txBody>
      </p:sp>
      <p:graphicFrame>
        <p:nvGraphicFramePr>
          <p:cNvPr id="4" name="Object 3"/>
          <p:cNvGraphicFramePr>
            <a:graphicFrameLocks noChangeAspect="1"/>
          </p:cNvGraphicFramePr>
          <p:nvPr/>
        </p:nvGraphicFramePr>
        <p:xfrm>
          <a:off x="4394200" y="1917700"/>
          <a:ext cx="914400" cy="198438"/>
        </p:xfrm>
        <a:graphic>
          <a:graphicData uri="http://schemas.openxmlformats.org/presentationml/2006/ole">
            <p:oleObj spid="_x0000_s1025" name="Equation" r:id="rId3" imgW="914400" imgH="198720" progId="">
              <p:embed/>
            </p:oleObj>
          </a:graphicData>
        </a:graphic>
      </p:graphicFrame>
      <p:graphicFrame>
        <p:nvGraphicFramePr>
          <p:cNvPr id="5" name="Table 4"/>
          <p:cNvGraphicFramePr>
            <a:graphicFrameLocks noGrp="1"/>
          </p:cNvGraphicFramePr>
          <p:nvPr/>
        </p:nvGraphicFramePr>
        <p:xfrm>
          <a:off x="571472" y="3000372"/>
          <a:ext cx="7572430" cy="2508256"/>
        </p:xfrm>
        <a:graphic>
          <a:graphicData uri="http://schemas.openxmlformats.org/drawingml/2006/table">
            <a:tbl>
              <a:tblPr firstRow="1" bandRow="1">
                <a:tableStyleId>{5C22544A-7EE6-4342-B048-85BDC9FD1C3A}</a:tableStyleId>
              </a:tblPr>
              <a:tblGrid>
                <a:gridCol w="1514486">
                  <a:extLst>
                    <a:ext uri="{9D8B030D-6E8A-4147-A177-3AD203B41FA5}">
                      <a16:colId xmlns="" xmlns:a16="http://schemas.microsoft.com/office/drawing/2014/main" val="20000"/>
                    </a:ext>
                  </a:extLst>
                </a:gridCol>
                <a:gridCol w="1514486">
                  <a:extLst>
                    <a:ext uri="{9D8B030D-6E8A-4147-A177-3AD203B41FA5}">
                      <a16:colId xmlns="" xmlns:a16="http://schemas.microsoft.com/office/drawing/2014/main" val="20001"/>
                    </a:ext>
                  </a:extLst>
                </a:gridCol>
                <a:gridCol w="1514486">
                  <a:extLst>
                    <a:ext uri="{9D8B030D-6E8A-4147-A177-3AD203B41FA5}">
                      <a16:colId xmlns="" xmlns:a16="http://schemas.microsoft.com/office/drawing/2014/main" val="20002"/>
                    </a:ext>
                  </a:extLst>
                </a:gridCol>
                <a:gridCol w="1514486">
                  <a:extLst>
                    <a:ext uri="{9D8B030D-6E8A-4147-A177-3AD203B41FA5}">
                      <a16:colId xmlns="" xmlns:a16="http://schemas.microsoft.com/office/drawing/2014/main" val="20003"/>
                    </a:ext>
                  </a:extLst>
                </a:gridCol>
                <a:gridCol w="1514486">
                  <a:extLst>
                    <a:ext uri="{9D8B030D-6E8A-4147-A177-3AD203B41FA5}">
                      <a16:colId xmlns="" xmlns:a16="http://schemas.microsoft.com/office/drawing/2014/main" val="20004"/>
                    </a:ext>
                  </a:extLst>
                </a:gridCol>
              </a:tblGrid>
              <a:tr h="528004">
                <a:tc>
                  <a:txBody>
                    <a:bodyPr/>
                    <a:lstStyle/>
                    <a:p>
                      <a:r>
                        <a:rPr lang="en-US" dirty="0">
                          <a:solidFill>
                            <a:schemeClr val="tx1"/>
                          </a:solidFill>
                        </a:rPr>
                        <a:t>P</a:t>
                      </a:r>
                    </a:p>
                  </a:txBody>
                  <a:tcPr/>
                </a:tc>
                <a:tc>
                  <a:txBody>
                    <a:bodyPr/>
                    <a:lstStyle/>
                    <a:p>
                      <a:r>
                        <a:rPr lang="en-US" dirty="0">
                          <a:solidFill>
                            <a:schemeClr val="tx1"/>
                          </a:solidFill>
                        </a:rPr>
                        <a:t>Q</a:t>
                      </a:r>
                    </a:p>
                  </a:txBody>
                  <a:tcPr/>
                </a:tc>
                <a:tc>
                  <a:txBody>
                    <a:bodyPr/>
                    <a:lstStyle/>
                    <a:p>
                      <a:r>
                        <a:rPr lang="en-US" dirty="0">
                          <a:solidFill>
                            <a:schemeClr val="tx1"/>
                          </a:solidFill>
                        </a:rPr>
                        <a:t>H</a:t>
                      </a:r>
                      <a:r>
                        <a:rPr lang="en-US" baseline="-25000" dirty="0">
                          <a:solidFill>
                            <a:schemeClr val="tx1"/>
                          </a:solidFill>
                        </a:rPr>
                        <a:t>1</a:t>
                      </a:r>
                      <a:r>
                        <a:rPr lang="en-US" dirty="0">
                          <a:solidFill>
                            <a:schemeClr val="tx1"/>
                          </a:solidFill>
                        </a:rPr>
                        <a:t> : </a:t>
                      </a:r>
                      <a:r>
                        <a:rPr lang="en-US" dirty="0">
                          <a:solidFill>
                            <a:schemeClr val="tx1"/>
                          </a:solidFill>
                          <a:sym typeface="Symbol"/>
                        </a:rPr>
                        <a:t> P</a:t>
                      </a:r>
                      <a:endParaRPr lang="en-US" dirty="0">
                        <a:solidFill>
                          <a:schemeClr val="tx1"/>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H</a:t>
                      </a:r>
                      <a:r>
                        <a:rPr lang="en-US" baseline="-25000" dirty="0">
                          <a:solidFill>
                            <a:schemeClr val="tx1"/>
                          </a:solidFill>
                        </a:rPr>
                        <a:t>2  </a:t>
                      </a:r>
                      <a:r>
                        <a:rPr lang="en-US" dirty="0">
                          <a:solidFill>
                            <a:schemeClr val="tx1"/>
                          </a:solidFill>
                        </a:rPr>
                        <a:t> :</a:t>
                      </a:r>
                      <a:r>
                        <a:rPr lang="en-US" baseline="-25000" dirty="0">
                          <a:solidFill>
                            <a:schemeClr val="tx1"/>
                          </a:solidFill>
                        </a:rPr>
                        <a:t> </a:t>
                      </a:r>
                      <a:r>
                        <a:rPr lang="en-US" dirty="0">
                          <a:solidFill>
                            <a:schemeClr val="tx1"/>
                          </a:solidFill>
                        </a:rPr>
                        <a:t>P</a:t>
                      </a:r>
                      <a:r>
                        <a:rPr lang="en-US" dirty="0">
                          <a:solidFill>
                            <a:schemeClr val="tx1"/>
                          </a:solidFill>
                          <a:sym typeface="Symbol"/>
                        </a:rPr>
                        <a:t> Q </a:t>
                      </a:r>
                      <a:endParaRPr lang="en-US" dirty="0">
                        <a:solidFill>
                          <a:schemeClr val="tx1"/>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a:solidFill>
                            <a:schemeClr val="tx1"/>
                          </a:solidFill>
                          <a:sym typeface="Symbol"/>
                        </a:rPr>
                        <a:t>C : </a:t>
                      </a:r>
                      <a:r>
                        <a:rPr lang="en-US" dirty="0">
                          <a:solidFill>
                            <a:schemeClr val="tx1"/>
                          </a:solidFill>
                          <a:sym typeface="Symbol"/>
                        </a:rPr>
                        <a:t>Q</a:t>
                      </a:r>
                      <a:endParaRPr lang="en-US" dirty="0">
                        <a:solidFill>
                          <a:schemeClr val="tx1"/>
                        </a:solidFill>
                      </a:endParaRPr>
                    </a:p>
                  </a:txBody>
                  <a:tcPr/>
                </a:tc>
                <a:extLst>
                  <a:ext uri="{0D108BD9-81ED-4DB2-BD59-A6C34878D82A}">
                    <a16:rowId xmlns="" xmlns:a16="http://schemas.microsoft.com/office/drawing/2014/main" val="10000"/>
                  </a:ext>
                </a:extLst>
              </a:tr>
              <a:tr h="528004">
                <a:tc>
                  <a:txBody>
                    <a:bodyPr/>
                    <a:lstStyle/>
                    <a:p>
                      <a:r>
                        <a:rPr lang="en-US" sz="2000" b="1" dirty="0"/>
                        <a:t>T</a:t>
                      </a:r>
                    </a:p>
                  </a:txBody>
                  <a:tcPr/>
                </a:tc>
                <a:tc>
                  <a:txBody>
                    <a:bodyPr/>
                    <a:lstStyle/>
                    <a:p>
                      <a:r>
                        <a:rPr lang="en-US" sz="2000" b="1" dirty="0"/>
                        <a:t>T</a:t>
                      </a:r>
                    </a:p>
                  </a:txBody>
                  <a:tcPr/>
                </a:tc>
                <a:tc>
                  <a:txBody>
                    <a:bodyPr/>
                    <a:lstStyle/>
                    <a:p>
                      <a:r>
                        <a:rPr lang="en-US" sz="2000" b="1" dirty="0"/>
                        <a:t>F</a:t>
                      </a:r>
                    </a:p>
                  </a:txBody>
                  <a:tcPr/>
                </a:tc>
                <a:tc>
                  <a:txBody>
                    <a:bodyPr/>
                    <a:lstStyle/>
                    <a:p>
                      <a:r>
                        <a:rPr lang="en-US" sz="2000" b="1" dirty="0"/>
                        <a:t>T</a:t>
                      </a:r>
                    </a:p>
                  </a:txBody>
                  <a:tcPr/>
                </a:tc>
                <a:tc>
                  <a:txBody>
                    <a:bodyPr/>
                    <a:lstStyle/>
                    <a:p>
                      <a:r>
                        <a:rPr lang="en-US" sz="2000" b="1" dirty="0"/>
                        <a:t>T</a:t>
                      </a:r>
                    </a:p>
                  </a:txBody>
                  <a:tcPr/>
                </a:tc>
                <a:extLst>
                  <a:ext uri="{0D108BD9-81ED-4DB2-BD59-A6C34878D82A}">
                    <a16:rowId xmlns="" xmlns:a16="http://schemas.microsoft.com/office/drawing/2014/main" val="10001"/>
                  </a:ext>
                </a:extLst>
              </a:tr>
              <a:tr h="528004">
                <a:tc>
                  <a:txBody>
                    <a:bodyPr/>
                    <a:lstStyle/>
                    <a:p>
                      <a:r>
                        <a:rPr lang="en-US" sz="2000" b="1" dirty="0"/>
                        <a:t>T</a:t>
                      </a:r>
                    </a:p>
                  </a:txBody>
                  <a:tcPr/>
                </a:tc>
                <a:tc>
                  <a:txBody>
                    <a:bodyPr/>
                    <a:lstStyle/>
                    <a:p>
                      <a:r>
                        <a:rPr lang="en-US" sz="2000" b="1" dirty="0"/>
                        <a:t>F</a:t>
                      </a:r>
                    </a:p>
                  </a:txBody>
                  <a:tcPr/>
                </a:tc>
                <a:tc>
                  <a:txBody>
                    <a:bodyPr/>
                    <a:lstStyle/>
                    <a:p>
                      <a:r>
                        <a:rPr lang="en-US" sz="2000" b="1" dirty="0"/>
                        <a:t>F</a:t>
                      </a:r>
                    </a:p>
                  </a:txBody>
                  <a:tcPr/>
                </a:tc>
                <a:tc>
                  <a:txBody>
                    <a:bodyPr/>
                    <a:lstStyle/>
                    <a:p>
                      <a:r>
                        <a:rPr lang="en-US" sz="2000" b="1" dirty="0"/>
                        <a:t>T</a:t>
                      </a:r>
                    </a:p>
                  </a:txBody>
                  <a:tcPr/>
                </a:tc>
                <a:tc>
                  <a:txBody>
                    <a:bodyPr/>
                    <a:lstStyle/>
                    <a:p>
                      <a:r>
                        <a:rPr lang="en-US" sz="2000" b="1" dirty="0"/>
                        <a:t>F</a:t>
                      </a:r>
                    </a:p>
                  </a:txBody>
                  <a:tcPr/>
                </a:tc>
                <a:extLst>
                  <a:ext uri="{0D108BD9-81ED-4DB2-BD59-A6C34878D82A}">
                    <a16:rowId xmlns="" xmlns:a16="http://schemas.microsoft.com/office/drawing/2014/main" val="10002"/>
                  </a:ext>
                </a:extLst>
              </a:tr>
              <a:tr h="528004">
                <a:tc>
                  <a:txBody>
                    <a:bodyPr/>
                    <a:lstStyle/>
                    <a:p>
                      <a:r>
                        <a:rPr lang="en-US" sz="2000" b="1" dirty="0"/>
                        <a:t>F</a:t>
                      </a:r>
                    </a:p>
                  </a:txBody>
                  <a:tcPr/>
                </a:tc>
                <a:tc>
                  <a:txBody>
                    <a:bodyPr/>
                    <a:lstStyle/>
                    <a:p>
                      <a:r>
                        <a:rPr lang="en-US" sz="2000" b="1" dirty="0"/>
                        <a:t>T</a:t>
                      </a:r>
                    </a:p>
                  </a:txBody>
                  <a:tcPr/>
                </a:tc>
                <a:tc>
                  <a:txBody>
                    <a:bodyPr/>
                    <a:lstStyle/>
                    <a:p>
                      <a:r>
                        <a:rPr lang="en-US" sz="2000" b="1" dirty="0">
                          <a:solidFill>
                            <a:schemeClr val="tx1"/>
                          </a:solidFill>
                        </a:rPr>
                        <a:t>T</a:t>
                      </a:r>
                    </a:p>
                  </a:txBody>
                  <a:tcPr/>
                </a:tc>
                <a:tc>
                  <a:txBody>
                    <a:bodyPr/>
                    <a:lstStyle/>
                    <a:p>
                      <a:r>
                        <a:rPr lang="en-US" sz="2000" b="1" dirty="0"/>
                        <a:t>T</a:t>
                      </a:r>
                    </a:p>
                  </a:txBody>
                  <a:tcPr/>
                </a:tc>
                <a:tc>
                  <a:txBody>
                    <a:bodyPr/>
                    <a:lstStyle/>
                    <a:p>
                      <a:r>
                        <a:rPr lang="en-US" sz="2000" b="1" dirty="0"/>
                        <a:t>T</a:t>
                      </a:r>
                    </a:p>
                  </a:txBody>
                  <a:tcPr/>
                </a:tc>
                <a:extLst>
                  <a:ext uri="{0D108BD9-81ED-4DB2-BD59-A6C34878D82A}">
                    <a16:rowId xmlns="" xmlns:a16="http://schemas.microsoft.com/office/drawing/2014/main" val="10003"/>
                  </a:ext>
                </a:extLst>
              </a:tr>
              <a:tr h="316878">
                <a:tc>
                  <a:txBody>
                    <a:bodyPr/>
                    <a:lstStyle/>
                    <a:p>
                      <a:r>
                        <a:rPr lang="en-US" sz="2000" b="1" dirty="0"/>
                        <a:t>F</a:t>
                      </a:r>
                    </a:p>
                  </a:txBody>
                  <a:tcPr/>
                </a:tc>
                <a:tc>
                  <a:txBody>
                    <a:bodyPr/>
                    <a:lstStyle/>
                    <a:p>
                      <a:r>
                        <a:rPr lang="en-US" sz="2000" b="1" dirty="0"/>
                        <a:t>F</a:t>
                      </a:r>
                    </a:p>
                  </a:txBody>
                  <a:tcPr/>
                </a:tc>
                <a:tc>
                  <a:txBody>
                    <a:bodyPr/>
                    <a:lstStyle/>
                    <a:p>
                      <a:r>
                        <a:rPr lang="en-US" sz="2000" b="1" dirty="0">
                          <a:solidFill>
                            <a:schemeClr val="tx1"/>
                          </a:solidFill>
                        </a:rPr>
                        <a:t>T</a:t>
                      </a:r>
                    </a:p>
                  </a:txBody>
                  <a:tcPr/>
                </a:tc>
                <a:tc>
                  <a:txBody>
                    <a:bodyPr/>
                    <a:lstStyle/>
                    <a:p>
                      <a:r>
                        <a:rPr lang="en-US" sz="2000" b="1" dirty="0"/>
                        <a:t>F</a:t>
                      </a:r>
                    </a:p>
                  </a:txBody>
                  <a:tcPr/>
                </a:tc>
                <a:tc>
                  <a:txBody>
                    <a:bodyPr/>
                    <a:lstStyle/>
                    <a:p>
                      <a:r>
                        <a:rPr lang="en-US" sz="2000" b="1" dirty="0"/>
                        <a:t>F</a:t>
                      </a:r>
                    </a:p>
                  </a:txBody>
                  <a:tcPr/>
                </a:tc>
                <a:extLst>
                  <a:ext uri="{0D108BD9-81ED-4DB2-BD59-A6C34878D82A}">
                    <a16:rowId xmlns="" xmlns:a16="http://schemas.microsoft.com/office/drawing/2014/main" val="10004"/>
                  </a:ext>
                </a:extLst>
              </a:tr>
            </a:tbl>
          </a:graphicData>
        </a:graphic>
      </p:graphicFrame>
      <p:graphicFrame>
        <p:nvGraphicFramePr>
          <p:cNvPr id="6" name="Table 5"/>
          <p:cNvGraphicFramePr>
            <a:graphicFrameLocks noGrp="1"/>
          </p:cNvGraphicFramePr>
          <p:nvPr/>
        </p:nvGraphicFramePr>
        <p:xfrm>
          <a:off x="571472" y="5857892"/>
          <a:ext cx="7500990" cy="640080"/>
        </p:xfrm>
        <a:graphic>
          <a:graphicData uri="http://schemas.openxmlformats.org/drawingml/2006/table">
            <a:tbl>
              <a:tblPr firstRow="1" bandRow="1">
                <a:tableStyleId>{5C22544A-7EE6-4342-B048-85BDC9FD1C3A}</a:tableStyleId>
              </a:tblPr>
              <a:tblGrid>
                <a:gridCol w="7500990">
                  <a:extLst>
                    <a:ext uri="{9D8B030D-6E8A-4147-A177-3AD203B41FA5}">
                      <a16:colId xmlns="" xmlns:a16="http://schemas.microsoft.com/office/drawing/2014/main" val="20000"/>
                    </a:ext>
                  </a:extLst>
                </a:gridCol>
              </a:tblGrid>
              <a:tr h="370840">
                <a:tc>
                  <a:txBody>
                    <a:bodyPr/>
                    <a:lstStyle/>
                    <a:p>
                      <a:pPr algn="just">
                        <a:buNone/>
                      </a:pPr>
                      <a:r>
                        <a:rPr lang="en-US" dirty="0">
                          <a:solidFill>
                            <a:schemeClr val="tx1"/>
                          </a:solidFill>
                        </a:rPr>
                        <a:t>H</a:t>
                      </a:r>
                      <a:r>
                        <a:rPr lang="en-US" baseline="-25000" dirty="0">
                          <a:solidFill>
                            <a:schemeClr val="tx1"/>
                          </a:solidFill>
                        </a:rPr>
                        <a:t>1</a:t>
                      </a:r>
                      <a:r>
                        <a:rPr lang="en-US" dirty="0">
                          <a:solidFill>
                            <a:schemeClr val="tx1"/>
                          </a:solidFill>
                        </a:rPr>
                        <a:t> and  H</a:t>
                      </a:r>
                      <a:r>
                        <a:rPr lang="en-US" baseline="-25000" dirty="0">
                          <a:solidFill>
                            <a:schemeClr val="tx1"/>
                          </a:solidFill>
                        </a:rPr>
                        <a:t>2</a:t>
                      </a:r>
                      <a:r>
                        <a:rPr lang="en-US" dirty="0">
                          <a:solidFill>
                            <a:schemeClr val="tx1"/>
                          </a:solidFill>
                        </a:rPr>
                        <a:t> are true  only in the 3</a:t>
                      </a:r>
                      <a:r>
                        <a:rPr lang="en-US" baseline="30000" dirty="0">
                          <a:solidFill>
                            <a:schemeClr val="tx1"/>
                          </a:solidFill>
                        </a:rPr>
                        <a:t>rd</a:t>
                      </a:r>
                      <a:r>
                        <a:rPr lang="en-US" dirty="0">
                          <a:solidFill>
                            <a:schemeClr val="tx1"/>
                          </a:solidFill>
                        </a:rPr>
                        <a:t> row of the  above table, in which case Conclusion  C is also true .Hence the conclusion is  valid</a:t>
                      </a:r>
                    </a:p>
                  </a:txBody>
                  <a:tcPr/>
                </a:tc>
                <a:extLst>
                  <a:ext uri="{0D108BD9-81ED-4DB2-BD59-A6C34878D82A}">
                    <a16:rowId xmlns="" xmlns:a16="http://schemas.microsoft.com/office/drawing/2014/main" val="10000"/>
                  </a:ext>
                </a:extLst>
              </a:tr>
            </a:tbl>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8929718" cy="2225668"/>
          </a:xfrm>
        </p:spPr>
        <p:txBody>
          <a:bodyPr>
            <a:normAutofit/>
          </a:bodyPr>
          <a:lstStyle/>
          <a:p>
            <a:pPr algn="just"/>
            <a:r>
              <a:rPr lang="en-US" sz="3100" b="1" dirty="0"/>
              <a:t>Problem 2</a:t>
            </a:r>
            <a:r>
              <a:rPr lang="en-US" sz="3100" dirty="0"/>
              <a:t> If two sides of a triangle are equal, then two opposite angles are equal. Two sides of </a:t>
            </a:r>
            <a:br>
              <a:rPr lang="en-US" sz="3100" dirty="0"/>
            </a:br>
            <a:r>
              <a:rPr lang="en-US" sz="3100" dirty="0"/>
              <a:t>a triangle are not</a:t>
            </a:r>
            <a:r>
              <a:rPr lang="en-US" dirty="0"/>
              <a:t> </a:t>
            </a:r>
            <a:r>
              <a:rPr lang="en-US" sz="3100" dirty="0"/>
              <a:t>equal. Therefore the opposite angles are not equal.</a:t>
            </a:r>
          </a:p>
        </p:txBody>
      </p:sp>
      <p:graphicFrame>
        <p:nvGraphicFramePr>
          <p:cNvPr id="4" name="Content Placeholder 3"/>
          <p:cNvGraphicFramePr>
            <a:graphicFrameLocks noGrp="1"/>
          </p:cNvGraphicFramePr>
          <p:nvPr>
            <p:ph idx="1"/>
          </p:nvPr>
        </p:nvGraphicFramePr>
        <p:xfrm>
          <a:off x="285720" y="4500570"/>
          <a:ext cx="8229600" cy="2000265"/>
        </p:xfrm>
        <a:graphic>
          <a:graphicData uri="http://schemas.openxmlformats.org/drawingml/2006/table">
            <a:tbl>
              <a:tblPr firstRow="1" bandRow="1">
                <a:tableStyleId>{5C22544A-7EE6-4342-B048-85BDC9FD1C3A}</a:tableStyleId>
              </a:tblPr>
              <a:tblGrid>
                <a:gridCol w="1645920">
                  <a:extLst>
                    <a:ext uri="{9D8B030D-6E8A-4147-A177-3AD203B41FA5}">
                      <a16:colId xmlns="" xmlns:a16="http://schemas.microsoft.com/office/drawing/2014/main" val="20000"/>
                    </a:ext>
                  </a:extLst>
                </a:gridCol>
                <a:gridCol w="1645920">
                  <a:extLst>
                    <a:ext uri="{9D8B030D-6E8A-4147-A177-3AD203B41FA5}">
                      <a16:colId xmlns="" xmlns:a16="http://schemas.microsoft.com/office/drawing/2014/main" val="20001"/>
                    </a:ext>
                  </a:extLst>
                </a:gridCol>
                <a:gridCol w="1645920">
                  <a:extLst>
                    <a:ext uri="{9D8B030D-6E8A-4147-A177-3AD203B41FA5}">
                      <a16:colId xmlns="" xmlns:a16="http://schemas.microsoft.com/office/drawing/2014/main" val="20002"/>
                    </a:ext>
                  </a:extLst>
                </a:gridCol>
                <a:gridCol w="1645920">
                  <a:extLst>
                    <a:ext uri="{9D8B030D-6E8A-4147-A177-3AD203B41FA5}">
                      <a16:colId xmlns="" xmlns:a16="http://schemas.microsoft.com/office/drawing/2014/main" val="20003"/>
                    </a:ext>
                  </a:extLst>
                </a:gridCol>
                <a:gridCol w="1645920">
                  <a:extLst>
                    <a:ext uri="{9D8B030D-6E8A-4147-A177-3AD203B41FA5}">
                      <a16:colId xmlns="" xmlns:a16="http://schemas.microsoft.com/office/drawing/2014/main" val="20004"/>
                    </a:ext>
                  </a:extLst>
                </a:gridCol>
              </a:tblGrid>
              <a:tr h="400053">
                <a:tc>
                  <a:txBody>
                    <a:bodyPr/>
                    <a:lstStyle/>
                    <a:p>
                      <a:r>
                        <a:rPr lang="en-US" dirty="0">
                          <a:solidFill>
                            <a:schemeClr val="tx1"/>
                          </a:solidFill>
                        </a:rPr>
                        <a:t>P</a:t>
                      </a:r>
                    </a:p>
                  </a:txBody>
                  <a:tcPr/>
                </a:tc>
                <a:tc>
                  <a:txBody>
                    <a:bodyPr/>
                    <a:lstStyle/>
                    <a:p>
                      <a:r>
                        <a:rPr lang="en-US" dirty="0">
                          <a:solidFill>
                            <a:schemeClr val="tx1"/>
                          </a:solidFill>
                        </a:rPr>
                        <a:t>Q</a:t>
                      </a:r>
                    </a:p>
                  </a:txBody>
                  <a:tcPr/>
                </a:tc>
                <a:tc>
                  <a:txBody>
                    <a:bodyPr/>
                    <a:lstStyle/>
                    <a:p>
                      <a:r>
                        <a:rPr lang="en-US" dirty="0">
                          <a:solidFill>
                            <a:schemeClr val="tx1"/>
                          </a:solidFill>
                        </a:rPr>
                        <a:t>H</a:t>
                      </a:r>
                      <a:r>
                        <a:rPr lang="en-US" baseline="-25000" dirty="0">
                          <a:solidFill>
                            <a:schemeClr val="tx1"/>
                          </a:solidFill>
                        </a:rPr>
                        <a:t>1</a:t>
                      </a:r>
                      <a:r>
                        <a:rPr lang="en-US" baseline="0" dirty="0">
                          <a:solidFill>
                            <a:schemeClr val="tx1"/>
                          </a:solidFill>
                        </a:rPr>
                        <a:t> : </a:t>
                      </a:r>
                      <a:r>
                        <a:rPr lang="en-US" b="0" baseline="0" dirty="0">
                          <a:solidFill>
                            <a:schemeClr val="tx1"/>
                          </a:solidFill>
                        </a:rPr>
                        <a:t>P</a:t>
                      </a:r>
                      <a:r>
                        <a:rPr lang="en-US" b="0" baseline="0" dirty="0">
                          <a:solidFill>
                            <a:schemeClr val="tx1"/>
                          </a:solidFill>
                          <a:sym typeface="Symbol"/>
                        </a:rPr>
                        <a:t>Q</a:t>
                      </a:r>
                      <a:endParaRPr lang="en-US" dirty="0">
                        <a:solidFill>
                          <a:schemeClr val="tx1"/>
                        </a:solidFill>
                      </a:endParaRPr>
                    </a:p>
                  </a:txBody>
                  <a:tcPr/>
                </a:tc>
                <a:tc>
                  <a:txBody>
                    <a:bodyPr/>
                    <a:lstStyle/>
                    <a:p>
                      <a:r>
                        <a:rPr lang="en-US" dirty="0">
                          <a:solidFill>
                            <a:schemeClr val="tx1"/>
                          </a:solidFill>
                        </a:rPr>
                        <a:t> H</a:t>
                      </a:r>
                      <a:r>
                        <a:rPr lang="en-US" baseline="-25000" dirty="0">
                          <a:solidFill>
                            <a:schemeClr val="tx1"/>
                          </a:solidFill>
                        </a:rPr>
                        <a:t>2  </a:t>
                      </a:r>
                      <a:r>
                        <a:rPr lang="en-US" baseline="0" dirty="0">
                          <a:solidFill>
                            <a:schemeClr val="tx1"/>
                          </a:solidFill>
                        </a:rPr>
                        <a:t> :  </a:t>
                      </a:r>
                      <a:r>
                        <a:rPr lang="en-US" b="0" baseline="0" dirty="0">
                          <a:solidFill>
                            <a:schemeClr val="tx1"/>
                          </a:solidFill>
                          <a:sym typeface="Symbol"/>
                        </a:rPr>
                        <a:t> P</a:t>
                      </a:r>
                      <a:endParaRPr lang="en-US" dirty="0">
                        <a:solidFill>
                          <a:schemeClr val="tx1"/>
                        </a:solidFill>
                      </a:endParaRPr>
                    </a:p>
                  </a:txBody>
                  <a:tcPr/>
                </a:tc>
                <a:tc>
                  <a:txBody>
                    <a:bodyPr/>
                    <a:lstStyle/>
                    <a:p>
                      <a:r>
                        <a:rPr lang="en-US" b="1" baseline="0" dirty="0">
                          <a:solidFill>
                            <a:schemeClr val="tx1"/>
                          </a:solidFill>
                          <a:sym typeface="Symbol"/>
                        </a:rPr>
                        <a:t> C : </a:t>
                      </a:r>
                      <a:r>
                        <a:rPr lang="en-US" b="0" baseline="0" dirty="0">
                          <a:solidFill>
                            <a:schemeClr val="tx1"/>
                          </a:solidFill>
                          <a:sym typeface="Symbol"/>
                        </a:rPr>
                        <a:t> Q</a:t>
                      </a:r>
                      <a:endParaRPr lang="en-US" dirty="0">
                        <a:solidFill>
                          <a:schemeClr val="tx1"/>
                        </a:solidFill>
                      </a:endParaRPr>
                    </a:p>
                  </a:txBody>
                  <a:tcPr/>
                </a:tc>
                <a:extLst>
                  <a:ext uri="{0D108BD9-81ED-4DB2-BD59-A6C34878D82A}">
                    <a16:rowId xmlns="" xmlns:a16="http://schemas.microsoft.com/office/drawing/2014/main" val="10000"/>
                  </a:ext>
                </a:extLst>
              </a:tr>
              <a:tr h="400053">
                <a:tc>
                  <a:txBody>
                    <a:bodyPr/>
                    <a:lstStyle/>
                    <a:p>
                      <a:r>
                        <a:rPr lang="en-US" sz="2000" b="1" dirty="0"/>
                        <a:t>T</a:t>
                      </a:r>
                    </a:p>
                  </a:txBody>
                  <a:tcPr/>
                </a:tc>
                <a:tc>
                  <a:txBody>
                    <a:bodyPr/>
                    <a:lstStyle/>
                    <a:p>
                      <a:r>
                        <a:rPr lang="en-US" sz="2000" b="1" dirty="0"/>
                        <a:t>T</a:t>
                      </a:r>
                    </a:p>
                  </a:txBody>
                  <a:tcPr/>
                </a:tc>
                <a:tc>
                  <a:txBody>
                    <a:bodyPr/>
                    <a:lstStyle/>
                    <a:p>
                      <a:r>
                        <a:rPr lang="en-US" sz="2000" b="1" dirty="0"/>
                        <a:t>T</a:t>
                      </a:r>
                    </a:p>
                  </a:txBody>
                  <a:tcPr/>
                </a:tc>
                <a:tc>
                  <a:txBody>
                    <a:bodyPr/>
                    <a:lstStyle/>
                    <a:p>
                      <a:r>
                        <a:rPr lang="en-US" sz="2000" b="1" dirty="0"/>
                        <a:t>F</a:t>
                      </a:r>
                    </a:p>
                  </a:txBody>
                  <a:tcPr/>
                </a:tc>
                <a:tc>
                  <a:txBody>
                    <a:bodyPr/>
                    <a:lstStyle/>
                    <a:p>
                      <a:r>
                        <a:rPr lang="en-US" sz="2000" b="1" dirty="0"/>
                        <a:t>F</a:t>
                      </a:r>
                    </a:p>
                  </a:txBody>
                  <a:tcPr/>
                </a:tc>
                <a:extLst>
                  <a:ext uri="{0D108BD9-81ED-4DB2-BD59-A6C34878D82A}">
                    <a16:rowId xmlns="" xmlns:a16="http://schemas.microsoft.com/office/drawing/2014/main" val="10001"/>
                  </a:ext>
                </a:extLst>
              </a:tr>
              <a:tr h="400053">
                <a:tc>
                  <a:txBody>
                    <a:bodyPr/>
                    <a:lstStyle/>
                    <a:p>
                      <a:r>
                        <a:rPr lang="en-US" sz="2000" b="1" dirty="0"/>
                        <a:t>T</a:t>
                      </a:r>
                    </a:p>
                  </a:txBody>
                  <a:tcPr/>
                </a:tc>
                <a:tc>
                  <a:txBody>
                    <a:bodyPr/>
                    <a:lstStyle/>
                    <a:p>
                      <a:r>
                        <a:rPr lang="en-US" sz="2000" b="1" dirty="0"/>
                        <a:t>F</a:t>
                      </a:r>
                    </a:p>
                  </a:txBody>
                  <a:tcPr/>
                </a:tc>
                <a:tc>
                  <a:txBody>
                    <a:bodyPr/>
                    <a:lstStyle/>
                    <a:p>
                      <a:r>
                        <a:rPr lang="en-US" sz="2000" b="1" dirty="0"/>
                        <a:t>F</a:t>
                      </a:r>
                    </a:p>
                  </a:txBody>
                  <a:tcPr/>
                </a:tc>
                <a:tc>
                  <a:txBody>
                    <a:bodyPr/>
                    <a:lstStyle/>
                    <a:p>
                      <a:r>
                        <a:rPr lang="en-US" sz="2000" b="1" dirty="0"/>
                        <a:t>F</a:t>
                      </a:r>
                    </a:p>
                  </a:txBody>
                  <a:tcPr/>
                </a:tc>
                <a:tc>
                  <a:txBody>
                    <a:bodyPr/>
                    <a:lstStyle/>
                    <a:p>
                      <a:r>
                        <a:rPr lang="en-US" sz="2000" b="1" dirty="0"/>
                        <a:t>T</a:t>
                      </a:r>
                    </a:p>
                  </a:txBody>
                  <a:tcPr/>
                </a:tc>
                <a:extLst>
                  <a:ext uri="{0D108BD9-81ED-4DB2-BD59-A6C34878D82A}">
                    <a16:rowId xmlns="" xmlns:a16="http://schemas.microsoft.com/office/drawing/2014/main" val="10002"/>
                  </a:ext>
                </a:extLst>
              </a:tr>
              <a:tr h="400053">
                <a:tc>
                  <a:txBody>
                    <a:bodyPr/>
                    <a:lstStyle/>
                    <a:p>
                      <a:r>
                        <a:rPr lang="en-US" sz="2000" b="1" dirty="0"/>
                        <a:t>F</a:t>
                      </a:r>
                    </a:p>
                  </a:txBody>
                  <a:tcPr/>
                </a:tc>
                <a:tc>
                  <a:txBody>
                    <a:bodyPr/>
                    <a:lstStyle/>
                    <a:p>
                      <a:r>
                        <a:rPr lang="en-US" sz="2000" b="1" dirty="0"/>
                        <a:t>T</a:t>
                      </a:r>
                    </a:p>
                  </a:txBody>
                  <a:tcPr/>
                </a:tc>
                <a:tc>
                  <a:txBody>
                    <a:bodyPr/>
                    <a:lstStyle/>
                    <a:p>
                      <a:r>
                        <a:rPr lang="en-US" sz="2000" b="1" dirty="0">
                          <a:solidFill>
                            <a:schemeClr val="tx1"/>
                          </a:solidFill>
                        </a:rPr>
                        <a:t>T</a:t>
                      </a:r>
                    </a:p>
                  </a:txBody>
                  <a:tcPr>
                    <a:solidFill>
                      <a:srgbClr val="FFFF00"/>
                    </a:solidFill>
                  </a:tcPr>
                </a:tc>
                <a:tc>
                  <a:txBody>
                    <a:bodyPr/>
                    <a:lstStyle/>
                    <a:p>
                      <a:r>
                        <a:rPr lang="en-US" sz="2000" b="1" dirty="0">
                          <a:solidFill>
                            <a:schemeClr val="tx1"/>
                          </a:solidFill>
                        </a:rPr>
                        <a:t>T</a:t>
                      </a:r>
                    </a:p>
                  </a:txBody>
                  <a:tcPr>
                    <a:solidFill>
                      <a:srgbClr val="FFFF00"/>
                    </a:solidFill>
                  </a:tcPr>
                </a:tc>
                <a:tc>
                  <a:txBody>
                    <a:bodyPr/>
                    <a:lstStyle/>
                    <a:p>
                      <a:r>
                        <a:rPr lang="en-US" sz="2000" b="1" dirty="0">
                          <a:solidFill>
                            <a:schemeClr val="tx1"/>
                          </a:solidFill>
                        </a:rPr>
                        <a:t>F</a:t>
                      </a:r>
                    </a:p>
                  </a:txBody>
                  <a:tcPr>
                    <a:solidFill>
                      <a:srgbClr val="FFFF00"/>
                    </a:solidFill>
                  </a:tcPr>
                </a:tc>
                <a:extLst>
                  <a:ext uri="{0D108BD9-81ED-4DB2-BD59-A6C34878D82A}">
                    <a16:rowId xmlns="" xmlns:a16="http://schemas.microsoft.com/office/drawing/2014/main" val="10003"/>
                  </a:ext>
                </a:extLst>
              </a:tr>
              <a:tr h="400053">
                <a:tc>
                  <a:txBody>
                    <a:bodyPr/>
                    <a:lstStyle/>
                    <a:p>
                      <a:r>
                        <a:rPr lang="en-US" sz="2000" b="1" dirty="0"/>
                        <a:t>F</a:t>
                      </a:r>
                    </a:p>
                  </a:txBody>
                  <a:tcPr/>
                </a:tc>
                <a:tc>
                  <a:txBody>
                    <a:bodyPr/>
                    <a:lstStyle/>
                    <a:p>
                      <a:r>
                        <a:rPr lang="en-US" sz="2000" b="1" dirty="0"/>
                        <a:t>F</a:t>
                      </a:r>
                    </a:p>
                  </a:txBody>
                  <a:tcPr/>
                </a:tc>
                <a:tc>
                  <a:txBody>
                    <a:bodyPr/>
                    <a:lstStyle/>
                    <a:p>
                      <a:r>
                        <a:rPr lang="en-US" sz="2000" b="1" dirty="0">
                          <a:solidFill>
                            <a:schemeClr val="tx1"/>
                          </a:solidFill>
                        </a:rPr>
                        <a:t>T</a:t>
                      </a:r>
                    </a:p>
                  </a:txBody>
                  <a:tcPr>
                    <a:solidFill>
                      <a:srgbClr val="FFFF00"/>
                    </a:solidFill>
                  </a:tcPr>
                </a:tc>
                <a:tc>
                  <a:txBody>
                    <a:bodyPr/>
                    <a:lstStyle/>
                    <a:p>
                      <a:r>
                        <a:rPr lang="en-US" sz="2000" b="1" dirty="0">
                          <a:solidFill>
                            <a:schemeClr val="tx1"/>
                          </a:solidFill>
                        </a:rPr>
                        <a:t>T</a:t>
                      </a:r>
                    </a:p>
                  </a:txBody>
                  <a:tcPr>
                    <a:solidFill>
                      <a:srgbClr val="FFFF00"/>
                    </a:solidFill>
                  </a:tcPr>
                </a:tc>
                <a:tc>
                  <a:txBody>
                    <a:bodyPr/>
                    <a:lstStyle/>
                    <a:p>
                      <a:r>
                        <a:rPr lang="en-US" sz="2000" b="1" dirty="0">
                          <a:solidFill>
                            <a:schemeClr val="tx1"/>
                          </a:solidFill>
                        </a:rPr>
                        <a:t>T</a:t>
                      </a:r>
                    </a:p>
                  </a:txBody>
                  <a:tcPr>
                    <a:solidFill>
                      <a:srgbClr val="FFFF00"/>
                    </a:solidFill>
                  </a:tcPr>
                </a:tc>
                <a:extLst>
                  <a:ext uri="{0D108BD9-81ED-4DB2-BD59-A6C34878D82A}">
                    <a16:rowId xmlns="" xmlns:a16="http://schemas.microsoft.com/office/drawing/2014/main" val="10004"/>
                  </a:ext>
                </a:extLst>
              </a:tr>
            </a:tbl>
          </a:graphicData>
        </a:graphic>
      </p:graphicFrame>
      <p:graphicFrame>
        <p:nvGraphicFramePr>
          <p:cNvPr id="5" name="Table 4"/>
          <p:cNvGraphicFramePr>
            <a:graphicFrameLocks noGrp="1"/>
          </p:cNvGraphicFramePr>
          <p:nvPr/>
        </p:nvGraphicFramePr>
        <p:xfrm>
          <a:off x="285720" y="2643183"/>
          <a:ext cx="8501122" cy="1474472"/>
        </p:xfrm>
        <a:graphic>
          <a:graphicData uri="http://schemas.openxmlformats.org/drawingml/2006/table">
            <a:tbl>
              <a:tblPr firstRow="1" bandRow="1">
                <a:tableStyleId>{5C22544A-7EE6-4342-B048-85BDC9FD1C3A}</a:tableStyleId>
              </a:tblPr>
              <a:tblGrid>
                <a:gridCol w="8501122">
                  <a:extLst>
                    <a:ext uri="{9D8B030D-6E8A-4147-A177-3AD203B41FA5}">
                      <a16:colId xmlns="" xmlns:a16="http://schemas.microsoft.com/office/drawing/2014/main" val="20000"/>
                    </a:ext>
                  </a:extLst>
                </a:gridCol>
              </a:tblGrid>
              <a:tr h="1474472">
                <a:tc>
                  <a:txBody>
                    <a:bodyPr/>
                    <a:lstStyle/>
                    <a:p>
                      <a:r>
                        <a:rPr lang="en-US" sz="2800" b="0" dirty="0">
                          <a:solidFill>
                            <a:schemeClr val="tx1"/>
                          </a:solidFill>
                        </a:rPr>
                        <a:t>P : Two sides</a:t>
                      </a:r>
                      <a:r>
                        <a:rPr lang="en-US" sz="2800" b="0" baseline="0" dirty="0">
                          <a:solidFill>
                            <a:schemeClr val="tx1"/>
                          </a:solidFill>
                        </a:rPr>
                        <a:t> of a triangle are equal.</a:t>
                      </a:r>
                    </a:p>
                    <a:p>
                      <a:r>
                        <a:rPr lang="en-US" sz="2800" b="0" baseline="0" dirty="0">
                          <a:solidFill>
                            <a:schemeClr val="tx1"/>
                          </a:solidFill>
                        </a:rPr>
                        <a:t>Q: The two opposite angles are equal</a:t>
                      </a:r>
                    </a:p>
                    <a:p>
                      <a:pPr marL="0" marR="0" indent="0" algn="l" defTabSz="914400" rtl="0" eaLnBrk="1" fontAlgn="auto" latinLnBrk="0" hangingPunct="1">
                        <a:lnSpc>
                          <a:spcPct val="100000"/>
                        </a:lnSpc>
                        <a:spcBef>
                          <a:spcPts val="0"/>
                        </a:spcBef>
                        <a:spcAft>
                          <a:spcPts val="0"/>
                        </a:spcAft>
                        <a:buClrTx/>
                        <a:buSzTx/>
                        <a:buFontTx/>
                        <a:buNone/>
                        <a:tabLst/>
                        <a:defRPr/>
                      </a:pPr>
                      <a:r>
                        <a:rPr lang="en-US" sz="2800" dirty="0">
                          <a:solidFill>
                            <a:schemeClr val="tx1"/>
                          </a:solidFill>
                        </a:rPr>
                        <a:t>H</a:t>
                      </a:r>
                      <a:r>
                        <a:rPr lang="en-US" sz="2800" baseline="-25000" dirty="0">
                          <a:solidFill>
                            <a:schemeClr val="tx1"/>
                          </a:solidFill>
                        </a:rPr>
                        <a:t>1</a:t>
                      </a:r>
                      <a:r>
                        <a:rPr lang="en-US" sz="2800" baseline="0" dirty="0">
                          <a:solidFill>
                            <a:schemeClr val="tx1"/>
                          </a:solidFill>
                        </a:rPr>
                        <a:t> : </a:t>
                      </a:r>
                      <a:r>
                        <a:rPr lang="en-US" sz="2800" b="0" baseline="0" dirty="0">
                          <a:solidFill>
                            <a:schemeClr val="tx1"/>
                          </a:solidFill>
                        </a:rPr>
                        <a:t>P</a:t>
                      </a:r>
                      <a:r>
                        <a:rPr lang="en-US" sz="2800" b="0" baseline="0" dirty="0">
                          <a:solidFill>
                            <a:schemeClr val="tx1"/>
                          </a:solidFill>
                          <a:sym typeface="Symbol"/>
                        </a:rPr>
                        <a:t>Q, </a:t>
                      </a:r>
                      <a:r>
                        <a:rPr lang="en-US" sz="2800" dirty="0">
                          <a:solidFill>
                            <a:schemeClr val="tx1"/>
                          </a:solidFill>
                        </a:rPr>
                        <a:t>H</a:t>
                      </a:r>
                      <a:r>
                        <a:rPr lang="en-US" sz="2800" baseline="-25000" dirty="0">
                          <a:solidFill>
                            <a:schemeClr val="tx1"/>
                          </a:solidFill>
                        </a:rPr>
                        <a:t>2  </a:t>
                      </a:r>
                      <a:r>
                        <a:rPr lang="en-US" sz="2800" baseline="0" dirty="0">
                          <a:solidFill>
                            <a:schemeClr val="tx1"/>
                          </a:solidFill>
                        </a:rPr>
                        <a:t> :</a:t>
                      </a:r>
                      <a:r>
                        <a:rPr lang="en-US" sz="2800" baseline="-25000" dirty="0">
                          <a:solidFill>
                            <a:schemeClr val="tx1"/>
                          </a:solidFill>
                        </a:rPr>
                        <a:t> </a:t>
                      </a:r>
                      <a:r>
                        <a:rPr lang="en-US" sz="2800" b="0" baseline="0" dirty="0">
                          <a:solidFill>
                            <a:schemeClr val="tx1"/>
                          </a:solidFill>
                          <a:sym typeface="Symbol"/>
                        </a:rPr>
                        <a:t> P   </a:t>
                      </a:r>
                      <a:r>
                        <a:rPr lang="en-US" sz="2800" b="1" baseline="0" dirty="0">
                          <a:solidFill>
                            <a:schemeClr val="tx1"/>
                          </a:solidFill>
                          <a:sym typeface="Symbol"/>
                        </a:rPr>
                        <a:t> C : </a:t>
                      </a:r>
                      <a:r>
                        <a:rPr lang="en-US" sz="2800" b="0" baseline="0" dirty="0">
                          <a:solidFill>
                            <a:schemeClr val="tx1"/>
                          </a:solidFill>
                          <a:sym typeface="Symbol"/>
                        </a:rPr>
                        <a:t> Q</a:t>
                      </a:r>
                      <a:endParaRPr lang="en-US" sz="2800" b="0" dirty="0">
                        <a:solidFill>
                          <a:schemeClr val="tx1"/>
                        </a:solidFill>
                      </a:endParaRPr>
                    </a:p>
                  </a:txBody>
                  <a:tcPr/>
                </a:tc>
                <a:extLst>
                  <a:ext uri="{0D108BD9-81ED-4DB2-BD59-A6C34878D82A}">
                    <a16:rowId xmlns="" xmlns:a16="http://schemas.microsoft.com/office/drawing/2014/main" val="10000"/>
                  </a:ext>
                </a:extLst>
              </a:tr>
            </a:tbl>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8686800" cy="1143000"/>
          </a:xfrm>
        </p:spPr>
        <p:txBody>
          <a:bodyPr/>
          <a:lstStyle/>
          <a:p>
            <a:pPr algn="l"/>
            <a:r>
              <a:rPr lang="en-US" b="1" dirty="0"/>
              <a:t>Conclusion:</a:t>
            </a:r>
          </a:p>
        </p:txBody>
      </p:sp>
      <p:sp>
        <p:nvSpPr>
          <p:cNvPr id="3" name="Content Placeholder 2"/>
          <p:cNvSpPr>
            <a:spLocks noGrp="1"/>
          </p:cNvSpPr>
          <p:nvPr>
            <p:ph idx="1"/>
          </p:nvPr>
        </p:nvSpPr>
        <p:spPr>
          <a:xfrm>
            <a:off x="0" y="1600200"/>
            <a:ext cx="9144000" cy="5257800"/>
          </a:xfrm>
        </p:spPr>
        <p:txBody>
          <a:bodyPr>
            <a:normAutofit/>
          </a:bodyPr>
          <a:lstStyle/>
          <a:p>
            <a:pPr algn="just">
              <a:buNone/>
            </a:pPr>
            <a:r>
              <a:rPr lang="en-US" sz="2800" dirty="0"/>
              <a:t>H</a:t>
            </a:r>
            <a:r>
              <a:rPr lang="en-US" sz="2800" baseline="-25000" dirty="0"/>
              <a:t>1</a:t>
            </a:r>
            <a:r>
              <a:rPr lang="en-US" sz="2800" dirty="0"/>
              <a:t> and  H</a:t>
            </a:r>
            <a:r>
              <a:rPr lang="en-US" sz="2800" baseline="-25000" dirty="0"/>
              <a:t>2</a:t>
            </a:r>
            <a:r>
              <a:rPr lang="en-US" sz="2800" dirty="0"/>
              <a:t> are true in the 3</a:t>
            </a:r>
            <a:r>
              <a:rPr lang="en-US" sz="2800" baseline="30000" dirty="0"/>
              <a:t>rd</a:t>
            </a:r>
            <a:r>
              <a:rPr lang="en-US" sz="2800" dirty="0"/>
              <a:t> and 4</a:t>
            </a:r>
            <a:r>
              <a:rPr lang="en-US" sz="2800" baseline="30000" dirty="0"/>
              <a:t>th</a:t>
            </a:r>
            <a:r>
              <a:rPr lang="en-US" sz="2800" dirty="0"/>
              <a:t> row of the  above table,</a:t>
            </a:r>
          </a:p>
          <a:p>
            <a:pPr algn="just">
              <a:buNone/>
            </a:pPr>
            <a:r>
              <a:rPr lang="en-US" sz="2800" dirty="0"/>
              <a:t>but Conclusion C is different for  the 3</a:t>
            </a:r>
            <a:r>
              <a:rPr lang="en-US" sz="2800" baseline="30000" dirty="0"/>
              <a:t>rd</a:t>
            </a:r>
            <a:r>
              <a:rPr lang="en-US" sz="2800" dirty="0"/>
              <a:t> and 4</a:t>
            </a:r>
            <a:r>
              <a:rPr lang="en-US" sz="2800" baseline="30000" dirty="0"/>
              <a:t>th</a:t>
            </a:r>
            <a:r>
              <a:rPr lang="en-US" sz="2800" dirty="0"/>
              <a:t> row . Hence</a:t>
            </a:r>
          </a:p>
          <a:p>
            <a:pPr algn="just">
              <a:buNone/>
            </a:pPr>
            <a:r>
              <a:rPr lang="en-US" sz="2800" dirty="0"/>
              <a:t>the conclusion  is not a valid conclusion. </a:t>
            </a:r>
          </a:p>
          <a:p>
            <a:pPr algn="just">
              <a:buNone/>
            </a:pPr>
            <a:endParaRPr lang="en-US" sz="2800" dirty="0"/>
          </a:p>
          <a:p>
            <a:pPr>
              <a:buNone/>
            </a:pPr>
            <a:r>
              <a:rPr lang="en-US" b="1" dirty="0"/>
              <a:t>Note:</a:t>
            </a:r>
          </a:p>
          <a:p>
            <a:pPr algn="just">
              <a:buNone/>
            </a:pPr>
            <a:r>
              <a:rPr lang="en-US" sz="2800" dirty="0"/>
              <a:t>The truth table technique becomes tedious if the premises</a:t>
            </a:r>
          </a:p>
          <a:p>
            <a:pPr algn="just">
              <a:buNone/>
            </a:pPr>
            <a:r>
              <a:rPr lang="en-US" sz="2800" dirty="0"/>
              <a:t>contain a large number of variables</a:t>
            </a:r>
          </a:p>
          <a:p>
            <a:pPr>
              <a:buNone/>
            </a:pPr>
            <a:endParaRPr lang="en-US" dirty="0"/>
          </a:p>
          <a:p>
            <a:pPr>
              <a:buNone/>
            </a:pP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Rules of Inference</a:t>
            </a:r>
          </a:p>
        </p:txBody>
      </p:sp>
      <p:sp>
        <p:nvSpPr>
          <p:cNvPr id="3" name="Content Placeholder 2"/>
          <p:cNvSpPr>
            <a:spLocks noGrp="1"/>
          </p:cNvSpPr>
          <p:nvPr>
            <p:ph idx="1"/>
          </p:nvPr>
        </p:nvSpPr>
        <p:spPr>
          <a:xfrm>
            <a:off x="0" y="1600200"/>
            <a:ext cx="9001156" cy="5257800"/>
          </a:xfrm>
        </p:spPr>
        <p:txBody>
          <a:bodyPr>
            <a:normAutofit lnSpcReduction="10000"/>
          </a:bodyPr>
          <a:lstStyle/>
          <a:p>
            <a:pPr algn="just"/>
            <a:r>
              <a:rPr lang="en-US" b="1" dirty="0"/>
              <a:t>Rule P :</a:t>
            </a:r>
            <a:r>
              <a:rPr lang="en-US" dirty="0"/>
              <a:t> A premise may be introduced at any step in the derivation.</a:t>
            </a:r>
          </a:p>
          <a:p>
            <a:pPr algn="just">
              <a:buNone/>
            </a:pPr>
            <a:endParaRPr lang="en-US" dirty="0"/>
          </a:p>
          <a:p>
            <a:pPr algn="just"/>
            <a:r>
              <a:rPr lang="en-US" b="1" dirty="0"/>
              <a:t>Rule T: </a:t>
            </a:r>
            <a:r>
              <a:rPr lang="en-US" dirty="0"/>
              <a:t>A formula S may be introduced in the derivation, if S is tautologically implied by one or more preceding formula in the derivation.</a:t>
            </a:r>
          </a:p>
          <a:p>
            <a:pPr algn="just"/>
            <a:endParaRPr lang="en-US" b="1" dirty="0"/>
          </a:p>
          <a:p>
            <a:pPr algn="just"/>
            <a:endParaRPr lang="en-US" b="1" dirty="0"/>
          </a:p>
          <a:p>
            <a:pPr lvl="8" algn="just">
              <a:buNone/>
            </a:pPr>
            <a:endParaRPr lang="en-US" b="1" dirty="0"/>
          </a:p>
          <a:p>
            <a:pPr lvl="8" algn="just">
              <a:buNone/>
            </a:pPr>
            <a:endParaRPr lang="en-US" b="1" dirty="0"/>
          </a:p>
          <a:p>
            <a:pPr lvl="8" algn="just">
              <a:buNone/>
            </a:pPr>
            <a:r>
              <a:rPr lang="en-US" b="1" dirty="0"/>
              <a:t>                                                                 </a:t>
            </a:r>
            <a:r>
              <a:rPr lang="en-US" b="1" dirty="0" err="1"/>
              <a:t>contd</a:t>
            </a:r>
            <a:r>
              <a:rPr lang="en-US" b="1" dirty="0"/>
              <a:t>…….</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25470"/>
          </a:xfrm>
        </p:spPr>
        <p:txBody>
          <a:bodyPr>
            <a:normAutofit fontScale="90000"/>
          </a:bodyPr>
          <a:lstStyle/>
          <a:p>
            <a:r>
              <a:rPr lang="en-US" b="1" dirty="0"/>
              <a:t>Rules of Inference </a:t>
            </a:r>
          </a:p>
        </p:txBody>
      </p:sp>
      <p:graphicFrame>
        <p:nvGraphicFramePr>
          <p:cNvPr id="4" name="Content Placeholder 3"/>
          <p:cNvGraphicFramePr>
            <a:graphicFrameLocks noGrp="1"/>
          </p:cNvGraphicFramePr>
          <p:nvPr>
            <p:ph idx="1"/>
          </p:nvPr>
        </p:nvGraphicFramePr>
        <p:xfrm>
          <a:off x="214282" y="1214422"/>
          <a:ext cx="8786873" cy="5429288"/>
        </p:xfrm>
        <a:graphic>
          <a:graphicData uri="http://schemas.openxmlformats.org/drawingml/2006/table">
            <a:tbl>
              <a:tblPr firstRow="1" bandRow="1">
                <a:tableStyleId>{5C22544A-7EE6-4342-B048-85BDC9FD1C3A}</a:tableStyleId>
              </a:tblPr>
              <a:tblGrid>
                <a:gridCol w="798810">
                  <a:extLst>
                    <a:ext uri="{9D8B030D-6E8A-4147-A177-3AD203B41FA5}">
                      <a16:colId xmlns="" xmlns:a16="http://schemas.microsoft.com/office/drawing/2014/main" val="20000"/>
                    </a:ext>
                  </a:extLst>
                </a:gridCol>
                <a:gridCol w="4502381">
                  <a:extLst>
                    <a:ext uri="{9D8B030D-6E8A-4147-A177-3AD203B41FA5}">
                      <a16:colId xmlns="" xmlns:a16="http://schemas.microsoft.com/office/drawing/2014/main" val="20001"/>
                    </a:ext>
                  </a:extLst>
                </a:gridCol>
                <a:gridCol w="3485682">
                  <a:extLst>
                    <a:ext uri="{9D8B030D-6E8A-4147-A177-3AD203B41FA5}">
                      <a16:colId xmlns="" xmlns:a16="http://schemas.microsoft.com/office/drawing/2014/main" val="20002"/>
                    </a:ext>
                  </a:extLst>
                </a:gridCol>
              </a:tblGrid>
              <a:tr h="387806">
                <a:tc>
                  <a:txBody>
                    <a:bodyPr/>
                    <a:lstStyle/>
                    <a:p>
                      <a:r>
                        <a:rPr lang="en-US" dirty="0">
                          <a:solidFill>
                            <a:schemeClr val="tx1"/>
                          </a:solidFill>
                        </a:rPr>
                        <a:t>S. No.</a:t>
                      </a:r>
                    </a:p>
                  </a:txBody>
                  <a:tcPr/>
                </a:tc>
                <a:tc>
                  <a:txBody>
                    <a:bodyPr/>
                    <a:lstStyle/>
                    <a:p>
                      <a:r>
                        <a:rPr lang="en-US" dirty="0">
                          <a:solidFill>
                            <a:schemeClr val="tx1"/>
                          </a:solidFill>
                        </a:rPr>
                        <a:t>Rule in tautological form</a:t>
                      </a:r>
                    </a:p>
                  </a:txBody>
                  <a:tcPr/>
                </a:tc>
                <a:tc>
                  <a:txBody>
                    <a:bodyPr/>
                    <a:lstStyle/>
                    <a:p>
                      <a:r>
                        <a:rPr lang="en-US" dirty="0">
                          <a:solidFill>
                            <a:schemeClr val="tx1"/>
                          </a:solidFill>
                        </a:rPr>
                        <a:t>Name</a:t>
                      </a:r>
                      <a:r>
                        <a:rPr lang="en-US" baseline="0" dirty="0">
                          <a:solidFill>
                            <a:schemeClr val="tx1"/>
                          </a:solidFill>
                        </a:rPr>
                        <a:t> of the rule</a:t>
                      </a:r>
                      <a:endParaRPr lang="en-US" dirty="0">
                        <a:solidFill>
                          <a:schemeClr val="tx1"/>
                        </a:solidFill>
                      </a:endParaRPr>
                    </a:p>
                  </a:txBody>
                  <a:tcPr/>
                </a:tc>
                <a:extLst>
                  <a:ext uri="{0D108BD9-81ED-4DB2-BD59-A6C34878D82A}">
                    <a16:rowId xmlns="" xmlns:a16="http://schemas.microsoft.com/office/drawing/2014/main" val="10000"/>
                  </a:ext>
                </a:extLst>
              </a:tr>
              <a:tr h="872564">
                <a:tc>
                  <a:txBody>
                    <a:bodyPr/>
                    <a:lstStyle/>
                    <a:p>
                      <a:r>
                        <a:rPr lang="en-US" sz="2200" dirty="0"/>
                        <a:t>1.</a:t>
                      </a:r>
                    </a:p>
                  </a:txBody>
                  <a:tcPr/>
                </a:tc>
                <a:tc>
                  <a:txBody>
                    <a:bodyPr/>
                    <a:lstStyle/>
                    <a:p>
                      <a:r>
                        <a:rPr lang="en-US" sz="2400" dirty="0"/>
                        <a:t>(P</a:t>
                      </a:r>
                      <a:r>
                        <a:rPr lang="en-US" sz="2400" dirty="0">
                          <a:sym typeface="Symbol"/>
                        </a:rPr>
                        <a:t></a:t>
                      </a:r>
                      <a:r>
                        <a:rPr lang="en-US" sz="2400" dirty="0"/>
                        <a:t>Q)</a:t>
                      </a:r>
                      <a:r>
                        <a:rPr lang="en-US" sz="2400" dirty="0">
                          <a:sym typeface="Symbol"/>
                        </a:rPr>
                        <a:t>P</a:t>
                      </a:r>
                    </a:p>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a:t>(P</a:t>
                      </a:r>
                      <a:r>
                        <a:rPr lang="en-US" sz="2400" dirty="0">
                          <a:sym typeface="Symbol"/>
                        </a:rPr>
                        <a:t></a:t>
                      </a:r>
                      <a:r>
                        <a:rPr lang="en-US" sz="2400" dirty="0"/>
                        <a:t>Q)</a:t>
                      </a:r>
                      <a:r>
                        <a:rPr lang="en-US" sz="2400" dirty="0">
                          <a:sym typeface="Symbol"/>
                        </a:rPr>
                        <a:t>Q</a:t>
                      </a:r>
                    </a:p>
                  </a:txBody>
                  <a:tcPr/>
                </a:tc>
                <a:tc>
                  <a:txBody>
                    <a:bodyPr/>
                    <a:lstStyle/>
                    <a:p>
                      <a:r>
                        <a:rPr lang="en-US" sz="2400" dirty="0"/>
                        <a:t>simplification</a:t>
                      </a:r>
                    </a:p>
                  </a:txBody>
                  <a:tcPr/>
                </a:tc>
                <a:extLst>
                  <a:ext uri="{0D108BD9-81ED-4DB2-BD59-A6C34878D82A}">
                    <a16:rowId xmlns="" xmlns:a16="http://schemas.microsoft.com/office/drawing/2014/main" val="10001"/>
                  </a:ext>
                </a:extLst>
              </a:tr>
              <a:tr h="872564">
                <a:tc>
                  <a:txBody>
                    <a:bodyPr/>
                    <a:lstStyle/>
                    <a:p>
                      <a:r>
                        <a:rPr lang="en-US" sz="2200" dirty="0"/>
                        <a:t>2.</a:t>
                      </a:r>
                    </a:p>
                  </a:txBody>
                  <a:tcPr/>
                </a:tc>
                <a:tc>
                  <a:txBody>
                    <a:bodyPr/>
                    <a:lstStyle/>
                    <a:p>
                      <a:r>
                        <a:rPr lang="en-US" sz="2400" dirty="0"/>
                        <a:t>P</a:t>
                      </a:r>
                      <a:r>
                        <a:rPr lang="en-US" sz="2400" dirty="0">
                          <a:sym typeface="Symbol"/>
                        </a:rPr>
                        <a:t>(PQ)</a:t>
                      </a:r>
                    </a:p>
                    <a:p>
                      <a:r>
                        <a:rPr lang="en-US" sz="2400" dirty="0">
                          <a:sym typeface="Symbol"/>
                        </a:rPr>
                        <a:t>Q(PQ)</a:t>
                      </a:r>
                      <a:endParaRPr lang="en-US" sz="2400" dirty="0"/>
                    </a:p>
                  </a:txBody>
                  <a:tcPr/>
                </a:tc>
                <a:tc>
                  <a:txBody>
                    <a:bodyPr/>
                    <a:lstStyle/>
                    <a:p>
                      <a:r>
                        <a:rPr lang="en-US" sz="2400" dirty="0"/>
                        <a:t>Addition</a:t>
                      </a:r>
                    </a:p>
                  </a:txBody>
                  <a:tcPr/>
                </a:tc>
                <a:extLst>
                  <a:ext uri="{0D108BD9-81ED-4DB2-BD59-A6C34878D82A}">
                    <a16:rowId xmlns="" xmlns:a16="http://schemas.microsoft.com/office/drawing/2014/main" val="10002"/>
                  </a:ext>
                </a:extLst>
              </a:tr>
              <a:tr h="484758">
                <a:tc>
                  <a:txBody>
                    <a:bodyPr/>
                    <a:lstStyle/>
                    <a:p>
                      <a:r>
                        <a:rPr lang="en-US" sz="2200" dirty="0"/>
                        <a:t>3.</a:t>
                      </a:r>
                    </a:p>
                  </a:txBody>
                  <a:tcPr/>
                </a:tc>
                <a:tc>
                  <a:txBody>
                    <a:bodyPr/>
                    <a:lstStyle/>
                    <a:p>
                      <a:r>
                        <a:rPr lang="en-US" sz="2400" dirty="0"/>
                        <a:t>P,Q</a:t>
                      </a:r>
                      <a:r>
                        <a:rPr lang="en-US" sz="2400" dirty="0">
                          <a:sym typeface="Symbol"/>
                        </a:rPr>
                        <a:t>(</a:t>
                      </a:r>
                      <a:r>
                        <a:rPr lang="en-US" sz="2400" dirty="0"/>
                        <a:t>P</a:t>
                      </a:r>
                      <a:r>
                        <a:rPr lang="en-US" sz="2400" dirty="0">
                          <a:sym typeface="Symbol"/>
                        </a:rPr>
                        <a:t></a:t>
                      </a:r>
                      <a:r>
                        <a:rPr lang="en-US" sz="2400" dirty="0"/>
                        <a:t>Q</a:t>
                      </a:r>
                      <a:r>
                        <a:rPr lang="en-US" sz="2400" dirty="0">
                          <a:sym typeface="Symbol"/>
                        </a:rPr>
                        <a:t>)</a:t>
                      </a:r>
                      <a:endParaRPr lang="en-US" sz="2400" dirty="0"/>
                    </a:p>
                  </a:txBody>
                  <a:tcPr/>
                </a:tc>
                <a:tc>
                  <a:txBody>
                    <a:bodyPr/>
                    <a:lstStyle/>
                    <a:p>
                      <a:r>
                        <a:rPr lang="en-US" sz="2400" dirty="0"/>
                        <a:t>Conjunction</a:t>
                      </a:r>
                    </a:p>
                  </a:txBody>
                  <a:tcPr/>
                </a:tc>
                <a:extLst>
                  <a:ext uri="{0D108BD9-81ED-4DB2-BD59-A6C34878D82A}">
                    <a16:rowId xmlns="" xmlns:a16="http://schemas.microsoft.com/office/drawing/2014/main" val="10003"/>
                  </a:ext>
                </a:extLst>
              </a:tr>
              <a:tr h="484758">
                <a:tc>
                  <a:txBody>
                    <a:bodyPr/>
                    <a:lstStyle/>
                    <a:p>
                      <a:r>
                        <a:rPr lang="en-US" sz="2200" dirty="0"/>
                        <a:t>4.</a:t>
                      </a:r>
                    </a:p>
                  </a:txBody>
                  <a:tcPr/>
                </a:tc>
                <a:tc>
                  <a:txBody>
                    <a:bodyPr/>
                    <a:lstStyle/>
                    <a:p>
                      <a:r>
                        <a:rPr lang="en-US" sz="2400" dirty="0"/>
                        <a:t>(P, (P</a:t>
                      </a:r>
                      <a:r>
                        <a:rPr lang="en-US" sz="2400" dirty="0">
                          <a:sym typeface="Symbol"/>
                        </a:rPr>
                        <a:t></a:t>
                      </a:r>
                      <a:r>
                        <a:rPr lang="en-US" sz="2400" dirty="0"/>
                        <a:t>Q))</a:t>
                      </a:r>
                      <a:r>
                        <a:rPr lang="en-US" sz="2400" dirty="0">
                          <a:sym typeface="Symbol"/>
                        </a:rPr>
                        <a:t>Q</a:t>
                      </a:r>
                      <a:endParaRPr lang="en-US" sz="2400" dirty="0"/>
                    </a:p>
                  </a:txBody>
                  <a:tcPr/>
                </a:tc>
                <a:tc>
                  <a:txBody>
                    <a:bodyPr/>
                    <a:lstStyle/>
                    <a:p>
                      <a:r>
                        <a:rPr lang="en-US" sz="2400" dirty="0"/>
                        <a:t>Modus</a:t>
                      </a:r>
                      <a:r>
                        <a:rPr lang="en-US" sz="2400" baseline="0" dirty="0"/>
                        <a:t> Ponens</a:t>
                      </a:r>
                      <a:endParaRPr lang="en-US" sz="2400" dirty="0"/>
                    </a:p>
                  </a:txBody>
                  <a:tcPr/>
                </a:tc>
                <a:extLst>
                  <a:ext uri="{0D108BD9-81ED-4DB2-BD59-A6C34878D82A}">
                    <a16:rowId xmlns="" xmlns:a16="http://schemas.microsoft.com/office/drawing/2014/main" val="10004"/>
                  </a:ext>
                </a:extLst>
              </a:tr>
              <a:tr h="484758">
                <a:tc>
                  <a:txBody>
                    <a:bodyPr/>
                    <a:lstStyle/>
                    <a:p>
                      <a:r>
                        <a:rPr lang="en-US" dirty="0"/>
                        <a:t>5.</a:t>
                      </a:r>
                    </a:p>
                  </a:txBody>
                  <a:tcPr/>
                </a:tc>
                <a:tc>
                  <a:txBody>
                    <a:bodyPr/>
                    <a:lstStyle/>
                    <a:p>
                      <a:r>
                        <a:rPr lang="en-US" sz="2400" b="0" baseline="0" dirty="0">
                          <a:sym typeface="Symbol"/>
                        </a:rPr>
                        <a:t>(</a:t>
                      </a:r>
                      <a:r>
                        <a:rPr lang="en-US" sz="2400" baseline="0" dirty="0">
                          <a:sym typeface="Symbol"/>
                        </a:rPr>
                        <a:t>Q </a:t>
                      </a:r>
                      <a:r>
                        <a:rPr lang="en-US" sz="2400" dirty="0">
                          <a:sym typeface="Symbol"/>
                        </a:rPr>
                        <a:t>(</a:t>
                      </a:r>
                      <a:r>
                        <a:rPr lang="en-US" sz="2400" dirty="0"/>
                        <a:t>P</a:t>
                      </a:r>
                      <a:r>
                        <a:rPr lang="en-US" sz="2400" dirty="0">
                          <a:sym typeface="Symbol"/>
                        </a:rPr>
                        <a:t></a:t>
                      </a:r>
                      <a:r>
                        <a:rPr lang="en-US" sz="2400" dirty="0"/>
                        <a:t>Q))</a:t>
                      </a:r>
                      <a:r>
                        <a:rPr lang="en-US" sz="2400" dirty="0">
                          <a:sym typeface="Symbol"/>
                        </a:rPr>
                        <a:t> </a:t>
                      </a:r>
                      <a:r>
                        <a:rPr lang="en-US" sz="2400" baseline="0" dirty="0">
                          <a:sym typeface="Symbol"/>
                        </a:rPr>
                        <a:t> P</a:t>
                      </a:r>
                      <a:endParaRPr lang="en-US" sz="2400" dirty="0"/>
                    </a:p>
                  </a:txBody>
                  <a:tcPr/>
                </a:tc>
                <a:tc>
                  <a:txBody>
                    <a:bodyPr/>
                    <a:lstStyle/>
                    <a:p>
                      <a:r>
                        <a:rPr lang="en-US" sz="2400" dirty="0"/>
                        <a:t>Modus Tollens</a:t>
                      </a:r>
                    </a:p>
                  </a:txBody>
                  <a:tcPr/>
                </a:tc>
                <a:extLst>
                  <a:ext uri="{0D108BD9-81ED-4DB2-BD59-A6C34878D82A}">
                    <a16:rowId xmlns="" xmlns:a16="http://schemas.microsoft.com/office/drawing/2014/main" val="10005"/>
                  </a:ext>
                </a:extLst>
              </a:tr>
              <a:tr h="484758">
                <a:tc>
                  <a:txBody>
                    <a:bodyPr/>
                    <a:lstStyle/>
                    <a:p>
                      <a:r>
                        <a:rPr lang="en-US" dirty="0"/>
                        <a:t>6.</a:t>
                      </a:r>
                    </a:p>
                  </a:txBody>
                  <a:tcPr/>
                </a:tc>
                <a:tc>
                  <a:txBody>
                    <a:bodyPr/>
                    <a:lstStyle/>
                    <a:p>
                      <a:r>
                        <a:rPr lang="en-US" sz="2400" dirty="0"/>
                        <a:t>((P</a:t>
                      </a:r>
                      <a:r>
                        <a:rPr lang="en-US" sz="2400" dirty="0">
                          <a:sym typeface="Symbol"/>
                        </a:rPr>
                        <a:t></a:t>
                      </a:r>
                      <a:r>
                        <a:rPr lang="en-US" sz="2400" dirty="0"/>
                        <a:t>Q),(Q</a:t>
                      </a:r>
                      <a:r>
                        <a:rPr lang="en-US" sz="2400" dirty="0">
                          <a:sym typeface="Symbol"/>
                        </a:rPr>
                        <a:t>R))(PR)</a:t>
                      </a:r>
                      <a:endParaRPr lang="en-US" sz="2400" dirty="0"/>
                    </a:p>
                  </a:txBody>
                  <a:tcPr/>
                </a:tc>
                <a:tc>
                  <a:txBody>
                    <a:bodyPr/>
                    <a:lstStyle/>
                    <a:p>
                      <a:r>
                        <a:rPr lang="en-US" sz="2400" dirty="0"/>
                        <a:t>Hypothetical</a:t>
                      </a:r>
                      <a:r>
                        <a:rPr lang="en-US" sz="2400" baseline="0" dirty="0"/>
                        <a:t> Syllagism</a:t>
                      </a:r>
                      <a:endParaRPr lang="en-US" sz="2400" dirty="0"/>
                    </a:p>
                  </a:txBody>
                  <a:tcPr/>
                </a:tc>
                <a:extLst>
                  <a:ext uri="{0D108BD9-81ED-4DB2-BD59-A6C34878D82A}">
                    <a16:rowId xmlns="" xmlns:a16="http://schemas.microsoft.com/office/drawing/2014/main" val="10006"/>
                  </a:ext>
                </a:extLst>
              </a:tr>
              <a:tr h="484758">
                <a:tc>
                  <a:txBody>
                    <a:bodyPr/>
                    <a:lstStyle/>
                    <a:p>
                      <a:r>
                        <a:rPr lang="en-US" dirty="0"/>
                        <a:t>7.</a:t>
                      </a:r>
                    </a:p>
                  </a:txBody>
                  <a:tcPr/>
                </a:tc>
                <a:tc>
                  <a:txBody>
                    <a:bodyPr/>
                    <a:lstStyle/>
                    <a:p>
                      <a:r>
                        <a:rPr lang="en-US" sz="2400" dirty="0"/>
                        <a:t>((P</a:t>
                      </a:r>
                      <a:r>
                        <a:rPr lang="en-US" sz="2400" dirty="0">
                          <a:sym typeface="Symbol"/>
                        </a:rPr>
                        <a:t></a:t>
                      </a:r>
                      <a:r>
                        <a:rPr lang="en-US" sz="2400" dirty="0"/>
                        <a:t>Q),</a:t>
                      </a:r>
                      <a:r>
                        <a:rPr lang="en-US" sz="2400" baseline="0" dirty="0">
                          <a:sym typeface="Symbol"/>
                        </a:rPr>
                        <a:t> P</a:t>
                      </a:r>
                      <a:r>
                        <a:rPr lang="en-US" sz="2400" dirty="0"/>
                        <a:t>)</a:t>
                      </a:r>
                      <a:r>
                        <a:rPr lang="en-US" sz="2400" dirty="0">
                          <a:sym typeface="Symbol"/>
                        </a:rPr>
                        <a:t> Q</a:t>
                      </a:r>
                      <a:endParaRPr lang="en-US" sz="2400" dirty="0"/>
                    </a:p>
                  </a:txBody>
                  <a:tcPr/>
                </a:tc>
                <a:tc>
                  <a:txBody>
                    <a:bodyPr/>
                    <a:lstStyle/>
                    <a:p>
                      <a:r>
                        <a:rPr lang="en-US" sz="2400" dirty="0"/>
                        <a:t>Disjunctive Syllagism</a:t>
                      </a:r>
                    </a:p>
                  </a:txBody>
                  <a:tcPr/>
                </a:tc>
                <a:extLst>
                  <a:ext uri="{0D108BD9-81ED-4DB2-BD59-A6C34878D82A}">
                    <a16:rowId xmlns="" xmlns:a16="http://schemas.microsoft.com/office/drawing/2014/main" val="10007"/>
                  </a:ext>
                </a:extLst>
              </a:tr>
              <a:tr h="872564">
                <a:tc>
                  <a:txBody>
                    <a:bodyPr/>
                    <a:lstStyle/>
                    <a:p>
                      <a:r>
                        <a:rPr lang="en-US" dirty="0"/>
                        <a:t>8.</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a:t>(</a:t>
                      </a:r>
                      <a:r>
                        <a:rPr lang="en-US" sz="2400" dirty="0">
                          <a:sym typeface="Symbol"/>
                        </a:rPr>
                        <a:t>(PQ), (PR),</a:t>
                      </a:r>
                      <a:r>
                        <a:rPr lang="en-US" sz="2400" dirty="0"/>
                        <a:t>(Q</a:t>
                      </a:r>
                      <a:r>
                        <a:rPr lang="en-US" sz="2400" dirty="0">
                          <a:sym typeface="Symbol"/>
                        </a:rPr>
                        <a:t>R)) R</a:t>
                      </a:r>
                      <a:endParaRPr lang="en-US" sz="240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sz="2400" dirty="0"/>
                    </a:p>
                  </a:txBody>
                  <a:tcPr/>
                </a:tc>
                <a:tc>
                  <a:txBody>
                    <a:bodyPr/>
                    <a:lstStyle/>
                    <a:p>
                      <a:r>
                        <a:rPr lang="en-US" sz="2400" dirty="0"/>
                        <a:t>Dilemma</a:t>
                      </a:r>
                    </a:p>
                  </a:txBody>
                  <a:tcPr/>
                </a:tc>
                <a:extLst>
                  <a:ext uri="{0D108BD9-81ED-4DB2-BD59-A6C34878D82A}">
                    <a16:rowId xmlns="" xmlns:a16="http://schemas.microsoft.com/office/drawing/2014/main" val="10008"/>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pPr marL="0" indent="0">
              <a:buNone/>
            </a:pPr>
            <a:r>
              <a:rPr lang="en-US" dirty="0"/>
              <a:t>Examples of propositions are</a:t>
            </a:r>
          </a:p>
          <a:p>
            <a:r>
              <a:rPr lang="en-US" dirty="0"/>
              <a:t>Chennai is a city</a:t>
            </a:r>
          </a:p>
          <a:p>
            <a:r>
              <a:rPr lang="en-US" dirty="0"/>
              <a:t>2+2=3</a:t>
            </a:r>
          </a:p>
          <a:p>
            <a:pPr marL="0" indent="0">
              <a:buNone/>
            </a:pPr>
            <a:r>
              <a:rPr lang="en-US" dirty="0"/>
              <a:t>Examples of not a proposition are</a:t>
            </a:r>
          </a:p>
          <a:p>
            <a:r>
              <a:rPr lang="en-US" dirty="0"/>
              <a:t>What a beautiful day!</a:t>
            </a:r>
          </a:p>
          <a:p>
            <a:r>
              <a:rPr lang="en-US" dirty="0"/>
              <a:t>Shut the door</a:t>
            </a:r>
          </a:p>
          <a:p>
            <a:r>
              <a:rPr lang="en-US" dirty="0"/>
              <a:t>What time is it?</a:t>
            </a:r>
          </a:p>
          <a:p>
            <a:endParaRPr lang="en-US" dirty="0"/>
          </a:p>
        </p:txBody>
      </p:sp>
      <p:sp>
        <p:nvSpPr>
          <p:cNvPr id="4" name="Slide Number Placeholder 3"/>
          <p:cNvSpPr>
            <a:spLocks noGrp="1"/>
          </p:cNvSpPr>
          <p:nvPr>
            <p:ph type="sldNum" sz="quarter" idx="12"/>
          </p:nvPr>
        </p:nvSpPr>
        <p:spPr/>
        <p:txBody>
          <a:bodyPr/>
          <a:lstStyle/>
          <a:p>
            <a:fld id="{85B45260-F00F-42CC-A0C0-D25CA4781DDA}" type="slidenum">
              <a:rPr lang="en-US" smtClean="0"/>
              <a:pPr/>
              <a:t>4</a:t>
            </a:fld>
            <a:endParaRPr lang="en-US"/>
          </a:p>
        </p:txBody>
      </p:sp>
    </p:spTree>
    <p:extLst>
      <p:ext uri="{BB962C8B-B14F-4D97-AF65-F5344CB8AC3E}">
        <p14:creationId xmlns="" xmlns:p14="http://schemas.microsoft.com/office/powerpoint/2010/main" val="342739430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Direct Method</a:t>
            </a:r>
          </a:p>
        </p:txBody>
      </p:sp>
      <p:sp>
        <p:nvSpPr>
          <p:cNvPr id="3" name="Content Placeholder 2"/>
          <p:cNvSpPr>
            <a:spLocks noGrp="1"/>
          </p:cNvSpPr>
          <p:nvPr>
            <p:ph idx="1"/>
          </p:nvPr>
        </p:nvSpPr>
        <p:spPr>
          <a:xfrm>
            <a:off x="142844" y="1600200"/>
            <a:ext cx="8786874" cy="5043510"/>
          </a:xfrm>
        </p:spPr>
        <p:txBody>
          <a:bodyPr/>
          <a:lstStyle/>
          <a:p>
            <a:pPr algn="just"/>
            <a:r>
              <a:rPr lang="en-US" dirty="0"/>
              <a:t>From the given statement, identify the premises and conclusion. Conclusion is obtained with the help of premises by using the rules of inference . </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928802"/>
          </a:xfrm>
        </p:spPr>
        <p:txBody>
          <a:bodyPr>
            <a:normAutofit fontScale="90000"/>
          </a:bodyPr>
          <a:lstStyle/>
          <a:p>
            <a:pPr algn="just"/>
            <a:r>
              <a:rPr lang="en-US" sz="3100" b="1" dirty="0"/>
              <a:t>Problem  1 </a:t>
            </a:r>
            <a:r>
              <a:rPr lang="en-US" sz="3100" dirty="0"/>
              <a:t>If it rains heavily, then travelling will be difficult. If students arrive on time, then travelling was not difficult. They arrived on time. Therefore, it did not rain heavily.</a:t>
            </a:r>
            <a:r>
              <a:rPr lang="en-US" sz="3200" dirty="0"/>
              <a:t/>
            </a:r>
            <a:br>
              <a:rPr lang="en-US" sz="3200" dirty="0"/>
            </a:br>
            <a:endParaRPr lang="en-US" sz="3200" dirty="0"/>
          </a:p>
        </p:txBody>
      </p:sp>
      <p:sp>
        <p:nvSpPr>
          <p:cNvPr id="3" name="Content Placeholder 2"/>
          <p:cNvSpPr>
            <a:spLocks noGrp="1"/>
          </p:cNvSpPr>
          <p:nvPr>
            <p:ph idx="1"/>
          </p:nvPr>
        </p:nvSpPr>
        <p:spPr>
          <a:xfrm>
            <a:off x="0" y="1571612"/>
            <a:ext cx="9001156" cy="5000660"/>
          </a:xfrm>
        </p:spPr>
        <p:txBody>
          <a:bodyPr/>
          <a:lstStyle/>
          <a:p>
            <a:pPr algn="just">
              <a:buNone/>
            </a:pPr>
            <a:r>
              <a:rPr lang="en-US" b="1" dirty="0"/>
              <a:t>Solution : </a:t>
            </a:r>
          </a:p>
          <a:p>
            <a:pPr algn="just">
              <a:buNone/>
            </a:pPr>
            <a:r>
              <a:rPr lang="en-US" dirty="0"/>
              <a:t>P : It rains heavily</a:t>
            </a:r>
          </a:p>
          <a:p>
            <a:pPr algn="just">
              <a:buNone/>
            </a:pPr>
            <a:r>
              <a:rPr lang="en-US" dirty="0"/>
              <a:t>Q: Travelling is difficult</a:t>
            </a:r>
          </a:p>
          <a:p>
            <a:pPr algn="just">
              <a:buNone/>
            </a:pPr>
            <a:r>
              <a:rPr lang="en-US" dirty="0"/>
              <a:t>R: Students arrived on time.</a:t>
            </a:r>
          </a:p>
          <a:p>
            <a:pPr algn="just">
              <a:buNone/>
            </a:pPr>
            <a:r>
              <a:rPr lang="en-US" b="1" dirty="0"/>
              <a:t>Premises:</a:t>
            </a:r>
            <a:r>
              <a:rPr lang="en-US" dirty="0"/>
              <a:t> P </a:t>
            </a:r>
            <a:r>
              <a:rPr lang="en-US" dirty="0">
                <a:sym typeface="Symbol"/>
              </a:rPr>
              <a:t>Q, RQ and R  Conclusion C:  P </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457200" y="1142985"/>
          <a:ext cx="7972452" cy="5349132"/>
        </p:xfrm>
        <a:graphic>
          <a:graphicData uri="http://schemas.openxmlformats.org/drawingml/2006/table">
            <a:tbl>
              <a:tblPr firstRow="1" bandRow="1">
                <a:tableStyleId>{5C22544A-7EE6-4342-B048-85BDC9FD1C3A}</a:tableStyleId>
              </a:tblPr>
              <a:tblGrid>
                <a:gridCol w="1222017">
                  <a:extLst>
                    <a:ext uri="{9D8B030D-6E8A-4147-A177-3AD203B41FA5}">
                      <a16:colId xmlns="" xmlns:a16="http://schemas.microsoft.com/office/drawing/2014/main" val="20000"/>
                    </a:ext>
                  </a:extLst>
                </a:gridCol>
                <a:gridCol w="2096631">
                  <a:extLst>
                    <a:ext uri="{9D8B030D-6E8A-4147-A177-3AD203B41FA5}">
                      <a16:colId xmlns="" xmlns:a16="http://schemas.microsoft.com/office/drawing/2014/main" val="20001"/>
                    </a:ext>
                  </a:extLst>
                </a:gridCol>
                <a:gridCol w="4653804">
                  <a:extLst>
                    <a:ext uri="{9D8B030D-6E8A-4147-A177-3AD203B41FA5}">
                      <a16:colId xmlns="" xmlns:a16="http://schemas.microsoft.com/office/drawing/2014/main" val="20002"/>
                    </a:ext>
                  </a:extLst>
                </a:gridCol>
              </a:tblGrid>
              <a:tr h="628623">
                <a:tc>
                  <a:txBody>
                    <a:bodyPr/>
                    <a:lstStyle/>
                    <a:p>
                      <a:pPr algn="ctr"/>
                      <a:r>
                        <a:rPr lang="en-US" dirty="0">
                          <a:solidFill>
                            <a:schemeClr val="tx1"/>
                          </a:solidFill>
                        </a:rPr>
                        <a:t>Stage</a:t>
                      </a:r>
                    </a:p>
                  </a:txBody>
                  <a:tcPr/>
                </a:tc>
                <a:tc>
                  <a:txBody>
                    <a:bodyPr/>
                    <a:lstStyle/>
                    <a:p>
                      <a:pPr algn="ctr"/>
                      <a:r>
                        <a:rPr lang="en-US" dirty="0">
                          <a:solidFill>
                            <a:schemeClr val="tx1"/>
                          </a:solidFill>
                        </a:rPr>
                        <a:t>Premises</a:t>
                      </a:r>
                    </a:p>
                  </a:txBody>
                  <a:tcPr/>
                </a:tc>
                <a:tc>
                  <a:txBody>
                    <a:bodyPr/>
                    <a:lstStyle/>
                    <a:p>
                      <a:pPr algn="ctr"/>
                      <a:r>
                        <a:rPr lang="en-US" dirty="0">
                          <a:solidFill>
                            <a:schemeClr val="tx1"/>
                          </a:solidFill>
                        </a:rPr>
                        <a:t>Rules</a:t>
                      </a:r>
                    </a:p>
                  </a:txBody>
                  <a:tcPr/>
                </a:tc>
                <a:extLst>
                  <a:ext uri="{0D108BD9-81ED-4DB2-BD59-A6C34878D82A}">
                    <a16:rowId xmlns="" xmlns:a16="http://schemas.microsoft.com/office/drawing/2014/main" val="10000"/>
                  </a:ext>
                </a:extLst>
              </a:tr>
              <a:tr h="709973">
                <a:tc>
                  <a:txBody>
                    <a:bodyPr/>
                    <a:lstStyle/>
                    <a:p>
                      <a:pPr algn="ctr"/>
                      <a:r>
                        <a:rPr lang="en-US" sz="2800" dirty="0"/>
                        <a:t>(1)</a:t>
                      </a:r>
                    </a:p>
                  </a:txBody>
                  <a:tcPr/>
                </a:tc>
                <a:tc>
                  <a:txBody>
                    <a:bodyPr/>
                    <a:lstStyle/>
                    <a:p>
                      <a:pPr algn="ctr"/>
                      <a:r>
                        <a:rPr lang="en-US" sz="2800" dirty="0"/>
                        <a:t>P</a:t>
                      </a:r>
                      <a:r>
                        <a:rPr lang="en-US" sz="2800" dirty="0">
                          <a:sym typeface="Symbol"/>
                        </a:rPr>
                        <a:t>Q</a:t>
                      </a:r>
                      <a:endParaRPr lang="en-US" sz="2800" dirty="0"/>
                    </a:p>
                  </a:txBody>
                  <a:tcPr/>
                </a:tc>
                <a:tc>
                  <a:txBody>
                    <a:bodyPr/>
                    <a:lstStyle/>
                    <a:p>
                      <a:pPr algn="l"/>
                      <a:r>
                        <a:rPr lang="en-US" sz="2800" dirty="0"/>
                        <a:t>Rule</a:t>
                      </a:r>
                      <a:r>
                        <a:rPr lang="en-US" sz="2800" baseline="0" dirty="0"/>
                        <a:t> P</a:t>
                      </a:r>
                    </a:p>
                    <a:p>
                      <a:pPr algn="l"/>
                      <a:endParaRPr lang="en-US" sz="2800" dirty="0"/>
                    </a:p>
                  </a:txBody>
                  <a:tcPr/>
                </a:tc>
                <a:extLst>
                  <a:ext uri="{0D108BD9-81ED-4DB2-BD59-A6C34878D82A}">
                    <a16:rowId xmlns="" xmlns:a16="http://schemas.microsoft.com/office/drawing/2014/main" val="10001"/>
                  </a:ext>
                </a:extLst>
              </a:tr>
              <a:tr h="628623">
                <a:tc>
                  <a:txBody>
                    <a:bodyPr/>
                    <a:lstStyle/>
                    <a:p>
                      <a:pPr algn="ctr"/>
                      <a:r>
                        <a:rPr lang="en-US" sz="2800" dirty="0"/>
                        <a:t>(2)</a:t>
                      </a:r>
                    </a:p>
                  </a:txBody>
                  <a:tcPr/>
                </a:tc>
                <a:tc>
                  <a:txBody>
                    <a:bodyPr/>
                    <a:lstStyle/>
                    <a:p>
                      <a:pPr algn="ctr"/>
                      <a:r>
                        <a:rPr lang="en-US" sz="2800" dirty="0">
                          <a:sym typeface="Symbol"/>
                        </a:rPr>
                        <a:t> Q  P</a:t>
                      </a:r>
                      <a:endParaRPr lang="en-US" sz="2800" dirty="0"/>
                    </a:p>
                  </a:txBody>
                  <a:tcPr/>
                </a:tc>
                <a:tc>
                  <a:txBody>
                    <a:bodyPr/>
                    <a:lstStyle/>
                    <a:p>
                      <a:pPr algn="l"/>
                      <a:r>
                        <a:rPr lang="en-US" sz="2800" dirty="0"/>
                        <a:t>Rule T,</a:t>
                      </a:r>
                      <a:r>
                        <a:rPr lang="en-US" sz="2800" baseline="0" dirty="0"/>
                        <a:t> (1), Contra positive</a:t>
                      </a:r>
                      <a:endParaRPr lang="en-US" sz="2800" dirty="0"/>
                    </a:p>
                  </a:txBody>
                  <a:tcPr/>
                </a:tc>
                <a:extLst>
                  <a:ext uri="{0D108BD9-81ED-4DB2-BD59-A6C34878D82A}">
                    <a16:rowId xmlns="" xmlns:a16="http://schemas.microsoft.com/office/drawing/2014/main" val="10002"/>
                  </a:ext>
                </a:extLst>
              </a:tr>
              <a:tr h="628623">
                <a:tc>
                  <a:txBody>
                    <a:bodyPr/>
                    <a:lstStyle/>
                    <a:p>
                      <a:pPr algn="ctr"/>
                      <a:r>
                        <a:rPr lang="en-US" sz="2800" dirty="0"/>
                        <a:t>(3)</a:t>
                      </a:r>
                    </a:p>
                  </a:txBody>
                  <a:tcPr/>
                </a:tc>
                <a:tc>
                  <a:txBody>
                    <a:bodyPr/>
                    <a:lstStyle/>
                    <a:p>
                      <a:pPr algn="ctr"/>
                      <a:r>
                        <a:rPr lang="en-US" sz="2800" dirty="0"/>
                        <a:t>R </a:t>
                      </a:r>
                      <a:r>
                        <a:rPr lang="en-US" sz="2800" dirty="0">
                          <a:sym typeface="Symbol"/>
                        </a:rPr>
                        <a:t>  Q</a:t>
                      </a:r>
                      <a:endParaRPr lang="en-US" sz="2800" dirty="0"/>
                    </a:p>
                  </a:txBody>
                  <a:tcPr/>
                </a:tc>
                <a:tc>
                  <a:txBody>
                    <a:bodyPr/>
                    <a:lstStyle/>
                    <a:p>
                      <a:pPr algn="l"/>
                      <a:r>
                        <a:rPr lang="en-US" sz="2800" dirty="0"/>
                        <a:t>Rule P</a:t>
                      </a:r>
                    </a:p>
                  </a:txBody>
                  <a:tcPr/>
                </a:tc>
                <a:extLst>
                  <a:ext uri="{0D108BD9-81ED-4DB2-BD59-A6C34878D82A}">
                    <a16:rowId xmlns="" xmlns:a16="http://schemas.microsoft.com/office/drawing/2014/main" val="10003"/>
                  </a:ext>
                </a:extLst>
              </a:tr>
              <a:tr h="709973">
                <a:tc>
                  <a:txBody>
                    <a:bodyPr/>
                    <a:lstStyle/>
                    <a:p>
                      <a:pPr algn="ctr"/>
                      <a:r>
                        <a:rPr lang="en-US" sz="2800" dirty="0"/>
                        <a:t>(4)</a:t>
                      </a:r>
                    </a:p>
                  </a:txBody>
                  <a:tcPr/>
                </a:tc>
                <a:tc>
                  <a:txBody>
                    <a:bodyPr/>
                    <a:lstStyle/>
                    <a:p>
                      <a:pPr algn="ctr"/>
                      <a:r>
                        <a:rPr lang="en-US" sz="2800" dirty="0"/>
                        <a:t>R </a:t>
                      </a:r>
                      <a:r>
                        <a:rPr lang="en-US" sz="2800" dirty="0">
                          <a:sym typeface="Symbol"/>
                        </a:rPr>
                        <a:t>  P</a:t>
                      </a:r>
                      <a:endParaRPr lang="en-US" sz="2800" dirty="0"/>
                    </a:p>
                  </a:txBody>
                  <a:tcPr/>
                </a:tc>
                <a:tc>
                  <a:txBody>
                    <a:bodyPr/>
                    <a:lstStyle/>
                    <a:p>
                      <a:pPr algn="l"/>
                      <a:r>
                        <a:rPr lang="en-US" sz="2800" dirty="0"/>
                        <a:t>Rule T, (3),(2), Hypothetical</a:t>
                      </a:r>
                      <a:r>
                        <a:rPr lang="en-US" sz="2800" baseline="0" dirty="0"/>
                        <a:t> Syllagism</a:t>
                      </a:r>
                      <a:endParaRPr lang="en-US" sz="2800" dirty="0"/>
                    </a:p>
                  </a:txBody>
                  <a:tcPr/>
                </a:tc>
                <a:extLst>
                  <a:ext uri="{0D108BD9-81ED-4DB2-BD59-A6C34878D82A}">
                    <a16:rowId xmlns="" xmlns:a16="http://schemas.microsoft.com/office/drawing/2014/main" val="10004"/>
                  </a:ext>
                </a:extLst>
              </a:tr>
              <a:tr h="628623">
                <a:tc>
                  <a:txBody>
                    <a:bodyPr/>
                    <a:lstStyle/>
                    <a:p>
                      <a:pPr algn="ctr"/>
                      <a:r>
                        <a:rPr lang="en-US" sz="2800" dirty="0"/>
                        <a:t>(5)</a:t>
                      </a:r>
                    </a:p>
                  </a:txBody>
                  <a:tcPr/>
                </a:tc>
                <a:tc>
                  <a:txBody>
                    <a:bodyPr/>
                    <a:lstStyle/>
                    <a:p>
                      <a:pPr algn="ctr"/>
                      <a:r>
                        <a:rPr lang="en-US" sz="2800" dirty="0"/>
                        <a:t>R</a:t>
                      </a:r>
                    </a:p>
                  </a:txBody>
                  <a:tcPr/>
                </a:tc>
                <a:tc>
                  <a:txBody>
                    <a:bodyPr/>
                    <a:lstStyle/>
                    <a:p>
                      <a:pPr algn="l"/>
                      <a:r>
                        <a:rPr lang="en-US" sz="2800" dirty="0"/>
                        <a:t>Rule</a:t>
                      </a:r>
                      <a:r>
                        <a:rPr lang="en-US" sz="2800" baseline="0" dirty="0"/>
                        <a:t> P</a:t>
                      </a:r>
                      <a:endParaRPr lang="en-US" sz="2800" dirty="0"/>
                    </a:p>
                  </a:txBody>
                  <a:tcPr/>
                </a:tc>
                <a:extLst>
                  <a:ext uri="{0D108BD9-81ED-4DB2-BD59-A6C34878D82A}">
                    <a16:rowId xmlns="" xmlns:a16="http://schemas.microsoft.com/office/drawing/2014/main" val="10005"/>
                  </a:ext>
                </a:extLst>
              </a:tr>
              <a:tr h="709973">
                <a:tc>
                  <a:txBody>
                    <a:bodyPr/>
                    <a:lstStyle/>
                    <a:p>
                      <a:pPr algn="ctr"/>
                      <a:r>
                        <a:rPr lang="en-US" sz="2800" dirty="0"/>
                        <a:t>(6)</a:t>
                      </a:r>
                    </a:p>
                  </a:txBody>
                  <a:tcPr/>
                </a:tc>
                <a:tc>
                  <a:txBody>
                    <a:bodyPr/>
                    <a:lstStyle/>
                    <a:p>
                      <a:pPr marL="0" marR="0" indent="0" algn="ctr" defTabSz="914400" rtl="0" eaLnBrk="1" fontAlgn="auto" latinLnBrk="0" hangingPunct="1">
                        <a:lnSpc>
                          <a:spcPct val="100000"/>
                        </a:lnSpc>
                        <a:spcBef>
                          <a:spcPts val="0"/>
                        </a:spcBef>
                        <a:spcAft>
                          <a:spcPts val="0"/>
                        </a:spcAft>
                        <a:buClrTx/>
                        <a:buSzTx/>
                        <a:buFont typeface="Symbol"/>
                        <a:buChar char="Ø"/>
                        <a:tabLst/>
                        <a:defRPr/>
                      </a:pPr>
                      <a:r>
                        <a:rPr lang="en-US" sz="2800" dirty="0">
                          <a:sym typeface="Symbol"/>
                        </a:rPr>
                        <a:t>P</a:t>
                      </a:r>
                      <a:endParaRPr lang="en-US" sz="2800" dirty="0"/>
                    </a:p>
                  </a:txBody>
                  <a:tcPr/>
                </a:tc>
                <a:tc>
                  <a:txBody>
                    <a:bodyPr/>
                    <a:lstStyle/>
                    <a:p>
                      <a:pPr algn="l"/>
                      <a:r>
                        <a:rPr lang="en-US" sz="2800" dirty="0"/>
                        <a:t>Rule T, (4),(5) and Modus Ponens</a:t>
                      </a:r>
                    </a:p>
                  </a:txBody>
                  <a:tcPr/>
                </a:tc>
                <a:extLst>
                  <a:ext uri="{0D108BD9-81ED-4DB2-BD59-A6C34878D82A}">
                    <a16:rowId xmlns="" xmlns:a16="http://schemas.microsoft.com/office/drawing/2014/main" val="10006"/>
                  </a:ext>
                </a:extLst>
              </a:tr>
            </a:tbl>
          </a:graphicData>
        </a:graphic>
      </p:graphicFrame>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1143000"/>
          </a:xfrm>
        </p:spPr>
        <p:txBody>
          <a:bodyPr>
            <a:normAutofit/>
          </a:bodyPr>
          <a:lstStyle/>
          <a:p>
            <a:pPr algn="l"/>
            <a:r>
              <a:rPr lang="en-US" sz="3200" b="1" dirty="0"/>
              <a:t>Problem 2  </a:t>
            </a:r>
            <a:r>
              <a:rPr lang="en-US" sz="3200" dirty="0"/>
              <a:t>Construct an argument using rules of inference to show that the hypothesis:</a:t>
            </a:r>
          </a:p>
        </p:txBody>
      </p:sp>
      <p:sp>
        <p:nvSpPr>
          <p:cNvPr id="3" name="Content Placeholder 2"/>
          <p:cNvSpPr>
            <a:spLocks noGrp="1"/>
          </p:cNvSpPr>
          <p:nvPr>
            <p:ph idx="1"/>
          </p:nvPr>
        </p:nvSpPr>
        <p:spPr>
          <a:xfrm>
            <a:off x="0" y="1500174"/>
            <a:ext cx="9001156" cy="5357826"/>
          </a:xfrm>
        </p:spPr>
        <p:txBody>
          <a:bodyPr/>
          <a:lstStyle/>
          <a:p>
            <a:pPr algn="just">
              <a:buNone/>
            </a:pPr>
            <a:r>
              <a:rPr lang="en-US" dirty="0"/>
              <a:t>Radha Works hard. If Radha works hard, then she is a</a:t>
            </a:r>
          </a:p>
          <a:p>
            <a:pPr algn="just">
              <a:buNone/>
            </a:pPr>
            <a:r>
              <a:rPr lang="en-US" dirty="0"/>
              <a:t>dull girl and  if Radha is a dull girl, then she will not</a:t>
            </a:r>
          </a:p>
          <a:p>
            <a:pPr algn="just">
              <a:buNone/>
            </a:pPr>
            <a:r>
              <a:rPr lang="en-US" dirty="0"/>
              <a:t>get the job imply the conclusion Radha will not get</a:t>
            </a:r>
          </a:p>
          <a:p>
            <a:pPr algn="just">
              <a:buNone/>
            </a:pPr>
            <a:r>
              <a:rPr lang="en-US" dirty="0"/>
              <a:t>the job.</a:t>
            </a:r>
          </a:p>
          <a:p>
            <a:pPr algn="just">
              <a:buNone/>
            </a:pPr>
            <a:r>
              <a:rPr lang="en-US" b="1" dirty="0"/>
              <a:t>Solution </a:t>
            </a:r>
            <a:r>
              <a:rPr lang="en-US" dirty="0"/>
              <a:t>/* Step1: Name the Sentences in the question  by using capital letters */</a:t>
            </a:r>
          </a:p>
          <a:p>
            <a:pPr algn="just">
              <a:buNone/>
            </a:pPr>
            <a:r>
              <a:rPr lang="en-US" b="1" dirty="0"/>
              <a:t>R: </a:t>
            </a:r>
            <a:r>
              <a:rPr lang="en-US" dirty="0"/>
              <a:t>Radha works hard</a:t>
            </a:r>
          </a:p>
          <a:p>
            <a:pPr algn="just">
              <a:buNone/>
            </a:pPr>
            <a:r>
              <a:rPr lang="en-US" b="1" dirty="0"/>
              <a:t>D: </a:t>
            </a:r>
            <a:r>
              <a:rPr lang="en-US" dirty="0"/>
              <a:t>Radha is a dull girl</a:t>
            </a:r>
          </a:p>
          <a:p>
            <a:pPr algn="just">
              <a:buNone/>
            </a:pPr>
            <a:r>
              <a:rPr lang="en-US" b="1" dirty="0"/>
              <a:t>J: </a:t>
            </a:r>
            <a:r>
              <a:rPr lang="en-US" dirty="0"/>
              <a:t>She will not get the job</a:t>
            </a:r>
            <a:endParaRPr lang="en-US" b="1" dirty="0"/>
          </a:p>
          <a:p>
            <a:pPr algn="just">
              <a:buNone/>
            </a:pP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001156" cy="1143000"/>
          </a:xfrm>
        </p:spPr>
        <p:txBody>
          <a:bodyPr>
            <a:normAutofit/>
          </a:bodyPr>
          <a:lstStyle/>
          <a:p>
            <a:pPr algn="just"/>
            <a:r>
              <a:rPr lang="en-US" sz="3200" b="1" dirty="0"/>
              <a:t>Step 2 </a:t>
            </a:r>
            <a:r>
              <a:rPr lang="en-US" sz="2400" b="1" dirty="0"/>
              <a:t>/ * construct the premises . Identify the conclusion */</a:t>
            </a:r>
          </a:p>
        </p:txBody>
      </p:sp>
      <p:graphicFrame>
        <p:nvGraphicFramePr>
          <p:cNvPr id="4" name="Content Placeholder 3"/>
          <p:cNvGraphicFramePr>
            <a:graphicFrameLocks noGrp="1"/>
          </p:cNvGraphicFramePr>
          <p:nvPr>
            <p:ph idx="1"/>
          </p:nvPr>
        </p:nvGraphicFramePr>
        <p:xfrm>
          <a:off x="142844" y="1600200"/>
          <a:ext cx="8786874" cy="3559498"/>
        </p:xfrm>
        <a:graphic>
          <a:graphicData uri="http://schemas.openxmlformats.org/drawingml/2006/table">
            <a:tbl>
              <a:tblPr firstRow="1" bandRow="1">
                <a:tableStyleId>{5C22544A-7EE6-4342-B048-85BDC9FD1C3A}</a:tableStyleId>
              </a:tblPr>
              <a:tblGrid>
                <a:gridCol w="6858048">
                  <a:extLst>
                    <a:ext uri="{9D8B030D-6E8A-4147-A177-3AD203B41FA5}">
                      <a16:colId xmlns="" xmlns:a16="http://schemas.microsoft.com/office/drawing/2014/main" val="20000"/>
                    </a:ext>
                  </a:extLst>
                </a:gridCol>
                <a:gridCol w="1928826">
                  <a:extLst>
                    <a:ext uri="{9D8B030D-6E8A-4147-A177-3AD203B41FA5}">
                      <a16:colId xmlns="" xmlns:a16="http://schemas.microsoft.com/office/drawing/2014/main" val="20001"/>
                    </a:ext>
                  </a:extLst>
                </a:gridCol>
              </a:tblGrid>
              <a:tr h="556168">
                <a:tc>
                  <a:txBody>
                    <a:bodyPr/>
                    <a:lstStyle/>
                    <a:p>
                      <a:r>
                        <a:rPr lang="en-US" sz="3200" b="1" dirty="0">
                          <a:solidFill>
                            <a:schemeClr val="tx1"/>
                          </a:solidFill>
                        </a:rPr>
                        <a:t>Sentence</a:t>
                      </a:r>
                    </a:p>
                  </a:txBody>
                  <a:tcPr/>
                </a:tc>
                <a:tc>
                  <a:txBody>
                    <a:bodyPr/>
                    <a:lstStyle/>
                    <a:p>
                      <a:r>
                        <a:rPr lang="en-US" sz="3200" dirty="0">
                          <a:solidFill>
                            <a:schemeClr val="tx1"/>
                          </a:solidFill>
                        </a:rPr>
                        <a:t>Premise</a:t>
                      </a:r>
                    </a:p>
                  </a:txBody>
                  <a:tcPr/>
                </a:tc>
                <a:extLst>
                  <a:ext uri="{0D108BD9-81ED-4DB2-BD59-A6C34878D82A}">
                    <a16:rowId xmlns="" xmlns:a16="http://schemas.microsoft.com/office/drawing/2014/main" val="10000"/>
                  </a:ext>
                </a:extLst>
              </a:tr>
              <a:tr h="61471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800" kern="1200" dirty="0">
                          <a:solidFill>
                            <a:schemeClr val="dk1"/>
                          </a:solidFill>
                          <a:latin typeface="+mn-lt"/>
                          <a:ea typeface="+mn-ea"/>
                          <a:cs typeface="+mn-cs"/>
                        </a:rPr>
                        <a:t>Radha Works hard</a:t>
                      </a:r>
                    </a:p>
                    <a:p>
                      <a:endParaRPr lang="en-US" sz="28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800" kern="1200" dirty="0">
                          <a:solidFill>
                            <a:schemeClr val="dk1"/>
                          </a:solidFill>
                          <a:latin typeface="+mn-lt"/>
                          <a:ea typeface="+mn-ea"/>
                          <a:cs typeface="+mn-cs"/>
                        </a:rPr>
                        <a:t>H</a:t>
                      </a:r>
                      <a:r>
                        <a:rPr lang="en-US" sz="2800" kern="1200" baseline="-25000" dirty="0">
                          <a:solidFill>
                            <a:schemeClr val="dk1"/>
                          </a:solidFill>
                          <a:latin typeface="+mn-lt"/>
                          <a:ea typeface="+mn-ea"/>
                          <a:cs typeface="+mn-cs"/>
                        </a:rPr>
                        <a:t>1</a:t>
                      </a:r>
                      <a:r>
                        <a:rPr lang="en-US" sz="2800" kern="1200" baseline="0" dirty="0">
                          <a:solidFill>
                            <a:schemeClr val="dk1"/>
                          </a:solidFill>
                          <a:latin typeface="+mn-lt"/>
                          <a:ea typeface="+mn-ea"/>
                          <a:cs typeface="+mn-cs"/>
                        </a:rPr>
                        <a:t> : </a:t>
                      </a:r>
                      <a:r>
                        <a:rPr lang="en-US" sz="2800" dirty="0"/>
                        <a:t>R</a:t>
                      </a:r>
                    </a:p>
                  </a:txBody>
                  <a:tcPr/>
                </a:tc>
                <a:extLst>
                  <a:ext uri="{0D108BD9-81ED-4DB2-BD59-A6C34878D82A}">
                    <a16:rowId xmlns="" xmlns:a16="http://schemas.microsoft.com/office/drawing/2014/main" val="10001"/>
                  </a:ext>
                </a:extLst>
              </a:tr>
              <a:tr h="109061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800" kern="1200" dirty="0">
                          <a:solidFill>
                            <a:schemeClr val="dk1"/>
                          </a:solidFill>
                          <a:latin typeface="+mn-lt"/>
                          <a:ea typeface="+mn-ea"/>
                          <a:cs typeface="+mn-cs"/>
                        </a:rPr>
                        <a:t>If Radha works hard, then she is a dull girl</a:t>
                      </a:r>
                    </a:p>
                    <a:p>
                      <a:endParaRPr lang="en-US" sz="28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800" kern="1200" dirty="0">
                          <a:solidFill>
                            <a:schemeClr val="dk1"/>
                          </a:solidFill>
                          <a:latin typeface="+mn-lt"/>
                          <a:ea typeface="+mn-ea"/>
                          <a:cs typeface="+mn-cs"/>
                        </a:rPr>
                        <a:t>H</a:t>
                      </a:r>
                      <a:r>
                        <a:rPr lang="en-US" sz="2800" kern="1200" baseline="-25000" dirty="0">
                          <a:solidFill>
                            <a:schemeClr val="dk1"/>
                          </a:solidFill>
                          <a:latin typeface="+mn-lt"/>
                          <a:ea typeface="+mn-ea"/>
                          <a:cs typeface="+mn-cs"/>
                        </a:rPr>
                        <a:t>2</a:t>
                      </a:r>
                      <a:r>
                        <a:rPr lang="en-US" sz="2800" kern="1200" baseline="0" dirty="0">
                          <a:solidFill>
                            <a:schemeClr val="dk1"/>
                          </a:solidFill>
                          <a:latin typeface="+mn-lt"/>
                          <a:ea typeface="+mn-ea"/>
                          <a:cs typeface="+mn-cs"/>
                        </a:rPr>
                        <a:t>  : </a:t>
                      </a:r>
                      <a:r>
                        <a:rPr lang="en-US" sz="2800" dirty="0"/>
                        <a:t>R</a:t>
                      </a:r>
                      <a:r>
                        <a:rPr lang="en-US" sz="2800" dirty="0">
                          <a:sym typeface="Symbol"/>
                        </a:rPr>
                        <a:t> D</a:t>
                      </a:r>
                      <a:endParaRPr lang="en-US" sz="2800" dirty="0"/>
                    </a:p>
                  </a:txBody>
                  <a:tcPr/>
                </a:tc>
                <a:extLst>
                  <a:ext uri="{0D108BD9-81ED-4DB2-BD59-A6C34878D82A}">
                    <a16:rowId xmlns="" xmlns:a16="http://schemas.microsoft.com/office/drawing/2014/main" val="10002"/>
                  </a:ext>
                </a:extLst>
              </a:tr>
              <a:tr h="614712">
                <a:tc>
                  <a:txBody>
                    <a:bodyPr/>
                    <a:lstStyle/>
                    <a:p>
                      <a:r>
                        <a:rPr lang="en-US" sz="2800" kern="1200" dirty="0">
                          <a:solidFill>
                            <a:schemeClr val="dk1"/>
                          </a:solidFill>
                          <a:latin typeface="+mn-lt"/>
                          <a:ea typeface="+mn-ea"/>
                          <a:cs typeface="+mn-cs"/>
                        </a:rPr>
                        <a:t>If Radha is a dull girl, then she will not get the job</a:t>
                      </a:r>
                      <a:endParaRPr lang="en-US" sz="28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800" kern="1200" dirty="0">
                          <a:solidFill>
                            <a:schemeClr val="dk1"/>
                          </a:solidFill>
                          <a:latin typeface="+mn-lt"/>
                          <a:ea typeface="+mn-ea"/>
                          <a:cs typeface="+mn-cs"/>
                        </a:rPr>
                        <a:t>H</a:t>
                      </a:r>
                      <a:r>
                        <a:rPr lang="en-US" sz="2800" kern="1200" baseline="-25000" dirty="0">
                          <a:solidFill>
                            <a:schemeClr val="dk1"/>
                          </a:solidFill>
                          <a:latin typeface="+mn-lt"/>
                          <a:ea typeface="+mn-ea"/>
                          <a:cs typeface="+mn-cs"/>
                        </a:rPr>
                        <a:t>3</a:t>
                      </a:r>
                      <a:r>
                        <a:rPr lang="en-US" sz="2800" kern="1200" baseline="0" dirty="0">
                          <a:solidFill>
                            <a:schemeClr val="dk1"/>
                          </a:solidFill>
                          <a:latin typeface="+mn-lt"/>
                          <a:ea typeface="+mn-ea"/>
                          <a:cs typeface="+mn-cs"/>
                        </a:rPr>
                        <a:t>  : </a:t>
                      </a:r>
                      <a:r>
                        <a:rPr lang="en-US" sz="2800" dirty="0">
                          <a:sym typeface="Symbol"/>
                        </a:rPr>
                        <a:t>D </a:t>
                      </a:r>
                      <a:r>
                        <a:rPr lang="en-US" sz="2800" baseline="0" dirty="0">
                          <a:sym typeface="Symbol"/>
                        </a:rPr>
                        <a:t>J</a:t>
                      </a:r>
                      <a:endParaRPr lang="en-US" sz="2800" dirty="0"/>
                    </a:p>
                    <a:p>
                      <a:endParaRPr lang="en-US" sz="2800" dirty="0"/>
                    </a:p>
                  </a:txBody>
                  <a:tcPr/>
                </a:tc>
                <a:extLst>
                  <a:ext uri="{0D108BD9-81ED-4DB2-BD59-A6C34878D82A}">
                    <a16:rowId xmlns="" xmlns:a16="http://schemas.microsoft.com/office/drawing/2014/main" val="10003"/>
                  </a:ext>
                </a:extLst>
              </a:tr>
            </a:tbl>
          </a:graphicData>
        </a:graphic>
      </p:graphicFrame>
      <p:graphicFrame>
        <p:nvGraphicFramePr>
          <p:cNvPr id="5" name="Table 4"/>
          <p:cNvGraphicFramePr>
            <a:graphicFrameLocks noGrp="1"/>
          </p:cNvGraphicFramePr>
          <p:nvPr/>
        </p:nvGraphicFramePr>
        <p:xfrm>
          <a:off x="214282" y="5500702"/>
          <a:ext cx="8715436" cy="944880"/>
        </p:xfrm>
        <a:graphic>
          <a:graphicData uri="http://schemas.openxmlformats.org/drawingml/2006/table">
            <a:tbl>
              <a:tblPr firstRow="1" bandRow="1">
                <a:tableStyleId>{5C22544A-7EE6-4342-B048-85BDC9FD1C3A}</a:tableStyleId>
              </a:tblPr>
              <a:tblGrid>
                <a:gridCol w="7104179">
                  <a:extLst>
                    <a:ext uri="{9D8B030D-6E8A-4147-A177-3AD203B41FA5}">
                      <a16:colId xmlns="" xmlns:a16="http://schemas.microsoft.com/office/drawing/2014/main" val="20000"/>
                    </a:ext>
                  </a:extLst>
                </a:gridCol>
                <a:gridCol w="1611257">
                  <a:extLst>
                    <a:ext uri="{9D8B030D-6E8A-4147-A177-3AD203B41FA5}">
                      <a16:colId xmlns="" xmlns:a16="http://schemas.microsoft.com/office/drawing/2014/main" val="20001"/>
                    </a:ext>
                  </a:extLst>
                </a:gridCol>
              </a:tblGrid>
              <a:tr h="794388">
                <a:tc>
                  <a:txBody>
                    <a:bodyPr/>
                    <a:lstStyle/>
                    <a:p>
                      <a:r>
                        <a:rPr lang="en-US" sz="2800" dirty="0">
                          <a:solidFill>
                            <a:schemeClr val="tx1"/>
                          </a:solidFill>
                        </a:rPr>
                        <a:t>Imply the conclusion, Radha will not get the job</a:t>
                      </a:r>
                    </a:p>
                  </a:txBody>
                  <a:tcPr/>
                </a:tc>
                <a:tc>
                  <a:txBody>
                    <a:bodyPr/>
                    <a:lstStyle/>
                    <a:p>
                      <a:r>
                        <a:rPr lang="en-US" sz="2800" dirty="0">
                          <a:solidFill>
                            <a:schemeClr val="tx1"/>
                          </a:solidFill>
                        </a:rPr>
                        <a:t> C :   J</a:t>
                      </a:r>
                    </a:p>
                  </a:txBody>
                  <a:tcPr/>
                </a:tc>
                <a:extLst>
                  <a:ext uri="{0D108BD9-81ED-4DB2-BD59-A6C34878D82A}">
                    <a16:rowId xmlns="" xmlns:a16="http://schemas.microsoft.com/office/drawing/2014/main" val="10000"/>
                  </a:ext>
                </a:extLst>
              </a:tr>
            </a:tbl>
          </a:graphicData>
        </a:graphic>
      </p:graphicFrame>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285720" y="214290"/>
          <a:ext cx="8686800" cy="5219293"/>
        </p:xfrm>
        <a:graphic>
          <a:graphicData uri="http://schemas.openxmlformats.org/drawingml/2006/table">
            <a:tbl>
              <a:tblPr firstRow="1" bandRow="1">
                <a:tableStyleId>{5C22544A-7EE6-4342-B048-85BDC9FD1C3A}</a:tableStyleId>
              </a:tblPr>
              <a:tblGrid>
                <a:gridCol w="1100909">
                  <a:extLst>
                    <a:ext uri="{9D8B030D-6E8A-4147-A177-3AD203B41FA5}">
                      <a16:colId xmlns="" xmlns:a16="http://schemas.microsoft.com/office/drawing/2014/main" val="20000"/>
                    </a:ext>
                  </a:extLst>
                </a:gridCol>
                <a:gridCol w="2639237">
                  <a:extLst>
                    <a:ext uri="{9D8B030D-6E8A-4147-A177-3AD203B41FA5}">
                      <a16:colId xmlns="" xmlns:a16="http://schemas.microsoft.com/office/drawing/2014/main" val="20001"/>
                    </a:ext>
                  </a:extLst>
                </a:gridCol>
                <a:gridCol w="4946654">
                  <a:extLst>
                    <a:ext uri="{9D8B030D-6E8A-4147-A177-3AD203B41FA5}">
                      <a16:colId xmlns="" xmlns:a16="http://schemas.microsoft.com/office/drawing/2014/main" val="20002"/>
                    </a:ext>
                  </a:extLst>
                </a:gridCol>
              </a:tblGrid>
              <a:tr h="748522">
                <a:tc>
                  <a:txBody>
                    <a:bodyPr/>
                    <a:lstStyle/>
                    <a:p>
                      <a:pPr algn="ctr"/>
                      <a:r>
                        <a:rPr lang="en-US" sz="2800" dirty="0">
                          <a:solidFill>
                            <a:schemeClr val="tx1"/>
                          </a:solidFill>
                        </a:rPr>
                        <a:t>Stage</a:t>
                      </a:r>
                    </a:p>
                  </a:txBody>
                  <a:tcPr/>
                </a:tc>
                <a:tc>
                  <a:txBody>
                    <a:bodyPr/>
                    <a:lstStyle/>
                    <a:p>
                      <a:pPr algn="ctr"/>
                      <a:r>
                        <a:rPr lang="en-US" sz="2800" dirty="0">
                          <a:solidFill>
                            <a:schemeClr val="tx1"/>
                          </a:solidFill>
                        </a:rPr>
                        <a:t>Premises</a:t>
                      </a:r>
                    </a:p>
                  </a:txBody>
                  <a:tcPr/>
                </a:tc>
                <a:tc>
                  <a:txBody>
                    <a:bodyPr/>
                    <a:lstStyle/>
                    <a:p>
                      <a:pPr algn="ctr"/>
                      <a:r>
                        <a:rPr lang="en-US" sz="2800" dirty="0">
                          <a:solidFill>
                            <a:schemeClr val="tx1"/>
                          </a:solidFill>
                        </a:rPr>
                        <a:t>Rules</a:t>
                      </a:r>
                    </a:p>
                  </a:txBody>
                  <a:tcPr/>
                </a:tc>
                <a:extLst>
                  <a:ext uri="{0D108BD9-81ED-4DB2-BD59-A6C34878D82A}">
                    <a16:rowId xmlns="" xmlns:a16="http://schemas.microsoft.com/office/drawing/2014/main" val="10000"/>
                  </a:ext>
                </a:extLst>
              </a:tr>
              <a:tr h="751676">
                <a:tc>
                  <a:txBody>
                    <a:bodyPr/>
                    <a:lstStyle/>
                    <a:p>
                      <a:r>
                        <a:rPr lang="en-US" sz="2800" b="1" dirty="0"/>
                        <a:t>(1)</a:t>
                      </a:r>
                    </a:p>
                  </a:txBody>
                  <a:tcPr/>
                </a:tc>
                <a:tc>
                  <a:txBody>
                    <a:bodyPr/>
                    <a:lstStyle/>
                    <a:p>
                      <a:r>
                        <a:rPr lang="en-US" sz="2800" b="1" dirty="0"/>
                        <a:t>R</a:t>
                      </a:r>
                    </a:p>
                  </a:txBody>
                  <a:tcPr/>
                </a:tc>
                <a:tc>
                  <a:txBody>
                    <a:bodyPr/>
                    <a:lstStyle/>
                    <a:p>
                      <a:r>
                        <a:rPr lang="en-US" sz="2800" b="1" dirty="0"/>
                        <a:t>Rule</a:t>
                      </a:r>
                      <a:r>
                        <a:rPr lang="en-US" sz="2800" b="1" baseline="0" dirty="0"/>
                        <a:t> P</a:t>
                      </a:r>
                    </a:p>
                    <a:p>
                      <a:endParaRPr lang="en-US" sz="2800" b="1" dirty="0"/>
                    </a:p>
                  </a:txBody>
                  <a:tcPr/>
                </a:tc>
                <a:extLst>
                  <a:ext uri="{0D108BD9-81ED-4DB2-BD59-A6C34878D82A}">
                    <a16:rowId xmlns="" xmlns:a16="http://schemas.microsoft.com/office/drawing/2014/main" val="10001"/>
                  </a:ext>
                </a:extLst>
              </a:tr>
              <a:tr h="748522">
                <a:tc>
                  <a:txBody>
                    <a:bodyPr/>
                    <a:lstStyle/>
                    <a:p>
                      <a:r>
                        <a:rPr lang="en-US" sz="2800" b="1" dirty="0"/>
                        <a:t>(2)</a:t>
                      </a:r>
                    </a:p>
                  </a:txBody>
                  <a:tcPr/>
                </a:tc>
                <a:tc>
                  <a:txBody>
                    <a:bodyPr/>
                    <a:lstStyle/>
                    <a:p>
                      <a:r>
                        <a:rPr lang="en-US" sz="2800" b="1" dirty="0">
                          <a:sym typeface="Symbol"/>
                        </a:rPr>
                        <a:t>R D</a:t>
                      </a:r>
                      <a:endParaRPr lang="en-US" sz="2800" b="1" dirty="0"/>
                    </a:p>
                  </a:txBody>
                  <a:tcPr/>
                </a:tc>
                <a:tc>
                  <a:txBody>
                    <a:bodyPr/>
                    <a:lstStyle/>
                    <a:p>
                      <a:r>
                        <a:rPr lang="en-US" sz="2800" b="1" dirty="0"/>
                        <a:t>Rule</a:t>
                      </a:r>
                      <a:r>
                        <a:rPr lang="en-US" sz="2800" b="1" baseline="0" dirty="0"/>
                        <a:t> P</a:t>
                      </a:r>
                    </a:p>
                  </a:txBody>
                  <a:tcPr/>
                </a:tc>
                <a:extLst>
                  <a:ext uri="{0D108BD9-81ED-4DB2-BD59-A6C34878D82A}">
                    <a16:rowId xmlns="" xmlns:a16="http://schemas.microsoft.com/office/drawing/2014/main" val="10002"/>
                  </a:ext>
                </a:extLst>
              </a:tr>
              <a:tr h="987100">
                <a:tc>
                  <a:txBody>
                    <a:bodyPr/>
                    <a:lstStyle/>
                    <a:p>
                      <a:r>
                        <a:rPr lang="en-US" sz="2800" b="1" dirty="0"/>
                        <a:t>(3)</a:t>
                      </a:r>
                    </a:p>
                  </a:txBody>
                  <a:tcPr/>
                </a:tc>
                <a:tc>
                  <a:txBody>
                    <a:bodyPr/>
                    <a:lstStyle/>
                    <a:p>
                      <a:r>
                        <a:rPr lang="en-US" sz="2800" b="1" dirty="0"/>
                        <a:t>D</a:t>
                      </a:r>
                    </a:p>
                  </a:txBody>
                  <a:tcPr/>
                </a:tc>
                <a:tc>
                  <a:txBody>
                    <a:bodyPr/>
                    <a:lstStyle/>
                    <a:p>
                      <a:r>
                        <a:rPr lang="en-US" sz="2800" b="1" dirty="0"/>
                        <a:t>Rule T, (1),(2) and Modus Ponens</a:t>
                      </a:r>
                    </a:p>
                  </a:txBody>
                  <a:tcPr/>
                </a:tc>
                <a:extLst>
                  <a:ext uri="{0D108BD9-81ED-4DB2-BD59-A6C34878D82A}">
                    <a16:rowId xmlns="" xmlns:a16="http://schemas.microsoft.com/office/drawing/2014/main" val="10003"/>
                  </a:ext>
                </a:extLst>
              </a:tr>
              <a:tr h="845389">
                <a:tc>
                  <a:txBody>
                    <a:bodyPr/>
                    <a:lstStyle/>
                    <a:p>
                      <a:r>
                        <a:rPr lang="en-US" sz="2800" b="1" dirty="0"/>
                        <a:t>(4)</a:t>
                      </a:r>
                    </a:p>
                  </a:txBody>
                  <a:tcPr/>
                </a:tc>
                <a:tc>
                  <a:txBody>
                    <a:bodyPr/>
                    <a:lstStyle/>
                    <a:p>
                      <a:r>
                        <a:rPr lang="en-US" sz="2800" b="1" dirty="0"/>
                        <a:t>D </a:t>
                      </a:r>
                      <a:r>
                        <a:rPr lang="en-US" sz="2800" b="1" dirty="0">
                          <a:sym typeface="Symbol"/>
                        </a:rPr>
                        <a:t> J</a:t>
                      </a:r>
                      <a:endParaRPr lang="en-US" sz="2800" b="1" dirty="0"/>
                    </a:p>
                  </a:txBody>
                  <a:tcPr/>
                </a:tc>
                <a:tc>
                  <a:txBody>
                    <a:bodyPr/>
                    <a:lstStyle/>
                    <a:p>
                      <a:r>
                        <a:rPr lang="en-US" sz="2800" b="1" dirty="0"/>
                        <a:t>Rule</a:t>
                      </a:r>
                      <a:r>
                        <a:rPr lang="en-US" sz="2800" b="1" baseline="0" dirty="0"/>
                        <a:t> P</a:t>
                      </a:r>
                      <a:endParaRPr lang="en-US" sz="2800" b="1" dirty="0"/>
                    </a:p>
                  </a:txBody>
                  <a:tcPr/>
                </a:tc>
                <a:extLst>
                  <a:ext uri="{0D108BD9-81ED-4DB2-BD59-A6C34878D82A}">
                    <a16:rowId xmlns="" xmlns:a16="http://schemas.microsoft.com/office/drawing/2014/main" val="10004"/>
                  </a:ext>
                </a:extLst>
              </a:tr>
              <a:tr h="748522">
                <a:tc>
                  <a:txBody>
                    <a:bodyPr/>
                    <a:lstStyle/>
                    <a:p>
                      <a:r>
                        <a:rPr lang="en-US" sz="2800" b="1" dirty="0"/>
                        <a:t>(5)</a:t>
                      </a:r>
                    </a:p>
                  </a:txBody>
                  <a:tcPr/>
                </a:tc>
                <a:tc>
                  <a:txBody>
                    <a:bodyPr/>
                    <a:lstStyle/>
                    <a:p>
                      <a:r>
                        <a:rPr lang="en-US" sz="2800" b="1" dirty="0"/>
                        <a:t>J</a:t>
                      </a:r>
                    </a:p>
                  </a:txBody>
                  <a:tcPr/>
                </a:tc>
                <a:tc>
                  <a:txBody>
                    <a:bodyPr/>
                    <a:lstStyle/>
                    <a:p>
                      <a:r>
                        <a:rPr lang="en-US" sz="2800" b="1" dirty="0"/>
                        <a:t>Rule T, (3),(4) and Modus Ponens</a:t>
                      </a:r>
                    </a:p>
                  </a:txBody>
                  <a:tcPr/>
                </a:tc>
                <a:extLst>
                  <a:ext uri="{0D108BD9-81ED-4DB2-BD59-A6C34878D82A}">
                    <a16:rowId xmlns="" xmlns:a16="http://schemas.microsoft.com/office/drawing/2014/main" val="10005"/>
                  </a:ext>
                </a:extLst>
              </a:tr>
            </a:tbl>
          </a:graphicData>
        </a:graphic>
      </p:graphicFrame>
      <p:graphicFrame>
        <p:nvGraphicFramePr>
          <p:cNvPr id="5" name="Table 4"/>
          <p:cNvGraphicFramePr>
            <a:graphicFrameLocks noGrp="1"/>
          </p:cNvGraphicFramePr>
          <p:nvPr/>
        </p:nvGraphicFramePr>
        <p:xfrm>
          <a:off x="285720" y="5643578"/>
          <a:ext cx="8572560" cy="1066800"/>
        </p:xfrm>
        <a:graphic>
          <a:graphicData uri="http://schemas.openxmlformats.org/drawingml/2006/table">
            <a:tbl>
              <a:tblPr firstRow="1" bandRow="1">
                <a:tableStyleId>{5C22544A-7EE6-4342-B048-85BDC9FD1C3A}</a:tableStyleId>
              </a:tblPr>
              <a:tblGrid>
                <a:gridCol w="8572560">
                  <a:extLst>
                    <a:ext uri="{9D8B030D-6E8A-4147-A177-3AD203B41FA5}">
                      <a16:colId xmlns="" xmlns:a16="http://schemas.microsoft.com/office/drawing/2014/main" val="20000"/>
                    </a:ext>
                  </a:extLst>
                </a:gridCol>
              </a:tblGrid>
              <a:tr h="852486">
                <a:tc>
                  <a:txBody>
                    <a:bodyPr/>
                    <a:lstStyle/>
                    <a:p>
                      <a:r>
                        <a:rPr lang="en-US" sz="3200" b="0" dirty="0">
                          <a:solidFill>
                            <a:schemeClr val="tx1"/>
                          </a:solidFill>
                        </a:rPr>
                        <a:t>Thus we have derived the conclusion</a:t>
                      </a:r>
                      <a:r>
                        <a:rPr lang="en-US" sz="3200" b="1" dirty="0">
                          <a:solidFill>
                            <a:schemeClr val="tx1"/>
                          </a:solidFill>
                        </a:rPr>
                        <a:t> C</a:t>
                      </a:r>
                      <a:r>
                        <a:rPr lang="en-US" sz="3200" b="1" baseline="0" dirty="0">
                          <a:solidFill>
                            <a:schemeClr val="tx1"/>
                          </a:solidFill>
                        </a:rPr>
                        <a:t> </a:t>
                      </a:r>
                      <a:r>
                        <a:rPr lang="en-US" sz="3200" b="0" baseline="0" dirty="0">
                          <a:solidFill>
                            <a:schemeClr val="tx1"/>
                          </a:solidFill>
                        </a:rPr>
                        <a:t>using the given premises </a:t>
                      </a:r>
                      <a:r>
                        <a:rPr lang="en-US" sz="3200" b="1" kern="1200" dirty="0">
                          <a:solidFill>
                            <a:schemeClr val="tx1"/>
                          </a:solidFill>
                          <a:latin typeface="+mn-lt"/>
                          <a:ea typeface="+mn-ea"/>
                          <a:cs typeface="+mn-cs"/>
                        </a:rPr>
                        <a:t>H</a:t>
                      </a:r>
                      <a:r>
                        <a:rPr lang="en-US" sz="3200" b="1" kern="1200" baseline="-25000" dirty="0">
                          <a:solidFill>
                            <a:schemeClr val="tx1"/>
                          </a:solidFill>
                          <a:latin typeface="+mn-lt"/>
                          <a:ea typeface="+mn-ea"/>
                          <a:cs typeface="+mn-cs"/>
                        </a:rPr>
                        <a:t>1 ,  </a:t>
                      </a:r>
                      <a:r>
                        <a:rPr lang="en-US" sz="3200" b="1" kern="1200" dirty="0">
                          <a:solidFill>
                            <a:schemeClr val="tx1"/>
                          </a:solidFill>
                          <a:latin typeface="+mn-lt"/>
                          <a:ea typeface="+mn-ea"/>
                          <a:cs typeface="+mn-cs"/>
                        </a:rPr>
                        <a:t>H</a:t>
                      </a:r>
                      <a:r>
                        <a:rPr lang="en-US" sz="3200" b="1" kern="1200" baseline="-25000" dirty="0">
                          <a:solidFill>
                            <a:schemeClr val="tx1"/>
                          </a:solidFill>
                          <a:latin typeface="+mn-lt"/>
                          <a:ea typeface="+mn-ea"/>
                          <a:cs typeface="+mn-cs"/>
                        </a:rPr>
                        <a:t>2   ,</a:t>
                      </a:r>
                      <a:r>
                        <a:rPr lang="en-US" sz="3200" b="1" kern="1200" dirty="0">
                          <a:solidFill>
                            <a:schemeClr val="tx1"/>
                          </a:solidFill>
                          <a:latin typeface="+mn-lt"/>
                          <a:ea typeface="+mn-ea"/>
                          <a:cs typeface="+mn-cs"/>
                        </a:rPr>
                        <a:t>H</a:t>
                      </a:r>
                      <a:r>
                        <a:rPr lang="en-US" sz="3200" b="1" kern="1200" baseline="-25000" dirty="0">
                          <a:solidFill>
                            <a:schemeClr val="tx1"/>
                          </a:solidFill>
                          <a:latin typeface="+mn-lt"/>
                          <a:ea typeface="+mn-ea"/>
                          <a:cs typeface="+mn-cs"/>
                        </a:rPr>
                        <a:t>3</a:t>
                      </a:r>
                      <a:endParaRPr lang="en-US" sz="3200" b="0" dirty="0">
                        <a:solidFill>
                          <a:schemeClr val="tx1"/>
                        </a:solidFill>
                      </a:endParaRPr>
                    </a:p>
                  </a:txBody>
                  <a:tcPr/>
                </a:tc>
                <a:extLst>
                  <a:ext uri="{0D108BD9-81ED-4DB2-BD59-A6C34878D82A}">
                    <a16:rowId xmlns="" xmlns:a16="http://schemas.microsoft.com/office/drawing/2014/main" val="10000"/>
                  </a:ext>
                </a:extLst>
              </a:tr>
            </a:tbl>
          </a:graphicData>
        </a:graphic>
      </p:graphicFrame>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2000240"/>
          </a:xfrm>
        </p:spPr>
        <p:txBody>
          <a:bodyPr>
            <a:noAutofit/>
          </a:bodyPr>
          <a:lstStyle/>
          <a:p>
            <a:pPr algn="just"/>
            <a:r>
              <a:rPr lang="en-US" sz="2800" b="1" dirty="0">
                <a:latin typeface="+mn-lt"/>
              </a:rPr>
              <a:t>Problem 3  </a:t>
            </a:r>
            <a:r>
              <a:rPr lang="en-US" sz="2800" dirty="0">
                <a:latin typeface="+mn-lt"/>
              </a:rPr>
              <a:t>It is not sunny this afternoon and it is colder than yesterday. We will go to the playground only if it is sunny. If we do not go to the ground then we will go to a movie. If we go to a movie then we will return by sunset  lead to the conclusion: we will return home by sunset.</a:t>
            </a:r>
          </a:p>
        </p:txBody>
      </p:sp>
      <p:sp>
        <p:nvSpPr>
          <p:cNvPr id="3" name="Content Placeholder 2"/>
          <p:cNvSpPr>
            <a:spLocks noGrp="1"/>
          </p:cNvSpPr>
          <p:nvPr>
            <p:ph idx="1"/>
          </p:nvPr>
        </p:nvSpPr>
        <p:spPr>
          <a:xfrm>
            <a:off x="0" y="2143116"/>
            <a:ext cx="9144000" cy="4714884"/>
          </a:xfrm>
        </p:spPr>
        <p:txBody>
          <a:bodyPr>
            <a:normAutofit fontScale="47500" lnSpcReduction="20000"/>
          </a:bodyPr>
          <a:lstStyle/>
          <a:p>
            <a:pPr>
              <a:buNone/>
            </a:pPr>
            <a:endParaRPr lang="en-US" b="1" dirty="0"/>
          </a:p>
          <a:p>
            <a:pPr algn="just">
              <a:buNone/>
            </a:pPr>
            <a:r>
              <a:rPr lang="en-US" sz="5100" b="1" dirty="0"/>
              <a:t>Solution</a:t>
            </a:r>
          </a:p>
          <a:p>
            <a:pPr algn="just">
              <a:buNone/>
            </a:pPr>
            <a:endParaRPr lang="en-US" sz="5100" b="1" dirty="0"/>
          </a:p>
          <a:p>
            <a:pPr algn="just">
              <a:buNone/>
            </a:pPr>
            <a:r>
              <a:rPr lang="en-US" sz="5100" b="1" dirty="0"/>
              <a:t>P</a:t>
            </a:r>
            <a:r>
              <a:rPr lang="en-US" sz="5100" dirty="0"/>
              <a:t>: It is sunny this afternoon.</a:t>
            </a:r>
          </a:p>
          <a:p>
            <a:pPr algn="just">
              <a:buNone/>
            </a:pPr>
            <a:r>
              <a:rPr lang="en-US" sz="5100" b="1" dirty="0"/>
              <a:t>Q</a:t>
            </a:r>
            <a:r>
              <a:rPr lang="en-US" sz="5100" dirty="0"/>
              <a:t>: It is colder than yesterday.</a:t>
            </a:r>
          </a:p>
          <a:p>
            <a:pPr algn="just">
              <a:buNone/>
            </a:pPr>
            <a:r>
              <a:rPr lang="en-US" sz="5100" b="1" dirty="0"/>
              <a:t>R</a:t>
            </a:r>
            <a:r>
              <a:rPr lang="en-US" sz="5100" dirty="0"/>
              <a:t>: We will go to the playground.</a:t>
            </a:r>
          </a:p>
          <a:p>
            <a:pPr algn="just">
              <a:buNone/>
            </a:pPr>
            <a:r>
              <a:rPr lang="en-US" sz="5100" b="1" dirty="0"/>
              <a:t>S</a:t>
            </a:r>
            <a:r>
              <a:rPr lang="en-US" sz="5100" dirty="0"/>
              <a:t>: We will go to a movie.</a:t>
            </a:r>
          </a:p>
          <a:p>
            <a:pPr algn="just">
              <a:buNone/>
            </a:pPr>
            <a:r>
              <a:rPr lang="en-US" sz="5100" b="1" dirty="0"/>
              <a:t>T</a:t>
            </a:r>
            <a:r>
              <a:rPr lang="en-US" sz="5100" dirty="0"/>
              <a:t>: We return home by sunset. </a:t>
            </a:r>
          </a:p>
          <a:p>
            <a:pPr algn="just">
              <a:buNone/>
            </a:pPr>
            <a:endParaRPr lang="en-US" sz="5100" dirty="0"/>
          </a:p>
          <a:p>
            <a:pPr algn="just">
              <a:buNone/>
            </a:pPr>
            <a:r>
              <a:rPr lang="en-US" sz="5100" dirty="0"/>
              <a:t>The premises are  </a:t>
            </a:r>
            <a:r>
              <a:rPr lang="en-US" sz="5100" dirty="0">
                <a:sym typeface="Symbol"/>
              </a:rPr>
              <a:t></a:t>
            </a:r>
            <a:r>
              <a:rPr lang="en-US" sz="5100" dirty="0"/>
              <a:t> P∧Q,  R</a:t>
            </a:r>
            <a:r>
              <a:rPr lang="en-US" sz="5100" dirty="0">
                <a:sym typeface="Symbol"/>
              </a:rPr>
              <a:t></a:t>
            </a:r>
            <a:r>
              <a:rPr lang="en-US" sz="5100" dirty="0"/>
              <a:t>P,  </a:t>
            </a:r>
            <a:r>
              <a:rPr lang="en-US" sz="5100" dirty="0">
                <a:sym typeface="Symbol"/>
              </a:rPr>
              <a:t> </a:t>
            </a:r>
            <a:r>
              <a:rPr lang="en-US" sz="5100" dirty="0"/>
              <a:t>R</a:t>
            </a:r>
            <a:r>
              <a:rPr lang="en-US" sz="5100" dirty="0">
                <a:sym typeface="Symbol"/>
              </a:rPr>
              <a:t>  </a:t>
            </a:r>
            <a:r>
              <a:rPr lang="en-US" sz="5100" dirty="0"/>
              <a:t>S, S</a:t>
            </a:r>
            <a:r>
              <a:rPr lang="en-US" sz="5100" dirty="0">
                <a:sym typeface="Symbol"/>
              </a:rPr>
              <a:t>  </a:t>
            </a:r>
            <a:r>
              <a:rPr lang="en-US" sz="5100" dirty="0"/>
              <a:t>T</a:t>
            </a:r>
          </a:p>
          <a:p>
            <a:pPr algn="just">
              <a:buNone/>
            </a:pPr>
            <a:endParaRPr lang="en-US" sz="5100" b="1" dirty="0"/>
          </a:p>
          <a:p>
            <a:pPr algn="just">
              <a:buNone/>
            </a:pPr>
            <a:r>
              <a:rPr lang="en-US" sz="5100" b="1" dirty="0"/>
              <a:t>Conclusion C</a:t>
            </a:r>
            <a:r>
              <a:rPr lang="en-US" sz="5100" dirty="0"/>
              <a:t>:  T</a:t>
            </a:r>
          </a:p>
          <a:p>
            <a:pPr>
              <a:buNone/>
            </a:pPr>
            <a:r>
              <a:rPr lang="en-US" dirty="0"/>
              <a:t/>
            </a:r>
            <a:br>
              <a:rPr lang="en-US" dirty="0"/>
            </a:b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285720" y="357166"/>
          <a:ext cx="8429684" cy="6072233"/>
        </p:xfrm>
        <a:graphic>
          <a:graphicData uri="http://schemas.openxmlformats.org/drawingml/2006/table">
            <a:tbl>
              <a:tblPr/>
              <a:tblGrid>
                <a:gridCol w="1557553">
                  <a:extLst>
                    <a:ext uri="{9D8B030D-6E8A-4147-A177-3AD203B41FA5}">
                      <a16:colId xmlns="" xmlns:a16="http://schemas.microsoft.com/office/drawing/2014/main" val="20000"/>
                    </a:ext>
                  </a:extLst>
                </a:gridCol>
                <a:gridCol w="2032868">
                  <a:extLst>
                    <a:ext uri="{9D8B030D-6E8A-4147-A177-3AD203B41FA5}">
                      <a16:colId xmlns="" xmlns:a16="http://schemas.microsoft.com/office/drawing/2014/main" val="20001"/>
                    </a:ext>
                  </a:extLst>
                </a:gridCol>
                <a:gridCol w="4839263">
                  <a:extLst>
                    <a:ext uri="{9D8B030D-6E8A-4147-A177-3AD203B41FA5}">
                      <a16:colId xmlns="" xmlns:a16="http://schemas.microsoft.com/office/drawing/2014/main" val="20002"/>
                    </a:ext>
                  </a:extLst>
                </a:gridCol>
              </a:tblGrid>
              <a:tr h="491578">
                <a:tc>
                  <a:txBody>
                    <a:bodyPr/>
                    <a:lstStyle/>
                    <a:p>
                      <a:pPr algn="ctr" rtl="0" fontAlgn="t">
                        <a:spcBef>
                          <a:spcPts val="0"/>
                        </a:spcBef>
                        <a:spcAft>
                          <a:spcPts val="0"/>
                        </a:spcAft>
                      </a:pPr>
                      <a:r>
                        <a:rPr lang="en-US" sz="2400" b="0" i="0" u="none" strike="noStrike" dirty="0">
                          <a:solidFill>
                            <a:schemeClr val="tx1"/>
                          </a:solidFill>
                          <a:latin typeface="+mn-lt"/>
                        </a:rPr>
                        <a:t>Stage</a:t>
                      </a:r>
                      <a:endParaRPr lang="en-US" sz="2400" dirty="0">
                        <a:solidFill>
                          <a:schemeClr val="tx1"/>
                        </a:solidFill>
                        <a:latin typeface="+mn-lt"/>
                      </a:endParaRPr>
                    </a:p>
                  </a:txBody>
                  <a:tcPr marL="59822" marR="59822" marT="39881" marB="39881">
                    <a:lnL w="12700" cap="flat" cmpd="sng" algn="ctr">
                      <a:solidFill>
                        <a:srgbClr val="4F81BD"/>
                      </a:solidFill>
                      <a:prstDash val="solid"/>
                      <a:round/>
                      <a:headEnd type="none" w="med" len="med"/>
                      <a:tailEnd type="none" w="med" len="med"/>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solidFill>
                      <a:srgbClr val="4F81BD"/>
                    </a:solidFill>
                  </a:tcPr>
                </a:tc>
                <a:tc>
                  <a:txBody>
                    <a:bodyPr/>
                    <a:lstStyle/>
                    <a:p>
                      <a:pPr marL="457200" algn="ctr" rtl="0" fontAlgn="t">
                        <a:spcBef>
                          <a:spcPts val="0"/>
                        </a:spcBef>
                        <a:spcAft>
                          <a:spcPts val="0"/>
                        </a:spcAft>
                      </a:pPr>
                      <a:r>
                        <a:rPr lang="en-US" sz="2400" b="0" i="0" u="none" strike="noStrike" dirty="0">
                          <a:solidFill>
                            <a:schemeClr val="tx1"/>
                          </a:solidFill>
                          <a:latin typeface="+mn-lt"/>
                        </a:rPr>
                        <a:t>Premises</a:t>
                      </a:r>
                      <a:endParaRPr lang="en-US" sz="2400" dirty="0">
                        <a:solidFill>
                          <a:schemeClr val="tx1"/>
                        </a:solidFill>
                        <a:latin typeface="+mn-lt"/>
                      </a:endParaRPr>
                    </a:p>
                  </a:txBody>
                  <a:tcPr marL="59822" marR="59822" marT="39881" marB="39881">
                    <a:lnL>
                      <a:noFill/>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solidFill>
                      <a:srgbClr val="4F81BD"/>
                    </a:solidFill>
                  </a:tcPr>
                </a:tc>
                <a:tc>
                  <a:txBody>
                    <a:bodyPr/>
                    <a:lstStyle/>
                    <a:p>
                      <a:pPr algn="ctr" rtl="0" fontAlgn="t">
                        <a:spcBef>
                          <a:spcPts val="0"/>
                        </a:spcBef>
                        <a:spcAft>
                          <a:spcPts val="0"/>
                        </a:spcAft>
                      </a:pPr>
                      <a:r>
                        <a:rPr lang="en-US" sz="2400" b="0" i="0" u="none" strike="noStrike" dirty="0">
                          <a:solidFill>
                            <a:schemeClr val="tx1"/>
                          </a:solidFill>
                          <a:latin typeface="+mn-lt"/>
                        </a:rPr>
                        <a:t>Rules</a:t>
                      </a:r>
                      <a:endParaRPr lang="en-US" sz="2400" dirty="0">
                        <a:solidFill>
                          <a:schemeClr val="tx1"/>
                        </a:solidFill>
                        <a:latin typeface="+mn-lt"/>
                      </a:endParaRPr>
                    </a:p>
                  </a:txBody>
                  <a:tcPr marL="59822" marR="59822" marT="39881" marB="39881">
                    <a:lnL>
                      <a:noFill/>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solidFill>
                      <a:srgbClr val="4F81BD"/>
                    </a:solidFill>
                  </a:tcPr>
                </a:tc>
                <a:extLst>
                  <a:ext uri="{0D108BD9-81ED-4DB2-BD59-A6C34878D82A}">
                    <a16:rowId xmlns="" xmlns:a16="http://schemas.microsoft.com/office/drawing/2014/main" val="10000"/>
                  </a:ext>
                </a:extLst>
              </a:tr>
              <a:tr h="491578">
                <a:tc>
                  <a:txBody>
                    <a:bodyPr/>
                    <a:lstStyle/>
                    <a:p>
                      <a:pPr algn="ctr" rtl="0" fontAlgn="t">
                        <a:spcBef>
                          <a:spcPts val="0"/>
                        </a:spcBef>
                        <a:spcAft>
                          <a:spcPts val="0"/>
                        </a:spcAft>
                      </a:pPr>
                      <a:r>
                        <a:rPr lang="en-US" sz="2400" b="1" i="0" u="none" strike="noStrike" dirty="0">
                          <a:solidFill>
                            <a:schemeClr val="tx1"/>
                          </a:solidFill>
                          <a:latin typeface="+mn-lt"/>
                        </a:rPr>
                        <a:t>1</a:t>
                      </a:r>
                      <a:endParaRPr lang="en-US" sz="2400" dirty="0">
                        <a:solidFill>
                          <a:schemeClr val="tx1"/>
                        </a:solidFill>
                        <a:latin typeface="+mn-lt"/>
                      </a:endParaRPr>
                    </a:p>
                  </a:txBody>
                  <a:tcPr marL="59822" marR="59822" marT="39881" marB="39881">
                    <a:lnL w="12700" cap="flat" cmpd="sng" algn="ctr">
                      <a:solidFill>
                        <a:srgbClr val="4F81BD"/>
                      </a:solidFill>
                      <a:prstDash val="solid"/>
                      <a:round/>
                      <a:headEnd type="none" w="med" len="med"/>
                      <a:tailEnd type="none" w="med" len="med"/>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algn="ctr" rtl="0" fontAlgn="t">
                        <a:spcBef>
                          <a:spcPts val="0"/>
                        </a:spcBef>
                        <a:spcAft>
                          <a:spcPts val="0"/>
                        </a:spcAft>
                      </a:pPr>
                      <a:r>
                        <a:rPr lang="en-US" sz="2400" dirty="0">
                          <a:sym typeface="Symbol"/>
                        </a:rPr>
                        <a:t></a:t>
                      </a:r>
                      <a:r>
                        <a:rPr lang="en-US" sz="2400" b="0" i="0" u="none" strike="noStrike" dirty="0">
                          <a:solidFill>
                            <a:schemeClr val="tx1"/>
                          </a:solidFill>
                          <a:latin typeface="+mn-lt"/>
                        </a:rPr>
                        <a:t> R</a:t>
                      </a:r>
                      <a:r>
                        <a:rPr lang="en-US" sz="2400" b="0" i="0" u="none" strike="noStrike" dirty="0">
                          <a:solidFill>
                            <a:schemeClr val="tx1"/>
                          </a:solidFill>
                          <a:latin typeface="+mn-lt"/>
                          <a:sym typeface="Symbol"/>
                        </a:rPr>
                        <a:t></a:t>
                      </a:r>
                      <a:r>
                        <a:rPr lang="en-US" sz="2400" b="0" i="0" u="none" strike="noStrike" dirty="0">
                          <a:solidFill>
                            <a:schemeClr val="tx1"/>
                          </a:solidFill>
                          <a:latin typeface="+mn-lt"/>
                        </a:rPr>
                        <a:t> S</a:t>
                      </a:r>
                      <a:endParaRPr lang="en-US" sz="2400" dirty="0">
                        <a:solidFill>
                          <a:schemeClr val="tx1"/>
                        </a:solidFill>
                        <a:latin typeface="+mn-lt"/>
                      </a:endParaRPr>
                    </a:p>
                  </a:txBody>
                  <a:tcPr marL="59822" marR="59822" marT="39881" marB="39881">
                    <a:lnL>
                      <a:noFill/>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algn="l" rtl="0" fontAlgn="t">
                        <a:spcBef>
                          <a:spcPts val="0"/>
                        </a:spcBef>
                        <a:spcAft>
                          <a:spcPts val="0"/>
                        </a:spcAft>
                      </a:pPr>
                      <a:r>
                        <a:rPr lang="en-US" sz="2400" b="0" i="0" u="none" strike="noStrike" dirty="0">
                          <a:solidFill>
                            <a:schemeClr val="tx1"/>
                          </a:solidFill>
                          <a:latin typeface="+mn-lt"/>
                        </a:rPr>
                        <a:t>Rule P</a:t>
                      </a:r>
                      <a:endParaRPr lang="en-US" sz="2400" dirty="0">
                        <a:solidFill>
                          <a:schemeClr val="tx1"/>
                        </a:solidFill>
                        <a:latin typeface="+mn-lt"/>
                      </a:endParaRPr>
                    </a:p>
                  </a:txBody>
                  <a:tcPr marL="59822" marR="59822" marT="39881" marB="39881">
                    <a:lnL>
                      <a:noFill/>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extLst>
                  <a:ext uri="{0D108BD9-81ED-4DB2-BD59-A6C34878D82A}">
                    <a16:rowId xmlns="" xmlns:a16="http://schemas.microsoft.com/office/drawing/2014/main" val="10001"/>
                  </a:ext>
                </a:extLst>
              </a:tr>
              <a:tr h="491578">
                <a:tc>
                  <a:txBody>
                    <a:bodyPr/>
                    <a:lstStyle/>
                    <a:p>
                      <a:pPr algn="ctr" rtl="0" fontAlgn="t">
                        <a:spcBef>
                          <a:spcPts val="0"/>
                        </a:spcBef>
                        <a:spcAft>
                          <a:spcPts val="0"/>
                        </a:spcAft>
                      </a:pPr>
                      <a:r>
                        <a:rPr lang="en-US" sz="2400" b="1" i="0" u="none" strike="noStrike" dirty="0">
                          <a:solidFill>
                            <a:schemeClr val="tx1"/>
                          </a:solidFill>
                          <a:latin typeface="+mn-lt"/>
                        </a:rPr>
                        <a:t>2</a:t>
                      </a:r>
                      <a:endParaRPr lang="en-US" sz="2400" dirty="0">
                        <a:solidFill>
                          <a:schemeClr val="tx1"/>
                        </a:solidFill>
                        <a:latin typeface="+mn-lt"/>
                      </a:endParaRPr>
                    </a:p>
                  </a:txBody>
                  <a:tcPr marL="59822" marR="59822" marT="39881" marB="39881">
                    <a:lnL w="12700" cap="flat" cmpd="sng" algn="ctr">
                      <a:solidFill>
                        <a:srgbClr val="4F81BD"/>
                      </a:solidFill>
                      <a:prstDash val="solid"/>
                      <a:round/>
                      <a:headEnd type="none" w="med" len="med"/>
                      <a:tailEnd type="none" w="med" len="med"/>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algn="ctr" rtl="0" fontAlgn="t">
                        <a:spcBef>
                          <a:spcPts val="0"/>
                        </a:spcBef>
                        <a:spcAft>
                          <a:spcPts val="0"/>
                        </a:spcAft>
                      </a:pPr>
                      <a:r>
                        <a:rPr lang="en-US" sz="2400" b="0" i="0" u="none" strike="noStrike" dirty="0">
                          <a:solidFill>
                            <a:schemeClr val="tx1"/>
                          </a:solidFill>
                          <a:latin typeface="+mn-lt"/>
                        </a:rPr>
                        <a:t>S</a:t>
                      </a:r>
                      <a:r>
                        <a:rPr lang="en-US" sz="2400" b="0" i="0" u="none" strike="noStrike" baseline="0" dirty="0">
                          <a:solidFill>
                            <a:schemeClr val="tx1"/>
                          </a:solidFill>
                          <a:latin typeface="+mn-lt"/>
                        </a:rPr>
                        <a:t> </a:t>
                      </a:r>
                      <a:r>
                        <a:rPr lang="en-US" sz="2400" b="0" i="0" u="none" strike="noStrike" dirty="0">
                          <a:solidFill>
                            <a:schemeClr val="tx1"/>
                          </a:solidFill>
                          <a:latin typeface="+mn-lt"/>
                          <a:sym typeface="Symbol"/>
                        </a:rPr>
                        <a:t></a:t>
                      </a:r>
                      <a:r>
                        <a:rPr lang="en-US" sz="2400" b="0" i="0" u="none" strike="noStrike" dirty="0">
                          <a:solidFill>
                            <a:schemeClr val="tx1"/>
                          </a:solidFill>
                          <a:latin typeface="+mn-lt"/>
                        </a:rPr>
                        <a:t>T</a:t>
                      </a:r>
                      <a:endParaRPr lang="en-US" sz="2400" dirty="0">
                        <a:solidFill>
                          <a:schemeClr val="tx1"/>
                        </a:solidFill>
                        <a:latin typeface="+mn-lt"/>
                      </a:endParaRPr>
                    </a:p>
                  </a:txBody>
                  <a:tcPr marL="59822" marR="59822" marT="39881" marB="39881">
                    <a:lnL>
                      <a:noFill/>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algn="l" rtl="0" fontAlgn="t">
                        <a:spcBef>
                          <a:spcPts val="0"/>
                        </a:spcBef>
                        <a:spcAft>
                          <a:spcPts val="0"/>
                        </a:spcAft>
                      </a:pPr>
                      <a:r>
                        <a:rPr lang="en-US" sz="2400" b="0" i="0" u="none" strike="noStrike" dirty="0">
                          <a:solidFill>
                            <a:schemeClr val="tx1"/>
                          </a:solidFill>
                          <a:latin typeface="+mn-lt"/>
                        </a:rPr>
                        <a:t>Rule P</a:t>
                      </a:r>
                      <a:endParaRPr lang="en-US" sz="2400" dirty="0">
                        <a:solidFill>
                          <a:schemeClr val="tx1"/>
                        </a:solidFill>
                        <a:latin typeface="+mn-lt"/>
                      </a:endParaRPr>
                    </a:p>
                  </a:txBody>
                  <a:tcPr marL="59822" marR="59822" marT="39881" marB="39881">
                    <a:lnL>
                      <a:noFill/>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extLst>
                  <a:ext uri="{0D108BD9-81ED-4DB2-BD59-A6C34878D82A}">
                    <a16:rowId xmlns="" xmlns:a16="http://schemas.microsoft.com/office/drawing/2014/main" val="10002"/>
                  </a:ext>
                </a:extLst>
              </a:tr>
              <a:tr h="613739">
                <a:tc>
                  <a:txBody>
                    <a:bodyPr/>
                    <a:lstStyle/>
                    <a:p>
                      <a:pPr algn="ctr" rtl="0" fontAlgn="t">
                        <a:spcBef>
                          <a:spcPts val="0"/>
                        </a:spcBef>
                        <a:spcAft>
                          <a:spcPts val="0"/>
                        </a:spcAft>
                      </a:pPr>
                      <a:r>
                        <a:rPr lang="en-US" sz="2400" b="1" i="0" u="none" strike="noStrike" dirty="0">
                          <a:solidFill>
                            <a:schemeClr val="tx1"/>
                          </a:solidFill>
                          <a:latin typeface="+mn-lt"/>
                        </a:rPr>
                        <a:t>3</a:t>
                      </a:r>
                      <a:endParaRPr lang="en-US" sz="2400" dirty="0">
                        <a:solidFill>
                          <a:schemeClr val="tx1"/>
                        </a:solidFill>
                        <a:latin typeface="+mn-lt"/>
                      </a:endParaRPr>
                    </a:p>
                  </a:txBody>
                  <a:tcPr marL="59822" marR="59822" marT="39881" marB="39881">
                    <a:lnL w="12700" cap="flat" cmpd="sng" algn="ctr">
                      <a:solidFill>
                        <a:srgbClr val="4F81BD"/>
                      </a:solidFill>
                      <a:prstDash val="solid"/>
                      <a:round/>
                      <a:headEnd type="none" w="med" len="med"/>
                      <a:tailEnd type="none" w="med" len="med"/>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algn="ctr" rtl="0" fontAlgn="t">
                        <a:spcBef>
                          <a:spcPts val="0"/>
                        </a:spcBef>
                        <a:spcAft>
                          <a:spcPts val="0"/>
                        </a:spcAft>
                      </a:pPr>
                      <a:r>
                        <a:rPr lang="en-US" sz="2400" dirty="0">
                          <a:sym typeface="Symbol"/>
                        </a:rPr>
                        <a:t></a:t>
                      </a:r>
                      <a:r>
                        <a:rPr lang="en-US" sz="2400" b="0" i="0" u="none" strike="noStrike" dirty="0">
                          <a:solidFill>
                            <a:schemeClr val="tx1"/>
                          </a:solidFill>
                          <a:latin typeface="+mn-lt"/>
                        </a:rPr>
                        <a:t> R</a:t>
                      </a:r>
                      <a:r>
                        <a:rPr lang="en-US" sz="2400" b="0" i="0" u="none" strike="noStrike" dirty="0">
                          <a:solidFill>
                            <a:schemeClr val="tx1"/>
                          </a:solidFill>
                          <a:latin typeface="+mn-lt"/>
                          <a:sym typeface="Symbol"/>
                        </a:rPr>
                        <a:t></a:t>
                      </a:r>
                      <a:r>
                        <a:rPr lang="en-US" sz="2400" b="0" i="0" u="none" strike="noStrike" dirty="0">
                          <a:solidFill>
                            <a:schemeClr val="tx1"/>
                          </a:solidFill>
                          <a:latin typeface="+mn-lt"/>
                        </a:rPr>
                        <a:t>T</a:t>
                      </a:r>
                      <a:endParaRPr lang="en-US" sz="2400" dirty="0">
                        <a:solidFill>
                          <a:schemeClr val="tx1"/>
                        </a:solidFill>
                        <a:latin typeface="+mn-lt"/>
                      </a:endParaRPr>
                    </a:p>
                  </a:txBody>
                  <a:tcPr marL="59822" marR="59822" marT="39881" marB="39881">
                    <a:lnL>
                      <a:noFill/>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algn="l" rtl="0" fontAlgn="t">
                        <a:spcBef>
                          <a:spcPts val="0"/>
                        </a:spcBef>
                        <a:spcAft>
                          <a:spcPts val="0"/>
                        </a:spcAft>
                      </a:pPr>
                      <a:r>
                        <a:rPr lang="en-US" sz="2400" b="0" i="0" u="none" strike="noStrike" dirty="0">
                          <a:solidFill>
                            <a:schemeClr val="tx1"/>
                          </a:solidFill>
                          <a:latin typeface="+mn-lt"/>
                        </a:rPr>
                        <a:t>Rule T , (1), (2) Hypothetical syllogism</a:t>
                      </a:r>
                      <a:endParaRPr lang="en-US" sz="2400" dirty="0">
                        <a:solidFill>
                          <a:schemeClr val="tx1"/>
                        </a:solidFill>
                        <a:latin typeface="+mn-lt"/>
                      </a:endParaRPr>
                    </a:p>
                  </a:txBody>
                  <a:tcPr marL="59822" marR="59822" marT="39881" marB="39881">
                    <a:lnL>
                      <a:noFill/>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extLst>
                  <a:ext uri="{0D108BD9-81ED-4DB2-BD59-A6C34878D82A}">
                    <a16:rowId xmlns="" xmlns:a16="http://schemas.microsoft.com/office/drawing/2014/main" val="10003"/>
                  </a:ext>
                </a:extLst>
              </a:tr>
              <a:tr h="491578">
                <a:tc>
                  <a:txBody>
                    <a:bodyPr/>
                    <a:lstStyle/>
                    <a:p>
                      <a:pPr algn="ctr" rtl="0" fontAlgn="t">
                        <a:spcBef>
                          <a:spcPts val="0"/>
                        </a:spcBef>
                        <a:spcAft>
                          <a:spcPts val="0"/>
                        </a:spcAft>
                      </a:pPr>
                      <a:r>
                        <a:rPr lang="en-US" sz="2400" b="1" i="0" u="none" strike="noStrike" dirty="0">
                          <a:solidFill>
                            <a:schemeClr val="tx1"/>
                          </a:solidFill>
                          <a:latin typeface="+mn-lt"/>
                        </a:rPr>
                        <a:t>4</a:t>
                      </a:r>
                      <a:endParaRPr lang="en-US" sz="2400" dirty="0">
                        <a:solidFill>
                          <a:schemeClr val="tx1"/>
                        </a:solidFill>
                        <a:latin typeface="+mn-lt"/>
                      </a:endParaRPr>
                    </a:p>
                  </a:txBody>
                  <a:tcPr marL="59822" marR="59822" marT="39881" marB="39881">
                    <a:lnL w="12700" cap="flat" cmpd="sng" algn="ctr">
                      <a:solidFill>
                        <a:srgbClr val="4F81BD"/>
                      </a:solidFill>
                      <a:prstDash val="solid"/>
                      <a:round/>
                      <a:headEnd type="none" w="med" len="med"/>
                      <a:tailEnd type="none" w="med" len="med"/>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algn="ctr" rtl="0" fontAlgn="t">
                        <a:spcBef>
                          <a:spcPts val="0"/>
                        </a:spcBef>
                        <a:spcAft>
                          <a:spcPts val="0"/>
                        </a:spcAft>
                      </a:pPr>
                      <a:r>
                        <a:rPr lang="en-US" sz="2400" dirty="0">
                          <a:sym typeface="Symbol"/>
                        </a:rPr>
                        <a:t></a:t>
                      </a:r>
                      <a:r>
                        <a:rPr lang="en-US" sz="2400" b="0" i="0" u="none" strike="noStrike" dirty="0">
                          <a:solidFill>
                            <a:schemeClr val="tx1"/>
                          </a:solidFill>
                          <a:latin typeface="+mn-lt"/>
                        </a:rPr>
                        <a:t>P</a:t>
                      </a:r>
                      <a:r>
                        <a:rPr lang="en-US" sz="2400" b="0" i="0" u="none" strike="noStrike" baseline="0" dirty="0">
                          <a:solidFill>
                            <a:schemeClr val="tx1"/>
                          </a:solidFill>
                          <a:latin typeface="+mn-lt"/>
                        </a:rPr>
                        <a:t> </a:t>
                      </a:r>
                      <a:r>
                        <a:rPr lang="en-US" sz="2400" b="0" i="0" u="none" strike="noStrike" dirty="0">
                          <a:solidFill>
                            <a:schemeClr val="tx1"/>
                          </a:solidFill>
                          <a:latin typeface="+mn-lt"/>
                        </a:rPr>
                        <a:t>∧ Q</a:t>
                      </a:r>
                      <a:endParaRPr lang="en-US" sz="2400" dirty="0">
                        <a:solidFill>
                          <a:schemeClr val="tx1"/>
                        </a:solidFill>
                        <a:latin typeface="+mn-lt"/>
                      </a:endParaRPr>
                    </a:p>
                  </a:txBody>
                  <a:tcPr marL="59822" marR="59822" marT="39881" marB="39881">
                    <a:lnL>
                      <a:noFill/>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algn="l" rtl="0" fontAlgn="t">
                        <a:spcBef>
                          <a:spcPts val="0"/>
                        </a:spcBef>
                        <a:spcAft>
                          <a:spcPts val="0"/>
                        </a:spcAft>
                      </a:pPr>
                      <a:r>
                        <a:rPr lang="en-US" sz="2400" b="0" i="0" u="none" strike="noStrike" dirty="0">
                          <a:solidFill>
                            <a:schemeClr val="tx1"/>
                          </a:solidFill>
                          <a:latin typeface="+mn-lt"/>
                        </a:rPr>
                        <a:t>Rule P</a:t>
                      </a:r>
                      <a:endParaRPr lang="en-US" sz="2400" dirty="0">
                        <a:solidFill>
                          <a:schemeClr val="tx1"/>
                        </a:solidFill>
                        <a:latin typeface="+mn-lt"/>
                      </a:endParaRPr>
                    </a:p>
                  </a:txBody>
                  <a:tcPr marL="59822" marR="59822" marT="39881" marB="39881">
                    <a:lnL>
                      <a:noFill/>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extLst>
                  <a:ext uri="{0D108BD9-81ED-4DB2-BD59-A6C34878D82A}">
                    <a16:rowId xmlns="" xmlns:a16="http://schemas.microsoft.com/office/drawing/2014/main" val="10004"/>
                  </a:ext>
                </a:extLst>
              </a:tr>
              <a:tr h="491578">
                <a:tc>
                  <a:txBody>
                    <a:bodyPr/>
                    <a:lstStyle/>
                    <a:p>
                      <a:pPr algn="ctr" rtl="0" fontAlgn="t">
                        <a:spcBef>
                          <a:spcPts val="0"/>
                        </a:spcBef>
                        <a:spcAft>
                          <a:spcPts val="0"/>
                        </a:spcAft>
                      </a:pPr>
                      <a:r>
                        <a:rPr lang="en-US" sz="2400" b="1" i="0" u="none" strike="noStrike" dirty="0">
                          <a:solidFill>
                            <a:schemeClr val="tx1"/>
                          </a:solidFill>
                          <a:latin typeface="+mn-lt"/>
                        </a:rPr>
                        <a:t>5</a:t>
                      </a:r>
                      <a:endParaRPr lang="en-US" sz="2400" dirty="0">
                        <a:solidFill>
                          <a:schemeClr val="tx1"/>
                        </a:solidFill>
                        <a:latin typeface="+mn-lt"/>
                      </a:endParaRPr>
                    </a:p>
                  </a:txBody>
                  <a:tcPr marL="59822" marR="59822" marT="39881" marB="39881">
                    <a:lnL w="12700" cap="flat" cmpd="sng" algn="ctr">
                      <a:solidFill>
                        <a:srgbClr val="4F81BD"/>
                      </a:solidFill>
                      <a:prstDash val="solid"/>
                      <a:round/>
                      <a:headEnd type="none" w="med" len="med"/>
                      <a:tailEnd type="none" w="med" len="med"/>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algn="ctr" rtl="0" fontAlgn="t">
                        <a:spcBef>
                          <a:spcPts val="0"/>
                        </a:spcBef>
                        <a:spcAft>
                          <a:spcPts val="0"/>
                        </a:spcAft>
                      </a:pPr>
                      <a:r>
                        <a:rPr lang="en-US" sz="2400" b="0" i="0" u="none" strike="noStrike" dirty="0">
                          <a:solidFill>
                            <a:schemeClr val="tx1"/>
                          </a:solidFill>
                          <a:latin typeface="+mn-lt"/>
                        </a:rPr>
                        <a:t>¬ P</a:t>
                      </a:r>
                      <a:endParaRPr lang="en-US" sz="2400" dirty="0">
                        <a:solidFill>
                          <a:schemeClr val="tx1"/>
                        </a:solidFill>
                        <a:latin typeface="+mn-lt"/>
                      </a:endParaRPr>
                    </a:p>
                  </a:txBody>
                  <a:tcPr marL="59822" marR="59822" marT="39881" marB="39881">
                    <a:lnL>
                      <a:noFill/>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algn="l" rtl="0" fontAlgn="t">
                        <a:spcBef>
                          <a:spcPts val="0"/>
                        </a:spcBef>
                        <a:spcAft>
                          <a:spcPts val="0"/>
                        </a:spcAft>
                      </a:pPr>
                      <a:r>
                        <a:rPr lang="en-US" sz="2400" b="0" i="0" u="none" strike="noStrike" dirty="0">
                          <a:solidFill>
                            <a:schemeClr val="tx1"/>
                          </a:solidFill>
                          <a:latin typeface="+mn-lt"/>
                        </a:rPr>
                        <a:t>Rule T , (4), simplification</a:t>
                      </a:r>
                      <a:endParaRPr lang="en-US" sz="2400" dirty="0">
                        <a:solidFill>
                          <a:schemeClr val="tx1"/>
                        </a:solidFill>
                        <a:latin typeface="+mn-lt"/>
                      </a:endParaRPr>
                    </a:p>
                  </a:txBody>
                  <a:tcPr marL="59822" marR="59822" marT="39881" marB="39881">
                    <a:lnL>
                      <a:noFill/>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extLst>
                  <a:ext uri="{0D108BD9-81ED-4DB2-BD59-A6C34878D82A}">
                    <a16:rowId xmlns="" xmlns:a16="http://schemas.microsoft.com/office/drawing/2014/main" val="10005"/>
                  </a:ext>
                </a:extLst>
              </a:tr>
              <a:tr h="491578">
                <a:tc>
                  <a:txBody>
                    <a:bodyPr/>
                    <a:lstStyle/>
                    <a:p>
                      <a:pPr algn="ctr" rtl="0" fontAlgn="t">
                        <a:spcBef>
                          <a:spcPts val="0"/>
                        </a:spcBef>
                        <a:spcAft>
                          <a:spcPts val="0"/>
                        </a:spcAft>
                      </a:pPr>
                      <a:r>
                        <a:rPr lang="en-US" sz="2400" b="1" i="0" u="none" strike="noStrike" dirty="0">
                          <a:solidFill>
                            <a:schemeClr val="tx1"/>
                          </a:solidFill>
                          <a:latin typeface="+mn-lt"/>
                        </a:rPr>
                        <a:t>6</a:t>
                      </a:r>
                      <a:endParaRPr lang="en-US" sz="2400" dirty="0">
                        <a:solidFill>
                          <a:schemeClr val="tx1"/>
                        </a:solidFill>
                        <a:latin typeface="+mn-lt"/>
                      </a:endParaRPr>
                    </a:p>
                  </a:txBody>
                  <a:tcPr marL="59822" marR="59822" marT="39881" marB="39881">
                    <a:lnL w="12700" cap="flat" cmpd="sng" algn="ctr">
                      <a:solidFill>
                        <a:srgbClr val="4F81BD"/>
                      </a:solidFill>
                      <a:prstDash val="solid"/>
                      <a:round/>
                      <a:headEnd type="none" w="med" len="med"/>
                      <a:tailEnd type="none" w="med" len="med"/>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algn="ctr" rtl="0" fontAlgn="t">
                        <a:spcBef>
                          <a:spcPts val="0"/>
                        </a:spcBef>
                        <a:spcAft>
                          <a:spcPts val="0"/>
                        </a:spcAft>
                      </a:pPr>
                      <a:r>
                        <a:rPr lang="en-US" sz="2400" b="0" i="0" u="none" strike="noStrike" dirty="0">
                          <a:solidFill>
                            <a:schemeClr val="tx1"/>
                          </a:solidFill>
                          <a:latin typeface="+mn-lt"/>
                        </a:rPr>
                        <a:t>R </a:t>
                      </a:r>
                      <a:r>
                        <a:rPr lang="en-US" sz="2400" b="0" i="0" u="none" strike="noStrike" dirty="0">
                          <a:solidFill>
                            <a:schemeClr val="tx1"/>
                          </a:solidFill>
                          <a:latin typeface="+mn-lt"/>
                          <a:sym typeface="Symbol"/>
                        </a:rPr>
                        <a:t></a:t>
                      </a:r>
                      <a:r>
                        <a:rPr lang="en-US" sz="2400" b="0" i="0" u="none" strike="noStrike" dirty="0">
                          <a:solidFill>
                            <a:schemeClr val="tx1"/>
                          </a:solidFill>
                          <a:latin typeface="+mn-lt"/>
                        </a:rPr>
                        <a:t> P</a:t>
                      </a:r>
                      <a:endParaRPr lang="en-US" sz="2400" dirty="0">
                        <a:solidFill>
                          <a:schemeClr val="tx1"/>
                        </a:solidFill>
                        <a:latin typeface="+mn-lt"/>
                      </a:endParaRPr>
                    </a:p>
                  </a:txBody>
                  <a:tcPr marL="59822" marR="59822" marT="39881" marB="39881">
                    <a:lnL>
                      <a:noFill/>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algn="l" rtl="0" fontAlgn="t">
                        <a:spcBef>
                          <a:spcPts val="0"/>
                        </a:spcBef>
                        <a:spcAft>
                          <a:spcPts val="0"/>
                        </a:spcAft>
                      </a:pPr>
                      <a:r>
                        <a:rPr lang="en-US" sz="2400" b="0" i="0" u="none" strike="noStrike" dirty="0">
                          <a:solidFill>
                            <a:schemeClr val="tx1"/>
                          </a:solidFill>
                          <a:latin typeface="+mn-lt"/>
                        </a:rPr>
                        <a:t>Rule P</a:t>
                      </a:r>
                      <a:endParaRPr lang="en-US" sz="2400" dirty="0">
                        <a:solidFill>
                          <a:schemeClr val="tx1"/>
                        </a:solidFill>
                        <a:latin typeface="+mn-lt"/>
                      </a:endParaRPr>
                    </a:p>
                  </a:txBody>
                  <a:tcPr marL="59822" marR="59822" marT="39881" marB="39881">
                    <a:lnL>
                      <a:noFill/>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extLst>
                  <a:ext uri="{0D108BD9-81ED-4DB2-BD59-A6C34878D82A}">
                    <a16:rowId xmlns="" xmlns:a16="http://schemas.microsoft.com/office/drawing/2014/main" val="10006"/>
                  </a:ext>
                </a:extLst>
              </a:tr>
              <a:tr h="491578">
                <a:tc>
                  <a:txBody>
                    <a:bodyPr/>
                    <a:lstStyle/>
                    <a:p>
                      <a:pPr algn="ctr" rtl="0" fontAlgn="t">
                        <a:spcBef>
                          <a:spcPts val="0"/>
                        </a:spcBef>
                        <a:spcAft>
                          <a:spcPts val="0"/>
                        </a:spcAft>
                      </a:pPr>
                      <a:r>
                        <a:rPr lang="en-US" sz="2400" b="1" i="0" u="none" strike="noStrike" dirty="0">
                          <a:solidFill>
                            <a:schemeClr val="tx1"/>
                          </a:solidFill>
                          <a:latin typeface="+mn-lt"/>
                        </a:rPr>
                        <a:t>7</a:t>
                      </a:r>
                      <a:endParaRPr lang="en-US" sz="2400" dirty="0">
                        <a:solidFill>
                          <a:schemeClr val="tx1"/>
                        </a:solidFill>
                        <a:latin typeface="+mn-lt"/>
                      </a:endParaRPr>
                    </a:p>
                  </a:txBody>
                  <a:tcPr marL="59822" marR="59822" marT="39881" marB="39881">
                    <a:lnL w="12700" cap="flat" cmpd="sng" algn="ctr">
                      <a:solidFill>
                        <a:srgbClr val="4F81BD"/>
                      </a:solidFill>
                      <a:prstDash val="solid"/>
                      <a:round/>
                      <a:headEnd type="none" w="med" len="med"/>
                      <a:tailEnd type="none" w="med" len="med"/>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algn="ctr" rtl="0" fontAlgn="t">
                        <a:spcBef>
                          <a:spcPts val="0"/>
                        </a:spcBef>
                        <a:spcAft>
                          <a:spcPts val="0"/>
                        </a:spcAft>
                      </a:pPr>
                      <a:r>
                        <a:rPr lang="en-US" sz="2400" dirty="0">
                          <a:sym typeface="Symbol"/>
                        </a:rPr>
                        <a:t></a:t>
                      </a:r>
                      <a:r>
                        <a:rPr lang="en-US" sz="2400" b="0" i="0" u="none" strike="noStrike" baseline="0" dirty="0">
                          <a:solidFill>
                            <a:schemeClr val="tx1"/>
                          </a:solidFill>
                          <a:latin typeface="+mn-lt"/>
                        </a:rPr>
                        <a:t>S</a:t>
                      </a:r>
                      <a:r>
                        <a:rPr lang="en-US" sz="2400" b="0" i="0" u="none" strike="noStrike" dirty="0">
                          <a:solidFill>
                            <a:schemeClr val="tx1"/>
                          </a:solidFill>
                          <a:latin typeface="+mn-lt"/>
                          <a:sym typeface="Symbol"/>
                        </a:rPr>
                        <a:t></a:t>
                      </a:r>
                      <a:r>
                        <a:rPr lang="en-US" sz="2400" b="0" i="0" u="none" strike="noStrike" dirty="0">
                          <a:solidFill>
                            <a:schemeClr val="tx1"/>
                          </a:solidFill>
                          <a:latin typeface="+mn-lt"/>
                        </a:rPr>
                        <a:t> R</a:t>
                      </a:r>
                      <a:endParaRPr lang="en-US" sz="2400" dirty="0">
                        <a:solidFill>
                          <a:schemeClr val="tx1"/>
                        </a:solidFill>
                        <a:latin typeface="+mn-lt"/>
                      </a:endParaRPr>
                    </a:p>
                  </a:txBody>
                  <a:tcPr marL="59822" marR="59822" marT="39881" marB="39881">
                    <a:lnL>
                      <a:noFill/>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algn="l" rtl="0" fontAlgn="t">
                        <a:spcBef>
                          <a:spcPts val="0"/>
                        </a:spcBef>
                        <a:spcAft>
                          <a:spcPts val="0"/>
                        </a:spcAft>
                      </a:pPr>
                      <a:r>
                        <a:rPr lang="en-US" sz="2400" b="0" i="0" u="none" strike="noStrike" dirty="0">
                          <a:solidFill>
                            <a:schemeClr val="tx1"/>
                          </a:solidFill>
                          <a:latin typeface="+mn-lt"/>
                        </a:rPr>
                        <a:t>Rule T ,(1), Contra positive</a:t>
                      </a:r>
                      <a:endParaRPr lang="en-US" sz="2400" dirty="0">
                        <a:solidFill>
                          <a:schemeClr val="tx1"/>
                        </a:solidFill>
                        <a:latin typeface="+mn-lt"/>
                      </a:endParaRPr>
                    </a:p>
                  </a:txBody>
                  <a:tcPr marL="59822" marR="59822" marT="39881" marB="39881">
                    <a:lnL>
                      <a:noFill/>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extLst>
                  <a:ext uri="{0D108BD9-81ED-4DB2-BD59-A6C34878D82A}">
                    <a16:rowId xmlns="" xmlns:a16="http://schemas.microsoft.com/office/drawing/2014/main" val="10007"/>
                  </a:ext>
                </a:extLst>
              </a:tr>
              <a:tr h="513569">
                <a:tc>
                  <a:txBody>
                    <a:bodyPr/>
                    <a:lstStyle/>
                    <a:p>
                      <a:pPr algn="ctr" rtl="0" fontAlgn="t">
                        <a:spcBef>
                          <a:spcPts val="0"/>
                        </a:spcBef>
                        <a:spcAft>
                          <a:spcPts val="0"/>
                        </a:spcAft>
                      </a:pPr>
                      <a:r>
                        <a:rPr lang="en-US" sz="2400" b="1" i="0" u="none" strike="noStrike" dirty="0">
                          <a:solidFill>
                            <a:schemeClr val="tx1"/>
                          </a:solidFill>
                          <a:latin typeface="+mn-lt"/>
                        </a:rPr>
                        <a:t>8</a:t>
                      </a:r>
                      <a:endParaRPr lang="en-US" sz="2400" dirty="0">
                        <a:solidFill>
                          <a:schemeClr val="tx1"/>
                        </a:solidFill>
                        <a:latin typeface="+mn-lt"/>
                      </a:endParaRPr>
                    </a:p>
                  </a:txBody>
                  <a:tcPr marL="59822" marR="59822" marT="39881" marB="39881">
                    <a:lnL w="12700" cap="flat" cmpd="sng" algn="ctr">
                      <a:solidFill>
                        <a:srgbClr val="4F81BD"/>
                      </a:solidFill>
                      <a:prstDash val="solid"/>
                      <a:round/>
                      <a:headEnd type="none" w="med" len="med"/>
                      <a:tailEnd type="none" w="med" len="med"/>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algn="ctr" rtl="0" fontAlgn="t">
                        <a:spcBef>
                          <a:spcPts val="0"/>
                        </a:spcBef>
                        <a:spcAft>
                          <a:spcPts val="0"/>
                        </a:spcAft>
                      </a:pPr>
                      <a:r>
                        <a:rPr lang="en-US" sz="2400" dirty="0">
                          <a:sym typeface="Symbol"/>
                        </a:rPr>
                        <a:t></a:t>
                      </a:r>
                      <a:r>
                        <a:rPr lang="en-US" sz="2400" b="0" i="0" u="none" strike="noStrike" baseline="0" dirty="0">
                          <a:solidFill>
                            <a:schemeClr val="tx1"/>
                          </a:solidFill>
                          <a:latin typeface="+mn-lt"/>
                        </a:rPr>
                        <a:t> S</a:t>
                      </a:r>
                      <a:r>
                        <a:rPr lang="en-US" sz="2400" b="0" i="0" u="none" strike="noStrike" dirty="0">
                          <a:solidFill>
                            <a:schemeClr val="tx1"/>
                          </a:solidFill>
                          <a:latin typeface="+mn-lt"/>
                          <a:sym typeface="Symbol"/>
                        </a:rPr>
                        <a:t></a:t>
                      </a:r>
                      <a:r>
                        <a:rPr lang="en-US" sz="2400" b="0" i="0" u="none" strike="noStrike" dirty="0">
                          <a:solidFill>
                            <a:schemeClr val="tx1"/>
                          </a:solidFill>
                          <a:latin typeface="+mn-lt"/>
                        </a:rPr>
                        <a:t>P</a:t>
                      </a:r>
                      <a:endParaRPr lang="en-US" sz="2400" dirty="0">
                        <a:solidFill>
                          <a:schemeClr val="tx1"/>
                        </a:solidFill>
                        <a:latin typeface="+mn-lt"/>
                      </a:endParaRPr>
                    </a:p>
                  </a:txBody>
                  <a:tcPr marL="59822" marR="59822" marT="39881" marB="39881">
                    <a:lnL>
                      <a:noFill/>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algn="l" rtl="0" fontAlgn="t">
                        <a:spcBef>
                          <a:spcPts val="0"/>
                        </a:spcBef>
                        <a:spcAft>
                          <a:spcPts val="0"/>
                        </a:spcAft>
                      </a:pPr>
                      <a:r>
                        <a:rPr lang="en-US" sz="2400" b="0" i="0" u="none" strike="noStrike" dirty="0">
                          <a:solidFill>
                            <a:schemeClr val="tx1"/>
                          </a:solidFill>
                          <a:latin typeface="+mn-lt"/>
                        </a:rPr>
                        <a:t>Rule T , (6), (7), Hypothetical </a:t>
                      </a:r>
                      <a:r>
                        <a:rPr lang="en-US" sz="2400" b="0" i="0" u="none" strike="noStrike" dirty="0" err="1">
                          <a:solidFill>
                            <a:schemeClr val="tx1"/>
                          </a:solidFill>
                          <a:latin typeface="+mn-lt"/>
                        </a:rPr>
                        <a:t>syllagism</a:t>
                      </a:r>
                      <a:endParaRPr lang="en-US" sz="2400" dirty="0">
                        <a:solidFill>
                          <a:schemeClr val="tx1"/>
                        </a:solidFill>
                        <a:latin typeface="+mn-lt"/>
                      </a:endParaRPr>
                    </a:p>
                  </a:txBody>
                  <a:tcPr marL="59822" marR="59822" marT="39881" marB="39881">
                    <a:lnL>
                      <a:noFill/>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extLst>
                  <a:ext uri="{0D108BD9-81ED-4DB2-BD59-A6C34878D82A}">
                    <a16:rowId xmlns="" xmlns:a16="http://schemas.microsoft.com/office/drawing/2014/main" val="10008"/>
                  </a:ext>
                </a:extLst>
              </a:tr>
              <a:tr h="520723">
                <a:tc>
                  <a:txBody>
                    <a:bodyPr/>
                    <a:lstStyle/>
                    <a:p>
                      <a:pPr algn="ctr" rtl="0" fontAlgn="t">
                        <a:spcBef>
                          <a:spcPts val="0"/>
                        </a:spcBef>
                        <a:spcAft>
                          <a:spcPts val="0"/>
                        </a:spcAft>
                      </a:pPr>
                      <a:r>
                        <a:rPr lang="en-US" sz="2400" b="1" i="0" u="none" strike="noStrike" dirty="0">
                          <a:solidFill>
                            <a:schemeClr val="tx1"/>
                          </a:solidFill>
                          <a:latin typeface="+mn-lt"/>
                        </a:rPr>
                        <a:t>9</a:t>
                      </a:r>
                      <a:endParaRPr lang="en-US" sz="2400" dirty="0">
                        <a:solidFill>
                          <a:schemeClr val="tx1"/>
                        </a:solidFill>
                        <a:latin typeface="+mn-lt"/>
                      </a:endParaRPr>
                    </a:p>
                  </a:txBody>
                  <a:tcPr marL="59822" marR="59822" marT="39881" marB="39881">
                    <a:lnL w="12700" cap="flat" cmpd="sng" algn="ctr">
                      <a:solidFill>
                        <a:srgbClr val="4F81BD"/>
                      </a:solidFill>
                      <a:prstDash val="solid"/>
                      <a:round/>
                      <a:headEnd type="none" w="med" len="med"/>
                      <a:tailEnd type="none" w="med" len="med"/>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algn="ctr" rtl="0" fontAlgn="t">
                        <a:spcBef>
                          <a:spcPts val="0"/>
                        </a:spcBef>
                        <a:spcAft>
                          <a:spcPts val="0"/>
                        </a:spcAft>
                      </a:pPr>
                      <a:r>
                        <a:rPr lang="en-US" sz="2400" dirty="0">
                          <a:sym typeface="Symbol"/>
                        </a:rPr>
                        <a:t></a:t>
                      </a:r>
                      <a:r>
                        <a:rPr lang="en-US" sz="2400" b="0" i="0" u="none" strike="noStrike" baseline="0" dirty="0">
                          <a:solidFill>
                            <a:schemeClr val="tx1"/>
                          </a:solidFill>
                          <a:latin typeface="+mn-lt"/>
                        </a:rPr>
                        <a:t> P</a:t>
                      </a:r>
                      <a:r>
                        <a:rPr lang="en-US" sz="2400" b="0" i="0" u="none" strike="noStrike" dirty="0">
                          <a:solidFill>
                            <a:schemeClr val="tx1"/>
                          </a:solidFill>
                          <a:latin typeface="+mn-lt"/>
                          <a:sym typeface="Symbol"/>
                        </a:rPr>
                        <a:t></a:t>
                      </a:r>
                      <a:r>
                        <a:rPr lang="en-US" sz="2400" b="0" i="0" u="none" strike="noStrike" dirty="0">
                          <a:solidFill>
                            <a:schemeClr val="tx1"/>
                          </a:solidFill>
                          <a:latin typeface="+mn-lt"/>
                        </a:rPr>
                        <a:t> S</a:t>
                      </a:r>
                      <a:endParaRPr lang="en-US" sz="2400" dirty="0">
                        <a:solidFill>
                          <a:schemeClr val="tx1"/>
                        </a:solidFill>
                        <a:latin typeface="+mn-lt"/>
                      </a:endParaRPr>
                    </a:p>
                  </a:txBody>
                  <a:tcPr marL="59822" marR="59822" marT="39881" marB="39881">
                    <a:lnL>
                      <a:noFill/>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algn="l" rtl="0" fontAlgn="t">
                        <a:spcBef>
                          <a:spcPts val="0"/>
                        </a:spcBef>
                        <a:spcAft>
                          <a:spcPts val="0"/>
                        </a:spcAft>
                      </a:pPr>
                      <a:r>
                        <a:rPr lang="en-US" sz="2400" b="0" i="0" u="none" strike="noStrike" dirty="0">
                          <a:solidFill>
                            <a:schemeClr val="tx1"/>
                          </a:solidFill>
                          <a:latin typeface="+mn-lt"/>
                        </a:rPr>
                        <a:t>Rule T ,(8) ,</a:t>
                      </a:r>
                      <a:r>
                        <a:rPr lang="en-US" sz="2400" b="0" i="0" u="none" strike="noStrike" dirty="0" err="1">
                          <a:solidFill>
                            <a:schemeClr val="tx1"/>
                          </a:solidFill>
                          <a:latin typeface="+mn-lt"/>
                        </a:rPr>
                        <a:t>Contrapositive</a:t>
                      </a:r>
                      <a:endParaRPr lang="en-US" sz="2400" dirty="0">
                        <a:solidFill>
                          <a:schemeClr val="tx1"/>
                        </a:solidFill>
                        <a:latin typeface="+mn-lt"/>
                      </a:endParaRPr>
                    </a:p>
                  </a:txBody>
                  <a:tcPr marL="59822" marR="59822" marT="39881" marB="39881">
                    <a:lnL>
                      <a:noFill/>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extLst>
                  <a:ext uri="{0D108BD9-81ED-4DB2-BD59-A6C34878D82A}">
                    <a16:rowId xmlns="" xmlns:a16="http://schemas.microsoft.com/office/drawing/2014/main" val="10009"/>
                  </a:ext>
                </a:extLst>
              </a:tr>
              <a:tr h="491578">
                <a:tc>
                  <a:txBody>
                    <a:bodyPr/>
                    <a:lstStyle/>
                    <a:p>
                      <a:pPr algn="ctr" rtl="0" fontAlgn="t">
                        <a:spcBef>
                          <a:spcPts val="0"/>
                        </a:spcBef>
                        <a:spcAft>
                          <a:spcPts val="0"/>
                        </a:spcAft>
                      </a:pPr>
                      <a:r>
                        <a:rPr lang="en-US" sz="2400" b="1" i="0" u="none" strike="noStrike">
                          <a:solidFill>
                            <a:schemeClr val="tx1"/>
                          </a:solidFill>
                          <a:latin typeface="+mn-lt"/>
                        </a:rPr>
                        <a:t>10</a:t>
                      </a:r>
                      <a:endParaRPr lang="en-US" sz="2400">
                        <a:solidFill>
                          <a:schemeClr val="tx1"/>
                        </a:solidFill>
                        <a:latin typeface="+mn-lt"/>
                      </a:endParaRPr>
                    </a:p>
                  </a:txBody>
                  <a:tcPr marL="59822" marR="59822" marT="39881" marB="39881">
                    <a:lnL w="12700" cap="flat" cmpd="sng" algn="ctr">
                      <a:solidFill>
                        <a:srgbClr val="4F81BD"/>
                      </a:solidFill>
                      <a:prstDash val="solid"/>
                      <a:round/>
                      <a:headEnd type="none" w="med" len="med"/>
                      <a:tailEnd type="none" w="med" len="med"/>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algn="ctr" rtl="0" fontAlgn="t">
                        <a:spcBef>
                          <a:spcPts val="0"/>
                        </a:spcBef>
                        <a:spcAft>
                          <a:spcPts val="0"/>
                        </a:spcAft>
                      </a:pPr>
                      <a:r>
                        <a:rPr lang="en-US" sz="2400" b="0" i="0" u="none" strike="noStrike" dirty="0">
                          <a:solidFill>
                            <a:schemeClr val="tx1"/>
                          </a:solidFill>
                          <a:latin typeface="+mn-lt"/>
                        </a:rPr>
                        <a:t>S</a:t>
                      </a:r>
                      <a:endParaRPr lang="en-US" sz="2400" dirty="0">
                        <a:solidFill>
                          <a:schemeClr val="tx1"/>
                        </a:solidFill>
                        <a:latin typeface="+mn-lt"/>
                      </a:endParaRPr>
                    </a:p>
                  </a:txBody>
                  <a:tcPr marL="59822" marR="59822" marT="39881" marB="39881">
                    <a:lnL>
                      <a:noFill/>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algn="l" rtl="0" fontAlgn="t">
                        <a:spcBef>
                          <a:spcPts val="0"/>
                        </a:spcBef>
                        <a:spcAft>
                          <a:spcPts val="0"/>
                        </a:spcAft>
                      </a:pPr>
                      <a:r>
                        <a:rPr lang="fr-FR" sz="2400" b="0" i="0" u="none" strike="noStrike" dirty="0" err="1">
                          <a:solidFill>
                            <a:schemeClr val="tx1"/>
                          </a:solidFill>
                          <a:latin typeface="+mn-lt"/>
                        </a:rPr>
                        <a:t>Rule</a:t>
                      </a:r>
                      <a:r>
                        <a:rPr lang="fr-FR" sz="2400" b="0" i="0" u="none" strike="noStrike" dirty="0">
                          <a:solidFill>
                            <a:schemeClr val="tx1"/>
                          </a:solidFill>
                          <a:latin typeface="+mn-lt"/>
                        </a:rPr>
                        <a:t> T (5), (9),  Modus </a:t>
                      </a:r>
                      <a:r>
                        <a:rPr lang="fr-FR" sz="2400" b="0" i="0" u="none" strike="noStrike" dirty="0" err="1">
                          <a:solidFill>
                            <a:schemeClr val="tx1"/>
                          </a:solidFill>
                          <a:latin typeface="+mn-lt"/>
                        </a:rPr>
                        <a:t>Ponens</a:t>
                      </a:r>
                      <a:endParaRPr lang="fr-FR" sz="2400" dirty="0">
                        <a:solidFill>
                          <a:schemeClr val="tx1"/>
                        </a:solidFill>
                        <a:latin typeface="+mn-lt"/>
                      </a:endParaRPr>
                    </a:p>
                  </a:txBody>
                  <a:tcPr marL="59822" marR="59822" marT="39881" marB="39881">
                    <a:lnL>
                      <a:noFill/>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extLst>
                  <a:ext uri="{0D108BD9-81ED-4DB2-BD59-A6C34878D82A}">
                    <a16:rowId xmlns="" xmlns:a16="http://schemas.microsoft.com/office/drawing/2014/main" val="10010"/>
                  </a:ext>
                </a:extLst>
              </a:tr>
              <a:tr h="491578">
                <a:tc>
                  <a:txBody>
                    <a:bodyPr/>
                    <a:lstStyle/>
                    <a:p>
                      <a:pPr algn="ctr" rtl="0" fontAlgn="t">
                        <a:spcBef>
                          <a:spcPts val="0"/>
                        </a:spcBef>
                        <a:spcAft>
                          <a:spcPts val="0"/>
                        </a:spcAft>
                      </a:pPr>
                      <a:r>
                        <a:rPr lang="en-US" sz="2400" b="1" i="0" u="none" strike="noStrike">
                          <a:solidFill>
                            <a:schemeClr val="tx1"/>
                          </a:solidFill>
                          <a:latin typeface="+mn-lt"/>
                        </a:rPr>
                        <a:t>11</a:t>
                      </a:r>
                      <a:endParaRPr lang="en-US" sz="2400">
                        <a:solidFill>
                          <a:schemeClr val="tx1"/>
                        </a:solidFill>
                        <a:latin typeface="+mn-lt"/>
                      </a:endParaRPr>
                    </a:p>
                  </a:txBody>
                  <a:tcPr marL="59822" marR="59822" marT="39881" marB="39881">
                    <a:lnL w="12700" cap="flat" cmpd="sng" algn="ctr">
                      <a:solidFill>
                        <a:srgbClr val="4F81BD"/>
                      </a:solidFill>
                      <a:prstDash val="solid"/>
                      <a:round/>
                      <a:headEnd type="none" w="med" len="med"/>
                      <a:tailEnd type="none" w="med" len="med"/>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algn="ctr" rtl="0" fontAlgn="t">
                        <a:spcBef>
                          <a:spcPts val="0"/>
                        </a:spcBef>
                        <a:spcAft>
                          <a:spcPts val="0"/>
                        </a:spcAft>
                      </a:pPr>
                      <a:r>
                        <a:rPr lang="en-US" sz="2400" b="0" i="0" u="none" strike="noStrike" dirty="0">
                          <a:solidFill>
                            <a:schemeClr val="tx1"/>
                          </a:solidFill>
                          <a:latin typeface="+mn-lt"/>
                        </a:rPr>
                        <a:t>T</a:t>
                      </a:r>
                      <a:endParaRPr lang="en-US" sz="2400" dirty="0">
                        <a:solidFill>
                          <a:schemeClr val="tx1"/>
                        </a:solidFill>
                        <a:latin typeface="+mn-lt"/>
                      </a:endParaRPr>
                    </a:p>
                  </a:txBody>
                  <a:tcPr marL="59822" marR="59822" marT="39881" marB="39881">
                    <a:lnL>
                      <a:noFill/>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algn="l" rtl="0" fontAlgn="t">
                        <a:spcBef>
                          <a:spcPts val="0"/>
                        </a:spcBef>
                        <a:spcAft>
                          <a:spcPts val="0"/>
                        </a:spcAft>
                      </a:pPr>
                      <a:r>
                        <a:rPr lang="fr-FR" sz="2400" b="0" i="0" u="none" strike="noStrike" dirty="0" err="1">
                          <a:solidFill>
                            <a:schemeClr val="tx1"/>
                          </a:solidFill>
                          <a:latin typeface="+mn-lt"/>
                        </a:rPr>
                        <a:t>Rule</a:t>
                      </a:r>
                      <a:r>
                        <a:rPr lang="fr-FR" sz="2400" b="0" i="0" u="none" strike="noStrike" dirty="0">
                          <a:solidFill>
                            <a:schemeClr val="tx1"/>
                          </a:solidFill>
                          <a:latin typeface="+mn-lt"/>
                        </a:rPr>
                        <a:t> T (2), (10),  Modus </a:t>
                      </a:r>
                      <a:r>
                        <a:rPr lang="fr-FR" sz="2400" b="0" i="0" u="none" strike="noStrike" dirty="0" err="1">
                          <a:solidFill>
                            <a:schemeClr val="tx1"/>
                          </a:solidFill>
                          <a:latin typeface="+mn-lt"/>
                        </a:rPr>
                        <a:t>Ponens</a:t>
                      </a:r>
                      <a:r>
                        <a:rPr lang="fr-FR" sz="2400" b="0" i="0" u="none" strike="noStrike" dirty="0">
                          <a:solidFill>
                            <a:schemeClr val="tx1"/>
                          </a:solidFill>
                          <a:latin typeface="+mn-lt"/>
                        </a:rPr>
                        <a:t>.</a:t>
                      </a:r>
                      <a:endParaRPr lang="fr-FR" sz="2400" dirty="0">
                        <a:solidFill>
                          <a:schemeClr val="tx1"/>
                        </a:solidFill>
                        <a:latin typeface="+mn-lt"/>
                      </a:endParaRPr>
                    </a:p>
                  </a:txBody>
                  <a:tcPr marL="59822" marR="59822" marT="39881" marB="39881">
                    <a:lnL>
                      <a:noFill/>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extLst>
                  <a:ext uri="{0D108BD9-81ED-4DB2-BD59-A6C34878D82A}">
                    <a16:rowId xmlns="" xmlns:a16="http://schemas.microsoft.com/office/drawing/2014/main" val="10011"/>
                  </a:ext>
                </a:extLst>
              </a:tr>
            </a:tbl>
          </a:graphicData>
        </a:graphic>
      </p:graphicFrame>
      <p:sp>
        <p:nvSpPr>
          <p:cNvPr id="17409" name="Rectangle 1"/>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pitchFamily="34" charset="0"/>
                <a:cs typeface="Arial" pitchFamily="34" charset="0"/>
              </a:rPr>
              <a:t/>
            </a: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844" y="285728"/>
            <a:ext cx="8543956" cy="1131910"/>
          </a:xfrm>
        </p:spPr>
        <p:txBody>
          <a:bodyPr>
            <a:noAutofit/>
          </a:bodyPr>
          <a:lstStyle/>
          <a:p>
            <a:pPr algn="l"/>
            <a:r>
              <a:rPr lang="en-US" sz="2400" dirty="0"/>
              <a:t/>
            </a:r>
            <a:br>
              <a:rPr lang="en-US" sz="2400" dirty="0"/>
            </a:br>
            <a:r>
              <a:rPr lang="en-US" sz="2400" b="1" dirty="0"/>
              <a:t>Problem 4:  </a:t>
            </a:r>
            <a:r>
              <a:rPr lang="en-US" sz="2400" dirty="0"/>
              <a:t>Prove the following using direct method:</a:t>
            </a:r>
            <a:br>
              <a:rPr lang="en-US" sz="2400" dirty="0"/>
            </a:br>
            <a:r>
              <a:rPr lang="en-US" sz="2400" dirty="0"/>
              <a:t>P </a:t>
            </a:r>
            <a:r>
              <a:rPr lang="en-US" sz="2400" dirty="0">
                <a:sym typeface="Symbol"/>
              </a:rPr>
              <a:t></a:t>
            </a:r>
            <a:r>
              <a:rPr lang="en-US" sz="2400" dirty="0"/>
              <a:t> Q, P </a:t>
            </a:r>
            <a:r>
              <a:rPr lang="en-US" sz="2400" dirty="0">
                <a:sym typeface="Symbol"/>
              </a:rPr>
              <a:t></a:t>
            </a:r>
            <a:r>
              <a:rPr lang="en-US" sz="2400" dirty="0"/>
              <a:t> R, Q</a:t>
            </a:r>
            <a:r>
              <a:rPr lang="en-US" sz="2400" dirty="0">
                <a:sym typeface="Symbol"/>
              </a:rPr>
              <a:t> </a:t>
            </a:r>
            <a:r>
              <a:rPr lang="en-US" sz="2400" dirty="0"/>
              <a:t> S ⇒ S </a:t>
            </a:r>
            <a:r>
              <a:rPr lang="en-US" sz="2400" dirty="0">
                <a:sym typeface="Symbol"/>
              </a:rPr>
              <a:t> </a:t>
            </a:r>
            <a:r>
              <a:rPr lang="en-US" sz="2400" dirty="0"/>
              <a:t>R</a:t>
            </a:r>
            <a:br>
              <a:rPr lang="en-US" sz="2400" dirty="0"/>
            </a:br>
            <a:r>
              <a:rPr lang="en-US" sz="2400" dirty="0"/>
              <a:t/>
            </a:r>
            <a:br>
              <a:rPr lang="en-US" sz="2400" dirty="0"/>
            </a:br>
            <a:endParaRPr lang="en-US" sz="2400" dirty="0"/>
          </a:p>
        </p:txBody>
      </p:sp>
      <p:graphicFrame>
        <p:nvGraphicFramePr>
          <p:cNvPr id="4" name="Content Placeholder 3"/>
          <p:cNvGraphicFramePr>
            <a:graphicFrameLocks noGrp="1"/>
          </p:cNvGraphicFramePr>
          <p:nvPr>
            <p:ph idx="1"/>
          </p:nvPr>
        </p:nvGraphicFramePr>
        <p:xfrm>
          <a:off x="214283" y="1285864"/>
          <a:ext cx="8715435" cy="5357844"/>
        </p:xfrm>
        <a:graphic>
          <a:graphicData uri="http://schemas.openxmlformats.org/drawingml/2006/table">
            <a:tbl>
              <a:tblPr firstRow="1" bandRow="1">
                <a:tableStyleId>{5C22544A-7EE6-4342-B048-85BDC9FD1C3A}</a:tableStyleId>
              </a:tblPr>
              <a:tblGrid>
                <a:gridCol w="1255848">
                  <a:extLst>
                    <a:ext uri="{9D8B030D-6E8A-4147-A177-3AD203B41FA5}">
                      <a16:colId xmlns="" xmlns:a16="http://schemas.microsoft.com/office/drawing/2014/main" val="20000"/>
                    </a:ext>
                  </a:extLst>
                </a:gridCol>
                <a:gridCol w="2874904">
                  <a:extLst>
                    <a:ext uri="{9D8B030D-6E8A-4147-A177-3AD203B41FA5}">
                      <a16:colId xmlns="" xmlns:a16="http://schemas.microsoft.com/office/drawing/2014/main" val="20001"/>
                    </a:ext>
                  </a:extLst>
                </a:gridCol>
                <a:gridCol w="4584683">
                  <a:extLst>
                    <a:ext uri="{9D8B030D-6E8A-4147-A177-3AD203B41FA5}">
                      <a16:colId xmlns="" xmlns:a16="http://schemas.microsoft.com/office/drawing/2014/main" val="20002"/>
                    </a:ext>
                  </a:extLst>
                </a:gridCol>
              </a:tblGrid>
              <a:tr h="595316">
                <a:tc>
                  <a:txBody>
                    <a:bodyPr/>
                    <a:lstStyle/>
                    <a:p>
                      <a:pPr algn="ctr" rtl="0" fontAlgn="t">
                        <a:spcBef>
                          <a:spcPts val="0"/>
                        </a:spcBef>
                        <a:spcAft>
                          <a:spcPts val="0"/>
                        </a:spcAft>
                      </a:pPr>
                      <a:r>
                        <a:rPr lang="en-US" sz="2000" b="1" i="0" u="none" strike="noStrike" dirty="0">
                          <a:solidFill>
                            <a:schemeClr val="tx1"/>
                          </a:solidFill>
                          <a:latin typeface="+mn-lt"/>
                        </a:rPr>
                        <a:t>Stage</a:t>
                      </a:r>
                      <a:endParaRPr lang="en-US" sz="2000" dirty="0">
                        <a:solidFill>
                          <a:schemeClr val="tx1"/>
                        </a:solidFill>
                        <a:latin typeface="+mn-lt"/>
                      </a:endParaRPr>
                    </a:p>
                  </a:txBody>
                  <a:tcPr marL="68580" marR="68580"/>
                </a:tc>
                <a:tc>
                  <a:txBody>
                    <a:bodyPr/>
                    <a:lstStyle/>
                    <a:p>
                      <a:pPr algn="ctr" rtl="0" fontAlgn="t">
                        <a:spcBef>
                          <a:spcPts val="0"/>
                        </a:spcBef>
                        <a:spcAft>
                          <a:spcPts val="0"/>
                        </a:spcAft>
                      </a:pPr>
                      <a:r>
                        <a:rPr lang="en-US" sz="2000" b="1" i="0" u="none" strike="noStrike" dirty="0">
                          <a:solidFill>
                            <a:schemeClr val="tx1"/>
                          </a:solidFill>
                          <a:latin typeface="+mn-lt"/>
                        </a:rPr>
                        <a:t>Premises</a:t>
                      </a:r>
                      <a:endParaRPr lang="en-US" sz="2000" dirty="0">
                        <a:solidFill>
                          <a:schemeClr val="tx1"/>
                        </a:solidFill>
                        <a:latin typeface="+mn-lt"/>
                      </a:endParaRPr>
                    </a:p>
                  </a:txBody>
                  <a:tcPr marL="68580" marR="68580"/>
                </a:tc>
                <a:tc>
                  <a:txBody>
                    <a:bodyPr/>
                    <a:lstStyle/>
                    <a:p>
                      <a:pPr algn="just" rtl="0" fontAlgn="t">
                        <a:spcBef>
                          <a:spcPts val="0"/>
                        </a:spcBef>
                        <a:spcAft>
                          <a:spcPts val="0"/>
                        </a:spcAft>
                      </a:pPr>
                      <a:r>
                        <a:rPr lang="en-US" sz="2000" b="1" i="0" u="none" strike="noStrike" dirty="0">
                          <a:solidFill>
                            <a:schemeClr val="tx1"/>
                          </a:solidFill>
                          <a:latin typeface="+mn-lt"/>
                        </a:rPr>
                        <a:t>Rules</a:t>
                      </a:r>
                      <a:endParaRPr lang="en-US" sz="2000" dirty="0">
                        <a:solidFill>
                          <a:schemeClr val="tx1"/>
                        </a:solidFill>
                        <a:latin typeface="+mn-lt"/>
                      </a:endParaRPr>
                    </a:p>
                  </a:txBody>
                  <a:tcPr marL="68580" marR="68580"/>
                </a:tc>
                <a:extLst>
                  <a:ext uri="{0D108BD9-81ED-4DB2-BD59-A6C34878D82A}">
                    <a16:rowId xmlns="" xmlns:a16="http://schemas.microsoft.com/office/drawing/2014/main" val="10000"/>
                  </a:ext>
                </a:extLst>
              </a:tr>
              <a:tr h="595316">
                <a:tc>
                  <a:txBody>
                    <a:bodyPr/>
                    <a:lstStyle/>
                    <a:p>
                      <a:pPr algn="ctr" rtl="0" fontAlgn="t">
                        <a:spcBef>
                          <a:spcPts val="0"/>
                        </a:spcBef>
                        <a:spcAft>
                          <a:spcPts val="0"/>
                        </a:spcAft>
                      </a:pPr>
                      <a:r>
                        <a:rPr lang="en-US" sz="2000" b="1" i="0" u="none" strike="noStrike" dirty="0">
                          <a:solidFill>
                            <a:schemeClr val="tx1"/>
                          </a:solidFill>
                          <a:latin typeface="+mn-lt"/>
                        </a:rPr>
                        <a:t>1</a:t>
                      </a:r>
                      <a:endParaRPr lang="en-US" sz="2000" dirty="0">
                        <a:solidFill>
                          <a:schemeClr val="tx1"/>
                        </a:solidFill>
                        <a:latin typeface="+mn-lt"/>
                      </a:endParaRPr>
                    </a:p>
                  </a:txBody>
                  <a:tcPr marL="68580" marR="68580"/>
                </a:tc>
                <a:tc>
                  <a:txBody>
                    <a:bodyPr/>
                    <a:lstStyle/>
                    <a:p>
                      <a:pPr algn="ctr" rtl="0" fontAlgn="t">
                        <a:spcBef>
                          <a:spcPts val="0"/>
                        </a:spcBef>
                        <a:spcAft>
                          <a:spcPts val="0"/>
                        </a:spcAft>
                      </a:pPr>
                      <a:r>
                        <a:rPr lang="en-US" sz="2000" dirty="0">
                          <a:latin typeface="+mn-lt"/>
                        </a:rPr>
                        <a:t>P </a:t>
                      </a:r>
                      <a:r>
                        <a:rPr lang="en-US" sz="2000" dirty="0">
                          <a:latin typeface="+mn-lt"/>
                          <a:sym typeface="Symbol"/>
                        </a:rPr>
                        <a:t></a:t>
                      </a:r>
                      <a:r>
                        <a:rPr lang="en-US" sz="2000" dirty="0">
                          <a:latin typeface="+mn-lt"/>
                        </a:rPr>
                        <a:t> Q</a:t>
                      </a:r>
                      <a:endParaRPr lang="en-US" sz="2000" dirty="0">
                        <a:solidFill>
                          <a:schemeClr val="tx1"/>
                        </a:solidFill>
                        <a:latin typeface="+mn-lt"/>
                      </a:endParaRPr>
                    </a:p>
                  </a:txBody>
                  <a:tcPr marL="68580" marR="68580"/>
                </a:tc>
                <a:tc>
                  <a:txBody>
                    <a:bodyPr/>
                    <a:lstStyle/>
                    <a:p>
                      <a:pPr algn="just" rtl="0" fontAlgn="t">
                        <a:spcBef>
                          <a:spcPts val="0"/>
                        </a:spcBef>
                        <a:spcAft>
                          <a:spcPts val="0"/>
                        </a:spcAft>
                      </a:pPr>
                      <a:r>
                        <a:rPr lang="en-US" sz="2000" b="0" i="0" u="none" strike="noStrike" dirty="0">
                          <a:solidFill>
                            <a:schemeClr val="tx1"/>
                          </a:solidFill>
                          <a:latin typeface="+mn-lt"/>
                        </a:rPr>
                        <a:t>Rule P</a:t>
                      </a:r>
                      <a:endParaRPr lang="en-US" sz="2000" dirty="0">
                        <a:solidFill>
                          <a:schemeClr val="tx1"/>
                        </a:solidFill>
                        <a:latin typeface="+mn-lt"/>
                      </a:endParaRPr>
                    </a:p>
                  </a:txBody>
                  <a:tcPr marL="68580" marR="68580"/>
                </a:tc>
                <a:extLst>
                  <a:ext uri="{0D108BD9-81ED-4DB2-BD59-A6C34878D82A}">
                    <a16:rowId xmlns="" xmlns:a16="http://schemas.microsoft.com/office/drawing/2014/main" val="10001"/>
                  </a:ext>
                </a:extLst>
              </a:tr>
              <a:tr h="595316">
                <a:tc>
                  <a:txBody>
                    <a:bodyPr/>
                    <a:lstStyle/>
                    <a:p>
                      <a:pPr algn="ctr" rtl="0" fontAlgn="t">
                        <a:spcBef>
                          <a:spcPts val="0"/>
                        </a:spcBef>
                        <a:spcAft>
                          <a:spcPts val="0"/>
                        </a:spcAft>
                      </a:pPr>
                      <a:r>
                        <a:rPr lang="en-US" sz="2000" b="1" i="0" u="none" strike="noStrike" dirty="0">
                          <a:solidFill>
                            <a:schemeClr val="tx1"/>
                          </a:solidFill>
                          <a:latin typeface="+mn-lt"/>
                        </a:rPr>
                        <a:t>2</a:t>
                      </a:r>
                      <a:endParaRPr lang="en-US" sz="2000" dirty="0">
                        <a:solidFill>
                          <a:schemeClr val="tx1"/>
                        </a:solidFill>
                        <a:latin typeface="+mn-lt"/>
                      </a:endParaRPr>
                    </a:p>
                  </a:txBody>
                  <a:tcPr marL="68580" marR="68580"/>
                </a:tc>
                <a:tc>
                  <a:txBody>
                    <a:bodyPr/>
                    <a:lstStyle/>
                    <a:p>
                      <a:pPr algn="ctr" rtl="0" fontAlgn="t">
                        <a:spcBef>
                          <a:spcPts val="0"/>
                        </a:spcBef>
                        <a:spcAft>
                          <a:spcPts val="0"/>
                        </a:spcAft>
                      </a:pPr>
                      <a:r>
                        <a:rPr lang="en-US" sz="2000" b="0" i="0" u="none" strike="noStrike" dirty="0">
                          <a:solidFill>
                            <a:schemeClr val="tx1"/>
                          </a:solidFill>
                          <a:latin typeface="+mn-lt"/>
                        </a:rPr>
                        <a:t>∼P </a:t>
                      </a:r>
                      <a:r>
                        <a:rPr lang="en-US" sz="2000" dirty="0">
                          <a:latin typeface="+mn-lt"/>
                          <a:sym typeface="Symbol"/>
                        </a:rPr>
                        <a:t></a:t>
                      </a:r>
                      <a:r>
                        <a:rPr lang="en-US" sz="2000" b="0" i="0" u="none" strike="noStrike" dirty="0">
                          <a:solidFill>
                            <a:schemeClr val="tx1"/>
                          </a:solidFill>
                          <a:latin typeface="+mn-lt"/>
                          <a:sym typeface="Symbol"/>
                        </a:rPr>
                        <a:t>Q</a:t>
                      </a:r>
                      <a:endParaRPr lang="en-US" sz="2000" dirty="0">
                        <a:solidFill>
                          <a:schemeClr val="tx1"/>
                        </a:solidFill>
                        <a:latin typeface="+mn-lt"/>
                      </a:endParaRPr>
                    </a:p>
                  </a:txBody>
                  <a:tcPr marL="68580" marR="68580"/>
                </a:tc>
                <a:tc>
                  <a:txBody>
                    <a:bodyPr/>
                    <a:lstStyle/>
                    <a:p>
                      <a:pPr algn="just" rtl="0" fontAlgn="t">
                        <a:spcBef>
                          <a:spcPts val="0"/>
                        </a:spcBef>
                        <a:spcAft>
                          <a:spcPts val="0"/>
                        </a:spcAft>
                      </a:pPr>
                      <a:r>
                        <a:rPr lang="en-US" sz="2000" b="0" i="0" u="none" strike="noStrike" dirty="0">
                          <a:solidFill>
                            <a:schemeClr val="tx1"/>
                          </a:solidFill>
                          <a:latin typeface="+mn-lt"/>
                        </a:rPr>
                        <a:t>Rule T, (1), Equivalence</a:t>
                      </a:r>
                      <a:endParaRPr lang="en-US" sz="2000" dirty="0">
                        <a:solidFill>
                          <a:schemeClr val="tx1"/>
                        </a:solidFill>
                        <a:latin typeface="+mn-lt"/>
                      </a:endParaRPr>
                    </a:p>
                  </a:txBody>
                  <a:tcPr marL="68580" marR="68580"/>
                </a:tc>
                <a:extLst>
                  <a:ext uri="{0D108BD9-81ED-4DB2-BD59-A6C34878D82A}">
                    <a16:rowId xmlns="" xmlns:a16="http://schemas.microsoft.com/office/drawing/2014/main" val="10002"/>
                  </a:ext>
                </a:extLst>
              </a:tr>
              <a:tr h="595316">
                <a:tc>
                  <a:txBody>
                    <a:bodyPr/>
                    <a:lstStyle/>
                    <a:p>
                      <a:pPr algn="ctr" rtl="0" fontAlgn="t">
                        <a:spcBef>
                          <a:spcPts val="0"/>
                        </a:spcBef>
                        <a:spcAft>
                          <a:spcPts val="0"/>
                        </a:spcAft>
                      </a:pPr>
                      <a:r>
                        <a:rPr lang="en-US" sz="2000" b="1" i="0" u="none" strike="noStrike" dirty="0">
                          <a:solidFill>
                            <a:schemeClr val="tx1"/>
                          </a:solidFill>
                          <a:latin typeface="+mn-lt"/>
                        </a:rPr>
                        <a:t>3</a:t>
                      </a:r>
                      <a:endParaRPr lang="en-US" sz="2000" dirty="0">
                        <a:solidFill>
                          <a:schemeClr val="tx1"/>
                        </a:solidFill>
                        <a:latin typeface="+mn-lt"/>
                      </a:endParaRPr>
                    </a:p>
                  </a:txBody>
                  <a:tcPr marL="68580" marR="68580"/>
                </a:tc>
                <a:tc>
                  <a:txBody>
                    <a:bodyPr/>
                    <a:lstStyle/>
                    <a:p>
                      <a:pPr algn="ctr" rtl="0" fontAlgn="t">
                        <a:spcBef>
                          <a:spcPts val="0"/>
                        </a:spcBef>
                        <a:spcAft>
                          <a:spcPts val="0"/>
                        </a:spcAft>
                      </a:pPr>
                      <a:r>
                        <a:rPr lang="en-US" sz="2000" dirty="0">
                          <a:latin typeface="+mn-lt"/>
                        </a:rPr>
                        <a:t>Q</a:t>
                      </a:r>
                      <a:r>
                        <a:rPr lang="en-US" sz="2000" dirty="0">
                          <a:latin typeface="+mn-lt"/>
                          <a:sym typeface="Symbol"/>
                        </a:rPr>
                        <a:t> </a:t>
                      </a:r>
                      <a:r>
                        <a:rPr lang="en-US" sz="2000" dirty="0">
                          <a:latin typeface="+mn-lt"/>
                        </a:rPr>
                        <a:t> S </a:t>
                      </a:r>
                      <a:endParaRPr lang="en-US" sz="2000" dirty="0">
                        <a:solidFill>
                          <a:schemeClr val="tx1"/>
                        </a:solidFill>
                        <a:latin typeface="+mn-lt"/>
                      </a:endParaRPr>
                    </a:p>
                  </a:txBody>
                  <a:tcPr marL="68580" marR="68580"/>
                </a:tc>
                <a:tc>
                  <a:txBody>
                    <a:bodyPr/>
                    <a:lstStyle/>
                    <a:p>
                      <a:pPr algn="just" rtl="0" fontAlgn="t">
                        <a:spcBef>
                          <a:spcPts val="0"/>
                        </a:spcBef>
                        <a:spcAft>
                          <a:spcPts val="0"/>
                        </a:spcAft>
                      </a:pPr>
                      <a:r>
                        <a:rPr lang="en-US" sz="2000" b="0" i="0" u="none" strike="noStrike" dirty="0">
                          <a:solidFill>
                            <a:schemeClr val="tx1"/>
                          </a:solidFill>
                          <a:latin typeface="+mn-lt"/>
                        </a:rPr>
                        <a:t>Rule P</a:t>
                      </a:r>
                      <a:endParaRPr lang="en-US" sz="2000" dirty="0">
                        <a:solidFill>
                          <a:schemeClr val="tx1"/>
                        </a:solidFill>
                        <a:latin typeface="+mn-lt"/>
                      </a:endParaRPr>
                    </a:p>
                  </a:txBody>
                  <a:tcPr marL="68580" marR="68580"/>
                </a:tc>
                <a:extLst>
                  <a:ext uri="{0D108BD9-81ED-4DB2-BD59-A6C34878D82A}">
                    <a16:rowId xmlns="" xmlns:a16="http://schemas.microsoft.com/office/drawing/2014/main" val="10003"/>
                  </a:ext>
                </a:extLst>
              </a:tr>
              <a:tr h="595316">
                <a:tc>
                  <a:txBody>
                    <a:bodyPr/>
                    <a:lstStyle/>
                    <a:p>
                      <a:pPr algn="ctr" rtl="0" fontAlgn="t">
                        <a:spcBef>
                          <a:spcPts val="0"/>
                        </a:spcBef>
                        <a:spcAft>
                          <a:spcPts val="0"/>
                        </a:spcAft>
                      </a:pPr>
                      <a:r>
                        <a:rPr lang="en-US" sz="2000" b="1" i="0" u="none" strike="noStrike" dirty="0">
                          <a:solidFill>
                            <a:schemeClr val="tx1"/>
                          </a:solidFill>
                          <a:latin typeface="+mn-lt"/>
                        </a:rPr>
                        <a:t>4</a:t>
                      </a:r>
                      <a:endParaRPr lang="en-US" sz="2000" dirty="0">
                        <a:solidFill>
                          <a:schemeClr val="tx1"/>
                        </a:solidFill>
                        <a:latin typeface="+mn-lt"/>
                      </a:endParaRPr>
                    </a:p>
                  </a:txBody>
                  <a:tcPr marL="68580" marR="68580"/>
                </a:tc>
                <a:tc>
                  <a:txBody>
                    <a:bodyPr/>
                    <a:lstStyle/>
                    <a:p>
                      <a:pPr algn="ctr" rtl="0" fontAlgn="t">
                        <a:spcBef>
                          <a:spcPts val="0"/>
                        </a:spcBef>
                        <a:spcAft>
                          <a:spcPts val="0"/>
                        </a:spcAft>
                      </a:pPr>
                      <a:r>
                        <a:rPr lang="en-US" sz="2000" b="0" i="0" u="none" strike="noStrike" dirty="0">
                          <a:solidFill>
                            <a:schemeClr val="tx1"/>
                          </a:solidFill>
                          <a:latin typeface="+mn-lt"/>
                        </a:rPr>
                        <a:t>∼P</a:t>
                      </a:r>
                      <a:r>
                        <a:rPr lang="en-US" sz="2000" dirty="0">
                          <a:latin typeface="+mn-lt"/>
                          <a:sym typeface="Symbol"/>
                        </a:rPr>
                        <a:t></a:t>
                      </a:r>
                      <a:r>
                        <a:rPr lang="en-US" sz="2000" b="0" i="0" u="none" strike="noStrike" dirty="0">
                          <a:solidFill>
                            <a:schemeClr val="tx1"/>
                          </a:solidFill>
                          <a:latin typeface="+mn-lt"/>
                        </a:rPr>
                        <a:t>S</a:t>
                      </a:r>
                      <a:endParaRPr lang="en-US" sz="2000" dirty="0">
                        <a:solidFill>
                          <a:schemeClr val="tx1"/>
                        </a:solidFill>
                        <a:latin typeface="+mn-lt"/>
                      </a:endParaRPr>
                    </a:p>
                  </a:txBody>
                  <a:tcPr marL="68580" marR="68580"/>
                </a:tc>
                <a:tc>
                  <a:txBody>
                    <a:bodyPr/>
                    <a:lstStyle/>
                    <a:p>
                      <a:pPr algn="just" rtl="0" fontAlgn="t">
                        <a:spcBef>
                          <a:spcPts val="0"/>
                        </a:spcBef>
                        <a:spcAft>
                          <a:spcPts val="0"/>
                        </a:spcAft>
                      </a:pPr>
                      <a:r>
                        <a:rPr lang="en-US" sz="2000" b="0" i="0" u="none" strike="noStrike" dirty="0">
                          <a:solidFill>
                            <a:schemeClr val="tx1"/>
                          </a:solidFill>
                          <a:latin typeface="+mn-lt"/>
                        </a:rPr>
                        <a:t>Rule T, (2), (3) Hypothetical syllogism</a:t>
                      </a:r>
                      <a:endParaRPr lang="en-US" sz="2000" dirty="0">
                        <a:solidFill>
                          <a:schemeClr val="tx1"/>
                        </a:solidFill>
                        <a:latin typeface="+mn-lt"/>
                      </a:endParaRPr>
                    </a:p>
                  </a:txBody>
                  <a:tcPr marL="68580" marR="68580"/>
                </a:tc>
                <a:extLst>
                  <a:ext uri="{0D108BD9-81ED-4DB2-BD59-A6C34878D82A}">
                    <a16:rowId xmlns="" xmlns:a16="http://schemas.microsoft.com/office/drawing/2014/main" val="10004"/>
                  </a:ext>
                </a:extLst>
              </a:tr>
              <a:tr h="595316">
                <a:tc>
                  <a:txBody>
                    <a:bodyPr/>
                    <a:lstStyle/>
                    <a:p>
                      <a:pPr algn="ctr" rtl="0" fontAlgn="t">
                        <a:spcBef>
                          <a:spcPts val="0"/>
                        </a:spcBef>
                        <a:spcAft>
                          <a:spcPts val="0"/>
                        </a:spcAft>
                      </a:pPr>
                      <a:r>
                        <a:rPr lang="en-US" sz="2000" b="1" i="0" u="none" strike="noStrike" dirty="0">
                          <a:solidFill>
                            <a:schemeClr val="tx1"/>
                          </a:solidFill>
                          <a:latin typeface="+mn-lt"/>
                        </a:rPr>
                        <a:t>5</a:t>
                      </a:r>
                      <a:endParaRPr lang="en-US" sz="2000" dirty="0">
                        <a:solidFill>
                          <a:schemeClr val="tx1"/>
                        </a:solidFill>
                        <a:latin typeface="+mn-lt"/>
                      </a:endParaRPr>
                    </a:p>
                  </a:txBody>
                  <a:tcPr marL="68580" marR="68580"/>
                </a:tc>
                <a:tc>
                  <a:txBody>
                    <a:bodyPr/>
                    <a:lstStyle/>
                    <a:p>
                      <a:pPr algn="ctr" rtl="0" fontAlgn="t">
                        <a:spcBef>
                          <a:spcPts val="0"/>
                        </a:spcBef>
                        <a:spcAft>
                          <a:spcPts val="0"/>
                        </a:spcAft>
                      </a:pPr>
                      <a:r>
                        <a:rPr lang="en-US" sz="2000" dirty="0">
                          <a:latin typeface="+mn-lt"/>
                        </a:rPr>
                        <a:t>P </a:t>
                      </a:r>
                      <a:r>
                        <a:rPr lang="en-US" sz="2000" dirty="0">
                          <a:latin typeface="+mn-lt"/>
                          <a:sym typeface="Symbol"/>
                        </a:rPr>
                        <a:t></a:t>
                      </a:r>
                      <a:r>
                        <a:rPr lang="en-US" sz="2000" dirty="0">
                          <a:latin typeface="+mn-lt"/>
                        </a:rPr>
                        <a:t> R</a:t>
                      </a:r>
                      <a:endParaRPr lang="en-US" sz="2000" dirty="0">
                        <a:solidFill>
                          <a:schemeClr val="tx1"/>
                        </a:solidFill>
                        <a:latin typeface="+mn-lt"/>
                      </a:endParaRPr>
                    </a:p>
                  </a:txBody>
                  <a:tcPr marL="68580" marR="68580"/>
                </a:tc>
                <a:tc>
                  <a:txBody>
                    <a:bodyPr/>
                    <a:lstStyle/>
                    <a:p>
                      <a:pPr algn="just" rtl="0" fontAlgn="t">
                        <a:spcBef>
                          <a:spcPts val="0"/>
                        </a:spcBef>
                        <a:spcAft>
                          <a:spcPts val="0"/>
                        </a:spcAft>
                      </a:pPr>
                      <a:r>
                        <a:rPr lang="en-US" sz="2000" b="0" i="0" u="none" strike="noStrike" dirty="0">
                          <a:solidFill>
                            <a:schemeClr val="tx1"/>
                          </a:solidFill>
                          <a:latin typeface="+mn-lt"/>
                        </a:rPr>
                        <a:t>Rule P</a:t>
                      </a:r>
                      <a:endParaRPr lang="en-US" sz="2000" dirty="0">
                        <a:solidFill>
                          <a:schemeClr val="tx1"/>
                        </a:solidFill>
                        <a:latin typeface="+mn-lt"/>
                      </a:endParaRPr>
                    </a:p>
                  </a:txBody>
                  <a:tcPr marL="68580" marR="68580"/>
                </a:tc>
                <a:extLst>
                  <a:ext uri="{0D108BD9-81ED-4DB2-BD59-A6C34878D82A}">
                    <a16:rowId xmlns="" xmlns:a16="http://schemas.microsoft.com/office/drawing/2014/main" val="10005"/>
                  </a:ext>
                </a:extLst>
              </a:tr>
              <a:tr h="595316">
                <a:tc>
                  <a:txBody>
                    <a:bodyPr/>
                    <a:lstStyle/>
                    <a:p>
                      <a:pPr algn="ctr" rtl="0" fontAlgn="t">
                        <a:spcBef>
                          <a:spcPts val="0"/>
                        </a:spcBef>
                        <a:spcAft>
                          <a:spcPts val="0"/>
                        </a:spcAft>
                      </a:pPr>
                      <a:r>
                        <a:rPr lang="en-US" sz="2000" b="1" i="0" u="none" strike="noStrike" dirty="0">
                          <a:solidFill>
                            <a:schemeClr val="tx1"/>
                          </a:solidFill>
                          <a:latin typeface="+mn-lt"/>
                        </a:rPr>
                        <a:t>6</a:t>
                      </a:r>
                      <a:endParaRPr lang="en-US" sz="2000" dirty="0">
                        <a:solidFill>
                          <a:schemeClr val="tx1"/>
                        </a:solidFill>
                        <a:latin typeface="+mn-lt"/>
                      </a:endParaRPr>
                    </a:p>
                  </a:txBody>
                  <a:tcPr marL="68580" marR="68580"/>
                </a:tc>
                <a:tc>
                  <a:txBody>
                    <a:bodyPr/>
                    <a:lstStyle/>
                    <a:p>
                      <a:pPr algn="ctr" rtl="0" fontAlgn="t">
                        <a:spcBef>
                          <a:spcPts val="0"/>
                        </a:spcBef>
                        <a:spcAft>
                          <a:spcPts val="0"/>
                        </a:spcAft>
                      </a:pPr>
                      <a:r>
                        <a:rPr lang="en-US" sz="2000" b="0" i="0" u="none" strike="noStrike" dirty="0">
                          <a:solidFill>
                            <a:schemeClr val="tx1"/>
                          </a:solidFill>
                          <a:latin typeface="+mn-lt"/>
                        </a:rPr>
                        <a:t>∼S</a:t>
                      </a:r>
                      <a:r>
                        <a:rPr lang="en-US" sz="2000" dirty="0">
                          <a:latin typeface="+mn-lt"/>
                          <a:sym typeface="Symbol"/>
                        </a:rPr>
                        <a:t></a:t>
                      </a:r>
                      <a:r>
                        <a:rPr lang="en-US" sz="2000" b="0" i="0" u="none" strike="noStrike" dirty="0">
                          <a:solidFill>
                            <a:schemeClr val="tx1"/>
                          </a:solidFill>
                          <a:latin typeface="+mn-lt"/>
                        </a:rPr>
                        <a:t> P</a:t>
                      </a:r>
                      <a:endParaRPr lang="en-US" sz="2000" dirty="0">
                        <a:solidFill>
                          <a:schemeClr val="tx1"/>
                        </a:solidFill>
                        <a:latin typeface="+mn-lt"/>
                      </a:endParaRPr>
                    </a:p>
                  </a:txBody>
                  <a:tcPr marL="68580" marR="68580"/>
                </a:tc>
                <a:tc>
                  <a:txBody>
                    <a:bodyPr/>
                    <a:lstStyle/>
                    <a:p>
                      <a:pPr algn="just" rtl="0" fontAlgn="t">
                        <a:spcBef>
                          <a:spcPts val="0"/>
                        </a:spcBef>
                        <a:spcAft>
                          <a:spcPts val="0"/>
                        </a:spcAft>
                      </a:pPr>
                      <a:r>
                        <a:rPr lang="fr-FR" sz="2000" b="0" i="0" u="none" strike="noStrike" dirty="0" err="1">
                          <a:solidFill>
                            <a:schemeClr val="tx1"/>
                          </a:solidFill>
                          <a:latin typeface="+mn-lt"/>
                        </a:rPr>
                        <a:t>Rule</a:t>
                      </a:r>
                      <a:r>
                        <a:rPr lang="fr-FR" sz="2000" b="0" i="0" u="none" strike="noStrike" dirty="0">
                          <a:solidFill>
                            <a:schemeClr val="tx1"/>
                          </a:solidFill>
                          <a:latin typeface="+mn-lt"/>
                        </a:rPr>
                        <a:t> T, (4), Contra positive</a:t>
                      </a:r>
                      <a:endParaRPr lang="fr-FR" sz="2000" dirty="0">
                        <a:solidFill>
                          <a:schemeClr val="tx1"/>
                        </a:solidFill>
                        <a:latin typeface="+mn-lt"/>
                      </a:endParaRPr>
                    </a:p>
                  </a:txBody>
                  <a:tcPr marL="68580" marR="68580"/>
                </a:tc>
                <a:extLst>
                  <a:ext uri="{0D108BD9-81ED-4DB2-BD59-A6C34878D82A}">
                    <a16:rowId xmlns="" xmlns:a16="http://schemas.microsoft.com/office/drawing/2014/main" val="10006"/>
                  </a:ext>
                </a:extLst>
              </a:tr>
              <a:tr h="595316">
                <a:tc>
                  <a:txBody>
                    <a:bodyPr/>
                    <a:lstStyle/>
                    <a:p>
                      <a:pPr algn="ctr" rtl="0" fontAlgn="t">
                        <a:spcBef>
                          <a:spcPts val="0"/>
                        </a:spcBef>
                        <a:spcAft>
                          <a:spcPts val="0"/>
                        </a:spcAft>
                      </a:pPr>
                      <a:r>
                        <a:rPr lang="en-US" sz="2000" b="1" i="0" u="none" strike="noStrike" dirty="0">
                          <a:solidFill>
                            <a:schemeClr val="tx1"/>
                          </a:solidFill>
                          <a:latin typeface="+mn-lt"/>
                        </a:rPr>
                        <a:t>7</a:t>
                      </a:r>
                      <a:endParaRPr lang="en-US" sz="2000" dirty="0">
                        <a:solidFill>
                          <a:schemeClr val="tx1"/>
                        </a:solidFill>
                        <a:latin typeface="+mn-lt"/>
                      </a:endParaRPr>
                    </a:p>
                  </a:txBody>
                  <a:tcPr marL="68580" marR="68580"/>
                </a:tc>
                <a:tc>
                  <a:txBody>
                    <a:bodyPr/>
                    <a:lstStyle/>
                    <a:p>
                      <a:pPr algn="ctr" rtl="0" fontAlgn="base">
                        <a:spcBef>
                          <a:spcPts val="0"/>
                        </a:spcBef>
                        <a:spcAft>
                          <a:spcPts val="0"/>
                        </a:spcAft>
                      </a:pPr>
                      <a:r>
                        <a:rPr lang="en-US" sz="2000" b="0" i="0" u="none" strike="noStrike" dirty="0">
                          <a:solidFill>
                            <a:schemeClr val="tx1"/>
                          </a:solidFill>
                          <a:latin typeface="+mn-lt"/>
                        </a:rPr>
                        <a:t>∼S</a:t>
                      </a:r>
                      <a:r>
                        <a:rPr lang="en-US" sz="2000" dirty="0">
                          <a:latin typeface="+mn-lt"/>
                          <a:sym typeface="Symbol"/>
                        </a:rPr>
                        <a:t></a:t>
                      </a:r>
                      <a:r>
                        <a:rPr lang="en-US" sz="2000" b="0" i="0" u="none" strike="noStrike" dirty="0">
                          <a:solidFill>
                            <a:schemeClr val="tx1"/>
                          </a:solidFill>
                          <a:latin typeface="+mn-lt"/>
                        </a:rPr>
                        <a:t>R</a:t>
                      </a:r>
                    </a:p>
                  </a:txBody>
                  <a:tcPr marL="68580" marR="68580"/>
                </a:tc>
                <a:tc>
                  <a:txBody>
                    <a:bodyPr/>
                    <a:lstStyle/>
                    <a:p>
                      <a:pPr algn="just" rtl="0" fontAlgn="t">
                        <a:spcBef>
                          <a:spcPts val="0"/>
                        </a:spcBef>
                        <a:spcAft>
                          <a:spcPts val="0"/>
                        </a:spcAft>
                      </a:pPr>
                      <a:r>
                        <a:rPr lang="en-US" sz="2000" b="0" i="0" u="none" strike="noStrike" dirty="0">
                          <a:solidFill>
                            <a:schemeClr val="tx1"/>
                          </a:solidFill>
                          <a:latin typeface="+mn-lt"/>
                        </a:rPr>
                        <a:t>Rule T ,(5), (6), Hypothetical syllogism</a:t>
                      </a:r>
                      <a:endParaRPr lang="en-US" sz="2000" dirty="0">
                        <a:solidFill>
                          <a:schemeClr val="tx1"/>
                        </a:solidFill>
                        <a:latin typeface="+mn-lt"/>
                      </a:endParaRPr>
                    </a:p>
                  </a:txBody>
                  <a:tcPr marL="68580" marR="68580"/>
                </a:tc>
                <a:extLst>
                  <a:ext uri="{0D108BD9-81ED-4DB2-BD59-A6C34878D82A}">
                    <a16:rowId xmlns="" xmlns:a16="http://schemas.microsoft.com/office/drawing/2014/main" val="10007"/>
                  </a:ext>
                </a:extLst>
              </a:tr>
              <a:tr h="595316">
                <a:tc>
                  <a:txBody>
                    <a:bodyPr/>
                    <a:lstStyle/>
                    <a:p>
                      <a:pPr algn="ctr" rtl="0" fontAlgn="t">
                        <a:spcBef>
                          <a:spcPts val="0"/>
                        </a:spcBef>
                        <a:spcAft>
                          <a:spcPts val="0"/>
                        </a:spcAft>
                      </a:pPr>
                      <a:r>
                        <a:rPr lang="en-US" sz="2000" b="1" i="0" u="none" strike="noStrike" dirty="0">
                          <a:solidFill>
                            <a:schemeClr val="tx1"/>
                          </a:solidFill>
                          <a:latin typeface="+mn-lt"/>
                        </a:rPr>
                        <a:t>8</a:t>
                      </a:r>
                      <a:endParaRPr lang="en-US" sz="2000" dirty="0">
                        <a:solidFill>
                          <a:schemeClr val="tx1"/>
                        </a:solidFill>
                        <a:latin typeface="+mn-lt"/>
                      </a:endParaRPr>
                    </a:p>
                  </a:txBody>
                  <a:tcPr marL="68580" marR="68580"/>
                </a:tc>
                <a:tc>
                  <a:txBody>
                    <a:bodyPr/>
                    <a:lstStyle/>
                    <a:p>
                      <a:pPr algn="ctr" rtl="0" fontAlgn="t">
                        <a:spcBef>
                          <a:spcPts val="0"/>
                        </a:spcBef>
                        <a:spcAft>
                          <a:spcPts val="0"/>
                        </a:spcAft>
                      </a:pPr>
                      <a:r>
                        <a:rPr lang="en-US" sz="2000" dirty="0">
                          <a:latin typeface="+mn-lt"/>
                        </a:rPr>
                        <a:t>S </a:t>
                      </a:r>
                      <a:r>
                        <a:rPr lang="en-US" sz="2000" dirty="0">
                          <a:latin typeface="+mn-lt"/>
                          <a:sym typeface="Symbol"/>
                        </a:rPr>
                        <a:t> </a:t>
                      </a:r>
                      <a:r>
                        <a:rPr lang="en-US" sz="2000" dirty="0">
                          <a:latin typeface="+mn-lt"/>
                        </a:rPr>
                        <a:t>R</a:t>
                      </a:r>
                      <a:endParaRPr lang="en-US" sz="2000" dirty="0">
                        <a:solidFill>
                          <a:schemeClr val="tx1"/>
                        </a:solidFill>
                        <a:latin typeface="+mn-lt"/>
                      </a:endParaRPr>
                    </a:p>
                  </a:txBody>
                  <a:tcPr marL="68580" marR="68580"/>
                </a:tc>
                <a:tc>
                  <a:txBody>
                    <a:bodyPr/>
                    <a:lstStyle/>
                    <a:p>
                      <a:pPr algn="just" rtl="0" fontAlgn="t">
                        <a:spcBef>
                          <a:spcPts val="0"/>
                        </a:spcBef>
                        <a:spcAft>
                          <a:spcPts val="0"/>
                        </a:spcAft>
                      </a:pPr>
                      <a:r>
                        <a:rPr lang="en-US" sz="2000" b="0" i="0" u="none" strike="noStrike" dirty="0">
                          <a:solidFill>
                            <a:schemeClr val="tx1"/>
                          </a:solidFill>
                          <a:latin typeface="+mn-lt"/>
                        </a:rPr>
                        <a:t>Rule T , (7), Equivalence</a:t>
                      </a:r>
                      <a:endParaRPr lang="en-US" sz="2000" dirty="0">
                        <a:solidFill>
                          <a:schemeClr val="tx1"/>
                        </a:solidFill>
                        <a:latin typeface="+mn-lt"/>
                      </a:endParaRPr>
                    </a:p>
                  </a:txBody>
                  <a:tcPr marL="68580" marR="68580"/>
                </a:tc>
                <a:extLst>
                  <a:ext uri="{0D108BD9-81ED-4DB2-BD59-A6C34878D82A}">
                    <a16:rowId xmlns="" xmlns:a16="http://schemas.microsoft.com/office/drawing/2014/main" val="10008"/>
                  </a:ext>
                </a:extLst>
              </a:tr>
            </a:tbl>
          </a:graphicData>
        </a:graphic>
      </p:graphicFrame>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Indirect Method</a:t>
            </a:r>
          </a:p>
        </p:txBody>
      </p:sp>
      <p:sp>
        <p:nvSpPr>
          <p:cNvPr id="3" name="Content Placeholder 2"/>
          <p:cNvSpPr>
            <a:spLocks noGrp="1"/>
          </p:cNvSpPr>
          <p:nvPr>
            <p:ph idx="1"/>
          </p:nvPr>
        </p:nvSpPr>
        <p:spPr>
          <a:xfrm>
            <a:off x="0" y="1600200"/>
            <a:ext cx="8929718" cy="5257800"/>
          </a:xfrm>
        </p:spPr>
        <p:txBody>
          <a:bodyPr/>
          <a:lstStyle/>
          <a:p>
            <a:pPr algn="just"/>
            <a:r>
              <a:rPr lang="en-US" dirty="0"/>
              <a:t>To prove a conclusion C</a:t>
            </a:r>
          </a:p>
          <a:p>
            <a:pPr algn="just"/>
            <a:r>
              <a:rPr lang="en-US" dirty="0"/>
              <a:t>Assume the conclusion is false </a:t>
            </a:r>
          </a:p>
          <a:p>
            <a:pPr algn="just"/>
            <a:r>
              <a:rPr lang="en-US" dirty="0"/>
              <a:t>Include </a:t>
            </a:r>
            <a:r>
              <a:rPr lang="en-US" dirty="0">
                <a:sym typeface="Symbol"/>
              </a:rPr>
              <a:t></a:t>
            </a:r>
            <a:r>
              <a:rPr lang="en-US" dirty="0"/>
              <a:t>C( negation of the conclusion) as an additional premise .</a:t>
            </a:r>
          </a:p>
          <a:p>
            <a:pPr algn="just"/>
            <a:r>
              <a:rPr lang="en-US" dirty="0"/>
              <a:t>Additional and along with the given premises arrive at a contradiction .</a:t>
            </a:r>
          </a:p>
          <a:p>
            <a:pPr>
              <a:buNone/>
            </a:pP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If a proposition is true , we say that the truth value of the proposition is true, denoted as T</a:t>
            </a:r>
          </a:p>
          <a:p>
            <a:r>
              <a:rPr lang="en-US" dirty="0"/>
              <a:t>If a proposition is false , we say that the truth value of the proposition is false, denoted as F</a:t>
            </a:r>
          </a:p>
          <a:p>
            <a:r>
              <a:rPr lang="en-US" dirty="0"/>
              <a:t>Atomic/ Primary/Primitive statement is a statement which does not contain any connectives</a:t>
            </a:r>
          </a:p>
          <a:p>
            <a:endParaRPr lang="en-US" dirty="0"/>
          </a:p>
        </p:txBody>
      </p:sp>
      <p:sp>
        <p:nvSpPr>
          <p:cNvPr id="4" name="Slide Number Placeholder 3"/>
          <p:cNvSpPr>
            <a:spLocks noGrp="1"/>
          </p:cNvSpPr>
          <p:nvPr>
            <p:ph type="sldNum" sz="quarter" idx="12"/>
          </p:nvPr>
        </p:nvSpPr>
        <p:spPr/>
        <p:txBody>
          <a:bodyPr/>
          <a:lstStyle/>
          <a:p>
            <a:fld id="{85B45260-F00F-42CC-A0C0-D25CA4781DDA}" type="slidenum">
              <a:rPr lang="en-US" smtClean="0"/>
              <a:pPr/>
              <a:t>5</a:t>
            </a:fld>
            <a:endParaRPr lang="en-US"/>
          </a:p>
        </p:txBody>
      </p:sp>
    </p:spTree>
    <p:extLst>
      <p:ext uri="{BB962C8B-B14F-4D97-AF65-F5344CB8AC3E}">
        <p14:creationId xmlns="" xmlns:p14="http://schemas.microsoft.com/office/powerpoint/2010/main" val="395644153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57232"/>
          </a:xfrm>
        </p:spPr>
        <p:txBody>
          <a:bodyPr>
            <a:normAutofit fontScale="90000"/>
          </a:bodyPr>
          <a:lstStyle/>
          <a:p>
            <a:pPr algn="l"/>
            <a:r>
              <a:rPr lang="en-US" sz="2800" b="1" dirty="0"/>
              <a:t/>
            </a:r>
            <a:br>
              <a:rPr lang="en-US" sz="2800" b="1" dirty="0"/>
            </a:br>
            <a:r>
              <a:rPr lang="en-US" sz="3100" b="1" dirty="0">
                <a:latin typeface="+mn-lt"/>
              </a:rPr>
              <a:t>Problem 1 </a:t>
            </a:r>
            <a:r>
              <a:rPr lang="en-US" sz="3100" dirty="0">
                <a:latin typeface="+mn-lt"/>
              </a:rPr>
              <a:t>Using indirect method of proof to derive P</a:t>
            </a:r>
            <a:r>
              <a:rPr lang="en-US" sz="3100" dirty="0">
                <a:latin typeface="+mn-lt"/>
                <a:sym typeface="Symbol"/>
              </a:rPr>
              <a:t></a:t>
            </a:r>
            <a:r>
              <a:rPr lang="en-US" sz="3100" dirty="0">
                <a:latin typeface="+mn-lt"/>
              </a:rPr>
              <a:t> </a:t>
            </a:r>
            <a:r>
              <a:rPr lang="en-US" sz="3100" dirty="0">
                <a:latin typeface="+mn-lt"/>
                <a:sym typeface="Symbol"/>
              </a:rPr>
              <a:t></a:t>
            </a:r>
            <a:r>
              <a:rPr lang="en-US" sz="3100" dirty="0">
                <a:latin typeface="+mn-lt"/>
              </a:rPr>
              <a:t> S from P </a:t>
            </a:r>
            <a:r>
              <a:rPr lang="en-US" sz="3100" dirty="0">
                <a:latin typeface="+mn-lt"/>
                <a:sym typeface="Symbol"/>
              </a:rPr>
              <a:t>(</a:t>
            </a:r>
            <a:r>
              <a:rPr lang="en-US" sz="3100" dirty="0">
                <a:latin typeface="+mn-lt"/>
              </a:rPr>
              <a:t>Q ∨ R) , Q </a:t>
            </a:r>
            <a:r>
              <a:rPr lang="en-US" sz="3100" dirty="0">
                <a:latin typeface="+mn-lt"/>
                <a:sym typeface="Symbol"/>
              </a:rPr>
              <a:t></a:t>
            </a:r>
            <a:r>
              <a:rPr lang="en-US" sz="3100" dirty="0">
                <a:latin typeface="+mn-lt"/>
              </a:rPr>
              <a:t> </a:t>
            </a:r>
            <a:r>
              <a:rPr lang="en-US" sz="3100" dirty="0">
                <a:latin typeface="+mn-lt"/>
                <a:sym typeface="Symbol"/>
              </a:rPr>
              <a:t></a:t>
            </a:r>
            <a:r>
              <a:rPr lang="en-US" sz="3100" dirty="0">
                <a:latin typeface="+mn-lt"/>
              </a:rPr>
              <a:t> P, S </a:t>
            </a:r>
            <a:r>
              <a:rPr lang="en-US" sz="3100" dirty="0">
                <a:latin typeface="+mn-lt"/>
                <a:sym typeface="Symbol"/>
              </a:rPr>
              <a:t>  </a:t>
            </a:r>
            <a:r>
              <a:rPr lang="en-US" sz="3100" dirty="0">
                <a:latin typeface="+mn-lt"/>
              </a:rPr>
              <a:t>R, P. </a:t>
            </a:r>
            <a:br>
              <a:rPr lang="en-US" sz="3100" dirty="0">
                <a:latin typeface="+mn-lt"/>
              </a:rPr>
            </a:br>
            <a:endParaRPr lang="en-US" sz="3100" dirty="0">
              <a:latin typeface="+mn-lt"/>
            </a:endParaRPr>
          </a:p>
        </p:txBody>
      </p:sp>
      <p:graphicFrame>
        <p:nvGraphicFramePr>
          <p:cNvPr id="4" name="Content Placeholder 3"/>
          <p:cNvGraphicFramePr>
            <a:graphicFrameLocks noGrp="1"/>
          </p:cNvGraphicFramePr>
          <p:nvPr>
            <p:ph idx="1"/>
          </p:nvPr>
        </p:nvGraphicFramePr>
        <p:xfrm>
          <a:off x="214281" y="1071546"/>
          <a:ext cx="8786874" cy="5500725"/>
        </p:xfrm>
        <a:graphic>
          <a:graphicData uri="http://schemas.openxmlformats.org/drawingml/2006/table">
            <a:tbl>
              <a:tblPr firstRow="1" bandRow="1">
                <a:tableStyleId>{5C22544A-7EE6-4342-B048-85BDC9FD1C3A}</a:tableStyleId>
              </a:tblPr>
              <a:tblGrid>
                <a:gridCol w="1500199">
                  <a:extLst>
                    <a:ext uri="{9D8B030D-6E8A-4147-A177-3AD203B41FA5}">
                      <a16:colId xmlns="" xmlns:a16="http://schemas.microsoft.com/office/drawing/2014/main" val="20000"/>
                    </a:ext>
                  </a:extLst>
                </a:gridCol>
                <a:gridCol w="3357586">
                  <a:extLst>
                    <a:ext uri="{9D8B030D-6E8A-4147-A177-3AD203B41FA5}">
                      <a16:colId xmlns="" xmlns:a16="http://schemas.microsoft.com/office/drawing/2014/main" val="20001"/>
                    </a:ext>
                  </a:extLst>
                </a:gridCol>
                <a:gridCol w="3929089">
                  <a:extLst>
                    <a:ext uri="{9D8B030D-6E8A-4147-A177-3AD203B41FA5}">
                      <a16:colId xmlns="" xmlns:a16="http://schemas.microsoft.com/office/drawing/2014/main" val="20002"/>
                    </a:ext>
                  </a:extLst>
                </a:gridCol>
              </a:tblGrid>
              <a:tr h="601636">
                <a:tc>
                  <a:txBody>
                    <a:bodyPr/>
                    <a:lstStyle/>
                    <a:p>
                      <a:pPr algn="ctr" rtl="0" fontAlgn="t">
                        <a:spcBef>
                          <a:spcPts val="0"/>
                        </a:spcBef>
                        <a:spcAft>
                          <a:spcPts val="0"/>
                        </a:spcAft>
                      </a:pPr>
                      <a:r>
                        <a:rPr lang="en-US" sz="2400" b="1" i="0" u="none" strike="noStrike" dirty="0">
                          <a:solidFill>
                            <a:srgbClr val="000000"/>
                          </a:solidFill>
                          <a:latin typeface="+mn-lt"/>
                        </a:rPr>
                        <a:t>Stage</a:t>
                      </a:r>
                      <a:endParaRPr lang="en-US" sz="2400" dirty="0">
                        <a:latin typeface="+mn-lt"/>
                      </a:endParaRPr>
                    </a:p>
                  </a:txBody>
                  <a:tcPr/>
                </a:tc>
                <a:tc>
                  <a:txBody>
                    <a:bodyPr/>
                    <a:lstStyle/>
                    <a:p>
                      <a:pPr algn="ctr" rtl="0" fontAlgn="t">
                        <a:spcBef>
                          <a:spcPts val="0"/>
                        </a:spcBef>
                        <a:spcAft>
                          <a:spcPts val="0"/>
                        </a:spcAft>
                      </a:pPr>
                      <a:r>
                        <a:rPr lang="en-US" sz="2400" b="1" i="0" u="none" strike="noStrike" dirty="0">
                          <a:solidFill>
                            <a:srgbClr val="000000"/>
                          </a:solidFill>
                          <a:latin typeface="+mn-lt"/>
                        </a:rPr>
                        <a:t>Premises</a:t>
                      </a:r>
                      <a:endParaRPr lang="en-US" sz="2400" dirty="0">
                        <a:latin typeface="+mn-lt"/>
                      </a:endParaRPr>
                    </a:p>
                  </a:txBody>
                  <a:tcPr/>
                </a:tc>
                <a:tc>
                  <a:txBody>
                    <a:bodyPr/>
                    <a:lstStyle/>
                    <a:p>
                      <a:pPr algn="ctr" rtl="0" fontAlgn="t">
                        <a:spcBef>
                          <a:spcPts val="0"/>
                        </a:spcBef>
                        <a:spcAft>
                          <a:spcPts val="0"/>
                        </a:spcAft>
                      </a:pPr>
                      <a:r>
                        <a:rPr lang="en-US" sz="2400" b="1" i="0" u="none" strike="noStrike" dirty="0">
                          <a:solidFill>
                            <a:srgbClr val="000000"/>
                          </a:solidFill>
                          <a:latin typeface="+mn-lt"/>
                        </a:rPr>
                        <a:t>Rule</a:t>
                      </a:r>
                      <a:endParaRPr lang="en-US" sz="2400" dirty="0">
                        <a:latin typeface="+mn-lt"/>
                      </a:endParaRPr>
                    </a:p>
                  </a:txBody>
                  <a:tcPr/>
                </a:tc>
                <a:extLst>
                  <a:ext uri="{0D108BD9-81ED-4DB2-BD59-A6C34878D82A}">
                    <a16:rowId xmlns="" xmlns:a16="http://schemas.microsoft.com/office/drawing/2014/main" val="10000"/>
                  </a:ext>
                </a:extLst>
              </a:tr>
              <a:tr h="601636">
                <a:tc>
                  <a:txBody>
                    <a:bodyPr/>
                    <a:lstStyle/>
                    <a:p>
                      <a:pPr algn="ctr" rtl="0" fontAlgn="t">
                        <a:spcBef>
                          <a:spcPts val="0"/>
                        </a:spcBef>
                        <a:spcAft>
                          <a:spcPts val="0"/>
                        </a:spcAft>
                      </a:pPr>
                      <a:r>
                        <a:rPr lang="en-US" sz="2400" b="0" i="0" u="none" strike="noStrike" dirty="0">
                          <a:solidFill>
                            <a:schemeClr val="tx1"/>
                          </a:solidFill>
                          <a:latin typeface="+mn-lt"/>
                        </a:rPr>
                        <a:t>1</a:t>
                      </a:r>
                      <a:endParaRPr lang="en-US" sz="2400" dirty="0">
                        <a:solidFill>
                          <a:schemeClr val="tx1"/>
                        </a:solidFill>
                        <a:latin typeface="+mn-lt"/>
                      </a:endParaRPr>
                    </a:p>
                  </a:txBody>
                  <a:tcPr/>
                </a:tc>
                <a:tc>
                  <a:txBody>
                    <a:bodyPr/>
                    <a:lstStyle/>
                    <a:p>
                      <a:pPr algn="ctr" rtl="0" fontAlgn="t">
                        <a:spcBef>
                          <a:spcPts val="0"/>
                        </a:spcBef>
                        <a:spcAft>
                          <a:spcPts val="0"/>
                        </a:spcAft>
                      </a:pPr>
                      <a:r>
                        <a:rPr lang="en-US" sz="2400" dirty="0">
                          <a:solidFill>
                            <a:schemeClr val="tx1"/>
                          </a:solidFill>
                        </a:rPr>
                        <a:t>P </a:t>
                      </a:r>
                      <a:r>
                        <a:rPr lang="en-US" sz="2400" dirty="0">
                          <a:solidFill>
                            <a:schemeClr val="tx1"/>
                          </a:solidFill>
                          <a:sym typeface="Symbol"/>
                        </a:rPr>
                        <a:t>(</a:t>
                      </a:r>
                      <a:r>
                        <a:rPr lang="en-US" sz="2400" dirty="0">
                          <a:solidFill>
                            <a:schemeClr val="tx1"/>
                          </a:solidFill>
                        </a:rPr>
                        <a:t>Q ∨ R)</a:t>
                      </a:r>
                      <a:endParaRPr lang="en-US" sz="2400" dirty="0">
                        <a:solidFill>
                          <a:schemeClr val="tx1"/>
                        </a:solidFill>
                        <a:latin typeface="+mn-lt"/>
                      </a:endParaRPr>
                    </a:p>
                  </a:txBody>
                  <a:tcPr/>
                </a:tc>
                <a:tc>
                  <a:txBody>
                    <a:bodyPr/>
                    <a:lstStyle/>
                    <a:p>
                      <a:pPr algn="ctr" rtl="0" fontAlgn="t">
                        <a:spcBef>
                          <a:spcPts val="0"/>
                        </a:spcBef>
                        <a:spcAft>
                          <a:spcPts val="0"/>
                        </a:spcAft>
                      </a:pPr>
                      <a:r>
                        <a:rPr lang="en-US" sz="2400" b="0" i="0" u="none" strike="noStrike" dirty="0">
                          <a:solidFill>
                            <a:schemeClr val="tx1"/>
                          </a:solidFill>
                          <a:latin typeface="+mn-lt"/>
                        </a:rPr>
                        <a:t>Rule P</a:t>
                      </a:r>
                      <a:endParaRPr lang="en-US" sz="2400" dirty="0">
                        <a:solidFill>
                          <a:schemeClr val="tx1"/>
                        </a:solidFill>
                        <a:latin typeface="+mn-lt"/>
                      </a:endParaRPr>
                    </a:p>
                  </a:txBody>
                  <a:tcPr/>
                </a:tc>
                <a:extLst>
                  <a:ext uri="{0D108BD9-81ED-4DB2-BD59-A6C34878D82A}">
                    <a16:rowId xmlns="" xmlns:a16="http://schemas.microsoft.com/office/drawing/2014/main" val="10001"/>
                  </a:ext>
                </a:extLst>
              </a:tr>
              <a:tr h="601636">
                <a:tc>
                  <a:txBody>
                    <a:bodyPr/>
                    <a:lstStyle/>
                    <a:p>
                      <a:pPr algn="ctr" rtl="0" fontAlgn="t">
                        <a:spcBef>
                          <a:spcPts val="0"/>
                        </a:spcBef>
                        <a:spcAft>
                          <a:spcPts val="0"/>
                        </a:spcAft>
                      </a:pPr>
                      <a:r>
                        <a:rPr lang="en-US" sz="2400" b="0" i="0" u="none" strike="noStrike" dirty="0">
                          <a:solidFill>
                            <a:schemeClr val="tx1"/>
                          </a:solidFill>
                          <a:latin typeface="+mn-lt"/>
                        </a:rPr>
                        <a:t>2</a:t>
                      </a:r>
                      <a:endParaRPr lang="en-US" sz="2400" dirty="0">
                        <a:solidFill>
                          <a:schemeClr val="tx1"/>
                        </a:solidFill>
                        <a:latin typeface="+mn-lt"/>
                      </a:endParaRPr>
                    </a:p>
                  </a:txBody>
                  <a:tcPr/>
                </a:tc>
                <a:tc>
                  <a:txBody>
                    <a:bodyPr/>
                    <a:lstStyle/>
                    <a:p>
                      <a:pPr algn="ctr" rtl="0" fontAlgn="t">
                        <a:spcBef>
                          <a:spcPts val="0"/>
                        </a:spcBef>
                        <a:spcAft>
                          <a:spcPts val="0"/>
                        </a:spcAft>
                      </a:pPr>
                      <a:r>
                        <a:rPr lang="en-US" sz="2400" dirty="0">
                          <a:solidFill>
                            <a:schemeClr val="tx1"/>
                          </a:solidFill>
                        </a:rPr>
                        <a:t>P</a:t>
                      </a:r>
                      <a:endParaRPr lang="en-US" sz="2400" dirty="0">
                        <a:solidFill>
                          <a:schemeClr val="tx1"/>
                        </a:solidFill>
                        <a:latin typeface="+mn-lt"/>
                      </a:endParaRPr>
                    </a:p>
                  </a:txBody>
                  <a:tcPr/>
                </a:tc>
                <a:tc>
                  <a:txBody>
                    <a:bodyPr/>
                    <a:lstStyle/>
                    <a:p>
                      <a:pPr algn="ctr" rtl="0" fontAlgn="t">
                        <a:spcBef>
                          <a:spcPts val="0"/>
                        </a:spcBef>
                        <a:spcAft>
                          <a:spcPts val="0"/>
                        </a:spcAft>
                      </a:pPr>
                      <a:r>
                        <a:rPr lang="en-US" sz="2400" b="0" i="0" u="none" strike="noStrike">
                          <a:solidFill>
                            <a:schemeClr val="tx1"/>
                          </a:solidFill>
                          <a:latin typeface="+mn-lt"/>
                        </a:rPr>
                        <a:t>Rule P</a:t>
                      </a:r>
                      <a:endParaRPr lang="en-US" sz="2400">
                        <a:solidFill>
                          <a:schemeClr val="tx1"/>
                        </a:solidFill>
                        <a:latin typeface="+mn-lt"/>
                      </a:endParaRPr>
                    </a:p>
                  </a:txBody>
                  <a:tcPr/>
                </a:tc>
                <a:extLst>
                  <a:ext uri="{0D108BD9-81ED-4DB2-BD59-A6C34878D82A}">
                    <a16:rowId xmlns="" xmlns:a16="http://schemas.microsoft.com/office/drawing/2014/main" val="10002"/>
                  </a:ext>
                </a:extLst>
              </a:tr>
              <a:tr h="601636">
                <a:tc>
                  <a:txBody>
                    <a:bodyPr/>
                    <a:lstStyle/>
                    <a:p>
                      <a:pPr algn="ctr" rtl="0" fontAlgn="t">
                        <a:spcBef>
                          <a:spcPts val="0"/>
                        </a:spcBef>
                        <a:spcAft>
                          <a:spcPts val="0"/>
                        </a:spcAft>
                      </a:pPr>
                      <a:r>
                        <a:rPr lang="en-US" sz="2400" b="0" i="0" u="none" strike="noStrike" dirty="0">
                          <a:solidFill>
                            <a:schemeClr val="tx1"/>
                          </a:solidFill>
                          <a:latin typeface="+mn-lt"/>
                        </a:rPr>
                        <a:t>3</a:t>
                      </a:r>
                      <a:endParaRPr lang="en-US" sz="2400" dirty="0">
                        <a:solidFill>
                          <a:schemeClr val="tx1"/>
                        </a:solidFill>
                        <a:latin typeface="+mn-lt"/>
                      </a:endParaRPr>
                    </a:p>
                  </a:txBody>
                  <a:tcPr/>
                </a:tc>
                <a:tc>
                  <a:txBody>
                    <a:bodyPr/>
                    <a:lstStyle/>
                    <a:p>
                      <a:pPr algn="ctr" rtl="0" fontAlgn="t">
                        <a:spcBef>
                          <a:spcPts val="0"/>
                        </a:spcBef>
                        <a:spcAft>
                          <a:spcPts val="0"/>
                        </a:spcAft>
                      </a:pPr>
                      <a:r>
                        <a:rPr lang="en-US" sz="2400" dirty="0">
                          <a:solidFill>
                            <a:schemeClr val="tx1"/>
                          </a:solidFill>
                          <a:sym typeface="Symbol"/>
                        </a:rPr>
                        <a:t>(</a:t>
                      </a:r>
                      <a:r>
                        <a:rPr lang="en-US" sz="2400" dirty="0">
                          <a:solidFill>
                            <a:schemeClr val="tx1"/>
                          </a:solidFill>
                        </a:rPr>
                        <a:t>Q ∨ R)</a:t>
                      </a:r>
                      <a:endParaRPr lang="en-US" sz="2400" dirty="0">
                        <a:solidFill>
                          <a:schemeClr val="tx1"/>
                        </a:solidFill>
                        <a:latin typeface="+mn-lt"/>
                      </a:endParaRPr>
                    </a:p>
                  </a:txBody>
                  <a:tcPr/>
                </a:tc>
                <a:tc>
                  <a:txBody>
                    <a:bodyPr/>
                    <a:lstStyle/>
                    <a:p>
                      <a:pPr algn="ctr" rtl="0" fontAlgn="t">
                        <a:spcBef>
                          <a:spcPts val="0"/>
                        </a:spcBef>
                        <a:spcAft>
                          <a:spcPts val="0"/>
                        </a:spcAft>
                      </a:pPr>
                      <a:r>
                        <a:rPr lang="en-US" sz="2400" b="0" i="0" u="none" strike="noStrike" dirty="0">
                          <a:solidFill>
                            <a:schemeClr val="tx1"/>
                          </a:solidFill>
                          <a:latin typeface="+mn-lt"/>
                        </a:rPr>
                        <a:t>Rule T ,(1),</a:t>
                      </a:r>
                      <a:r>
                        <a:rPr lang="en-US" sz="2400" b="0" i="0" u="none" strike="noStrike" baseline="0" dirty="0">
                          <a:solidFill>
                            <a:schemeClr val="tx1"/>
                          </a:solidFill>
                          <a:latin typeface="+mn-lt"/>
                        </a:rPr>
                        <a:t> (2)</a:t>
                      </a:r>
                      <a:r>
                        <a:rPr lang="en-US" sz="2400" b="0" i="0" u="none" strike="noStrike" dirty="0">
                          <a:solidFill>
                            <a:schemeClr val="tx1"/>
                          </a:solidFill>
                          <a:latin typeface="+mn-lt"/>
                        </a:rPr>
                        <a:t> Modus Ponens</a:t>
                      </a:r>
                      <a:endParaRPr lang="en-US" sz="2400" dirty="0">
                        <a:solidFill>
                          <a:schemeClr val="tx1"/>
                        </a:solidFill>
                        <a:latin typeface="+mn-lt"/>
                      </a:endParaRPr>
                    </a:p>
                  </a:txBody>
                  <a:tcPr/>
                </a:tc>
                <a:extLst>
                  <a:ext uri="{0D108BD9-81ED-4DB2-BD59-A6C34878D82A}">
                    <a16:rowId xmlns="" xmlns:a16="http://schemas.microsoft.com/office/drawing/2014/main" val="10003"/>
                  </a:ext>
                </a:extLst>
              </a:tr>
              <a:tr h="601636">
                <a:tc>
                  <a:txBody>
                    <a:bodyPr/>
                    <a:lstStyle/>
                    <a:p>
                      <a:pPr algn="ctr" rtl="0" fontAlgn="t">
                        <a:spcBef>
                          <a:spcPts val="0"/>
                        </a:spcBef>
                        <a:spcAft>
                          <a:spcPts val="0"/>
                        </a:spcAft>
                      </a:pPr>
                      <a:r>
                        <a:rPr lang="en-US" sz="2400" b="0" i="0" u="none" strike="noStrike" dirty="0">
                          <a:solidFill>
                            <a:schemeClr val="tx1"/>
                          </a:solidFill>
                          <a:latin typeface="+mn-lt"/>
                        </a:rPr>
                        <a:t>4</a:t>
                      </a:r>
                      <a:endParaRPr lang="en-US" sz="2400" dirty="0">
                        <a:solidFill>
                          <a:schemeClr val="tx1"/>
                        </a:solidFill>
                        <a:latin typeface="+mn-lt"/>
                      </a:endParaRPr>
                    </a:p>
                  </a:txBody>
                  <a:tcPr/>
                </a:tc>
                <a:tc>
                  <a:txBody>
                    <a:bodyPr/>
                    <a:lstStyle/>
                    <a:p>
                      <a:pPr algn="ctr" rtl="0" fontAlgn="t">
                        <a:spcBef>
                          <a:spcPts val="0"/>
                        </a:spcBef>
                        <a:spcAft>
                          <a:spcPts val="0"/>
                        </a:spcAft>
                      </a:pPr>
                      <a:r>
                        <a:rPr lang="en-US" sz="2400" dirty="0">
                          <a:solidFill>
                            <a:schemeClr val="tx1"/>
                          </a:solidFill>
                        </a:rPr>
                        <a:t>S </a:t>
                      </a:r>
                      <a:r>
                        <a:rPr lang="en-US" sz="2400" dirty="0">
                          <a:solidFill>
                            <a:schemeClr val="tx1"/>
                          </a:solidFill>
                          <a:sym typeface="Symbol"/>
                        </a:rPr>
                        <a:t>  </a:t>
                      </a:r>
                      <a:r>
                        <a:rPr lang="en-US" sz="2400" dirty="0">
                          <a:solidFill>
                            <a:schemeClr val="tx1"/>
                          </a:solidFill>
                        </a:rPr>
                        <a:t>R</a:t>
                      </a:r>
                      <a:endParaRPr lang="en-US" sz="2400" dirty="0">
                        <a:solidFill>
                          <a:schemeClr val="tx1"/>
                        </a:solidFill>
                        <a:latin typeface="+mn-lt"/>
                      </a:endParaRPr>
                    </a:p>
                  </a:txBody>
                  <a:tcPr/>
                </a:tc>
                <a:tc>
                  <a:txBody>
                    <a:bodyPr/>
                    <a:lstStyle/>
                    <a:p>
                      <a:pPr algn="ctr" rtl="0" fontAlgn="t">
                        <a:spcBef>
                          <a:spcPts val="0"/>
                        </a:spcBef>
                        <a:spcAft>
                          <a:spcPts val="0"/>
                        </a:spcAft>
                      </a:pPr>
                      <a:r>
                        <a:rPr lang="en-US" sz="2400" b="0" i="0" u="none" strike="noStrike" dirty="0">
                          <a:solidFill>
                            <a:schemeClr val="tx1"/>
                          </a:solidFill>
                          <a:latin typeface="+mn-lt"/>
                        </a:rPr>
                        <a:t>Rule P</a:t>
                      </a:r>
                      <a:endParaRPr lang="en-US" sz="2400" dirty="0">
                        <a:solidFill>
                          <a:schemeClr val="tx1"/>
                        </a:solidFill>
                        <a:latin typeface="+mn-lt"/>
                      </a:endParaRPr>
                    </a:p>
                  </a:txBody>
                  <a:tcPr/>
                </a:tc>
                <a:extLst>
                  <a:ext uri="{0D108BD9-81ED-4DB2-BD59-A6C34878D82A}">
                    <a16:rowId xmlns="" xmlns:a16="http://schemas.microsoft.com/office/drawing/2014/main" val="10004"/>
                  </a:ext>
                </a:extLst>
              </a:tr>
              <a:tr h="601636">
                <a:tc>
                  <a:txBody>
                    <a:bodyPr/>
                    <a:lstStyle/>
                    <a:p>
                      <a:pPr algn="ctr" rtl="0" fontAlgn="t">
                        <a:spcBef>
                          <a:spcPts val="0"/>
                        </a:spcBef>
                        <a:spcAft>
                          <a:spcPts val="0"/>
                        </a:spcAft>
                      </a:pPr>
                      <a:r>
                        <a:rPr lang="en-US" sz="2400" b="0" i="0" u="none" strike="noStrike" dirty="0">
                          <a:solidFill>
                            <a:schemeClr val="tx1"/>
                          </a:solidFill>
                          <a:latin typeface="+mn-lt"/>
                        </a:rPr>
                        <a:t>5.</a:t>
                      </a:r>
                      <a:endParaRPr lang="en-US" sz="2400" dirty="0">
                        <a:solidFill>
                          <a:schemeClr val="tx1"/>
                        </a:solidFill>
                        <a:latin typeface="+mn-lt"/>
                      </a:endParaRPr>
                    </a:p>
                  </a:txBody>
                  <a:tcPr/>
                </a:tc>
                <a:tc>
                  <a:txBody>
                    <a:bodyPr/>
                    <a:lstStyle/>
                    <a:p>
                      <a:pPr algn="ctr" rtl="0" fontAlgn="t">
                        <a:spcBef>
                          <a:spcPts val="0"/>
                        </a:spcBef>
                        <a:spcAft>
                          <a:spcPts val="0"/>
                        </a:spcAft>
                      </a:pPr>
                      <a:r>
                        <a:rPr lang="en-US" sz="2400" dirty="0">
                          <a:solidFill>
                            <a:schemeClr val="tx1"/>
                          </a:solidFill>
                          <a:sym typeface="Symbol"/>
                        </a:rPr>
                        <a:t></a:t>
                      </a:r>
                      <a:r>
                        <a:rPr lang="en-US" sz="2400" dirty="0">
                          <a:solidFill>
                            <a:schemeClr val="tx1"/>
                          </a:solidFill>
                        </a:rPr>
                        <a:t>(P</a:t>
                      </a:r>
                      <a:r>
                        <a:rPr lang="en-US" sz="2400" dirty="0">
                          <a:solidFill>
                            <a:schemeClr val="tx1"/>
                          </a:solidFill>
                          <a:sym typeface="Symbol"/>
                        </a:rPr>
                        <a:t></a:t>
                      </a:r>
                      <a:r>
                        <a:rPr lang="en-US" sz="2400" dirty="0">
                          <a:solidFill>
                            <a:schemeClr val="tx1"/>
                          </a:solidFill>
                        </a:rPr>
                        <a:t> </a:t>
                      </a:r>
                      <a:r>
                        <a:rPr lang="en-US" sz="2400" dirty="0">
                          <a:solidFill>
                            <a:schemeClr val="tx1"/>
                          </a:solidFill>
                          <a:sym typeface="Symbol"/>
                        </a:rPr>
                        <a:t></a:t>
                      </a:r>
                      <a:r>
                        <a:rPr lang="en-US" sz="2400" dirty="0">
                          <a:solidFill>
                            <a:schemeClr val="tx1"/>
                          </a:solidFill>
                        </a:rPr>
                        <a:t> S)</a:t>
                      </a:r>
                      <a:endParaRPr lang="en-US" sz="2400" dirty="0">
                        <a:solidFill>
                          <a:schemeClr val="tx1"/>
                        </a:solidFill>
                        <a:latin typeface="+mn-lt"/>
                      </a:endParaRPr>
                    </a:p>
                  </a:txBody>
                  <a:tcPr/>
                </a:tc>
                <a:tc>
                  <a:txBody>
                    <a:bodyPr/>
                    <a:lstStyle/>
                    <a:p>
                      <a:pPr algn="ctr" rtl="0" fontAlgn="t">
                        <a:spcBef>
                          <a:spcPts val="0"/>
                        </a:spcBef>
                        <a:spcAft>
                          <a:spcPts val="0"/>
                        </a:spcAft>
                      </a:pPr>
                      <a:r>
                        <a:rPr lang="en-US" sz="2400" b="0" i="0" u="none" strike="noStrike" dirty="0">
                          <a:solidFill>
                            <a:schemeClr val="tx1"/>
                          </a:solidFill>
                          <a:latin typeface="+mn-lt"/>
                        </a:rPr>
                        <a:t>Additional Premise</a:t>
                      </a:r>
                      <a:endParaRPr lang="en-US" sz="2400" dirty="0">
                        <a:solidFill>
                          <a:schemeClr val="tx1"/>
                        </a:solidFill>
                        <a:latin typeface="+mn-lt"/>
                      </a:endParaRPr>
                    </a:p>
                  </a:txBody>
                  <a:tcPr/>
                </a:tc>
                <a:extLst>
                  <a:ext uri="{0D108BD9-81ED-4DB2-BD59-A6C34878D82A}">
                    <a16:rowId xmlns="" xmlns:a16="http://schemas.microsoft.com/office/drawing/2014/main" val="10005"/>
                  </a:ext>
                </a:extLst>
              </a:tr>
              <a:tr h="687637">
                <a:tc>
                  <a:txBody>
                    <a:bodyPr/>
                    <a:lstStyle/>
                    <a:p>
                      <a:pPr algn="ctr" rtl="0" fontAlgn="t">
                        <a:spcBef>
                          <a:spcPts val="0"/>
                        </a:spcBef>
                        <a:spcAft>
                          <a:spcPts val="0"/>
                        </a:spcAft>
                      </a:pPr>
                      <a:r>
                        <a:rPr lang="en-US" sz="2400" dirty="0">
                          <a:solidFill>
                            <a:schemeClr val="tx1"/>
                          </a:solidFill>
                          <a:latin typeface="+mn-lt"/>
                        </a:rPr>
                        <a:t>6.</a:t>
                      </a:r>
                    </a:p>
                  </a:txBody>
                  <a:tcPr/>
                </a:tc>
                <a:tc>
                  <a:txBody>
                    <a:bodyPr/>
                    <a:lstStyle/>
                    <a:p>
                      <a:pPr marL="0" marR="0" indent="0" algn="ctr" defTabSz="914400" rtl="0" eaLnBrk="1" fontAlgn="t" latinLnBrk="0" hangingPunct="1">
                        <a:lnSpc>
                          <a:spcPct val="100000"/>
                        </a:lnSpc>
                        <a:spcBef>
                          <a:spcPts val="0"/>
                        </a:spcBef>
                        <a:spcAft>
                          <a:spcPts val="0"/>
                        </a:spcAft>
                        <a:buClrTx/>
                        <a:buSzTx/>
                        <a:buFontTx/>
                        <a:buNone/>
                        <a:tabLst/>
                        <a:defRPr/>
                      </a:pPr>
                      <a:r>
                        <a:rPr lang="en-US" sz="2400" dirty="0">
                          <a:solidFill>
                            <a:schemeClr val="tx1"/>
                          </a:solidFill>
                          <a:sym typeface="Symbol"/>
                        </a:rPr>
                        <a:t></a:t>
                      </a:r>
                      <a:r>
                        <a:rPr lang="en-US" sz="2400" dirty="0">
                          <a:solidFill>
                            <a:schemeClr val="tx1"/>
                          </a:solidFill>
                        </a:rPr>
                        <a:t>(</a:t>
                      </a:r>
                      <a:r>
                        <a:rPr lang="en-US" sz="2400" dirty="0">
                          <a:solidFill>
                            <a:schemeClr val="tx1"/>
                          </a:solidFill>
                          <a:sym typeface="Symbol"/>
                        </a:rPr>
                        <a:t> </a:t>
                      </a:r>
                      <a:r>
                        <a:rPr lang="en-US" sz="2400" dirty="0">
                          <a:solidFill>
                            <a:schemeClr val="tx1"/>
                          </a:solidFill>
                        </a:rPr>
                        <a:t>P ∨ </a:t>
                      </a:r>
                      <a:r>
                        <a:rPr lang="en-US" sz="2400" dirty="0">
                          <a:solidFill>
                            <a:schemeClr val="tx1"/>
                          </a:solidFill>
                          <a:sym typeface="Symbol"/>
                        </a:rPr>
                        <a:t></a:t>
                      </a:r>
                      <a:r>
                        <a:rPr lang="en-US" sz="2400" dirty="0">
                          <a:solidFill>
                            <a:schemeClr val="tx1"/>
                          </a:solidFill>
                        </a:rPr>
                        <a:t> S)</a:t>
                      </a:r>
                      <a:endParaRPr lang="en-US" sz="2400" dirty="0">
                        <a:solidFill>
                          <a:schemeClr val="tx1"/>
                        </a:solidFill>
                        <a:latin typeface="+mn-lt"/>
                      </a:endParaRPr>
                    </a:p>
                  </a:txBody>
                  <a:tcPr/>
                </a:tc>
                <a:tc>
                  <a:txBody>
                    <a:bodyPr/>
                    <a:lstStyle/>
                    <a:p>
                      <a:pPr algn="ctr" rtl="0" fontAlgn="t">
                        <a:spcBef>
                          <a:spcPts val="0"/>
                        </a:spcBef>
                        <a:spcAft>
                          <a:spcPts val="0"/>
                        </a:spcAft>
                      </a:pPr>
                      <a:r>
                        <a:rPr lang="en-US" sz="2400" dirty="0">
                          <a:solidFill>
                            <a:schemeClr val="tx1"/>
                          </a:solidFill>
                          <a:latin typeface="+mn-lt"/>
                        </a:rPr>
                        <a:t>Rule</a:t>
                      </a:r>
                      <a:r>
                        <a:rPr lang="en-US" sz="2400" baseline="0" dirty="0">
                          <a:solidFill>
                            <a:schemeClr val="tx1"/>
                          </a:solidFill>
                          <a:latin typeface="+mn-lt"/>
                        </a:rPr>
                        <a:t> T, (5), Equivalence</a:t>
                      </a:r>
                      <a:endParaRPr lang="en-US" sz="2400" dirty="0">
                        <a:solidFill>
                          <a:schemeClr val="tx1"/>
                        </a:solidFill>
                        <a:latin typeface="+mn-lt"/>
                      </a:endParaRPr>
                    </a:p>
                  </a:txBody>
                  <a:tcPr/>
                </a:tc>
                <a:extLst>
                  <a:ext uri="{0D108BD9-81ED-4DB2-BD59-A6C34878D82A}">
                    <a16:rowId xmlns="" xmlns:a16="http://schemas.microsoft.com/office/drawing/2014/main" val="10006"/>
                  </a:ext>
                </a:extLst>
              </a:tr>
              <a:tr h="601636">
                <a:tc>
                  <a:txBody>
                    <a:bodyPr/>
                    <a:lstStyle/>
                    <a:p>
                      <a:pPr algn="ctr" rtl="0" fontAlgn="t">
                        <a:spcBef>
                          <a:spcPts val="0"/>
                        </a:spcBef>
                        <a:spcAft>
                          <a:spcPts val="0"/>
                        </a:spcAft>
                      </a:pPr>
                      <a:r>
                        <a:rPr lang="en-US" sz="2400" dirty="0">
                          <a:solidFill>
                            <a:schemeClr val="tx1"/>
                          </a:solidFill>
                          <a:latin typeface="+mn-lt"/>
                        </a:rPr>
                        <a:t>7</a:t>
                      </a:r>
                    </a:p>
                  </a:txBody>
                  <a:tcPr/>
                </a:tc>
                <a:tc>
                  <a:txBody>
                    <a:bodyPr/>
                    <a:lstStyle/>
                    <a:p>
                      <a:pPr algn="ctr" rtl="0" fontAlgn="t">
                        <a:spcBef>
                          <a:spcPts val="0"/>
                        </a:spcBef>
                        <a:spcAft>
                          <a:spcPts val="0"/>
                        </a:spcAft>
                      </a:pPr>
                      <a:r>
                        <a:rPr lang="en-US" sz="2400" b="0" i="0" u="none" strike="noStrike" dirty="0">
                          <a:solidFill>
                            <a:schemeClr val="tx1"/>
                          </a:solidFill>
                          <a:latin typeface="+mn-lt"/>
                        </a:rPr>
                        <a:t>P</a:t>
                      </a:r>
                      <a:r>
                        <a:rPr lang="en-US" sz="2400" b="0" i="0" u="none" strike="noStrike" dirty="0">
                          <a:solidFill>
                            <a:schemeClr val="tx1"/>
                          </a:solidFill>
                          <a:latin typeface="+mn-lt"/>
                          <a:sym typeface="Symbol"/>
                        </a:rPr>
                        <a:t></a:t>
                      </a:r>
                      <a:r>
                        <a:rPr lang="en-US" sz="2400" b="0" i="0" u="none" strike="noStrike" dirty="0">
                          <a:solidFill>
                            <a:schemeClr val="tx1"/>
                          </a:solidFill>
                          <a:latin typeface="+mn-lt"/>
                        </a:rPr>
                        <a:t>S</a:t>
                      </a:r>
                      <a:endParaRPr lang="en-US" sz="2400" dirty="0">
                        <a:solidFill>
                          <a:schemeClr val="tx1"/>
                        </a:solidFill>
                        <a:latin typeface="+mn-lt"/>
                      </a:endParaRPr>
                    </a:p>
                  </a:txBody>
                  <a:tcPr/>
                </a:tc>
                <a:tc>
                  <a:txBody>
                    <a:bodyPr/>
                    <a:lstStyle/>
                    <a:p>
                      <a:pPr algn="ctr" rtl="0" fontAlgn="t">
                        <a:spcBef>
                          <a:spcPts val="0"/>
                        </a:spcBef>
                        <a:spcAft>
                          <a:spcPts val="0"/>
                        </a:spcAft>
                      </a:pPr>
                      <a:r>
                        <a:rPr lang="en-US" sz="2400" dirty="0">
                          <a:solidFill>
                            <a:schemeClr val="tx1"/>
                          </a:solidFill>
                          <a:latin typeface="+mn-lt"/>
                        </a:rPr>
                        <a:t>Rule T, (6),</a:t>
                      </a:r>
                      <a:r>
                        <a:rPr lang="en-US" sz="2400" baseline="0" dirty="0">
                          <a:solidFill>
                            <a:schemeClr val="tx1"/>
                          </a:solidFill>
                          <a:latin typeface="+mn-lt"/>
                        </a:rPr>
                        <a:t> Equivalence</a:t>
                      </a:r>
                      <a:endParaRPr lang="en-US" sz="2400" dirty="0">
                        <a:solidFill>
                          <a:schemeClr val="tx1"/>
                        </a:solidFill>
                        <a:latin typeface="+mn-lt"/>
                      </a:endParaRPr>
                    </a:p>
                  </a:txBody>
                  <a:tcPr/>
                </a:tc>
                <a:extLst>
                  <a:ext uri="{0D108BD9-81ED-4DB2-BD59-A6C34878D82A}">
                    <a16:rowId xmlns="" xmlns:a16="http://schemas.microsoft.com/office/drawing/2014/main" val="10007"/>
                  </a:ext>
                </a:extLst>
              </a:tr>
              <a:tr h="601636">
                <a:tc>
                  <a:txBody>
                    <a:bodyPr/>
                    <a:lstStyle/>
                    <a:p>
                      <a:pPr algn="ctr" rtl="0" fontAlgn="t">
                        <a:spcBef>
                          <a:spcPts val="0"/>
                        </a:spcBef>
                        <a:spcAft>
                          <a:spcPts val="0"/>
                        </a:spcAft>
                      </a:pPr>
                      <a:r>
                        <a:rPr lang="en-US" sz="2400" dirty="0">
                          <a:solidFill>
                            <a:schemeClr val="tx1"/>
                          </a:solidFill>
                          <a:latin typeface="+mn-lt"/>
                        </a:rPr>
                        <a:t>8</a:t>
                      </a:r>
                    </a:p>
                  </a:txBody>
                  <a:tcPr/>
                </a:tc>
                <a:tc>
                  <a:txBody>
                    <a:bodyPr/>
                    <a:lstStyle/>
                    <a:p>
                      <a:pPr algn="ctr" rtl="0" fontAlgn="t">
                        <a:spcBef>
                          <a:spcPts val="0"/>
                        </a:spcBef>
                        <a:spcAft>
                          <a:spcPts val="0"/>
                        </a:spcAft>
                      </a:pPr>
                      <a:r>
                        <a:rPr lang="en-US" sz="2400" b="0" i="0" u="none" strike="noStrike" dirty="0">
                          <a:solidFill>
                            <a:schemeClr val="tx1"/>
                          </a:solidFill>
                          <a:latin typeface="+mn-lt"/>
                        </a:rPr>
                        <a:t>S</a:t>
                      </a:r>
                      <a:endParaRPr lang="en-US" sz="2400" dirty="0">
                        <a:solidFill>
                          <a:schemeClr val="tx1"/>
                        </a:solidFill>
                        <a:latin typeface="+mn-lt"/>
                      </a:endParaRPr>
                    </a:p>
                  </a:txBody>
                  <a:tcPr/>
                </a:tc>
                <a:tc>
                  <a:txBody>
                    <a:bodyPr/>
                    <a:lstStyle/>
                    <a:p>
                      <a:pPr algn="ctr" rtl="0" fontAlgn="t">
                        <a:spcBef>
                          <a:spcPts val="0"/>
                        </a:spcBef>
                        <a:spcAft>
                          <a:spcPts val="0"/>
                        </a:spcAft>
                      </a:pPr>
                      <a:r>
                        <a:rPr lang="en-US" sz="2400" b="0" i="0" u="none" strike="noStrike" dirty="0">
                          <a:solidFill>
                            <a:schemeClr val="tx1"/>
                          </a:solidFill>
                          <a:latin typeface="+mn-lt"/>
                        </a:rPr>
                        <a:t>Rule T ,(7), Simplification</a:t>
                      </a:r>
                      <a:endParaRPr lang="en-US" sz="2400" dirty="0">
                        <a:solidFill>
                          <a:schemeClr val="tx1"/>
                        </a:solidFill>
                        <a:latin typeface="+mn-lt"/>
                      </a:endParaRPr>
                    </a:p>
                  </a:txBody>
                  <a:tcPr/>
                </a:tc>
                <a:extLst>
                  <a:ext uri="{0D108BD9-81ED-4DB2-BD59-A6C34878D82A}">
                    <a16:rowId xmlns="" xmlns:a16="http://schemas.microsoft.com/office/drawing/2014/main" val="10008"/>
                  </a:ext>
                </a:extLst>
              </a:tr>
            </a:tbl>
          </a:graphicData>
        </a:graphic>
      </p:graphicFrame>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54032"/>
          </a:xfrm>
        </p:spPr>
        <p:txBody>
          <a:bodyPr>
            <a:normAutofit fontScale="90000"/>
          </a:bodyPr>
          <a:lstStyle/>
          <a:p>
            <a:pPr algn="l"/>
            <a:r>
              <a:rPr lang="en-US" dirty="0" err="1"/>
              <a:t>Contd</a:t>
            </a:r>
            <a:r>
              <a:rPr lang="en-US" dirty="0"/>
              <a:t>…</a:t>
            </a:r>
          </a:p>
        </p:txBody>
      </p:sp>
      <p:graphicFrame>
        <p:nvGraphicFramePr>
          <p:cNvPr id="4" name="Content Placeholder 3"/>
          <p:cNvGraphicFramePr>
            <a:graphicFrameLocks noGrp="1"/>
          </p:cNvGraphicFramePr>
          <p:nvPr>
            <p:ph idx="1"/>
          </p:nvPr>
        </p:nvGraphicFramePr>
        <p:xfrm>
          <a:off x="214281" y="1071546"/>
          <a:ext cx="8715437" cy="5394793"/>
        </p:xfrm>
        <a:graphic>
          <a:graphicData uri="http://schemas.openxmlformats.org/drawingml/2006/table">
            <a:tbl>
              <a:tblPr firstRow="1" bandRow="1">
                <a:tableStyleId>{5C22544A-7EE6-4342-B048-85BDC9FD1C3A}</a:tableStyleId>
              </a:tblPr>
              <a:tblGrid>
                <a:gridCol w="1564309">
                  <a:extLst>
                    <a:ext uri="{9D8B030D-6E8A-4147-A177-3AD203B41FA5}">
                      <a16:colId xmlns="" xmlns:a16="http://schemas.microsoft.com/office/drawing/2014/main" val="20000"/>
                    </a:ext>
                  </a:extLst>
                </a:gridCol>
                <a:gridCol w="2507658">
                  <a:extLst>
                    <a:ext uri="{9D8B030D-6E8A-4147-A177-3AD203B41FA5}">
                      <a16:colId xmlns="" xmlns:a16="http://schemas.microsoft.com/office/drawing/2014/main" val="20001"/>
                    </a:ext>
                  </a:extLst>
                </a:gridCol>
                <a:gridCol w="4643470">
                  <a:extLst>
                    <a:ext uri="{9D8B030D-6E8A-4147-A177-3AD203B41FA5}">
                      <a16:colId xmlns="" xmlns:a16="http://schemas.microsoft.com/office/drawing/2014/main" val="20002"/>
                    </a:ext>
                  </a:extLst>
                </a:gridCol>
              </a:tblGrid>
              <a:tr h="712890">
                <a:tc>
                  <a:txBody>
                    <a:bodyPr/>
                    <a:lstStyle/>
                    <a:p>
                      <a:pPr algn="ctr" rtl="0" fontAlgn="t">
                        <a:spcBef>
                          <a:spcPts val="0"/>
                        </a:spcBef>
                        <a:spcAft>
                          <a:spcPts val="0"/>
                        </a:spcAft>
                      </a:pPr>
                      <a:r>
                        <a:rPr lang="en-US" sz="2000" b="1" i="0" u="none" strike="noStrike" dirty="0">
                          <a:solidFill>
                            <a:schemeClr val="tx1"/>
                          </a:solidFill>
                          <a:latin typeface="+mn-lt"/>
                        </a:rPr>
                        <a:t>Stage</a:t>
                      </a:r>
                      <a:endParaRPr lang="en-US" sz="2000" dirty="0">
                        <a:solidFill>
                          <a:schemeClr val="tx1"/>
                        </a:solidFill>
                        <a:latin typeface="+mn-lt"/>
                      </a:endParaRPr>
                    </a:p>
                  </a:txBody>
                  <a:tcPr marL="68580" marR="68580"/>
                </a:tc>
                <a:tc>
                  <a:txBody>
                    <a:bodyPr/>
                    <a:lstStyle/>
                    <a:p>
                      <a:pPr algn="ctr" rtl="0" fontAlgn="t">
                        <a:spcBef>
                          <a:spcPts val="0"/>
                        </a:spcBef>
                        <a:spcAft>
                          <a:spcPts val="0"/>
                        </a:spcAft>
                      </a:pPr>
                      <a:r>
                        <a:rPr lang="en-US" sz="2000" b="1" i="0" u="none" strike="noStrike" dirty="0">
                          <a:solidFill>
                            <a:schemeClr val="tx1"/>
                          </a:solidFill>
                          <a:latin typeface="+mn-lt"/>
                        </a:rPr>
                        <a:t>Premises</a:t>
                      </a:r>
                      <a:endParaRPr lang="en-US" sz="2000" dirty="0">
                        <a:solidFill>
                          <a:schemeClr val="tx1"/>
                        </a:solidFill>
                        <a:latin typeface="+mn-lt"/>
                      </a:endParaRPr>
                    </a:p>
                  </a:txBody>
                  <a:tcPr marL="68580" marR="68580"/>
                </a:tc>
                <a:tc>
                  <a:txBody>
                    <a:bodyPr/>
                    <a:lstStyle/>
                    <a:p>
                      <a:pPr algn="ctr" rtl="0" fontAlgn="t">
                        <a:spcBef>
                          <a:spcPts val="0"/>
                        </a:spcBef>
                        <a:spcAft>
                          <a:spcPts val="0"/>
                        </a:spcAft>
                      </a:pPr>
                      <a:r>
                        <a:rPr lang="en-US" sz="2000" b="1" i="0" u="none" strike="noStrike" dirty="0">
                          <a:solidFill>
                            <a:schemeClr val="tx1"/>
                          </a:solidFill>
                          <a:latin typeface="+mn-lt"/>
                        </a:rPr>
                        <a:t>Rules</a:t>
                      </a:r>
                      <a:endParaRPr lang="en-US" sz="2000" dirty="0">
                        <a:solidFill>
                          <a:schemeClr val="tx1"/>
                        </a:solidFill>
                        <a:latin typeface="+mn-lt"/>
                      </a:endParaRPr>
                    </a:p>
                  </a:txBody>
                  <a:tcPr marL="68580" marR="68580"/>
                </a:tc>
                <a:extLst>
                  <a:ext uri="{0D108BD9-81ED-4DB2-BD59-A6C34878D82A}">
                    <a16:rowId xmlns="" xmlns:a16="http://schemas.microsoft.com/office/drawing/2014/main" val="10000"/>
                  </a:ext>
                </a:extLst>
              </a:tr>
              <a:tr h="667190">
                <a:tc>
                  <a:txBody>
                    <a:bodyPr/>
                    <a:lstStyle/>
                    <a:p>
                      <a:pPr algn="ctr" rtl="0" fontAlgn="t">
                        <a:spcBef>
                          <a:spcPts val="0"/>
                        </a:spcBef>
                        <a:spcAft>
                          <a:spcPts val="0"/>
                        </a:spcAft>
                      </a:pPr>
                      <a:r>
                        <a:rPr lang="en-US" sz="2400" b="0" i="0" u="none" strike="noStrike" dirty="0">
                          <a:solidFill>
                            <a:srgbClr val="000000"/>
                          </a:solidFill>
                          <a:latin typeface="+mn-lt"/>
                        </a:rPr>
                        <a:t>9</a:t>
                      </a:r>
                      <a:endParaRPr lang="en-US" sz="2400" dirty="0">
                        <a:latin typeface="+mn-lt"/>
                      </a:endParaRPr>
                    </a:p>
                  </a:txBody>
                  <a:tcPr/>
                </a:tc>
                <a:tc>
                  <a:txBody>
                    <a:bodyPr/>
                    <a:lstStyle/>
                    <a:p>
                      <a:pPr algn="ctr" rtl="0" fontAlgn="t">
                        <a:spcBef>
                          <a:spcPts val="0"/>
                        </a:spcBef>
                        <a:spcAft>
                          <a:spcPts val="0"/>
                        </a:spcAft>
                      </a:pPr>
                      <a:r>
                        <a:rPr lang="en-US" sz="2400" dirty="0">
                          <a:sym typeface="Symbol"/>
                        </a:rPr>
                        <a:t> </a:t>
                      </a:r>
                      <a:r>
                        <a:rPr lang="en-US" sz="2400" dirty="0"/>
                        <a:t>R</a:t>
                      </a:r>
                      <a:endParaRPr lang="en-US" sz="2400" dirty="0">
                        <a:latin typeface="+mn-lt"/>
                      </a:endParaRPr>
                    </a:p>
                  </a:txBody>
                  <a:tcPr/>
                </a:tc>
                <a:tc>
                  <a:txBody>
                    <a:bodyPr/>
                    <a:lstStyle/>
                    <a:p>
                      <a:pPr algn="ctr" rtl="0" fontAlgn="t">
                        <a:spcBef>
                          <a:spcPts val="0"/>
                        </a:spcBef>
                        <a:spcAft>
                          <a:spcPts val="0"/>
                        </a:spcAft>
                      </a:pPr>
                      <a:r>
                        <a:rPr lang="en-US" sz="2400" b="0" i="0" u="none" strike="noStrike" dirty="0">
                          <a:solidFill>
                            <a:srgbClr val="000000"/>
                          </a:solidFill>
                          <a:latin typeface="+mn-lt"/>
                        </a:rPr>
                        <a:t>Rule T, (4) ,(8) , Modus Ponens</a:t>
                      </a:r>
                      <a:endParaRPr lang="en-US" sz="2400" dirty="0">
                        <a:latin typeface="+mn-lt"/>
                      </a:endParaRPr>
                    </a:p>
                  </a:txBody>
                  <a:tcPr/>
                </a:tc>
                <a:extLst>
                  <a:ext uri="{0D108BD9-81ED-4DB2-BD59-A6C34878D82A}">
                    <a16:rowId xmlns="" xmlns:a16="http://schemas.microsoft.com/office/drawing/2014/main" val="10001"/>
                  </a:ext>
                </a:extLst>
              </a:tr>
              <a:tr h="667190">
                <a:tc>
                  <a:txBody>
                    <a:bodyPr/>
                    <a:lstStyle/>
                    <a:p>
                      <a:pPr algn="ctr" rtl="0" fontAlgn="t">
                        <a:spcBef>
                          <a:spcPts val="0"/>
                        </a:spcBef>
                        <a:spcAft>
                          <a:spcPts val="0"/>
                        </a:spcAft>
                      </a:pPr>
                      <a:r>
                        <a:rPr lang="en-US" sz="2400" b="0" i="0" u="none" strike="noStrike" dirty="0">
                          <a:solidFill>
                            <a:srgbClr val="000000"/>
                          </a:solidFill>
                          <a:latin typeface="+mn-lt"/>
                        </a:rPr>
                        <a:t>10</a:t>
                      </a:r>
                      <a:endParaRPr lang="en-US" sz="2400" dirty="0">
                        <a:latin typeface="+mn-lt"/>
                      </a:endParaRPr>
                    </a:p>
                  </a:txBody>
                  <a:tcPr/>
                </a:tc>
                <a:tc>
                  <a:txBody>
                    <a:bodyPr/>
                    <a:lstStyle/>
                    <a:p>
                      <a:pPr algn="ctr" rtl="0" fontAlgn="t">
                        <a:spcBef>
                          <a:spcPts val="0"/>
                        </a:spcBef>
                        <a:spcAft>
                          <a:spcPts val="0"/>
                        </a:spcAft>
                      </a:pPr>
                      <a:r>
                        <a:rPr lang="en-US" sz="2400" dirty="0">
                          <a:latin typeface="+mn-lt"/>
                          <a:sym typeface="Symbol"/>
                        </a:rPr>
                        <a:t></a:t>
                      </a:r>
                      <a:r>
                        <a:rPr lang="en-US" sz="2400" b="0" i="0" u="none" strike="noStrike" dirty="0">
                          <a:solidFill>
                            <a:srgbClr val="000000"/>
                          </a:solidFill>
                          <a:latin typeface="+mn-lt"/>
                        </a:rPr>
                        <a:t> Q</a:t>
                      </a:r>
                      <a:r>
                        <a:rPr lang="en-US" sz="2400" dirty="0">
                          <a:latin typeface="+mn-lt"/>
                          <a:sym typeface="Symbol"/>
                        </a:rPr>
                        <a:t></a:t>
                      </a:r>
                      <a:r>
                        <a:rPr lang="en-US" sz="2400" b="0" i="0" u="none" strike="noStrike" dirty="0">
                          <a:solidFill>
                            <a:srgbClr val="000000"/>
                          </a:solidFill>
                          <a:latin typeface="+mn-lt"/>
                        </a:rPr>
                        <a:t> R</a:t>
                      </a:r>
                      <a:endParaRPr lang="en-US" sz="2400" dirty="0">
                        <a:latin typeface="+mn-lt"/>
                      </a:endParaRPr>
                    </a:p>
                  </a:txBody>
                  <a:tcPr/>
                </a:tc>
                <a:tc>
                  <a:txBody>
                    <a:bodyPr/>
                    <a:lstStyle/>
                    <a:p>
                      <a:pPr algn="ctr" rtl="0" fontAlgn="t">
                        <a:spcBef>
                          <a:spcPts val="0"/>
                        </a:spcBef>
                        <a:spcAft>
                          <a:spcPts val="0"/>
                        </a:spcAft>
                      </a:pPr>
                      <a:r>
                        <a:rPr lang="en-US" sz="2400" b="0" i="0" u="none" strike="noStrike" dirty="0">
                          <a:solidFill>
                            <a:srgbClr val="000000"/>
                          </a:solidFill>
                          <a:latin typeface="+mn-lt"/>
                        </a:rPr>
                        <a:t>Rule T ,(3), a </a:t>
                      </a:r>
                      <a:r>
                        <a:rPr lang="en-US" sz="2400" b="0" i="0" u="none" strike="noStrike" dirty="0">
                          <a:solidFill>
                            <a:srgbClr val="000000"/>
                          </a:solidFill>
                          <a:latin typeface="+mn-lt"/>
                          <a:sym typeface="Symbol"/>
                        </a:rPr>
                        <a:t></a:t>
                      </a:r>
                      <a:r>
                        <a:rPr lang="en-US" sz="2400" b="0" i="0" u="none" strike="noStrike" dirty="0">
                          <a:solidFill>
                            <a:srgbClr val="000000"/>
                          </a:solidFill>
                          <a:latin typeface="+mn-lt"/>
                        </a:rPr>
                        <a:t>b ≡ ∼a </a:t>
                      </a:r>
                      <a:r>
                        <a:rPr lang="en-US" sz="2400" b="0" i="0" u="none" strike="noStrike" dirty="0">
                          <a:solidFill>
                            <a:srgbClr val="000000"/>
                          </a:solidFill>
                          <a:latin typeface="+mn-lt"/>
                          <a:sym typeface="Symbol"/>
                        </a:rPr>
                        <a:t></a:t>
                      </a:r>
                      <a:r>
                        <a:rPr lang="en-US" sz="2400" b="0" i="0" u="none" strike="noStrike" dirty="0">
                          <a:solidFill>
                            <a:srgbClr val="000000"/>
                          </a:solidFill>
                          <a:latin typeface="+mn-lt"/>
                        </a:rPr>
                        <a:t> b</a:t>
                      </a:r>
                      <a:endParaRPr lang="en-US" sz="2400" dirty="0">
                        <a:latin typeface="+mn-lt"/>
                      </a:endParaRPr>
                    </a:p>
                  </a:txBody>
                  <a:tcPr/>
                </a:tc>
                <a:extLst>
                  <a:ext uri="{0D108BD9-81ED-4DB2-BD59-A6C34878D82A}">
                    <a16:rowId xmlns="" xmlns:a16="http://schemas.microsoft.com/office/drawing/2014/main" val="10002"/>
                  </a:ext>
                </a:extLst>
              </a:tr>
              <a:tr h="667190">
                <a:tc>
                  <a:txBody>
                    <a:bodyPr/>
                    <a:lstStyle/>
                    <a:p>
                      <a:pPr algn="ctr" rtl="0" fontAlgn="t">
                        <a:spcBef>
                          <a:spcPts val="0"/>
                        </a:spcBef>
                        <a:spcAft>
                          <a:spcPts val="0"/>
                        </a:spcAft>
                      </a:pPr>
                      <a:r>
                        <a:rPr lang="en-US" sz="2400" b="0" i="0" u="none" strike="noStrike" dirty="0">
                          <a:solidFill>
                            <a:srgbClr val="000000"/>
                          </a:solidFill>
                          <a:latin typeface="+mn-lt"/>
                        </a:rPr>
                        <a:t>11</a:t>
                      </a:r>
                      <a:endParaRPr lang="en-US" sz="2400" dirty="0">
                        <a:latin typeface="+mn-lt"/>
                      </a:endParaRPr>
                    </a:p>
                  </a:txBody>
                  <a:tcPr/>
                </a:tc>
                <a:tc>
                  <a:txBody>
                    <a:bodyPr/>
                    <a:lstStyle/>
                    <a:p>
                      <a:pPr algn="ctr" rtl="0" fontAlgn="t">
                        <a:spcBef>
                          <a:spcPts val="0"/>
                        </a:spcBef>
                        <a:spcAft>
                          <a:spcPts val="0"/>
                        </a:spcAft>
                      </a:pPr>
                      <a:r>
                        <a:rPr lang="en-US" sz="2400" dirty="0">
                          <a:latin typeface="+mn-lt"/>
                          <a:sym typeface="Symbol"/>
                        </a:rPr>
                        <a:t></a:t>
                      </a:r>
                      <a:r>
                        <a:rPr lang="en-US" sz="2400" b="0" i="0" u="none" strike="noStrike" dirty="0">
                          <a:solidFill>
                            <a:srgbClr val="000000"/>
                          </a:solidFill>
                          <a:latin typeface="+mn-lt"/>
                        </a:rPr>
                        <a:t> R </a:t>
                      </a:r>
                      <a:r>
                        <a:rPr lang="en-US" sz="2400" dirty="0">
                          <a:latin typeface="+mn-lt"/>
                          <a:sym typeface="Symbol"/>
                        </a:rPr>
                        <a:t></a:t>
                      </a:r>
                      <a:r>
                        <a:rPr lang="en-US" sz="2400" b="0" i="0" u="none" strike="noStrike" dirty="0">
                          <a:solidFill>
                            <a:srgbClr val="000000"/>
                          </a:solidFill>
                          <a:latin typeface="+mn-lt"/>
                        </a:rPr>
                        <a:t> Q</a:t>
                      </a:r>
                      <a:endParaRPr lang="en-US" sz="2400" dirty="0">
                        <a:latin typeface="+mn-lt"/>
                      </a:endParaRPr>
                    </a:p>
                  </a:txBody>
                  <a:tcPr/>
                </a:tc>
                <a:tc>
                  <a:txBody>
                    <a:bodyPr/>
                    <a:lstStyle/>
                    <a:p>
                      <a:pPr algn="ctr" rtl="0" fontAlgn="t">
                        <a:spcBef>
                          <a:spcPts val="0"/>
                        </a:spcBef>
                        <a:spcAft>
                          <a:spcPts val="0"/>
                        </a:spcAft>
                      </a:pPr>
                      <a:r>
                        <a:rPr lang="en-US" sz="2400" b="0" i="0" u="none" strike="noStrike" dirty="0">
                          <a:solidFill>
                            <a:srgbClr val="000000"/>
                          </a:solidFill>
                          <a:latin typeface="+mn-lt"/>
                        </a:rPr>
                        <a:t>Rule T ,(10),Contra positive</a:t>
                      </a:r>
                      <a:endParaRPr lang="en-US" sz="2400" dirty="0">
                        <a:latin typeface="+mn-lt"/>
                      </a:endParaRPr>
                    </a:p>
                  </a:txBody>
                  <a:tcPr/>
                </a:tc>
                <a:extLst>
                  <a:ext uri="{0D108BD9-81ED-4DB2-BD59-A6C34878D82A}">
                    <a16:rowId xmlns="" xmlns:a16="http://schemas.microsoft.com/office/drawing/2014/main" val="10003"/>
                  </a:ext>
                </a:extLst>
              </a:tr>
              <a:tr h="500250">
                <a:tc>
                  <a:txBody>
                    <a:bodyPr/>
                    <a:lstStyle/>
                    <a:p>
                      <a:pPr algn="ctr" rtl="0" fontAlgn="t">
                        <a:spcBef>
                          <a:spcPts val="0"/>
                        </a:spcBef>
                        <a:spcAft>
                          <a:spcPts val="0"/>
                        </a:spcAft>
                      </a:pPr>
                      <a:r>
                        <a:rPr lang="en-US" sz="2400" b="0" i="0" u="none" strike="noStrike" dirty="0">
                          <a:solidFill>
                            <a:srgbClr val="000000"/>
                          </a:solidFill>
                          <a:latin typeface="+mn-lt"/>
                        </a:rPr>
                        <a:t>12</a:t>
                      </a:r>
                      <a:endParaRPr lang="en-US" sz="2400" dirty="0">
                        <a:latin typeface="+mn-lt"/>
                      </a:endParaRPr>
                    </a:p>
                  </a:txBody>
                  <a:tcPr/>
                </a:tc>
                <a:tc>
                  <a:txBody>
                    <a:bodyPr/>
                    <a:lstStyle/>
                    <a:p>
                      <a:pPr algn="ctr" rtl="0" fontAlgn="t">
                        <a:spcBef>
                          <a:spcPts val="0"/>
                        </a:spcBef>
                        <a:spcAft>
                          <a:spcPts val="0"/>
                        </a:spcAft>
                      </a:pPr>
                      <a:r>
                        <a:rPr lang="en-US" sz="2400" b="0" i="0" u="none" strike="noStrike" dirty="0">
                          <a:solidFill>
                            <a:srgbClr val="000000"/>
                          </a:solidFill>
                          <a:latin typeface="+mn-lt"/>
                        </a:rPr>
                        <a:t>Q</a:t>
                      </a:r>
                      <a:endParaRPr lang="en-US" sz="2400" dirty="0">
                        <a:latin typeface="+mn-lt"/>
                      </a:endParaRPr>
                    </a:p>
                  </a:txBody>
                  <a:tcPr/>
                </a:tc>
                <a:tc>
                  <a:txBody>
                    <a:bodyPr/>
                    <a:lstStyle/>
                    <a:p>
                      <a:pPr algn="ctr" rtl="0" fontAlgn="t">
                        <a:spcBef>
                          <a:spcPts val="0"/>
                        </a:spcBef>
                        <a:spcAft>
                          <a:spcPts val="0"/>
                        </a:spcAft>
                      </a:pPr>
                      <a:r>
                        <a:rPr lang="en-US" sz="2400" b="0" i="0" u="none" strike="noStrike" dirty="0">
                          <a:solidFill>
                            <a:srgbClr val="000000"/>
                          </a:solidFill>
                          <a:latin typeface="+mn-lt"/>
                        </a:rPr>
                        <a:t>Rule T ,(9),(11) Modus Ponens</a:t>
                      </a:r>
                      <a:endParaRPr lang="en-US" sz="2400" dirty="0">
                        <a:latin typeface="+mn-lt"/>
                      </a:endParaRPr>
                    </a:p>
                  </a:txBody>
                  <a:tcPr/>
                </a:tc>
                <a:extLst>
                  <a:ext uri="{0D108BD9-81ED-4DB2-BD59-A6C34878D82A}">
                    <a16:rowId xmlns="" xmlns:a16="http://schemas.microsoft.com/office/drawing/2014/main" val="10004"/>
                  </a:ext>
                </a:extLst>
              </a:tr>
              <a:tr h="667190">
                <a:tc>
                  <a:txBody>
                    <a:bodyPr/>
                    <a:lstStyle/>
                    <a:p>
                      <a:pPr algn="ctr"/>
                      <a:r>
                        <a:rPr lang="en-US" sz="2400" dirty="0"/>
                        <a:t>13</a:t>
                      </a:r>
                    </a:p>
                  </a:txBody>
                  <a:tcPr/>
                </a:tc>
                <a:tc>
                  <a:txBody>
                    <a:bodyPr/>
                    <a:lstStyle/>
                    <a:p>
                      <a:pPr algn="ctr" rtl="0" fontAlgn="t">
                        <a:spcBef>
                          <a:spcPts val="0"/>
                        </a:spcBef>
                        <a:spcAft>
                          <a:spcPts val="0"/>
                        </a:spcAft>
                      </a:pPr>
                      <a:r>
                        <a:rPr lang="en-US" sz="2400" b="0" i="0" u="none" strike="noStrike" dirty="0">
                          <a:solidFill>
                            <a:srgbClr val="000000"/>
                          </a:solidFill>
                          <a:latin typeface="+mn-lt"/>
                        </a:rPr>
                        <a:t>Q </a:t>
                      </a:r>
                      <a:r>
                        <a:rPr lang="en-US" sz="2400" dirty="0">
                          <a:latin typeface="+mn-lt"/>
                          <a:sym typeface="Symbol"/>
                        </a:rPr>
                        <a:t></a:t>
                      </a:r>
                      <a:r>
                        <a:rPr lang="en-US" sz="2400" b="0" i="0" u="none" strike="noStrike" dirty="0">
                          <a:solidFill>
                            <a:srgbClr val="000000"/>
                          </a:solidFill>
                          <a:latin typeface="+mn-lt"/>
                        </a:rPr>
                        <a:t> </a:t>
                      </a:r>
                      <a:r>
                        <a:rPr lang="en-US" sz="2400" dirty="0">
                          <a:latin typeface="+mn-lt"/>
                          <a:sym typeface="Symbol"/>
                        </a:rPr>
                        <a:t></a:t>
                      </a:r>
                      <a:r>
                        <a:rPr lang="en-US" sz="2400" b="0" i="0" u="none" strike="noStrike" dirty="0">
                          <a:solidFill>
                            <a:srgbClr val="000000"/>
                          </a:solidFill>
                          <a:latin typeface="+mn-lt"/>
                        </a:rPr>
                        <a:t> P</a:t>
                      </a:r>
                      <a:endParaRPr lang="en-US" sz="2400" dirty="0">
                        <a:latin typeface="+mn-lt"/>
                      </a:endParaRPr>
                    </a:p>
                  </a:txBody>
                  <a:tcPr/>
                </a:tc>
                <a:tc>
                  <a:txBody>
                    <a:bodyPr/>
                    <a:lstStyle/>
                    <a:p>
                      <a:pPr algn="ctr" rtl="0" fontAlgn="t">
                        <a:spcBef>
                          <a:spcPts val="0"/>
                        </a:spcBef>
                        <a:spcAft>
                          <a:spcPts val="0"/>
                        </a:spcAft>
                      </a:pPr>
                      <a:r>
                        <a:rPr lang="en-US" sz="2400" b="0" i="0" u="none" strike="noStrike" dirty="0">
                          <a:solidFill>
                            <a:srgbClr val="000000"/>
                          </a:solidFill>
                          <a:latin typeface="+mn-lt"/>
                        </a:rPr>
                        <a:t>Rule P</a:t>
                      </a:r>
                      <a:endParaRPr lang="en-US" sz="2400" dirty="0">
                        <a:latin typeface="+mn-lt"/>
                      </a:endParaRPr>
                    </a:p>
                  </a:txBody>
                  <a:tcPr/>
                </a:tc>
                <a:extLst>
                  <a:ext uri="{0D108BD9-81ED-4DB2-BD59-A6C34878D82A}">
                    <a16:rowId xmlns="" xmlns:a16="http://schemas.microsoft.com/office/drawing/2014/main" val="10005"/>
                  </a:ext>
                </a:extLst>
              </a:tr>
              <a:tr h="544896">
                <a:tc>
                  <a:txBody>
                    <a:bodyPr/>
                    <a:lstStyle/>
                    <a:p>
                      <a:pPr algn="ctr"/>
                      <a:r>
                        <a:rPr lang="en-US" sz="2400" dirty="0"/>
                        <a:t>14</a:t>
                      </a:r>
                    </a:p>
                  </a:txBody>
                  <a:tcPr/>
                </a:tc>
                <a:tc>
                  <a:txBody>
                    <a:bodyPr/>
                    <a:lstStyle/>
                    <a:p>
                      <a:pPr algn="ctr" rtl="0" fontAlgn="t">
                        <a:spcBef>
                          <a:spcPts val="0"/>
                        </a:spcBef>
                        <a:spcAft>
                          <a:spcPts val="0"/>
                        </a:spcAft>
                      </a:pPr>
                      <a:r>
                        <a:rPr lang="en-US" sz="2400" dirty="0">
                          <a:latin typeface="+mn-lt"/>
                          <a:sym typeface="Symbol"/>
                        </a:rPr>
                        <a:t></a:t>
                      </a:r>
                      <a:r>
                        <a:rPr lang="en-US" sz="2400" b="0" i="0" u="none" strike="noStrike" dirty="0">
                          <a:solidFill>
                            <a:srgbClr val="000000"/>
                          </a:solidFill>
                          <a:latin typeface="+mn-lt"/>
                        </a:rPr>
                        <a:t>P</a:t>
                      </a:r>
                      <a:endParaRPr lang="en-US" sz="2400" dirty="0">
                        <a:latin typeface="+mn-lt"/>
                      </a:endParaRPr>
                    </a:p>
                  </a:txBody>
                  <a:tcPr/>
                </a:tc>
                <a:tc>
                  <a:txBody>
                    <a:bodyPr/>
                    <a:lstStyle/>
                    <a:p>
                      <a:pPr algn="ctr" rtl="0" fontAlgn="t">
                        <a:spcBef>
                          <a:spcPts val="0"/>
                        </a:spcBef>
                        <a:spcAft>
                          <a:spcPts val="0"/>
                        </a:spcAft>
                      </a:pPr>
                      <a:r>
                        <a:rPr lang="en-US" sz="2400" b="0" i="0" u="none" strike="noStrike" dirty="0">
                          <a:solidFill>
                            <a:srgbClr val="000000"/>
                          </a:solidFill>
                          <a:latin typeface="+mn-lt"/>
                        </a:rPr>
                        <a:t>Rule T ,(12), (13) Modus Ponens</a:t>
                      </a:r>
                      <a:endParaRPr lang="en-US" sz="2400" dirty="0">
                        <a:latin typeface="+mn-lt"/>
                      </a:endParaRPr>
                    </a:p>
                  </a:txBody>
                  <a:tcPr/>
                </a:tc>
                <a:extLst>
                  <a:ext uri="{0D108BD9-81ED-4DB2-BD59-A6C34878D82A}">
                    <a16:rowId xmlns="" xmlns:a16="http://schemas.microsoft.com/office/drawing/2014/main" val="10006"/>
                  </a:ext>
                </a:extLst>
              </a:tr>
              <a:tr h="967997">
                <a:tc>
                  <a:txBody>
                    <a:bodyPr/>
                    <a:lstStyle/>
                    <a:p>
                      <a:pPr algn="ctr"/>
                      <a:r>
                        <a:rPr lang="en-US" sz="2400" dirty="0"/>
                        <a:t>15</a:t>
                      </a:r>
                    </a:p>
                  </a:txBody>
                  <a:tcPr/>
                </a:tc>
                <a:tc>
                  <a:txBody>
                    <a:bodyPr/>
                    <a:lstStyle/>
                    <a:p>
                      <a:pPr marL="0" marR="0" indent="0" algn="ctr" defTabSz="914400" rtl="0" eaLnBrk="1" fontAlgn="t" latinLnBrk="0" hangingPunct="1">
                        <a:lnSpc>
                          <a:spcPct val="100000"/>
                        </a:lnSpc>
                        <a:spcBef>
                          <a:spcPts val="0"/>
                        </a:spcBef>
                        <a:spcAft>
                          <a:spcPts val="0"/>
                        </a:spcAft>
                        <a:buClrTx/>
                        <a:buSzTx/>
                        <a:buFontTx/>
                        <a:buNone/>
                        <a:tabLst/>
                        <a:defRPr/>
                      </a:pPr>
                      <a:r>
                        <a:rPr lang="en-US" sz="2400" dirty="0">
                          <a:solidFill>
                            <a:schemeClr val="tx1"/>
                          </a:solidFill>
                        </a:rPr>
                        <a:t>P  </a:t>
                      </a:r>
                      <a:r>
                        <a:rPr lang="en-US" sz="2400" dirty="0">
                          <a:solidFill>
                            <a:schemeClr val="tx1"/>
                          </a:solidFill>
                          <a:sym typeface="Symbol"/>
                        </a:rPr>
                        <a:t> </a:t>
                      </a:r>
                      <a:r>
                        <a:rPr lang="en-US" sz="2400" dirty="0">
                          <a:latin typeface="+mn-lt"/>
                          <a:sym typeface="Symbol"/>
                        </a:rPr>
                        <a:t></a:t>
                      </a:r>
                      <a:r>
                        <a:rPr lang="en-US" sz="2400" b="0" i="0" u="none" strike="noStrike" dirty="0">
                          <a:solidFill>
                            <a:srgbClr val="000000"/>
                          </a:solidFill>
                          <a:latin typeface="+mn-lt"/>
                        </a:rPr>
                        <a:t>P  ≡ F</a:t>
                      </a:r>
                      <a:endParaRPr lang="en-US" sz="2400" dirty="0">
                        <a:latin typeface="+mn-lt"/>
                      </a:endParaRPr>
                    </a:p>
                    <a:p>
                      <a:pPr algn="ctr"/>
                      <a:r>
                        <a:rPr lang="en-US" sz="2400" dirty="0"/>
                        <a:t>A contradiction</a:t>
                      </a:r>
                    </a:p>
                  </a:txBody>
                  <a:tcPr/>
                </a:tc>
                <a:tc>
                  <a:txBody>
                    <a:bodyPr/>
                    <a:lstStyle/>
                    <a:p>
                      <a:pPr algn="ctr" rtl="0" fontAlgn="t">
                        <a:spcBef>
                          <a:spcPts val="0"/>
                        </a:spcBef>
                        <a:spcAft>
                          <a:spcPts val="0"/>
                        </a:spcAft>
                      </a:pPr>
                      <a:r>
                        <a:rPr lang="en-US" sz="2400" b="0" i="0" u="none" strike="noStrike" dirty="0">
                          <a:solidFill>
                            <a:srgbClr val="000000"/>
                          </a:solidFill>
                          <a:latin typeface="+mn-lt"/>
                        </a:rPr>
                        <a:t>Rule T, (2),(12) Negation law</a:t>
                      </a:r>
                      <a:endParaRPr lang="en-US" sz="2400" dirty="0">
                        <a:latin typeface="+mn-lt"/>
                      </a:endParaRPr>
                    </a:p>
                  </a:txBody>
                  <a:tcPr/>
                </a:tc>
                <a:extLst>
                  <a:ext uri="{0D108BD9-81ED-4DB2-BD59-A6C34878D82A}">
                    <a16:rowId xmlns="" xmlns:a16="http://schemas.microsoft.com/office/drawing/2014/main" val="10007"/>
                  </a:ext>
                </a:extLst>
              </a:tr>
            </a:tbl>
          </a:graphicData>
        </a:graphic>
      </p:graphicFrame>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1011222"/>
          </a:xfrm>
        </p:spPr>
        <p:txBody>
          <a:bodyPr>
            <a:normAutofit/>
          </a:bodyPr>
          <a:lstStyle/>
          <a:p>
            <a:pPr algn="l"/>
            <a:r>
              <a:rPr lang="en-US" sz="2800" b="1" dirty="0"/>
              <a:t>Problem 2</a:t>
            </a:r>
            <a:r>
              <a:rPr lang="en-US" sz="2800" dirty="0"/>
              <a:t>: Prove by Indirect method </a:t>
            </a:r>
            <a:r>
              <a:rPr lang="en-US" sz="2800" dirty="0">
                <a:sym typeface="Symbol"/>
              </a:rPr>
              <a:t>Q, PQ, (PR)R</a:t>
            </a:r>
            <a:endParaRPr lang="en-US" sz="2800" dirty="0"/>
          </a:p>
        </p:txBody>
      </p:sp>
      <p:graphicFrame>
        <p:nvGraphicFramePr>
          <p:cNvPr id="4" name="Content Placeholder 3"/>
          <p:cNvGraphicFramePr>
            <a:graphicFrameLocks noGrp="1"/>
          </p:cNvGraphicFramePr>
          <p:nvPr>
            <p:ph idx="1"/>
          </p:nvPr>
        </p:nvGraphicFramePr>
        <p:xfrm>
          <a:off x="214282" y="1271838"/>
          <a:ext cx="8715436" cy="4694634"/>
        </p:xfrm>
        <a:graphic>
          <a:graphicData uri="http://schemas.openxmlformats.org/drawingml/2006/table">
            <a:tbl>
              <a:tblPr firstRow="1" bandRow="1">
                <a:tableStyleId>{5C22544A-7EE6-4342-B048-85BDC9FD1C3A}</a:tableStyleId>
              </a:tblPr>
              <a:tblGrid>
                <a:gridCol w="1286140">
                  <a:extLst>
                    <a:ext uri="{9D8B030D-6E8A-4147-A177-3AD203B41FA5}">
                      <a16:colId xmlns="" xmlns:a16="http://schemas.microsoft.com/office/drawing/2014/main" val="20000"/>
                    </a:ext>
                  </a:extLst>
                </a:gridCol>
                <a:gridCol w="3422992">
                  <a:extLst>
                    <a:ext uri="{9D8B030D-6E8A-4147-A177-3AD203B41FA5}">
                      <a16:colId xmlns="" xmlns:a16="http://schemas.microsoft.com/office/drawing/2014/main" val="20001"/>
                    </a:ext>
                  </a:extLst>
                </a:gridCol>
                <a:gridCol w="4006304">
                  <a:extLst>
                    <a:ext uri="{9D8B030D-6E8A-4147-A177-3AD203B41FA5}">
                      <a16:colId xmlns="" xmlns:a16="http://schemas.microsoft.com/office/drawing/2014/main" val="20002"/>
                    </a:ext>
                  </a:extLst>
                </a:gridCol>
              </a:tblGrid>
              <a:tr h="446244">
                <a:tc>
                  <a:txBody>
                    <a:bodyPr/>
                    <a:lstStyle/>
                    <a:p>
                      <a:pPr algn="ctr"/>
                      <a:r>
                        <a:rPr lang="en-US" sz="2400" dirty="0">
                          <a:solidFill>
                            <a:schemeClr val="tx1"/>
                          </a:solidFill>
                        </a:rPr>
                        <a:t>Stage</a:t>
                      </a:r>
                    </a:p>
                  </a:txBody>
                  <a:tcPr/>
                </a:tc>
                <a:tc>
                  <a:txBody>
                    <a:bodyPr/>
                    <a:lstStyle/>
                    <a:p>
                      <a:pPr algn="ctr"/>
                      <a:r>
                        <a:rPr lang="en-US" sz="2400" dirty="0">
                          <a:solidFill>
                            <a:schemeClr val="tx1"/>
                          </a:solidFill>
                        </a:rPr>
                        <a:t>Premises</a:t>
                      </a:r>
                    </a:p>
                  </a:txBody>
                  <a:tcPr/>
                </a:tc>
                <a:tc>
                  <a:txBody>
                    <a:bodyPr/>
                    <a:lstStyle/>
                    <a:p>
                      <a:pPr algn="ctr"/>
                      <a:r>
                        <a:rPr lang="en-US" sz="2400" dirty="0">
                          <a:solidFill>
                            <a:schemeClr val="tx1"/>
                          </a:solidFill>
                        </a:rPr>
                        <a:t>Rules</a:t>
                      </a:r>
                    </a:p>
                  </a:txBody>
                  <a:tcPr/>
                </a:tc>
                <a:extLst>
                  <a:ext uri="{0D108BD9-81ED-4DB2-BD59-A6C34878D82A}">
                    <a16:rowId xmlns="" xmlns:a16="http://schemas.microsoft.com/office/drawing/2014/main" val="10000"/>
                  </a:ext>
                </a:extLst>
              </a:tr>
              <a:tr h="446244">
                <a:tc>
                  <a:txBody>
                    <a:bodyPr/>
                    <a:lstStyle/>
                    <a:p>
                      <a:pPr algn="ctr" rtl="0" fontAlgn="t">
                        <a:spcBef>
                          <a:spcPts val="0"/>
                        </a:spcBef>
                        <a:spcAft>
                          <a:spcPts val="0"/>
                        </a:spcAft>
                      </a:pPr>
                      <a:r>
                        <a:rPr lang="en-US" sz="2400" b="0" i="0" u="none" strike="noStrike" dirty="0">
                          <a:solidFill>
                            <a:schemeClr val="tx1"/>
                          </a:solidFill>
                          <a:latin typeface="+mn-lt"/>
                        </a:rPr>
                        <a:t>1</a:t>
                      </a:r>
                      <a:endParaRPr lang="en-US" sz="2400" dirty="0">
                        <a:solidFill>
                          <a:schemeClr val="tx1"/>
                        </a:solidFill>
                        <a:latin typeface="+mn-lt"/>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dirty="0">
                          <a:sym typeface="Symbol"/>
                        </a:rPr>
                        <a:t>P  Q</a:t>
                      </a:r>
                      <a:endParaRPr lang="en-US" sz="2400" dirty="0"/>
                    </a:p>
                  </a:txBody>
                  <a:tcPr/>
                </a:tc>
                <a:tc>
                  <a:txBody>
                    <a:bodyPr/>
                    <a:lstStyle/>
                    <a:p>
                      <a:pPr algn="ctr"/>
                      <a:r>
                        <a:rPr lang="en-US" sz="2400" dirty="0"/>
                        <a:t>Rule</a:t>
                      </a:r>
                      <a:r>
                        <a:rPr lang="en-US" sz="2400" baseline="0" dirty="0"/>
                        <a:t> P</a:t>
                      </a:r>
                      <a:endParaRPr lang="en-US" sz="2400" dirty="0"/>
                    </a:p>
                  </a:txBody>
                  <a:tcPr/>
                </a:tc>
                <a:extLst>
                  <a:ext uri="{0D108BD9-81ED-4DB2-BD59-A6C34878D82A}">
                    <a16:rowId xmlns="" xmlns:a16="http://schemas.microsoft.com/office/drawing/2014/main" val="10001"/>
                  </a:ext>
                </a:extLst>
              </a:tr>
              <a:tr h="446244">
                <a:tc>
                  <a:txBody>
                    <a:bodyPr/>
                    <a:lstStyle/>
                    <a:p>
                      <a:pPr algn="ctr" rtl="0" fontAlgn="t">
                        <a:spcBef>
                          <a:spcPts val="0"/>
                        </a:spcBef>
                        <a:spcAft>
                          <a:spcPts val="0"/>
                        </a:spcAft>
                      </a:pPr>
                      <a:r>
                        <a:rPr lang="en-US" sz="2400" b="0" i="0" u="none" strike="noStrike" dirty="0">
                          <a:solidFill>
                            <a:schemeClr val="tx1"/>
                          </a:solidFill>
                          <a:latin typeface="+mn-lt"/>
                        </a:rPr>
                        <a:t>2</a:t>
                      </a:r>
                      <a:endParaRPr lang="en-US" sz="2400" dirty="0">
                        <a:solidFill>
                          <a:schemeClr val="tx1"/>
                        </a:solidFill>
                        <a:latin typeface="+mn-lt"/>
                      </a:endParaRPr>
                    </a:p>
                  </a:txBody>
                  <a:tcPr/>
                </a:tc>
                <a:tc>
                  <a:txBody>
                    <a:bodyPr/>
                    <a:lstStyle/>
                    <a:p>
                      <a:pPr algn="ctr"/>
                      <a:r>
                        <a:rPr lang="en-US" sz="2400" dirty="0">
                          <a:sym typeface="Symbol"/>
                        </a:rPr>
                        <a:t> Q</a:t>
                      </a:r>
                      <a:endParaRPr lang="en-US" sz="24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dirty="0"/>
                        <a:t>Rule</a:t>
                      </a:r>
                      <a:r>
                        <a:rPr lang="en-US" sz="2400" baseline="0" dirty="0"/>
                        <a:t> P</a:t>
                      </a:r>
                      <a:endParaRPr lang="en-US" sz="2400" dirty="0"/>
                    </a:p>
                  </a:txBody>
                  <a:tcPr/>
                </a:tc>
                <a:extLst>
                  <a:ext uri="{0D108BD9-81ED-4DB2-BD59-A6C34878D82A}">
                    <a16:rowId xmlns="" xmlns:a16="http://schemas.microsoft.com/office/drawing/2014/main" val="10002"/>
                  </a:ext>
                </a:extLst>
              </a:tr>
              <a:tr h="446244">
                <a:tc>
                  <a:txBody>
                    <a:bodyPr/>
                    <a:lstStyle/>
                    <a:p>
                      <a:pPr algn="ctr" rtl="0" fontAlgn="t">
                        <a:spcBef>
                          <a:spcPts val="0"/>
                        </a:spcBef>
                        <a:spcAft>
                          <a:spcPts val="0"/>
                        </a:spcAft>
                      </a:pPr>
                      <a:r>
                        <a:rPr lang="en-US" sz="2400" b="0" i="0" u="none" strike="noStrike" dirty="0">
                          <a:solidFill>
                            <a:schemeClr val="tx1"/>
                          </a:solidFill>
                          <a:latin typeface="+mn-lt"/>
                        </a:rPr>
                        <a:t>3</a:t>
                      </a:r>
                      <a:endParaRPr lang="en-US" sz="2400" dirty="0">
                        <a:solidFill>
                          <a:schemeClr val="tx1"/>
                        </a:solidFill>
                        <a:latin typeface="+mn-lt"/>
                      </a:endParaRPr>
                    </a:p>
                  </a:txBody>
                  <a:tcPr/>
                </a:tc>
                <a:tc>
                  <a:txBody>
                    <a:bodyPr/>
                    <a:lstStyle/>
                    <a:p>
                      <a:pPr algn="ctr"/>
                      <a:r>
                        <a:rPr lang="en-US" sz="2400" dirty="0">
                          <a:sym typeface="Symbol"/>
                        </a:rPr>
                        <a:t>P</a:t>
                      </a:r>
                      <a:endParaRPr lang="en-US" sz="2400" dirty="0"/>
                    </a:p>
                  </a:txBody>
                  <a:tcPr/>
                </a:tc>
                <a:tc>
                  <a:txBody>
                    <a:bodyPr/>
                    <a:lstStyle/>
                    <a:p>
                      <a:pPr algn="ctr"/>
                      <a:r>
                        <a:rPr lang="en-US" sz="2400" dirty="0"/>
                        <a:t>Rule</a:t>
                      </a:r>
                      <a:r>
                        <a:rPr lang="en-US" sz="2400" baseline="0" dirty="0"/>
                        <a:t> T, (1),(2),Modus Tollens</a:t>
                      </a:r>
                      <a:endParaRPr lang="en-US" sz="2400" dirty="0"/>
                    </a:p>
                  </a:txBody>
                  <a:tcPr/>
                </a:tc>
                <a:extLst>
                  <a:ext uri="{0D108BD9-81ED-4DB2-BD59-A6C34878D82A}">
                    <a16:rowId xmlns="" xmlns:a16="http://schemas.microsoft.com/office/drawing/2014/main" val="10003"/>
                  </a:ext>
                </a:extLst>
              </a:tr>
              <a:tr h="446244">
                <a:tc>
                  <a:txBody>
                    <a:bodyPr/>
                    <a:lstStyle/>
                    <a:p>
                      <a:pPr algn="ctr" rtl="0" fontAlgn="t">
                        <a:spcBef>
                          <a:spcPts val="0"/>
                        </a:spcBef>
                        <a:spcAft>
                          <a:spcPts val="0"/>
                        </a:spcAft>
                      </a:pPr>
                      <a:r>
                        <a:rPr lang="en-US" sz="2400" b="0" i="0" u="none" strike="noStrike" dirty="0">
                          <a:solidFill>
                            <a:schemeClr val="tx1"/>
                          </a:solidFill>
                          <a:latin typeface="+mn-lt"/>
                        </a:rPr>
                        <a:t>4</a:t>
                      </a:r>
                      <a:endParaRPr lang="en-US" sz="2400" dirty="0">
                        <a:solidFill>
                          <a:schemeClr val="tx1"/>
                        </a:solidFill>
                        <a:latin typeface="+mn-lt"/>
                      </a:endParaRPr>
                    </a:p>
                  </a:txBody>
                  <a:tcPr/>
                </a:tc>
                <a:tc>
                  <a:txBody>
                    <a:bodyPr/>
                    <a:lstStyle/>
                    <a:p>
                      <a:pPr algn="ctr"/>
                      <a:r>
                        <a:rPr lang="en-US" sz="2400" dirty="0">
                          <a:sym typeface="Symbol"/>
                        </a:rPr>
                        <a:t>(PR)</a:t>
                      </a:r>
                      <a:endParaRPr lang="en-US" sz="24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dirty="0"/>
                        <a:t>Rule</a:t>
                      </a:r>
                      <a:r>
                        <a:rPr lang="en-US" sz="2400" baseline="0" dirty="0"/>
                        <a:t> P</a:t>
                      </a:r>
                      <a:endParaRPr lang="en-US" sz="2400" dirty="0"/>
                    </a:p>
                  </a:txBody>
                  <a:tcPr/>
                </a:tc>
                <a:extLst>
                  <a:ext uri="{0D108BD9-81ED-4DB2-BD59-A6C34878D82A}">
                    <a16:rowId xmlns="" xmlns:a16="http://schemas.microsoft.com/office/drawing/2014/main" val="10004"/>
                  </a:ext>
                </a:extLst>
              </a:tr>
              <a:tr h="446244">
                <a:tc>
                  <a:txBody>
                    <a:bodyPr/>
                    <a:lstStyle/>
                    <a:p>
                      <a:pPr algn="ctr" rtl="0" fontAlgn="t">
                        <a:spcBef>
                          <a:spcPts val="0"/>
                        </a:spcBef>
                        <a:spcAft>
                          <a:spcPts val="0"/>
                        </a:spcAft>
                      </a:pPr>
                      <a:r>
                        <a:rPr lang="en-US" sz="2400" b="0" i="0" u="none" strike="noStrike" dirty="0">
                          <a:solidFill>
                            <a:schemeClr val="tx1"/>
                          </a:solidFill>
                          <a:latin typeface="+mn-lt"/>
                        </a:rPr>
                        <a:t>5.</a:t>
                      </a:r>
                      <a:endParaRPr lang="en-US" sz="2400" dirty="0">
                        <a:solidFill>
                          <a:schemeClr val="tx1"/>
                        </a:solidFill>
                        <a:latin typeface="+mn-lt"/>
                      </a:endParaRPr>
                    </a:p>
                  </a:txBody>
                  <a:tcPr/>
                </a:tc>
                <a:tc>
                  <a:txBody>
                    <a:bodyPr/>
                    <a:lstStyle/>
                    <a:p>
                      <a:pPr algn="ctr"/>
                      <a:r>
                        <a:rPr lang="en-US" sz="2400" dirty="0">
                          <a:sym typeface="Symbol"/>
                        </a:rPr>
                        <a:t>R</a:t>
                      </a:r>
                      <a:endParaRPr lang="en-US" sz="2400" dirty="0"/>
                    </a:p>
                  </a:txBody>
                  <a:tcPr/>
                </a:tc>
                <a:tc>
                  <a:txBody>
                    <a:bodyPr/>
                    <a:lstStyle/>
                    <a:p>
                      <a:pPr algn="ctr"/>
                      <a:r>
                        <a:rPr lang="en-US" sz="2400" dirty="0"/>
                        <a:t>Additional Premise</a:t>
                      </a:r>
                    </a:p>
                  </a:txBody>
                  <a:tcPr/>
                </a:tc>
                <a:extLst>
                  <a:ext uri="{0D108BD9-81ED-4DB2-BD59-A6C34878D82A}">
                    <a16:rowId xmlns="" xmlns:a16="http://schemas.microsoft.com/office/drawing/2014/main" val="10005"/>
                  </a:ext>
                </a:extLst>
              </a:tr>
              <a:tr h="528226">
                <a:tc>
                  <a:txBody>
                    <a:bodyPr/>
                    <a:lstStyle/>
                    <a:p>
                      <a:pPr algn="ctr" rtl="0" fontAlgn="t">
                        <a:spcBef>
                          <a:spcPts val="0"/>
                        </a:spcBef>
                        <a:spcAft>
                          <a:spcPts val="0"/>
                        </a:spcAft>
                      </a:pPr>
                      <a:r>
                        <a:rPr lang="en-US" sz="2400" dirty="0">
                          <a:solidFill>
                            <a:schemeClr val="tx1"/>
                          </a:solidFill>
                          <a:latin typeface="+mn-lt"/>
                        </a:rPr>
                        <a:t>6.</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dirty="0">
                          <a:sym typeface="Symbol"/>
                        </a:rPr>
                        <a:t> P   R</a:t>
                      </a:r>
                      <a:endParaRPr lang="en-US" sz="2400" dirty="0"/>
                    </a:p>
                  </a:txBody>
                  <a:tcPr/>
                </a:tc>
                <a:tc>
                  <a:txBody>
                    <a:bodyPr/>
                    <a:lstStyle/>
                    <a:p>
                      <a:pPr algn="ctr"/>
                      <a:r>
                        <a:rPr lang="en-US" sz="2400" dirty="0"/>
                        <a:t>Rule</a:t>
                      </a:r>
                      <a:r>
                        <a:rPr lang="en-US" sz="2400" baseline="0" dirty="0"/>
                        <a:t> T, (3),(5),Addition</a:t>
                      </a:r>
                      <a:endParaRPr lang="en-US" sz="2400" dirty="0"/>
                    </a:p>
                  </a:txBody>
                  <a:tcPr/>
                </a:tc>
                <a:extLst>
                  <a:ext uri="{0D108BD9-81ED-4DB2-BD59-A6C34878D82A}">
                    <a16:rowId xmlns="" xmlns:a16="http://schemas.microsoft.com/office/drawing/2014/main" val="10006"/>
                  </a:ext>
                </a:extLst>
              </a:tr>
              <a:tr h="600248">
                <a:tc>
                  <a:txBody>
                    <a:bodyPr/>
                    <a:lstStyle/>
                    <a:p>
                      <a:pPr algn="ctr" rtl="0" fontAlgn="t">
                        <a:spcBef>
                          <a:spcPts val="0"/>
                        </a:spcBef>
                        <a:spcAft>
                          <a:spcPts val="0"/>
                        </a:spcAft>
                      </a:pPr>
                      <a:r>
                        <a:rPr lang="en-US" sz="2400" dirty="0">
                          <a:solidFill>
                            <a:schemeClr val="tx1"/>
                          </a:solidFill>
                          <a:latin typeface="+mn-lt"/>
                        </a:rPr>
                        <a:t>7</a:t>
                      </a:r>
                    </a:p>
                  </a:txBody>
                  <a:tcPr/>
                </a:tc>
                <a:tc>
                  <a:txBody>
                    <a:bodyPr/>
                    <a:lstStyle/>
                    <a:p>
                      <a:pPr algn="ctr"/>
                      <a:r>
                        <a:rPr lang="en-US" sz="2400" dirty="0">
                          <a:sym typeface="Symbol"/>
                        </a:rPr>
                        <a:t>(PR)</a:t>
                      </a:r>
                      <a:endParaRPr lang="en-US" sz="24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dirty="0"/>
                        <a:t>Rule</a:t>
                      </a:r>
                      <a:r>
                        <a:rPr lang="en-US" sz="2400" baseline="0" dirty="0"/>
                        <a:t> T, (6), Demorgan’s Law</a:t>
                      </a:r>
                      <a:endParaRPr lang="en-US" sz="2400" dirty="0"/>
                    </a:p>
                  </a:txBody>
                  <a:tcPr/>
                </a:tc>
                <a:extLst>
                  <a:ext uri="{0D108BD9-81ED-4DB2-BD59-A6C34878D82A}">
                    <a16:rowId xmlns="" xmlns:a16="http://schemas.microsoft.com/office/drawing/2014/main" val="10007"/>
                  </a:ext>
                </a:extLst>
              </a:tr>
              <a:tr h="803239">
                <a:tc>
                  <a:txBody>
                    <a:bodyPr/>
                    <a:lstStyle/>
                    <a:p>
                      <a:pPr algn="ctr" rtl="0" fontAlgn="t">
                        <a:spcBef>
                          <a:spcPts val="0"/>
                        </a:spcBef>
                        <a:spcAft>
                          <a:spcPts val="0"/>
                        </a:spcAft>
                      </a:pPr>
                      <a:r>
                        <a:rPr lang="en-US" sz="2400" dirty="0">
                          <a:solidFill>
                            <a:schemeClr val="tx1"/>
                          </a:solidFill>
                          <a:latin typeface="+mn-lt"/>
                        </a:rPr>
                        <a:t>8</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sym typeface="Symbol"/>
                        </a:rPr>
                        <a:t>(PR)  </a:t>
                      </a:r>
                      <a:r>
                        <a:rPr kumimoji="0" lang="en-US" sz="2400" b="0" i="0" u="none" strike="noStrike" kern="1200" cap="none" spc="0" normalizeH="0" baseline="0" noProof="0" dirty="0">
                          <a:ln>
                            <a:noFill/>
                          </a:ln>
                          <a:solidFill>
                            <a:prstClr val="black"/>
                          </a:solidFill>
                          <a:effectLst/>
                          <a:uLnTx/>
                          <a:uFillTx/>
                          <a:latin typeface="+mn-lt"/>
                          <a:ea typeface="+mn-ea"/>
                          <a:cs typeface="+mn-cs"/>
                          <a:sym typeface="Symbol"/>
                        </a:rPr>
                        <a:t>(PR)  F</a:t>
                      </a:r>
                      <a:endParaRPr lang="en-US" sz="2400" dirty="0"/>
                    </a:p>
                    <a:p>
                      <a:pPr algn="ctr"/>
                      <a:r>
                        <a:rPr lang="en-US" sz="2400" dirty="0"/>
                        <a:t>A contradiction</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dirty="0"/>
                        <a:t>Rule</a:t>
                      </a:r>
                      <a:r>
                        <a:rPr lang="en-US" sz="2400" baseline="0" dirty="0"/>
                        <a:t> T, (4),(7),</a:t>
                      </a:r>
                      <a:r>
                        <a:rPr lang="en-US" sz="2400" b="0" i="0" u="none" strike="noStrike" dirty="0">
                          <a:solidFill>
                            <a:srgbClr val="000000"/>
                          </a:solidFill>
                          <a:latin typeface="+mn-lt"/>
                        </a:rPr>
                        <a:t> Negation law</a:t>
                      </a:r>
                      <a:endParaRPr lang="en-US" sz="2400" dirty="0">
                        <a:latin typeface="+mn-lt"/>
                      </a:endParaRPr>
                    </a:p>
                    <a:p>
                      <a:pPr algn="ctr"/>
                      <a:endParaRPr lang="en-US" sz="2400" dirty="0"/>
                    </a:p>
                  </a:txBody>
                  <a:tcPr/>
                </a:tc>
                <a:extLst>
                  <a:ext uri="{0D108BD9-81ED-4DB2-BD59-A6C34878D82A}">
                    <a16:rowId xmlns="" xmlns:a16="http://schemas.microsoft.com/office/drawing/2014/main" val="10008"/>
                  </a:ext>
                </a:extLst>
              </a:tr>
            </a:tbl>
          </a:graphicData>
        </a:graphic>
      </p:graphicFrame>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Inconsistency</a:t>
            </a:r>
          </a:p>
        </p:txBody>
      </p:sp>
      <p:sp>
        <p:nvSpPr>
          <p:cNvPr id="6" name="Content Placeholder 5"/>
          <p:cNvSpPr>
            <a:spLocks noGrp="1"/>
          </p:cNvSpPr>
          <p:nvPr>
            <p:ph idx="1"/>
          </p:nvPr>
        </p:nvSpPr>
        <p:spPr/>
        <p:txBody>
          <a:bodyPr/>
          <a:lstStyle/>
          <a:p>
            <a:r>
              <a:rPr lang="en-US" dirty="0"/>
              <a:t>A set of premises H</a:t>
            </a:r>
            <a:r>
              <a:rPr lang="en-US" baseline="-25000" dirty="0"/>
              <a:t>1</a:t>
            </a:r>
            <a:r>
              <a:rPr lang="en-US" dirty="0"/>
              <a:t>, H</a:t>
            </a:r>
            <a:r>
              <a:rPr lang="en-US" baseline="-25000" dirty="0"/>
              <a:t>2</a:t>
            </a:r>
            <a:r>
              <a:rPr lang="en-US" dirty="0"/>
              <a:t>, …..</a:t>
            </a:r>
            <a:r>
              <a:rPr lang="en-US" dirty="0" err="1"/>
              <a:t>H</a:t>
            </a:r>
            <a:r>
              <a:rPr lang="en-US" baseline="-25000" dirty="0" err="1"/>
              <a:t>n</a:t>
            </a:r>
            <a:r>
              <a:rPr lang="en-US" dirty="0"/>
              <a:t>  is said to be inconsistent if their conjunction implies a  contradiction (i.e.,) (H</a:t>
            </a:r>
            <a:r>
              <a:rPr lang="en-US" baseline="-25000" dirty="0"/>
              <a:t>1 </a:t>
            </a:r>
            <a:r>
              <a:rPr lang="en-US" dirty="0">
                <a:sym typeface="Symbol"/>
              </a:rPr>
              <a:t></a:t>
            </a:r>
            <a:r>
              <a:rPr lang="en-US" dirty="0"/>
              <a:t> H</a:t>
            </a:r>
            <a:r>
              <a:rPr lang="en-US" baseline="-25000" dirty="0"/>
              <a:t>2 </a:t>
            </a:r>
            <a:r>
              <a:rPr lang="en-US" dirty="0">
                <a:sym typeface="Symbol"/>
              </a:rPr>
              <a:t></a:t>
            </a:r>
            <a:r>
              <a:rPr lang="en-US" dirty="0"/>
              <a:t> ……</a:t>
            </a:r>
            <a:r>
              <a:rPr lang="en-US" dirty="0">
                <a:sym typeface="Symbol"/>
              </a:rPr>
              <a:t> </a:t>
            </a:r>
            <a:r>
              <a:rPr lang="en-US" dirty="0"/>
              <a:t> </a:t>
            </a:r>
            <a:r>
              <a:rPr lang="en-US" dirty="0" err="1"/>
              <a:t>H</a:t>
            </a:r>
            <a:r>
              <a:rPr lang="en-US" baseline="-25000" dirty="0" err="1"/>
              <a:t>n</a:t>
            </a:r>
            <a:r>
              <a:rPr lang="en-US" dirty="0"/>
              <a:t>)</a:t>
            </a:r>
            <a:r>
              <a:rPr lang="en-US" baseline="-25000" dirty="0"/>
              <a:t> </a:t>
            </a:r>
            <a:r>
              <a:rPr lang="en-US" dirty="0">
                <a:sym typeface="Symbol"/>
              </a:rPr>
              <a:t></a:t>
            </a:r>
            <a:r>
              <a:rPr lang="en-US" dirty="0"/>
              <a:t> F</a:t>
            </a:r>
          </a:p>
          <a:p>
            <a:pPr>
              <a:buNone/>
            </a:pP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417638"/>
          </a:xfrm>
        </p:spPr>
        <p:txBody>
          <a:bodyPr>
            <a:noAutofit/>
          </a:bodyPr>
          <a:lstStyle/>
          <a:p>
            <a:pPr algn="l"/>
            <a:r>
              <a:rPr lang="en-US" sz="3200" b="1" dirty="0"/>
              <a:t>Problem 1</a:t>
            </a:r>
            <a:r>
              <a:rPr lang="en-US" sz="3200" dirty="0"/>
              <a:t> Show that the following premises are inconsistent </a:t>
            </a:r>
            <a:r>
              <a:rPr lang="en-US" sz="2800" dirty="0"/>
              <a:t>P</a:t>
            </a:r>
            <a:r>
              <a:rPr lang="en-US" sz="2800" dirty="0">
                <a:sym typeface="Symbol"/>
              </a:rPr>
              <a:t></a:t>
            </a:r>
            <a:r>
              <a:rPr lang="en-US" sz="2800" dirty="0"/>
              <a:t> Q, Q</a:t>
            </a:r>
            <a:r>
              <a:rPr lang="en-US" sz="2800" dirty="0">
                <a:sym typeface="Symbol"/>
              </a:rPr>
              <a:t> </a:t>
            </a:r>
            <a:r>
              <a:rPr lang="en-US" sz="2800" dirty="0"/>
              <a:t> R, S </a:t>
            </a:r>
            <a:r>
              <a:rPr lang="en-US" sz="2800" dirty="0">
                <a:sym typeface="Symbol"/>
              </a:rPr>
              <a:t></a:t>
            </a:r>
            <a:r>
              <a:rPr lang="en-US" sz="2800" dirty="0"/>
              <a:t> </a:t>
            </a:r>
            <a:r>
              <a:rPr lang="en-US" sz="2800" dirty="0">
                <a:sym typeface="Symbol"/>
              </a:rPr>
              <a:t></a:t>
            </a:r>
            <a:r>
              <a:rPr lang="en-US" sz="2800" dirty="0"/>
              <a:t> R and P ∧ S</a:t>
            </a:r>
            <a:r>
              <a:rPr lang="en-US" sz="2800" b="1" dirty="0"/>
              <a:t/>
            </a:r>
            <a:br>
              <a:rPr lang="en-US" sz="2800" b="1" dirty="0"/>
            </a:br>
            <a:endParaRPr lang="en-US" sz="2800" dirty="0"/>
          </a:p>
        </p:txBody>
      </p:sp>
      <p:graphicFrame>
        <p:nvGraphicFramePr>
          <p:cNvPr id="4" name="Content Placeholder 3"/>
          <p:cNvGraphicFramePr>
            <a:graphicFrameLocks noGrp="1"/>
          </p:cNvGraphicFramePr>
          <p:nvPr>
            <p:ph idx="1"/>
          </p:nvPr>
        </p:nvGraphicFramePr>
        <p:xfrm>
          <a:off x="214282" y="1214423"/>
          <a:ext cx="8929718" cy="5643576"/>
        </p:xfrm>
        <a:graphic>
          <a:graphicData uri="http://schemas.openxmlformats.org/drawingml/2006/table">
            <a:tbl>
              <a:tblPr firstRow="1" bandRow="1">
                <a:tableStyleId>{5C22544A-7EE6-4342-B048-85BDC9FD1C3A}</a:tableStyleId>
              </a:tblPr>
              <a:tblGrid>
                <a:gridCol w="1033190">
                  <a:extLst>
                    <a:ext uri="{9D8B030D-6E8A-4147-A177-3AD203B41FA5}">
                      <a16:colId xmlns="" xmlns:a16="http://schemas.microsoft.com/office/drawing/2014/main" val="20000"/>
                    </a:ext>
                  </a:extLst>
                </a:gridCol>
                <a:gridCol w="2951973">
                  <a:extLst>
                    <a:ext uri="{9D8B030D-6E8A-4147-A177-3AD203B41FA5}">
                      <a16:colId xmlns="" xmlns:a16="http://schemas.microsoft.com/office/drawing/2014/main" val="20001"/>
                    </a:ext>
                  </a:extLst>
                </a:gridCol>
                <a:gridCol w="4944555">
                  <a:extLst>
                    <a:ext uri="{9D8B030D-6E8A-4147-A177-3AD203B41FA5}">
                      <a16:colId xmlns="" xmlns:a16="http://schemas.microsoft.com/office/drawing/2014/main" val="20002"/>
                    </a:ext>
                  </a:extLst>
                </a:gridCol>
              </a:tblGrid>
              <a:tr h="369542">
                <a:tc>
                  <a:txBody>
                    <a:bodyPr/>
                    <a:lstStyle/>
                    <a:p>
                      <a:pPr algn="ctr"/>
                      <a:r>
                        <a:rPr lang="en-US" dirty="0">
                          <a:solidFill>
                            <a:schemeClr val="tx1"/>
                          </a:solidFill>
                        </a:rPr>
                        <a:t>Stage</a:t>
                      </a:r>
                    </a:p>
                  </a:txBody>
                  <a:tcPr/>
                </a:tc>
                <a:tc>
                  <a:txBody>
                    <a:bodyPr/>
                    <a:lstStyle/>
                    <a:p>
                      <a:pPr algn="ctr"/>
                      <a:r>
                        <a:rPr lang="en-US" dirty="0">
                          <a:solidFill>
                            <a:schemeClr val="tx1"/>
                          </a:solidFill>
                        </a:rPr>
                        <a:t>Premises</a:t>
                      </a:r>
                    </a:p>
                  </a:txBody>
                  <a:tcPr/>
                </a:tc>
                <a:tc>
                  <a:txBody>
                    <a:bodyPr/>
                    <a:lstStyle/>
                    <a:p>
                      <a:pPr algn="ctr"/>
                      <a:r>
                        <a:rPr lang="en-US" dirty="0">
                          <a:solidFill>
                            <a:schemeClr val="tx1"/>
                          </a:solidFill>
                        </a:rPr>
                        <a:t>Rules</a:t>
                      </a:r>
                    </a:p>
                  </a:txBody>
                  <a:tcPr/>
                </a:tc>
                <a:extLst>
                  <a:ext uri="{0D108BD9-81ED-4DB2-BD59-A6C34878D82A}">
                    <a16:rowId xmlns="" xmlns:a16="http://schemas.microsoft.com/office/drawing/2014/main" val="10000"/>
                  </a:ext>
                </a:extLst>
              </a:tr>
              <a:tr h="461928">
                <a:tc>
                  <a:txBody>
                    <a:bodyPr/>
                    <a:lstStyle/>
                    <a:p>
                      <a:pPr algn="ctr"/>
                      <a:r>
                        <a:rPr lang="en-US" sz="2400" dirty="0"/>
                        <a:t>(1)</a:t>
                      </a:r>
                    </a:p>
                  </a:txBody>
                  <a:tcPr/>
                </a:tc>
                <a:tc>
                  <a:txBody>
                    <a:bodyPr/>
                    <a:lstStyle/>
                    <a:p>
                      <a:pPr algn="ctr"/>
                      <a:r>
                        <a:rPr lang="en-US" sz="2400" dirty="0"/>
                        <a:t>P</a:t>
                      </a:r>
                      <a:r>
                        <a:rPr lang="en-US" sz="2400" dirty="0">
                          <a:sym typeface="Symbol"/>
                        </a:rPr>
                        <a:t></a:t>
                      </a:r>
                      <a:r>
                        <a:rPr lang="en-US" sz="2400" dirty="0"/>
                        <a:t> Q</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a:t>Rule</a:t>
                      </a:r>
                      <a:r>
                        <a:rPr lang="en-US" sz="2400" baseline="0" dirty="0"/>
                        <a:t> P</a:t>
                      </a:r>
                      <a:endParaRPr lang="en-US" sz="2400" dirty="0"/>
                    </a:p>
                  </a:txBody>
                  <a:tcPr/>
                </a:tc>
                <a:extLst>
                  <a:ext uri="{0D108BD9-81ED-4DB2-BD59-A6C34878D82A}">
                    <a16:rowId xmlns="" xmlns:a16="http://schemas.microsoft.com/office/drawing/2014/main" val="10001"/>
                  </a:ext>
                </a:extLst>
              </a:tr>
              <a:tr h="461928">
                <a:tc>
                  <a:txBody>
                    <a:bodyPr/>
                    <a:lstStyle/>
                    <a:p>
                      <a:pPr algn="ctr"/>
                      <a:r>
                        <a:rPr lang="en-US" sz="2400" dirty="0"/>
                        <a:t>(2)</a:t>
                      </a:r>
                    </a:p>
                  </a:txBody>
                  <a:tcPr/>
                </a:tc>
                <a:tc>
                  <a:txBody>
                    <a:bodyPr/>
                    <a:lstStyle/>
                    <a:p>
                      <a:pPr algn="ctr"/>
                      <a:r>
                        <a:rPr lang="en-US" sz="2400" dirty="0"/>
                        <a:t>Q</a:t>
                      </a:r>
                      <a:r>
                        <a:rPr lang="en-US" sz="2400" dirty="0">
                          <a:sym typeface="Symbol"/>
                        </a:rPr>
                        <a:t> </a:t>
                      </a:r>
                      <a:r>
                        <a:rPr lang="en-US" sz="2400" dirty="0"/>
                        <a:t> R</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a:t>Rule</a:t>
                      </a:r>
                      <a:r>
                        <a:rPr lang="en-US" sz="2400" baseline="0" dirty="0"/>
                        <a:t> P</a:t>
                      </a:r>
                      <a:endParaRPr lang="en-US" sz="2400" dirty="0"/>
                    </a:p>
                  </a:txBody>
                  <a:tcPr/>
                </a:tc>
                <a:extLst>
                  <a:ext uri="{0D108BD9-81ED-4DB2-BD59-A6C34878D82A}">
                    <a16:rowId xmlns="" xmlns:a16="http://schemas.microsoft.com/office/drawing/2014/main" val="10002"/>
                  </a:ext>
                </a:extLst>
              </a:tr>
              <a:tr h="461928">
                <a:tc>
                  <a:txBody>
                    <a:bodyPr/>
                    <a:lstStyle/>
                    <a:p>
                      <a:pPr algn="ctr"/>
                      <a:r>
                        <a:rPr lang="en-US" sz="2400" dirty="0"/>
                        <a:t>(3)</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dirty="0"/>
                        <a:t>P</a:t>
                      </a:r>
                      <a:r>
                        <a:rPr lang="en-US" sz="2400" dirty="0">
                          <a:sym typeface="Symbol"/>
                        </a:rPr>
                        <a:t></a:t>
                      </a:r>
                      <a:r>
                        <a:rPr lang="en-US" sz="2400" dirty="0"/>
                        <a:t> R</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a:t>Rule</a:t>
                      </a:r>
                      <a:r>
                        <a:rPr lang="en-US" sz="2400" baseline="0" dirty="0"/>
                        <a:t> T, (1),(2),Hypothetical Syllagism</a:t>
                      </a:r>
                      <a:endParaRPr lang="en-US" sz="2400" dirty="0"/>
                    </a:p>
                  </a:txBody>
                  <a:tcPr/>
                </a:tc>
                <a:extLst>
                  <a:ext uri="{0D108BD9-81ED-4DB2-BD59-A6C34878D82A}">
                    <a16:rowId xmlns="" xmlns:a16="http://schemas.microsoft.com/office/drawing/2014/main" val="10003"/>
                  </a:ext>
                </a:extLst>
              </a:tr>
              <a:tr h="461928">
                <a:tc>
                  <a:txBody>
                    <a:bodyPr/>
                    <a:lstStyle/>
                    <a:p>
                      <a:pPr algn="ctr"/>
                      <a:r>
                        <a:rPr lang="en-US" sz="2400" dirty="0"/>
                        <a:t>(4)</a:t>
                      </a:r>
                    </a:p>
                  </a:txBody>
                  <a:tcPr/>
                </a:tc>
                <a:tc>
                  <a:txBody>
                    <a:bodyPr/>
                    <a:lstStyle/>
                    <a:p>
                      <a:pPr algn="ctr"/>
                      <a:r>
                        <a:rPr lang="en-US" sz="2400" dirty="0"/>
                        <a:t>S </a:t>
                      </a:r>
                      <a:r>
                        <a:rPr lang="en-US" sz="2400" dirty="0">
                          <a:sym typeface="Symbol"/>
                        </a:rPr>
                        <a:t></a:t>
                      </a:r>
                      <a:r>
                        <a:rPr lang="en-US" sz="2400" dirty="0"/>
                        <a:t> </a:t>
                      </a:r>
                      <a:r>
                        <a:rPr lang="en-US" sz="2400" dirty="0">
                          <a:sym typeface="Symbol"/>
                        </a:rPr>
                        <a:t></a:t>
                      </a:r>
                      <a:r>
                        <a:rPr lang="en-US" sz="2400" dirty="0"/>
                        <a:t> R</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a:t>Rule</a:t>
                      </a:r>
                      <a:r>
                        <a:rPr lang="en-US" sz="2400" baseline="0" dirty="0"/>
                        <a:t> P</a:t>
                      </a:r>
                      <a:endParaRPr lang="en-US" sz="2400" dirty="0"/>
                    </a:p>
                  </a:txBody>
                  <a:tcPr/>
                </a:tc>
                <a:extLst>
                  <a:ext uri="{0D108BD9-81ED-4DB2-BD59-A6C34878D82A}">
                    <a16:rowId xmlns="" xmlns:a16="http://schemas.microsoft.com/office/drawing/2014/main" val="10004"/>
                  </a:ext>
                </a:extLst>
              </a:tr>
              <a:tr h="461928">
                <a:tc>
                  <a:txBody>
                    <a:bodyPr/>
                    <a:lstStyle/>
                    <a:p>
                      <a:pPr algn="ctr"/>
                      <a:r>
                        <a:rPr lang="en-US" sz="2400" dirty="0"/>
                        <a:t>(5)</a:t>
                      </a:r>
                    </a:p>
                  </a:txBody>
                  <a:tcPr/>
                </a:tc>
                <a:tc>
                  <a:txBody>
                    <a:bodyPr/>
                    <a:lstStyle/>
                    <a:p>
                      <a:pPr algn="ctr"/>
                      <a:r>
                        <a:rPr lang="en-US" sz="2400" dirty="0"/>
                        <a:t>R</a:t>
                      </a:r>
                      <a:r>
                        <a:rPr lang="en-US" sz="2400" dirty="0">
                          <a:sym typeface="Symbol"/>
                        </a:rPr>
                        <a:t></a:t>
                      </a:r>
                      <a:r>
                        <a:rPr lang="en-US" sz="2400" dirty="0"/>
                        <a:t> </a:t>
                      </a:r>
                      <a:r>
                        <a:rPr lang="en-US" sz="2400" dirty="0">
                          <a:sym typeface="Symbol"/>
                        </a:rPr>
                        <a:t></a:t>
                      </a:r>
                      <a:r>
                        <a:rPr lang="en-US" sz="2400" dirty="0"/>
                        <a:t> S</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a:t>Rule</a:t>
                      </a:r>
                      <a:r>
                        <a:rPr lang="en-US" sz="2400" baseline="0" dirty="0"/>
                        <a:t> T, (4),Contra positive</a:t>
                      </a:r>
                      <a:endParaRPr lang="en-US" sz="2400" dirty="0"/>
                    </a:p>
                  </a:txBody>
                  <a:tcPr/>
                </a:tc>
                <a:extLst>
                  <a:ext uri="{0D108BD9-81ED-4DB2-BD59-A6C34878D82A}">
                    <a16:rowId xmlns="" xmlns:a16="http://schemas.microsoft.com/office/drawing/2014/main" val="10005"/>
                  </a:ext>
                </a:extLst>
              </a:tr>
              <a:tr h="461928">
                <a:tc>
                  <a:txBody>
                    <a:bodyPr/>
                    <a:lstStyle/>
                    <a:p>
                      <a:pPr algn="ctr"/>
                      <a:r>
                        <a:rPr lang="en-US" sz="2400" dirty="0"/>
                        <a:t>(6)</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dirty="0"/>
                        <a:t>P</a:t>
                      </a:r>
                      <a:r>
                        <a:rPr lang="en-US" sz="2400" dirty="0">
                          <a:sym typeface="Symbol"/>
                        </a:rPr>
                        <a:t></a:t>
                      </a:r>
                      <a:r>
                        <a:rPr lang="en-US" sz="2400" dirty="0"/>
                        <a:t> </a:t>
                      </a:r>
                      <a:r>
                        <a:rPr lang="en-US" sz="2400" dirty="0">
                          <a:sym typeface="Symbol"/>
                        </a:rPr>
                        <a:t></a:t>
                      </a:r>
                      <a:r>
                        <a:rPr lang="en-US" sz="2400" dirty="0"/>
                        <a:t> S</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a:t>Rule</a:t>
                      </a:r>
                      <a:r>
                        <a:rPr lang="en-US" sz="2400" baseline="0" dirty="0"/>
                        <a:t> T, (3),(5), Hypothetical Syllagism</a:t>
                      </a:r>
                      <a:endParaRPr lang="en-US" sz="2400" dirty="0"/>
                    </a:p>
                  </a:txBody>
                  <a:tcPr/>
                </a:tc>
                <a:extLst>
                  <a:ext uri="{0D108BD9-81ED-4DB2-BD59-A6C34878D82A}">
                    <a16:rowId xmlns="" xmlns:a16="http://schemas.microsoft.com/office/drawing/2014/main" val="10006"/>
                  </a:ext>
                </a:extLst>
              </a:tr>
              <a:tr h="461928">
                <a:tc>
                  <a:txBody>
                    <a:bodyPr/>
                    <a:lstStyle/>
                    <a:p>
                      <a:pPr algn="ctr"/>
                      <a:r>
                        <a:rPr lang="en-US" sz="2400" dirty="0"/>
                        <a:t>(7)</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dirty="0">
                          <a:sym typeface="Symbol"/>
                        </a:rPr>
                        <a:t></a:t>
                      </a:r>
                      <a:r>
                        <a:rPr lang="en-US" sz="2400" dirty="0"/>
                        <a:t> P </a:t>
                      </a:r>
                      <a:r>
                        <a:rPr lang="en-US" sz="2400" dirty="0">
                          <a:sym typeface="Symbol"/>
                        </a:rPr>
                        <a:t></a:t>
                      </a:r>
                      <a:r>
                        <a:rPr lang="en-US" sz="2400" dirty="0"/>
                        <a:t> </a:t>
                      </a:r>
                      <a:r>
                        <a:rPr lang="en-US" sz="2400" dirty="0">
                          <a:sym typeface="Symbol"/>
                        </a:rPr>
                        <a:t></a:t>
                      </a:r>
                      <a:r>
                        <a:rPr lang="en-US" sz="2400" dirty="0"/>
                        <a:t> S</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a:t>Rule</a:t>
                      </a:r>
                      <a:r>
                        <a:rPr lang="en-US" sz="2400" baseline="0" dirty="0"/>
                        <a:t> T, (6), </a:t>
                      </a:r>
                      <a:r>
                        <a:rPr lang="en-US" sz="2400" b="0" i="0" u="none" strike="noStrike" dirty="0">
                          <a:solidFill>
                            <a:srgbClr val="000000"/>
                          </a:solidFill>
                          <a:latin typeface="+mn-lt"/>
                        </a:rPr>
                        <a:t>a </a:t>
                      </a:r>
                      <a:r>
                        <a:rPr lang="en-US" sz="2400" b="0" i="0" u="none" strike="noStrike" dirty="0">
                          <a:solidFill>
                            <a:srgbClr val="000000"/>
                          </a:solidFill>
                          <a:latin typeface="+mn-lt"/>
                          <a:sym typeface="Symbol"/>
                        </a:rPr>
                        <a:t></a:t>
                      </a:r>
                      <a:r>
                        <a:rPr lang="en-US" sz="2400" b="0" i="0" u="none" strike="noStrike" dirty="0">
                          <a:solidFill>
                            <a:srgbClr val="000000"/>
                          </a:solidFill>
                          <a:latin typeface="+mn-lt"/>
                        </a:rPr>
                        <a:t>b ≡ ∼a </a:t>
                      </a:r>
                      <a:r>
                        <a:rPr lang="en-US" sz="2400" b="0" i="0" u="none" strike="noStrike" dirty="0">
                          <a:solidFill>
                            <a:srgbClr val="000000"/>
                          </a:solidFill>
                          <a:latin typeface="+mn-lt"/>
                          <a:sym typeface="Symbol"/>
                        </a:rPr>
                        <a:t></a:t>
                      </a:r>
                      <a:r>
                        <a:rPr lang="en-US" sz="2400" b="0" i="0" u="none" strike="noStrike" dirty="0">
                          <a:solidFill>
                            <a:srgbClr val="000000"/>
                          </a:solidFill>
                          <a:latin typeface="+mn-lt"/>
                        </a:rPr>
                        <a:t> b</a:t>
                      </a:r>
                      <a:endParaRPr lang="en-US" sz="2400" dirty="0">
                        <a:latin typeface="+mn-lt"/>
                      </a:endParaRPr>
                    </a:p>
                  </a:txBody>
                  <a:tcPr/>
                </a:tc>
                <a:extLst>
                  <a:ext uri="{0D108BD9-81ED-4DB2-BD59-A6C34878D82A}">
                    <a16:rowId xmlns="" xmlns:a16="http://schemas.microsoft.com/office/drawing/2014/main" val="10007"/>
                  </a:ext>
                </a:extLst>
              </a:tr>
              <a:tr h="461928">
                <a:tc>
                  <a:txBody>
                    <a:bodyPr/>
                    <a:lstStyle/>
                    <a:p>
                      <a:pPr algn="ctr"/>
                      <a:r>
                        <a:rPr lang="en-US" sz="2400" dirty="0"/>
                        <a:t>(8)</a:t>
                      </a:r>
                    </a:p>
                  </a:txBody>
                  <a:tcPr/>
                </a:tc>
                <a:tc>
                  <a:txBody>
                    <a:bodyPr/>
                    <a:lstStyle/>
                    <a:p>
                      <a:pPr algn="ctr"/>
                      <a:r>
                        <a:rPr lang="en-US" sz="2400" dirty="0">
                          <a:sym typeface="Symbol"/>
                        </a:rPr>
                        <a:t></a:t>
                      </a:r>
                      <a:r>
                        <a:rPr lang="en-US" sz="2400" dirty="0"/>
                        <a:t>(P ∧ S)</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a:t>Rule</a:t>
                      </a:r>
                      <a:r>
                        <a:rPr lang="en-US" sz="2400" baseline="0" dirty="0"/>
                        <a:t> T, (6), Demorgan’s Law</a:t>
                      </a:r>
                      <a:endParaRPr lang="en-US" sz="2400" dirty="0"/>
                    </a:p>
                  </a:txBody>
                  <a:tcPr/>
                </a:tc>
                <a:extLst>
                  <a:ext uri="{0D108BD9-81ED-4DB2-BD59-A6C34878D82A}">
                    <a16:rowId xmlns="" xmlns:a16="http://schemas.microsoft.com/office/drawing/2014/main" val="10008"/>
                  </a:ext>
                </a:extLst>
              </a:tr>
              <a:tr h="468650">
                <a:tc>
                  <a:txBody>
                    <a:bodyPr/>
                    <a:lstStyle/>
                    <a:p>
                      <a:pPr algn="ctr"/>
                      <a:r>
                        <a:rPr lang="en-US" sz="2400" dirty="0"/>
                        <a:t>(9)</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dirty="0"/>
                        <a:t>(P ∧ S)</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a:t>Rule</a:t>
                      </a:r>
                      <a:r>
                        <a:rPr lang="en-US" sz="2400" baseline="0" dirty="0"/>
                        <a:t> P</a:t>
                      </a:r>
                      <a:endParaRPr lang="en-US" sz="2400" dirty="0"/>
                    </a:p>
                  </a:txBody>
                  <a:tcPr/>
                </a:tc>
                <a:extLst>
                  <a:ext uri="{0D108BD9-81ED-4DB2-BD59-A6C34878D82A}">
                    <a16:rowId xmlns="" xmlns:a16="http://schemas.microsoft.com/office/drawing/2014/main" val="10009"/>
                  </a:ext>
                </a:extLst>
              </a:tr>
              <a:tr h="1109960">
                <a:tc>
                  <a:txBody>
                    <a:bodyPr/>
                    <a:lstStyle/>
                    <a:p>
                      <a:pPr algn="ctr"/>
                      <a:r>
                        <a:rPr lang="en-US" sz="2400" dirty="0"/>
                        <a:t>(10)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t>(P ∧ S)</a:t>
                      </a:r>
                      <a:r>
                        <a:rPr lang="en-US" sz="2400" dirty="0">
                          <a:sym typeface="Symbol"/>
                        </a:rPr>
                        <a:t></a:t>
                      </a:r>
                      <a:r>
                        <a:rPr lang="en-US" sz="2400" dirty="0"/>
                        <a:t>(P ∧ S)</a:t>
                      </a:r>
                      <a:r>
                        <a:rPr kumimoji="0" lang="en-US" sz="2400" b="0" i="0" u="none" strike="noStrike" kern="1200" cap="none" spc="0" normalizeH="0" baseline="0" noProof="0" dirty="0">
                          <a:ln>
                            <a:noFill/>
                          </a:ln>
                          <a:solidFill>
                            <a:prstClr val="black"/>
                          </a:solidFill>
                          <a:effectLst/>
                          <a:uLnTx/>
                          <a:uFillTx/>
                          <a:latin typeface="+mn-lt"/>
                          <a:ea typeface="+mn-ea"/>
                          <a:cs typeface="+mn-cs"/>
                          <a:sym typeface="Symbol"/>
                        </a:rPr>
                        <a:t> )  F</a:t>
                      </a:r>
                      <a:endParaRPr lang="en-US" sz="2400" dirty="0"/>
                    </a:p>
                    <a:p>
                      <a:pPr algn="ctr"/>
                      <a:r>
                        <a:rPr lang="en-US" sz="2400" dirty="0"/>
                        <a:t>A contradiction</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a:t>Rule</a:t>
                      </a:r>
                      <a:r>
                        <a:rPr lang="en-US" sz="2400" baseline="0" dirty="0"/>
                        <a:t> T, (8),(9),</a:t>
                      </a:r>
                      <a:r>
                        <a:rPr lang="en-US" sz="2400" b="0" i="0" u="none" strike="noStrike" dirty="0">
                          <a:solidFill>
                            <a:srgbClr val="000000"/>
                          </a:solidFill>
                          <a:latin typeface="+mn-lt"/>
                        </a:rPr>
                        <a:t> Negation law</a:t>
                      </a:r>
                      <a:endParaRPr lang="en-US" sz="2400" dirty="0">
                        <a:latin typeface="+mn-lt"/>
                      </a:endParaRPr>
                    </a:p>
                    <a:p>
                      <a:endParaRPr lang="en-US" sz="2400" dirty="0"/>
                    </a:p>
                  </a:txBody>
                  <a:tcPr/>
                </a:tc>
                <a:extLst>
                  <a:ext uri="{0D108BD9-81ED-4DB2-BD59-A6C34878D82A}">
                    <a16:rowId xmlns="" xmlns:a16="http://schemas.microsoft.com/office/drawing/2014/main" val="10010"/>
                  </a:ext>
                </a:extLst>
              </a:tr>
            </a:tbl>
          </a:graphicData>
        </a:graphic>
      </p:graphicFrame>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200" b="1" dirty="0"/>
              <a:t>Problem 2</a:t>
            </a:r>
            <a:r>
              <a:rPr lang="en-US" sz="3200" dirty="0"/>
              <a:t> Show that the following premises are inconsistent</a:t>
            </a:r>
          </a:p>
        </p:txBody>
      </p:sp>
      <p:sp>
        <p:nvSpPr>
          <p:cNvPr id="3" name="Content Placeholder 2"/>
          <p:cNvSpPr>
            <a:spLocks noGrp="1"/>
          </p:cNvSpPr>
          <p:nvPr>
            <p:ph idx="1"/>
          </p:nvPr>
        </p:nvSpPr>
        <p:spPr/>
        <p:txBody>
          <a:bodyPr/>
          <a:lstStyle/>
          <a:p>
            <a:pPr algn="just"/>
            <a:r>
              <a:rPr lang="en-US" dirty="0"/>
              <a:t>If Raja misses many classes, then he fails in the final examination.</a:t>
            </a:r>
          </a:p>
          <a:p>
            <a:pPr algn="just"/>
            <a:r>
              <a:rPr lang="en-US" dirty="0"/>
              <a:t>If Raja fails in the final examination, then he is uneducated.</a:t>
            </a:r>
          </a:p>
          <a:p>
            <a:pPr algn="just"/>
            <a:r>
              <a:rPr lang="en-US" dirty="0"/>
              <a:t>If Raja reads a lots of books, then he is uneducated .</a:t>
            </a:r>
          </a:p>
          <a:p>
            <a:pPr algn="just"/>
            <a:r>
              <a:rPr lang="en-US" dirty="0"/>
              <a:t>If Raja misses many classes and reads a lot of books.</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200" b="1" dirty="0"/>
              <a:t>Solution</a:t>
            </a:r>
          </a:p>
        </p:txBody>
      </p:sp>
      <p:sp>
        <p:nvSpPr>
          <p:cNvPr id="3" name="Content Placeholder 2"/>
          <p:cNvSpPr>
            <a:spLocks noGrp="1"/>
          </p:cNvSpPr>
          <p:nvPr>
            <p:ph idx="1"/>
          </p:nvPr>
        </p:nvSpPr>
        <p:spPr/>
        <p:txBody>
          <a:bodyPr/>
          <a:lstStyle/>
          <a:p>
            <a:r>
              <a:rPr lang="en-US" dirty="0"/>
              <a:t>M: Raja misses many classes.</a:t>
            </a:r>
          </a:p>
          <a:p>
            <a:r>
              <a:rPr lang="en-US" dirty="0"/>
              <a:t>F: He fails in the final examination.</a:t>
            </a:r>
          </a:p>
          <a:p>
            <a:r>
              <a:rPr lang="en-US" dirty="0"/>
              <a:t>E: He is educated.</a:t>
            </a:r>
          </a:p>
          <a:p>
            <a:r>
              <a:rPr lang="en-US" dirty="0"/>
              <a:t>B: Raja reads a lots of books</a:t>
            </a:r>
          </a:p>
          <a:p>
            <a:pPr>
              <a:buNone/>
            </a:pPr>
            <a:r>
              <a:rPr lang="en-US" dirty="0"/>
              <a:t>   </a:t>
            </a:r>
          </a:p>
          <a:p>
            <a:pPr>
              <a:buNone/>
            </a:pPr>
            <a:r>
              <a:rPr lang="en-US" dirty="0"/>
              <a:t>      M</a:t>
            </a:r>
            <a:r>
              <a:rPr lang="en-US" dirty="0">
                <a:sym typeface="Symbol"/>
              </a:rPr>
              <a:t> F, F   E, B E, M  B</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sz="3200" dirty="0"/>
              <a:t>We have to prove M</a:t>
            </a:r>
            <a:r>
              <a:rPr lang="en-US" sz="3200" dirty="0">
                <a:sym typeface="Symbol"/>
              </a:rPr>
              <a:t> F, F   E, B E,( M  B)F</a:t>
            </a:r>
            <a:r>
              <a:rPr lang="en-US" sz="3200" dirty="0"/>
              <a:t/>
            </a:r>
            <a:br>
              <a:rPr lang="en-US" sz="3200" dirty="0"/>
            </a:br>
            <a:endParaRPr lang="en-US" sz="3200" dirty="0"/>
          </a:p>
        </p:txBody>
      </p:sp>
      <p:graphicFrame>
        <p:nvGraphicFramePr>
          <p:cNvPr id="4" name="Content Placeholder 3"/>
          <p:cNvGraphicFramePr>
            <a:graphicFrameLocks noGrp="1"/>
          </p:cNvGraphicFramePr>
          <p:nvPr>
            <p:ph idx="1"/>
          </p:nvPr>
        </p:nvGraphicFramePr>
        <p:xfrm>
          <a:off x="457200" y="1142985"/>
          <a:ext cx="8229600" cy="5556272"/>
        </p:xfrm>
        <a:graphic>
          <a:graphicData uri="http://schemas.openxmlformats.org/drawingml/2006/table">
            <a:tbl>
              <a:tblPr firstRow="1" bandRow="1">
                <a:tableStyleId>{5C22544A-7EE6-4342-B048-85BDC9FD1C3A}</a:tableStyleId>
              </a:tblPr>
              <a:tblGrid>
                <a:gridCol w="900090">
                  <a:extLst>
                    <a:ext uri="{9D8B030D-6E8A-4147-A177-3AD203B41FA5}">
                      <a16:colId xmlns="" xmlns:a16="http://schemas.microsoft.com/office/drawing/2014/main" val="20000"/>
                    </a:ext>
                  </a:extLst>
                </a:gridCol>
                <a:gridCol w="2714644">
                  <a:extLst>
                    <a:ext uri="{9D8B030D-6E8A-4147-A177-3AD203B41FA5}">
                      <a16:colId xmlns="" xmlns:a16="http://schemas.microsoft.com/office/drawing/2014/main" val="20001"/>
                    </a:ext>
                  </a:extLst>
                </a:gridCol>
                <a:gridCol w="4614866">
                  <a:extLst>
                    <a:ext uri="{9D8B030D-6E8A-4147-A177-3AD203B41FA5}">
                      <a16:colId xmlns="" xmlns:a16="http://schemas.microsoft.com/office/drawing/2014/main" val="20002"/>
                    </a:ext>
                  </a:extLst>
                </a:gridCol>
              </a:tblGrid>
              <a:tr h="828056">
                <a:tc>
                  <a:txBody>
                    <a:bodyPr/>
                    <a:lstStyle/>
                    <a:p>
                      <a:pPr algn="ctr"/>
                      <a:r>
                        <a:rPr lang="en-US" dirty="0">
                          <a:solidFill>
                            <a:schemeClr val="tx1"/>
                          </a:solidFill>
                        </a:rPr>
                        <a:t>Stage</a:t>
                      </a:r>
                    </a:p>
                  </a:txBody>
                  <a:tcPr/>
                </a:tc>
                <a:tc>
                  <a:txBody>
                    <a:bodyPr/>
                    <a:lstStyle/>
                    <a:p>
                      <a:pPr algn="ctr"/>
                      <a:r>
                        <a:rPr lang="en-US" dirty="0">
                          <a:solidFill>
                            <a:schemeClr val="tx1"/>
                          </a:solidFill>
                        </a:rPr>
                        <a:t>Premises</a:t>
                      </a:r>
                    </a:p>
                  </a:txBody>
                  <a:tcPr/>
                </a:tc>
                <a:tc>
                  <a:txBody>
                    <a:bodyPr/>
                    <a:lstStyle/>
                    <a:p>
                      <a:pPr algn="ctr"/>
                      <a:r>
                        <a:rPr lang="en-US" dirty="0">
                          <a:solidFill>
                            <a:schemeClr val="tx1"/>
                          </a:solidFill>
                        </a:rPr>
                        <a:t>Rules</a:t>
                      </a:r>
                    </a:p>
                  </a:txBody>
                  <a:tcPr/>
                </a:tc>
                <a:extLst>
                  <a:ext uri="{0D108BD9-81ED-4DB2-BD59-A6C34878D82A}">
                    <a16:rowId xmlns="" xmlns:a16="http://schemas.microsoft.com/office/drawing/2014/main" val="10000"/>
                  </a:ext>
                </a:extLst>
              </a:tr>
              <a:tr h="370840">
                <a:tc>
                  <a:txBody>
                    <a:bodyPr/>
                    <a:lstStyle/>
                    <a:p>
                      <a:pPr algn="ctr"/>
                      <a:r>
                        <a:rPr lang="en-US" sz="2000" b="1" dirty="0">
                          <a:latin typeface="+mn-lt"/>
                        </a:rPr>
                        <a:t>(1)</a:t>
                      </a:r>
                    </a:p>
                  </a:txBody>
                  <a:tcPr/>
                </a:tc>
                <a:tc>
                  <a:txBody>
                    <a:bodyPr/>
                    <a:lstStyle/>
                    <a:p>
                      <a:pPr algn="ctr"/>
                      <a:r>
                        <a:rPr lang="en-US" sz="2000" b="1" dirty="0">
                          <a:latin typeface="+mn-lt"/>
                        </a:rPr>
                        <a:t>M</a:t>
                      </a:r>
                      <a:r>
                        <a:rPr lang="en-US" sz="2000" b="1" dirty="0">
                          <a:latin typeface="+mn-lt"/>
                          <a:sym typeface="Symbol"/>
                        </a:rPr>
                        <a:t> F</a:t>
                      </a:r>
                      <a:endParaRPr lang="en-US" sz="2000" b="1" dirty="0">
                        <a:latin typeface="+mn-lt"/>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1" dirty="0">
                          <a:latin typeface="+mn-lt"/>
                        </a:rPr>
                        <a:t>Rule</a:t>
                      </a:r>
                      <a:r>
                        <a:rPr lang="en-US" sz="2000" b="1" baseline="0" dirty="0">
                          <a:latin typeface="+mn-lt"/>
                        </a:rPr>
                        <a:t> P</a:t>
                      </a:r>
                      <a:endParaRPr lang="en-US" sz="2000" b="1" dirty="0">
                        <a:latin typeface="+mn-lt"/>
                      </a:endParaRPr>
                    </a:p>
                  </a:txBody>
                  <a:tcPr/>
                </a:tc>
                <a:extLst>
                  <a:ext uri="{0D108BD9-81ED-4DB2-BD59-A6C34878D82A}">
                    <a16:rowId xmlns="" xmlns:a16="http://schemas.microsoft.com/office/drawing/2014/main" val="10001"/>
                  </a:ext>
                </a:extLst>
              </a:tr>
              <a:tr h="370840">
                <a:tc>
                  <a:txBody>
                    <a:bodyPr/>
                    <a:lstStyle/>
                    <a:p>
                      <a:pPr algn="ctr"/>
                      <a:r>
                        <a:rPr lang="en-US" sz="2000" b="1" dirty="0">
                          <a:latin typeface="+mn-lt"/>
                        </a:rPr>
                        <a:t>(2)</a:t>
                      </a:r>
                    </a:p>
                  </a:txBody>
                  <a:tcPr/>
                </a:tc>
                <a:tc>
                  <a:txBody>
                    <a:bodyPr/>
                    <a:lstStyle/>
                    <a:p>
                      <a:pPr algn="ctr"/>
                      <a:r>
                        <a:rPr lang="en-US" sz="2000" b="1" dirty="0">
                          <a:latin typeface="+mn-lt"/>
                          <a:sym typeface="Symbol"/>
                        </a:rPr>
                        <a:t>F   E</a:t>
                      </a:r>
                      <a:endParaRPr lang="en-US" sz="2000" b="1" dirty="0">
                        <a:latin typeface="+mn-lt"/>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1" dirty="0">
                          <a:latin typeface="+mn-lt"/>
                        </a:rPr>
                        <a:t>Rule</a:t>
                      </a:r>
                      <a:r>
                        <a:rPr lang="en-US" sz="2000" b="1" baseline="0" dirty="0">
                          <a:latin typeface="+mn-lt"/>
                        </a:rPr>
                        <a:t> P</a:t>
                      </a:r>
                      <a:endParaRPr lang="en-US" sz="2000" b="1" dirty="0">
                        <a:latin typeface="+mn-lt"/>
                      </a:endParaRPr>
                    </a:p>
                  </a:txBody>
                  <a:tcPr/>
                </a:tc>
                <a:extLst>
                  <a:ext uri="{0D108BD9-81ED-4DB2-BD59-A6C34878D82A}">
                    <a16:rowId xmlns="" xmlns:a16="http://schemas.microsoft.com/office/drawing/2014/main" val="10002"/>
                  </a:ext>
                </a:extLst>
              </a:tr>
              <a:tr h="370840">
                <a:tc>
                  <a:txBody>
                    <a:bodyPr/>
                    <a:lstStyle/>
                    <a:p>
                      <a:pPr algn="ctr"/>
                      <a:r>
                        <a:rPr lang="en-US" sz="2000" b="1" dirty="0">
                          <a:latin typeface="+mn-lt"/>
                        </a:rPr>
                        <a:t>(3)</a:t>
                      </a:r>
                    </a:p>
                  </a:txBody>
                  <a:tcPr/>
                </a:tc>
                <a:tc>
                  <a:txBody>
                    <a:bodyPr/>
                    <a:lstStyle/>
                    <a:p>
                      <a:pPr algn="ctr"/>
                      <a:r>
                        <a:rPr lang="en-US" sz="2000" b="1" dirty="0">
                          <a:latin typeface="+mn-lt"/>
                          <a:sym typeface="Symbol"/>
                        </a:rPr>
                        <a:t>M  E</a:t>
                      </a:r>
                      <a:endParaRPr lang="en-US" sz="2000" b="1" dirty="0">
                        <a:latin typeface="+mn-lt"/>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1" i="0" u="none" strike="noStrike" dirty="0">
                          <a:solidFill>
                            <a:srgbClr val="000000"/>
                          </a:solidFill>
                          <a:latin typeface="+mn-lt"/>
                        </a:rPr>
                        <a:t>Rule T , (1), (2) Hypothetical </a:t>
                      </a:r>
                      <a:r>
                        <a:rPr lang="en-US" sz="2000" b="1" i="0" u="none" strike="noStrike" dirty="0" err="1">
                          <a:solidFill>
                            <a:srgbClr val="000000"/>
                          </a:solidFill>
                          <a:latin typeface="+mn-lt"/>
                        </a:rPr>
                        <a:t>syllagism</a:t>
                      </a:r>
                      <a:endParaRPr lang="en-US" sz="2000" b="1" dirty="0">
                        <a:latin typeface="+mn-lt"/>
                      </a:endParaRPr>
                    </a:p>
                  </a:txBody>
                  <a:tcPr/>
                </a:tc>
                <a:extLst>
                  <a:ext uri="{0D108BD9-81ED-4DB2-BD59-A6C34878D82A}">
                    <a16:rowId xmlns="" xmlns:a16="http://schemas.microsoft.com/office/drawing/2014/main" val="10003"/>
                  </a:ext>
                </a:extLst>
              </a:tr>
              <a:tr h="370840">
                <a:tc>
                  <a:txBody>
                    <a:bodyPr/>
                    <a:lstStyle/>
                    <a:p>
                      <a:pPr algn="ctr"/>
                      <a:r>
                        <a:rPr lang="en-US" sz="2000" b="1" dirty="0">
                          <a:latin typeface="+mn-lt"/>
                        </a:rPr>
                        <a:t>(4)</a:t>
                      </a:r>
                    </a:p>
                  </a:txBody>
                  <a:tcPr/>
                </a:tc>
                <a:tc>
                  <a:txBody>
                    <a:bodyPr/>
                    <a:lstStyle/>
                    <a:p>
                      <a:pPr algn="ctr"/>
                      <a:r>
                        <a:rPr lang="en-US" sz="2000" b="1" dirty="0">
                          <a:latin typeface="+mn-lt"/>
                          <a:sym typeface="Symbol"/>
                        </a:rPr>
                        <a:t>B E</a:t>
                      </a:r>
                      <a:endParaRPr lang="en-US" sz="2000" b="1" dirty="0">
                        <a:latin typeface="+mn-lt"/>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1" dirty="0">
                          <a:latin typeface="+mn-lt"/>
                        </a:rPr>
                        <a:t>Rule</a:t>
                      </a:r>
                      <a:r>
                        <a:rPr lang="en-US" sz="2000" b="1" baseline="0" dirty="0">
                          <a:latin typeface="+mn-lt"/>
                        </a:rPr>
                        <a:t> P</a:t>
                      </a:r>
                      <a:endParaRPr lang="en-US" sz="2000" b="1" dirty="0">
                        <a:latin typeface="+mn-lt"/>
                      </a:endParaRPr>
                    </a:p>
                  </a:txBody>
                  <a:tcPr/>
                </a:tc>
                <a:extLst>
                  <a:ext uri="{0D108BD9-81ED-4DB2-BD59-A6C34878D82A}">
                    <a16:rowId xmlns="" xmlns:a16="http://schemas.microsoft.com/office/drawing/2014/main" val="10004"/>
                  </a:ext>
                </a:extLst>
              </a:tr>
              <a:tr h="370840">
                <a:tc>
                  <a:txBody>
                    <a:bodyPr/>
                    <a:lstStyle/>
                    <a:p>
                      <a:pPr algn="ctr"/>
                      <a:r>
                        <a:rPr lang="en-US" sz="2000" b="1" dirty="0">
                          <a:latin typeface="+mn-lt"/>
                        </a:rPr>
                        <a:t>(5)</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b="1" dirty="0">
                          <a:latin typeface="+mn-lt"/>
                          <a:sym typeface="Symbol"/>
                        </a:rPr>
                        <a:t> E  B</a:t>
                      </a:r>
                      <a:endParaRPr lang="en-US" sz="2000" b="1" dirty="0">
                        <a:latin typeface="+mn-lt"/>
                      </a:endParaRPr>
                    </a:p>
                  </a:txBody>
                  <a:tcPr/>
                </a:tc>
                <a:tc>
                  <a:txBody>
                    <a:bodyPr/>
                    <a:lstStyle/>
                    <a:p>
                      <a:r>
                        <a:rPr lang="en-US" sz="2000" b="1" dirty="0">
                          <a:latin typeface="+mn-lt"/>
                        </a:rPr>
                        <a:t>Rule</a:t>
                      </a:r>
                      <a:r>
                        <a:rPr lang="en-US" sz="2000" b="1" baseline="0" dirty="0">
                          <a:latin typeface="+mn-lt"/>
                        </a:rPr>
                        <a:t> T, (4), Contra positive</a:t>
                      </a:r>
                      <a:endParaRPr lang="en-US" sz="2000" b="1" dirty="0">
                        <a:latin typeface="+mn-lt"/>
                      </a:endParaRPr>
                    </a:p>
                  </a:txBody>
                  <a:tcPr/>
                </a:tc>
                <a:extLst>
                  <a:ext uri="{0D108BD9-81ED-4DB2-BD59-A6C34878D82A}">
                    <a16:rowId xmlns="" xmlns:a16="http://schemas.microsoft.com/office/drawing/2014/main" val="10005"/>
                  </a:ext>
                </a:extLst>
              </a:tr>
              <a:tr h="461016">
                <a:tc>
                  <a:txBody>
                    <a:bodyPr/>
                    <a:lstStyle/>
                    <a:p>
                      <a:pPr algn="ctr"/>
                      <a:r>
                        <a:rPr lang="en-US" sz="2000" b="1" dirty="0">
                          <a:latin typeface="+mn-lt"/>
                        </a:rPr>
                        <a:t>(6)</a:t>
                      </a:r>
                    </a:p>
                  </a:txBody>
                  <a:tcPr/>
                </a:tc>
                <a:tc>
                  <a:txBody>
                    <a:bodyPr/>
                    <a:lstStyle/>
                    <a:p>
                      <a:pPr algn="ctr"/>
                      <a:r>
                        <a:rPr lang="en-US" sz="2000" b="1" dirty="0">
                          <a:latin typeface="+mn-lt"/>
                          <a:sym typeface="Symbol"/>
                        </a:rPr>
                        <a:t>MB</a:t>
                      </a:r>
                      <a:endParaRPr lang="en-US" sz="2000" b="1" dirty="0">
                        <a:latin typeface="+mn-lt"/>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1" i="0" u="none" strike="noStrike" dirty="0">
                          <a:solidFill>
                            <a:srgbClr val="000000"/>
                          </a:solidFill>
                          <a:latin typeface="+mn-lt"/>
                        </a:rPr>
                        <a:t>Rule T , (3), (5) Hypothetical </a:t>
                      </a:r>
                      <a:r>
                        <a:rPr lang="en-US" sz="2000" b="1" i="0" u="none" strike="noStrike" dirty="0" err="1">
                          <a:solidFill>
                            <a:srgbClr val="000000"/>
                          </a:solidFill>
                          <a:latin typeface="+mn-lt"/>
                        </a:rPr>
                        <a:t>syllagism</a:t>
                      </a:r>
                      <a:endParaRPr lang="en-US" sz="2000" b="1" dirty="0">
                        <a:latin typeface="+mn-lt"/>
                      </a:endParaRPr>
                    </a:p>
                  </a:txBody>
                  <a:tcPr/>
                </a:tc>
                <a:extLst>
                  <a:ext uri="{0D108BD9-81ED-4DB2-BD59-A6C34878D82A}">
                    <a16:rowId xmlns="" xmlns:a16="http://schemas.microsoft.com/office/drawing/2014/main" val="10006"/>
                  </a:ext>
                </a:extLst>
              </a:tr>
              <a:tr h="370840">
                <a:tc>
                  <a:txBody>
                    <a:bodyPr/>
                    <a:lstStyle/>
                    <a:p>
                      <a:pPr algn="ctr"/>
                      <a:r>
                        <a:rPr lang="en-US" sz="2000" b="1" dirty="0">
                          <a:latin typeface="+mn-lt"/>
                        </a:rPr>
                        <a:t>(7)</a:t>
                      </a:r>
                    </a:p>
                  </a:txBody>
                  <a:tcPr/>
                </a:tc>
                <a:tc>
                  <a:txBody>
                    <a:bodyPr/>
                    <a:lstStyle/>
                    <a:p>
                      <a:pPr algn="ctr"/>
                      <a:r>
                        <a:rPr lang="en-US" sz="2000" b="1" dirty="0">
                          <a:latin typeface="+mn-lt"/>
                          <a:sym typeface="Symbol"/>
                        </a:rPr>
                        <a:t>M  B</a:t>
                      </a:r>
                      <a:endParaRPr lang="en-US" sz="2000" b="1" dirty="0">
                        <a:latin typeface="+mn-lt"/>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1" dirty="0">
                          <a:latin typeface="+mn-lt"/>
                        </a:rPr>
                        <a:t>Rule</a:t>
                      </a:r>
                      <a:r>
                        <a:rPr lang="en-US" sz="2000" b="1" baseline="0" dirty="0">
                          <a:latin typeface="+mn-lt"/>
                        </a:rPr>
                        <a:t> P</a:t>
                      </a:r>
                      <a:endParaRPr lang="en-US" sz="2000" b="1" dirty="0">
                        <a:latin typeface="+mn-lt"/>
                      </a:endParaRPr>
                    </a:p>
                  </a:txBody>
                  <a:tcPr/>
                </a:tc>
                <a:extLst>
                  <a:ext uri="{0D108BD9-81ED-4DB2-BD59-A6C34878D82A}">
                    <a16:rowId xmlns="" xmlns:a16="http://schemas.microsoft.com/office/drawing/2014/main" val="10007"/>
                  </a:ext>
                </a:extLst>
              </a:tr>
              <a:tr h="370840">
                <a:tc>
                  <a:txBody>
                    <a:bodyPr/>
                    <a:lstStyle/>
                    <a:p>
                      <a:pPr algn="ctr"/>
                      <a:r>
                        <a:rPr lang="en-US" sz="2000" b="1" dirty="0">
                          <a:latin typeface="+mn-lt"/>
                        </a:rPr>
                        <a:t>(8)</a:t>
                      </a:r>
                    </a:p>
                  </a:txBody>
                  <a:tcPr/>
                </a:tc>
                <a:tc>
                  <a:txBody>
                    <a:bodyPr/>
                    <a:lstStyle/>
                    <a:p>
                      <a:pPr algn="ctr"/>
                      <a:r>
                        <a:rPr lang="en-US" sz="2000" b="1" dirty="0">
                          <a:latin typeface="+mn-lt"/>
                        </a:rPr>
                        <a:t>M</a:t>
                      </a:r>
                    </a:p>
                  </a:txBody>
                  <a:tcPr/>
                </a:tc>
                <a:tc>
                  <a:txBody>
                    <a:bodyPr/>
                    <a:lstStyle/>
                    <a:p>
                      <a:r>
                        <a:rPr lang="en-US" sz="2000" b="1" dirty="0">
                          <a:latin typeface="+mn-lt"/>
                        </a:rPr>
                        <a:t>Rule</a:t>
                      </a:r>
                      <a:r>
                        <a:rPr lang="en-US" sz="2000" b="1" baseline="0" dirty="0">
                          <a:latin typeface="+mn-lt"/>
                        </a:rPr>
                        <a:t> T, (7),Simplification</a:t>
                      </a:r>
                      <a:endParaRPr lang="en-US" sz="2000" b="1" dirty="0">
                        <a:latin typeface="+mn-lt"/>
                      </a:endParaRPr>
                    </a:p>
                  </a:txBody>
                  <a:tcPr/>
                </a:tc>
                <a:extLst>
                  <a:ext uri="{0D108BD9-81ED-4DB2-BD59-A6C34878D82A}">
                    <a16:rowId xmlns="" xmlns:a16="http://schemas.microsoft.com/office/drawing/2014/main" val="10008"/>
                  </a:ext>
                </a:extLst>
              </a:tr>
              <a:tr h="370840">
                <a:tc>
                  <a:txBody>
                    <a:bodyPr/>
                    <a:lstStyle/>
                    <a:p>
                      <a:pPr algn="ctr"/>
                      <a:r>
                        <a:rPr lang="en-US" sz="2000" b="1" dirty="0">
                          <a:latin typeface="+mn-lt"/>
                        </a:rPr>
                        <a:t>(9)</a:t>
                      </a:r>
                    </a:p>
                  </a:txBody>
                  <a:tcPr/>
                </a:tc>
                <a:tc>
                  <a:txBody>
                    <a:bodyPr/>
                    <a:lstStyle/>
                    <a:p>
                      <a:pPr algn="ctr"/>
                      <a:r>
                        <a:rPr lang="en-US" sz="2000" b="1" dirty="0">
                          <a:latin typeface="+mn-lt"/>
                          <a:sym typeface="Symbol"/>
                        </a:rPr>
                        <a:t> </a:t>
                      </a:r>
                      <a:r>
                        <a:rPr lang="en-US" sz="2000" b="1" dirty="0">
                          <a:latin typeface="+mn-lt"/>
                        </a:rPr>
                        <a:t>B</a:t>
                      </a:r>
                    </a:p>
                  </a:txBody>
                  <a:tcPr/>
                </a:tc>
                <a:tc>
                  <a:txBody>
                    <a:bodyPr/>
                    <a:lstStyle/>
                    <a:p>
                      <a:r>
                        <a:rPr lang="en-US" sz="2000" b="1" dirty="0">
                          <a:latin typeface="+mn-lt"/>
                        </a:rPr>
                        <a:t>Rule T, (6),(9), Modus Tollens</a:t>
                      </a:r>
                    </a:p>
                  </a:txBody>
                  <a:tcPr/>
                </a:tc>
                <a:extLst>
                  <a:ext uri="{0D108BD9-81ED-4DB2-BD59-A6C34878D82A}">
                    <a16:rowId xmlns="" xmlns:a16="http://schemas.microsoft.com/office/drawing/2014/main" val="10009"/>
                  </a:ext>
                </a:extLst>
              </a:tr>
              <a:tr h="370840">
                <a:tc>
                  <a:txBody>
                    <a:bodyPr/>
                    <a:lstStyle/>
                    <a:p>
                      <a:pPr algn="ctr"/>
                      <a:r>
                        <a:rPr lang="en-US" sz="2000" b="1" dirty="0">
                          <a:latin typeface="+mn-lt"/>
                        </a:rPr>
                        <a:t>(10)</a:t>
                      </a:r>
                    </a:p>
                  </a:txBody>
                  <a:tcPr/>
                </a:tc>
                <a:tc>
                  <a:txBody>
                    <a:bodyPr/>
                    <a:lstStyle/>
                    <a:p>
                      <a:pPr algn="ctr"/>
                      <a:r>
                        <a:rPr lang="en-US" sz="2000" b="1" dirty="0">
                          <a:latin typeface="+mn-lt"/>
                        </a:rPr>
                        <a:t>B </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1" dirty="0">
                          <a:latin typeface="+mn-lt"/>
                        </a:rPr>
                        <a:t>Rule</a:t>
                      </a:r>
                      <a:r>
                        <a:rPr lang="en-US" sz="2000" b="1" baseline="0" dirty="0">
                          <a:latin typeface="+mn-lt"/>
                        </a:rPr>
                        <a:t> T, (7),Simplification</a:t>
                      </a:r>
                      <a:endParaRPr lang="en-US" sz="2000" b="1" dirty="0">
                        <a:latin typeface="+mn-lt"/>
                      </a:endParaRPr>
                    </a:p>
                  </a:txBody>
                  <a:tcPr/>
                </a:tc>
                <a:extLst>
                  <a:ext uri="{0D108BD9-81ED-4DB2-BD59-A6C34878D82A}">
                    <a16:rowId xmlns="" xmlns:a16="http://schemas.microsoft.com/office/drawing/2014/main" val="10010"/>
                  </a:ext>
                </a:extLst>
              </a:tr>
              <a:tr h="370840">
                <a:tc>
                  <a:txBody>
                    <a:bodyPr/>
                    <a:lstStyle/>
                    <a:p>
                      <a:pPr algn="ctr"/>
                      <a:r>
                        <a:rPr lang="en-US" sz="2000" b="1" dirty="0">
                          <a:latin typeface="+mn-lt"/>
                        </a:rPr>
                        <a:t>(11)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b="1" dirty="0">
                          <a:latin typeface="+mn-lt"/>
                          <a:sym typeface="Symbol"/>
                        </a:rPr>
                        <a:t>B   B </a:t>
                      </a:r>
                      <a:r>
                        <a:rPr kumimoji="0" lang="en-US" sz="2000" b="1" i="0" u="none" strike="noStrike" kern="1200" cap="none" spc="0" normalizeH="0" baseline="0" noProof="0" dirty="0">
                          <a:ln>
                            <a:noFill/>
                          </a:ln>
                          <a:solidFill>
                            <a:prstClr val="black"/>
                          </a:solidFill>
                          <a:effectLst/>
                          <a:uLnTx/>
                          <a:uFillTx/>
                          <a:latin typeface="+mn-lt"/>
                          <a:ea typeface="+mn-ea"/>
                          <a:cs typeface="+mn-cs"/>
                          <a:sym typeface="Symbol"/>
                        </a:rPr>
                        <a:t> F</a:t>
                      </a:r>
                      <a:endParaRPr lang="en-US" sz="2000" b="1" dirty="0">
                        <a:latin typeface="+mn-lt"/>
                      </a:endParaRPr>
                    </a:p>
                    <a:p>
                      <a:pPr algn="ctr"/>
                      <a:r>
                        <a:rPr lang="en-US" sz="2000" b="1" dirty="0">
                          <a:latin typeface="+mn-lt"/>
                        </a:rPr>
                        <a:t>A contradiction</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1" dirty="0">
                          <a:latin typeface="+mn-lt"/>
                        </a:rPr>
                        <a:t>Rule</a:t>
                      </a:r>
                      <a:r>
                        <a:rPr lang="en-US" sz="2000" b="1" baseline="0" dirty="0">
                          <a:latin typeface="+mn-lt"/>
                        </a:rPr>
                        <a:t> T, (8),(9),</a:t>
                      </a:r>
                      <a:r>
                        <a:rPr lang="en-US" sz="2000" b="1" i="0" u="none" strike="noStrike" dirty="0">
                          <a:solidFill>
                            <a:srgbClr val="000000"/>
                          </a:solidFill>
                          <a:latin typeface="+mn-lt"/>
                        </a:rPr>
                        <a:t> Negation law</a:t>
                      </a:r>
                      <a:endParaRPr lang="en-US" sz="2000" b="1" dirty="0">
                        <a:latin typeface="+mn-lt"/>
                      </a:endParaRPr>
                    </a:p>
                    <a:p>
                      <a:endParaRPr lang="en-US" sz="2000" b="1" dirty="0">
                        <a:latin typeface="+mn-lt"/>
                      </a:endParaRPr>
                    </a:p>
                  </a:txBody>
                  <a:tcPr/>
                </a:tc>
                <a:extLst>
                  <a:ext uri="{0D108BD9-81ED-4DB2-BD59-A6C34878D82A}">
                    <a16:rowId xmlns="" xmlns:a16="http://schemas.microsoft.com/office/drawing/2014/main" val="10011"/>
                  </a:ext>
                </a:extLst>
              </a:tr>
            </a:tbl>
          </a:graphicData>
        </a:graphic>
      </p:graphicFrame>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Conditional Proof</a:t>
            </a:r>
          </a:p>
        </p:txBody>
      </p:sp>
      <p:sp>
        <p:nvSpPr>
          <p:cNvPr id="3" name="Content Placeholder 2"/>
          <p:cNvSpPr>
            <a:spLocks noGrp="1"/>
          </p:cNvSpPr>
          <p:nvPr>
            <p:ph idx="1"/>
          </p:nvPr>
        </p:nvSpPr>
        <p:spPr>
          <a:xfrm>
            <a:off x="0" y="1600200"/>
            <a:ext cx="9144000" cy="5257800"/>
          </a:xfrm>
        </p:spPr>
        <p:txBody>
          <a:bodyPr>
            <a:normAutofit/>
          </a:bodyPr>
          <a:lstStyle/>
          <a:p>
            <a:pPr algn="just">
              <a:buNone/>
            </a:pPr>
            <a:r>
              <a:rPr lang="en-US" dirty="0"/>
              <a:t>Given a set of premises (H</a:t>
            </a:r>
            <a:r>
              <a:rPr lang="en-US" baseline="-25000" dirty="0"/>
              <a:t>1</a:t>
            </a:r>
            <a:r>
              <a:rPr lang="en-US" dirty="0"/>
              <a:t>, H</a:t>
            </a:r>
            <a:r>
              <a:rPr lang="en-US" baseline="-25000" dirty="0"/>
              <a:t>2</a:t>
            </a:r>
            <a:r>
              <a:rPr lang="en-US" dirty="0"/>
              <a:t>, …..</a:t>
            </a:r>
            <a:r>
              <a:rPr lang="en-US" dirty="0" err="1"/>
              <a:t>H</a:t>
            </a:r>
            <a:r>
              <a:rPr lang="en-US" baseline="-25000" dirty="0" err="1"/>
              <a:t>n</a:t>
            </a:r>
            <a:r>
              <a:rPr lang="en-US" dirty="0"/>
              <a:t>)</a:t>
            </a:r>
          </a:p>
          <a:p>
            <a:pPr algn="just">
              <a:buNone/>
            </a:pPr>
            <a:r>
              <a:rPr lang="en-US" dirty="0"/>
              <a:t> whose conclusion is of the form (P</a:t>
            </a:r>
            <a:r>
              <a:rPr lang="en-US" dirty="0">
                <a:sym typeface="Symbol"/>
              </a:rPr>
              <a:t>Q</a:t>
            </a:r>
            <a:r>
              <a:rPr lang="en-US" dirty="0"/>
              <a:t>).</a:t>
            </a:r>
          </a:p>
          <a:p>
            <a:pPr algn="just">
              <a:buNone/>
            </a:pPr>
            <a:endParaRPr lang="en-US" dirty="0"/>
          </a:p>
          <a:p>
            <a:pPr algn="just">
              <a:buNone/>
            </a:pPr>
            <a:r>
              <a:rPr lang="en-US" b="1" dirty="0"/>
              <a:t>The rule CP as follows:</a:t>
            </a:r>
          </a:p>
          <a:p>
            <a:pPr algn="just">
              <a:buNone/>
            </a:pPr>
            <a:r>
              <a:rPr lang="en-US" sz="2600" dirty="0"/>
              <a:t>Along with the given set of premises (H</a:t>
            </a:r>
            <a:r>
              <a:rPr lang="en-US" sz="2600" baseline="-25000" dirty="0"/>
              <a:t>1</a:t>
            </a:r>
            <a:r>
              <a:rPr lang="en-US" sz="2600" dirty="0"/>
              <a:t>, H</a:t>
            </a:r>
            <a:r>
              <a:rPr lang="en-US" sz="2600" baseline="-25000" dirty="0"/>
              <a:t>2</a:t>
            </a:r>
            <a:r>
              <a:rPr lang="en-US" sz="2600" dirty="0"/>
              <a:t>, …..</a:t>
            </a:r>
            <a:r>
              <a:rPr lang="en-US" sz="2600" dirty="0" err="1"/>
              <a:t>H</a:t>
            </a:r>
            <a:r>
              <a:rPr lang="en-US" sz="2600" baseline="-25000" dirty="0" err="1"/>
              <a:t>n</a:t>
            </a:r>
            <a:r>
              <a:rPr lang="en-US" sz="2600" dirty="0"/>
              <a:t>) , we take the</a:t>
            </a:r>
          </a:p>
          <a:p>
            <a:pPr algn="just">
              <a:buNone/>
            </a:pPr>
            <a:r>
              <a:rPr lang="en-US" sz="2600" dirty="0"/>
              <a:t>antecedent part P of the conclusion (P</a:t>
            </a:r>
            <a:r>
              <a:rPr lang="en-US" sz="2600" dirty="0">
                <a:sym typeface="Symbol"/>
              </a:rPr>
              <a:t>Q) </a:t>
            </a:r>
            <a:r>
              <a:rPr lang="en-US" sz="2600" dirty="0"/>
              <a:t>as an additional</a:t>
            </a:r>
          </a:p>
          <a:p>
            <a:pPr algn="just">
              <a:buNone/>
            </a:pPr>
            <a:r>
              <a:rPr lang="en-US" sz="2600" dirty="0"/>
              <a:t>premise and we prove only the consequent part Q of (P</a:t>
            </a:r>
            <a:r>
              <a:rPr lang="en-US" sz="2600" dirty="0">
                <a:sym typeface="Symbol"/>
              </a:rPr>
              <a:t>Q )</a:t>
            </a:r>
            <a:r>
              <a:rPr lang="en-US" sz="2600" dirty="0"/>
              <a:t> as </a:t>
            </a:r>
          </a:p>
          <a:p>
            <a:pPr algn="just">
              <a:buNone/>
            </a:pPr>
            <a:r>
              <a:rPr lang="en-US" sz="2600" dirty="0"/>
              <a:t>the conclusion .</a:t>
            </a:r>
          </a:p>
          <a:p>
            <a:pPr algn="just">
              <a:buNone/>
            </a:pPr>
            <a:r>
              <a:rPr lang="en-US" sz="2600" dirty="0"/>
              <a:t/>
            </a:r>
            <a:br>
              <a:rPr lang="en-US" sz="2600" dirty="0"/>
            </a:br>
            <a:endParaRPr lang="en-US" sz="2600"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1939916"/>
          </a:xfrm>
        </p:spPr>
        <p:txBody>
          <a:bodyPr>
            <a:noAutofit/>
          </a:bodyPr>
          <a:lstStyle/>
          <a:p>
            <a:pPr algn="just"/>
            <a:r>
              <a:rPr lang="en-US" sz="2400" b="1" dirty="0"/>
              <a:t>Problem 1 </a:t>
            </a:r>
            <a:r>
              <a:rPr lang="en-US" sz="2400" dirty="0"/>
              <a:t>If A works hard, then B or C will enjoy themselves . If B enjoys himself, then A will not work hard. If D enjoys himself, then C will not. Therefore, if A works hard, D will not enjoy himself. </a:t>
            </a:r>
            <a:br>
              <a:rPr lang="en-US" sz="2400" dirty="0"/>
            </a:br>
            <a:r>
              <a:rPr lang="en-US" sz="2400" dirty="0"/>
              <a:t>	Translate the above into statements and prove the conclusion by using the CP -Rule</a:t>
            </a:r>
          </a:p>
        </p:txBody>
      </p:sp>
      <p:sp>
        <p:nvSpPr>
          <p:cNvPr id="5" name="Content Placeholder 4"/>
          <p:cNvSpPr>
            <a:spLocks noGrp="1"/>
          </p:cNvSpPr>
          <p:nvPr>
            <p:ph idx="1"/>
          </p:nvPr>
        </p:nvSpPr>
        <p:spPr>
          <a:xfrm>
            <a:off x="0" y="2428868"/>
            <a:ext cx="9144000" cy="4429132"/>
          </a:xfrm>
        </p:spPr>
        <p:txBody>
          <a:bodyPr/>
          <a:lstStyle/>
          <a:p>
            <a:pPr>
              <a:buNone/>
            </a:pPr>
            <a:r>
              <a:rPr lang="en-US" b="1" dirty="0"/>
              <a:t>Solution</a:t>
            </a:r>
          </a:p>
          <a:p>
            <a:pPr>
              <a:buNone/>
            </a:pPr>
            <a:r>
              <a:rPr lang="en-US" b="1" dirty="0"/>
              <a:t>P: </a:t>
            </a:r>
            <a:r>
              <a:rPr lang="en-US" dirty="0"/>
              <a:t>A works hard</a:t>
            </a:r>
            <a:endParaRPr lang="en-US" b="1" dirty="0"/>
          </a:p>
          <a:p>
            <a:pPr>
              <a:buNone/>
            </a:pPr>
            <a:r>
              <a:rPr lang="en-US" b="1" dirty="0"/>
              <a:t>Q:</a:t>
            </a:r>
            <a:r>
              <a:rPr lang="en-US" dirty="0"/>
              <a:t> B will enjoy themself</a:t>
            </a:r>
            <a:endParaRPr lang="en-US" b="1" dirty="0"/>
          </a:p>
          <a:p>
            <a:pPr>
              <a:buNone/>
            </a:pPr>
            <a:r>
              <a:rPr lang="en-US" b="1" dirty="0"/>
              <a:t>R:</a:t>
            </a:r>
            <a:r>
              <a:rPr lang="en-US" dirty="0"/>
              <a:t> C will enjoy themself </a:t>
            </a:r>
            <a:endParaRPr lang="en-US" b="1" dirty="0"/>
          </a:p>
          <a:p>
            <a:pPr>
              <a:buNone/>
            </a:pPr>
            <a:r>
              <a:rPr lang="en-US" b="1" dirty="0"/>
              <a:t>S:</a:t>
            </a:r>
            <a:r>
              <a:rPr lang="en-US" dirty="0"/>
              <a:t> D enjoys himself</a:t>
            </a:r>
          </a:p>
          <a:p>
            <a:pPr>
              <a:buNone/>
            </a:pPr>
            <a:r>
              <a:rPr lang="en-US" dirty="0"/>
              <a:t>P</a:t>
            </a:r>
            <a:r>
              <a:rPr lang="en-US" dirty="0">
                <a:sym typeface="Symbol"/>
              </a:rPr>
              <a:t>  (</a:t>
            </a:r>
            <a:r>
              <a:rPr lang="en-US" dirty="0"/>
              <a:t>Q</a:t>
            </a:r>
            <a:r>
              <a:rPr lang="en-US" dirty="0">
                <a:sym typeface="Symbol"/>
              </a:rPr>
              <a:t></a:t>
            </a:r>
            <a:r>
              <a:rPr lang="en-US" dirty="0"/>
              <a:t>R),Q</a:t>
            </a:r>
            <a:r>
              <a:rPr lang="en-US" dirty="0">
                <a:sym typeface="Symbol"/>
              </a:rPr>
              <a:t>  </a:t>
            </a:r>
            <a:r>
              <a:rPr lang="en-US" dirty="0"/>
              <a:t>P,S</a:t>
            </a:r>
            <a:r>
              <a:rPr lang="en-US" dirty="0">
                <a:sym typeface="Symbol"/>
              </a:rPr>
              <a:t>  </a:t>
            </a:r>
            <a:r>
              <a:rPr lang="en-US" dirty="0"/>
              <a:t>R  </a:t>
            </a:r>
            <a:r>
              <a:rPr lang="en-US" dirty="0">
                <a:sym typeface="Symbol"/>
              </a:rPr>
              <a:t>P </a:t>
            </a:r>
            <a:r>
              <a:rPr lang="en-US" dirty="0"/>
              <a:t> </a:t>
            </a:r>
            <a:r>
              <a:rPr lang="en-US" dirty="0">
                <a:sym typeface="Symbol"/>
              </a:rPr>
              <a:t> </a:t>
            </a:r>
            <a:r>
              <a:rPr lang="en-US" dirty="0"/>
              <a:t>S</a:t>
            </a:r>
          </a:p>
          <a:p>
            <a:pPr>
              <a:buNone/>
            </a:pPr>
            <a:endParaRPr lang="en-US" b="1"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Compound or Molecular statement is a statement which is constructed by combining one or more statements using connectives</a:t>
            </a:r>
          </a:p>
          <a:p>
            <a:pPr marL="0" indent="0">
              <a:buNone/>
            </a:pPr>
            <a:endParaRPr lang="en-US" dirty="0"/>
          </a:p>
          <a:p>
            <a:r>
              <a:rPr lang="en-US" dirty="0"/>
              <a:t>There are 5 connectives or logical operators</a:t>
            </a:r>
          </a:p>
          <a:p>
            <a:r>
              <a:rPr lang="en-US" dirty="0"/>
              <a:t>Conjunction, disjunction, negation, conditional and </a:t>
            </a:r>
            <a:r>
              <a:rPr lang="en-US" dirty="0" err="1"/>
              <a:t>biconditional</a:t>
            </a:r>
            <a:endParaRPr lang="en-US" dirty="0"/>
          </a:p>
          <a:p>
            <a:endParaRPr lang="en-US" dirty="0"/>
          </a:p>
        </p:txBody>
      </p:sp>
      <p:sp>
        <p:nvSpPr>
          <p:cNvPr id="4" name="Slide Number Placeholder 3"/>
          <p:cNvSpPr>
            <a:spLocks noGrp="1"/>
          </p:cNvSpPr>
          <p:nvPr>
            <p:ph type="sldNum" sz="quarter" idx="12"/>
          </p:nvPr>
        </p:nvSpPr>
        <p:spPr/>
        <p:txBody>
          <a:bodyPr/>
          <a:lstStyle/>
          <a:p>
            <a:fld id="{85B45260-F00F-42CC-A0C0-D25CA4781DDA}" type="slidenum">
              <a:rPr lang="en-US" smtClean="0"/>
              <a:pPr/>
              <a:t>6</a:t>
            </a:fld>
            <a:endParaRPr lang="en-US"/>
          </a:p>
        </p:txBody>
      </p:sp>
    </p:spTree>
    <p:extLst>
      <p:ext uri="{BB962C8B-B14F-4D97-AF65-F5344CB8AC3E}">
        <p14:creationId xmlns="" xmlns:p14="http://schemas.microsoft.com/office/powerpoint/2010/main" val="363327188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err="1"/>
              <a:t>Contd</a:t>
            </a:r>
            <a:r>
              <a:rPr lang="en-US" dirty="0"/>
              <a:t>…</a:t>
            </a:r>
          </a:p>
        </p:txBody>
      </p:sp>
      <p:graphicFrame>
        <p:nvGraphicFramePr>
          <p:cNvPr id="4" name="Content Placeholder 3"/>
          <p:cNvGraphicFramePr>
            <a:graphicFrameLocks noGrp="1"/>
          </p:cNvGraphicFramePr>
          <p:nvPr>
            <p:ph idx="1"/>
          </p:nvPr>
        </p:nvGraphicFramePr>
        <p:xfrm>
          <a:off x="457200" y="1600201"/>
          <a:ext cx="8472518" cy="4974582"/>
        </p:xfrm>
        <a:graphic>
          <a:graphicData uri="http://schemas.openxmlformats.org/drawingml/2006/table">
            <a:tbl>
              <a:tblPr firstRow="1" bandRow="1">
                <a:tableStyleId>{5C22544A-7EE6-4342-B048-85BDC9FD1C3A}</a:tableStyleId>
              </a:tblPr>
              <a:tblGrid>
                <a:gridCol w="1123880">
                  <a:extLst>
                    <a:ext uri="{9D8B030D-6E8A-4147-A177-3AD203B41FA5}">
                      <a16:colId xmlns="" xmlns:a16="http://schemas.microsoft.com/office/drawing/2014/main" val="20000"/>
                    </a:ext>
                  </a:extLst>
                </a:gridCol>
                <a:gridCol w="2449546">
                  <a:extLst>
                    <a:ext uri="{9D8B030D-6E8A-4147-A177-3AD203B41FA5}">
                      <a16:colId xmlns="" xmlns:a16="http://schemas.microsoft.com/office/drawing/2014/main" val="20001"/>
                    </a:ext>
                  </a:extLst>
                </a:gridCol>
                <a:gridCol w="4899092">
                  <a:extLst>
                    <a:ext uri="{9D8B030D-6E8A-4147-A177-3AD203B41FA5}">
                      <a16:colId xmlns="" xmlns:a16="http://schemas.microsoft.com/office/drawing/2014/main" val="20002"/>
                    </a:ext>
                  </a:extLst>
                </a:gridCol>
              </a:tblGrid>
              <a:tr h="456938">
                <a:tc>
                  <a:txBody>
                    <a:bodyPr/>
                    <a:lstStyle/>
                    <a:p>
                      <a:pPr algn="ctr"/>
                      <a:r>
                        <a:rPr lang="en-US" sz="2400" dirty="0">
                          <a:solidFill>
                            <a:schemeClr val="tx1"/>
                          </a:solidFill>
                        </a:rPr>
                        <a:t>Stage</a:t>
                      </a:r>
                    </a:p>
                  </a:txBody>
                  <a:tcPr/>
                </a:tc>
                <a:tc>
                  <a:txBody>
                    <a:bodyPr/>
                    <a:lstStyle/>
                    <a:p>
                      <a:pPr algn="ctr"/>
                      <a:r>
                        <a:rPr lang="en-US" sz="2400" dirty="0">
                          <a:solidFill>
                            <a:schemeClr val="tx1"/>
                          </a:solidFill>
                        </a:rPr>
                        <a:t>Premises</a:t>
                      </a:r>
                    </a:p>
                  </a:txBody>
                  <a:tcPr/>
                </a:tc>
                <a:tc>
                  <a:txBody>
                    <a:bodyPr/>
                    <a:lstStyle/>
                    <a:p>
                      <a:pPr algn="ctr"/>
                      <a:r>
                        <a:rPr lang="en-US" sz="2400" dirty="0">
                          <a:solidFill>
                            <a:schemeClr val="tx1"/>
                          </a:solidFill>
                        </a:rPr>
                        <a:t>Rules</a:t>
                      </a:r>
                    </a:p>
                  </a:txBody>
                  <a:tcPr/>
                </a:tc>
                <a:extLst>
                  <a:ext uri="{0D108BD9-81ED-4DB2-BD59-A6C34878D82A}">
                    <a16:rowId xmlns="" xmlns:a16="http://schemas.microsoft.com/office/drawing/2014/main" val="10000"/>
                  </a:ext>
                </a:extLst>
              </a:tr>
              <a:tr h="456938">
                <a:tc>
                  <a:txBody>
                    <a:bodyPr/>
                    <a:lstStyle/>
                    <a:p>
                      <a:pPr algn="ctr"/>
                      <a:r>
                        <a:rPr lang="en-US" sz="2400" dirty="0"/>
                        <a:t>(1)</a:t>
                      </a:r>
                    </a:p>
                  </a:txBody>
                  <a:tcPr/>
                </a:tc>
                <a:tc>
                  <a:txBody>
                    <a:bodyPr/>
                    <a:lstStyle/>
                    <a:p>
                      <a:pPr algn="ctr"/>
                      <a:r>
                        <a:rPr lang="en-US" sz="2400" dirty="0"/>
                        <a:t>P</a:t>
                      </a:r>
                      <a:r>
                        <a:rPr lang="en-US" sz="2400" dirty="0">
                          <a:sym typeface="Symbol"/>
                        </a:rPr>
                        <a:t>  (</a:t>
                      </a:r>
                      <a:r>
                        <a:rPr lang="en-US" sz="2400" dirty="0"/>
                        <a:t>Q</a:t>
                      </a:r>
                      <a:r>
                        <a:rPr lang="en-US" sz="2400" dirty="0">
                          <a:sym typeface="Symbol"/>
                        </a:rPr>
                        <a:t></a:t>
                      </a:r>
                      <a:r>
                        <a:rPr lang="en-US" sz="2400" dirty="0"/>
                        <a:t>R)</a:t>
                      </a:r>
                    </a:p>
                  </a:txBody>
                  <a:tcPr/>
                </a:tc>
                <a:tc>
                  <a:txBody>
                    <a:bodyPr/>
                    <a:lstStyle/>
                    <a:p>
                      <a:r>
                        <a:rPr lang="en-US" sz="2400" dirty="0"/>
                        <a:t>Rule P</a:t>
                      </a:r>
                    </a:p>
                  </a:txBody>
                  <a:tcPr/>
                </a:tc>
                <a:extLst>
                  <a:ext uri="{0D108BD9-81ED-4DB2-BD59-A6C34878D82A}">
                    <a16:rowId xmlns="" xmlns:a16="http://schemas.microsoft.com/office/drawing/2014/main" val="10001"/>
                  </a:ext>
                </a:extLst>
              </a:tr>
              <a:tr h="456938">
                <a:tc>
                  <a:txBody>
                    <a:bodyPr/>
                    <a:lstStyle/>
                    <a:p>
                      <a:pPr algn="ctr"/>
                      <a:r>
                        <a:rPr lang="en-US" sz="2400" dirty="0"/>
                        <a:t>(2)</a:t>
                      </a:r>
                    </a:p>
                  </a:txBody>
                  <a:tcPr/>
                </a:tc>
                <a:tc>
                  <a:txBody>
                    <a:bodyPr/>
                    <a:lstStyle/>
                    <a:p>
                      <a:pPr algn="ctr"/>
                      <a:r>
                        <a:rPr lang="en-US" sz="2400" dirty="0">
                          <a:sym typeface="Symbol"/>
                        </a:rPr>
                        <a:t>P</a:t>
                      </a:r>
                      <a:endParaRPr lang="en-US" sz="2400" dirty="0"/>
                    </a:p>
                  </a:txBody>
                  <a:tcPr/>
                </a:tc>
                <a:tc>
                  <a:txBody>
                    <a:bodyPr/>
                    <a:lstStyle/>
                    <a:p>
                      <a:r>
                        <a:rPr lang="en-US" sz="2400" dirty="0"/>
                        <a:t>Additional Premise</a:t>
                      </a:r>
                    </a:p>
                  </a:txBody>
                  <a:tcPr/>
                </a:tc>
                <a:extLst>
                  <a:ext uri="{0D108BD9-81ED-4DB2-BD59-A6C34878D82A}">
                    <a16:rowId xmlns="" xmlns:a16="http://schemas.microsoft.com/office/drawing/2014/main" val="10002"/>
                  </a:ext>
                </a:extLst>
              </a:tr>
              <a:tr h="456938">
                <a:tc>
                  <a:txBody>
                    <a:bodyPr/>
                    <a:lstStyle/>
                    <a:p>
                      <a:pPr algn="ctr"/>
                      <a:r>
                        <a:rPr lang="en-US" sz="2400" dirty="0"/>
                        <a:t>(3)</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dirty="0">
                          <a:sym typeface="Symbol"/>
                        </a:rPr>
                        <a:t>(</a:t>
                      </a:r>
                      <a:r>
                        <a:rPr lang="en-US" sz="2400" dirty="0"/>
                        <a:t>Q</a:t>
                      </a:r>
                      <a:r>
                        <a:rPr lang="en-US" sz="2400" dirty="0">
                          <a:sym typeface="Symbol"/>
                        </a:rPr>
                        <a:t></a:t>
                      </a:r>
                      <a:r>
                        <a:rPr lang="en-US" sz="2400" dirty="0"/>
                        <a:t>R)</a:t>
                      </a:r>
                    </a:p>
                  </a:txBody>
                  <a:tcPr/>
                </a:tc>
                <a:tc>
                  <a:txBody>
                    <a:bodyPr/>
                    <a:lstStyle/>
                    <a:p>
                      <a:r>
                        <a:rPr lang="en-US" sz="2400" dirty="0"/>
                        <a:t>Rule T,(1),(2), Modus Ponens</a:t>
                      </a:r>
                    </a:p>
                  </a:txBody>
                  <a:tcPr/>
                </a:tc>
                <a:extLst>
                  <a:ext uri="{0D108BD9-81ED-4DB2-BD59-A6C34878D82A}">
                    <a16:rowId xmlns="" xmlns:a16="http://schemas.microsoft.com/office/drawing/2014/main" val="10003"/>
                  </a:ext>
                </a:extLst>
              </a:tr>
              <a:tr h="456938">
                <a:tc>
                  <a:txBody>
                    <a:bodyPr/>
                    <a:lstStyle/>
                    <a:p>
                      <a:pPr algn="ctr"/>
                      <a:r>
                        <a:rPr lang="en-US" sz="2400" dirty="0"/>
                        <a:t>(4)</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dirty="0"/>
                        <a:t>Q</a:t>
                      </a:r>
                      <a:r>
                        <a:rPr lang="en-US" sz="2400" dirty="0">
                          <a:sym typeface="Symbol"/>
                        </a:rPr>
                        <a:t>  </a:t>
                      </a:r>
                      <a:r>
                        <a:rPr lang="en-US" sz="2400" dirty="0"/>
                        <a:t>P</a:t>
                      </a:r>
                    </a:p>
                  </a:txBody>
                  <a:tcPr/>
                </a:tc>
                <a:tc>
                  <a:txBody>
                    <a:bodyPr/>
                    <a:lstStyle/>
                    <a:p>
                      <a:r>
                        <a:rPr lang="en-US" sz="2400" dirty="0"/>
                        <a:t>Rule P</a:t>
                      </a:r>
                    </a:p>
                  </a:txBody>
                  <a:tcPr/>
                </a:tc>
                <a:extLst>
                  <a:ext uri="{0D108BD9-81ED-4DB2-BD59-A6C34878D82A}">
                    <a16:rowId xmlns="" xmlns:a16="http://schemas.microsoft.com/office/drawing/2014/main" val="10004"/>
                  </a:ext>
                </a:extLst>
              </a:tr>
              <a:tr h="456938">
                <a:tc>
                  <a:txBody>
                    <a:bodyPr/>
                    <a:lstStyle/>
                    <a:p>
                      <a:pPr algn="ctr"/>
                      <a:r>
                        <a:rPr lang="en-US" sz="2400" dirty="0"/>
                        <a:t>(5)</a:t>
                      </a:r>
                    </a:p>
                  </a:txBody>
                  <a:tcPr/>
                </a:tc>
                <a:tc>
                  <a:txBody>
                    <a:bodyPr/>
                    <a:lstStyle/>
                    <a:p>
                      <a:pPr algn="ctr">
                        <a:buFont typeface="Symbol" pitchFamily="18" charset="2"/>
                        <a:buChar char="Ø"/>
                      </a:pPr>
                      <a:r>
                        <a:rPr lang="en-US" sz="2400" baseline="0" dirty="0">
                          <a:sym typeface="Symbol"/>
                        </a:rPr>
                        <a:t>Q</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a:t>Rule T,(1),(2), Modus Tollens</a:t>
                      </a:r>
                    </a:p>
                  </a:txBody>
                  <a:tcPr/>
                </a:tc>
                <a:extLst>
                  <a:ext uri="{0D108BD9-81ED-4DB2-BD59-A6C34878D82A}">
                    <a16:rowId xmlns="" xmlns:a16="http://schemas.microsoft.com/office/drawing/2014/main" val="10005"/>
                  </a:ext>
                </a:extLst>
              </a:tr>
              <a:tr h="585462">
                <a:tc>
                  <a:txBody>
                    <a:bodyPr/>
                    <a:lstStyle/>
                    <a:p>
                      <a:pPr algn="ctr"/>
                      <a:r>
                        <a:rPr lang="en-US" sz="2400" dirty="0"/>
                        <a:t>(6)</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dirty="0"/>
                        <a:t>R</a:t>
                      </a:r>
                    </a:p>
                  </a:txBody>
                  <a:tcPr/>
                </a:tc>
                <a:tc>
                  <a:txBody>
                    <a:bodyPr/>
                    <a:lstStyle/>
                    <a:p>
                      <a:r>
                        <a:rPr lang="en-US" sz="2400" dirty="0"/>
                        <a:t>Rule T , (3), (5), Disjunctive </a:t>
                      </a:r>
                      <a:r>
                        <a:rPr lang="en-US" sz="2400" dirty="0" err="1"/>
                        <a:t>syllagism</a:t>
                      </a:r>
                      <a:endParaRPr lang="en-US" sz="2400" dirty="0"/>
                    </a:p>
                  </a:txBody>
                  <a:tcPr/>
                </a:tc>
                <a:extLst>
                  <a:ext uri="{0D108BD9-81ED-4DB2-BD59-A6C34878D82A}">
                    <a16:rowId xmlns="" xmlns:a16="http://schemas.microsoft.com/office/drawing/2014/main" val="10006"/>
                  </a:ext>
                </a:extLst>
              </a:tr>
              <a:tr h="456938">
                <a:tc>
                  <a:txBody>
                    <a:bodyPr/>
                    <a:lstStyle/>
                    <a:p>
                      <a:pPr algn="ctr"/>
                      <a:r>
                        <a:rPr lang="en-US" sz="2400" dirty="0"/>
                        <a:t>(7)</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dirty="0">
                          <a:sym typeface="Symbol"/>
                        </a:rPr>
                        <a:t>S  R</a:t>
                      </a:r>
                      <a:endParaRPr lang="en-US" sz="2400" dirty="0"/>
                    </a:p>
                  </a:txBody>
                  <a:tcPr/>
                </a:tc>
                <a:tc>
                  <a:txBody>
                    <a:bodyPr/>
                    <a:lstStyle/>
                    <a:p>
                      <a:r>
                        <a:rPr lang="en-US" sz="2400" dirty="0"/>
                        <a:t>Rule</a:t>
                      </a:r>
                      <a:r>
                        <a:rPr lang="en-US" sz="2400" baseline="0" dirty="0"/>
                        <a:t> P</a:t>
                      </a:r>
                      <a:endParaRPr lang="en-US" sz="2400" dirty="0"/>
                    </a:p>
                  </a:txBody>
                  <a:tcPr/>
                </a:tc>
                <a:extLst>
                  <a:ext uri="{0D108BD9-81ED-4DB2-BD59-A6C34878D82A}">
                    <a16:rowId xmlns="" xmlns:a16="http://schemas.microsoft.com/office/drawing/2014/main" val="10007"/>
                  </a:ext>
                </a:extLst>
              </a:tr>
              <a:tr h="1188040">
                <a:tc>
                  <a:txBody>
                    <a:bodyPr/>
                    <a:lstStyle/>
                    <a:p>
                      <a:pPr algn="ctr"/>
                      <a:r>
                        <a:rPr lang="en-US" sz="2400" dirty="0"/>
                        <a:t>(8)</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dirty="0">
                          <a:sym typeface="Symbol"/>
                        </a:rPr>
                        <a:t></a:t>
                      </a:r>
                      <a:r>
                        <a:rPr lang="en-US" sz="2400" baseline="0" dirty="0">
                          <a:sym typeface="Symbol"/>
                        </a:rPr>
                        <a:t> S</a:t>
                      </a:r>
                      <a:endParaRPr lang="en-US" sz="2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a:t>Rule T,(6),(7), Modus Tollens and</a:t>
                      </a:r>
                    </a:p>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a:sym typeface="Symbol"/>
                        </a:rPr>
                        <a:t>P </a:t>
                      </a:r>
                      <a:r>
                        <a:rPr lang="en-US" sz="2400" dirty="0"/>
                        <a:t> </a:t>
                      </a:r>
                      <a:r>
                        <a:rPr lang="en-US" sz="2400" dirty="0">
                          <a:sym typeface="Symbol"/>
                        </a:rPr>
                        <a:t> </a:t>
                      </a:r>
                      <a:r>
                        <a:rPr lang="en-US" sz="2400" dirty="0"/>
                        <a:t>S by CP- Rule</a:t>
                      </a:r>
                    </a:p>
                    <a:p>
                      <a:endParaRPr lang="en-US" sz="2400" dirty="0"/>
                    </a:p>
                  </a:txBody>
                  <a:tcPr/>
                </a:tc>
                <a:extLst>
                  <a:ext uri="{0D108BD9-81ED-4DB2-BD59-A6C34878D82A}">
                    <a16:rowId xmlns="" xmlns:a16="http://schemas.microsoft.com/office/drawing/2014/main" val="10008"/>
                  </a:ext>
                </a:extLst>
              </a:tr>
            </a:tbl>
          </a:graphicData>
        </a:graphic>
      </p:graphicFrame>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929718" cy="1417638"/>
          </a:xfrm>
        </p:spPr>
        <p:txBody>
          <a:bodyPr>
            <a:normAutofit fontScale="90000"/>
          </a:bodyPr>
          <a:lstStyle/>
          <a:p>
            <a:pPr algn="l"/>
            <a:r>
              <a:rPr lang="en-US" sz="3100" b="1" dirty="0"/>
              <a:t>Problem 2</a:t>
            </a:r>
            <a:r>
              <a:rPr lang="en-US" sz="3100" dirty="0"/>
              <a:t> Prove the following using CP Rule</a:t>
            </a:r>
            <a:br>
              <a:rPr lang="en-US" sz="3100" dirty="0"/>
            </a:br>
            <a:r>
              <a:rPr lang="en-US" sz="3100" dirty="0"/>
              <a:t> P</a:t>
            </a:r>
            <a:r>
              <a:rPr lang="en-US" sz="3100" dirty="0">
                <a:sym typeface="Symbol"/>
              </a:rPr>
              <a:t>  (</a:t>
            </a:r>
            <a:r>
              <a:rPr lang="en-US" sz="3100" dirty="0"/>
              <a:t>Q</a:t>
            </a:r>
            <a:r>
              <a:rPr lang="en-US" sz="3100" dirty="0">
                <a:sym typeface="Symbol"/>
              </a:rPr>
              <a:t>  S</a:t>
            </a:r>
            <a:r>
              <a:rPr lang="en-US" sz="3100" dirty="0"/>
              <a:t>),</a:t>
            </a:r>
            <a:r>
              <a:rPr lang="en-US" sz="3100" dirty="0">
                <a:sym typeface="Symbol"/>
              </a:rPr>
              <a:t> </a:t>
            </a:r>
            <a:r>
              <a:rPr lang="en-US" sz="3100" dirty="0"/>
              <a:t>R</a:t>
            </a:r>
            <a:r>
              <a:rPr lang="en-US" sz="3100" dirty="0">
                <a:sym typeface="Symbol"/>
              </a:rPr>
              <a:t> P</a:t>
            </a:r>
            <a:r>
              <a:rPr lang="en-US" sz="3100" dirty="0"/>
              <a:t> </a:t>
            </a:r>
            <a:r>
              <a:rPr lang="en-US" sz="3100" dirty="0">
                <a:sym typeface="Symbol"/>
              </a:rPr>
              <a:t>, Q</a:t>
            </a:r>
            <a:r>
              <a:rPr lang="en-US" sz="3100" dirty="0"/>
              <a:t>  </a:t>
            </a:r>
            <a:r>
              <a:rPr lang="en-US" sz="3100" dirty="0">
                <a:sym typeface="Symbol"/>
              </a:rPr>
              <a:t>R </a:t>
            </a:r>
            <a:r>
              <a:rPr lang="en-US" sz="3100" dirty="0"/>
              <a:t> S</a:t>
            </a:r>
            <a:r>
              <a:rPr lang="en-US" dirty="0"/>
              <a:t/>
            </a:r>
            <a:br>
              <a:rPr lang="en-US" dirty="0"/>
            </a:br>
            <a:endParaRPr lang="en-US" dirty="0"/>
          </a:p>
        </p:txBody>
      </p:sp>
      <p:graphicFrame>
        <p:nvGraphicFramePr>
          <p:cNvPr id="4" name="Content Placeholder 3"/>
          <p:cNvGraphicFramePr>
            <a:graphicFrameLocks noGrp="1"/>
          </p:cNvGraphicFramePr>
          <p:nvPr>
            <p:ph idx="1"/>
          </p:nvPr>
        </p:nvGraphicFramePr>
        <p:xfrm>
          <a:off x="457200" y="1600200"/>
          <a:ext cx="8229600" cy="4516120"/>
        </p:xfrm>
        <a:graphic>
          <a:graphicData uri="http://schemas.openxmlformats.org/drawingml/2006/table">
            <a:tbl>
              <a:tblPr firstRow="1" bandRow="1">
                <a:tableStyleId>{5C22544A-7EE6-4342-B048-85BDC9FD1C3A}</a:tableStyleId>
              </a:tblPr>
              <a:tblGrid>
                <a:gridCol w="1757346">
                  <a:extLst>
                    <a:ext uri="{9D8B030D-6E8A-4147-A177-3AD203B41FA5}">
                      <a16:colId xmlns="" xmlns:a16="http://schemas.microsoft.com/office/drawing/2014/main" val="20000"/>
                    </a:ext>
                  </a:extLst>
                </a:gridCol>
                <a:gridCol w="2286016">
                  <a:extLst>
                    <a:ext uri="{9D8B030D-6E8A-4147-A177-3AD203B41FA5}">
                      <a16:colId xmlns="" xmlns:a16="http://schemas.microsoft.com/office/drawing/2014/main" val="20001"/>
                    </a:ext>
                  </a:extLst>
                </a:gridCol>
                <a:gridCol w="4186238">
                  <a:extLst>
                    <a:ext uri="{9D8B030D-6E8A-4147-A177-3AD203B41FA5}">
                      <a16:colId xmlns="" xmlns:a16="http://schemas.microsoft.com/office/drawing/2014/main" val="20002"/>
                    </a:ext>
                  </a:extLst>
                </a:gridCol>
              </a:tblGrid>
              <a:tr h="370840">
                <a:tc>
                  <a:txBody>
                    <a:bodyPr/>
                    <a:lstStyle/>
                    <a:p>
                      <a:pPr algn="ctr"/>
                      <a:r>
                        <a:rPr lang="en-US" dirty="0">
                          <a:solidFill>
                            <a:schemeClr val="tx1"/>
                          </a:solidFill>
                        </a:rPr>
                        <a:t>Stage</a:t>
                      </a:r>
                    </a:p>
                  </a:txBody>
                  <a:tcPr/>
                </a:tc>
                <a:tc>
                  <a:txBody>
                    <a:bodyPr/>
                    <a:lstStyle/>
                    <a:p>
                      <a:pPr algn="ctr"/>
                      <a:r>
                        <a:rPr lang="en-US" dirty="0">
                          <a:solidFill>
                            <a:schemeClr val="tx1"/>
                          </a:solidFill>
                        </a:rPr>
                        <a:t>Premises</a:t>
                      </a:r>
                    </a:p>
                  </a:txBody>
                  <a:tcPr/>
                </a:tc>
                <a:tc>
                  <a:txBody>
                    <a:bodyPr/>
                    <a:lstStyle/>
                    <a:p>
                      <a:pPr algn="ctr"/>
                      <a:r>
                        <a:rPr lang="en-US" dirty="0">
                          <a:solidFill>
                            <a:schemeClr val="tx1"/>
                          </a:solidFill>
                        </a:rPr>
                        <a:t>Rules</a:t>
                      </a:r>
                    </a:p>
                  </a:txBody>
                  <a:tcPr/>
                </a:tc>
                <a:extLst>
                  <a:ext uri="{0D108BD9-81ED-4DB2-BD59-A6C34878D82A}">
                    <a16:rowId xmlns="" xmlns:a16="http://schemas.microsoft.com/office/drawing/2014/main" val="10000"/>
                  </a:ext>
                </a:extLst>
              </a:tr>
              <a:tr h="370840">
                <a:tc>
                  <a:txBody>
                    <a:bodyPr/>
                    <a:lstStyle/>
                    <a:p>
                      <a:pPr algn="ctr"/>
                      <a:r>
                        <a:rPr lang="en-US" dirty="0"/>
                        <a:t>(1)</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mn-lt"/>
                          <a:ea typeface="+mj-ea"/>
                          <a:cs typeface="+mj-cs"/>
                          <a:sym typeface="Symbol"/>
                        </a:rPr>
                        <a:t></a:t>
                      </a:r>
                      <a:r>
                        <a:rPr kumimoji="0" lang="en-US" sz="2800" b="0" i="0" u="none" strike="noStrike" kern="1200" cap="none" spc="0" normalizeH="0" baseline="0" noProof="0" dirty="0">
                          <a:ln>
                            <a:noFill/>
                          </a:ln>
                          <a:solidFill>
                            <a:prstClr val="black"/>
                          </a:solidFill>
                          <a:effectLst/>
                          <a:uLnTx/>
                          <a:uFillTx/>
                          <a:latin typeface="+mn-lt"/>
                          <a:ea typeface="+mj-ea"/>
                          <a:cs typeface="+mj-cs"/>
                        </a:rPr>
                        <a:t>R</a:t>
                      </a:r>
                      <a:r>
                        <a:rPr kumimoji="0" lang="en-US" sz="2800" b="0" i="0" u="none" strike="noStrike" kern="1200" cap="none" spc="0" normalizeH="0" baseline="0" noProof="0" dirty="0">
                          <a:ln>
                            <a:noFill/>
                          </a:ln>
                          <a:solidFill>
                            <a:prstClr val="black"/>
                          </a:solidFill>
                          <a:effectLst/>
                          <a:uLnTx/>
                          <a:uFillTx/>
                          <a:latin typeface="+mn-lt"/>
                          <a:ea typeface="+mj-ea"/>
                          <a:cs typeface="+mj-cs"/>
                          <a:sym typeface="Symbol"/>
                        </a:rPr>
                        <a:t> P</a:t>
                      </a:r>
                      <a:r>
                        <a:rPr kumimoji="0" lang="en-US" sz="2800" b="0" i="0" u="none" strike="noStrike" kern="1200" cap="none" spc="0" normalizeH="0" baseline="0" noProof="0" dirty="0">
                          <a:ln>
                            <a:noFill/>
                          </a:ln>
                          <a:solidFill>
                            <a:prstClr val="black"/>
                          </a:solidFill>
                          <a:effectLst/>
                          <a:uLnTx/>
                          <a:uFillTx/>
                          <a:latin typeface="+mn-lt"/>
                          <a:ea typeface="+mj-ea"/>
                          <a:cs typeface="+mj-cs"/>
                        </a:rPr>
                        <a:t> </a:t>
                      </a:r>
                      <a:endParaRPr lang="en-US" dirty="0"/>
                    </a:p>
                  </a:txBody>
                  <a:tcPr/>
                </a:tc>
                <a:tc>
                  <a:txBody>
                    <a:bodyPr/>
                    <a:lstStyle/>
                    <a:p>
                      <a:r>
                        <a:rPr lang="en-US" dirty="0"/>
                        <a:t>Rule P</a:t>
                      </a:r>
                    </a:p>
                  </a:txBody>
                  <a:tcPr/>
                </a:tc>
                <a:extLst>
                  <a:ext uri="{0D108BD9-81ED-4DB2-BD59-A6C34878D82A}">
                    <a16:rowId xmlns="" xmlns:a16="http://schemas.microsoft.com/office/drawing/2014/main" val="10001"/>
                  </a:ext>
                </a:extLst>
              </a:tr>
              <a:tr h="370840">
                <a:tc>
                  <a:txBody>
                    <a:bodyPr/>
                    <a:lstStyle/>
                    <a:p>
                      <a:pPr algn="ctr"/>
                      <a:r>
                        <a:rPr lang="en-US" dirty="0"/>
                        <a:t>(2)</a:t>
                      </a:r>
                    </a:p>
                  </a:txBody>
                  <a:tcPr/>
                </a:tc>
                <a:tc>
                  <a:txBody>
                    <a:bodyPr/>
                    <a:lstStyle/>
                    <a:p>
                      <a:r>
                        <a:rPr kumimoji="0" lang="en-US" sz="2800" b="0" i="0" u="none" strike="noStrike" kern="1200" cap="none" spc="0" normalizeH="0" baseline="0" noProof="0" dirty="0">
                          <a:ln>
                            <a:noFill/>
                          </a:ln>
                          <a:solidFill>
                            <a:prstClr val="black"/>
                          </a:solidFill>
                          <a:effectLst/>
                          <a:uLnTx/>
                          <a:uFillTx/>
                          <a:latin typeface="+mn-lt"/>
                          <a:ea typeface="+mj-ea"/>
                          <a:cs typeface="+mj-cs"/>
                          <a:sym typeface="Symbol"/>
                        </a:rPr>
                        <a:t>R</a:t>
                      </a:r>
                      <a:endParaRPr lang="en-US" dirty="0"/>
                    </a:p>
                  </a:txBody>
                  <a:tcPr/>
                </a:tc>
                <a:tc>
                  <a:txBody>
                    <a:bodyPr/>
                    <a:lstStyle/>
                    <a:p>
                      <a:r>
                        <a:rPr lang="en-US" dirty="0"/>
                        <a:t>Additional Premise</a:t>
                      </a:r>
                    </a:p>
                  </a:txBody>
                  <a:tcPr/>
                </a:tc>
                <a:extLst>
                  <a:ext uri="{0D108BD9-81ED-4DB2-BD59-A6C34878D82A}">
                    <a16:rowId xmlns="" xmlns:a16="http://schemas.microsoft.com/office/drawing/2014/main" val="10002"/>
                  </a:ext>
                </a:extLst>
              </a:tr>
              <a:tr h="370840">
                <a:tc>
                  <a:txBody>
                    <a:bodyPr/>
                    <a:lstStyle/>
                    <a:p>
                      <a:pPr algn="ctr"/>
                      <a:r>
                        <a:rPr lang="en-US" dirty="0"/>
                        <a:t>(3)</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mn-lt"/>
                          <a:ea typeface="+mj-ea"/>
                          <a:cs typeface="+mj-cs"/>
                          <a:sym typeface="Symbol"/>
                        </a:rPr>
                        <a:t>P</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Rule T,(1),(2), Disjunctive Syllagism</a:t>
                      </a:r>
                    </a:p>
                    <a:p>
                      <a:endParaRPr lang="en-US" dirty="0"/>
                    </a:p>
                  </a:txBody>
                  <a:tcPr/>
                </a:tc>
                <a:extLst>
                  <a:ext uri="{0D108BD9-81ED-4DB2-BD59-A6C34878D82A}">
                    <a16:rowId xmlns="" xmlns:a16="http://schemas.microsoft.com/office/drawing/2014/main" val="10003"/>
                  </a:ext>
                </a:extLst>
              </a:tr>
              <a:tr h="370840">
                <a:tc>
                  <a:txBody>
                    <a:bodyPr/>
                    <a:lstStyle/>
                    <a:p>
                      <a:pPr algn="ctr"/>
                      <a:r>
                        <a:rPr lang="en-US" dirty="0"/>
                        <a:t>(4)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mn-lt"/>
                          <a:ea typeface="+mj-ea"/>
                          <a:cs typeface="+mj-cs"/>
                        </a:rPr>
                        <a:t>P</a:t>
                      </a:r>
                      <a:r>
                        <a:rPr kumimoji="0" lang="en-US" sz="2800" b="0" i="0" u="none" strike="noStrike" kern="1200" cap="none" spc="0" normalizeH="0" baseline="0" noProof="0" dirty="0">
                          <a:ln>
                            <a:noFill/>
                          </a:ln>
                          <a:solidFill>
                            <a:prstClr val="black"/>
                          </a:solidFill>
                          <a:effectLst/>
                          <a:uLnTx/>
                          <a:uFillTx/>
                          <a:latin typeface="+mn-lt"/>
                          <a:ea typeface="+mj-ea"/>
                          <a:cs typeface="+mj-cs"/>
                          <a:sym typeface="Symbol"/>
                        </a:rPr>
                        <a:t>  </a:t>
                      </a:r>
                      <a:r>
                        <a:rPr kumimoji="0" lang="en-US" sz="2800" b="0" i="0" u="none" strike="noStrike" kern="1200" cap="none" spc="0" normalizeH="0" baseline="0" noProof="0" dirty="0">
                          <a:ln>
                            <a:noFill/>
                          </a:ln>
                          <a:solidFill>
                            <a:prstClr val="black"/>
                          </a:solidFill>
                          <a:effectLst/>
                          <a:uLnTx/>
                          <a:uFillTx/>
                          <a:latin typeface="+mn-lt"/>
                          <a:ea typeface="+mn-ea"/>
                          <a:cs typeface="+mn-cs"/>
                          <a:sym typeface="Symbol"/>
                        </a:rPr>
                        <a:t>(</a:t>
                      </a:r>
                      <a:r>
                        <a:rPr kumimoji="0" lang="en-US" sz="2800" b="0" i="0" u="none" strike="noStrike" kern="1200" cap="none" spc="0" normalizeH="0" baseline="0" noProof="0" dirty="0">
                          <a:ln>
                            <a:noFill/>
                          </a:ln>
                          <a:solidFill>
                            <a:prstClr val="black"/>
                          </a:solidFill>
                          <a:effectLst/>
                          <a:uLnTx/>
                          <a:uFillTx/>
                          <a:latin typeface="+mn-lt"/>
                          <a:ea typeface="+mn-ea"/>
                          <a:cs typeface="+mn-cs"/>
                        </a:rPr>
                        <a:t>Q</a:t>
                      </a:r>
                      <a:r>
                        <a:rPr kumimoji="0" lang="en-US" sz="2800" b="0" i="0" u="none" strike="noStrike" kern="1200" cap="none" spc="0" normalizeH="0" baseline="0" noProof="0" dirty="0">
                          <a:ln>
                            <a:noFill/>
                          </a:ln>
                          <a:solidFill>
                            <a:prstClr val="black"/>
                          </a:solidFill>
                          <a:effectLst/>
                          <a:uLnTx/>
                          <a:uFillTx/>
                          <a:latin typeface="+mn-lt"/>
                          <a:ea typeface="+mn-ea"/>
                          <a:cs typeface="+mn-cs"/>
                          <a:sym typeface="Symbol"/>
                        </a:rPr>
                        <a:t>  S</a:t>
                      </a:r>
                      <a:r>
                        <a:rPr kumimoji="0" lang="en-US" sz="2800" b="0" i="0" u="none" strike="noStrike" kern="1200" cap="none" spc="0" normalizeH="0" baseline="0" noProof="0" dirty="0">
                          <a:ln>
                            <a:noFill/>
                          </a:ln>
                          <a:solidFill>
                            <a:prstClr val="black"/>
                          </a:solidFill>
                          <a:effectLst/>
                          <a:uLnTx/>
                          <a:uFillTx/>
                          <a:latin typeface="+mn-lt"/>
                          <a:ea typeface="+mn-ea"/>
                          <a:cs typeface="+mn-cs"/>
                        </a:rPr>
                        <a:t>)</a:t>
                      </a:r>
                      <a:endParaRPr kumimoji="0" lang="en-US" sz="18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r>
                        <a:rPr lang="en-US" dirty="0"/>
                        <a:t>Rule P</a:t>
                      </a:r>
                    </a:p>
                  </a:txBody>
                  <a:tcPr/>
                </a:tc>
                <a:extLst>
                  <a:ext uri="{0D108BD9-81ED-4DB2-BD59-A6C34878D82A}">
                    <a16:rowId xmlns="" xmlns:a16="http://schemas.microsoft.com/office/drawing/2014/main" val="10004"/>
                  </a:ext>
                </a:extLst>
              </a:tr>
              <a:tr h="370840">
                <a:tc>
                  <a:txBody>
                    <a:bodyPr/>
                    <a:lstStyle/>
                    <a:p>
                      <a:pPr algn="ctr"/>
                      <a:r>
                        <a:rPr lang="en-US" dirty="0"/>
                        <a:t>(5)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mn-lt"/>
                          <a:ea typeface="+mn-ea"/>
                          <a:cs typeface="+mn-cs"/>
                          <a:sym typeface="Symbol"/>
                        </a:rPr>
                        <a:t>(</a:t>
                      </a:r>
                      <a:r>
                        <a:rPr kumimoji="0" lang="en-US" sz="2800" b="0" i="0" u="none" strike="noStrike" kern="1200" cap="none" spc="0" normalizeH="0" baseline="0" noProof="0" dirty="0">
                          <a:ln>
                            <a:noFill/>
                          </a:ln>
                          <a:solidFill>
                            <a:prstClr val="black"/>
                          </a:solidFill>
                          <a:effectLst/>
                          <a:uLnTx/>
                          <a:uFillTx/>
                          <a:latin typeface="+mn-lt"/>
                          <a:ea typeface="+mn-ea"/>
                          <a:cs typeface="+mn-cs"/>
                        </a:rPr>
                        <a:t>Q</a:t>
                      </a:r>
                      <a:r>
                        <a:rPr kumimoji="0" lang="en-US" sz="2800" b="0" i="0" u="none" strike="noStrike" kern="1200" cap="none" spc="0" normalizeH="0" baseline="0" noProof="0" dirty="0">
                          <a:ln>
                            <a:noFill/>
                          </a:ln>
                          <a:solidFill>
                            <a:prstClr val="black"/>
                          </a:solidFill>
                          <a:effectLst/>
                          <a:uLnTx/>
                          <a:uFillTx/>
                          <a:latin typeface="+mn-lt"/>
                          <a:ea typeface="+mn-ea"/>
                          <a:cs typeface="+mn-cs"/>
                          <a:sym typeface="Symbol"/>
                        </a:rPr>
                        <a:t>  S</a:t>
                      </a:r>
                      <a:r>
                        <a:rPr kumimoji="0" lang="en-US" sz="2800" b="0" i="0" u="none" strike="noStrike" kern="1200" cap="none" spc="0" normalizeH="0" baseline="0" noProof="0" dirty="0">
                          <a:ln>
                            <a:noFill/>
                          </a:ln>
                          <a:solidFill>
                            <a:prstClr val="black"/>
                          </a:solidFill>
                          <a:effectLst/>
                          <a:uLnTx/>
                          <a:uFillTx/>
                          <a:latin typeface="+mn-lt"/>
                          <a:ea typeface="+mn-ea"/>
                          <a:cs typeface="+mn-cs"/>
                        </a:rPr>
                        <a:t>)</a:t>
                      </a:r>
                      <a:endParaRPr kumimoji="0" lang="en-US" sz="18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Rule T,(1),(2), Modus</a:t>
                      </a:r>
                      <a:r>
                        <a:rPr lang="en-US" baseline="0" dirty="0"/>
                        <a:t> Ponens</a:t>
                      </a:r>
                      <a:endParaRPr lang="en-US" dirty="0"/>
                    </a:p>
                  </a:txBody>
                  <a:tcPr/>
                </a:tc>
                <a:extLst>
                  <a:ext uri="{0D108BD9-81ED-4DB2-BD59-A6C34878D82A}">
                    <a16:rowId xmlns="" xmlns:a16="http://schemas.microsoft.com/office/drawing/2014/main" val="10005"/>
                  </a:ext>
                </a:extLst>
              </a:tr>
              <a:tr h="370840">
                <a:tc>
                  <a:txBody>
                    <a:bodyPr/>
                    <a:lstStyle/>
                    <a:p>
                      <a:pPr algn="ctr"/>
                      <a:r>
                        <a:rPr lang="en-US" dirty="0"/>
                        <a:t>(6)</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mn-lt"/>
                          <a:ea typeface="+mj-ea"/>
                          <a:cs typeface="+mj-cs"/>
                          <a:sym typeface="Symbol"/>
                        </a:rPr>
                        <a:t>Q</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Rule P</a:t>
                      </a:r>
                    </a:p>
                  </a:txBody>
                  <a:tcPr/>
                </a:tc>
                <a:extLst>
                  <a:ext uri="{0D108BD9-81ED-4DB2-BD59-A6C34878D82A}">
                    <a16:rowId xmlns="" xmlns:a16="http://schemas.microsoft.com/office/drawing/2014/main" val="10006"/>
                  </a:ext>
                </a:extLst>
              </a:tr>
              <a:tr h="370840">
                <a:tc>
                  <a:txBody>
                    <a:bodyPr/>
                    <a:lstStyle/>
                    <a:p>
                      <a:pPr algn="ctr"/>
                      <a:r>
                        <a:rPr lang="en-US" dirty="0"/>
                        <a:t>(7)</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mn-lt"/>
                          <a:ea typeface="+mn-ea"/>
                          <a:cs typeface="+mn-cs"/>
                          <a:sym typeface="Symbol"/>
                        </a:rPr>
                        <a:t>S</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Rule T,(5),(6), Modus</a:t>
                      </a:r>
                      <a:r>
                        <a:rPr lang="en-US" baseline="0" dirty="0"/>
                        <a:t> Ponens and </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a:t>
                      </a:r>
                      <a:r>
                        <a:rPr lang="en-US" sz="1800" dirty="0">
                          <a:sym typeface="Symbol"/>
                        </a:rPr>
                        <a:t>R </a:t>
                      </a:r>
                      <a:r>
                        <a:rPr lang="en-US" sz="1800" dirty="0"/>
                        <a:t> S</a:t>
                      </a:r>
                      <a:r>
                        <a:rPr lang="en-US" baseline="0" dirty="0"/>
                        <a:t>) by CP -Rule</a:t>
                      </a: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txBody>
                  <a:tcPr/>
                </a:tc>
                <a:extLst>
                  <a:ext uri="{0D108BD9-81ED-4DB2-BD59-A6C34878D82A}">
                    <a16:rowId xmlns="" xmlns:a16="http://schemas.microsoft.com/office/drawing/2014/main" val="10007"/>
                  </a:ext>
                </a:extLst>
              </a:tr>
            </a:tbl>
          </a:graphicData>
        </a:graphic>
      </p:graphicFrame>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latin typeface="Times New Roman" pitchFamily="18" charset="0"/>
                <a:cs typeface="Times New Roman" pitchFamily="18" charset="0"/>
              </a:rPr>
              <a:t>Principle of Mathematical Induction</a:t>
            </a:r>
          </a:p>
        </p:txBody>
      </p:sp>
      <p:sp>
        <p:nvSpPr>
          <p:cNvPr id="3" name="Content Placeholder 2"/>
          <p:cNvSpPr>
            <a:spLocks noGrp="1"/>
          </p:cNvSpPr>
          <p:nvPr>
            <p:ph idx="1"/>
          </p:nvPr>
        </p:nvSpPr>
        <p:spPr>
          <a:xfrm>
            <a:off x="142844" y="1285860"/>
            <a:ext cx="9001156" cy="5572140"/>
          </a:xfrm>
        </p:spPr>
        <p:txBody>
          <a:bodyPr/>
          <a:lstStyle/>
          <a:p>
            <a:pPr marL="360000" algn="just">
              <a:lnSpc>
                <a:spcPct val="150000"/>
              </a:lnSpc>
            </a:pPr>
            <a:r>
              <a:rPr lang="en-US" dirty="0">
                <a:latin typeface="Times New Roman" pitchFamily="18" charset="0"/>
                <a:cs typeface="Times New Roman" pitchFamily="18" charset="0"/>
              </a:rPr>
              <a:t>Let P(n) be the statement involving a natural number. If P(1) is true and P(k+1) is true, then all the assumptions of P(k) is true.</a:t>
            </a:r>
          </a:p>
          <a:p>
            <a:pPr marL="360000" algn="just">
              <a:lnSpc>
                <a:spcPct val="150000"/>
              </a:lnSpc>
            </a:pPr>
            <a:r>
              <a:rPr lang="en-US" dirty="0">
                <a:latin typeface="Times New Roman" pitchFamily="18" charset="0"/>
                <a:cs typeface="Times New Roman" pitchFamily="18" charset="0"/>
              </a:rPr>
              <a:t>We conclude that a statement P(n) is true for all natural numbers. </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itchFamily="18" charset="0"/>
                <a:cs typeface="Times New Roman" pitchFamily="18" charset="0"/>
              </a:rPr>
              <a:t>Procedure</a:t>
            </a:r>
          </a:p>
        </p:txBody>
      </p:sp>
      <p:sp>
        <p:nvSpPr>
          <p:cNvPr id="3" name="Content Placeholder 2"/>
          <p:cNvSpPr>
            <a:spLocks noGrp="1"/>
          </p:cNvSpPr>
          <p:nvPr>
            <p:ph idx="1"/>
          </p:nvPr>
        </p:nvSpPr>
        <p:spPr>
          <a:xfrm>
            <a:off x="0" y="1600200"/>
            <a:ext cx="9144000" cy="5257800"/>
          </a:xfrm>
        </p:spPr>
        <p:txBody>
          <a:bodyPr/>
          <a:lstStyle/>
          <a:p>
            <a:pPr algn="just">
              <a:lnSpc>
                <a:spcPct val="150000"/>
              </a:lnSpc>
            </a:pPr>
            <a:r>
              <a:rPr lang="en-US" dirty="0">
                <a:latin typeface="Times New Roman" pitchFamily="18" charset="0"/>
                <a:cs typeface="Times New Roman" pitchFamily="18" charset="0"/>
              </a:rPr>
              <a:t>To prove P(n) is true for all natural numbers n.</a:t>
            </a:r>
          </a:p>
          <a:p>
            <a:pPr algn="just">
              <a:lnSpc>
                <a:spcPct val="150000"/>
              </a:lnSpc>
            </a:pPr>
            <a:r>
              <a:rPr lang="en-US" b="1" dirty="0">
                <a:latin typeface="Times New Roman" pitchFamily="18" charset="0"/>
                <a:cs typeface="Times New Roman" pitchFamily="18" charset="0"/>
              </a:rPr>
              <a:t>First Step</a:t>
            </a:r>
            <a:r>
              <a:rPr lang="en-US" dirty="0">
                <a:latin typeface="Times New Roman" pitchFamily="18" charset="0"/>
                <a:cs typeface="Times New Roman" pitchFamily="18" charset="0"/>
              </a:rPr>
              <a:t>: We must prove that P(1) is true.</a:t>
            </a:r>
          </a:p>
          <a:p>
            <a:pPr algn="just">
              <a:lnSpc>
                <a:spcPct val="150000"/>
              </a:lnSpc>
            </a:pPr>
            <a:r>
              <a:rPr lang="en-US" b="1" dirty="0">
                <a:latin typeface="Times New Roman" pitchFamily="18" charset="0"/>
                <a:cs typeface="Times New Roman" pitchFamily="18" charset="0"/>
              </a:rPr>
              <a:t>Second Step</a:t>
            </a:r>
            <a:r>
              <a:rPr lang="en-US" dirty="0">
                <a:latin typeface="Times New Roman" pitchFamily="18" charset="0"/>
                <a:cs typeface="Times New Roman" pitchFamily="18" charset="0"/>
              </a:rPr>
              <a:t>: Assume P(k) is true, P(k+1)is true</a:t>
            </a:r>
          </a:p>
          <a:p>
            <a:pPr algn="just">
              <a:lnSpc>
                <a:spcPct val="150000"/>
              </a:lnSpc>
            </a:pPr>
            <a:r>
              <a:rPr lang="en-US" dirty="0">
                <a:latin typeface="Times New Roman" pitchFamily="18" charset="0"/>
                <a:cs typeface="Times New Roman" pitchFamily="18" charset="0"/>
              </a:rPr>
              <a:t>The first step is called the </a:t>
            </a:r>
            <a:r>
              <a:rPr lang="en-US" b="1" dirty="0">
                <a:latin typeface="Times New Roman" pitchFamily="18" charset="0"/>
                <a:cs typeface="Times New Roman" pitchFamily="18" charset="0"/>
              </a:rPr>
              <a:t>Basis Step of the proof.</a:t>
            </a:r>
          </a:p>
          <a:p>
            <a:pPr algn="just">
              <a:lnSpc>
                <a:spcPct val="150000"/>
              </a:lnSpc>
            </a:pPr>
            <a:r>
              <a:rPr lang="en-US" dirty="0">
                <a:latin typeface="Times New Roman" pitchFamily="18" charset="0"/>
                <a:cs typeface="Times New Roman" pitchFamily="18" charset="0"/>
              </a:rPr>
              <a:t>The second step is called the </a:t>
            </a:r>
            <a:r>
              <a:rPr lang="en-US" b="1" dirty="0">
                <a:latin typeface="Times New Roman" pitchFamily="18" charset="0"/>
                <a:cs typeface="Times New Roman" pitchFamily="18" charset="0"/>
              </a:rPr>
              <a:t>Induction step of the proof.</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25470"/>
          </a:xfrm>
        </p:spPr>
        <p:txBody>
          <a:bodyPr>
            <a:normAutofit fontScale="90000"/>
          </a:bodyPr>
          <a:lstStyle/>
          <a:p>
            <a:r>
              <a:rPr lang="en-US" b="1" dirty="0"/>
              <a:t>Problems</a:t>
            </a:r>
          </a:p>
        </p:txBody>
      </p:sp>
      <p:sp>
        <p:nvSpPr>
          <p:cNvPr id="3" name="Content Placeholder 2"/>
          <p:cNvSpPr>
            <a:spLocks noGrp="1"/>
          </p:cNvSpPr>
          <p:nvPr>
            <p:ph idx="1"/>
          </p:nvPr>
        </p:nvSpPr>
        <p:spPr>
          <a:xfrm>
            <a:off x="0" y="928670"/>
            <a:ext cx="9144000" cy="5929330"/>
          </a:xfrm>
        </p:spPr>
        <p:txBody>
          <a:bodyPr/>
          <a:lstStyle/>
          <a:p>
            <a:pPr marL="514350" indent="-514350">
              <a:buAutoNum type="arabicParenR"/>
            </a:pPr>
            <a:r>
              <a:rPr lang="en-US" dirty="0"/>
              <a:t>Prove by induction,</a:t>
            </a:r>
          </a:p>
          <a:p>
            <a:pPr marL="514350" indent="-514350">
              <a:buNone/>
            </a:pPr>
            <a:endParaRPr lang="en-US" dirty="0"/>
          </a:p>
        </p:txBody>
      </p:sp>
      <p:pic>
        <p:nvPicPr>
          <p:cNvPr id="2050" name="Picture 2" descr="C:\Users\karthy\Desktop\Capture.PNG"/>
          <p:cNvPicPr>
            <a:picLocks noChangeAspect="1" noChangeArrowheads="1"/>
          </p:cNvPicPr>
          <p:nvPr/>
        </p:nvPicPr>
        <p:blipFill>
          <a:blip r:embed="rId2"/>
          <a:srcRect/>
          <a:stretch>
            <a:fillRect/>
          </a:stretch>
        </p:blipFill>
        <p:spPr bwMode="auto">
          <a:xfrm>
            <a:off x="214281" y="1428736"/>
            <a:ext cx="7215239" cy="5429264"/>
          </a:xfrm>
          <a:prstGeom prst="rect">
            <a:avLst/>
          </a:prstGeom>
          <a:noFill/>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lstStyle/>
          <a:p>
            <a:pPr>
              <a:buNone/>
            </a:pPr>
            <a:endParaRPr lang="en-US" dirty="0"/>
          </a:p>
        </p:txBody>
      </p:sp>
      <p:pic>
        <p:nvPicPr>
          <p:cNvPr id="17410" name="Picture 2" descr="C:\Users\karthy\Desktop\Capture.PNG"/>
          <p:cNvPicPr>
            <a:picLocks noChangeAspect="1" noChangeArrowheads="1"/>
          </p:cNvPicPr>
          <p:nvPr/>
        </p:nvPicPr>
        <p:blipFill>
          <a:blip r:embed="rId2"/>
          <a:srcRect/>
          <a:stretch>
            <a:fillRect/>
          </a:stretch>
        </p:blipFill>
        <p:spPr bwMode="auto">
          <a:xfrm>
            <a:off x="79120" y="142852"/>
            <a:ext cx="7278962" cy="6715148"/>
          </a:xfrm>
          <a:prstGeom prst="rect">
            <a:avLst/>
          </a:prstGeom>
          <a:noFill/>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a:bodyPr>
          <a:lstStyle/>
          <a:p>
            <a:pPr>
              <a:lnSpc>
                <a:spcPct val="115000"/>
              </a:lnSpc>
              <a:spcBef>
                <a:spcPts val="1200"/>
              </a:spcBef>
              <a:spcAft>
                <a:spcPts val="0"/>
              </a:spcAft>
              <a:buNone/>
            </a:pPr>
            <a:r>
              <a:rPr lang="en-US" dirty="0">
                <a:latin typeface="Times New Roman"/>
                <a:ea typeface="Times New Roman"/>
                <a:cs typeface="Times New Roman"/>
                <a:sym typeface="Symbol"/>
              </a:rPr>
              <a:t></a:t>
            </a:r>
            <a:r>
              <a:rPr lang="en-US" dirty="0">
                <a:latin typeface="Times New Roman"/>
                <a:ea typeface="Times New Roman"/>
                <a:cs typeface="Times New Roman"/>
              </a:rPr>
              <a:t> P(n+1) is true.</a:t>
            </a:r>
            <a:endParaRPr lang="en-US" sz="2800" dirty="0">
              <a:ea typeface="Calibri"/>
              <a:cs typeface="Times New Roman"/>
            </a:endParaRPr>
          </a:p>
          <a:p>
            <a:pPr>
              <a:lnSpc>
                <a:spcPct val="115000"/>
              </a:lnSpc>
              <a:spcBef>
                <a:spcPts val="1200"/>
              </a:spcBef>
              <a:spcAft>
                <a:spcPts val="0"/>
              </a:spcAft>
              <a:buNone/>
            </a:pPr>
            <a:r>
              <a:rPr lang="en-US" dirty="0">
                <a:latin typeface="Times New Roman"/>
                <a:ea typeface="Times New Roman"/>
                <a:cs typeface="Times New Roman"/>
              </a:rPr>
              <a:t>If P(n) is true, then P(n+1) is also true.</a:t>
            </a:r>
            <a:endParaRPr lang="en-US" sz="2800" dirty="0">
              <a:ea typeface="Calibri"/>
              <a:cs typeface="Times New Roman"/>
            </a:endParaRPr>
          </a:p>
          <a:p>
            <a:pPr>
              <a:lnSpc>
                <a:spcPct val="115000"/>
              </a:lnSpc>
              <a:spcBef>
                <a:spcPts val="1200"/>
              </a:spcBef>
              <a:spcAft>
                <a:spcPts val="0"/>
              </a:spcAft>
              <a:buFont typeface="Symbol"/>
              <a:buChar char="\"/>
            </a:pPr>
            <a:r>
              <a:rPr lang="en-US" dirty="0">
                <a:latin typeface="Times New Roman"/>
                <a:ea typeface="Times New Roman"/>
                <a:cs typeface="Times New Roman"/>
              </a:rPr>
              <a:t>By the principle of Mathematical Induction</a:t>
            </a:r>
            <a:r>
              <a:rPr lang="en-US" sz="2800" dirty="0">
                <a:latin typeface="Times New Roman"/>
                <a:ea typeface="Times New Roman"/>
                <a:cs typeface="Times New Roman"/>
              </a:rPr>
              <a:t>,</a:t>
            </a:r>
          </a:p>
          <a:p>
            <a:pPr>
              <a:lnSpc>
                <a:spcPct val="115000"/>
              </a:lnSpc>
              <a:spcBef>
                <a:spcPts val="1200"/>
              </a:spcBef>
              <a:spcAft>
                <a:spcPts val="0"/>
              </a:spcAft>
              <a:buFont typeface="Symbol"/>
              <a:buChar char="\"/>
            </a:pPr>
            <a:endParaRPr lang="en-US" sz="2800" dirty="0">
              <a:latin typeface="Times New Roman"/>
              <a:ea typeface="Times New Roman"/>
              <a:cs typeface="Times New Roman"/>
            </a:endParaRPr>
          </a:p>
          <a:p>
            <a:pPr>
              <a:lnSpc>
                <a:spcPct val="115000"/>
              </a:lnSpc>
              <a:spcBef>
                <a:spcPts val="1200"/>
              </a:spcBef>
              <a:spcAft>
                <a:spcPts val="0"/>
              </a:spcAft>
              <a:buFont typeface="Symbol"/>
              <a:buChar char="\"/>
            </a:pPr>
            <a:endParaRPr lang="en-US" sz="2800" dirty="0">
              <a:latin typeface="Times New Roman"/>
              <a:ea typeface="Times New Roman"/>
              <a:cs typeface="Times New Roman"/>
            </a:endParaRPr>
          </a:p>
          <a:p>
            <a:pPr>
              <a:lnSpc>
                <a:spcPct val="115000"/>
              </a:lnSpc>
              <a:spcBef>
                <a:spcPts val="1200"/>
              </a:spcBef>
              <a:spcAft>
                <a:spcPts val="0"/>
              </a:spcAft>
              <a:buNone/>
            </a:pPr>
            <a:r>
              <a:rPr lang="en-US" dirty="0">
                <a:latin typeface="Times New Roman"/>
                <a:ea typeface="Times New Roman"/>
                <a:cs typeface="Times New Roman"/>
              </a:rPr>
              <a:t> </a:t>
            </a:r>
            <a:endParaRPr lang="en-US" sz="2800" dirty="0">
              <a:latin typeface="Times New Roman"/>
            </a:endParaRPr>
          </a:p>
          <a:p>
            <a:pPr>
              <a:lnSpc>
                <a:spcPct val="115000"/>
              </a:lnSpc>
              <a:spcBef>
                <a:spcPts val="1200"/>
              </a:spcBef>
              <a:spcAft>
                <a:spcPts val="0"/>
              </a:spcAft>
              <a:buNone/>
            </a:pPr>
            <a:endParaRPr lang="en-US" sz="2800" dirty="0">
              <a:ea typeface="Calibri"/>
              <a:cs typeface="Times New Roman"/>
            </a:endParaRPr>
          </a:p>
          <a:p>
            <a:pPr>
              <a:buNone/>
            </a:pPr>
            <a:endParaRPr lang="en-US" dirty="0"/>
          </a:p>
        </p:txBody>
      </p:sp>
      <p:pic>
        <p:nvPicPr>
          <p:cNvPr id="1029" name="Picture 5" descr="C:\Users\karthy\Desktop\Capture.PNG"/>
          <p:cNvPicPr>
            <a:picLocks noChangeAspect="1" noChangeArrowheads="1"/>
          </p:cNvPicPr>
          <p:nvPr/>
        </p:nvPicPr>
        <p:blipFill>
          <a:blip r:embed="rId2"/>
          <a:srcRect/>
          <a:stretch>
            <a:fillRect/>
          </a:stretch>
        </p:blipFill>
        <p:spPr bwMode="auto">
          <a:xfrm>
            <a:off x="285720" y="2357430"/>
            <a:ext cx="6858048" cy="777717"/>
          </a:xfrm>
          <a:prstGeom prst="rect">
            <a:avLst/>
          </a:prstGeom>
          <a:noFill/>
        </p:spPr>
      </p:pic>
      <p:pic>
        <p:nvPicPr>
          <p:cNvPr id="1031" name="Picture 7" descr="C:\Users\karthy\Desktop\Capture.PNG"/>
          <p:cNvPicPr>
            <a:picLocks noChangeAspect="1" noChangeArrowheads="1"/>
          </p:cNvPicPr>
          <p:nvPr/>
        </p:nvPicPr>
        <p:blipFill>
          <a:blip r:embed="rId3"/>
          <a:srcRect/>
          <a:stretch>
            <a:fillRect/>
          </a:stretch>
        </p:blipFill>
        <p:spPr bwMode="auto">
          <a:xfrm>
            <a:off x="214282" y="3071810"/>
            <a:ext cx="8715436" cy="3571900"/>
          </a:xfrm>
          <a:prstGeom prst="rect">
            <a:avLst/>
          </a:prstGeom>
          <a:noFill/>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2844" y="0"/>
            <a:ext cx="8543956" cy="6858000"/>
          </a:xfrm>
        </p:spPr>
        <p:txBody>
          <a:bodyPr/>
          <a:lstStyle/>
          <a:p>
            <a:endParaRPr lang="en-US" dirty="0"/>
          </a:p>
        </p:txBody>
      </p:sp>
      <p:pic>
        <p:nvPicPr>
          <p:cNvPr id="3074" name="Picture 2" descr="C:\Users\karthy\Desktop\Capture.PNG"/>
          <p:cNvPicPr>
            <a:picLocks noChangeAspect="1" noChangeArrowheads="1"/>
          </p:cNvPicPr>
          <p:nvPr/>
        </p:nvPicPr>
        <p:blipFill>
          <a:blip r:embed="rId2"/>
          <a:srcRect/>
          <a:stretch>
            <a:fillRect/>
          </a:stretch>
        </p:blipFill>
        <p:spPr bwMode="auto">
          <a:xfrm>
            <a:off x="0" y="0"/>
            <a:ext cx="7572396" cy="6643710"/>
          </a:xfrm>
          <a:prstGeom prst="rect">
            <a:avLst/>
          </a:prstGeom>
          <a:noFill/>
        </p:spPr>
      </p:pic>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285728"/>
            <a:ext cx="9144000" cy="6572272"/>
          </a:xfrm>
        </p:spPr>
        <p:txBody>
          <a:bodyPr/>
          <a:lstStyle/>
          <a:p>
            <a:endParaRPr lang="en-US" dirty="0"/>
          </a:p>
        </p:txBody>
      </p:sp>
      <p:pic>
        <p:nvPicPr>
          <p:cNvPr id="4098" name="Picture 2" descr="C:\Users\karthy\Desktop\Capture.PNG"/>
          <p:cNvPicPr>
            <a:picLocks noChangeAspect="1" noChangeArrowheads="1"/>
          </p:cNvPicPr>
          <p:nvPr/>
        </p:nvPicPr>
        <p:blipFill>
          <a:blip r:embed="rId2"/>
          <a:srcRect/>
          <a:stretch>
            <a:fillRect/>
          </a:stretch>
        </p:blipFill>
        <p:spPr bwMode="auto">
          <a:xfrm>
            <a:off x="214282" y="357166"/>
            <a:ext cx="8215370" cy="4857784"/>
          </a:xfrm>
          <a:prstGeom prst="rect">
            <a:avLst/>
          </a:prstGeom>
          <a:noFill/>
        </p:spPr>
      </p:pic>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85728"/>
            <a:ext cx="8229600" cy="6357982"/>
          </a:xfrm>
        </p:spPr>
        <p:txBody>
          <a:bodyPr/>
          <a:lstStyle/>
          <a:p>
            <a:endParaRPr lang="en-US" dirty="0"/>
          </a:p>
        </p:txBody>
      </p:sp>
      <p:pic>
        <p:nvPicPr>
          <p:cNvPr id="5123" name="Picture 3" descr="C:\Users\karthy\Desktop\Capture.PNG"/>
          <p:cNvPicPr>
            <a:picLocks noChangeAspect="1" noChangeArrowheads="1"/>
          </p:cNvPicPr>
          <p:nvPr/>
        </p:nvPicPr>
        <p:blipFill>
          <a:blip r:embed="rId2"/>
          <a:srcRect/>
          <a:stretch>
            <a:fillRect/>
          </a:stretch>
        </p:blipFill>
        <p:spPr bwMode="auto">
          <a:xfrm>
            <a:off x="500034" y="285728"/>
            <a:ext cx="7072362" cy="6572272"/>
          </a:xfrm>
          <a:prstGeom prst="rect">
            <a:avLst/>
          </a:prstGeom>
          <a:no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Conjunction Ʌ</a:t>
            </a:r>
          </a:p>
        </p:txBody>
      </p:sp>
      <p:sp>
        <p:nvSpPr>
          <p:cNvPr id="3" name="Content Placeholder 2"/>
          <p:cNvSpPr>
            <a:spLocks noGrp="1"/>
          </p:cNvSpPr>
          <p:nvPr>
            <p:ph idx="1"/>
          </p:nvPr>
        </p:nvSpPr>
        <p:spPr/>
        <p:txBody>
          <a:bodyPr/>
          <a:lstStyle/>
          <a:p>
            <a:r>
              <a:rPr lang="en-US" dirty="0"/>
              <a:t>When p and q are any two propositions, the proposition “p and q” is denoted by </a:t>
            </a:r>
            <a:r>
              <a:rPr lang="en-US" dirty="0" err="1"/>
              <a:t>pɅq</a:t>
            </a:r>
            <a:r>
              <a:rPr lang="en-US" dirty="0"/>
              <a:t> and is called conjunction of p and q which is a compound statement  that is true when p and q are true and is false otherwise. Truth Table is</a:t>
            </a:r>
          </a:p>
          <a:p>
            <a:pPr marL="0" indent="0">
              <a:buNone/>
            </a:pPr>
            <a:r>
              <a:rPr lang="en-US" dirty="0"/>
              <a:t> </a:t>
            </a:r>
          </a:p>
        </p:txBody>
      </p:sp>
      <p:sp>
        <p:nvSpPr>
          <p:cNvPr id="4" name="Slide Number Placeholder 3"/>
          <p:cNvSpPr>
            <a:spLocks noGrp="1"/>
          </p:cNvSpPr>
          <p:nvPr>
            <p:ph type="sldNum" sz="quarter" idx="12"/>
          </p:nvPr>
        </p:nvSpPr>
        <p:spPr/>
        <p:txBody>
          <a:bodyPr/>
          <a:lstStyle/>
          <a:p>
            <a:fld id="{85B45260-F00F-42CC-A0C0-D25CA4781DDA}" type="slidenum">
              <a:rPr lang="en-US" smtClean="0"/>
              <a:pPr/>
              <a:t>7</a:t>
            </a:fld>
            <a:endParaRPr lang="en-US"/>
          </a:p>
        </p:txBody>
      </p:sp>
      <p:graphicFrame>
        <p:nvGraphicFramePr>
          <p:cNvPr id="5" name="Table 4"/>
          <p:cNvGraphicFramePr>
            <a:graphicFrameLocks noGrp="1"/>
          </p:cNvGraphicFramePr>
          <p:nvPr>
            <p:extLst>
              <p:ext uri="{D42A27DB-BD31-4B8C-83A1-F6EECF244321}">
                <p14:modId xmlns="" xmlns:p14="http://schemas.microsoft.com/office/powerpoint/2010/main" val="2747123534"/>
              </p:ext>
            </p:extLst>
          </p:nvPr>
        </p:nvGraphicFramePr>
        <p:xfrm>
          <a:off x="1295400" y="4419600"/>
          <a:ext cx="6172200" cy="1828800"/>
        </p:xfrm>
        <a:graphic>
          <a:graphicData uri="http://schemas.openxmlformats.org/drawingml/2006/table">
            <a:tbl>
              <a:tblPr firstRow="1" bandRow="1">
                <a:tableStyleId>{5C22544A-7EE6-4342-B048-85BDC9FD1C3A}</a:tableStyleId>
              </a:tblPr>
              <a:tblGrid>
                <a:gridCol w="2057400">
                  <a:extLst>
                    <a:ext uri="{9D8B030D-6E8A-4147-A177-3AD203B41FA5}">
                      <a16:colId xmlns="" xmlns:a16="http://schemas.microsoft.com/office/drawing/2014/main" val="20000"/>
                    </a:ext>
                  </a:extLst>
                </a:gridCol>
                <a:gridCol w="2057400">
                  <a:extLst>
                    <a:ext uri="{9D8B030D-6E8A-4147-A177-3AD203B41FA5}">
                      <a16:colId xmlns="" xmlns:a16="http://schemas.microsoft.com/office/drawing/2014/main" val="20001"/>
                    </a:ext>
                  </a:extLst>
                </a:gridCol>
                <a:gridCol w="2057400">
                  <a:extLst>
                    <a:ext uri="{9D8B030D-6E8A-4147-A177-3AD203B41FA5}">
                      <a16:colId xmlns="" xmlns:a16="http://schemas.microsoft.com/office/drawing/2014/main" val="20002"/>
                    </a:ext>
                  </a:extLst>
                </a:gridCol>
              </a:tblGrid>
              <a:tr h="0">
                <a:tc>
                  <a:txBody>
                    <a:bodyPr/>
                    <a:lstStyle/>
                    <a:p>
                      <a:r>
                        <a:rPr lang="en-US" dirty="0"/>
                        <a:t>p</a:t>
                      </a:r>
                    </a:p>
                  </a:txBody>
                  <a:tcPr/>
                </a:tc>
                <a:tc>
                  <a:txBody>
                    <a:bodyPr/>
                    <a:lstStyle/>
                    <a:p>
                      <a:r>
                        <a:rPr lang="en-US" dirty="0"/>
                        <a:t>q</a:t>
                      </a:r>
                    </a:p>
                  </a:txBody>
                  <a:tcPr/>
                </a:tc>
                <a:tc>
                  <a:txBody>
                    <a:bodyPr/>
                    <a:lstStyle/>
                    <a:p>
                      <a:r>
                        <a:rPr lang="en-US" dirty="0" err="1"/>
                        <a:t>pɅq</a:t>
                      </a:r>
                      <a:endParaRPr lang="en-US" dirty="0"/>
                    </a:p>
                  </a:txBody>
                  <a:tcPr/>
                </a:tc>
                <a:extLst>
                  <a:ext uri="{0D108BD9-81ED-4DB2-BD59-A6C34878D82A}">
                    <a16:rowId xmlns="" xmlns:a16="http://schemas.microsoft.com/office/drawing/2014/main" val="10000"/>
                  </a:ext>
                </a:extLst>
              </a:tr>
              <a:tr h="0">
                <a:tc>
                  <a:txBody>
                    <a:bodyPr/>
                    <a:lstStyle/>
                    <a:p>
                      <a:r>
                        <a:rPr lang="en-US" dirty="0"/>
                        <a:t>T</a:t>
                      </a:r>
                    </a:p>
                  </a:txBody>
                  <a:tcPr/>
                </a:tc>
                <a:tc>
                  <a:txBody>
                    <a:bodyPr/>
                    <a:lstStyle/>
                    <a:p>
                      <a:r>
                        <a:rPr lang="en-US" dirty="0"/>
                        <a:t>T</a:t>
                      </a:r>
                    </a:p>
                  </a:txBody>
                  <a:tcPr/>
                </a:tc>
                <a:tc>
                  <a:txBody>
                    <a:bodyPr/>
                    <a:lstStyle/>
                    <a:p>
                      <a:r>
                        <a:rPr lang="en-US" dirty="0"/>
                        <a:t>T</a:t>
                      </a:r>
                    </a:p>
                  </a:txBody>
                  <a:tcPr/>
                </a:tc>
                <a:extLst>
                  <a:ext uri="{0D108BD9-81ED-4DB2-BD59-A6C34878D82A}">
                    <a16:rowId xmlns="" xmlns:a16="http://schemas.microsoft.com/office/drawing/2014/main" val="10001"/>
                  </a:ext>
                </a:extLst>
              </a:tr>
              <a:tr h="0">
                <a:tc>
                  <a:txBody>
                    <a:bodyPr/>
                    <a:lstStyle/>
                    <a:p>
                      <a:r>
                        <a:rPr lang="en-US" dirty="0"/>
                        <a:t>T</a:t>
                      </a:r>
                    </a:p>
                  </a:txBody>
                  <a:tcPr/>
                </a:tc>
                <a:tc>
                  <a:txBody>
                    <a:bodyPr/>
                    <a:lstStyle/>
                    <a:p>
                      <a:r>
                        <a:rPr lang="en-US" dirty="0"/>
                        <a:t>F</a:t>
                      </a:r>
                    </a:p>
                  </a:txBody>
                  <a:tcPr/>
                </a:tc>
                <a:tc>
                  <a:txBody>
                    <a:bodyPr/>
                    <a:lstStyle/>
                    <a:p>
                      <a:r>
                        <a:rPr lang="en-US" dirty="0"/>
                        <a:t>F</a:t>
                      </a:r>
                    </a:p>
                  </a:txBody>
                  <a:tcPr/>
                </a:tc>
                <a:extLst>
                  <a:ext uri="{0D108BD9-81ED-4DB2-BD59-A6C34878D82A}">
                    <a16:rowId xmlns="" xmlns:a16="http://schemas.microsoft.com/office/drawing/2014/main" val="10002"/>
                  </a:ext>
                </a:extLst>
              </a:tr>
              <a:tr h="0">
                <a:tc>
                  <a:txBody>
                    <a:bodyPr/>
                    <a:lstStyle/>
                    <a:p>
                      <a:r>
                        <a:rPr lang="en-US" dirty="0"/>
                        <a:t>F</a:t>
                      </a:r>
                    </a:p>
                  </a:txBody>
                  <a:tcPr/>
                </a:tc>
                <a:tc>
                  <a:txBody>
                    <a:bodyPr/>
                    <a:lstStyle/>
                    <a:p>
                      <a:r>
                        <a:rPr lang="en-US" dirty="0"/>
                        <a:t>T</a:t>
                      </a:r>
                    </a:p>
                  </a:txBody>
                  <a:tcPr/>
                </a:tc>
                <a:tc>
                  <a:txBody>
                    <a:bodyPr/>
                    <a:lstStyle/>
                    <a:p>
                      <a:r>
                        <a:rPr lang="en-US" dirty="0"/>
                        <a:t>F</a:t>
                      </a:r>
                    </a:p>
                  </a:txBody>
                  <a:tcPr/>
                </a:tc>
                <a:extLst>
                  <a:ext uri="{0D108BD9-81ED-4DB2-BD59-A6C34878D82A}">
                    <a16:rowId xmlns="" xmlns:a16="http://schemas.microsoft.com/office/drawing/2014/main" val="10003"/>
                  </a:ext>
                </a:extLst>
              </a:tr>
              <a:tr h="0">
                <a:tc>
                  <a:txBody>
                    <a:bodyPr/>
                    <a:lstStyle/>
                    <a:p>
                      <a:r>
                        <a:rPr lang="en-US" dirty="0"/>
                        <a:t>F</a:t>
                      </a:r>
                    </a:p>
                  </a:txBody>
                  <a:tcPr/>
                </a:tc>
                <a:tc>
                  <a:txBody>
                    <a:bodyPr/>
                    <a:lstStyle/>
                    <a:p>
                      <a:r>
                        <a:rPr lang="en-US" dirty="0"/>
                        <a:t>F</a:t>
                      </a:r>
                    </a:p>
                  </a:txBody>
                  <a:tcPr/>
                </a:tc>
                <a:tc>
                  <a:txBody>
                    <a:bodyPr/>
                    <a:lstStyle/>
                    <a:p>
                      <a:r>
                        <a:rPr lang="en-US" dirty="0"/>
                        <a:t>F</a:t>
                      </a:r>
                    </a:p>
                  </a:txBody>
                  <a:tcPr/>
                </a:tc>
                <a:extLst>
                  <a:ext uri="{0D108BD9-81ED-4DB2-BD59-A6C34878D82A}">
                    <a16:rowId xmlns="" xmlns:a16="http://schemas.microsoft.com/office/drawing/2014/main" val="10004"/>
                  </a:ext>
                </a:extLst>
              </a:tr>
            </a:tbl>
          </a:graphicData>
        </a:graphic>
      </p:graphicFrame>
    </p:spTree>
    <p:extLst>
      <p:ext uri="{BB962C8B-B14F-4D97-AF65-F5344CB8AC3E}">
        <p14:creationId xmlns="" xmlns:p14="http://schemas.microsoft.com/office/powerpoint/2010/main" val="138404987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4282" y="214290"/>
            <a:ext cx="8715436" cy="6429420"/>
          </a:xfrm>
        </p:spPr>
        <p:txBody>
          <a:bodyPr/>
          <a:lstStyle/>
          <a:p>
            <a:endParaRPr lang="en-US" dirty="0"/>
          </a:p>
        </p:txBody>
      </p:sp>
      <p:pic>
        <p:nvPicPr>
          <p:cNvPr id="6147" name="Picture 3" descr="C:\Users\karthy\Desktop\Capture.PNG"/>
          <p:cNvPicPr>
            <a:picLocks noChangeAspect="1" noChangeArrowheads="1"/>
          </p:cNvPicPr>
          <p:nvPr/>
        </p:nvPicPr>
        <p:blipFill>
          <a:blip r:embed="rId2"/>
          <a:srcRect/>
          <a:stretch>
            <a:fillRect/>
          </a:stretch>
        </p:blipFill>
        <p:spPr bwMode="auto">
          <a:xfrm>
            <a:off x="214282" y="0"/>
            <a:ext cx="7500990" cy="6643710"/>
          </a:xfrm>
          <a:prstGeom prst="rect">
            <a:avLst/>
          </a:prstGeom>
          <a:noFill/>
        </p:spPr>
      </p:pic>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285728"/>
            <a:ext cx="9144000" cy="6357982"/>
          </a:xfrm>
        </p:spPr>
        <p:txBody>
          <a:bodyPr/>
          <a:lstStyle/>
          <a:p>
            <a:pPr>
              <a:buNone/>
            </a:pPr>
            <a:endParaRPr lang="en-US" dirty="0"/>
          </a:p>
        </p:txBody>
      </p:sp>
      <p:pic>
        <p:nvPicPr>
          <p:cNvPr id="7170" name="Picture 2" descr="C:\Users\karthy\Desktop\Capture.PNG"/>
          <p:cNvPicPr>
            <a:picLocks noChangeAspect="1" noChangeArrowheads="1"/>
          </p:cNvPicPr>
          <p:nvPr/>
        </p:nvPicPr>
        <p:blipFill>
          <a:blip r:embed="rId2"/>
          <a:srcRect/>
          <a:stretch>
            <a:fillRect/>
          </a:stretch>
        </p:blipFill>
        <p:spPr bwMode="auto">
          <a:xfrm>
            <a:off x="0" y="214290"/>
            <a:ext cx="8929718" cy="6643710"/>
          </a:xfrm>
          <a:prstGeom prst="rect">
            <a:avLst/>
          </a:prstGeom>
          <a:noFill/>
        </p:spPr>
      </p:pic>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lstStyle/>
          <a:p>
            <a:endParaRPr lang="en-US" dirty="0"/>
          </a:p>
        </p:txBody>
      </p:sp>
      <p:pic>
        <p:nvPicPr>
          <p:cNvPr id="8194" name="Picture 2" descr="C:\Users\karthy\Desktop\Capture.PNG"/>
          <p:cNvPicPr>
            <a:picLocks noChangeAspect="1" noChangeArrowheads="1"/>
          </p:cNvPicPr>
          <p:nvPr/>
        </p:nvPicPr>
        <p:blipFill>
          <a:blip r:embed="rId2"/>
          <a:srcRect/>
          <a:stretch>
            <a:fillRect/>
          </a:stretch>
        </p:blipFill>
        <p:spPr bwMode="auto">
          <a:xfrm>
            <a:off x="0" y="0"/>
            <a:ext cx="7429520" cy="6858000"/>
          </a:xfrm>
          <a:prstGeom prst="rect">
            <a:avLst/>
          </a:prstGeom>
          <a:noFill/>
        </p:spPr>
      </p:pic>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355463" y="2967335"/>
            <a:ext cx="5574123" cy="1754326"/>
          </a:xfrm>
          <a:prstGeom prst="rect">
            <a:avLst/>
          </a:prstGeom>
          <a:noFill/>
        </p:spPr>
        <p:txBody>
          <a:bodyPr wrap="square" lIns="91440" tIns="45720" rIns="91440" bIns="45720">
            <a:sp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algn="ctr"/>
            <a:r>
              <a:rPr lang="en-US" sz="5400" b="1" cap="all"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Thank you</a:t>
            </a:r>
          </a:p>
          <a:p>
            <a:pPr algn="ctr"/>
            <a:endParaRPr lang="en-US" sz="5400" b="1" cap="all"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endParaRPr>
          </a:p>
        </p:txBody>
      </p:sp>
    </p:spTree>
  </p:cSld>
  <p:clrMapOvr>
    <a:masterClrMapping/>
  </p:clrMapOvr>
  <p:transition>
    <p:fade thruBlk="1"/>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Disjunction ᴠ</a:t>
            </a:r>
          </a:p>
        </p:txBody>
      </p:sp>
      <p:sp>
        <p:nvSpPr>
          <p:cNvPr id="3" name="Content Placeholder 2"/>
          <p:cNvSpPr>
            <a:spLocks noGrp="1"/>
          </p:cNvSpPr>
          <p:nvPr>
            <p:ph idx="1"/>
          </p:nvPr>
        </p:nvSpPr>
        <p:spPr/>
        <p:txBody>
          <a:bodyPr/>
          <a:lstStyle/>
          <a:p>
            <a:r>
              <a:rPr lang="en-US" dirty="0"/>
              <a:t>When p and q are any two propositions, the proposition “p or q” is denoted by p ᴠ q and is called disjunction of p and q which is a compound statement  that is false when p and q is false and is true otherwise. Truth Table is</a:t>
            </a:r>
          </a:p>
          <a:p>
            <a:pPr marL="0" indent="0">
              <a:buNone/>
            </a:pPr>
            <a:endParaRPr lang="en-US" dirty="0"/>
          </a:p>
          <a:p>
            <a:pPr marL="0" indent="0">
              <a:buNone/>
            </a:pPr>
            <a:r>
              <a:rPr lang="en-US" dirty="0"/>
              <a:t> </a:t>
            </a:r>
          </a:p>
          <a:p>
            <a:endParaRPr lang="en-US" dirty="0"/>
          </a:p>
        </p:txBody>
      </p:sp>
      <p:sp>
        <p:nvSpPr>
          <p:cNvPr id="4" name="Slide Number Placeholder 3"/>
          <p:cNvSpPr>
            <a:spLocks noGrp="1"/>
          </p:cNvSpPr>
          <p:nvPr>
            <p:ph type="sldNum" sz="quarter" idx="12"/>
          </p:nvPr>
        </p:nvSpPr>
        <p:spPr/>
        <p:txBody>
          <a:bodyPr/>
          <a:lstStyle/>
          <a:p>
            <a:fld id="{85B45260-F00F-42CC-A0C0-D25CA4781DDA}" type="slidenum">
              <a:rPr lang="en-US" smtClean="0"/>
              <a:pPr/>
              <a:t>8</a:t>
            </a:fld>
            <a:endParaRPr lang="en-US"/>
          </a:p>
        </p:txBody>
      </p:sp>
      <p:graphicFrame>
        <p:nvGraphicFramePr>
          <p:cNvPr id="5" name="Table 4"/>
          <p:cNvGraphicFramePr>
            <a:graphicFrameLocks noGrp="1"/>
          </p:cNvGraphicFramePr>
          <p:nvPr>
            <p:extLst>
              <p:ext uri="{D42A27DB-BD31-4B8C-83A1-F6EECF244321}">
                <p14:modId xmlns="" xmlns:p14="http://schemas.microsoft.com/office/powerpoint/2010/main" val="168853423"/>
              </p:ext>
            </p:extLst>
          </p:nvPr>
        </p:nvGraphicFramePr>
        <p:xfrm>
          <a:off x="1143000" y="4343400"/>
          <a:ext cx="6096000" cy="1854200"/>
        </p:xfrm>
        <a:graphic>
          <a:graphicData uri="http://schemas.openxmlformats.org/drawingml/2006/table">
            <a:tbl>
              <a:tblPr firstRow="1" bandRow="1">
                <a:tableStyleId>{5C22544A-7EE6-4342-B048-85BDC9FD1C3A}</a:tableStyleId>
              </a:tblPr>
              <a:tblGrid>
                <a:gridCol w="2032000">
                  <a:extLst>
                    <a:ext uri="{9D8B030D-6E8A-4147-A177-3AD203B41FA5}">
                      <a16:colId xmlns="" xmlns:a16="http://schemas.microsoft.com/office/drawing/2014/main" val="20000"/>
                    </a:ext>
                  </a:extLst>
                </a:gridCol>
                <a:gridCol w="2032000">
                  <a:extLst>
                    <a:ext uri="{9D8B030D-6E8A-4147-A177-3AD203B41FA5}">
                      <a16:colId xmlns="" xmlns:a16="http://schemas.microsoft.com/office/drawing/2014/main" val="20001"/>
                    </a:ext>
                  </a:extLst>
                </a:gridCol>
                <a:gridCol w="2032000">
                  <a:extLst>
                    <a:ext uri="{9D8B030D-6E8A-4147-A177-3AD203B41FA5}">
                      <a16:colId xmlns="" xmlns:a16="http://schemas.microsoft.com/office/drawing/2014/main" val="20002"/>
                    </a:ext>
                  </a:extLst>
                </a:gridCol>
              </a:tblGrid>
              <a:tr h="370840">
                <a:tc>
                  <a:txBody>
                    <a:bodyPr/>
                    <a:lstStyle/>
                    <a:p>
                      <a:r>
                        <a:rPr lang="en-US" dirty="0"/>
                        <a:t>p</a:t>
                      </a:r>
                    </a:p>
                  </a:txBody>
                  <a:tcPr/>
                </a:tc>
                <a:tc>
                  <a:txBody>
                    <a:bodyPr/>
                    <a:lstStyle/>
                    <a:p>
                      <a:r>
                        <a:rPr lang="en-US" dirty="0"/>
                        <a:t>q</a:t>
                      </a:r>
                    </a:p>
                  </a:txBody>
                  <a:tcPr/>
                </a:tc>
                <a:tc>
                  <a:txBody>
                    <a:bodyPr/>
                    <a:lstStyle/>
                    <a:p>
                      <a:r>
                        <a:rPr lang="en-US" dirty="0" err="1"/>
                        <a:t>pᴠq</a:t>
                      </a:r>
                      <a:endParaRPr lang="en-US" dirty="0"/>
                    </a:p>
                  </a:txBody>
                  <a:tcPr/>
                </a:tc>
                <a:extLst>
                  <a:ext uri="{0D108BD9-81ED-4DB2-BD59-A6C34878D82A}">
                    <a16:rowId xmlns="" xmlns:a16="http://schemas.microsoft.com/office/drawing/2014/main" val="10000"/>
                  </a:ext>
                </a:extLst>
              </a:tr>
              <a:tr h="370840">
                <a:tc>
                  <a:txBody>
                    <a:bodyPr/>
                    <a:lstStyle/>
                    <a:p>
                      <a:r>
                        <a:rPr lang="en-US" dirty="0"/>
                        <a:t>T</a:t>
                      </a:r>
                    </a:p>
                  </a:txBody>
                  <a:tcPr/>
                </a:tc>
                <a:tc>
                  <a:txBody>
                    <a:bodyPr/>
                    <a:lstStyle/>
                    <a:p>
                      <a:r>
                        <a:rPr lang="en-US" dirty="0"/>
                        <a:t>T</a:t>
                      </a:r>
                    </a:p>
                  </a:txBody>
                  <a:tcPr/>
                </a:tc>
                <a:tc>
                  <a:txBody>
                    <a:bodyPr/>
                    <a:lstStyle/>
                    <a:p>
                      <a:r>
                        <a:rPr lang="en-US" dirty="0"/>
                        <a:t>T</a:t>
                      </a:r>
                    </a:p>
                  </a:txBody>
                  <a:tcPr/>
                </a:tc>
                <a:extLst>
                  <a:ext uri="{0D108BD9-81ED-4DB2-BD59-A6C34878D82A}">
                    <a16:rowId xmlns="" xmlns:a16="http://schemas.microsoft.com/office/drawing/2014/main" val="10001"/>
                  </a:ext>
                </a:extLst>
              </a:tr>
              <a:tr h="370840">
                <a:tc>
                  <a:txBody>
                    <a:bodyPr/>
                    <a:lstStyle/>
                    <a:p>
                      <a:r>
                        <a:rPr lang="en-US" dirty="0"/>
                        <a:t>T</a:t>
                      </a:r>
                    </a:p>
                  </a:txBody>
                  <a:tcPr/>
                </a:tc>
                <a:tc>
                  <a:txBody>
                    <a:bodyPr/>
                    <a:lstStyle/>
                    <a:p>
                      <a:r>
                        <a:rPr lang="en-US" dirty="0"/>
                        <a:t>F</a:t>
                      </a:r>
                    </a:p>
                  </a:txBody>
                  <a:tcPr/>
                </a:tc>
                <a:tc>
                  <a:txBody>
                    <a:bodyPr/>
                    <a:lstStyle/>
                    <a:p>
                      <a:r>
                        <a:rPr lang="en-US" dirty="0"/>
                        <a:t>T</a:t>
                      </a:r>
                    </a:p>
                  </a:txBody>
                  <a:tcPr/>
                </a:tc>
                <a:extLst>
                  <a:ext uri="{0D108BD9-81ED-4DB2-BD59-A6C34878D82A}">
                    <a16:rowId xmlns="" xmlns:a16="http://schemas.microsoft.com/office/drawing/2014/main" val="10002"/>
                  </a:ext>
                </a:extLst>
              </a:tr>
              <a:tr h="370840">
                <a:tc>
                  <a:txBody>
                    <a:bodyPr/>
                    <a:lstStyle/>
                    <a:p>
                      <a:r>
                        <a:rPr lang="en-US" dirty="0"/>
                        <a:t>F</a:t>
                      </a:r>
                    </a:p>
                  </a:txBody>
                  <a:tcPr/>
                </a:tc>
                <a:tc>
                  <a:txBody>
                    <a:bodyPr/>
                    <a:lstStyle/>
                    <a:p>
                      <a:r>
                        <a:rPr lang="en-US" dirty="0"/>
                        <a:t>T</a:t>
                      </a:r>
                    </a:p>
                  </a:txBody>
                  <a:tcPr/>
                </a:tc>
                <a:tc>
                  <a:txBody>
                    <a:bodyPr/>
                    <a:lstStyle/>
                    <a:p>
                      <a:r>
                        <a:rPr lang="en-US" dirty="0"/>
                        <a:t>T</a:t>
                      </a:r>
                    </a:p>
                  </a:txBody>
                  <a:tcPr/>
                </a:tc>
                <a:extLst>
                  <a:ext uri="{0D108BD9-81ED-4DB2-BD59-A6C34878D82A}">
                    <a16:rowId xmlns="" xmlns:a16="http://schemas.microsoft.com/office/drawing/2014/main" val="10003"/>
                  </a:ext>
                </a:extLst>
              </a:tr>
              <a:tr h="370840">
                <a:tc>
                  <a:txBody>
                    <a:bodyPr/>
                    <a:lstStyle/>
                    <a:p>
                      <a:r>
                        <a:rPr lang="en-US" dirty="0"/>
                        <a:t>F</a:t>
                      </a:r>
                    </a:p>
                  </a:txBody>
                  <a:tcPr/>
                </a:tc>
                <a:tc>
                  <a:txBody>
                    <a:bodyPr/>
                    <a:lstStyle/>
                    <a:p>
                      <a:r>
                        <a:rPr lang="en-US" dirty="0"/>
                        <a:t>F</a:t>
                      </a:r>
                    </a:p>
                  </a:txBody>
                  <a:tcPr/>
                </a:tc>
                <a:tc>
                  <a:txBody>
                    <a:bodyPr/>
                    <a:lstStyle/>
                    <a:p>
                      <a:r>
                        <a:rPr lang="en-US" dirty="0"/>
                        <a:t>F</a:t>
                      </a:r>
                    </a:p>
                  </a:txBody>
                  <a:tcPr/>
                </a:tc>
                <a:extLst>
                  <a:ext uri="{0D108BD9-81ED-4DB2-BD59-A6C34878D82A}">
                    <a16:rowId xmlns="" xmlns:a16="http://schemas.microsoft.com/office/drawing/2014/main" val="10004"/>
                  </a:ext>
                </a:extLst>
              </a:tr>
            </a:tbl>
          </a:graphicData>
        </a:graphic>
      </p:graphicFrame>
    </p:spTree>
    <p:extLst>
      <p:ext uri="{BB962C8B-B14F-4D97-AF65-F5344CB8AC3E}">
        <p14:creationId xmlns="" xmlns:p14="http://schemas.microsoft.com/office/powerpoint/2010/main" val="429067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Negation ¬</a:t>
            </a:r>
            <a:endParaRPr lang="en-US" dirty="0"/>
          </a:p>
        </p:txBody>
      </p:sp>
      <p:sp>
        <p:nvSpPr>
          <p:cNvPr id="3" name="Content Placeholder 2"/>
          <p:cNvSpPr>
            <a:spLocks noGrp="1"/>
          </p:cNvSpPr>
          <p:nvPr>
            <p:ph idx="1"/>
          </p:nvPr>
        </p:nvSpPr>
        <p:spPr/>
        <p:txBody>
          <a:bodyPr/>
          <a:lstStyle/>
          <a:p>
            <a:r>
              <a:rPr lang="en-US" dirty="0"/>
              <a:t>Given a proposition p, negation of this proposition is ¬p. ¬ is read as “It is not the case that” or “It is false that. </a:t>
            </a:r>
          </a:p>
          <a:p>
            <a:r>
              <a:rPr lang="en-US" dirty="0"/>
              <a:t>Example: p Chennai is a city</a:t>
            </a:r>
          </a:p>
          <a:p>
            <a:pPr marL="0" indent="0">
              <a:buNone/>
            </a:pPr>
            <a:r>
              <a:rPr lang="en-US" dirty="0"/>
              <a:t>               ¬p Chennai is not a city</a:t>
            </a:r>
          </a:p>
          <a:p>
            <a:r>
              <a:rPr lang="en-US" dirty="0"/>
              <a:t>Truth table is </a:t>
            </a:r>
          </a:p>
        </p:txBody>
      </p:sp>
      <p:sp>
        <p:nvSpPr>
          <p:cNvPr id="4" name="Slide Number Placeholder 3"/>
          <p:cNvSpPr>
            <a:spLocks noGrp="1"/>
          </p:cNvSpPr>
          <p:nvPr>
            <p:ph type="sldNum" sz="quarter" idx="12"/>
          </p:nvPr>
        </p:nvSpPr>
        <p:spPr/>
        <p:txBody>
          <a:bodyPr/>
          <a:lstStyle/>
          <a:p>
            <a:fld id="{85B45260-F00F-42CC-A0C0-D25CA4781DDA}" type="slidenum">
              <a:rPr lang="en-US" smtClean="0"/>
              <a:pPr/>
              <a:t>9</a:t>
            </a:fld>
            <a:endParaRPr lang="en-US"/>
          </a:p>
        </p:txBody>
      </p:sp>
      <p:graphicFrame>
        <p:nvGraphicFramePr>
          <p:cNvPr id="9" name="Table 8"/>
          <p:cNvGraphicFramePr>
            <a:graphicFrameLocks noGrp="1"/>
          </p:cNvGraphicFramePr>
          <p:nvPr>
            <p:extLst>
              <p:ext uri="{D42A27DB-BD31-4B8C-83A1-F6EECF244321}">
                <p14:modId xmlns="" xmlns:p14="http://schemas.microsoft.com/office/powerpoint/2010/main" val="2803608480"/>
              </p:ext>
            </p:extLst>
          </p:nvPr>
        </p:nvGraphicFramePr>
        <p:xfrm>
          <a:off x="1295400" y="4953000"/>
          <a:ext cx="6096000" cy="1112520"/>
        </p:xfrm>
        <a:graphic>
          <a:graphicData uri="http://schemas.openxmlformats.org/drawingml/2006/table">
            <a:tbl>
              <a:tblPr firstRow="1" bandRow="1">
                <a:tableStyleId>{5C22544A-7EE6-4342-B048-85BDC9FD1C3A}</a:tableStyleId>
              </a:tblPr>
              <a:tblGrid>
                <a:gridCol w="3048000">
                  <a:extLst>
                    <a:ext uri="{9D8B030D-6E8A-4147-A177-3AD203B41FA5}">
                      <a16:colId xmlns="" xmlns:a16="http://schemas.microsoft.com/office/drawing/2014/main" val="20000"/>
                    </a:ext>
                  </a:extLst>
                </a:gridCol>
                <a:gridCol w="3048000">
                  <a:extLst>
                    <a:ext uri="{9D8B030D-6E8A-4147-A177-3AD203B41FA5}">
                      <a16:colId xmlns="" xmlns:a16="http://schemas.microsoft.com/office/drawing/2014/main" val="20001"/>
                    </a:ext>
                  </a:extLst>
                </a:gridCol>
              </a:tblGrid>
              <a:tr h="370840">
                <a:tc>
                  <a:txBody>
                    <a:bodyPr/>
                    <a:lstStyle/>
                    <a:p>
                      <a:r>
                        <a:rPr lang="en-US" dirty="0"/>
                        <a:t>p</a:t>
                      </a:r>
                    </a:p>
                  </a:txBody>
                  <a:tcPr/>
                </a:tc>
                <a:tc>
                  <a:txBody>
                    <a:bodyPr/>
                    <a:lstStyle/>
                    <a:p>
                      <a:r>
                        <a:rPr lang="en-US" dirty="0"/>
                        <a:t>¬p</a:t>
                      </a:r>
                    </a:p>
                  </a:txBody>
                  <a:tcPr/>
                </a:tc>
                <a:extLst>
                  <a:ext uri="{0D108BD9-81ED-4DB2-BD59-A6C34878D82A}">
                    <a16:rowId xmlns="" xmlns:a16="http://schemas.microsoft.com/office/drawing/2014/main" val="10000"/>
                  </a:ext>
                </a:extLst>
              </a:tr>
              <a:tr h="370840">
                <a:tc>
                  <a:txBody>
                    <a:bodyPr/>
                    <a:lstStyle/>
                    <a:p>
                      <a:r>
                        <a:rPr lang="en-US" dirty="0"/>
                        <a:t>T</a:t>
                      </a:r>
                    </a:p>
                  </a:txBody>
                  <a:tcPr/>
                </a:tc>
                <a:tc>
                  <a:txBody>
                    <a:bodyPr/>
                    <a:lstStyle/>
                    <a:p>
                      <a:r>
                        <a:rPr lang="en-US" dirty="0"/>
                        <a:t>F</a:t>
                      </a:r>
                    </a:p>
                  </a:txBody>
                  <a:tcPr/>
                </a:tc>
                <a:extLst>
                  <a:ext uri="{0D108BD9-81ED-4DB2-BD59-A6C34878D82A}">
                    <a16:rowId xmlns="" xmlns:a16="http://schemas.microsoft.com/office/drawing/2014/main" val="10001"/>
                  </a:ext>
                </a:extLst>
              </a:tr>
              <a:tr h="370840">
                <a:tc>
                  <a:txBody>
                    <a:bodyPr/>
                    <a:lstStyle/>
                    <a:p>
                      <a:r>
                        <a:rPr lang="en-US" dirty="0"/>
                        <a:t>F</a:t>
                      </a:r>
                    </a:p>
                  </a:txBody>
                  <a:tcPr/>
                </a:tc>
                <a:tc>
                  <a:txBody>
                    <a:bodyPr/>
                    <a:lstStyle/>
                    <a:p>
                      <a:r>
                        <a:rPr lang="en-US" dirty="0"/>
                        <a:t>T</a:t>
                      </a:r>
                    </a:p>
                  </a:txBody>
                  <a:tcPr/>
                </a:tc>
                <a:extLst>
                  <a:ext uri="{0D108BD9-81ED-4DB2-BD59-A6C34878D82A}">
                    <a16:rowId xmlns="" xmlns:a16="http://schemas.microsoft.com/office/drawing/2014/main" val="10002"/>
                  </a:ext>
                </a:extLst>
              </a:tr>
            </a:tbl>
          </a:graphicData>
        </a:graphic>
      </p:graphicFrame>
    </p:spTree>
    <p:extLst>
      <p:ext uri="{BB962C8B-B14F-4D97-AF65-F5344CB8AC3E}">
        <p14:creationId xmlns="" xmlns:p14="http://schemas.microsoft.com/office/powerpoint/2010/main" val="7825632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453</TotalTime>
  <Words>4052</Words>
  <Application>Microsoft Office PowerPoint</Application>
  <PresentationFormat>On-screen Show (4:3)</PresentationFormat>
  <Paragraphs>897</Paragraphs>
  <Slides>73</Slides>
  <Notes>7</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73</vt:i4>
      </vt:variant>
    </vt:vector>
  </HeadingPairs>
  <TitlesOfParts>
    <vt:vector size="75" baseType="lpstr">
      <vt:lpstr>Office Theme</vt:lpstr>
      <vt:lpstr>Equation</vt:lpstr>
      <vt:lpstr>18MAB302T-Discrete Mathematics for Engineers UNIT 3</vt:lpstr>
      <vt:lpstr>Contents</vt:lpstr>
      <vt:lpstr>Proposition or Statement </vt:lpstr>
      <vt:lpstr>Slide 4</vt:lpstr>
      <vt:lpstr>Slide 5</vt:lpstr>
      <vt:lpstr>Slide 6</vt:lpstr>
      <vt:lpstr>Conjunction Ʌ</vt:lpstr>
      <vt:lpstr>Disjunction ᴠ</vt:lpstr>
      <vt:lpstr>Negation ¬</vt:lpstr>
      <vt:lpstr>Conditional→</vt:lpstr>
      <vt:lpstr>Example of conditional</vt:lpstr>
      <vt:lpstr>biconditional↔</vt:lpstr>
      <vt:lpstr>Tautology</vt:lpstr>
      <vt:lpstr> 2. Show that ((p →q) ˄ (q →r)) → (p →r) is a tautology. </vt:lpstr>
      <vt:lpstr>3. Show that the following compound proposition is a tautology. ¬(p∨(q ∧r)) → ((p∨q)˄(p →r)) </vt:lpstr>
      <vt:lpstr>Contradiction</vt:lpstr>
      <vt:lpstr>  2. Show that the following Compound Proposition is a contradiction. p ˄ (¬q ˄ (p → q))  </vt:lpstr>
      <vt:lpstr>Example 3</vt:lpstr>
      <vt:lpstr>Equivalence of propositions A≡B</vt:lpstr>
      <vt:lpstr>Slide 20</vt:lpstr>
      <vt:lpstr>Slide 21</vt:lpstr>
      <vt:lpstr>Duality Law</vt:lpstr>
      <vt:lpstr>Examples</vt:lpstr>
      <vt:lpstr>Table1:Laws of Algebra of propositions</vt:lpstr>
      <vt:lpstr>Table 2: Equivalences involving Conditionals</vt:lpstr>
      <vt:lpstr>Table 3: Equivalences involving biconditionals</vt:lpstr>
      <vt:lpstr>Tautological Implication</vt:lpstr>
      <vt:lpstr>Example problems of implication</vt:lpstr>
      <vt:lpstr>Table 4: Implications</vt:lpstr>
      <vt:lpstr>Problem 1</vt:lpstr>
      <vt:lpstr>Slide 31</vt:lpstr>
      <vt:lpstr>Problem 2</vt:lpstr>
      <vt:lpstr>Unit – 3  Theory of Inference</vt:lpstr>
      <vt:lpstr>Introduction</vt:lpstr>
      <vt:lpstr>Truth table Technique </vt:lpstr>
      <vt:lpstr>Problem 2 If two sides of a triangle are equal, then two opposite angles are equal. Two sides of  a triangle are not equal. Therefore the opposite angles are not equal.</vt:lpstr>
      <vt:lpstr>Conclusion:</vt:lpstr>
      <vt:lpstr>Rules of Inference</vt:lpstr>
      <vt:lpstr>Rules of Inference </vt:lpstr>
      <vt:lpstr>Direct Method</vt:lpstr>
      <vt:lpstr>Problem  1 If it rains heavily, then travelling will be difficult. If students arrive on time, then travelling was not difficult. They arrived on time. Therefore, it did not rain heavily. </vt:lpstr>
      <vt:lpstr>Slide 42</vt:lpstr>
      <vt:lpstr>Problem 2  Construct an argument using rules of inference to show that the hypothesis:</vt:lpstr>
      <vt:lpstr>Step 2 / * construct the premises . Identify the conclusion */</vt:lpstr>
      <vt:lpstr>Slide 45</vt:lpstr>
      <vt:lpstr>Problem 3  It is not sunny this afternoon and it is colder than yesterday. We will go to the playground only if it is sunny. If we do not go to the ground then we will go to a movie. If we go to a movie then we will return by sunset  lead to the conclusion: we will return home by sunset.</vt:lpstr>
      <vt:lpstr>Slide 47</vt:lpstr>
      <vt:lpstr> Problem 4:  Prove the following using direct method: P  Q, P  R, Q  S ⇒ S  R  </vt:lpstr>
      <vt:lpstr>Indirect Method</vt:lpstr>
      <vt:lpstr> Problem 1 Using indirect method of proof to derive P  S from P (Q ∨ R) , Q   P, S   R, P.  </vt:lpstr>
      <vt:lpstr>Contd…</vt:lpstr>
      <vt:lpstr>Problem 2: Prove by Indirect method Q, PQ, (PR)R</vt:lpstr>
      <vt:lpstr>Inconsistency</vt:lpstr>
      <vt:lpstr>Problem 1 Show that the following premises are inconsistent P Q, Q  R, S   R and P ∧ S </vt:lpstr>
      <vt:lpstr>Problem 2 Show that the following premises are inconsistent</vt:lpstr>
      <vt:lpstr>Solution</vt:lpstr>
      <vt:lpstr>We have to prove M F, F   E, B E,( M  B)F </vt:lpstr>
      <vt:lpstr>Conditional Proof</vt:lpstr>
      <vt:lpstr>Problem 1 If A works hard, then B or C will enjoy themselves . If B enjoys himself, then A will not work hard. If D enjoys himself, then C will not. Therefore, if A works hard, D will not enjoy himself.   Translate the above into statements and prove the conclusion by using the CP -Rule</vt:lpstr>
      <vt:lpstr>Contd…</vt:lpstr>
      <vt:lpstr>Problem 2 Prove the following using CP Rule  P  (Q  S), R P , Q  R  S </vt:lpstr>
      <vt:lpstr>Principle of Mathematical Induction</vt:lpstr>
      <vt:lpstr>Procedure</vt:lpstr>
      <vt:lpstr>Problems</vt:lpstr>
      <vt:lpstr>Slide 65</vt:lpstr>
      <vt:lpstr>Slide 66</vt:lpstr>
      <vt:lpstr>Slide 67</vt:lpstr>
      <vt:lpstr>Slide 68</vt:lpstr>
      <vt:lpstr>Slide 69</vt:lpstr>
      <vt:lpstr>Slide 70</vt:lpstr>
      <vt:lpstr>Slide 71</vt:lpstr>
      <vt:lpstr>Slide 72</vt:lpstr>
      <vt:lpstr>Slide 73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3 LOGIC</dc:title>
  <dc:creator>KANAN</dc:creator>
  <cp:lastModifiedBy>Guna Sundari</cp:lastModifiedBy>
  <cp:revision>94</cp:revision>
  <dcterms:created xsi:type="dcterms:W3CDTF">2020-08-01T16:33:51Z</dcterms:created>
  <dcterms:modified xsi:type="dcterms:W3CDTF">2021-07-13T15:52:47Z</dcterms:modified>
</cp:coreProperties>
</file>