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8" d="100"/>
          <a:sy n="208" d="100"/>
        </p:scale>
        <p:origin x="1920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04" cy="231597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309193" y="749312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59994" y="812554"/>
            <a:ext cx="3989704" cy="932180"/>
          </a:xfrm>
          <a:custGeom>
            <a:avLst/>
            <a:gdLst/>
            <a:ahLst/>
            <a:cxnLst/>
            <a:rect l="l" t="t" r="r" b="b"/>
            <a:pathLst>
              <a:path w="3989704" h="932180">
                <a:moveTo>
                  <a:pt x="3989652" y="0"/>
                </a:moveTo>
                <a:lnTo>
                  <a:pt x="0" y="0"/>
                </a:lnTo>
                <a:lnTo>
                  <a:pt x="0" y="931905"/>
                </a:lnTo>
                <a:lnTo>
                  <a:pt x="3989652" y="931905"/>
                </a:lnTo>
                <a:lnTo>
                  <a:pt x="3989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09193" y="793718"/>
            <a:ext cx="3989704" cy="900430"/>
          </a:xfrm>
          <a:custGeom>
            <a:avLst/>
            <a:gdLst/>
            <a:ahLst/>
            <a:cxnLst/>
            <a:rect l="l" t="t" r="r" b="b"/>
            <a:pathLst>
              <a:path w="3989704" h="900430">
                <a:moveTo>
                  <a:pt x="3989652" y="0"/>
                </a:moveTo>
                <a:lnTo>
                  <a:pt x="0" y="0"/>
                </a:lnTo>
                <a:lnTo>
                  <a:pt x="0" y="849141"/>
                </a:lnTo>
                <a:lnTo>
                  <a:pt x="4008" y="868865"/>
                </a:lnTo>
                <a:lnTo>
                  <a:pt x="14922" y="885018"/>
                </a:lnTo>
                <a:lnTo>
                  <a:pt x="31075" y="895933"/>
                </a:lnTo>
                <a:lnTo>
                  <a:pt x="50800" y="899941"/>
                </a:lnTo>
                <a:lnTo>
                  <a:pt x="3938852" y="899941"/>
                </a:lnTo>
                <a:lnTo>
                  <a:pt x="3958576" y="895933"/>
                </a:lnTo>
                <a:lnTo>
                  <a:pt x="3974729" y="885018"/>
                </a:lnTo>
                <a:lnTo>
                  <a:pt x="3985644" y="868865"/>
                </a:lnTo>
                <a:lnTo>
                  <a:pt x="3989652" y="849141"/>
                </a:lnTo>
                <a:lnTo>
                  <a:pt x="39896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22909" y="859647"/>
            <a:ext cx="2764281" cy="699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35304" y="1900788"/>
            <a:ext cx="2539491" cy="45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04" cy="231597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120650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71056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587883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638289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688682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484528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534934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585328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04" cy="231597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120650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71056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587883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638289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688682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484528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534934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585328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635734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686128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736534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86928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2313114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2363508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413914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464307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2952737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3003130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3053537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4007218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4057624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4108018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346854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397247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447654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4498047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608004" cy="231597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120650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71056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587883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638289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688682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484528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534934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585328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635734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686128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736534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86928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2313114" y="1176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4" y="1076406"/>
            <a:ext cx="3913504" cy="481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5694" y="868367"/>
            <a:ext cx="4078604" cy="2243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3.xml"/><Relationship Id="rId7" Type="http://schemas.openxmlformats.org/officeDocument/2006/relationships/slide" Target="slide19.xml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11" Type="http://schemas.openxmlformats.org/officeDocument/2006/relationships/image" Target="../media/image3.png"/><Relationship Id="rId5" Type="http://schemas.openxmlformats.org/officeDocument/2006/relationships/slide" Target="slide8.xml"/><Relationship Id="rId10" Type="http://schemas.openxmlformats.org/officeDocument/2006/relationships/image" Target="../media/image2.png"/><Relationship Id="rId4" Type="http://schemas.openxmlformats.org/officeDocument/2006/relationships/slide" Target="slide5.xml"/><Relationship Id="rId9" Type="http://schemas.openxmlformats.org/officeDocument/2006/relationships/slide" Target="slide2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5.xml"/><Relationship Id="rId7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image" Target="../media/image14.png"/><Relationship Id="rId5" Type="http://schemas.openxmlformats.org/officeDocument/2006/relationships/slide" Target="slide15.xml"/><Relationship Id="rId10" Type="http://schemas.openxmlformats.org/officeDocument/2006/relationships/image" Target="../media/image3.png"/><Relationship Id="rId4" Type="http://schemas.openxmlformats.org/officeDocument/2006/relationships/slide" Target="slide8.xml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5.xml"/><Relationship Id="rId7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image" Target="../media/image15.png"/><Relationship Id="rId5" Type="http://schemas.openxmlformats.org/officeDocument/2006/relationships/slide" Target="slide15.xml"/><Relationship Id="rId10" Type="http://schemas.openxmlformats.org/officeDocument/2006/relationships/image" Target="../media/image3.png"/><Relationship Id="rId4" Type="http://schemas.openxmlformats.org/officeDocument/2006/relationships/slide" Target="slide8.xml"/><Relationship Id="rId9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5.xml"/><Relationship Id="rId7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image" Target="../media/image15.png"/><Relationship Id="rId5" Type="http://schemas.openxmlformats.org/officeDocument/2006/relationships/slide" Target="slide15.xml"/><Relationship Id="rId10" Type="http://schemas.openxmlformats.org/officeDocument/2006/relationships/image" Target="../media/image3.png"/><Relationship Id="rId4" Type="http://schemas.openxmlformats.org/officeDocument/2006/relationships/slide" Target="slide8.xml"/><Relationship Id="rId9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5.xml"/><Relationship Id="rId7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image" Target="../media/image15.png"/><Relationship Id="rId5" Type="http://schemas.openxmlformats.org/officeDocument/2006/relationships/slide" Target="slide15.xml"/><Relationship Id="rId10" Type="http://schemas.openxmlformats.org/officeDocument/2006/relationships/image" Target="../media/image3.png"/><Relationship Id="rId4" Type="http://schemas.openxmlformats.org/officeDocument/2006/relationships/slide" Target="slide8.xml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5.xml"/><Relationship Id="rId18" Type="http://schemas.openxmlformats.org/officeDocument/2006/relationships/image" Target="../media/image9.png"/><Relationship Id="rId3" Type="http://schemas.openxmlformats.org/officeDocument/2006/relationships/slide" Target="slide5.xml"/><Relationship Id="rId7" Type="http://schemas.openxmlformats.org/officeDocument/2006/relationships/slide" Target="slide22.xml"/><Relationship Id="rId12" Type="http://schemas.openxmlformats.org/officeDocument/2006/relationships/slide" Target="slide29.xml"/><Relationship Id="rId17" Type="http://schemas.openxmlformats.org/officeDocument/2006/relationships/image" Target="../media/image4.png"/><Relationship Id="rId2" Type="http://schemas.openxmlformats.org/officeDocument/2006/relationships/slide" Target="slide3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image" Target="../media/image7.png"/><Relationship Id="rId5" Type="http://schemas.openxmlformats.org/officeDocument/2006/relationships/slide" Target="slide15.xml"/><Relationship Id="rId15" Type="http://schemas.openxmlformats.org/officeDocument/2006/relationships/slide" Target="slide43.xml"/><Relationship Id="rId10" Type="http://schemas.openxmlformats.org/officeDocument/2006/relationships/image" Target="../media/image3.png"/><Relationship Id="rId4" Type="http://schemas.openxmlformats.org/officeDocument/2006/relationships/slide" Target="slide8.xml"/><Relationship Id="rId9" Type="http://schemas.openxmlformats.org/officeDocument/2006/relationships/image" Target="../media/image2.png"/><Relationship Id="rId14" Type="http://schemas.openxmlformats.org/officeDocument/2006/relationships/slide" Target="slide3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5.xml"/><Relationship Id="rId7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image" Target="../media/image16.jpg"/><Relationship Id="rId5" Type="http://schemas.openxmlformats.org/officeDocument/2006/relationships/slide" Target="slide15.xml"/><Relationship Id="rId10" Type="http://schemas.openxmlformats.org/officeDocument/2006/relationships/image" Target="../media/image3.png"/><Relationship Id="rId4" Type="http://schemas.openxmlformats.org/officeDocument/2006/relationships/slide" Target="slide8.xml"/><Relationship Id="rId9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image" Target="../media/image11.png"/><Relationship Id="rId3" Type="http://schemas.openxmlformats.org/officeDocument/2006/relationships/slide" Target="slide5.xml"/><Relationship Id="rId7" Type="http://schemas.openxmlformats.org/officeDocument/2006/relationships/slide" Target="slide22.xml"/><Relationship Id="rId12" Type="http://schemas.openxmlformats.org/officeDocument/2006/relationships/image" Target="../media/image1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image" Target="../media/image10.png"/><Relationship Id="rId5" Type="http://schemas.openxmlformats.org/officeDocument/2006/relationships/slide" Target="slide15.xml"/><Relationship Id="rId10" Type="http://schemas.openxmlformats.org/officeDocument/2006/relationships/image" Target="../media/image3.png"/><Relationship Id="rId4" Type="http://schemas.openxmlformats.org/officeDocument/2006/relationships/slide" Target="slide8.xml"/><Relationship Id="rId9" Type="http://schemas.openxmlformats.org/officeDocument/2006/relationships/image" Target="../media/image2.png"/><Relationship Id="rId1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image" Target="../media/image18.png"/><Relationship Id="rId3" Type="http://schemas.openxmlformats.org/officeDocument/2006/relationships/slide" Target="slide5.xml"/><Relationship Id="rId7" Type="http://schemas.openxmlformats.org/officeDocument/2006/relationships/slide" Target="slide22.xml"/><Relationship Id="rId12" Type="http://schemas.openxmlformats.org/officeDocument/2006/relationships/image" Target="../media/image1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image" Target="../media/image10.png"/><Relationship Id="rId5" Type="http://schemas.openxmlformats.org/officeDocument/2006/relationships/slide" Target="slide15.xml"/><Relationship Id="rId10" Type="http://schemas.openxmlformats.org/officeDocument/2006/relationships/image" Target="../media/image3.png"/><Relationship Id="rId4" Type="http://schemas.openxmlformats.org/officeDocument/2006/relationships/slide" Target="slide8.xml"/><Relationship Id="rId9" Type="http://schemas.openxmlformats.org/officeDocument/2006/relationships/image" Target="../media/image2.png"/><Relationship Id="rId1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5.xml"/><Relationship Id="rId18" Type="http://schemas.openxmlformats.org/officeDocument/2006/relationships/image" Target="../media/image9.png"/><Relationship Id="rId3" Type="http://schemas.openxmlformats.org/officeDocument/2006/relationships/slide" Target="slide5.xml"/><Relationship Id="rId7" Type="http://schemas.openxmlformats.org/officeDocument/2006/relationships/slide" Target="slide22.xml"/><Relationship Id="rId12" Type="http://schemas.openxmlformats.org/officeDocument/2006/relationships/slide" Target="slide29.xml"/><Relationship Id="rId17" Type="http://schemas.openxmlformats.org/officeDocument/2006/relationships/image" Target="../media/image4.png"/><Relationship Id="rId2" Type="http://schemas.openxmlformats.org/officeDocument/2006/relationships/slide" Target="slide3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image" Target="../media/image7.png"/><Relationship Id="rId5" Type="http://schemas.openxmlformats.org/officeDocument/2006/relationships/slide" Target="slide15.xml"/><Relationship Id="rId15" Type="http://schemas.openxmlformats.org/officeDocument/2006/relationships/slide" Target="slide43.xml"/><Relationship Id="rId10" Type="http://schemas.openxmlformats.org/officeDocument/2006/relationships/image" Target="../media/image3.png"/><Relationship Id="rId4" Type="http://schemas.openxmlformats.org/officeDocument/2006/relationships/slide" Target="slide8.xml"/><Relationship Id="rId9" Type="http://schemas.openxmlformats.org/officeDocument/2006/relationships/image" Target="../media/image2.png"/><Relationship Id="rId14" Type="http://schemas.openxmlformats.org/officeDocument/2006/relationships/slide" Target="slide3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5.xml"/><Relationship Id="rId3" Type="http://schemas.openxmlformats.org/officeDocument/2006/relationships/slide" Target="slide5.xml"/><Relationship Id="rId7" Type="http://schemas.openxmlformats.org/officeDocument/2006/relationships/slide" Target="slide22.xml"/><Relationship Id="rId12" Type="http://schemas.openxmlformats.org/officeDocument/2006/relationships/slide" Target="slide29.xml"/><Relationship Id="rId17" Type="http://schemas.openxmlformats.org/officeDocument/2006/relationships/image" Target="../media/image6.png"/><Relationship Id="rId2" Type="http://schemas.openxmlformats.org/officeDocument/2006/relationships/slide" Target="slide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image" Target="../media/image4.png"/><Relationship Id="rId5" Type="http://schemas.openxmlformats.org/officeDocument/2006/relationships/slide" Target="slide15.xml"/><Relationship Id="rId15" Type="http://schemas.openxmlformats.org/officeDocument/2006/relationships/slide" Target="slide43.xml"/><Relationship Id="rId10" Type="http://schemas.openxmlformats.org/officeDocument/2006/relationships/image" Target="../media/image3.png"/><Relationship Id="rId4" Type="http://schemas.openxmlformats.org/officeDocument/2006/relationships/slide" Target="slide8.xml"/><Relationship Id="rId9" Type="http://schemas.openxmlformats.org/officeDocument/2006/relationships/image" Target="../media/image2.png"/><Relationship Id="rId14" Type="http://schemas.openxmlformats.org/officeDocument/2006/relationships/slide" Target="slide3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5.xml"/><Relationship Id="rId7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image" Target="../media/image20.jpg"/><Relationship Id="rId5" Type="http://schemas.openxmlformats.org/officeDocument/2006/relationships/slide" Target="slide15.xml"/><Relationship Id="rId10" Type="http://schemas.openxmlformats.org/officeDocument/2006/relationships/image" Target="../media/image3.png"/><Relationship Id="rId4" Type="http://schemas.openxmlformats.org/officeDocument/2006/relationships/slide" Target="slide8.xml"/><Relationship Id="rId9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5.xml"/><Relationship Id="rId7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image" Target="../media/image15.png"/><Relationship Id="rId5" Type="http://schemas.openxmlformats.org/officeDocument/2006/relationships/slide" Target="slide15.xml"/><Relationship Id="rId10" Type="http://schemas.openxmlformats.org/officeDocument/2006/relationships/image" Target="../media/image3.png"/><Relationship Id="rId4" Type="http://schemas.openxmlformats.org/officeDocument/2006/relationships/slide" Target="slide8.xml"/><Relationship Id="rId9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5.xml"/><Relationship Id="rId18" Type="http://schemas.openxmlformats.org/officeDocument/2006/relationships/image" Target="../media/image9.png"/><Relationship Id="rId3" Type="http://schemas.openxmlformats.org/officeDocument/2006/relationships/slide" Target="slide5.xml"/><Relationship Id="rId7" Type="http://schemas.openxmlformats.org/officeDocument/2006/relationships/slide" Target="slide22.xml"/><Relationship Id="rId12" Type="http://schemas.openxmlformats.org/officeDocument/2006/relationships/slide" Target="slide29.xml"/><Relationship Id="rId17" Type="http://schemas.openxmlformats.org/officeDocument/2006/relationships/image" Target="../media/image4.png"/><Relationship Id="rId2" Type="http://schemas.openxmlformats.org/officeDocument/2006/relationships/slide" Target="slide3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image" Target="../media/image7.png"/><Relationship Id="rId5" Type="http://schemas.openxmlformats.org/officeDocument/2006/relationships/slide" Target="slide15.xml"/><Relationship Id="rId15" Type="http://schemas.openxmlformats.org/officeDocument/2006/relationships/slide" Target="slide43.xml"/><Relationship Id="rId10" Type="http://schemas.openxmlformats.org/officeDocument/2006/relationships/image" Target="../media/image3.png"/><Relationship Id="rId4" Type="http://schemas.openxmlformats.org/officeDocument/2006/relationships/slide" Target="slide8.xml"/><Relationship Id="rId9" Type="http://schemas.openxmlformats.org/officeDocument/2006/relationships/image" Target="../media/image2.png"/><Relationship Id="rId14" Type="http://schemas.openxmlformats.org/officeDocument/2006/relationships/slide" Target="slide3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5.xml"/><Relationship Id="rId7" Type="http://schemas.openxmlformats.org/officeDocument/2006/relationships/slide" Target="slide22.xml"/><Relationship Id="rId12" Type="http://schemas.openxmlformats.org/officeDocument/2006/relationships/image" Target="../media/image1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image" Target="../media/image21.png"/><Relationship Id="rId5" Type="http://schemas.openxmlformats.org/officeDocument/2006/relationships/slide" Target="slide15.xml"/><Relationship Id="rId10" Type="http://schemas.openxmlformats.org/officeDocument/2006/relationships/image" Target="../media/image3.png"/><Relationship Id="rId4" Type="http://schemas.openxmlformats.org/officeDocument/2006/relationships/slide" Target="slide8.xml"/><Relationship Id="rId9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3.xml"/><Relationship Id="rId7" Type="http://schemas.openxmlformats.org/officeDocument/2006/relationships/slide" Target="slide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slide" Target="slide15.xml"/><Relationship Id="rId5" Type="http://schemas.openxmlformats.org/officeDocument/2006/relationships/slide" Target="slide8.xml"/><Relationship Id="rId10" Type="http://schemas.openxmlformats.org/officeDocument/2006/relationships/image" Target="../media/image22.png"/><Relationship Id="rId4" Type="http://schemas.openxmlformats.org/officeDocument/2006/relationships/slide" Target="slide5.xml"/><Relationship Id="rId9" Type="http://schemas.openxmlformats.org/officeDocument/2006/relationships/slide" Target="slide2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5.xml"/><Relationship Id="rId18" Type="http://schemas.openxmlformats.org/officeDocument/2006/relationships/image" Target="../media/image9.png"/><Relationship Id="rId3" Type="http://schemas.openxmlformats.org/officeDocument/2006/relationships/slide" Target="slide5.xml"/><Relationship Id="rId7" Type="http://schemas.openxmlformats.org/officeDocument/2006/relationships/slide" Target="slide22.xml"/><Relationship Id="rId12" Type="http://schemas.openxmlformats.org/officeDocument/2006/relationships/slide" Target="slide29.xml"/><Relationship Id="rId17" Type="http://schemas.openxmlformats.org/officeDocument/2006/relationships/image" Target="../media/image4.png"/><Relationship Id="rId2" Type="http://schemas.openxmlformats.org/officeDocument/2006/relationships/slide" Target="slide3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image" Target="../media/image7.png"/><Relationship Id="rId5" Type="http://schemas.openxmlformats.org/officeDocument/2006/relationships/slide" Target="slide15.xml"/><Relationship Id="rId15" Type="http://schemas.openxmlformats.org/officeDocument/2006/relationships/slide" Target="slide43.xml"/><Relationship Id="rId10" Type="http://schemas.openxmlformats.org/officeDocument/2006/relationships/image" Target="../media/image3.png"/><Relationship Id="rId4" Type="http://schemas.openxmlformats.org/officeDocument/2006/relationships/slide" Target="slide8.xml"/><Relationship Id="rId9" Type="http://schemas.openxmlformats.org/officeDocument/2006/relationships/image" Target="../media/image2.png"/><Relationship Id="rId14" Type="http://schemas.openxmlformats.org/officeDocument/2006/relationships/slide" Target="slide3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5.xml"/><Relationship Id="rId7" Type="http://schemas.openxmlformats.org/officeDocument/2006/relationships/slide" Target="slide22.xml"/><Relationship Id="rId12" Type="http://schemas.openxmlformats.org/officeDocument/2006/relationships/image" Target="../media/image1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image" Target="../media/image22.png"/><Relationship Id="rId5" Type="http://schemas.openxmlformats.org/officeDocument/2006/relationships/slide" Target="slide15.xml"/><Relationship Id="rId10" Type="http://schemas.openxmlformats.org/officeDocument/2006/relationships/image" Target="../media/image3.png"/><Relationship Id="rId4" Type="http://schemas.openxmlformats.org/officeDocument/2006/relationships/slide" Target="slide8.xml"/><Relationship Id="rId9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5.xml"/><Relationship Id="rId7" Type="http://schemas.openxmlformats.org/officeDocument/2006/relationships/slide" Target="slide22.xml"/><Relationship Id="rId12" Type="http://schemas.openxmlformats.org/officeDocument/2006/relationships/image" Target="../media/image1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image" Target="../media/image22.png"/><Relationship Id="rId5" Type="http://schemas.openxmlformats.org/officeDocument/2006/relationships/slide" Target="slide15.xml"/><Relationship Id="rId10" Type="http://schemas.openxmlformats.org/officeDocument/2006/relationships/image" Target="../media/image3.png"/><Relationship Id="rId4" Type="http://schemas.openxmlformats.org/officeDocument/2006/relationships/slide" Target="slide8.xml"/><Relationship Id="rId9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5.xml"/><Relationship Id="rId7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5.xml"/><Relationship Id="rId4" Type="http://schemas.openxmlformats.org/officeDocument/2006/relationships/slide" Target="slide8.xml"/><Relationship Id="rId9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5.xml"/><Relationship Id="rId18" Type="http://schemas.openxmlformats.org/officeDocument/2006/relationships/image" Target="../media/image9.png"/><Relationship Id="rId3" Type="http://schemas.openxmlformats.org/officeDocument/2006/relationships/slide" Target="slide5.xml"/><Relationship Id="rId7" Type="http://schemas.openxmlformats.org/officeDocument/2006/relationships/slide" Target="slide22.xml"/><Relationship Id="rId12" Type="http://schemas.openxmlformats.org/officeDocument/2006/relationships/slide" Target="slide29.xml"/><Relationship Id="rId17" Type="http://schemas.openxmlformats.org/officeDocument/2006/relationships/image" Target="../media/image4.png"/><Relationship Id="rId2" Type="http://schemas.openxmlformats.org/officeDocument/2006/relationships/slide" Target="slide3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image" Target="../media/image7.png"/><Relationship Id="rId5" Type="http://schemas.openxmlformats.org/officeDocument/2006/relationships/slide" Target="slide15.xml"/><Relationship Id="rId15" Type="http://schemas.openxmlformats.org/officeDocument/2006/relationships/slide" Target="slide43.xml"/><Relationship Id="rId10" Type="http://schemas.openxmlformats.org/officeDocument/2006/relationships/image" Target="../media/image3.png"/><Relationship Id="rId4" Type="http://schemas.openxmlformats.org/officeDocument/2006/relationships/slide" Target="slide8.xml"/><Relationship Id="rId9" Type="http://schemas.openxmlformats.org/officeDocument/2006/relationships/image" Target="../media/image2.png"/><Relationship Id="rId14" Type="http://schemas.openxmlformats.org/officeDocument/2006/relationships/slide" Target="slide3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slide" Target="slide29.xml"/><Relationship Id="rId18" Type="http://schemas.openxmlformats.org/officeDocument/2006/relationships/image" Target="../media/image8.png"/><Relationship Id="rId3" Type="http://schemas.openxmlformats.org/officeDocument/2006/relationships/slide" Target="slide3.xml"/><Relationship Id="rId7" Type="http://schemas.openxmlformats.org/officeDocument/2006/relationships/slide" Target="slide19.xml"/><Relationship Id="rId12" Type="http://schemas.openxmlformats.org/officeDocument/2006/relationships/image" Target="../media/image4.png"/><Relationship Id="rId17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slide" Target="slide4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11" Type="http://schemas.openxmlformats.org/officeDocument/2006/relationships/image" Target="../media/image3.png"/><Relationship Id="rId5" Type="http://schemas.openxmlformats.org/officeDocument/2006/relationships/slide" Target="slide8.xml"/><Relationship Id="rId15" Type="http://schemas.openxmlformats.org/officeDocument/2006/relationships/slide" Target="slide38.xml"/><Relationship Id="rId10" Type="http://schemas.openxmlformats.org/officeDocument/2006/relationships/image" Target="../media/image2.png"/><Relationship Id="rId19" Type="http://schemas.openxmlformats.org/officeDocument/2006/relationships/image" Target="../media/image9.png"/><Relationship Id="rId4" Type="http://schemas.openxmlformats.org/officeDocument/2006/relationships/slide" Target="slide5.xml"/><Relationship Id="rId9" Type="http://schemas.openxmlformats.org/officeDocument/2006/relationships/slide" Target="slide25.xml"/><Relationship Id="rId14" Type="http://schemas.openxmlformats.org/officeDocument/2006/relationships/slide" Target="slide3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5.xml"/><Relationship Id="rId7" Type="http://schemas.openxmlformats.org/officeDocument/2006/relationships/slide" Target="slide22.xml"/><Relationship Id="rId12" Type="http://schemas.openxmlformats.org/officeDocument/2006/relationships/image" Target="../media/image1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image" Target="../media/image22.png"/><Relationship Id="rId5" Type="http://schemas.openxmlformats.org/officeDocument/2006/relationships/slide" Target="slide15.xml"/><Relationship Id="rId10" Type="http://schemas.openxmlformats.org/officeDocument/2006/relationships/image" Target="../media/image3.png"/><Relationship Id="rId4" Type="http://schemas.openxmlformats.org/officeDocument/2006/relationships/slide" Target="slide8.xml"/><Relationship Id="rId9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5.xml"/><Relationship Id="rId7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9.xml"/><Relationship Id="rId5" Type="http://schemas.openxmlformats.org/officeDocument/2006/relationships/slide" Target="slide15.xml"/><Relationship Id="rId4" Type="http://schemas.openxmlformats.org/officeDocument/2006/relationships/slide" Target="slide8.xml"/><Relationship Id="rId9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2.xml"/><Relationship Id="rId3" Type="http://schemas.openxmlformats.org/officeDocument/2006/relationships/slide" Target="slide5.xml"/><Relationship Id="rId7" Type="http://schemas.openxmlformats.org/officeDocument/2006/relationships/slide" Target="slide22.xml"/><Relationship Id="rId12" Type="http://schemas.openxmlformats.org/officeDocument/2006/relationships/slide" Target="slide33.xml"/><Relationship Id="rId2" Type="http://schemas.openxmlformats.org/officeDocument/2006/relationships/slide" Target="slide3.xml"/><Relationship Id="rId16" Type="http://schemas.openxmlformats.org/officeDocument/2006/relationships/slide" Target="slide47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9.xml"/><Relationship Id="rId11" Type="http://schemas.openxmlformats.org/officeDocument/2006/relationships/slide" Target="slide31.xml"/><Relationship Id="rId5" Type="http://schemas.openxmlformats.org/officeDocument/2006/relationships/slide" Target="slide15.xml"/><Relationship Id="rId15" Type="http://schemas.openxmlformats.org/officeDocument/2006/relationships/slide" Target="slide1.xml"/><Relationship Id="rId10" Type="http://schemas.openxmlformats.org/officeDocument/2006/relationships/image" Target="../media/image12.png"/><Relationship Id="rId4" Type="http://schemas.openxmlformats.org/officeDocument/2006/relationships/slide" Target="slide8.xml"/><Relationship Id="rId9" Type="http://schemas.openxmlformats.org/officeDocument/2006/relationships/image" Target="../media/image22.png"/><Relationship Id="rId14" Type="http://schemas.openxmlformats.org/officeDocument/2006/relationships/slide" Target="slide3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5.xml"/><Relationship Id="rId7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9.xml"/><Relationship Id="rId5" Type="http://schemas.openxmlformats.org/officeDocument/2006/relationships/slide" Target="slide15.xml"/><Relationship Id="rId4" Type="http://schemas.openxmlformats.org/officeDocument/2006/relationships/slide" Target="slide8.xml"/><Relationship Id="rId9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5.xml"/><Relationship Id="rId7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image" Target="../media/image12.png"/><Relationship Id="rId5" Type="http://schemas.openxmlformats.org/officeDocument/2006/relationships/slide" Target="slide15.xml"/><Relationship Id="rId10" Type="http://schemas.openxmlformats.org/officeDocument/2006/relationships/image" Target="../media/image3.png"/><Relationship Id="rId4" Type="http://schemas.openxmlformats.org/officeDocument/2006/relationships/slide" Target="slide8.xml"/><Relationship Id="rId9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5.xml"/><Relationship Id="rId3" Type="http://schemas.openxmlformats.org/officeDocument/2006/relationships/slide" Target="slide5.xml"/><Relationship Id="rId7" Type="http://schemas.openxmlformats.org/officeDocument/2006/relationships/slide" Target="slide22.xml"/><Relationship Id="rId12" Type="http://schemas.openxmlformats.org/officeDocument/2006/relationships/slide" Target="slide29.xml"/><Relationship Id="rId17" Type="http://schemas.openxmlformats.org/officeDocument/2006/relationships/image" Target="../media/image6.png"/><Relationship Id="rId2" Type="http://schemas.openxmlformats.org/officeDocument/2006/relationships/slide" Target="slide3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image" Target="../media/image7.png"/><Relationship Id="rId5" Type="http://schemas.openxmlformats.org/officeDocument/2006/relationships/slide" Target="slide15.xml"/><Relationship Id="rId15" Type="http://schemas.openxmlformats.org/officeDocument/2006/relationships/slide" Target="slide43.xml"/><Relationship Id="rId10" Type="http://schemas.openxmlformats.org/officeDocument/2006/relationships/image" Target="../media/image3.png"/><Relationship Id="rId4" Type="http://schemas.openxmlformats.org/officeDocument/2006/relationships/slide" Target="slide8.xml"/><Relationship Id="rId9" Type="http://schemas.openxmlformats.org/officeDocument/2006/relationships/image" Target="../media/image2.png"/><Relationship Id="rId14" Type="http://schemas.openxmlformats.org/officeDocument/2006/relationships/slide" Target="slide3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5.xml"/><Relationship Id="rId7" Type="http://schemas.openxmlformats.org/officeDocument/2006/relationships/slide" Target="slide22.xml"/><Relationship Id="rId12" Type="http://schemas.openxmlformats.org/officeDocument/2006/relationships/image" Target="../media/image2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9.xml"/><Relationship Id="rId11" Type="http://schemas.openxmlformats.org/officeDocument/2006/relationships/image" Target="../media/image12.png"/><Relationship Id="rId5" Type="http://schemas.openxmlformats.org/officeDocument/2006/relationships/slide" Target="slide15.xml"/><Relationship Id="rId10" Type="http://schemas.openxmlformats.org/officeDocument/2006/relationships/image" Target="../media/image3.png"/><Relationship Id="rId4" Type="http://schemas.openxmlformats.org/officeDocument/2006/relationships/slide" Target="slide8.xml"/><Relationship Id="rId9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5.xml"/><Relationship Id="rId7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5.xml"/><Relationship Id="rId4" Type="http://schemas.openxmlformats.org/officeDocument/2006/relationships/slide" Target="slide8.xml"/><Relationship Id="rId9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5.xml"/><Relationship Id="rId18" Type="http://schemas.openxmlformats.org/officeDocument/2006/relationships/image" Target="../media/image4.png"/><Relationship Id="rId3" Type="http://schemas.openxmlformats.org/officeDocument/2006/relationships/slide" Target="slide5.xml"/><Relationship Id="rId7" Type="http://schemas.openxmlformats.org/officeDocument/2006/relationships/slide" Target="slide22.xml"/><Relationship Id="rId12" Type="http://schemas.openxmlformats.org/officeDocument/2006/relationships/slide" Target="slide29.xml"/><Relationship Id="rId17" Type="http://schemas.openxmlformats.org/officeDocument/2006/relationships/image" Target="../media/image9.png"/><Relationship Id="rId2" Type="http://schemas.openxmlformats.org/officeDocument/2006/relationships/slide" Target="slide3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image" Target="../media/image7.png"/><Relationship Id="rId5" Type="http://schemas.openxmlformats.org/officeDocument/2006/relationships/slide" Target="slide15.xml"/><Relationship Id="rId15" Type="http://schemas.openxmlformats.org/officeDocument/2006/relationships/slide" Target="slide43.xml"/><Relationship Id="rId10" Type="http://schemas.openxmlformats.org/officeDocument/2006/relationships/image" Target="../media/image3.png"/><Relationship Id="rId4" Type="http://schemas.openxmlformats.org/officeDocument/2006/relationships/slide" Target="slide8.xml"/><Relationship Id="rId9" Type="http://schemas.openxmlformats.org/officeDocument/2006/relationships/image" Target="../media/image2.png"/><Relationship Id="rId14" Type="http://schemas.openxmlformats.org/officeDocument/2006/relationships/slide" Target="slide38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5.xml"/><Relationship Id="rId7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image" Target="../media/image12.png"/><Relationship Id="rId5" Type="http://schemas.openxmlformats.org/officeDocument/2006/relationships/slide" Target="slide15.xml"/><Relationship Id="rId10" Type="http://schemas.openxmlformats.org/officeDocument/2006/relationships/image" Target="../media/image3.png"/><Relationship Id="rId4" Type="http://schemas.openxmlformats.org/officeDocument/2006/relationships/slide" Target="slide8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image" Target="../media/image11.png"/><Relationship Id="rId3" Type="http://schemas.openxmlformats.org/officeDocument/2006/relationships/slide" Target="slide3.xml"/><Relationship Id="rId7" Type="http://schemas.openxmlformats.org/officeDocument/2006/relationships/slide" Target="slide19.xml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11" Type="http://schemas.openxmlformats.org/officeDocument/2006/relationships/image" Target="../media/image3.png"/><Relationship Id="rId5" Type="http://schemas.openxmlformats.org/officeDocument/2006/relationships/slide" Target="slide8.xml"/><Relationship Id="rId10" Type="http://schemas.openxmlformats.org/officeDocument/2006/relationships/image" Target="../media/image2.png"/><Relationship Id="rId4" Type="http://schemas.openxmlformats.org/officeDocument/2006/relationships/slide" Target="slide5.xml"/><Relationship Id="rId9" Type="http://schemas.openxmlformats.org/officeDocument/2006/relationships/slide" Target="slide2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5.xml"/><Relationship Id="rId7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5.xml"/><Relationship Id="rId4" Type="http://schemas.openxmlformats.org/officeDocument/2006/relationships/slide" Target="slide8.xml"/><Relationship Id="rId9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5.xml"/><Relationship Id="rId7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9.xml"/><Relationship Id="rId5" Type="http://schemas.openxmlformats.org/officeDocument/2006/relationships/slide" Target="slide15.xml"/><Relationship Id="rId4" Type="http://schemas.openxmlformats.org/officeDocument/2006/relationships/slide" Target="slide8.xml"/><Relationship Id="rId9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5.xml"/><Relationship Id="rId7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5.xml"/><Relationship Id="rId10" Type="http://schemas.openxmlformats.org/officeDocument/2006/relationships/image" Target="../media/image3.png"/><Relationship Id="rId4" Type="http://schemas.openxmlformats.org/officeDocument/2006/relationships/slide" Target="slide8.xml"/><Relationship Id="rId9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5.xml"/><Relationship Id="rId18" Type="http://schemas.openxmlformats.org/officeDocument/2006/relationships/image" Target="../media/image4.png"/><Relationship Id="rId3" Type="http://schemas.openxmlformats.org/officeDocument/2006/relationships/slide" Target="slide5.xml"/><Relationship Id="rId7" Type="http://schemas.openxmlformats.org/officeDocument/2006/relationships/slide" Target="slide22.xml"/><Relationship Id="rId12" Type="http://schemas.openxmlformats.org/officeDocument/2006/relationships/slide" Target="slide29.xml"/><Relationship Id="rId17" Type="http://schemas.openxmlformats.org/officeDocument/2006/relationships/image" Target="../media/image9.png"/><Relationship Id="rId2" Type="http://schemas.openxmlformats.org/officeDocument/2006/relationships/slide" Target="slide3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image" Target="../media/image7.png"/><Relationship Id="rId5" Type="http://schemas.openxmlformats.org/officeDocument/2006/relationships/slide" Target="slide15.xml"/><Relationship Id="rId15" Type="http://schemas.openxmlformats.org/officeDocument/2006/relationships/slide" Target="slide43.xml"/><Relationship Id="rId10" Type="http://schemas.openxmlformats.org/officeDocument/2006/relationships/image" Target="../media/image3.png"/><Relationship Id="rId4" Type="http://schemas.openxmlformats.org/officeDocument/2006/relationships/slide" Target="slide8.xml"/><Relationship Id="rId9" Type="http://schemas.openxmlformats.org/officeDocument/2006/relationships/image" Target="../media/image2.png"/><Relationship Id="rId14" Type="http://schemas.openxmlformats.org/officeDocument/2006/relationships/slide" Target="slide38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5.xml"/><Relationship Id="rId7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9.xml"/><Relationship Id="rId11" Type="http://schemas.openxmlformats.org/officeDocument/2006/relationships/image" Target="../media/image12.png"/><Relationship Id="rId5" Type="http://schemas.openxmlformats.org/officeDocument/2006/relationships/slide" Target="slide15.xml"/><Relationship Id="rId10" Type="http://schemas.openxmlformats.org/officeDocument/2006/relationships/image" Target="../media/image3.png"/><Relationship Id="rId4" Type="http://schemas.openxmlformats.org/officeDocument/2006/relationships/slide" Target="slide8.xml"/><Relationship Id="rId9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5.xml"/><Relationship Id="rId7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9.xml"/><Relationship Id="rId5" Type="http://schemas.openxmlformats.org/officeDocument/2006/relationships/slide" Target="slide15.xml"/><Relationship Id="rId4" Type="http://schemas.openxmlformats.org/officeDocument/2006/relationships/slide" Target="slide8.xml"/><Relationship Id="rId9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5.xml"/><Relationship Id="rId7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9.xml"/><Relationship Id="rId5" Type="http://schemas.openxmlformats.org/officeDocument/2006/relationships/slide" Target="slide15.xml"/><Relationship Id="rId4" Type="http://schemas.openxmlformats.org/officeDocument/2006/relationships/slide" Target="slide8.xml"/><Relationship Id="rId9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5.xml"/><Relationship Id="rId7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9.xml"/><Relationship Id="rId5" Type="http://schemas.openxmlformats.org/officeDocument/2006/relationships/slide" Target="slide15.xml"/><Relationship Id="rId4" Type="http://schemas.openxmlformats.org/officeDocument/2006/relationships/slide" Target="slide8.xml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slide" Target="slide29.xml"/><Relationship Id="rId18" Type="http://schemas.openxmlformats.org/officeDocument/2006/relationships/image" Target="../media/image8.png"/><Relationship Id="rId3" Type="http://schemas.openxmlformats.org/officeDocument/2006/relationships/slide" Target="slide3.xml"/><Relationship Id="rId7" Type="http://schemas.openxmlformats.org/officeDocument/2006/relationships/slide" Target="slide19.xml"/><Relationship Id="rId12" Type="http://schemas.openxmlformats.org/officeDocument/2006/relationships/image" Target="../media/image7.png"/><Relationship Id="rId17" Type="http://schemas.openxmlformats.org/officeDocument/2006/relationships/image" Target="../media/image4.png"/><Relationship Id="rId2" Type="http://schemas.openxmlformats.org/officeDocument/2006/relationships/image" Target="../media/image1.png"/><Relationship Id="rId16" Type="http://schemas.openxmlformats.org/officeDocument/2006/relationships/slide" Target="slide4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11" Type="http://schemas.openxmlformats.org/officeDocument/2006/relationships/image" Target="../media/image3.png"/><Relationship Id="rId5" Type="http://schemas.openxmlformats.org/officeDocument/2006/relationships/slide" Target="slide8.xml"/><Relationship Id="rId15" Type="http://schemas.openxmlformats.org/officeDocument/2006/relationships/slide" Target="slide38.xml"/><Relationship Id="rId10" Type="http://schemas.openxmlformats.org/officeDocument/2006/relationships/image" Target="../media/image2.png"/><Relationship Id="rId19" Type="http://schemas.openxmlformats.org/officeDocument/2006/relationships/image" Target="../media/image9.png"/><Relationship Id="rId4" Type="http://schemas.openxmlformats.org/officeDocument/2006/relationships/slide" Target="slide5.xml"/><Relationship Id="rId9" Type="http://schemas.openxmlformats.org/officeDocument/2006/relationships/slide" Target="slide25.xml"/><Relationship Id="rId14" Type="http://schemas.openxmlformats.org/officeDocument/2006/relationships/slide" Target="slide3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image" Target="../media/image13.png"/><Relationship Id="rId3" Type="http://schemas.openxmlformats.org/officeDocument/2006/relationships/slide" Target="slide3.xml"/><Relationship Id="rId7" Type="http://schemas.openxmlformats.org/officeDocument/2006/relationships/slide" Target="slide19.xml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11" Type="http://schemas.openxmlformats.org/officeDocument/2006/relationships/image" Target="../media/image3.png"/><Relationship Id="rId5" Type="http://schemas.openxmlformats.org/officeDocument/2006/relationships/slide" Target="slide8.xml"/><Relationship Id="rId10" Type="http://schemas.openxmlformats.org/officeDocument/2006/relationships/image" Target="../media/image2.png"/><Relationship Id="rId4" Type="http://schemas.openxmlformats.org/officeDocument/2006/relationships/slide" Target="slide5.xml"/><Relationship Id="rId9" Type="http://schemas.openxmlformats.org/officeDocument/2006/relationships/slide" Target="slide25.xml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image" Target="../media/image13.png"/><Relationship Id="rId3" Type="http://schemas.openxmlformats.org/officeDocument/2006/relationships/slide" Target="slide3.xml"/><Relationship Id="rId7" Type="http://schemas.openxmlformats.org/officeDocument/2006/relationships/slide" Target="slide19.xml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11" Type="http://schemas.openxmlformats.org/officeDocument/2006/relationships/image" Target="../media/image3.png"/><Relationship Id="rId5" Type="http://schemas.openxmlformats.org/officeDocument/2006/relationships/slide" Target="slide8.xml"/><Relationship Id="rId10" Type="http://schemas.openxmlformats.org/officeDocument/2006/relationships/image" Target="../media/image2.png"/><Relationship Id="rId4" Type="http://schemas.openxmlformats.org/officeDocument/2006/relationships/slide" Target="slide5.xml"/><Relationship Id="rId9" Type="http://schemas.openxmlformats.org/officeDocument/2006/relationships/slide" Target="slide25.xml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slide" Target="slide29.xml"/><Relationship Id="rId18" Type="http://schemas.openxmlformats.org/officeDocument/2006/relationships/image" Target="../media/image9.png"/><Relationship Id="rId3" Type="http://schemas.openxmlformats.org/officeDocument/2006/relationships/slide" Target="slide3.xml"/><Relationship Id="rId7" Type="http://schemas.openxmlformats.org/officeDocument/2006/relationships/slide" Target="slide19.xml"/><Relationship Id="rId12" Type="http://schemas.openxmlformats.org/officeDocument/2006/relationships/image" Target="../media/image7.png"/><Relationship Id="rId17" Type="http://schemas.openxmlformats.org/officeDocument/2006/relationships/image" Target="../media/image5.png"/><Relationship Id="rId2" Type="http://schemas.openxmlformats.org/officeDocument/2006/relationships/image" Target="../media/image1.png"/><Relationship Id="rId16" Type="http://schemas.openxmlformats.org/officeDocument/2006/relationships/slide" Target="slide4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11" Type="http://schemas.openxmlformats.org/officeDocument/2006/relationships/image" Target="../media/image3.png"/><Relationship Id="rId5" Type="http://schemas.openxmlformats.org/officeDocument/2006/relationships/slide" Target="slide8.xml"/><Relationship Id="rId15" Type="http://schemas.openxmlformats.org/officeDocument/2006/relationships/slide" Target="slide38.xml"/><Relationship Id="rId10" Type="http://schemas.openxmlformats.org/officeDocument/2006/relationships/image" Target="../media/image2.png"/><Relationship Id="rId4" Type="http://schemas.openxmlformats.org/officeDocument/2006/relationships/slide" Target="slide5.xml"/><Relationship Id="rId9" Type="http://schemas.openxmlformats.org/officeDocument/2006/relationships/slide" Target="slide25.xml"/><Relationship Id="rId14" Type="http://schemas.openxmlformats.org/officeDocument/2006/relationships/slide" Target="slide3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3.xml"/><Relationship Id="rId7" Type="http://schemas.openxmlformats.org/officeDocument/2006/relationships/slide" Target="slide19.xml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11" Type="http://schemas.openxmlformats.org/officeDocument/2006/relationships/image" Target="../media/image3.png"/><Relationship Id="rId5" Type="http://schemas.openxmlformats.org/officeDocument/2006/relationships/slide" Target="slide8.xml"/><Relationship Id="rId10" Type="http://schemas.openxmlformats.org/officeDocument/2006/relationships/image" Target="../media/image2.png"/><Relationship Id="rId4" Type="http://schemas.openxmlformats.org/officeDocument/2006/relationships/slide" Target="slide5.xml"/><Relationship Id="rId9" Type="http://schemas.openxmlformats.org/officeDocument/2006/relationships/slide" Target="slide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61594" marR="5080" algn="ctr">
              <a:lnSpc>
                <a:spcPct val="106700"/>
              </a:lnSpc>
              <a:spcBef>
                <a:spcPts val="20"/>
              </a:spcBef>
            </a:pPr>
            <a:r>
              <a:rPr spc="20" dirty="0"/>
              <a:t>DISCRETE</a:t>
            </a:r>
            <a:r>
              <a:rPr spc="-5" dirty="0"/>
              <a:t> </a:t>
            </a:r>
            <a:r>
              <a:rPr spc="-10" dirty="0"/>
              <a:t>MATHEMATICS</a:t>
            </a:r>
            <a:r>
              <a:rPr spc="-5" dirty="0"/>
              <a:t> </a:t>
            </a:r>
            <a:r>
              <a:rPr spc="20" dirty="0"/>
              <a:t>FOR </a:t>
            </a:r>
            <a:r>
              <a:rPr spc="-360" dirty="0"/>
              <a:t> </a:t>
            </a:r>
            <a:r>
              <a:rPr spc="20" dirty="0"/>
              <a:t>ENGINEERS</a:t>
            </a:r>
          </a:p>
          <a:p>
            <a:pPr marL="48895" marR="42545" algn="ctr">
              <a:lnSpc>
                <a:spcPct val="100000"/>
              </a:lnSpc>
              <a:spcBef>
                <a:spcPts val="114"/>
              </a:spcBef>
            </a:pPr>
            <a:r>
              <a:rPr dirty="0"/>
              <a:t>(18MAB302T,</a:t>
            </a:r>
            <a:r>
              <a:rPr spc="5" dirty="0"/>
              <a:t> </a:t>
            </a:r>
            <a:r>
              <a:rPr spc="10" dirty="0"/>
              <a:t>Unit II)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1035304" y="1900788"/>
            <a:ext cx="2539491" cy="3045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 algn="ctr">
              <a:lnSpc>
                <a:spcPts val="1200"/>
              </a:lnSpc>
              <a:spcBef>
                <a:spcPts val="95"/>
              </a:spcBef>
            </a:pPr>
            <a:r>
              <a:rPr sz="900" dirty="0"/>
              <a:t>Department</a:t>
            </a:r>
            <a:r>
              <a:rPr sz="900" spc="-5" dirty="0"/>
              <a:t> of Mathematics</a:t>
            </a:r>
            <a:endParaRPr sz="900" dirty="0"/>
          </a:p>
          <a:p>
            <a:pPr marL="33020" marR="27305" algn="ctr">
              <a:lnSpc>
                <a:spcPct val="100000"/>
              </a:lnSpc>
              <a:spcBef>
                <a:spcPts val="15"/>
              </a:spcBef>
            </a:pPr>
            <a:r>
              <a:rPr sz="900" spc="-5" dirty="0"/>
              <a:t>SRM</a:t>
            </a:r>
            <a:r>
              <a:rPr sz="900" spc="10" dirty="0"/>
              <a:t> </a:t>
            </a:r>
            <a:r>
              <a:rPr sz="900" spc="-5" dirty="0"/>
              <a:t>Institute</a:t>
            </a:r>
            <a:r>
              <a:rPr sz="900" spc="15" dirty="0"/>
              <a:t> </a:t>
            </a:r>
            <a:r>
              <a:rPr sz="900" spc="-5" dirty="0"/>
              <a:t>of</a:t>
            </a:r>
            <a:r>
              <a:rPr sz="900" spc="15" dirty="0"/>
              <a:t> </a:t>
            </a:r>
            <a:r>
              <a:rPr sz="900" spc="-5" dirty="0"/>
              <a:t>Science</a:t>
            </a:r>
            <a:r>
              <a:rPr sz="900" spc="15" dirty="0"/>
              <a:t> </a:t>
            </a:r>
            <a:r>
              <a:rPr sz="900" spc="-5"/>
              <a:t>and</a:t>
            </a:r>
            <a:r>
              <a:rPr sz="900" spc="15"/>
              <a:t> </a:t>
            </a:r>
            <a:r>
              <a:rPr sz="900" spc="-25"/>
              <a:t>Technology</a:t>
            </a:r>
            <a:endParaRPr sz="900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75863" y="3358384"/>
            <a:ext cx="203200" cy="55880"/>
            <a:chOff x="3275863" y="3358384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39032" y="336091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75863" y="33672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42982" y="3357119"/>
            <a:ext cx="203200" cy="58419"/>
            <a:chOff x="3542982" y="3357119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31883" y="337361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2982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19183" y="3360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10101" y="3357119"/>
            <a:ext cx="203200" cy="58419"/>
            <a:chOff x="3810101" y="3357119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86302" y="336091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0101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6302" y="3399015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5343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2" y="3358384"/>
            <a:ext cx="238760" cy="57150"/>
            <a:chOff x="4326582" y="3358384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39139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3649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36091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0" y="0"/>
            <a:ext cx="4608195" cy="231775"/>
            <a:chOff x="0" y="0"/>
            <a:chExt cx="4608195" cy="23177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08004" cy="23159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2065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1056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7883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289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8682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845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349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853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853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357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861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365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869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131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6350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139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6430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527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0313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535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072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5762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080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468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3972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476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4980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Permutation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Combination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Addition</a:t>
            </a:r>
            <a:r>
              <a:rPr sz="500" spc="1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and</a:t>
            </a:r>
            <a:r>
              <a:rPr sz="500" spc="1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Product</a:t>
            </a:r>
            <a:r>
              <a:rPr sz="500" spc="1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Rules</a:t>
            </a:r>
            <a:r>
              <a:rPr sz="5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Pigeonhole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Principle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of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Inclusion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Exclusion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Divisibility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9" action="ppaction://hlinksldjump"/>
              </a:rPr>
              <a:t>Prime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9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0" y="181978"/>
            <a:ext cx="4608195" cy="277495"/>
            <a:chOff x="0" y="181978"/>
            <a:chExt cx="4608195" cy="277495"/>
          </a:xfrm>
        </p:grpSpPr>
        <p:pic>
          <p:nvPicPr>
            <p:cNvPr id="52" name="object 5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181978"/>
              <a:ext cx="4608004" cy="66166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0" y="231609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0" y="196123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Example</a:t>
            </a:r>
            <a:endParaRPr sz="1400"/>
          </a:p>
        </p:txBody>
      </p:sp>
      <p:pic>
        <p:nvPicPr>
          <p:cNvPr id="55" name="object 5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459346"/>
            <a:ext cx="4608004" cy="33083"/>
          </a:xfrm>
          <a:prstGeom prst="rect">
            <a:avLst/>
          </a:prstGeom>
        </p:spPr>
      </p:pic>
      <p:sp>
        <p:nvSpPr>
          <p:cNvPr id="56" name="object 56"/>
          <p:cNvSpPr/>
          <p:nvPr/>
        </p:nvSpPr>
        <p:spPr>
          <a:xfrm>
            <a:off x="309193" y="697331"/>
            <a:ext cx="3989704" cy="158115"/>
          </a:xfrm>
          <a:custGeom>
            <a:avLst/>
            <a:gdLst/>
            <a:ahLst/>
            <a:cxnLst/>
            <a:rect l="l" t="t" r="r" b="b"/>
            <a:pathLst>
              <a:path w="3989704" h="15811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57641"/>
                </a:lnTo>
                <a:lnTo>
                  <a:pt x="3989652" y="157641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59994" y="712095"/>
            <a:ext cx="394335" cy="125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19"/>
              </a:lnSpc>
            </a:pPr>
            <a:r>
              <a:rPr sz="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09193" y="754254"/>
            <a:ext cx="4040504" cy="810260"/>
            <a:chOff x="309193" y="754254"/>
            <a:chExt cx="4040504" cy="810260"/>
          </a:xfrm>
        </p:grpSpPr>
        <p:pic>
          <p:nvPicPr>
            <p:cNvPr id="59" name="object 5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9194" y="842314"/>
              <a:ext cx="3989651" cy="5060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359994" y="754254"/>
              <a:ext cx="3989704" cy="810260"/>
            </a:xfrm>
            <a:custGeom>
              <a:avLst/>
              <a:gdLst/>
              <a:ahLst/>
              <a:cxnLst/>
              <a:rect l="l" t="t" r="r" b="b"/>
              <a:pathLst>
                <a:path w="3989704" h="810260">
                  <a:moveTo>
                    <a:pt x="3989652" y="0"/>
                  </a:moveTo>
                  <a:lnTo>
                    <a:pt x="0" y="0"/>
                  </a:lnTo>
                  <a:lnTo>
                    <a:pt x="0" y="809941"/>
                  </a:lnTo>
                  <a:lnTo>
                    <a:pt x="3989652" y="809941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09193" y="886591"/>
              <a:ext cx="3989704" cy="627380"/>
            </a:xfrm>
            <a:custGeom>
              <a:avLst/>
              <a:gdLst/>
              <a:ahLst/>
              <a:cxnLst/>
              <a:rect l="l" t="t" r="r" b="b"/>
              <a:pathLst>
                <a:path w="3989704" h="627380">
                  <a:moveTo>
                    <a:pt x="3989652" y="0"/>
                  </a:moveTo>
                  <a:lnTo>
                    <a:pt x="0" y="0"/>
                  </a:lnTo>
                  <a:lnTo>
                    <a:pt x="0" y="576004"/>
                  </a:lnTo>
                  <a:lnTo>
                    <a:pt x="4008" y="595729"/>
                  </a:lnTo>
                  <a:lnTo>
                    <a:pt x="14922" y="611882"/>
                  </a:lnTo>
                  <a:lnTo>
                    <a:pt x="31075" y="622796"/>
                  </a:lnTo>
                  <a:lnTo>
                    <a:pt x="50800" y="626804"/>
                  </a:lnTo>
                  <a:lnTo>
                    <a:pt x="3938852" y="626804"/>
                  </a:lnTo>
                  <a:lnTo>
                    <a:pt x="3958576" y="622796"/>
                  </a:lnTo>
                  <a:lnTo>
                    <a:pt x="3974729" y="611882"/>
                  </a:lnTo>
                  <a:lnTo>
                    <a:pt x="3985644" y="595729"/>
                  </a:lnTo>
                  <a:lnTo>
                    <a:pt x="3989652" y="576004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4300" marR="5080">
              <a:lnSpc>
                <a:spcPts val="950"/>
              </a:lnSpc>
              <a:spcBef>
                <a:spcPts val="135"/>
              </a:spcBef>
            </a:pPr>
            <a:r>
              <a:rPr sz="800" spc="-5" dirty="0"/>
              <a:t>Suppose</a:t>
            </a:r>
            <a:r>
              <a:rPr sz="800" spc="5" dirty="0"/>
              <a:t> </a:t>
            </a:r>
            <a:r>
              <a:rPr sz="800" spc="-5" dirty="0"/>
              <a:t>that</a:t>
            </a:r>
            <a:r>
              <a:rPr sz="800" spc="10" dirty="0"/>
              <a:t> </a:t>
            </a:r>
            <a:r>
              <a:rPr sz="800" spc="-5" dirty="0"/>
              <a:t>either</a:t>
            </a:r>
            <a:r>
              <a:rPr sz="800" spc="10" dirty="0"/>
              <a:t> </a:t>
            </a:r>
            <a:r>
              <a:rPr sz="800" spc="-5" dirty="0"/>
              <a:t>a</a:t>
            </a:r>
            <a:r>
              <a:rPr sz="800" spc="10" dirty="0"/>
              <a:t> </a:t>
            </a:r>
            <a:r>
              <a:rPr sz="800" spc="-5" dirty="0"/>
              <a:t>member</a:t>
            </a:r>
            <a:r>
              <a:rPr sz="800" spc="10" dirty="0"/>
              <a:t> </a:t>
            </a:r>
            <a:r>
              <a:rPr sz="800" spc="-5" dirty="0"/>
              <a:t>of</a:t>
            </a:r>
            <a:r>
              <a:rPr sz="800" spc="5" dirty="0"/>
              <a:t> </a:t>
            </a:r>
            <a:r>
              <a:rPr sz="800" spc="-5" dirty="0"/>
              <a:t>the</a:t>
            </a:r>
            <a:r>
              <a:rPr sz="800" spc="10" dirty="0"/>
              <a:t> </a:t>
            </a:r>
            <a:r>
              <a:rPr sz="800" spc="-5" dirty="0"/>
              <a:t>mathematics</a:t>
            </a:r>
            <a:r>
              <a:rPr sz="800" spc="10" dirty="0"/>
              <a:t> </a:t>
            </a:r>
            <a:r>
              <a:rPr sz="800" spc="-10" dirty="0"/>
              <a:t>faculty</a:t>
            </a:r>
            <a:r>
              <a:rPr sz="800" spc="10" dirty="0"/>
              <a:t> </a:t>
            </a:r>
            <a:r>
              <a:rPr sz="800" spc="-5" dirty="0"/>
              <a:t>or</a:t>
            </a:r>
            <a:r>
              <a:rPr sz="800" spc="10" dirty="0"/>
              <a:t> </a:t>
            </a:r>
            <a:r>
              <a:rPr sz="800" spc="-5" dirty="0"/>
              <a:t>a</a:t>
            </a:r>
            <a:r>
              <a:rPr sz="800" spc="5" dirty="0"/>
              <a:t> </a:t>
            </a:r>
            <a:r>
              <a:rPr sz="800" spc="-5" dirty="0"/>
              <a:t>student</a:t>
            </a:r>
            <a:r>
              <a:rPr sz="800" spc="10" dirty="0"/>
              <a:t> </a:t>
            </a:r>
            <a:r>
              <a:rPr sz="800" spc="-5" dirty="0"/>
              <a:t>who</a:t>
            </a:r>
            <a:r>
              <a:rPr sz="800" spc="10" dirty="0"/>
              <a:t> </a:t>
            </a:r>
            <a:r>
              <a:rPr sz="800" spc="-5" dirty="0"/>
              <a:t>is</a:t>
            </a:r>
            <a:r>
              <a:rPr sz="800" spc="10" dirty="0"/>
              <a:t> </a:t>
            </a:r>
            <a:r>
              <a:rPr sz="800" spc="-5" dirty="0"/>
              <a:t>a </a:t>
            </a:r>
            <a:r>
              <a:rPr sz="800" dirty="0"/>
              <a:t> </a:t>
            </a:r>
            <a:r>
              <a:rPr sz="800" spc="-5" dirty="0"/>
              <a:t>mathematics</a:t>
            </a:r>
            <a:r>
              <a:rPr sz="800" spc="10" dirty="0"/>
              <a:t> </a:t>
            </a:r>
            <a:r>
              <a:rPr sz="800" spc="-5" dirty="0"/>
              <a:t>major</a:t>
            </a:r>
            <a:r>
              <a:rPr sz="800" spc="10" dirty="0"/>
              <a:t> </a:t>
            </a:r>
            <a:r>
              <a:rPr sz="800" spc="-5" dirty="0"/>
              <a:t>is</a:t>
            </a:r>
            <a:r>
              <a:rPr sz="800" spc="10" dirty="0"/>
              <a:t> </a:t>
            </a:r>
            <a:r>
              <a:rPr sz="800" spc="-5" dirty="0"/>
              <a:t>chosen</a:t>
            </a:r>
            <a:r>
              <a:rPr sz="800" spc="10" dirty="0"/>
              <a:t> </a:t>
            </a:r>
            <a:r>
              <a:rPr sz="800" spc="-5" dirty="0"/>
              <a:t>as</a:t>
            </a:r>
            <a:r>
              <a:rPr sz="800" spc="10" dirty="0"/>
              <a:t> </a:t>
            </a:r>
            <a:r>
              <a:rPr sz="800" spc="-5" dirty="0"/>
              <a:t>a</a:t>
            </a:r>
            <a:r>
              <a:rPr sz="800" spc="10" dirty="0"/>
              <a:t> </a:t>
            </a:r>
            <a:r>
              <a:rPr sz="800" spc="-5" dirty="0"/>
              <a:t>representative</a:t>
            </a:r>
            <a:r>
              <a:rPr sz="800" spc="10" dirty="0"/>
              <a:t> </a:t>
            </a:r>
            <a:r>
              <a:rPr sz="800" spc="-5" dirty="0"/>
              <a:t>to</a:t>
            </a:r>
            <a:r>
              <a:rPr sz="800" spc="10" dirty="0"/>
              <a:t> </a:t>
            </a:r>
            <a:r>
              <a:rPr sz="800" spc="-5" dirty="0"/>
              <a:t>a</a:t>
            </a:r>
            <a:r>
              <a:rPr sz="800" spc="10" dirty="0"/>
              <a:t> </a:t>
            </a:r>
            <a:r>
              <a:rPr sz="800" spc="-5" dirty="0"/>
              <a:t>university</a:t>
            </a:r>
            <a:r>
              <a:rPr sz="800" spc="10" dirty="0"/>
              <a:t> </a:t>
            </a:r>
            <a:r>
              <a:rPr sz="800" spc="-5" dirty="0"/>
              <a:t>committee.</a:t>
            </a:r>
            <a:r>
              <a:rPr sz="800" spc="65" dirty="0"/>
              <a:t> </a:t>
            </a:r>
            <a:r>
              <a:rPr sz="800" spc="-10" dirty="0"/>
              <a:t>How</a:t>
            </a:r>
            <a:r>
              <a:rPr sz="800" spc="10" dirty="0"/>
              <a:t> </a:t>
            </a:r>
            <a:r>
              <a:rPr sz="800" spc="-10" dirty="0"/>
              <a:t>many </a:t>
            </a:r>
            <a:r>
              <a:rPr sz="800" spc="-200" dirty="0"/>
              <a:t> </a:t>
            </a:r>
            <a:r>
              <a:rPr sz="800" spc="-5" dirty="0"/>
              <a:t>different</a:t>
            </a:r>
            <a:r>
              <a:rPr sz="800" spc="5" dirty="0"/>
              <a:t> </a:t>
            </a:r>
            <a:r>
              <a:rPr sz="800" spc="-5" dirty="0"/>
              <a:t>choices</a:t>
            </a:r>
            <a:r>
              <a:rPr sz="800" spc="10" dirty="0"/>
              <a:t> </a:t>
            </a:r>
            <a:r>
              <a:rPr sz="800" spc="-5" dirty="0"/>
              <a:t>are</a:t>
            </a:r>
            <a:r>
              <a:rPr sz="800" spc="5" dirty="0"/>
              <a:t> </a:t>
            </a:r>
            <a:r>
              <a:rPr sz="800" spc="-5" dirty="0"/>
              <a:t>there</a:t>
            </a:r>
            <a:r>
              <a:rPr sz="800" spc="10" dirty="0"/>
              <a:t> </a:t>
            </a:r>
            <a:r>
              <a:rPr sz="800" spc="-10" dirty="0"/>
              <a:t>for</a:t>
            </a:r>
            <a:r>
              <a:rPr sz="800" spc="5" dirty="0"/>
              <a:t> </a:t>
            </a:r>
            <a:r>
              <a:rPr sz="800" spc="-5" dirty="0"/>
              <a:t>this</a:t>
            </a:r>
            <a:r>
              <a:rPr sz="800" spc="10" dirty="0"/>
              <a:t> </a:t>
            </a:r>
            <a:r>
              <a:rPr sz="800" spc="-5" dirty="0"/>
              <a:t>representative</a:t>
            </a:r>
            <a:r>
              <a:rPr sz="800" spc="5" dirty="0"/>
              <a:t> </a:t>
            </a:r>
            <a:r>
              <a:rPr sz="800" spc="-5" dirty="0"/>
              <a:t>if</a:t>
            </a:r>
            <a:r>
              <a:rPr sz="800" spc="10" dirty="0"/>
              <a:t> </a:t>
            </a:r>
            <a:r>
              <a:rPr sz="800" spc="-5" dirty="0"/>
              <a:t>there</a:t>
            </a:r>
            <a:r>
              <a:rPr sz="800" spc="5" dirty="0"/>
              <a:t> </a:t>
            </a:r>
            <a:r>
              <a:rPr sz="800" spc="-5" dirty="0"/>
              <a:t>are</a:t>
            </a:r>
            <a:r>
              <a:rPr sz="800" spc="10" dirty="0"/>
              <a:t> </a:t>
            </a:r>
            <a:r>
              <a:rPr sz="800" spc="-5" dirty="0"/>
              <a:t>37</a:t>
            </a:r>
            <a:r>
              <a:rPr sz="800" spc="10" dirty="0"/>
              <a:t> </a:t>
            </a:r>
            <a:r>
              <a:rPr sz="800" spc="-5" dirty="0"/>
              <a:t>members</a:t>
            </a:r>
            <a:r>
              <a:rPr sz="800" spc="5" dirty="0"/>
              <a:t> </a:t>
            </a:r>
            <a:r>
              <a:rPr sz="800" spc="-5" dirty="0"/>
              <a:t>of</a:t>
            </a:r>
            <a:r>
              <a:rPr sz="800" spc="10" dirty="0"/>
              <a:t> </a:t>
            </a:r>
            <a:r>
              <a:rPr sz="800" spc="-5" dirty="0"/>
              <a:t>the </a:t>
            </a:r>
            <a:r>
              <a:rPr sz="800" dirty="0"/>
              <a:t> </a:t>
            </a:r>
            <a:r>
              <a:rPr sz="800" spc="-5" dirty="0"/>
              <a:t>mathematics</a:t>
            </a:r>
            <a:r>
              <a:rPr sz="800" spc="10" dirty="0"/>
              <a:t> </a:t>
            </a:r>
            <a:r>
              <a:rPr sz="800" spc="-10" dirty="0"/>
              <a:t>faculty</a:t>
            </a:r>
            <a:r>
              <a:rPr sz="800" spc="15" dirty="0"/>
              <a:t> </a:t>
            </a:r>
            <a:r>
              <a:rPr sz="800" spc="-5" dirty="0"/>
              <a:t>and</a:t>
            </a:r>
            <a:r>
              <a:rPr sz="800" spc="10" dirty="0"/>
              <a:t> </a:t>
            </a:r>
            <a:r>
              <a:rPr sz="800" spc="-5" dirty="0"/>
              <a:t>83</a:t>
            </a:r>
            <a:r>
              <a:rPr sz="800" spc="15" dirty="0"/>
              <a:t> </a:t>
            </a:r>
            <a:r>
              <a:rPr sz="800" spc="-5" dirty="0"/>
              <a:t>mathematics</a:t>
            </a:r>
            <a:r>
              <a:rPr sz="800" spc="15" dirty="0"/>
              <a:t> </a:t>
            </a:r>
            <a:r>
              <a:rPr sz="800" spc="-5" dirty="0"/>
              <a:t>majors</a:t>
            </a:r>
            <a:r>
              <a:rPr sz="800" spc="10" dirty="0"/>
              <a:t> </a:t>
            </a:r>
            <a:r>
              <a:rPr sz="800" spc="-5" dirty="0"/>
              <a:t>and</a:t>
            </a:r>
            <a:r>
              <a:rPr sz="800" spc="15" dirty="0"/>
              <a:t> </a:t>
            </a:r>
            <a:r>
              <a:rPr sz="800" spc="-5" dirty="0"/>
              <a:t>no</a:t>
            </a:r>
            <a:r>
              <a:rPr sz="800" spc="15" dirty="0"/>
              <a:t> </a:t>
            </a:r>
            <a:r>
              <a:rPr sz="800" spc="-5" dirty="0"/>
              <a:t>one</a:t>
            </a:r>
            <a:r>
              <a:rPr sz="800" spc="10" dirty="0"/>
              <a:t> </a:t>
            </a:r>
            <a:r>
              <a:rPr sz="800" spc="-5" dirty="0"/>
              <a:t>is</a:t>
            </a:r>
            <a:r>
              <a:rPr sz="800" spc="15" dirty="0"/>
              <a:t> </a:t>
            </a:r>
            <a:r>
              <a:rPr sz="800" spc="-5" dirty="0"/>
              <a:t>both</a:t>
            </a:r>
            <a:r>
              <a:rPr sz="800" spc="15" dirty="0"/>
              <a:t> </a:t>
            </a:r>
            <a:r>
              <a:rPr sz="800" spc="-5" dirty="0"/>
              <a:t>a</a:t>
            </a:r>
            <a:r>
              <a:rPr sz="800" spc="10" dirty="0"/>
              <a:t> </a:t>
            </a:r>
            <a:r>
              <a:rPr sz="800" spc="-10" dirty="0"/>
              <a:t>faculty</a:t>
            </a:r>
            <a:r>
              <a:rPr sz="800" spc="15" dirty="0"/>
              <a:t> </a:t>
            </a:r>
            <a:r>
              <a:rPr sz="800" spc="-5" dirty="0"/>
              <a:t>member </a:t>
            </a:r>
            <a:r>
              <a:rPr sz="800" dirty="0"/>
              <a:t> </a:t>
            </a:r>
            <a:r>
              <a:rPr sz="800" spc="-5" dirty="0"/>
              <a:t>and</a:t>
            </a:r>
            <a:r>
              <a:rPr sz="800" dirty="0"/>
              <a:t> </a:t>
            </a:r>
            <a:r>
              <a:rPr sz="800" spc="-5" dirty="0"/>
              <a:t>a</a:t>
            </a:r>
            <a:r>
              <a:rPr sz="800" spc="5" dirty="0"/>
              <a:t> </a:t>
            </a:r>
            <a:r>
              <a:rPr sz="800" spc="-5" dirty="0"/>
              <a:t>student?</a:t>
            </a:r>
            <a:endParaRPr sz="800"/>
          </a:p>
          <a:p>
            <a:pPr marL="114300" marR="9525">
              <a:lnSpc>
                <a:spcPts val="950"/>
              </a:lnSpc>
              <a:spcBef>
                <a:spcPts val="745"/>
              </a:spcBef>
            </a:pPr>
            <a:r>
              <a:rPr sz="800" b="1" spc="-5" dirty="0">
                <a:latin typeface="Arial"/>
                <a:cs typeface="Arial"/>
              </a:rPr>
              <a:t>Answer:</a:t>
            </a:r>
            <a:r>
              <a:rPr sz="800" b="1" spc="55" dirty="0">
                <a:latin typeface="Arial"/>
                <a:cs typeface="Arial"/>
              </a:rPr>
              <a:t> </a:t>
            </a:r>
            <a:r>
              <a:rPr sz="800" spc="-5" dirty="0"/>
              <a:t>There</a:t>
            </a:r>
            <a:r>
              <a:rPr sz="800" spc="15" dirty="0"/>
              <a:t> </a:t>
            </a:r>
            <a:r>
              <a:rPr sz="800" spc="-5" dirty="0"/>
              <a:t>are</a:t>
            </a:r>
            <a:r>
              <a:rPr sz="800" spc="15" dirty="0"/>
              <a:t> </a:t>
            </a:r>
            <a:r>
              <a:rPr sz="800" spc="-5" dirty="0"/>
              <a:t>37</a:t>
            </a:r>
            <a:r>
              <a:rPr sz="800" spc="10" dirty="0"/>
              <a:t> </a:t>
            </a:r>
            <a:r>
              <a:rPr sz="800" spc="-15" dirty="0"/>
              <a:t>ways</a:t>
            </a:r>
            <a:r>
              <a:rPr sz="800" spc="15" dirty="0"/>
              <a:t> </a:t>
            </a:r>
            <a:r>
              <a:rPr sz="800" spc="-5" dirty="0"/>
              <a:t>to</a:t>
            </a:r>
            <a:r>
              <a:rPr sz="800" spc="10" dirty="0"/>
              <a:t> </a:t>
            </a:r>
            <a:r>
              <a:rPr sz="800" spc="-5" dirty="0"/>
              <a:t>choose</a:t>
            </a:r>
            <a:r>
              <a:rPr sz="800" spc="15" dirty="0"/>
              <a:t> </a:t>
            </a:r>
            <a:r>
              <a:rPr sz="800" spc="-5" dirty="0"/>
              <a:t>a</a:t>
            </a:r>
            <a:r>
              <a:rPr sz="800" spc="10" dirty="0"/>
              <a:t> </a:t>
            </a:r>
            <a:r>
              <a:rPr sz="800" spc="-5" dirty="0"/>
              <a:t>member</a:t>
            </a:r>
            <a:r>
              <a:rPr sz="800" spc="15" dirty="0"/>
              <a:t> </a:t>
            </a:r>
            <a:r>
              <a:rPr sz="800" spc="-5" dirty="0"/>
              <a:t>of</a:t>
            </a:r>
            <a:r>
              <a:rPr sz="800" spc="15" dirty="0"/>
              <a:t> </a:t>
            </a:r>
            <a:r>
              <a:rPr sz="800" spc="-5" dirty="0"/>
              <a:t>the</a:t>
            </a:r>
            <a:r>
              <a:rPr sz="800" spc="10" dirty="0"/>
              <a:t> </a:t>
            </a:r>
            <a:r>
              <a:rPr sz="800" spc="-5" dirty="0"/>
              <a:t>mathematics</a:t>
            </a:r>
            <a:r>
              <a:rPr sz="800" spc="15" dirty="0"/>
              <a:t> </a:t>
            </a:r>
            <a:r>
              <a:rPr sz="800" spc="-10" dirty="0"/>
              <a:t>faculty</a:t>
            </a:r>
            <a:r>
              <a:rPr sz="800" spc="10" dirty="0"/>
              <a:t> </a:t>
            </a:r>
            <a:r>
              <a:rPr sz="800" spc="-5" dirty="0"/>
              <a:t>and</a:t>
            </a:r>
            <a:r>
              <a:rPr sz="800" spc="15" dirty="0"/>
              <a:t> </a:t>
            </a:r>
            <a:r>
              <a:rPr sz="800" spc="-5" dirty="0"/>
              <a:t>there </a:t>
            </a:r>
            <a:r>
              <a:rPr sz="800" spc="-200" dirty="0"/>
              <a:t> </a:t>
            </a:r>
            <a:r>
              <a:rPr sz="800" spc="-5" dirty="0"/>
              <a:t>are</a:t>
            </a:r>
            <a:r>
              <a:rPr sz="800" spc="5" dirty="0"/>
              <a:t> </a:t>
            </a:r>
            <a:r>
              <a:rPr sz="800" spc="-5" dirty="0"/>
              <a:t>83</a:t>
            </a:r>
            <a:r>
              <a:rPr sz="800" spc="5" dirty="0"/>
              <a:t> </a:t>
            </a:r>
            <a:r>
              <a:rPr sz="800" spc="-15" dirty="0"/>
              <a:t>ways</a:t>
            </a:r>
            <a:r>
              <a:rPr sz="800" spc="5" dirty="0"/>
              <a:t> </a:t>
            </a:r>
            <a:r>
              <a:rPr sz="800" spc="-5" dirty="0"/>
              <a:t>to</a:t>
            </a:r>
            <a:r>
              <a:rPr sz="800" spc="5" dirty="0"/>
              <a:t> </a:t>
            </a:r>
            <a:r>
              <a:rPr sz="800" spc="-5" dirty="0"/>
              <a:t>choose</a:t>
            </a:r>
            <a:r>
              <a:rPr sz="800" spc="5" dirty="0"/>
              <a:t> </a:t>
            </a:r>
            <a:r>
              <a:rPr sz="800" spc="-5" dirty="0"/>
              <a:t>a</a:t>
            </a:r>
            <a:r>
              <a:rPr sz="800" spc="5" dirty="0"/>
              <a:t> </a:t>
            </a:r>
            <a:r>
              <a:rPr sz="800" spc="-5" dirty="0"/>
              <a:t>student</a:t>
            </a:r>
            <a:r>
              <a:rPr sz="800" spc="10" dirty="0"/>
              <a:t> </a:t>
            </a:r>
            <a:r>
              <a:rPr sz="800" spc="-5" dirty="0"/>
              <a:t>who</a:t>
            </a:r>
            <a:r>
              <a:rPr sz="800" spc="5" dirty="0"/>
              <a:t> </a:t>
            </a:r>
            <a:r>
              <a:rPr sz="800" spc="-5" dirty="0"/>
              <a:t>is</a:t>
            </a:r>
            <a:r>
              <a:rPr sz="800" spc="5" dirty="0"/>
              <a:t> </a:t>
            </a:r>
            <a:r>
              <a:rPr sz="800" spc="-5" dirty="0"/>
              <a:t>a</a:t>
            </a:r>
            <a:r>
              <a:rPr sz="800" spc="5" dirty="0"/>
              <a:t> </a:t>
            </a:r>
            <a:r>
              <a:rPr sz="800" spc="-5" dirty="0"/>
              <a:t>mathematics</a:t>
            </a:r>
            <a:r>
              <a:rPr sz="800" spc="5" dirty="0"/>
              <a:t> </a:t>
            </a:r>
            <a:r>
              <a:rPr sz="800" spc="-10" dirty="0"/>
              <a:t>major.</a:t>
            </a:r>
            <a:endParaRPr sz="800">
              <a:latin typeface="Arial"/>
              <a:cs typeface="Arial"/>
            </a:endParaRPr>
          </a:p>
          <a:p>
            <a:pPr marL="114300" marR="111125">
              <a:lnSpc>
                <a:spcPts val="950"/>
              </a:lnSpc>
              <a:spcBef>
                <a:spcPts val="590"/>
              </a:spcBef>
            </a:pPr>
            <a:r>
              <a:rPr sz="800" spc="-5" dirty="0"/>
              <a:t>Choosing</a:t>
            </a:r>
            <a:r>
              <a:rPr sz="800" spc="10" dirty="0"/>
              <a:t> </a:t>
            </a:r>
            <a:r>
              <a:rPr sz="800" spc="-5" dirty="0"/>
              <a:t>a</a:t>
            </a:r>
            <a:r>
              <a:rPr sz="800" spc="10" dirty="0"/>
              <a:t> </a:t>
            </a:r>
            <a:r>
              <a:rPr sz="800" spc="-5" dirty="0"/>
              <a:t>member</a:t>
            </a:r>
            <a:r>
              <a:rPr sz="800" spc="10" dirty="0"/>
              <a:t> </a:t>
            </a:r>
            <a:r>
              <a:rPr sz="800" spc="-5" dirty="0"/>
              <a:t>of</a:t>
            </a:r>
            <a:r>
              <a:rPr sz="800" spc="10" dirty="0"/>
              <a:t> </a:t>
            </a:r>
            <a:r>
              <a:rPr sz="800" spc="-5" dirty="0"/>
              <a:t>the</a:t>
            </a:r>
            <a:r>
              <a:rPr sz="800" spc="10" dirty="0"/>
              <a:t> </a:t>
            </a:r>
            <a:r>
              <a:rPr sz="800" spc="-5" dirty="0"/>
              <a:t>mathematics</a:t>
            </a:r>
            <a:r>
              <a:rPr sz="800" spc="10" dirty="0"/>
              <a:t> </a:t>
            </a:r>
            <a:r>
              <a:rPr sz="800" spc="-10" dirty="0"/>
              <a:t>faculty</a:t>
            </a:r>
            <a:r>
              <a:rPr sz="800" spc="10" dirty="0"/>
              <a:t> </a:t>
            </a:r>
            <a:r>
              <a:rPr sz="800" spc="-5" dirty="0"/>
              <a:t>is</a:t>
            </a:r>
            <a:r>
              <a:rPr sz="800" spc="10" dirty="0"/>
              <a:t> </a:t>
            </a:r>
            <a:r>
              <a:rPr sz="800" spc="-15" dirty="0"/>
              <a:t>never</a:t>
            </a:r>
            <a:r>
              <a:rPr sz="800" spc="10" dirty="0"/>
              <a:t> </a:t>
            </a:r>
            <a:r>
              <a:rPr sz="800" spc="-5" dirty="0"/>
              <a:t>the</a:t>
            </a:r>
            <a:r>
              <a:rPr sz="800" spc="10" dirty="0"/>
              <a:t> </a:t>
            </a:r>
            <a:r>
              <a:rPr sz="800" spc="-5" dirty="0"/>
              <a:t>same</a:t>
            </a:r>
            <a:r>
              <a:rPr sz="800" spc="10" dirty="0"/>
              <a:t> </a:t>
            </a:r>
            <a:r>
              <a:rPr sz="800" spc="-5" dirty="0"/>
              <a:t>as</a:t>
            </a:r>
            <a:r>
              <a:rPr sz="800" spc="10" dirty="0"/>
              <a:t> </a:t>
            </a:r>
            <a:r>
              <a:rPr sz="800" spc="-5" dirty="0"/>
              <a:t>choosing</a:t>
            </a:r>
            <a:r>
              <a:rPr sz="800" spc="10" dirty="0"/>
              <a:t> </a:t>
            </a:r>
            <a:r>
              <a:rPr sz="800" spc="-5" dirty="0"/>
              <a:t>a </a:t>
            </a:r>
            <a:r>
              <a:rPr sz="800" dirty="0"/>
              <a:t> </a:t>
            </a:r>
            <a:r>
              <a:rPr sz="800" spc="-5" dirty="0"/>
              <a:t>student</a:t>
            </a:r>
            <a:r>
              <a:rPr sz="800" spc="10" dirty="0"/>
              <a:t> </a:t>
            </a:r>
            <a:r>
              <a:rPr sz="800" spc="-5" dirty="0"/>
              <a:t>who</a:t>
            </a:r>
            <a:r>
              <a:rPr sz="800" spc="10" dirty="0"/>
              <a:t> </a:t>
            </a:r>
            <a:r>
              <a:rPr sz="800" spc="-5" dirty="0"/>
              <a:t>is</a:t>
            </a:r>
            <a:r>
              <a:rPr sz="800" spc="15" dirty="0"/>
              <a:t> </a:t>
            </a:r>
            <a:r>
              <a:rPr sz="800" spc="-5" dirty="0"/>
              <a:t>a</a:t>
            </a:r>
            <a:r>
              <a:rPr sz="800" spc="10" dirty="0"/>
              <a:t> </a:t>
            </a:r>
            <a:r>
              <a:rPr sz="800" spc="-5" dirty="0"/>
              <a:t>mathematics</a:t>
            </a:r>
            <a:r>
              <a:rPr sz="800" spc="15" dirty="0"/>
              <a:t> </a:t>
            </a:r>
            <a:r>
              <a:rPr sz="800" spc="-5" dirty="0"/>
              <a:t>major</a:t>
            </a:r>
            <a:r>
              <a:rPr sz="800" spc="10" dirty="0"/>
              <a:t> </a:t>
            </a:r>
            <a:r>
              <a:rPr sz="800" spc="-5" dirty="0"/>
              <a:t>because</a:t>
            </a:r>
            <a:r>
              <a:rPr sz="800" spc="10" dirty="0"/>
              <a:t> </a:t>
            </a:r>
            <a:r>
              <a:rPr sz="800" spc="-5" dirty="0"/>
              <a:t>no</a:t>
            </a:r>
            <a:r>
              <a:rPr sz="800" spc="15" dirty="0"/>
              <a:t> </a:t>
            </a:r>
            <a:r>
              <a:rPr sz="800" spc="-5" dirty="0"/>
              <a:t>one</a:t>
            </a:r>
            <a:r>
              <a:rPr sz="800" spc="10" dirty="0"/>
              <a:t> </a:t>
            </a:r>
            <a:r>
              <a:rPr sz="800" spc="-5" dirty="0"/>
              <a:t>is</a:t>
            </a:r>
            <a:r>
              <a:rPr sz="800" spc="15" dirty="0"/>
              <a:t> </a:t>
            </a:r>
            <a:r>
              <a:rPr sz="800" spc="-5" dirty="0"/>
              <a:t>both</a:t>
            </a:r>
            <a:r>
              <a:rPr sz="800" spc="10" dirty="0"/>
              <a:t> </a:t>
            </a:r>
            <a:r>
              <a:rPr sz="800" spc="-5" dirty="0"/>
              <a:t>a</a:t>
            </a:r>
            <a:r>
              <a:rPr sz="800" spc="10" dirty="0"/>
              <a:t> </a:t>
            </a:r>
            <a:r>
              <a:rPr sz="800" spc="-10" dirty="0"/>
              <a:t>faculty</a:t>
            </a:r>
            <a:r>
              <a:rPr sz="800" spc="15" dirty="0"/>
              <a:t> </a:t>
            </a:r>
            <a:r>
              <a:rPr sz="800" spc="-5" dirty="0"/>
              <a:t>member</a:t>
            </a:r>
            <a:r>
              <a:rPr sz="800" spc="10" dirty="0"/>
              <a:t> </a:t>
            </a:r>
            <a:r>
              <a:rPr sz="800" spc="-5" dirty="0"/>
              <a:t>and</a:t>
            </a:r>
            <a:r>
              <a:rPr sz="800" spc="15" dirty="0"/>
              <a:t> </a:t>
            </a:r>
            <a:r>
              <a:rPr sz="800" spc="-5" dirty="0"/>
              <a:t>a </a:t>
            </a:r>
            <a:r>
              <a:rPr sz="800" spc="-200" dirty="0"/>
              <a:t> </a:t>
            </a:r>
            <a:r>
              <a:rPr sz="800" spc="-5" dirty="0"/>
              <a:t>student.</a:t>
            </a:r>
            <a:endParaRPr sz="800"/>
          </a:p>
          <a:p>
            <a:pPr marL="114300" marR="327660">
              <a:lnSpc>
                <a:spcPts val="950"/>
              </a:lnSpc>
              <a:spcBef>
                <a:spcPts val="585"/>
              </a:spcBef>
            </a:pPr>
            <a:r>
              <a:rPr sz="800" spc="-5" dirty="0"/>
              <a:t>By</a:t>
            </a:r>
            <a:r>
              <a:rPr sz="800" spc="10" dirty="0"/>
              <a:t> </a:t>
            </a:r>
            <a:r>
              <a:rPr sz="800" spc="-5" dirty="0"/>
              <a:t>the</a:t>
            </a:r>
            <a:r>
              <a:rPr sz="800" spc="10" dirty="0"/>
              <a:t> </a:t>
            </a:r>
            <a:r>
              <a:rPr sz="800" spc="-5" dirty="0"/>
              <a:t>sum</a:t>
            </a:r>
            <a:r>
              <a:rPr sz="800" spc="10" dirty="0"/>
              <a:t> </a:t>
            </a:r>
            <a:r>
              <a:rPr sz="800" dirty="0"/>
              <a:t>rule</a:t>
            </a:r>
            <a:r>
              <a:rPr sz="800" spc="10" dirty="0"/>
              <a:t> </a:t>
            </a:r>
            <a:r>
              <a:rPr sz="800" spc="-5" dirty="0"/>
              <a:t>it</a:t>
            </a:r>
            <a:r>
              <a:rPr sz="800" spc="10" dirty="0"/>
              <a:t> </a:t>
            </a:r>
            <a:r>
              <a:rPr sz="800" spc="-10" dirty="0"/>
              <a:t>follows</a:t>
            </a:r>
            <a:r>
              <a:rPr sz="800" spc="10" dirty="0"/>
              <a:t> </a:t>
            </a:r>
            <a:r>
              <a:rPr sz="800" spc="-5" dirty="0"/>
              <a:t>that</a:t>
            </a:r>
            <a:r>
              <a:rPr sz="800" spc="10" dirty="0"/>
              <a:t> </a:t>
            </a:r>
            <a:r>
              <a:rPr sz="800" spc="-5" dirty="0"/>
              <a:t>there</a:t>
            </a:r>
            <a:r>
              <a:rPr sz="800" spc="10" dirty="0"/>
              <a:t> </a:t>
            </a:r>
            <a:r>
              <a:rPr sz="800" spc="-5" dirty="0"/>
              <a:t>are</a:t>
            </a:r>
            <a:r>
              <a:rPr sz="800" spc="10" dirty="0"/>
              <a:t> </a:t>
            </a:r>
            <a:r>
              <a:rPr sz="800" spc="-5" dirty="0"/>
              <a:t>37</a:t>
            </a:r>
            <a:r>
              <a:rPr sz="800" spc="10" dirty="0"/>
              <a:t> </a:t>
            </a:r>
            <a:r>
              <a:rPr sz="800" spc="-5" dirty="0"/>
              <a:t>+</a:t>
            </a:r>
            <a:r>
              <a:rPr sz="800" spc="10" dirty="0"/>
              <a:t> </a:t>
            </a:r>
            <a:r>
              <a:rPr sz="800" spc="-5" dirty="0"/>
              <a:t>83</a:t>
            </a:r>
            <a:r>
              <a:rPr sz="800" spc="10" dirty="0"/>
              <a:t> </a:t>
            </a:r>
            <a:r>
              <a:rPr sz="800" spc="-5" dirty="0"/>
              <a:t>=</a:t>
            </a:r>
            <a:r>
              <a:rPr sz="800" spc="10" dirty="0"/>
              <a:t> </a:t>
            </a:r>
            <a:r>
              <a:rPr sz="800" spc="-5" dirty="0"/>
              <a:t>120</a:t>
            </a:r>
            <a:r>
              <a:rPr sz="800" spc="10" dirty="0"/>
              <a:t> </a:t>
            </a:r>
            <a:r>
              <a:rPr sz="800" spc="-10" dirty="0"/>
              <a:t>possible</a:t>
            </a:r>
            <a:r>
              <a:rPr sz="800" spc="10" dirty="0"/>
              <a:t> </a:t>
            </a:r>
            <a:r>
              <a:rPr sz="800" spc="-15" dirty="0"/>
              <a:t>ways</a:t>
            </a:r>
            <a:r>
              <a:rPr sz="800" spc="10" dirty="0"/>
              <a:t> </a:t>
            </a:r>
            <a:r>
              <a:rPr sz="800" spc="-5" dirty="0"/>
              <a:t>to</a:t>
            </a:r>
            <a:r>
              <a:rPr sz="800" spc="10" dirty="0"/>
              <a:t> </a:t>
            </a:r>
            <a:r>
              <a:rPr sz="800" spc="-10" dirty="0"/>
              <a:t>pick</a:t>
            </a:r>
            <a:r>
              <a:rPr sz="800" spc="10" dirty="0"/>
              <a:t> </a:t>
            </a:r>
            <a:r>
              <a:rPr sz="800" spc="-5" dirty="0"/>
              <a:t>this </a:t>
            </a:r>
            <a:r>
              <a:rPr sz="800" spc="-200" dirty="0"/>
              <a:t> </a:t>
            </a:r>
            <a:r>
              <a:rPr sz="800" spc="-5" dirty="0"/>
              <a:t>representative.</a:t>
            </a:r>
            <a:endParaRPr sz="800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1775"/>
            <a:chOff x="0" y="0"/>
            <a:chExt cx="4608195" cy="231775"/>
          </a:xfrm>
        </p:grpSpPr>
        <p:sp>
          <p:nvSpPr>
            <p:cNvPr id="3" name="object 3"/>
            <p:cNvSpPr/>
            <p:nvPr/>
          </p:nvSpPr>
          <p:spPr>
            <a:xfrm>
              <a:off x="16357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57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61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65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869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131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6350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139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6430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527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0313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535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072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5762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080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68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72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476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980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500" spc="1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500" spc="1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Rules</a:t>
            </a:r>
            <a:r>
              <a:rPr sz="5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Exclusion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181978"/>
            <a:ext cx="4608195" cy="277495"/>
            <a:chOff x="0" y="181978"/>
            <a:chExt cx="4608195" cy="277495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81978"/>
              <a:ext cx="4608004" cy="6616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0" y="231609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0" y="196123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Example</a:t>
            </a:r>
            <a:endParaRPr sz="1400"/>
          </a:p>
        </p:txBody>
      </p:sp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59346"/>
            <a:ext cx="4608004" cy="33083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309193" y="1129334"/>
            <a:ext cx="3989704" cy="181610"/>
          </a:xfrm>
          <a:custGeom>
            <a:avLst/>
            <a:gdLst/>
            <a:ahLst/>
            <a:cxnLst/>
            <a:rect l="l" t="t" r="r" b="b"/>
            <a:pathLst>
              <a:path w="3989704" h="18160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1200"/>
                </a:lnTo>
                <a:lnTo>
                  <a:pt x="3989652" y="181200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59994" y="1138258"/>
            <a:ext cx="492759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09193" y="1186257"/>
            <a:ext cx="4040504" cy="826769"/>
            <a:chOff x="309193" y="1186257"/>
            <a:chExt cx="4040504" cy="826769"/>
          </a:xfrm>
        </p:grpSpPr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9194" y="1297876"/>
              <a:ext cx="3989651" cy="5060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59994" y="1186257"/>
              <a:ext cx="3989704" cy="826769"/>
            </a:xfrm>
            <a:custGeom>
              <a:avLst/>
              <a:gdLst/>
              <a:ahLst/>
              <a:cxnLst/>
              <a:rect l="l" t="t" r="r" b="b"/>
              <a:pathLst>
                <a:path w="3989704" h="826769">
                  <a:moveTo>
                    <a:pt x="3989652" y="0"/>
                  </a:moveTo>
                  <a:lnTo>
                    <a:pt x="0" y="0"/>
                  </a:lnTo>
                  <a:lnTo>
                    <a:pt x="0" y="826439"/>
                  </a:lnTo>
                  <a:lnTo>
                    <a:pt x="3989652" y="826439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9193" y="1342152"/>
              <a:ext cx="3989704" cy="619760"/>
            </a:xfrm>
            <a:custGeom>
              <a:avLst/>
              <a:gdLst/>
              <a:ahLst/>
              <a:cxnLst/>
              <a:rect l="l" t="t" r="r" b="b"/>
              <a:pathLst>
                <a:path w="3989704" h="619760">
                  <a:moveTo>
                    <a:pt x="3989652" y="0"/>
                  </a:moveTo>
                  <a:lnTo>
                    <a:pt x="0" y="0"/>
                  </a:lnTo>
                  <a:lnTo>
                    <a:pt x="0" y="568943"/>
                  </a:lnTo>
                  <a:lnTo>
                    <a:pt x="4008" y="588667"/>
                  </a:lnTo>
                  <a:lnTo>
                    <a:pt x="14922" y="604820"/>
                  </a:lnTo>
                  <a:lnTo>
                    <a:pt x="31075" y="615735"/>
                  </a:lnTo>
                  <a:lnTo>
                    <a:pt x="50800" y="619743"/>
                  </a:lnTo>
                  <a:lnTo>
                    <a:pt x="3938852" y="619743"/>
                  </a:lnTo>
                  <a:lnTo>
                    <a:pt x="3958576" y="615735"/>
                  </a:lnTo>
                  <a:lnTo>
                    <a:pt x="3974729" y="604820"/>
                  </a:lnTo>
                  <a:lnTo>
                    <a:pt x="3985644" y="588667"/>
                  </a:lnTo>
                  <a:lnTo>
                    <a:pt x="3989652" y="568943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47294" y="1320665"/>
            <a:ext cx="3872229" cy="1413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student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can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choose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computer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project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from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one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three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lists.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three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lists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contain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23,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15,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19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possible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projects,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respectively.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project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more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than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one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list.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How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many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possible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projects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are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there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choose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from?</a:t>
            </a:r>
            <a:endParaRPr sz="1000">
              <a:latin typeface="Microsoft Sans Serif"/>
              <a:cs typeface="Microsoft Sans Serif"/>
            </a:endParaRPr>
          </a:p>
          <a:p>
            <a:pPr marL="12700" marR="218440">
              <a:lnSpc>
                <a:spcPct val="100000"/>
              </a:lnSpc>
              <a:spcBef>
                <a:spcPts val="745"/>
              </a:spcBef>
            </a:pPr>
            <a:r>
              <a:rPr sz="1000" b="1" spc="-5" dirty="0">
                <a:latin typeface="Arial"/>
                <a:cs typeface="Arial"/>
              </a:rPr>
              <a:t>Answer:</a:t>
            </a:r>
            <a:r>
              <a:rPr sz="1000" b="1" spc="60" dirty="0">
                <a:latin typeface="Arial"/>
                <a:cs typeface="Arial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student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can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choose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project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by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selecting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project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from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first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list,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second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list,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or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third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list.</a:t>
            </a:r>
            <a:endParaRPr sz="1000">
              <a:latin typeface="Microsoft Sans Serif"/>
              <a:cs typeface="Microsoft Sans Serif"/>
            </a:endParaRPr>
          </a:p>
          <a:p>
            <a:pPr marL="12700" marR="133350">
              <a:lnSpc>
                <a:spcPct val="100000"/>
              </a:lnSpc>
              <a:spcBef>
                <a:spcPts val="590"/>
              </a:spcBef>
            </a:pPr>
            <a:r>
              <a:rPr sz="1000" spc="-5" dirty="0">
                <a:latin typeface="Microsoft Sans Serif"/>
                <a:cs typeface="Microsoft Sans Serif"/>
              </a:rPr>
              <a:t>Because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project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more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than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one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list,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by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sum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rule,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there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are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Calibri"/>
                <a:cs typeface="Calibri"/>
              </a:rPr>
              <a:t>23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15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19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57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ways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choose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project.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1775"/>
            <a:chOff x="0" y="0"/>
            <a:chExt cx="4608195" cy="231775"/>
          </a:xfrm>
        </p:grpSpPr>
        <p:sp>
          <p:nvSpPr>
            <p:cNvPr id="3" name="object 3"/>
            <p:cNvSpPr/>
            <p:nvPr/>
          </p:nvSpPr>
          <p:spPr>
            <a:xfrm>
              <a:off x="16357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61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61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65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869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131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6350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139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6430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527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0313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535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072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5762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080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68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72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476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980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500" spc="1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500" spc="1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Rules</a:t>
            </a:r>
            <a:r>
              <a:rPr sz="5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Exclusion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181978"/>
            <a:ext cx="4608195" cy="277495"/>
            <a:chOff x="0" y="181978"/>
            <a:chExt cx="4608195" cy="277495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81978"/>
              <a:ext cx="4608004" cy="6616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0" y="231609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0" y="196123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Example</a:t>
            </a:r>
            <a:endParaRPr sz="1400"/>
          </a:p>
        </p:txBody>
      </p:sp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59346"/>
            <a:ext cx="4608004" cy="33083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309193" y="697331"/>
            <a:ext cx="3989704" cy="158115"/>
          </a:xfrm>
          <a:custGeom>
            <a:avLst/>
            <a:gdLst/>
            <a:ahLst/>
            <a:cxnLst/>
            <a:rect l="l" t="t" r="r" b="b"/>
            <a:pathLst>
              <a:path w="3989704" h="15811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57641"/>
                </a:lnTo>
                <a:lnTo>
                  <a:pt x="3989652" y="157641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59994" y="712095"/>
            <a:ext cx="394335" cy="125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19"/>
              </a:lnSpc>
            </a:pPr>
            <a:r>
              <a:rPr sz="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09193" y="754262"/>
            <a:ext cx="4040504" cy="462280"/>
            <a:chOff x="309193" y="754262"/>
            <a:chExt cx="4040504" cy="462280"/>
          </a:xfrm>
        </p:grpSpPr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9194" y="842314"/>
              <a:ext cx="3989651" cy="5060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59994" y="754262"/>
              <a:ext cx="3989704" cy="462280"/>
            </a:xfrm>
            <a:custGeom>
              <a:avLst/>
              <a:gdLst/>
              <a:ahLst/>
              <a:cxnLst/>
              <a:rect l="l" t="t" r="r" b="b"/>
              <a:pathLst>
                <a:path w="3989704" h="462280">
                  <a:moveTo>
                    <a:pt x="3989652" y="0"/>
                  </a:moveTo>
                  <a:lnTo>
                    <a:pt x="0" y="0"/>
                  </a:lnTo>
                  <a:lnTo>
                    <a:pt x="0" y="461890"/>
                  </a:lnTo>
                  <a:lnTo>
                    <a:pt x="3989652" y="461890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9193" y="886598"/>
              <a:ext cx="3989704" cy="278765"/>
            </a:xfrm>
            <a:custGeom>
              <a:avLst/>
              <a:gdLst/>
              <a:ahLst/>
              <a:cxnLst/>
              <a:rect l="l" t="t" r="r" b="b"/>
              <a:pathLst>
                <a:path w="3989704" h="278765">
                  <a:moveTo>
                    <a:pt x="3989652" y="0"/>
                  </a:moveTo>
                  <a:lnTo>
                    <a:pt x="0" y="0"/>
                  </a:lnTo>
                  <a:lnTo>
                    <a:pt x="0" y="227953"/>
                  </a:lnTo>
                  <a:lnTo>
                    <a:pt x="4008" y="247678"/>
                  </a:lnTo>
                  <a:lnTo>
                    <a:pt x="14922" y="263831"/>
                  </a:lnTo>
                  <a:lnTo>
                    <a:pt x="31075" y="274745"/>
                  </a:lnTo>
                  <a:lnTo>
                    <a:pt x="50800" y="278753"/>
                  </a:lnTo>
                  <a:lnTo>
                    <a:pt x="3938852" y="278753"/>
                  </a:lnTo>
                  <a:lnTo>
                    <a:pt x="3958576" y="274745"/>
                  </a:lnTo>
                  <a:lnTo>
                    <a:pt x="3974729" y="263831"/>
                  </a:lnTo>
                  <a:lnTo>
                    <a:pt x="3985644" y="247678"/>
                  </a:lnTo>
                  <a:lnTo>
                    <a:pt x="3989652" y="227953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47294" y="871930"/>
            <a:ext cx="3913504" cy="2319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sz="800" spc="-10" dirty="0">
                <a:latin typeface="Microsoft Sans Serif"/>
                <a:cs typeface="Microsoft Sans Serif"/>
              </a:rPr>
              <a:t>How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many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positive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integers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i="1" spc="100" dirty="0">
                <a:latin typeface="Calibri"/>
                <a:cs typeface="Calibri"/>
              </a:rPr>
              <a:t>n</a:t>
            </a:r>
            <a:r>
              <a:rPr sz="800" i="1" spc="35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can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formed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using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digits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Calibri"/>
                <a:cs typeface="Calibri"/>
              </a:rPr>
              <a:t>3</a:t>
            </a:r>
            <a:r>
              <a:rPr sz="800" i="1" spc="25" dirty="0">
                <a:latin typeface="Calibri"/>
                <a:cs typeface="Calibri"/>
              </a:rPr>
              <a:t>,</a:t>
            </a:r>
            <a:r>
              <a:rPr sz="800" i="1" spc="105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4</a:t>
            </a:r>
            <a:r>
              <a:rPr sz="800" i="1" spc="25" dirty="0">
                <a:latin typeface="Calibri"/>
                <a:cs typeface="Calibri"/>
              </a:rPr>
              <a:t>,</a:t>
            </a:r>
            <a:r>
              <a:rPr sz="800" i="1" spc="110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4</a:t>
            </a:r>
            <a:r>
              <a:rPr sz="800" i="1" spc="25" dirty="0">
                <a:latin typeface="Calibri"/>
                <a:cs typeface="Calibri"/>
              </a:rPr>
              <a:t>,</a:t>
            </a:r>
            <a:r>
              <a:rPr sz="800" i="1" spc="105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5</a:t>
            </a:r>
            <a:r>
              <a:rPr sz="800" i="1" spc="25" dirty="0">
                <a:latin typeface="Calibri"/>
                <a:cs typeface="Calibri"/>
              </a:rPr>
              <a:t>,</a:t>
            </a:r>
            <a:r>
              <a:rPr sz="800" i="1" spc="105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5</a:t>
            </a:r>
            <a:r>
              <a:rPr sz="800" i="1" spc="25" dirty="0">
                <a:latin typeface="Calibri"/>
                <a:cs typeface="Calibri"/>
              </a:rPr>
              <a:t>,</a:t>
            </a:r>
            <a:r>
              <a:rPr sz="800" i="1" spc="105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6</a:t>
            </a:r>
            <a:r>
              <a:rPr sz="800" i="1" spc="25" dirty="0">
                <a:latin typeface="Calibri"/>
                <a:cs typeface="Calibri"/>
              </a:rPr>
              <a:t>,</a:t>
            </a:r>
            <a:r>
              <a:rPr sz="800" i="1" spc="105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7</a:t>
            </a:r>
            <a:r>
              <a:rPr sz="800" i="1" spc="25" dirty="0">
                <a:latin typeface="Calibri"/>
                <a:cs typeface="Calibri"/>
              </a:rPr>
              <a:t>,</a:t>
            </a:r>
            <a:r>
              <a:rPr sz="800" i="1" spc="40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if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i="1" spc="100" dirty="0">
                <a:latin typeface="Calibri"/>
                <a:cs typeface="Calibri"/>
              </a:rPr>
              <a:t>n</a:t>
            </a:r>
            <a:r>
              <a:rPr sz="800" i="1" spc="40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has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55"/>
              </a:lnSpc>
            </a:pPr>
            <a:r>
              <a:rPr sz="800" spc="-5" dirty="0">
                <a:latin typeface="Microsoft Sans Serif"/>
                <a:cs typeface="Microsoft Sans Serif"/>
              </a:rPr>
              <a:t>to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exceed </a:t>
            </a:r>
            <a:r>
              <a:rPr sz="800" spc="-5" dirty="0">
                <a:latin typeface="Microsoft Sans Serif"/>
                <a:cs typeface="Microsoft Sans Serif"/>
              </a:rPr>
              <a:t>50,00,000?</a:t>
            </a:r>
            <a:endParaRPr sz="800">
              <a:latin typeface="Microsoft Sans Serif"/>
              <a:cs typeface="Microsoft Sans Serif"/>
            </a:endParaRPr>
          </a:p>
          <a:p>
            <a:pPr marL="12700" marR="367665">
              <a:lnSpc>
                <a:spcPts val="950"/>
              </a:lnSpc>
              <a:spcBef>
                <a:spcPts val="895"/>
              </a:spcBef>
            </a:pPr>
            <a:r>
              <a:rPr sz="800" b="1" spc="-5" dirty="0">
                <a:latin typeface="Arial"/>
                <a:cs typeface="Arial"/>
              </a:rPr>
              <a:t>Answer:</a:t>
            </a:r>
            <a:r>
              <a:rPr sz="800" b="1" spc="55" dirty="0">
                <a:latin typeface="Arial"/>
                <a:cs typeface="Arial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order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that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i="1" spc="100" dirty="0">
                <a:latin typeface="Calibri"/>
                <a:cs typeface="Calibri"/>
              </a:rPr>
              <a:t>n</a:t>
            </a:r>
            <a:r>
              <a:rPr sz="800" i="1" spc="50" dirty="0">
                <a:latin typeface="Calibri"/>
                <a:cs typeface="Calibri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may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greater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than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50,00,000,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first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place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must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be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occupied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by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Calibri"/>
                <a:cs typeface="Calibri"/>
              </a:rPr>
              <a:t>5</a:t>
            </a:r>
            <a:r>
              <a:rPr sz="800" i="1" spc="25" dirty="0">
                <a:latin typeface="Calibri"/>
                <a:cs typeface="Calibri"/>
              </a:rPr>
              <a:t>,</a:t>
            </a:r>
            <a:r>
              <a:rPr sz="800" i="1" spc="100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6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or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Calibri"/>
                <a:cs typeface="Calibri"/>
              </a:rPr>
              <a:t>7</a:t>
            </a:r>
            <a:r>
              <a:rPr sz="800" spc="5" dirty="0"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  <a:p>
            <a:pPr marL="12700" marR="5080">
              <a:lnSpc>
                <a:spcPts val="950"/>
              </a:lnSpc>
              <a:spcBef>
                <a:spcPts val="590"/>
              </a:spcBef>
            </a:pPr>
            <a:r>
              <a:rPr sz="800" spc="-5" dirty="0">
                <a:latin typeface="Microsoft Sans Serif"/>
                <a:cs typeface="Microsoft Sans Serif"/>
              </a:rPr>
              <a:t>When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Calibri"/>
                <a:cs typeface="Calibri"/>
              </a:rPr>
              <a:t>5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occupies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first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place,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remaining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Calibri"/>
                <a:cs typeface="Calibri"/>
              </a:rPr>
              <a:t>6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places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are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to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occupied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by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digits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Calibri"/>
                <a:cs typeface="Calibri"/>
              </a:rPr>
              <a:t>3</a:t>
            </a:r>
            <a:r>
              <a:rPr sz="800" i="1" spc="25" dirty="0">
                <a:latin typeface="Calibri"/>
                <a:cs typeface="Calibri"/>
              </a:rPr>
              <a:t>,</a:t>
            </a:r>
            <a:r>
              <a:rPr sz="800" i="1" spc="105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4</a:t>
            </a:r>
            <a:r>
              <a:rPr sz="800" i="1" spc="25" dirty="0">
                <a:latin typeface="Calibri"/>
                <a:cs typeface="Calibri"/>
              </a:rPr>
              <a:t>,</a:t>
            </a:r>
            <a:r>
              <a:rPr sz="800" i="1" spc="105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4</a:t>
            </a:r>
            <a:r>
              <a:rPr sz="800" i="1" spc="25" dirty="0">
                <a:latin typeface="Calibri"/>
                <a:cs typeface="Calibri"/>
              </a:rPr>
              <a:t>,</a:t>
            </a:r>
            <a:r>
              <a:rPr sz="800" i="1" spc="105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5</a:t>
            </a:r>
            <a:r>
              <a:rPr sz="800" i="1" spc="25" dirty="0">
                <a:latin typeface="Calibri"/>
                <a:cs typeface="Calibri"/>
              </a:rPr>
              <a:t>,</a:t>
            </a:r>
            <a:r>
              <a:rPr sz="800" i="1" spc="105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6</a:t>
            </a:r>
            <a:r>
              <a:rPr sz="800" i="1" spc="25" dirty="0">
                <a:latin typeface="Calibri"/>
                <a:cs typeface="Calibri"/>
              </a:rPr>
              <a:t>,</a:t>
            </a:r>
            <a:r>
              <a:rPr sz="800" i="1" spc="105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7</a:t>
            </a:r>
            <a:r>
              <a:rPr sz="800" spc="5" dirty="0">
                <a:latin typeface="Microsoft Sans Serif"/>
                <a:cs typeface="Microsoft Sans Serif"/>
              </a:rPr>
              <a:t>.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Thus,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number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such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numbers</a:t>
            </a:r>
            <a:r>
              <a:rPr sz="800" spc="25" dirty="0">
                <a:latin typeface="Calibri"/>
                <a:cs typeface="Calibri"/>
              </a:rPr>
              <a:t>=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6!</a:t>
            </a:r>
            <a:r>
              <a:rPr sz="800" i="1" spc="15" dirty="0">
                <a:latin typeface="Calibri"/>
                <a:cs typeface="Calibri"/>
              </a:rPr>
              <a:t>/</a:t>
            </a:r>
            <a:r>
              <a:rPr sz="800" spc="15" dirty="0">
                <a:latin typeface="Calibri"/>
                <a:cs typeface="Calibri"/>
              </a:rPr>
              <a:t>2!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360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(since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digit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4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occurs 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twice).</a:t>
            </a:r>
            <a:endParaRPr sz="800">
              <a:latin typeface="Microsoft Sans Serif"/>
              <a:cs typeface="Microsoft Sans Serif"/>
            </a:endParaRPr>
          </a:p>
          <a:p>
            <a:pPr marL="12700" marR="5080">
              <a:lnSpc>
                <a:spcPts val="950"/>
              </a:lnSpc>
              <a:spcBef>
                <a:spcPts val="585"/>
              </a:spcBef>
            </a:pPr>
            <a:r>
              <a:rPr sz="800" spc="-5" dirty="0">
                <a:latin typeface="Microsoft Sans Serif"/>
                <a:cs typeface="Microsoft Sans Serif"/>
              </a:rPr>
              <a:t>When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Calibri"/>
                <a:cs typeface="Calibri"/>
              </a:rPr>
              <a:t>6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occupies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first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place,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remaining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Calibri"/>
                <a:cs typeface="Calibri"/>
              </a:rPr>
              <a:t>6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places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are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to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occupied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by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digits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Calibri"/>
                <a:cs typeface="Calibri"/>
              </a:rPr>
              <a:t>3</a:t>
            </a:r>
            <a:r>
              <a:rPr sz="800" i="1" spc="25" dirty="0">
                <a:latin typeface="Calibri"/>
                <a:cs typeface="Calibri"/>
              </a:rPr>
              <a:t>,</a:t>
            </a:r>
            <a:r>
              <a:rPr sz="800" i="1" spc="105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4</a:t>
            </a:r>
            <a:r>
              <a:rPr sz="800" i="1" spc="25" dirty="0">
                <a:latin typeface="Calibri"/>
                <a:cs typeface="Calibri"/>
              </a:rPr>
              <a:t>,</a:t>
            </a:r>
            <a:r>
              <a:rPr sz="800" i="1" spc="105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4</a:t>
            </a:r>
            <a:r>
              <a:rPr sz="800" i="1" spc="25" dirty="0">
                <a:latin typeface="Calibri"/>
                <a:cs typeface="Calibri"/>
              </a:rPr>
              <a:t>,</a:t>
            </a:r>
            <a:r>
              <a:rPr sz="800" i="1" spc="105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5</a:t>
            </a:r>
            <a:r>
              <a:rPr sz="800" i="1" spc="25" dirty="0">
                <a:latin typeface="Calibri"/>
                <a:cs typeface="Calibri"/>
              </a:rPr>
              <a:t>,</a:t>
            </a:r>
            <a:r>
              <a:rPr sz="800" i="1" spc="105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5</a:t>
            </a:r>
            <a:r>
              <a:rPr sz="800" i="1" spc="25" dirty="0">
                <a:latin typeface="Calibri"/>
                <a:cs typeface="Calibri"/>
              </a:rPr>
              <a:t>,</a:t>
            </a:r>
            <a:r>
              <a:rPr sz="800" i="1" spc="105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7</a:t>
            </a:r>
            <a:r>
              <a:rPr sz="800" spc="5" dirty="0">
                <a:latin typeface="Microsoft Sans Serif"/>
                <a:cs typeface="Microsoft Sans Serif"/>
              </a:rPr>
              <a:t>.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Thus,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number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such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numbers</a:t>
            </a:r>
            <a:r>
              <a:rPr sz="800" spc="25" dirty="0">
                <a:latin typeface="Calibri"/>
                <a:cs typeface="Calibri"/>
              </a:rPr>
              <a:t>=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6!</a:t>
            </a:r>
            <a:r>
              <a:rPr sz="800" i="1" spc="25" dirty="0">
                <a:latin typeface="Calibri"/>
                <a:cs typeface="Calibri"/>
              </a:rPr>
              <a:t>/</a:t>
            </a:r>
            <a:r>
              <a:rPr sz="800" spc="25" dirty="0">
                <a:latin typeface="Calibri"/>
                <a:cs typeface="Calibri"/>
              </a:rPr>
              <a:t>(2!2!)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180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(since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4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and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5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each 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occurs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twice).</a:t>
            </a:r>
            <a:endParaRPr sz="800">
              <a:latin typeface="Microsoft Sans Serif"/>
              <a:cs typeface="Microsoft Sans Serif"/>
            </a:endParaRPr>
          </a:p>
          <a:p>
            <a:pPr marL="12700" marR="5080">
              <a:lnSpc>
                <a:spcPts val="950"/>
              </a:lnSpc>
              <a:spcBef>
                <a:spcPts val="590"/>
              </a:spcBef>
            </a:pPr>
            <a:r>
              <a:rPr sz="800" spc="-5" dirty="0">
                <a:latin typeface="Microsoft Sans Serif"/>
                <a:cs typeface="Microsoft Sans Serif"/>
              </a:rPr>
              <a:t>When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Calibri"/>
                <a:cs typeface="Calibri"/>
              </a:rPr>
              <a:t>7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occupies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first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place,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remaining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Calibri"/>
                <a:cs typeface="Calibri"/>
              </a:rPr>
              <a:t>6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places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are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to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occupied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by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digits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Calibri"/>
                <a:cs typeface="Calibri"/>
              </a:rPr>
              <a:t>3</a:t>
            </a:r>
            <a:r>
              <a:rPr sz="800" i="1" spc="25" dirty="0">
                <a:latin typeface="Calibri"/>
                <a:cs typeface="Calibri"/>
              </a:rPr>
              <a:t>,</a:t>
            </a:r>
            <a:r>
              <a:rPr sz="800" i="1" spc="105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4</a:t>
            </a:r>
            <a:r>
              <a:rPr sz="800" i="1" spc="25" dirty="0">
                <a:latin typeface="Calibri"/>
                <a:cs typeface="Calibri"/>
              </a:rPr>
              <a:t>,</a:t>
            </a:r>
            <a:r>
              <a:rPr sz="800" i="1" spc="105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4</a:t>
            </a:r>
            <a:r>
              <a:rPr sz="800" i="1" spc="25" dirty="0">
                <a:latin typeface="Calibri"/>
                <a:cs typeface="Calibri"/>
              </a:rPr>
              <a:t>,</a:t>
            </a:r>
            <a:r>
              <a:rPr sz="800" i="1" spc="105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5</a:t>
            </a:r>
            <a:r>
              <a:rPr sz="800" i="1" spc="25" dirty="0">
                <a:latin typeface="Calibri"/>
                <a:cs typeface="Calibri"/>
              </a:rPr>
              <a:t>,</a:t>
            </a:r>
            <a:r>
              <a:rPr sz="800" i="1" spc="105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5</a:t>
            </a:r>
            <a:r>
              <a:rPr sz="800" i="1" spc="25" dirty="0">
                <a:latin typeface="Calibri"/>
                <a:cs typeface="Calibri"/>
              </a:rPr>
              <a:t>,</a:t>
            </a:r>
            <a:r>
              <a:rPr sz="800" i="1" spc="105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6</a:t>
            </a:r>
            <a:r>
              <a:rPr sz="800" spc="5" dirty="0">
                <a:latin typeface="Microsoft Sans Serif"/>
                <a:cs typeface="Microsoft Sans Serif"/>
              </a:rPr>
              <a:t>.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Thus,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number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such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numbers</a:t>
            </a:r>
            <a:r>
              <a:rPr sz="800" spc="25" dirty="0">
                <a:latin typeface="Calibri"/>
                <a:cs typeface="Calibri"/>
              </a:rPr>
              <a:t>=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6!</a:t>
            </a:r>
            <a:r>
              <a:rPr sz="800" i="1" spc="25" dirty="0">
                <a:latin typeface="Calibri"/>
                <a:cs typeface="Calibri"/>
              </a:rPr>
              <a:t>/</a:t>
            </a:r>
            <a:r>
              <a:rPr sz="800" spc="25" dirty="0">
                <a:latin typeface="Calibri"/>
                <a:cs typeface="Calibri"/>
              </a:rPr>
              <a:t>(2!2!)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180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(since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4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and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5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each 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occurs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twice).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800" spc="-10" dirty="0">
                <a:latin typeface="Microsoft Sans Serif"/>
                <a:cs typeface="Microsoft Sans Serif"/>
              </a:rPr>
              <a:t>Therefore,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by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using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addition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rule,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number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numbers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exceeding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50,00,000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is</a:t>
            </a:r>
            <a:endParaRPr sz="8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sz="800" spc="15" dirty="0">
                <a:latin typeface="Calibri"/>
                <a:cs typeface="Calibri"/>
              </a:rPr>
              <a:t>360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+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180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+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180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spc="20" dirty="0">
                <a:latin typeface="Calibri"/>
                <a:cs typeface="Calibri"/>
              </a:rPr>
              <a:t>720</a:t>
            </a:r>
            <a:r>
              <a:rPr sz="800" i="1" spc="20" dirty="0"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1775"/>
            <a:chOff x="0" y="0"/>
            <a:chExt cx="4608195" cy="231775"/>
          </a:xfrm>
        </p:grpSpPr>
        <p:sp>
          <p:nvSpPr>
            <p:cNvPr id="3" name="object 3"/>
            <p:cNvSpPr/>
            <p:nvPr/>
          </p:nvSpPr>
          <p:spPr>
            <a:xfrm>
              <a:off x="16357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61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65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65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869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131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6350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139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6430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527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0313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535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072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5762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080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68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72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476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980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500" spc="1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500" spc="1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Rules</a:t>
            </a:r>
            <a:r>
              <a:rPr sz="5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Exclusion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181978"/>
            <a:ext cx="4608195" cy="277495"/>
            <a:chOff x="0" y="181978"/>
            <a:chExt cx="4608195" cy="277495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81978"/>
              <a:ext cx="4608004" cy="6616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0" y="231609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0" y="196123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Product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Rule</a:t>
            </a:r>
            <a:endParaRPr sz="1400"/>
          </a:p>
        </p:txBody>
      </p:sp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59346"/>
            <a:ext cx="4608004" cy="33083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309193" y="1781809"/>
            <a:ext cx="3989704" cy="158115"/>
          </a:xfrm>
          <a:custGeom>
            <a:avLst/>
            <a:gdLst/>
            <a:ahLst/>
            <a:cxnLst/>
            <a:rect l="l" t="t" r="r" b="b"/>
            <a:pathLst>
              <a:path w="3989704" h="15811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57641"/>
                </a:lnTo>
                <a:lnTo>
                  <a:pt x="3989652" y="157641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59994" y="1796573"/>
            <a:ext cx="394335" cy="125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19"/>
              </a:lnSpc>
            </a:pPr>
            <a:r>
              <a:rPr sz="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09193" y="1838734"/>
            <a:ext cx="4040504" cy="589915"/>
            <a:chOff x="309193" y="1838734"/>
            <a:chExt cx="4040504" cy="589915"/>
          </a:xfrm>
        </p:grpSpPr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9194" y="1926793"/>
              <a:ext cx="3989651" cy="5060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59994" y="1838734"/>
              <a:ext cx="3989704" cy="589915"/>
            </a:xfrm>
            <a:custGeom>
              <a:avLst/>
              <a:gdLst/>
              <a:ahLst/>
              <a:cxnLst/>
              <a:rect l="l" t="t" r="r" b="b"/>
              <a:pathLst>
                <a:path w="3989704" h="589914">
                  <a:moveTo>
                    <a:pt x="3989652" y="0"/>
                  </a:moveTo>
                  <a:lnTo>
                    <a:pt x="0" y="0"/>
                  </a:lnTo>
                  <a:lnTo>
                    <a:pt x="0" y="589531"/>
                  </a:lnTo>
                  <a:lnTo>
                    <a:pt x="3989652" y="589531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9193" y="1971071"/>
              <a:ext cx="3989704" cy="406400"/>
            </a:xfrm>
            <a:custGeom>
              <a:avLst/>
              <a:gdLst/>
              <a:ahLst/>
              <a:cxnLst/>
              <a:rect l="l" t="t" r="r" b="b"/>
              <a:pathLst>
                <a:path w="3989704" h="406400">
                  <a:moveTo>
                    <a:pt x="3989652" y="0"/>
                  </a:moveTo>
                  <a:lnTo>
                    <a:pt x="0" y="0"/>
                  </a:lnTo>
                  <a:lnTo>
                    <a:pt x="0" y="355594"/>
                  </a:lnTo>
                  <a:lnTo>
                    <a:pt x="4008" y="375318"/>
                  </a:lnTo>
                  <a:lnTo>
                    <a:pt x="14922" y="391471"/>
                  </a:lnTo>
                  <a:lnTo>
                    <a:pt x="31075" y="402385"/>
                  </a:lnTo>
                  <a:lnTo>
                    <a:pt x="50800" y="406394"/>
                  </a:lnTo>
                  <a:lnTo>
                    <a:pt x="3938852" y="406394"/>
                  </a:lnTo>
                  <a:lnTo>
                    <a:pt x="3958576" y="402385"/>
                  </a:lnTo>
                  <a:lnTo>
                    <a:pt x="3974729" y="391471"/>
                  </a:lnTo>
                  <a:lnTo>
                    <a:pt x="3985644" y="375318"/>
                  </a:lnTo>
                  <a:lnTo>
                    <a:pt x="3989652" y="355594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45694" y="602347"/>
            <a:ext cx="4084320" cy="25361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4300" marR="106680">
              <a:lnSpc>
                <a:spcPts val="950"/>
              </a:lnSpc>
              <a:spcBef>
                <a:spcPts val="135"/>
              </a:spcBef>
            </a:pPr>
            <a:r>
              <a:rPr sz="800" b="1" spc="-5" dirty="0">
                <a:solidFill>
                  <a:srgbClr val="0000FF"/>
                </a:solidFill>
                <a:latin typeface="Arial"/>
                <a:cs typeface="Arial"/>
              </a:rPr>
              <a:t>Product Rule:</a:t>
            </a:r>
            <a:r>
              <a:rPr sz="800" b="1" spc="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Suppose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that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procedure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can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broken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down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into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sequence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two 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tasks.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there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are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i="1" spc="80" dirty="0">
                <a:latin typeface="Calibri"/>
                <a:cs typeface="Calibri"/>
              </a:rPr>
              <a:t>n</a:t>
            </a:r>
            <a:r>
              <a:rPr sz="900" spc="120" baseline="-9259" dirty="0">
                <a:latin typeface="Calibri"/>
                <a:cs typeface="Calibri"/>
              </a:rPr>
              <a:t>1</a:t>
            </a:r>
            <a:r>
              <a:rPr sz="900" spc="209" baseline="-9259" dirty="0">
                <a:latin typeface="Calibri"/>
                <a:cs typeface="Calibri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ways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to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do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first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task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and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for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each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these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ways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doing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 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first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task,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there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are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i="1" spc="80" dirty="0">
                <a:latin typeface="Calibri"/>
                <a:cs typeface="Calibri"/>
              </a:rPr>
              <a:t>n</a:t>
            </a:r>
            <a:r>
              <a:rPr sz="900" spc="120" baseline="-9259" dirty="0">
                <a:latin typeface="Calibri"/>
                <a:cs typeface="Calibri"/>
              </a:rPr>
              <a:t>2</a:t>
            </a:r>
            <a:r>
              <a:rPr sz="900" spc="217" baseline="-9259" dirty="0">
                <a:latin typeface="Calibri"/>
                <a:cs typeface="Calibri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ways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to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do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second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task,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then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there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are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i="1" spc="90" dirty="0">
                <a:latin typeface="Calibri"/>
                <a:cs typeface="Calibri"/>
              </a:rPr>
              <a:t>n</a:t>
            </a:r>
            <a:r>
              <a:rPr sz="900" spc="135" baseline="-9259" dirty="0">
                <a:latin typeface="Calibri"/>
                <a:cs typeface="Calibri"/>
              </a:rPr>
              <a:t>1</a:t>
            </a:r>
            <a:r>
              <a:rPr sz="800" i="1" spc="90" dirty="0">
                <a:latin typeface="Calibri"/>
                <a:cs typeface="Calibri"/>
              </a:rPr>
              <a:t>n</a:t>
            </a:r>
            <a:r>
              <a:rPr sz="900" spc="135" baseline="-9259" dirty="0">
                <a:latin typeface="Calibri"/>
                <a:cs typeface="Calibri"/>
              </a:rPr>
              <a:t>2</a:t>
            </a:r>
            <a:r>
              <a:rPr sz="900" spc="217" baseline="-9259" dirty="0">
                <a:latin typeface="Calibri"/>
                <a:cs typeface="Calibri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ways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to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do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procedure.</a:t>
            </a:r>
            <a:endParaRPr sz="800">
              <a:latin typeface="Microsoft Sans Serif"/>
              <a:cs typeface="Microsoft Sans Serif"/>
            </a:endParaRPr>
          </a:p>
          <a:p>
            <a:pPr marL="114300" marR="122555">
              <a:lnSpc>
                <a:spcPts val="950"/>
              </a:lnSpc>
              <a:spcBef>
                <a:spcPts val="785"/>
              </a:spcBef>
            </a:pPr>
            <a:r>
              <a:rPr sz="800" b="1" spc="-5" dirty="0">
                <a:latin typeface="Arial"/>
                <a:cs typeface="Arial"/>
              </a:rPr>
              <a:t>Extension</a:t>
            </a:r>
            <a:r>
              <a:rPr sz="800" b="1" dirty="0">
                <a:latin typeface="Arial"/>
                <a:cs typeface="Arial"/>
              </a:rPr>
              <a:t> </a:t>
            </a:r>
            <a:r>
              <a:rPr sz="800" b="1" spc="-5" dirty="0">
                <a:latin typeface="Arial"/>
                <a:cs typeface="Arial"/>
              </a:rPr>
              <a:t>of</a:t>
            </a:r>
            <a:r>
              <a:rPr sz="800" b="1" dirty="0">
                <a:latin typeface="Arial"/>
                <a:cs typeface="Arial"/>
              </a:rPr>
              <a:t> </a:t>
            </a:r>
            <a:r>
              <a:rPr sz="800" b="1" spc="-5" dirty="0">
                <a:latin typeface="Arial"/>
                <a:cs typeface="Arial"/>
              </a:rPr>
              <a:t>Product</a:t>
            </a:r>
            <a:r>
              <a:rPr sz="800" b="1" dirty="0">
                <a:latin typeface="Arial"/>
                <a:cs typeface="Arial"/>
              </a:rPr>
              <a:t> </a:t>
            </a:r>
            <a:r>
              <a:rPr sz="800" b="1" spc="-5" dirty="0">
                <a:latin typeface="Arial"/>
                <a:cs typeface="Arial"/>
              </a:rPr>
              <a:t>Rule:</a:t>
            </a:r>
            <a:r>
              <a:rPr sz="800" b="1" spc="60" dirty="0">
                <a:latin typeface="Arial"/>
                <a:cs typeface="Arial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Suppose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that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procedure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is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carried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out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by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performing 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tasks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i="1" spc="80" dirty="0">
                <a:latin typeface="Calibri"/>
                <a:cs typeface="Calibri"/>
              </a:rPr>
              <a:t>T</a:t>
            </a:r>
            <a:r>
              <a:rPr sz="900" spc="120" baseline="-9259" dirty="0">
                <a:latin typeface="Calibri"/>
                <a:cs typeface="Calibri"/>
              </a:rPr>
              <a:t>1</a:t>
            </a:r>
            <a:r>
              <a:rPr sz="800" i="1" spc="80" dirty="0">
                <a:latin typeface="Calibri"/>
                <a:cs typeface="Calibri"/>
              </a:rPr>
              <a:t>,</a:t>
            </a:r>
            <a:r>
              <a:rPr sz="800" i="1" spc="105" dirty="0">
                <a:latin typeface="Calibri"/>
                <a:cs typeface="Calibri"/>
              </a:rPr>
              <a:t> </a:t>
            </a:r>
            <a:r>
              <a:rPr sz="800" i="1" spc="80" dirty="0">
                <a:latin typeface="Calibri"/>
                <a:cs typeface="Calibri"/>
              </a:rPr>
              <a:t>T</a:t>
            </a:r>
            <a:r>
              <a:rPr sz="900" spc="120" baseline="-9259" dirty="0">
                <a:latin typeface="Calibri"/>
                <a:cs typeface="Calibri"/>
              </a:rPr>
              <a:t>2</a:t>
            </a:r>
            <a:r>
              <a:rPr sz="800" i="1" spc="80" dirty="0">
                <a:latin typeface="Calibri"/>
                <a:cs typeface="Calibri"/>
              </a:rPr>
              <a:t>,</a:t>
            </a:r>
            <a:r>
              <a:rPr sz="800" i="1" spc="105" dirty="0">
                <a:latin typeface="Calibri"/>
                <a:cs typeface="Calibri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90" dirty="0">
                <a:latin typeface="Yu Gothic"/>
                <a:cs typeface="Yu Gothic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85" dirty="0">
                <a:latin typeface="Yu Gothic"/>
                <a:cs typeface="Yu Gothic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50" dirty="0">
                <a:latin typeface="Yu Gothic"/>
                <a:cs typeface="Yu Gothic"/>
              </a:rPr>
              <a:t> </a:t>
            </a:r>
            <a:r>
              <a:rPr sz="800" i="1" spc="35" dirty="0">
                <a:latin typeface="Calibri"/>
                <a:cs typeface="Calibri"/>
              </a:rPr>
              <a:t>,</a:t>
            </a:r>
            <a:r>
              <a:rPr sz="800" i="1" spc="105" dirty="0">
                <a:latin typeface="Calibri"/>
                <a:cs typeface="Calibri"/>
              </a:rPr>
              <a:t> </a:t>
            </a:r>
            <a:r>
              <a:rPr sz="800" i="1" spc="140" dirty="0">
                <a:latin typeface="Calibri"/>
                <a:cs typeface="Calibri"/>
              </a:rPr>
              <a:t>T</a:t>
            </a:r>
            <a:r>
              <a:rPr sz="900" i="1" spc="209" baseline="-9259" dirty="0">
                <a:latin typeface="Calibri"/>
                <a:cs typeface="Calibri"/>
              </a:rPr>
              <a:t>m </a:t>
            </a:r>
            <a:r>
              <a:rPr sz="800" spc="-5" dirty="0">
                <a:latin typeface="Microsoft Sans Serif"/>
                <a:cs typeface="Microsoft Sans Serif"/>
              </a:rPr>
              <a:t>in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sequence.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If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each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task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i="1" spc="90" dirty="0">
                <a:latin typeface="Calibri"/>
                <a:cs typeface="Calibri"/>
              </a:rPr>
              <a:t>T</a:t>
            </a:r>
            <a:r>
              <a:rPr sz="900" i="1" spc="135" baseline="-9259" dirty="0">
                <a:latin typeface="Calibri"/>
                <a:cs typeface="Calibri"/>
              </a:rPr>
              <a:t>i</a:t>
            </a:r>
            <a:r>
              <a:rPr sz="800" spc="90" dirty="0">
                <a:latin typeface="Microsoft Sans Serif"/>
                <a:cs typeface="Microsoft Sans Serif"/>
              </a:rPr>
              <a:t>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i="1" spc="100" dirty="0">
                <a:latin typeface="Calibri"/>
                <a:cs typeface="Calibri"/>
              </a:rPr>
              <a:t>i</a:t>
            </a:r>
            <a:r>
              <a:rPr sz="800" i="1" spc="50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1</a:t>
            </a:r>
            <a:r>
              <a:rPr sz="800" i="1" spc="25" dirty="0">
                <a:latin typeface="Calibri"/>
                <a:cs typeface="Calibri"/>
              </a:rPr>
              <a:t>,</a:t>
            </a:r>
            <a:r>
              <a:rPr sz="800" i="1" spc="105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2</a:t>
            </a:r>
            <a:r>
              <a:rPr sz="800" i="1" spc="25" dirty="0">
                <a:latin typeface="Calibri"/>
                <a:cs typeface="Calibri"/>
              </a:rPr>
              <a:t>,</a:t>
            </a:r>
            <a:r>
              <a:rPr sz="800" i="1" spc="105" dirty="0">
                <a:latin typeface="Calibri"/>
                <a:cs typeface="Calibri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90" dirty="0">
                <a:latin typeface="Yu Gothic"/>
                <a:cs typeface="Yu Gothic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85" dirty="0">
                <a:latin typeface="Yu Gothic"/>
                <a:cs typeface="Yu Gothic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50" dirty="0">
                <a:latin typeface="Yu Gothic"/>
                <a:cs typeface="Yu Gothic"/>
              </a:rPr>
              <a:t> </a:t>
            </a:r>
            <a:r>
              <a:rPr sz="800" i="1" spc="35" dirty="0">
                <a:latin typeface="Calibri"/>
                <a:cs typeface="Calibri"/>
              </a:rPr>
              <a:t>,</a:t>
            </a:r>
            <a:r>
              <a:rPr sz="800" i="1" spc="105" dirty="0">
                <a:latin typeface="Calibri"/>
                <a:cs typeface="Calibri"/>
              </a:rPr>
              <a:t> </a:t>
            </a:r>
            <a:r>
              <a:rPr sz="800" i="1" spc="50" dirty="0">
                <a:latin typeface="Calibri"/>
                <a:cs typeface="Calibri"/>
              </a:rPr>
              <a:t>n</a:t>
            </a:r>
            <a:r>
              <a:rPr sz="800" spc="50" dirty="0">
                <a:latin typeface="Microsoft Sans Serif"/>
                <a:cs typeface="Microsoft Sans Serif"/>
              </a:rPr>
              <a:t>,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can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done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i="1" spc="114" dirty="0">
                <a:latin typeface="Calibri"/>
                <a:cs typeface="Calibri"/>
              </a:rPr>
              <a:t>n</a:t>
            </a:r>
            <a:r>
              <a:rPr sz="900" i="1" spc="172" baseline="-9259" dirty="0">
                <a:latin typeface="Calibri"/>
                <a:cs typeface="Calibri"/>
              </a:rPr>
              <a:t>i</a:t>
            </a:r>
            <a:r>
              <a:rPr sz="900" i="1" spc="209" baseline="-9259" dirty="0">
                <a:latin typeface="Calibri"/>
                <a:cs typeface="Calibri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ways,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regardless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how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previous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tasks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were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done,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there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are</a:t>
            </a:r>
            <a:endParaRPr sz="800">
              <a:latin typeface="Microsoft Sans Serif"/>
              <a:cs typeface="Microsoft Sans Serif"/>
            </a:endParaRPr>
          </a:p>
          <a:p>
            <a:pPr marL="114300">
              <a:lnSpc>
                <a:spcPts val="910"/>
              </a:lnSpc>
            </a:pPr>
            <a:r>
              <a:rPr sz="800" i="1" spc="100" dirty="0">
                <a:latin typeface="Calibri"/>
                <a:cs typeface="Calibri"/>
              </a:rPr>
              <a:t>n</a:t>
            </a:r>
            <a:r>
              <a:rPr sz="900" spc="157" baseline="-9259" dirty="0">
                <a:latin typeface="Calibri"/>
                <a:cs typeface="Calibri"/>
              </a:rPr>
              <a:t>1</a:t>
            </a:r>
            <a:r>
              <a:rPr sz="800" i="1" spc="100" dirty="0">
                <a:latin typeface="Calibri"/>
                <a:cs typeface="Calibri"/>
              </a:rPr>
              <a:t>n</a:t>
            </a:r>
            <a:r>
              <a:rPr sz="900" spc="89" baseline="-9259" dirty="0">
                <a:latin typeface="Calibri"/>
                <a:cs typeface="Calibri"/>
              </a:rPr>
              <a:t>2</a:t>
            </a:r>
            <a:r>
              <a:rPr sz="900" spc="82" baseline="-9259" dirty="0">
                <a:latin typeface="Calibri"/>
                <a:cs typeface="Calibri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90" dirty="0">
                <a:latin typeface="Yu Gothic"/>
                <a:cs typeface="Yu Gothic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90" dirty="0">
                <a:latin typeface="Yu Gothic"/>
                <a:cs typeface="Yu Gothic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90" dirty="0">
                <a:latin typeface="Yu Gothic"/>
                <a:cs typeface="Yu Gothic"/>
              </a:rPr>
              <a:t> </a:t>
            </a:r>
            <a:r>
              <a:rPr sz="800" i="1" spc="100" dirty="0">
                <a:latin typeface="Calibri"/>
                <a:cs typeface="Calibri"/>
              </a:rPr>
              <a:t>n</a:t>
            </a:r>
            <a:r>
              <a:rPr sz="900" i="1" spc="262" baseline="-9259" dirty="0">
                <a:latin typeface="Calibri"/>
                <a:cs typeface="Calibri"/>
              </a:rPr>
              <a:t>m</a:t>
            </a:r>
            <a:r>
              <a:rPr sz="900" i="1" baseline="-9259" dirty="0">
                <a:latin typeface="Calibri"/>
                <a:cs typeface="Calibri"/>
              </a:rPr>
              <a:t>  </a:t>
            </a:r>
            <a:r>
              <a:rPr sz="800" spc="-20" dirty="0">
                <a:latin typeface="Microsoft Sans Serif"/>
                <a:cs typeface="Microsoft Sans Serif"/>
              </a:rPr>
              <a:t>w</a:t>
            </a:r>
            <a:r>
              <a:rPr sz="800" spc="-30" dirty="0">
                <a:latin typeface="Microsoft Sans Serif"/>
                <a:cs typeface="Microsoft Sans Serif"/>
              </a:rPr>
              <a:t>a</a:t>
            </a:r>
            <a:r>
              <a:rPr sz="800" spc="-5" dirty="0">
                <a:latin typeface="Microsoft Sans Serif"/>
                <a:cs typeface="Microsoft Sans Serif"/>
              </a:rPr>
              <a:t>ys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to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car</a:t>
            </a:r>
            <a:r>
              <a:rPr sz="800" spc="15" dirty="0">
                <a:latin typeface="Microsoft Sans Serif"/>
                <a:cs typeface="Microsoft Sans Serif"/>
              </a:rPr>
              <a:t>r</a:t>
            </a:r>
            <a:r>
              <a:rPr sz="800" spc="-5" dirty="0">
                <a:latin typeface="Microsoft Sans Serif"/>
                <a:cs typeface="Microsoft Sans Serif"/>
              </a:rPr>
              <a:t>y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out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procedur</a:t>
            </a:r>
            <a:r>
              <a:rPr sz="800" spc="-20" dirty="0">
                <a:latin typeface="Microsoft Sans Serif"/>
                <a:cs typeface="Microsoft Sans Serif"/>
              </a:rPr>
              <a:t>e</a:t>
            </a:r>
            <a:r>
              <a:rPr sz="800" spc="-5" dirty="0"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050">
              <a:latin typeface="Microsoft Sans Serif"/>
              <a:cs typeface="Microsoft Sans Serif"/>
            </a:endParaRPr>
          </a:p>
          <a:p>
            <a:pPr marL="113664" marR="91440">
              <a:lnSpc>
                <a:spcPts val="950"/>
              </a:lnSpc>
              <a:spcBef>
                <a:spcPts val="5"/>
              </a:spcBef>
            </a:pPr>
            <a:r>
              <a:rPr sz="800" spc="-5" dirty="0">
                <a:latin typeface="Microsoft Sans Serif"/>
                <a:cs typeface="Microsoft Sans Serif"/>
              </a:rPr>
              <a:t>A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new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company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with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just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two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employees,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Sanchez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and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Patel,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rents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floor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building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with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12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offices.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How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many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ways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are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there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to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assign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different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offices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to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these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two 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employees?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00">
              <a:latin typeface="Microsoft Sans Serif"/>
              <a:cs typeface="Microsoft Sans Serif"/>
            </a:endParaRPr>
          </a:p>
          <a:p>
            <a:pPr marL="113664" marR="74295">
              <a:lnSpc>
                <a:spcPts val="950"/>
              </a:lnSpc>
            </a:pPr>
            <a:r>
              <a:rPr sz="800" b="1" spc="-5" dirty="0">
                <a:latin typeface="Arial"/>
                <a:cs typeface="Arial"/>
              </a:rPr>
              <a:t>Answer:</a:t>
            </a:r>
            <a:r>
              <a:rPr sz="800" b="1" spc="50" dirty="0">
                <a:latin typeface="Arial"/>
                <a:cs typeface="Arial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procedure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assigning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offices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to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these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two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employees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consists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 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assigning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office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to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Sanchez,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which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can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be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done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12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ways,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assigning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office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to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Patel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different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from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office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assigned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to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Sanchez,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which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can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done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11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ways.</a:t>
            </a:r>
            <a:endParaRPr sz="800">
              <a:latin typeface="Microsoft Sans Serif"/>
              <a:cs typeface="Microsoft Sans Serif"/>
            </a:endParaRPr>
          </a:p>
          <a:p>
            <a:pPr marL="113664" marR="390525">
              <a:lnSpc>
                <a:spcPts val="950"/>
              </a:lnSpc>
              <a:spcBef>
                <a:spcPts val="590"/>
              </a:spcBef>
            </a:pPr>
            <a:r>
              <a:rPr sz="800" spc="-5" dirty="0">
                <a:latin typeface="Microsoft Sans Serif"/>
                <a:cs typeface="Microsoft Sans Serif"/>
              </a:rPr>
              <a:t>By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product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rule,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there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are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Calibri"/>
                <a:cs typeface="Calibri"/>
              </a:rPr>
              <a:t>12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spc="-145" dirty="0">
                <a:latin typeface="Yu Gothic"/>
                <a:cs typeface="Yu Gothic"/>
              </a:rPr>
              <a:t>×</a:t>
            </a:r>
            <a:r>
              <a:rPr sz="800" spc="-110" dirty="0">
                <a:latin typeface="Yu Gothic"/>
                <a:cs typeface="Yu Gothic"/>
              </a:rPr>
              <a:t> </a:t>
            </a:r>
            <a:r>
              <a:rPr sz="800" spc="15" dirty="0">
                <a:latin typeface="Calibri"/>
                <a:cs typeface="Calibri"/>
              </a:rPr>
              <a:t>11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132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ways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to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assign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offices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to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these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two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employees.</a:t>
            </a:r>
            <a:endParaRPr sz="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1775"/>
            <a:chOff x="0" y="0"/>
            <a:chExt cx="4608195" cy="231775"/>
          </a:xfrm>
        </p:grpSpPr>
        <p:sp>
          <p:nvSpPr>
            <p:cNvPr id="3" name="object 3"/>
            <p:cNvSpPr/>
            <p:nvPr/>
          </p:nvSpPr>
          <p:spPr>
            <a:xfrm>
              <a:off x="16357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61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65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69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869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131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6350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139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6430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527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0313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535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072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5762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080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68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72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476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980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500" spc="1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500" spc="1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Rules</a:t>
            </a:r>
            <a:r>
              <a:rPr sz="5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Exclusion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181978"/>
            <a:ext cx="4608195" cy="277495"/>
            <a:chOff x="0" y="181978"/>
            <a:chExt cx="4608195" cy="277495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81978"/>
              <a:ext cx="4608004" cy="6616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0" y="231609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0" y="196123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Example</a:t>
            </a:r>
            <a:endParaRPr sz="1400"/>
          </a:p>
        </p:txBody>
      </p:sp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59346"/>
            <a:ext cx="4608004" cy="33083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309193" y="672020"/>
            <a:ext cx="3989704" cy="158115"/>
          </a:xfrm>
          <a:custGeom>
            <a:avLst/>
            <a:gdLst/>
            <a:ahLst/>
            <a:cxnLst/>
            <a:rect l="l" t="t" r="r" b="b"/>
            <a:pathLst>
              <a:path w="3989704" h="15811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57641"/>
                </a:lnTo>
                <a:lnTo>
                  <a:pt x="3989652" y="157641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59994" y="686796"/>
            <a:ext cx="394335" cy="125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19"/>
              </a:lnSpc>
            </a:pPr>
            <a:r>
              <a:rPr sz="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09193" y="728958"/>
            <a:ext cx="4040504" cy="708660"/>
            <a:chOff x="309193" y="728958"/>
            <a:chExt cx="4040504" cy="708660"/>
          </a:xfrm>
        </p:grpSpPr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9194" y="817016"/>
              <a:ext cx="3989651" cy="5060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59994" y="728958"/>
              <a:ext cx="3989704" cy="708660"/>
            </a:xfrm>
            <a:custGeom>
              <a:avLst/>
              <a:gdLst/>
              <a:ahLst/>
              <a:cxnLst/>
              <a:rect l="l" t="t" r="r" b="b"/>
              <a:pathLst>
                <a:path w="3989704" h="708660">
                  <a:moveTo>
                    <a:pt x="3989652" y="0"/>
                  </a:moveTo>
                  <a:lnTo>
                    <a:pt x="0" y="0"/>
                  </a:lnTo>
                  <a:lnTo>
                    <a:pt x="0" y="708517"/>
                  </a:lnTo>
                  <a:lnTo>
                    <a:pt x="3989652" y="708517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9193" y="861294"/>
              <a:ext cx="3989704" cy="525780"/>
            </a:xfrm>
            <a:custGeom>
              <a:avLst/>
              <a:gdLst/>
              <a:ahLst/>
              <a:cxnLst/>
              <a:rect l="l" t="t" r="r" b="b"/>
              <a:pathLst>
                <a:path w="3989704" h="525780">
                  <a:moveTo>
                    <a:pt x="3989652" y="0"/>
                  </a:moveTo>
                  <a:lnTo>
                    <a:pt x="0" y="0"/>
                  </a:lnTo>
                  <a:lnTo>
                    <a:pt x="0" y="474580"/>
                  </a:lnTo>
                  <a:lnTo>
                    <a:pt x="4008" y="494304"/>
                  </a:lnTo>
                  <a:lnTo>
                    <a:pt x="14922" y="510457"/>
                  </a:lnTo>
                  <a:lnTo>
                    <a:pt x="31075" y="521372"/>
                  </a:lnTo>
                  <a:lnTo>
                    <a:pt x="50800" y="525380"/>
                  </a:lnTo>
                  <a:lnTo>
                    <a:pt x="3938852" y="525380"/>
                  </a:lnTo>
                  <a:lnTo>
                    <a:pt x="3958576" y="521372"/>
                  </a:lnTo>
                  <a:lnTo>
                    <a:pt x="3974729" y="510457"/>
                  </a:lnTo>
                  <a:lnTo>
                    <a:pt x="3985644" y="494304"/>
                  </a:lnTo>
                  <a:lnTo>
                    <a:pt x="3989652" y="474580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09194" y="846618"/>
            <a:ext cx="3979545" cy="2551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 marR="255904">
              <a:lnSpc>
                <a:spcPts val="950"/>
              </a:lnSpc>
              <a:spcBef>
                <a:spcPts val="135"/>
              </a:spcBef>
            </a:pPr>
            <a:r>
              <a:rPr sz="800" spc="-15" dirty="0">
                <a:latin typeface="Microsoft Sans Serif"/>
                <a:cs typeface="Microsoft Sans Serif"/>
              </a:rPr>
              <a:t>From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club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consisting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6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men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and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7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women,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how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many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ways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can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we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select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committee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endParaRPr sz="800">
              <a:latin typeface="Microsoft Sans Serif"/>
              <a:cs typeface="Microsoft Sans Serif"/>
            </a:endParaRPr>
          </a:p>
          <a:p>
            <a:pPr marL="168275" indent="-118110">
              <a:lnSpc>
                <a:spcPts val="905"/>
              </a:lnSpc>
              <a:buAutoNum type="romanLcParenBoth"/>
              <a:tabLst>
                <a:tab pos="168910" algn="l"/>
              </a:tabLst>
            </a:pPr>
            <a:r>
              <a:rPr sz="800" spc="-5" dirty="0">
                <a:latin typeface="Microsoft Sans Serif"/>
                <a:cs typeface="Microsoft Sans Serif"/>
              </a:rPr>
              <a:t>3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men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and 4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women?</a:t>
            </a:r>
            <a:endParaRPr sz="800">
              <a:latin typeface="Microsoft Sans Serif"/>
              <a:cs typeface="Microsoft Sans Serif"/>
            </a:endParaRPr>
          </a:p>
          <a:p>
            <a:pPr marL="191135" indent="-140970">
              <a:lnSpc>
                <a:spcPts val="955"/>
              </a:lnSpc>
              <a:buAutoNum type="romanLcParenBoth"/>
              <a:tabLst>
                <a:tab pos="191770" algn="l"/>
              </a:tabLst>
            </a:pPr>
            <a:r>
              <a:rPr sz="800" spc="-5" dirty="0">
                <a:latin typeface="Microsoft Sans Serif"/>
                <a:cs typeface="Microsoft Sans Serif"/>
              </a:rPr>
              <a:t>4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persons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which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has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at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least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1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women?</a:t>
            </a:r>
            <a:endParaRPr sz="800">
              <a:latin typeface="Microsoft Sans Serif"/>
              <a:cs typeface="Microsoft Sans Serif"/>
            </a:endParaRPr>
          </a:p>
          <a:p>
            <a:pPr marL="50800" marR="1078230">
              <a:lnSpc>
                <a:spcPct val="160900"/>
              </a:lnSpc>
              <a:spcBef>
                <a:spcPts val="219"/>
              </a:spcBef>
            </a:pPr>
            <a:r>
              <a:rPr sz="800" b="1" spc="-5" dirty="0">
                <a:latin typeface="Arial"/>
                <a:cs typeface="Arial"/>
              </a:rPr>
              <a:t>Answer of (i):</a:t>
            </a:r>
            <a:r>
              <a:rPr sz="800" b="1" spc="50" dirty="0">
                <a:latin typeface="Arial"/>
                <a:cs typeface="Arial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3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men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can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selected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form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6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men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900" spc="150" baseline="27777" dirty="0">
                <a:latin typeface="Calibri"/>
                <a:cs typeface="Calibri"/>
              </a:rPr>
              <a:t>6</a:t>
            </a:r>
            <a:r>
              <a:rPr sz="800" i="1" spc="100" dirty="0">
                <a:latin typeface="Calibri"/>
                <a:cs typeface="Calibri"/>
              </a:rPr>
              <a:t>C</a:t>
            </a:r>
            <a:r>
              <a:rPr sz="900" spc="150" baseline="-23148" dirty="0">
                <a:latin typeface="Calibri"/>
                <a:cs typeface="Calibri"/>
              </a:rPr>
              <a:t>3</a:t>
            </a:r>
            <a:r>
              <a:rPr sz="900" spc="284" baseline="-23148" dirty="0">
                <a:latin typeface="Calibri"/>
                <a:cs typeface="Calibri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ways.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4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women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can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selected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form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7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women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900" spc="150" baseline="27777" dirty="0">
                <a:latin typeface="Calibri"/>
                <a:cs typeface="Calibri"/>
              </a:rPr>
              <a:t>7</a:t>
            </a:r>
            <a:r>
              <a:rPr sz="800" i="1" spc="100" dirty="0">
                <a:latin typeface="Calibri"/>
                <a:cs typeface="Calibri"/>
              </a:rPr>
              <a:t>C</a:t>
            </a:r>
            <a:r>
              <a:rPr sz="900" spc="150" baseline="-23148" dirty="0">
                <a:latin typeface="Calibri"/>
                <a:cs typeface="Calibri"/>
              </a:rPr>
              <a:t>4</a:t>
            </a:r>
            <a:r>
              <a:rPr sz="900" spc="284" baseline="-23148" dirty="0">
                <a:latin typeface="Calibri"/>
                <a:cs typeface="Calibri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ways.</a:t>
            </a:r>
            <a:endParaRPr sz="800">
              <a:latin typeface="Microsoft Sans Serif"/>
              <a:cs typeface="Microsoft Sans Serif"/>
            </a:endParaRPr>
          </a:p>
          <a:p>
            <a:pPr marL="50800" marR="412115">
              <a:lnSpc>
                <a:spcPts val="950"/>
              </a:lnSpc>
              <a:spcBef>
                <a:spcPts val="620"/>
              </a:spcBef>
            </a:pPr>
            <a:r>
              <a:rPr sz="800" spc="-10" dirty="0">
                <a:latin typeface="Microsoft Sans Serif"/>
                <a:cs typeface="Microsoft Sans Serif"/>
              </a:rPr>
              <a:t>Therefore,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by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using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product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rule,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committee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3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men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and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4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women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can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be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selected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by</a:t>
            </a:r>
            <a:endParaRPr sz="800">
              <a:latin typeface="Microsoft Sans Serif"/>
              <a:cs typeface="Microsoft Sans Serif"/>
            </a:endParaRPr>
          </a:p>
          <a:p>
            <a:pPr marL="15875" algn="ctr">
              <a:lnSpc>
                <a:spcPts val="915"/>
              </a:lnSpc>
            </a:pPr>
            <a:r>
              <a:rPr sz="900" spc="89" baseline="32407" dirty="0">
                <a:latin typeface="Calibri"/>
                <a:cs typeface="Calibri"/>
              </a:rPr>
              <a:t>6</a:t>
            </a:r>
            <a:r>
              <a:rPr sz="800" i="1" spc="180" dirty="0">
                <a:latin typeface="Calibri"/>
                <a:cs typeface="Calibri"/>
              </a:rPr>
              <a:t>C</a:t>
            </a:r>
            <a:r>
              <a:rPr sz="900" spc="89" baseline="-18518" dirty="0">
                <a:latin typeface="Calibri"/>
                <a:cs typeface="Calibri"/>
              </a:rPr>
              <a:t>3</a:t>
            </a:r>
            <a:r>
              <a:rPr sz="900" baseline="-18518" dirty="0">
                <a:latin typeface="Calibri"/>
                <a:cs typeface="Calibri"/>
              </a:rPr>
              <a:t> </a:t>
            </a:r>
            <a:r>
              <a:rPr sz="900" spc="30" baseline="-18518" dirty="0">
                <a:latin typeface="Calibri"/>
                <a:cs typeface="Calibri"/>
              </a:rPr>
              <a:t> </a:t>
            </a:r>
            <a:r>
              <a:rPr sz="800" spc="-145" dirty="0">
                <a:latin typeface="Yu Gothic"/>
                <a:cs typeface="Yu Gothic"/>
              </a:rPr>
              <a:t>×</a:t>
            </a:r>
            <a:r>
              <a:rPr sz="800" spc="5" dirty="0">
                <a:latin typeface="Yu Gothic"/>
                <a:cs typeface="Yu Gothic"/>
              </a:rPr>
              <a:t> </a:t>
            </a:r>
            <a:r>
              <a:rPr sz="900" spc="89" baseline="32407" dirty="0">
                <a:latin typeface="Calibri"/>
                <a:cs typeface="Calibri"/>
              </a:rPr>
              <a:t>7</a:t>
            </a:r>
            <a:r>
              <a:rPr sz="800" i="1" spc="180" dirty="0">
                <a:latin typeface="Calibri"/>
                <a:cs typeface="Calibri"/>
              </a:rPr>
              <a:t>C</a:t>
            </a:r>
            <a:r>
              <a:rPr sz="900" spc="89" baseline="-18518" dirty="0">
                <a:latin typeface="Calibri"/>
                <a:cs typeface="Calibri"/>
              </a:rPr>
              <a:t>4</a:t>
            </a:r>
            <a:r>
              <a:rPr sz="900" baseline="-18518" dirty="0">
                <a:latin typeface="Calibri"/>
                <a:cs typeface="Calibri"/>
              </a:rPr>
              <a:t>  </a:t>
            </a:r>
            <a:r>
              <a:rPr sz="900" spc="-104" baseline="-18518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20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145" dirty="0">
                <a:latin typeface="Yu Gothic"/>
                <a:cs typeface="Yu Gothic"/>
              </a:rPr>
              <a:t>×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15" dirty="0">
                <a:latin typeface="Calibri"/>
                <a:cs typeface="Calibri"/>
              </a:rPr>
              <a:t>35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700</a:t>
            </a:r>
            <a:r>
              <a:rPr sz="800" i="1" spc="30" dirty="0"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  <a:p>
            <a:pPr marL="50800" marR="43180">
              <a:lnSpc>
                <a:spcPts val="950"/>
              </a:lnSpc>
              <a:spcBef>
                <a:spcPts val="925"/>
              </a:spcBef>
            </a:pPr>
            <a:r>
              <a:rPr sz="800" b="1" spc="-5" dirty="0">
                <a:latin typeface="Arial"/>
                <a:cs typeface="Arial"/>
              </a:rPr>
              <a:t>Answer of</a:t>
            </a:r>
            <a:r>
              <a:rPr sz="800" b="1" dirty="0">
                <a:latin typeface="Arial"/>
                <a:cs typeface="Arial"/>
              </a:rPr>
              <a:t> </a:t>
            </a:r>
            <a:r>
              <a:rPr sz="800" b="1" spc="-5" dirty="0">
                <a:latin typeface="Arial"/>
                <a:cs typeface="Arial"/>
              </a:rPr>
              <a:t>(ii):</a:t>
            </a:r>
            <a:r>
              <a:rPr sz="800" b="1" spc="55" dirty="0">
                <a:latin typeface="Arial"/>
                <a:cs typeface="Arial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For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committee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to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have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least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1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woman,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we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have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to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select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3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men 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and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1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woman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or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2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men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and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2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women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or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1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man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and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3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women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or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no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man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and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4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women.</a:t>
            </a:r>
            <a:endParaRPr sz="800">
              <a:latin typeface="Microsoft Sans Serif"/>
              <a:cs typeface="Microsoft Sans Serif"/>
            </a:endParaRPr>
          </a:p>
          <a:p>
            <a:pPr marL="50800">
              <a:lnSpc>
                <a:spcPct val="100000"/>
              </a:lnSpc>
              <a:spcBef>
                <a:spcPts val="550"/>
              </a:spcBef>
            </a:pPr>
            <a:r>
              <a:rPr sz="800" spc="-5" dirty="0">
                <a:latin typeface="Microsoft Sans Serif"/>
                <a:cs typeface="Microsoft Sans Serif"/>
              </a:rPr>
              <a:t>The selection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can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be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done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</a:t>
            </a:r>
            <a:endParaRPr sz="800">
              <a:latin typeface="Microsoft Sans Serif"/>
              <a:cs typeface="Microsoft Sans Serif"/>
            </a:endParaRPr>
          </a:p>
          <a:p>
            <a:pPr marL="548005">
              <a:lnSpc>
                <a:spcPct val="100000"/>
              </a:lnSpc>
              <a:spcBef>
                <a:spcPts val="20"/>
              </a:spcBef>
            </a:pPr>
            <a:r>
              <a:rPr sz="800" spc="105" dirty="0">
                <a:latin typeface="Calibri"/>
                <a:cs typeface="Calibri"/>
              </a:rPr>
              <a:t>(</a:t>
            </a:r>
            <a:r>
              <a:rPr sz="900" spc="157" baseline="27777" dirty="0">
                <a:latin typeface="Calibri"/>
                <a:cs typeface="Calibri"/>
              </a:rPr>
              <a:t>6</a:t>
            </a:r>
            <a:r>
              <a:rPr sz="800" i="1" spc="105" dirty="0">
                <a:latin typeface="Calibri"/>
                <a:cs typeface="Calibri"/>
              </a:rPr>
              <a:t>C</a:t>
            </a:r>
            <a:r>
              <a:rPr sz="900" spc="157" baseline="-23148" dirty="0">
                <a:latin typeface="Calibri"/>
                <a:cs typeface="Calibri"/>
              </a:rPr>
              <a:t>3</a:t>
            </a:r>
            <a:r>
              <a:rPr sz="900" spc="232" baseline="-23148" dirty="0">
                <a:latin typeface="Calibri"/>
                <a:cs typeface="Calibri"/>
              </a:rPr>
              <a:t> </a:t>
            </a:r>
            <a:r>
              <a:rPr sz="800" spc="-145" dirty="0">
                <a:latin typeface="Yu Gothic"/>
                <a:cs typeface="Yu Gothic"/>
              </a:rPr>
              <a:t>×</a:t>
            </a:r>
            <a:r>
              <a:rPr sz="800" spc="-70" dirty="0">
                <a:latin typeface="Yu Gothic"/>
                <a:cs typeface="Yu Gothic"/>
              </a:rPr>
              <a:t> </a:t>
            </a:r>
            <a:r>
              <a:rPr sz="900" spc="150" baseline="27777" dirty="0">
                <a:latin typeface="Calibri"/>
                <a:cs typeface="Calibri"/>
              </a:rPr>
              <a:t>7</a:t>
            </a:r>
            <a:r>
              <a:rPr sz="800" i="1" spc="100" dirty="0">
                <a:latin typeface="Calibri"/>
                <a:cs typeface="Calibri"/>
              </a:rPr>
              <a:t>C</a:t>
            </a:r>
            <a:r>
              <a:rPr sz="900" spc="150" baseline="-23148" dirty="0">
                <a:latin typeface="Calibri"/>
                <a:cs typeface="Calibri"/>
              </a:rPr>
              <a:t>1</a:t>
            </a:r>
            <a:r>
              <a:rPr sz="900" spc="-44" baseline="-23148" dirty="0">
                <a:latin typeface="Calibri"/>
                <a:cs typeface="Calibri"/>
              </a:rPr>
              <a:t> </a:t>
            </a:r>
            <a:r>
              <a:rPr sz="800" spc="85" dirty="0">
                <a:latin typeface="Calibri"/>
                <a:cs typeface="Calibri"/>
              </a:rPr>
              <a:t>)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+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105" dirty="0">
                <a:latin typeface="Calibri"/>
                <a:cs typeface="Calibri"/>
              </a:rPr>
              <a:t>(</a:t>
            </a:r>
            <a:r>
              <a:rPr sz="900" spc="157" baseline="27777" dirty="0">
                <a:latin typeface="Calibri"/>
                <a:cs typeface="Calibri"/>
              </a:rPr>
              <a:t>6</a:t>
            </a:r>
            <a:r>
              <a:rPr sz="800" i="1" spc="105" dirty="0">
                <a:latin typeface="Calibri"/>
                <a:cs typeface="Calibri"/>
              </a:rPr>
              <a:t>C</a:t>
            </a:r>
            <a:r>
              <a:rPr sz="900" spc="157" baseline="-23148" dirty="0">
                <a:latin typeface="Calibri"/>
                <a:cs typeface="Calibri"/>
              </a:rPr>
              <a:t>2</a:t>
            </a:r>
            <a:r>
              <a:rPr sz="900" spc="232" baseline="-23148" dirty="0">
                <a:latin typeface="Calibri"/>
                <a:cs typeface="Calibri"/>
              </a:rPr>
              <a:t> </a:t>
            </a:r>
            <a:r>
              <a:rPr sz="800" spc="-145" dirty="0">
                <a:latin typeface="Yu Gothic"/>
                <a:cs typeface="Yu Gothic"/>
              </a:rPr>
              <a:t>×</a:t>
            </a:r>
            <a:r>
              <a:rPr sz="800" spc="5" dirty="0">
                <a:latin typeface="Yu Gothic"/>
                <a:cs typeface="Yu Gothic"/>
              </a:rPr>
              <a:t> </a:t>
            </a:r>
            <a:r>
              <a:rPr sz="900" spc="150" baseline="27777" dirty="0">
                <a:latin typeface="Calibri"/>
                <a:cs typeface="Calibri"/>
              </a:rPr>
              <a:t>7</a:t>
            </a:r>
            <a:r>
              <a:rPr sz="800" i="1" spc="100" dirty="0">
                <a:latin typeface="Calibri"/>
                <a:cs typeface="Calibri"/>
              </a:rPr>
              <a:t>C</a:t>
            </a:r>
            <a:r>
              <a:rPr sz="900" spc="150" baseline="-23148" dirty="0">
                <a:latin typeface="Calibri"/>
                <a:cs typeface="Calibri"/>
              </a:rPr>
              <a:t>2</a:t>
            </a:r>
            <a:r>
              <a:rPr sz="900" spc="-44" baseline="-23148" dirty="0">
                <a:latin typeface="Calibri"/>
                <a:cs typeface="Calibri"/>
              </a:rPr>
              <a:t> </a:t>
            </a:r>
            <a:r>
              <a:rPr sz="800" spc="85" dirty="0">
                <a:latin typeface="Calibri"/>
                <a:cs typeface="Calibri"/>
              </a:rPr>
              <a:t>)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+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105" dirty="0">
                <a:latin typeface="Calibri"/>
                <a:cs typeface="Calibri"/>
              </a:rPr>
              <a:t>(</a:t>
            </a:r>
            <a:r>
              <a:rPr sz="900" spc="157" baseline="27777" dirty="0">
                <a:latin typeface="Calibri"/>
                <a:cs typeface="Calibri"/>
              </a:rPr>
              <a:t>6</a:t>
            </a:r>
            <a:r>
              <a:rPr sz="800" i="1" spc="105" dirty="0">
                <a:latin typeface="Calibri"/>
                <a:cs typeface="Calibri"/>
              </a:rPr>
              <a:t>C</a:t>
            </a:r>
            <a:r>
              <a:rPr sz="900" spc="157" baseline="-23148" dirty="0">
                <a:latin typeface="Calibri"/>
                <a:cs typeface="Calibri"/>
              </a:rPr>
              <a:t>1</a:t>
            </a:r>
            <a:r>
              <a:rPr sz="900" spc="232" baseline="-23148" dirty="0">
                <a:latin typeface="Calibri"/>
                <a:cs typeface="Calibri"/>
              </a:rPr>
              <a:t> </a:t>
            </a:r>
            <a:r>
              <a:rPr sz="800" spc="-145" dirty="0">
                <a:latin typeface="Yu Gothic"/>
                <a:cs typeface="Yu Gothic"/>
              </a:rPr>
              <a:t>×</a:t>
            </a:r>
            <a:r>
              <a:rPr sz="800" spc="5" dirty="0">
                <a:latin typeface="Yu Gothic"/>
                <a:cs typeface="Yu Gothic"/>
              </a:rPr>
              <a:t> </a:t>
            </a:r>
            <a:r>
              <a:rPr sz="900" spc="150" baseline="27777" dirty="0">
                <a:latin typeface="Calibri"/>
                <a:cs typeface="Calibri"/>
              </a:rPr>
              <a:t>7</a:t>
            </a:r>
            <a:r>
              <a:rPr sz="800" i="1" spc="100" dirty="0">
                <a:latin typeface="Calibri"/>
                <a:cs typeface="Calibri"/>
              </a:rPr>
              <a:t>C</a:t>
            </a:r>
            <a:r>
              <a:rPr sz="900" spc="150" baseline="-23148" dirty="0">
                <a:latin typeface="Calibri"/>
                <a:cs typeface="Calibri"/>
              </a:rPr>
              <a:t>3</a:t>
            </a:r>
            <a:r>
              <a:rPr sz="900" spc="-44" baseline="-23148" dirty="0">
                <a:latin typeface="Calibri"/>
                <a:cs typeface="Calibri"/>
              </a:rPr>
              <a:t> </a:t>
            </a:r>
            <a:r>
              <a:rPr sz="800" spc="85" dirty="0">
                <a:latin typeface="Calibri"/>
                <a:cs typeface="Calibri"/>
              </a:rPr>
              <a:t>)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+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105" dirty="0">
                <a:latin typeface="Calibri"/>
                <a:cs typeface="Calibri"/>
              </a:rPr>
              <a:t>(</a:t>
            </a:r>
            <a:r>
              <a:rPr sz="900" spc="157" baseline="27777" dirty="0">
                <a:latin typeface="Calibri"/>
                <a:cs typeface="Calibri"/>
              </a:rPr>
              <a:t>6</a:t>
            </a:r>
            <a:r>
              <a:rPr sz="800" i="1" spc="105" dirty="0">
                <a:latin typeface="Calibri"/>
                <a:cs typeface="Calibri"/>
              </a:rPr>
              <a:t>C</a:t>
            </a:r>
            <a:r>
              <a:rPr sz="900" spc="157" baseline="-23148" dirty="0">
                <a:latin typeface="Calibri"/>
                <a:cs typeface="Calibri"/>
              </a:rPr>
              <a:t>0</a:t>
            </a:r>
            <a:r>
              <a:rPr sz="900" spc="232" baseline="-23148" dirty="0">
                <a:latin typeface="Calibri"/>
                <a:cs typeface="Calibri"/>
              </a:rPr>
              <a:t> </a:t>
            </a:r>
            <a:r>
              <a:rPr sz="800" spc="-145" dirty="0">
                <a:latin typeface="Yu Gothic"/>
                <a:cs typeface="Yu Gothic"/>
              </a:rPr>
              <a:t>×</a:t>
            </a:r>
            <a:r>
              <a:rPr sz="800" spc="5" dirty="0">
                <a:latin typeface="Yu Gothic"/>
                <a:cs typeface="Yu Gothic"/>
              </a:rPr>
              <a:t> </a:t>
            </a:r>
            <a:r>
              <a:rPr sz="900" spc="150" baseline="27777" dirty="0">
                <a:latin typeface="Calibri"/>
                <a:cs typeface="Calibri"/>
              </a:rPr>
              <a:t>7</a:t>
            </a:r>
            <a:r>
              <a:rPr sz="800" i="1" spc="100" dirty="0">
                <a:latin typeface="Calibri"/>
                <a:cs typeface="Calibri"/>
              </a:rPr>
              <a:t>C</a:t>
            </a:r>
            <a:r>
              <a:rPr sz="900" spc="150" baseline="-23148" dirty="0">
                <a:latin typeface="Calibri"/>
                <a:cs typeface="Calibri"/>
              </a:rPr>
              <a:t>4</a:t>
            </a:r>
            <a:r>
              <a:rPr sz="900" spc="-44" baseline="-23148" dirty="0">
                <a:latin typeface="Calibri"/>
                <a:cs typeface="Calibri"/>
              </a:rPr>
              <a:t> </a:t>
            </a:r>
            <a:r>
              <a:rPr sz="800" spc="85" dirty="0">
                <a:latin typeface="Calibri"/>
                <a:cs typeface="Calibri"/>
              </a:rPr>
              <a:t>)</a:t>
            </a:r>
            <a:endParaRPr sz="800">
              <a:latin typeface="Calibri"/>
              <a:cs typeface="Calibri"/>
            </a:endParaRPr>
          </a:p>
          <a:p>
            <a:pPr marL="548005">
              <a:lnSpc>
                <a:spcPct val="100000"/>
              </a:lnSpc>
              <a:spcBef>
                <a:spcPts val="385"/>
              </a:spcBef>
            </a:pP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40" dirty="0">
                <a:latin typeface="Calibri"/>
                <a:cs typeface="Calibri"/>
              </a:rPr>
              <a:t>(20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145" dirty="0">
                <a:latin typeface="Yu Gothic"/>
                <a:cs typeface="Yu Gothic"/>
              </a:rPr>
              <a:t>×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50" dirty="0">
                <a:latin typeface="Calibri"/>
                <a:cs typeface="Calibri"/>
              </a:rPr>
              <a:t>7)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+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40" dirty="0">
                <a:latin typeface="Calibri"/>
                <a:cs typeface="Calibri"/>
              </a:rPr>
              <a:t>(15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145" dirty="0">
                <a:latin typeface="Yu Gothic"/>
                <a:cs typeface="Yu Gothic"/>
              </a:rPr>
              <a:t>×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40" dirty="0">
                <a:latin typeface="Calibri"/>
                <a:cs typeface="Calibri"/>
              </a:rPr>
              <a:t>21)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+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50" dirty="0">
                <a:latin typeface="Calibri"/>
                <a:cs typeface="Calibri"/>
              </a:rPr>
              <a:t>(6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145" dirty="0">
                <a:latin typeface="Yu Gothic"/>
                <a:cs typeface="Yu Gothic"/>
              </a:rPr>
              <a:t>×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40" dirty="0">
                <a:latin typeface="Calibri"/>
                <a:cs typeface="Calibri"/>
              </a:rPr>
              <a:t>35)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+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50" dirty="0">
                <a:latin typeface="Calibri"/>
                <a:cs typeface="Calibri"/>
              </a:rPr>
              <a:t>(1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145" dirty="0">
                <a:latin typeface="Yu Gothic"/>
                <a:cs typeface="Yu Gothic"/>
              </a:rPr>
              <a:t>×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40" dirty="0">
                <a:latin typeface="Calibri"/>
                <a:cs typeface="Calibri"/>
              </a:rPr>
              <a:t>35)</a:t>
            </a:r>
            <a:endParaRPr sz="800">
              <a:latin typeface="Calibri"/>
              <a:cs typeface="Calibri"/>
            </a:endParaRPr>
          </a:p>
          <a:p>
            <a:pPr marL="548005">
              <a:lnSpc>
                <a:spcPct val="100000"/>
              </a:lnSpc>
              <a:spcBef>
                <a:spcPts val="385"/>
              </a:spcBef>
            </a:pP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140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+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315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+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210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+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35</a:t>
            </a:r>
            <a:endParaRPr sz="800">
              <a:latin typeface="Calibri"/>
              <a:cs typeface="Calibri"/>
            </a:endParaRPr>
          </a:p>
          <a:p>
            <a:pPr marL="548005">
              <a:lnSpc>
                <a:spcPct val="100000"/>
              </a:lnSpc>
              <a:spcBef>
                <a:spcPts val="385"/>
              </a:spcBef>
            </a:pP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20" dirty="0">
                <a:latin typeface="Calibri"/>
                <a:cs typeface="Calibri"/>
              </a:rPr>
              <a:t>700</a:t>
            </a:r>
            <a:r>
              <a:rPr sz="800" i="1" spc="20" dirty="0"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1775"/>
            <a:chOff x="0" y="0"/>
            <a:chExt cx="4608195" cy="231775"/>
          </a:xfrm>
        </p:grpSpPr>
        <p:sp>
          <p:nvSpPr>
            <p:cNvPr id="3" name="object 3"/>
            <p:cNvSpPr/>
            <p:nvPr/>
          </p:nvSpPr>
          <p:spPr>
            <a:xfrm>
              <a:off x="16357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61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65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69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131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131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6350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139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6430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527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0313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535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072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5762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080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68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72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476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980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Rules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500" spc="2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r>
              <a:rPr sz="5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Exclusion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181978"/>
            <a:ext cx="4608195" cy="277495"/>
            <a:chOff x="0" y="181978"/>
            <a:chExt cx="4608195" cy="277495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81978"/>
              <a:ext cx="4608004" cy="6616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0" y="231609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95300" y="196123"/>
            <a:ext cx="6026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Outline</a:t>
            </a:r>
            <a:endParaRPr sz="1400"/>
          </a:p>
        </p:txBody>
      </p:sp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59346"/>
            <a:ext cx="4608004" cy="3308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655790"/>
            <a:ext cx="172046" cy="172046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355765" y="671743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1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9272" y="561168"/>
            <a:ext cx="2010410" cy="266128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endParaRPr sz="1000">
              <a:latin typeface="Microsoft Sans Serif"/>
              <a:cs typeface="Microsoft Sans Serif"/>
            </a:endParaRPr>
          </a:p>
          <a:p>
            <a:pPr marL="12700" marR="320675">
              <a:lnSpc>
                <a:spcPct val="157200"/>
              </a:lnSpc>
            </a:pPr>
            <a:r>
              <a:rPr sz="1000" spc="-10" dirty="0">
                <a:solidFill>
                  <a:srgbClr val="D6D6E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3" action="ppaction://hlinksldjump"/>
              </a:rPr>
              <a:t> and Combination </a:t>
            </a:r>
            <a:r>
              <a:rPr sz="1000" spc="-25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1000" spc="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Rules 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1000" spc="5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endParaRPr sz="1000">
              <a:latin typeface="Microsoft Sans Serif"/>
              <a:cs typeface="Microsoft Sans Serif"/>
            </a:endParaRPr>
          </a:p>
          <a:p>
            <a:pPr marL="12700" marR="5080">
              <a:lnSpc>
                <a:spcPct val="157200"/>
              </a:lnSpc>
            </a:pP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1000" spc="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1000" spc="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Exclusion </a:t>
            </a:r>
            <a:r>
              <a:rPr sz="1000" spc="-25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endParaRPr sz="1000">
              <a:latin typeface="Microsoft Sans Serif"/>
              <a:cs typeface="Microsoft Sans Serif"/>
            </a:endParaRPr>
          </a:p>
          <a:p>
            <a:pPr marL="12700" marR="902335">
              <a:lnSpc>
                <a:spcPct val="157200"/>
              </a:lnSpc>
            </a:pP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8" action="ppaction://hlinksldjump"/>
              </a:rPr>
              <a:t>Numbers 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2" action="ppaction://hlinksldjump"/>
              </a:rPr>
              <a:t>Prime </a:t>
            </a:r>
            <a:r>
              <a:rPr sz="1000" spc="-10" dirty="0">
                <a:solidFill>
                  <a:srgbClr val="D6D6EF"/>
                </a:solidFill>
                <a:latin typeface="Microsoft Sans Serif"/>
                <a:cs typeface="Microsoft Sans Serif"/>
                <a:hlinkClick r:id="rId12" action="ppaction://hlinksldjump"/>
              </a:rPr>
              <a:t>Factorization </a:t>
            </a:r>
            <a:r>
              <a:rPr sz="1000" spc="-254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3" action="ppaction://hlinksldjump"/>
              </a:rPr>
              <a:t>GCD</a:t>
            </a:r>
            <a:endParaRPr sz="1000">
              <a:latin typeface="Microsoft Sans Serif"/>
              <a:cs typeface="Microsoft Sans Serif"/>
            </a:endParaRPr>
          </a:p>
          <a:p>
            <a:pPr marL="12700" marR="609600">
              <a:lnSpc>
                <a:spcPct val="157200"/>
              </a:lnSpc>
            </a:pP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4" action="ppaction://hlinksldjump"/>
              </a:rPr>
              <a:t>The</a:t>
            </a:r>
            <a:r>
              <a:rPr sz="1000" spc="-15" dirty="0">
                <a:solidFill>
                  <a:srgbClr val="D6D6EF"/>
                </a:solidFill>
                <a:latin typeface="Microsoft Sans Serif"/>
                <a:cs typeface="Microsoft Sans Serif"/>
                <a:hlinkClick r:id="rId14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4" action="ppaction://hlinksldjump"/>
              </a:rPr>
              <a:t>Euclidean</a:t>
            </a:r>
            <a:r>
              <a:rPr sz="1000" spc="-15" dirty="0">
                <a:solidFill>
                  <a:srgbClr val="D6D6EF"/>
                </a:solidFill>
                <a:latin typeface="Microsoft Sans Serif"/>
                <a:cs typeface="Microsoft Sans Serif"/>
                <a:hlinkClick r:id="rId14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4" action="ppaction://hlinksldjump"/>
              </a:rPr>
              <a:t>Algorithm </a:t>
            </a:r>
            <a:r>
              <a:rPr sz="1000" spc="-25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5" action="ppaction://hlinksldjump"/>
              </a:rPr>
              <a:t>LCM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895362"/>
            <a:ext cx="172046" cy="172046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355765" y="911316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2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07060" y="1134948"/>
            <a:ext cx="172046" cy="172046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355765" y="1150165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3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07060" y="1374521"/>
            <a:ext cx="172046" cy="172046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355765" y="1390474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4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37" name="object 3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1614106"/>
            <a:ext cx="172046" cy="172046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355765" y="1628510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5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39" name="object 3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1853692"/>
            <a:ext cx="172046" cy="172046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355765" y="1868909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6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1" name="object 4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2093264"/>
            <a:ext cx="172046" cy="172046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355765" y="2108405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7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3" name="object 4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2332850"/>
            <a:ext cx="172046" cy="172046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355765" y="2348067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8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5" name="object 4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07060" y="2572423"/>
            <a:ext cx="172046" cy="172046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355765" y="2587653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9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7" name="object 4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2812008"/>
            <a:ext cx="172046" cy="172046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331139" y="2827225"/>
            <a:ext cx="1244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10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9" name="object 4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3051581"/>
            <a:ext cx="172046" cy="172046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331139" y="3067535"/>
            <a:ext cx="1244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11</a:t>
            </a:r>
            <a:endParaRPr sz="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1775"/>
            <a:chOff x="0" y="0"/>
            <a:chExt cx="4608195" cy="231775"/>
          </a:xfrm>
        </p:grpSpPr>
        <p:sp>
          <p:nvSpPr>
            <p:cNvPr id="3" name="object 3"/>
            <p:cNvSpPr/>
            <p:nvPr/>
          </p:nvSpPr>
          <p:spPr>
            <a:xfrm>
              <a:off x="16357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61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65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69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131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350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6350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139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6430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527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0313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535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072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5762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080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68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72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476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980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Rules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500" spc="2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r>
              <a:rPr sz="5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Exclusion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181978"/>
            <a:ext cx="4608195" cy="277495"/>
            <a:chOff x="0" y="181978"/>
            <a:chExt cx="4608195" cy="277495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81978"/>
              <a:ext cx="4608004" cy="6616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0" y="231609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0" y="196123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Pigeonhole</a:t>
            </a:r>
            <a:r>
              <a:rPr sz="1400" spc="-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Principle</a:t>
            </a:r>
            <a:endParaRPr sz="1400"/>
          </a:p>
        </p:txBody>
      </p:sp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59346"/>
            <a:ext cx="4608004" cy="33083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347294" y="602347"/>
            <a:ext cx="3856354" cy="583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sz="800" b="1" spc="-5" dirty="0">
                <a:solidFill>
                  <a:srgbClr val="FF0000"/>
                </a:solidFill>
                <a:latin typeface="Arial"/>
                <a:cs typeface="Arial"/>
              </a:rPr>
              <a:t>Pigeonhole</a:t>
            </a:r>
            <a:r>
              <a:rPr sz="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-5" dirty="0">
                <a:solidFill>
                  <a:srgbClr val="FF0000"/>
                </a:solidFill>
                <a:latin typeface="Arial"/>
                <a:cs typeface="Arial"/>
              </a:rPr>
              <a:t>Principle:</a:t>
            </a:r>
            <a:r>
              <a:rPr sz="800" b="1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i="1" spc="100" dirty="0">
                <a:latin typeface="Calibri"/>
                <a:cs typeface="Calibri"/>
              </a:rPr>
              <a:t>n</a:t>
            </a:r>
            <a:r>
              <a:rPr sz="800" i="1" spc="50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pigeons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are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accommodated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i="1" spc="114" dirty="0">
                <a:latin typeface="Calibri"/>
                <a:cs typeface="Calibri"/>
              </a:rPr>
              <a:t>m</a:t>
            </a:r>
            <a:r>
              <a:rPr sz="800" i="1" spc="45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pigeonholes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and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i="1" spc="100" dirty="0">
                <a:latin typeface="Calibri"/>
                <a:cs typeface="Calibri"/>
              </a:rPr>
              <a:t>n</a:t>
            </a:r>
            <a:r>
              <a:rPr sz="800" i="1" spc="60" dirty="0">
                <a:latin typeface="Calibri"/>
                <a:cs typeface="Calibri"/>
              </a:rPr>
              <a:t> </a:t>
            </a:r>
            <a:r>
              <a:rPr sz="800" i="1" spc="254" dirty="0">
                <a:latin typeface="Calibri"/>
                <a:cs typeface="Calibri"/>
              </a:rPr>
              <a:t>&gt;</a:t>
            </a:r>
            <a:r>
              <a:rPr sz="800" i="1" spc="55" dirty="0">
                <a:latin typeface="Calibri"/>
                <a:cs typeface="Calibri"/>
              </a:rPr>
              <a:t> </a:t>
            </a:r>
            <a:r>
              <a:rPr sz="800" i="1" spc="114" dirty="0">
                <a:latin typeface="Calibri"/>
                <a:cs typeface="Calibri"/>
              </a:rPr>
              <a:t>m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ts val="955"/>
              </a:lnSpc>
            </a:pPr>
            <a:r>
              <a:rPr sz="800" spc="-5" dirty="0">
                <a:latin typeface="Microsoft Sans Serif"/>
                <a:cs typeface="Microsoft Sans Serif"/>
              </a:rPr>
              <a:t>then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at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least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one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pigeonhole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will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contain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two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or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more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pigeons.</a:t>
            </a:r>
            <a:endParaRPr sz="800">
              <a:latin typeface="Microsoft Sans Serif"/>
              <a:cs typeface="Microsoft Sans Serif"/>
            </a:endParaRPr>
          </a:p>
          <a:p>
            <a:pPr marL="12700" marR="196850">
              <a:lnSpc>
                <a:spcPts val="950"/>
              </a:lnSpc>
              <a:spcBef>
                <a:spcPts val="625"/>
              </a:spcBef>
            </a:pPr>
            <a:r>
              <a:rPr sz="800" spc="-15" dirty="0">
                <a:latin typeface="Microsoft Sans Serif"/>
                <a:cs typeface="Microsoft Sans Serif"/>
              </a:rPr>
              <a:t>Equivalently,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i="1" spc="100" dirty="0">
                <a:latin typeface="Calibri"/>
                <a:cs typeface="Calibri"/>
              </a:rPr>
              <a:t>n</a:t>
            </a:r>
            <a:r>
              <a:rPr sz="800" i="1" spc="45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objects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are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put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i="1" spc="114" dirty="0">
                <a:latin typeface="Calibri"/>
                <a:cs typeface="Calibri"/>
              </a:rPr>
              <a:t>m</a:t>
            </a:r>
            <a:r>
              <a:rPr sz="800" i="1" spc="45" dirty="0">
                <a:latin typeface="Calibri"/>
                <a:cs typeface="Calibri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boxes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and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i="1" spc="100" dirty="0">
                <a:latin typeface="Calibri"/>
                <a:cs typeface="Calibri"/>
              </a:rPr>
              <a:t>n</a:t>
            </a:r>
            <a:r>
              <a:rPr sz="800" i="1" spc="55" dirty="0">
                <a:latin typeface="Calibri"/>
                <a:cs typeface="Calibri"/>
              </a:rPr>
              <a:t> </a:t>
            </a:r>
            <a:r>
              <a:rPr sz="800" i="1" spc="254" dirty="0">
                <a:latin typeface="Calibri"/>
                <a:cs typeface="Calibri"/>
              </a:rPr>
              <a:t>&gt;</a:t>
            </a:r>
            <a:r>
              <a:rPr sz="800" i="1" spc="55" dirty="0">
                <a:latin typeface="Calibri"/>
                <a:cs typeface="Calibri"/>
              </a:rPr>
              <a:t> m</a:t>
            </a:r>
            <a:r>
              <a:rPr sz="800" spc="55" dirty="0">
                <a:latin typeface="Microsoft Sans Serif"/>
                <a:cs typeface="Microsoft Sans Serif"/>
              </a:rPr>
              <a:t>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at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least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one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box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will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contain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two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or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more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objects.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60361" y="1287729"/>
            <a:ext cx="2687320" cy="1224280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347294" y="2619513"/>
            <a:ext cx="37826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" dirty="0">
                <a:solidFill>
                  <a:srgbClr val="FF0000"/>
                </a:solidFill>
                <a:latin typeface="Arial"/>
                <a:cs typeface="Arial"/>
              </a:rPr>
              <a:t>Generalization</a:t>
            </a:r>
            <a:r>
              <a:rPr sz="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-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-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-5" dirty="0">
                <a:solidFill>
                  <a:srgbClr val="FF0000"/>
                </a:solidFill>
                <a:latin typeface="Arial"/>
                <a:cs typeface="Arial"/>
              </a:rPr>
              <a:t>Pigeonhole</a:t>
            </a:r>
            <a:r>
              <a:rPr sz="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-5" dirty="0">
                <a:solidFill>
                  <a:srgbClr val="FF0000"/>
                </a:solidFill>
                <a:latin typeface="Arial"/>
                <a:cs typeface="Arial"/>
              </a:rPr>
              <a:t>Principle:</a:t>
            </a:r>
            <a:r>
              <a:rPr sz="800" b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If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i="1" spc="100" dirty="0">
                <a:latin typeface="Calibri"/>
                <a:cs typeface="Calibri"/>
              </a:rPr>
              <a:t>n</a:t>
            </a:r>
            <a:r>
              <a:rPr sz="800" i="1" spc="50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pigeons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are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accommodated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i="1" spc="114" dirty="0">
                <a:latin typeface="Calibri"/>
                <a:cs typeface="Calibri"/>
              </a:rPr>
              <a:t>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7294" y="2739706"/>
            <a:ext cx="33331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Microsoft Sans Serif"/>
                <a:cs typeface="Microsoft Sans Serif"/>
              </a:rPr>
              <a:t>pigeonholes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and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i="1" spc="100" dirty="0">
                <a:latin typeface="Calibri"/>
                <a:cs typeface="Calibri"/>
              </a:rPr>
              <a:t>n</a:t>
            </a:r>
            <a:r>
              <a:rPr sz="800" i="1" spc="55" dirty="0">
                <a:latin typeface="Calibri"/>
                <a:cs typeface="Calibri"/>
              </a:rPr>
              <a:t> </a:t>
            </a:r>
            <a:r>
              <a:rPr sz="800" i="1" spc="254" dirty="0">
                <a:latin typeface="Calibri"/>
                <a:cs typeface="Calibri"/>
              </a:rPr>
              <a:t>&gt;</a:t>
            </a:r>
            <a:r>
              <a:rPr sz="800" i="1" spc="55" dirty="0">
                <a:latin typeface="Calibri"/>
                <a:cs typeface="Calibri"/>
              </a:rPr>
              <a:t> </a:t>
            </a:r>
            <a:r>
              <a:rPr sz="800" i="1" spc="114" dirty="0">
                <a:latin typeface="Calibri"/>
                <a:cs typeface="Calibri"/>
              </a:rPr>
              <a:t>m</a:t>
            </a:r>
            <a:r>
              <a:rPr sz="800" i="1" spc="45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one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pigeonholes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must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contain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least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5221" y="2851174"/>
            <a:ext cx="2762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00" dirty="0">
                <a:latin typeface="Calibri"/>
                <a:cs typeface="Calibri"/>
              </a:rPr>
              <a:t>n</a:t>
            </a:r>
            <a:r>
              <a:rPr sz="800" i="1" spc="5" dirty="0">
                <a:latin typeface="Calibri"/>
                <a:cs typeface="Calibri"/>
              </a:rPr>
              <a:t> </a:t>
            </a:r>
            <a:r>
              <a:rPr sz="800" spc="-145" dirty="0">
                <a:latin typeface="Yu Gothic"/>
                <a:cs typeface="Yu Gothic"/>
              </a:rPr>
              <a:t>−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15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2894" y="2997478"/>
            <a:ext cx="1206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14" dirty="0">
                <a:latin typeface="Calibri"/>
                <a:cs typeface="Calibri"/>
              </a:rPr>
              <a:t>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7294" y="2779431"/>
            <a:ext cx="4318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" algn="ctr">
              <a:lnSpc>
                <a:spcPts val="480"/>
              </a:lnSpc>
              <a:spcBef>
                <a:spcPts val="95"/>
              </a:spcBef>
              <a:tabLst>
                <a:tab pos="294640" algn="l"/>
              </a:tabLst>
            </a:pPr>
            <a:r>
              <a:rPr sz="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800">
              <a:latin typeface="Times New Roman"/>
              <a:cs typeface="Times New Roman"/>
            </a:endParaRPr>
          </a:p>
          <a:p>
            <a:pPr algn="ctr">
              <a:lnSpc>
                <a:spcPts val="480"/>
              </a:lnSpc>
              <a:tabLst>
                <a:tab pos="342900" algn="l"/>
              </a:tabLst>
            </a:pPr>
            <a:r>
              <a:rPr sz="800" spc="195" dirty="0">
                <a:latin typeface="Trebuchet MS"/>
                <a:cs typeface="Trebuchet MS"/>
              </a:rPr>
              <a:t>,	,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77519" y="2921659"/>
            <a:ext cx="34283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54" dirty="0">
                <a:latin typeface="Calibri"/>
                <a:cs typeface="Calibri"/>
              </a:rPr>
              <a:t>+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1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pigeons,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where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80" dirty="0">
                <a:latin typeface="Yu Gothic"/>
                <a:cs typeface="Yu Gothic"/>
              </a:rPr>
              <a:t>[</a:t>
            </a:r>
            <a:r>
              <a:rPr sz="800" i="1" spc="-80" dirty="0">
                <a:latin typeface="Calibri"/>
                <a:cs typeface="Calibri"/>
              </a:rPr>
              <a:t>x</a:t>
            </a:r>
            <a:r>
              <a:rPr sz="800" spc="-80" dirty="0">
                <a:latin typeface="Yu Gothic"/>
                <a:cs typeface="Yu Gothic"/>
              </a:rPr>
              <a:t>♩</a:t>
            </a:r>
            <a:r>
              <a:rPr sz="800" spc="-5" dirty="0">
                <a:latin typeface="Yu Gothic"/>
                <a:cs typeface="Yu Gothic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denotes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greatest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integer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less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than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or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equal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to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i="1" spc="60" dirty="0">
                <a:latin typeface="Calibri"/>
                <a:cs typeface="Calibri"/>
              </a:rPr>
              <a:t>x</a:t>
            </a:r>
            <a:r>
              <a:rPr sz="800" spc="60" dirty="0">
                <a:latin typeface="Microsoft Sans Serif"/>
                <a:cs typeface="Microsoft Sans Serif"/>
              </a:rPr>
              <a:t>,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7294" y="3103599"/>
            <a:ext cx="10604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Microsoft Sans Serif"/>
                <a:cs typeface="Microsoft Sans Serif"/>
              </a:rPr>
              <a:t>which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is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real</a:t>
            </a:r>
            <a:r>
              <a:rPr sz="800" spc="-10" dirty="0">
                <a:latin typeface="Microsoft Sans Serif"/>
                <a:cs typeface="Microsoft Sans Serif"/>
              </a:rPr>
              <a:t> number.</a:t>
            </a:r>
            <a:endParaRPr sz="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1775"/>
            <a:chOff x="0" y="0"/>
            <a:chExt cx="4608195" cy="231775"/>
          </a:xfrm>
        </p:grpSpPr>
        <p:sp>
          <p:nvSpPr>
            <p:cNvPr id="3" name="object 3"/>
            <p:cNvSpPr/>
            <p:nvPr/>
          </p:nvSpPr>
          <p:spPr>
            <a:xfrm>
              <a:off x="16357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61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65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69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131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350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139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139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6430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527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0313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535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072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5762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080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68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72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476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980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Rules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500" spc="2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r>
              <a:rPr sz="5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Exclusion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181978"/>
            <a:ext cx="4608195" cy="277495"/>
            <a:chOff x="0" y="181978"/>
            <a:chExt cx="4608195" cy="277495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81978"/>
              <a:ext cx="4608004" cy="6616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0" y="231609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0" y="196123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Examples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(Pigeonhole </a:t>
            </a:r>
            <a:r>
              <a:rPr sz="1400" spc="10" dirty="0">
                <a:solidFill>
                  <a:srgbClr val="FFFFFF"/>
                </a:solidFill>
              </a:rPr>
              <a:t>Principle)</a:t>
            </a:r>
            <a:endParaRPr sz="1400"/>
          </a:p>
        </p:txBody>
      </p:sp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59346"/>
            <a:ext cx="4608004" cy="3308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79640" y="681545"/>
            <a:ext cx="70142" cy="70142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46328" y="960882"/>
            <a:ext cx="56515" cy="5651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46328" y="1081074"/>
            <a:ext cx="56515" cy="56514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79640" y="1529270"/>
            <a:ext cx="70142" cy="70142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46328" y="1808594"/>
            <a:ext cx="56515" cy="5651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46328" y="1928799"/>
            <a:ext cx="56515" cy="56515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79640" y="2085975"/>
            <a:ext cx="70142" cy="70142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46328" y="2605709"/>
            <a:ext cx="56515" cy="56515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46328" y="2725915"/>
            <a:ext cx="56515" cy="56515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574954" y="640294"/>
            <a:ext cx="3638550" cy="23488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 marR="290195">
              <a:lnSpc>
                <a:spcPts val="950"/>
              </a:lnSpc>
              <a:spcBef>
                <a:spcPts val="135"/>
              </a:spcBef>
            </a:pPr>
            <a:r>
              <a:rPr sz="800" spc="-5" dirty="0">
                <a:latin typeface="Microsoft Sans Serif"/>
                <a:cs typeface="Microsoft Sans Serif"/>
              </a:rPr>
              <a:t>Among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any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group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367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people,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there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must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least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two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with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same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birthday,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because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there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are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only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366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possible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birthdays.</a:t>
            </a:r>
            <a:endParaRPr sz="800">
              <a:latin typeface="Microsoft Sans Serif"/>
              <a:cs typeface="Microsoft Sans Serif"/>
            </a:endParaRPr>
          </a:p>
          <a:p>
            <a:pPr marL="290830" marR="2031364">
              <a:lnSpc>
                <a:spcPts val="950"/>
              </a:lnSpc>
              <a:spcBef>
                <a:spcPts val="195"/>
              </a:spcBef>
            </a:pPr>
            <a:r>
              <a:rPr sz="800" spc="-5" dirty="0">
                <a:latin typeface="Microsoft Sans Serif"/>
                <a:cs typeface="Microsoft Sans Serif"/>
              </a:rPr>
              <a:t>Pigeon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=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367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people 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Pigeonholes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= 366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birthdays.</a:t>
            </a:r>
            <a:endParaRPr sz="800">
              <a:latin typeface="Microsoft Sans Serif"/>
              <a:cs typeface="Microsoft Sans Serif"/>
            </a:endParaRPr>
          </a:p>
          <a:p>
            <a:pPr marL="38100" marR="93980">
              <a:lnSpc>
                <a:spcPts val="950"/>
              </a:lnSpc>
              <a:spcBef>
                <a:spcPts val="390"/>
              </a:spcBef>
            </a:pPr>
            <a:r>
              <a:rPr sz="800" b="1" spc="-5" dirty="0">
                <a:latin typeface="Arial"/>
                <a:cs typeface="Arial"/>
              </a:rPr>
              <a:t>Note:</a:t>
            </a:r>
            <a:r>
              <a:rPr sz="800" b="1" spc="55" dirty="0">
                <a:latin typeface="Arial"/>
                <a:cs typeface="Arial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there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pair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you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with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same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birthday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date?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YES,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since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there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are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more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than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366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you.</a:t>
            </a:r>
            <a:endParaRPr sz="800">
              <a:latin typeface="Microsoft Sans Serif"/>
              <a:cs typeface="Microsoft Sans Serif"/>
            </a:endParaRPr>
          </a:p>
          <a:p>
            <a:pPr marL="38100" marR="60325">
              <a:lnSpc>
                <a:spcPts val="950"/>
              </a:lnSpc>
              <a:spcBef>
                <a:spcPts val="390"/>
              </a:spcBef>
            </a:pPr>
            <a:r>
              <a:rPr sz="800" spc="-5" dirty="0">
                <a:latin typeface="Microsoft Sans Serif"/>
                <a:cs typeface="Microsoft Sans Serif"/>
              </a:rPr>
              <a:t>In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any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group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27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English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words,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there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must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least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two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that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begin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with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same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letter,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because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there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are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26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letters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English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alphabet.</a:t>
            </a:r>
            <a:endParaRPr sz="800">
              <a:latin typeface="Microsoft Sans Serif"/>
              <a:cs typeface="Microsoft Sans Serif"/>
            </a:endParaRPr>
          </a:p>
          <a:p>
            <a:pPr marL="290830" marR="2109470">
              <a:lnSpc>
                <a:spcPts val="950"/>
              </a:lnSpc>
              <a:spcBef>
                <a:spcPts val="195"/>
              </a:spcBef>
            </a:pPr>
            <a:r>
              <a:rPr sz="800" spc="-5" dirty="0">
                <a:latin typeface="Microsoft Sans Serif"/>
                <a:cs typeface="Microsoft Sans Serif"/>
              </a:rPr>
              <a:t>Pigeon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=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27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words, </a:t>
            </a:r>
            <a:r>
              <a:rPr sz="800" spc="-5" dirty="0">
                <a:latin typeface="Microsoft Sans Serif"/>
                <a:cs typeface="Microsoft Sans Serif"/>
              </a:rPr>
              <a:t> Pigeonholes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= 26 alphabet.</a:t>
            </a:r>
            <a:endParaRPr sz="800">
              <a:latin typeface="Microsoft Sans Serif"/>
              <a:cs typeface="Microsoft Sans Serif"/>
            </a:endParaRPr>
          </a:p>
          <a:p>
            <a:pPr marL="38100" marR="76835">
              <a:lnSpc>
                <a:spcPts val="950"/>
              </a:lnSpc>
              <a:spcBef>
                <a:spcPts val="390"/>
              </a:spcBef>
            </a:pPr>
            <a:r>
              <a:rPr sz="800" spc="-5" dirty="0">
                <a:latin typeface="Microsoft Sans Serif"/>
                <a:cs typeface="Microsoft Sans Serif"/>
              </a:rPr>
              <a:t>Is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true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that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within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group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700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people,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there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must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2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who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have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same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first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and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last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initials?</a:t>
            </a:r>
            <a:endParaRPr sz="800">
              <a:latin typeface="Microsoft Sans Serif"/>
              <a:cs typeface="Microsoft Sans Serif"/>
            </a:endParaRPr>
          </a:p>
          <a:p>
            <a:pPr marL="38100">
              <a:lnSpc>
                <a:spcPts val="905"/>
              </a:lnSpc>
            </a:pPr>
            <a:r>
              <a:rPr sz="800" spc="-5" dirty="0">
                <a:latin typeface="Microsoft Sans Serif"/>
                <a:cs typeface="Microsoft Sans Serif"/>
              </a:rPr>
              <a:t>Note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that,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there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are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Calibri"/>
                <a:cs typeface="Calibri"/>
              </a:rPr>
              <a:t>26</a:t>
            </a:r>
            <a:r>
              <a:rPr sz="900" spc="44" baseline="27777" dirty="0">
                <a:latin typeface="Calibri"/>
                <a:cs typeface="Calibri"/>
              </a:rPr>
              <a:t>2</a:t>
            </a:r>
            <a:r>
              <a:rPr sz="900" spc="232" baseline="27777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676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different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sets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first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and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last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initials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and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we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have</a:t>
            </a:r>
            <a:endParaRPr sz="800">
              <a:latin typeface="Microsoft Sans Serif"/>
              <a:cs typeface="Microsoft Sans Serif"/>
            </a:endParaRPr>
          </a:p>
          <a:p>
            <a:pPr marL="38100">
              <a:lnSpc>
                <a:spcPts val="955"/>
              </a:lnSpc>
            </a:pPr>
            <a:r>
              <a:rPr sz="800" spc="-5" dirty="0">
                <a:latin typeface="Microsoft Sans Serif"/>
                <a:cs typeface="Microsoft Sans Serif"/>
              </a:rPr>
              <a:t>700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people.</a:t>
            </a:r>
            <a:endParaRPr sz="800">
              <a:latin typeface="Microsoft Sans Serif"/>
              <a:cs typeface="Microsoft Sans Serif"/>
            </a:endParaRPr>
          </a:p>
          <a:p>
            <a:pPr marL="290830">
              <a:lnSpc>
                <a:spcPts val="955"/>
              </a:lnSpc>
              <a:spcBef>
                <a:spcPts val="185"/>
              </a:spcBef>
            </a:pPr>
            <a:r>
              <a:rPr sz="800" spc="-5" dirty="0">
                <a:latin typeface="Microsoft Sans Serif"/>
                <a:cs typeface="Microsoft Sans Serif"/>
              </a:rPr>
              <a:t>Pigeon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=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700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people,</a:t>
            </a:r>
            <a:endParaRPr sz="800">
              <a:latin typeface="Microsoft Sans Serif"/>
              <a:cs typeface="Microsoft Sans Serif"/>
            </a:endParaRPr>
          </a:p>
          <a:p>
            <a:pPr marL="290830">
              <a:lnSpc>
                <a:spcPts val="955"/>
              </a:lnSpc>
            </a:pPr>
            <a:r>
              <a:rPr sz="800" spc="-5" dirty="0">
                <a:latin typeface="Microsoft Sans Serif"/>
                <a:cs typeface="Microsoft Sans Serif"/>
              </a:rPr>
              <a:t>Pigeonholes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=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676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different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sets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first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and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last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initials.</a:t>
            </a:r>
            <a:endParaRPr sz="8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385"/>
              </a:spcBef>
            </a:pPr>
            <a:r>
              <a:rPr sz="800" b="1" spc="-5" dirty="0">
                <a:latin typeface="Arial"/>
                <a:cs typeface="Arial"/>
              </a:rPr>
              <a:t>Answer:</a:t>
            </a:r>
            <a:r>
              <a:rPr sz="800" b="1" spc="10" dirty="0">
                <a:latin typeface="Arial"/>
                <a:cs typeface="Arial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YES.</a:t>
            </a:r>
            <a:endParaRPr sz="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1775"/>
            <a:chOff x="0" y="0"/>
            <a:chExt cx="4608195" cy="231775"/>
          </a:xfrm>
        </p:grpSpPr>
        <p:sp>
          <p:nvSpPr>
            <p:cNvPr id="3" name="object 3"/>
            <p:cNvSpPr/>
            <p:nvPr/>
          </p:nvSpPr>
          <p:spPr>
            <a:xfrm>
              <a:off x="16357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61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65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69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131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350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139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6430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6430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527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0313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535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072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5762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080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68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72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476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980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Rules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500" spc="2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r>
              <a:rPr sz="5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Exclusion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181978"/>
            <a:ext cx="4608195" cy="277495"/>
            <a:chOff x="0" y="181978"/>
            <a:chExt cx="4608195" cy="277495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81978"/>
              <a:ext cx="4608004" cy="6616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0" y="231609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0" y="196123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Examples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(Generalization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the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Pigeonhole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Principle)</a:t>
            </a:r>
            <a:endParaRPr sz="1400"/>
          </a:p>
        </p:txBody>
      </p:sp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59346"/>
            <a:ext cx="4608004" cy="3308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79640" y="670077"/>
            <a:ext cx="70142" cy="70142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46328" y="926465"/>
            <a:ext cx="56515" cy="5651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46328" y="1046670"/>
            <a:ext cx="56515" cy="56514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600354" y="628826"/>
            <a:ext cx="3577590" cy="5099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sz="800" spc="-5" dirty="0">
                <a:latin typeface="Microsoft Sans Serif"/>
                <a:cs typeface="Microsoft Sans Serif"/>
              </a:rPr>
              <a:t>If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there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are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105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you,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are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there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least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3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you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with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same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birthday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week?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Note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that,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there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are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Calibri"/>
                <a:cs typeface="Calibri"/>
              </a:rPr>
              <a:t>52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weeks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year.</a:t>
            </a:r>
            <a:endParaRPr sz="800">
              <a:latin typeface="Microsoft Sans Serif"/>
              <a:cs typeface="Microsoft Sans Serif"/>
            </a:endParaRPr>
          </a:p>
          <a:p>
            <a:pPr marL="265430" marR="2075180">
              <a:lnSpc>
                <a:spcPts val="950"/>
              </a:lnSpc>
              <a:spcBef>
                <a:spcPts val="10"/>
              </a:spcBef>
            </a:pPr>
            <a:r>
              <a:rPr sz="800" spc="-5" dirty="0">
                <a:latin typeface="Microsoft Sans Serif"/>
                <a:cs typeface="Microsoft Sans Serif"/>
              </a:rPr>
              <a:t>Pigeon (n)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=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105 people, 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Pigeonholes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(m)=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52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week.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0354" y="1128190"/>
            <a:ext cx="32385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Microsoft Sans Serif"/>
                <a:cs typeface="Microsoft Sans Serif"/>
              </a:rPr>
              <a:t>By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using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Generalization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Pigeonhole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Principle,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we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can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say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least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8268" y="1239658"/>
            <a:ext cx="3721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latin typeface="Calibri"/>
                <a:cs typeface="Calibri"/>
              </a:rPr>
              <a:t>105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145" dirty="0">
                <a:latin typeface="Yu Gothic"/>
                <a:cs typeface="Yu Gothic"/>
              </a:rPr>
              <a:t>−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15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97763" y="1385962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latin typeface="Calibri"/>
                <a:cs typeface="Calibri"/>
              </a:rPr>
              <a:t>52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0354" y="1167916"/>
            <a:ext cx="5283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90" algn="ctr">
              <a:lnSpc>
                <a:spcPts val="480"/>
              </a:lnSpc>
              <a:spcBef>
                <a:spcPts val="95"/>
              </a:spcBef>
              <a:tabLst>
                <a:tab pos="390525" algn="l"/>
              </a:tabLst>
            </a:pPr>
            <a:r>
              <a:rPr sz="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800">
              <a:latin typeface="Times New Roman"/>
              <a:cs typeface="Times New Roman"/>
            </a:endParaRPr>
          </a:p>
          <a:p>
            <a:pPr algn="ctr">
              <a:lnSpc>
                <a:spcPts val="480"/>
              </a:lnSpc>
              <a:tabLst>
                <a:tab pos="439420" algn="l"/>
              </a:tabLst>
            </a:pPr>
            <a:r>
              <a:rPr sz="800" spc="195" dirty="0">
                <a:latin typeface="Trebuchet MS"/>
                <a:cs typeface="Trebuchet MS"/>
              </a:rPr>
              <a:t>,	,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26629" y="1310130"/>
            <a:ext cx="20980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54" dirty="0">
                <a:latin typeface="Calibri"/>
                <a:cs typeface="Calibri"/>
              </a:rPr>
              <a:t>+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1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3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people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having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same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birthday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week.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37" name="object 3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79640" y="1758581"/>
            <a:ext cx="70142" cy="70142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46328" y="2375573"/>
            <a:ext cx="56515" cy="56515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46328" y="2495765"/>
            <a:ext cx="56515" cy="56515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600354" y="1543062"/>
            <a:ext cx="3539490" cy="104521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800" b="1" spc="-5" dirty="0">
                <a:latin typeface="Arial"/>
                <a:cs typeface="Arial"/>
              </a:rPr>
              <a:t>Answer:</a:t>
            </a:r>
            <a:r>
              <a:rPr sz="800" b="1" spc="10" dirty="0">
                <a:latin typeface="Arial"/>
                <a:cs typeface="Arial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YES.</a:t>
            </a:r>
            <a:endParaRPr sz="800">
              <a:latin typeface="Microsoft Sans Serif"/>
              <a:cs typeface="Microsoft Sans Serif"/>
            </a:endParaRPr>
          </a:p>
          <a:p>
            <a:pPr marL="12700" marR="88900">
              <a:lnSpc>
                <a:spcPts val="950"/>
              </a:lnSpc>
              <a:spcBef>
                <a:spcPts val="244"/>
              </a:spcBef>
            </a:pPr>
            <a:r>
              <a:rPr sz="800" spc="-5" dirty="0">
                <a:latin typeface="Microsoft Sans Serif"/>
                <a:cs typeface="Microsoft Sans Serif"/>
              </a:rPr>
              <a:t>What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minimum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number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students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required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Discrete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Mathematics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class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to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sure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that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least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six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will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receive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same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grade,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there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are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five </a:t>
            </a:r>
            <a:r>
              <a:rPr sz="800" spc="-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possible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grades,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A,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B,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C,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D,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and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F?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05"/>
              </a:lnSpc>
            </a:pPr>
            <a:r>
              <a:rPr sz="800" b="1" spc="-5" dirty="0">
                <a:latin typeface="Arial"/>
                <a:cs typeface="Arial"/>
              </a:rPr>
              <a:t>Answer:</a:t>
            </a:r>
            <a:r>
              <a:rPr sz="800" b="1" spc="55" dirty="0">
                <a:latin typeface="Arial"/>
                <a:cs typeface="Arial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Suppose,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there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i="1" spc="155" dirty="0">
                <a:latin typeface="Calibri"/>
                <a:cs typeface="Calibri"/>
              </a:rPr>
              <a:t>N</a:t>
            </a:r>
            <a:r>
              <a:rPr sz="800" i="1" spc="135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number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students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Discrete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Mathematics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55"/>
              </a:lnSpc>
            </a:pPr>
            <a:r>
              <a:rPr sz="800" spc="-5" dirty="0">
                <a:latin typeface="Microsoft Sans Serif"/>
                <a:cs typeface="Microsoft Sans Serif"/>
              </a:rPr>
              <a:t>class.</a:t>
            </a:r>
            <a:endParaRPr sz="800">
              <a:latin typeface="Microsoft Sans Serif"/>
              <a:cs typeface="Microsoft Sans Serif"/>
            </a:endParaRPr>
          </a:p>
          <a:p>
            <a:pPr marL="265430" marR="2022475">
              <a:lnSpc>
                <a:spcPts val="950"/>
              </a:lnSpc>
              <a:spcBef>
                <a:spcPts val="45"/>
              </a:spcBef>
            </a:pPr>
            <a:r>
              <a:rPr sz="800" spc="-5" dirty="0">
                <a:latin typeface="Microsoft Sans Serif"/>
                <a:cs typeface="Microsoft Sans Serif"/>
              </a:rPr>
              <a:t>Pigeon (n) = </a:t>
            </a:r>
            <a:r>
              <a:rPr sz="800" i="1" spc="155" dirty="0">
                <a:latin typeface="Calibri"/>
                <a:cs typeface="Calibri"/>
              </a:rPr>
              <a:t>N </a:t>
            </a:r>
            <a:r>
              <a:rPr sz="800" spc="-5" dirty="0">
                <a:latin typeface="Microsoft Sans Serif"/>
                <a:cs typeface="Microsoft Sans Serif"/>
              </a:rPr>
              <a:t>students, 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Pigeonholes (m)= 5 </a:t>
            </a:r>
            <a:r>
              <a:rPr sz="800" spc="-10" dirty="0">
                <a:latin typeface="Microsoft Sans Serif"/>
                <a:cs typeface="Microsoft Sans Serif"/>
              </a:rPr>
              <a:t>grades.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00354" y="2577298"/>
            <a:ext cx="29451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Microsoft Sans Serif"/>
                <a:cs typeface="Microsoft Sans Serif"/>
              </a:rPr>
              <a:t>By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using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Generalization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Pigeonhole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Principle,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we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can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write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50823" y="2718789"/>
            <a:ext cx="3073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55" dirty="0">
                <a:latin typeface="Calibri"/>
                <a:cs typeface="Calibri"/>
              </a:rPr>
              <a:t>N </a:t>
            </a:r>
            <a:r>
              <a:rPr sz="800" i="1" spc="-90" dirty="0">
                <a:latin typeface="Calibri"/>
                <a:cs typeface="Calibri"/>
              </a:rPr>
              <a:t> </a:t>
            </a:r>
            <a:r>
              <a:rPr sz="800" spc="-145" dirty="0">
                <a:latin typeface="Yu Gothic"/>
                <a:cs typeface="Yu Gothic"/>
              </a:rPr>
              <a:t>−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15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72896" y="2647059"/>
            <a:ext cx="462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" algn="ctr">
              <a:lnSpc>
                <a:spcPts val="480"/>
              </a:lnSpc>
              <a:spcBef>
                <a:spcPts val="95"/>
              </a:spcBef>
              <a:tabLst>
                <a:tab pos="325120" algn="l"/>
              </a:tabLst>
            </a:pPr>
            <a:r>
              <a:rPr sz="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800">
              <a:latin typeface="Times New Roman"/>
              <a:cs typeface="Times New Roman"/>
            </a:endParaRPr>
          </a:p>
          <a:p>
            <a:pPr algn="ctr">
              <a:lnSpc>
                <a:spcPts val="480"/>
              </a:lnSpc>
              <a:tabLst>
                <a:tab pos="374015" algn="l"/>
              </a:tabLst>
            </a:pPr>
            <a:r>
              <a:rPr sz="800" spc="195" dirty="0">
                <a:latin typeface="Trebuchet MS"/>
                <a:cs typeface="Trebuchet MS"/>
              </a:rPr>
              <a:t>,	,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759800" y="2647059"/>
            <a:ext cx="462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90" algn="ctr">
              <a:lnSpc>
                <a:spcPts val="480"/>
              </a:lnSpc>
              <a:spcBef>
                <a:spcPts val="95"/>
              </a:spcBef>
              <a:tabLst>
                <a:tab pos="325120" algn="l"/>
              </a:tabLst>
            </a:pPr>
            <a:r>
              <a:rPr sz="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800">
              <a:latin typeface="Times New Roman"/>
              <a:cs typeface="Times New Roman"/>
            </a:endParaRPr>
          </a:p>
          <a:p>
            <a:pPr algn="ctr">
              <a:lnSpc>
                <a:spcPts val="480"/>
              </a:lnSpc>
              <a:tabLst>
                <a:tab pos="374015" algn="l"/>
              </a:tabLst>
            </a:pPr>
            <a:r>
              <a:rPr sz="800" spc="195" dirty="0">
                <a:latin typeface="Trebuchet MS"/>
                <a:cs typeface="Trebuchet MS"/>
              </a:rPr>
              <a:t>,	,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37715" y="2718789"/>
            <a:ext cx="12433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48690" algn="l"/>
              </a:tabLst>
            </a:pPr>
            <a:r>
              <a:rPr sz="800" i="1" spc="155" dirty="0">
                <a:latin typeface="Calibri"/>
                <a:cs typeface="Calibri"/>
              </a:rPr>
              <a:t>N </a:t>
            </a:r>
            <a:r>
              <a:rPr sz="800" i="1" spc="-90" dirty="0">
                <a:latin typeface="Calibri"/>
                <a:cs typeface="Calibri"/>
              </a:rPr>
              <a:t> </a:t>
            </a:r>
            <a:r>
              <a:rPr sz="800" spc="-145" dirty="0">
                <a:latin typeface="Yu Gothic"/>
                <a:cs typeface="Yu Gothic"/>
              </a:rPr>
              <a:t>−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15" dirty="0">
                <a:latin typeface="Calibri"/>
                <a:cs typeface="Calibri"/>
              </a:rPr>
              <a:t>1</a:t>
            </a:r>
            <a:r>
              <a:rPr sz="800" dirty="0">
                <a:latin typeface="Calibri"/>
                <a:cs typeface="Calibri"/>
              </a:rPr>
              <a:t>	</a:t>
            </a:r>
            <a:r>
              <a:rPr sz="800" i="1" spc="155" dirty="0">
                <a:latin typeface="Calibri"/>
                <a:cs typeface="Calibri"/>
              </a:rPr>
              <a:t>N</a:t>
            </a:r>
            <a:r>
              <a:rPr sz="800" i="1" dirty="0">
                <a:latin typeface="Calibri"/>
                <a:cs typeface="Calibri"/>
              </a:rPr>
              <a:t> </a:t>
            </a:r>
            <a:r>
              <a:rPr sz="800" i="1" spc="-90" dirty="0">
                <a:latin typeface="Calibri"/>
                <a:cs typeface="Calibri"/>
              </a:rPr>
              <a:t> </a:t>
            </a:r>
            <a:r>
              <a:rPr sz="800" spc="-145" dirty="0">
                <a:latin typeface="Yu Gothic"/>
                <a:cs typeface="Yu Gothic"/>
              </a:rPr>
              <a:t>−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15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786519" y="2877883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368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964615" y="2865093"/>
            <a:ext cx="20021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99490" algn="l"/>
                <a:tab pos="1935480" algn="l"/>
              </a:tabLst>
            </a:pPr>
            <a:r>
              <a:rPr sz="800" spc="15" dirty="0">
                <a:latin typeface="Calibri"/>
                <a:cs typeface="Calibri"/>
              </a:rPr>
              <a:t>5	5	5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234008" y="2789274"/>
            <a:ext cx="28543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05205" algn="l"/>
                <a:tab pos="1878330" algn="l"/>
              </a:tabLst>
            </a:pPr>
            <a:r>
              <a:rPr sz="800" spc="254" dirty="0">
                <a:latin typeface="Calibri"/>
                <a:cs typeface="Calibri"/>
              </a:rPr>
              <a:t>+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1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6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45" dirty="0">
                <a:latin typeface="Yu Gothic"/>
                <a:cs typeface="Yu Gothic"/>
              </a:rPr>
              <a:t>⇒	</a:t>
            </a: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5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45" dirty="0">
                <a:latin typeface="Yu Gothic"/>
                <a:cs typeface="Yu Gothic"/>
              </a:rPr>
              <a:t>⇒</a:t>
            </a:r>
            <a:r>
              <a:rPr sz="800" spc="10" dirty="0">
                <a:latin typeface="Yu Gothic"/>
                <a:cs typeface="Yu Gothic"/>
              </a:rPr>
              <a:t> </a:t>
            </a:r>
            <a:r>
              <a:rPr sz="800" spc="15" dirty="0">
                <a:latin typeface="Calibri"/>
                <a:cs typeface="Calibri"/>
              </a:rPr>
              <a:t>5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75" dirty="0">
                <a:latin typeface="Yu Gothic"/>
                <a:cs typeface="Yu Gothic"/>
              </a:rPr>
              <a:t>≤	</a:t>
            </a:r>
            <a:r>
              <a:rPr sz="800" i="1" spc="254" dirty="0">
                <a:latin typeface="Calibri"/>
                <a:cs typeface="Calibri"/>
              </a:rPr>
              <a:t>&lt;</a:t>
            </a:r>
            <a:r>
              <a:rPr sz="800" i="1" spc="40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6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spc="45" dirty="0">
                <a:latin typeface="Yu Gothic"/>
                <a:cs typeface="Yu Gothic"/>
              </a:rPr>
              <a:t>⇒</a:t>
            </a:r>
            <a:r>
              <a:rPr sz="800" spc="-5" dirty="0">
                <a:latin typeface="Yu Gothic"/>
                <a:cs typeface="Yu Gothic"/>
              </a:rPr>
              <a:t> </a:t>
            </a:r>
            <a:r>
              <a:rPr sz="800" spc="15" dirty="0">
                <a:latin typeface="Calibri"/>
                <a:cs typeface="Calibri"/>
              </a:rPr>
              <a:t>26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75" dirty="0">
                <a:latin typeface="Yu Gothic"/>
                <a:cs typeface="Yu Gothic"/>
              </a:rPr>
              <a:t>≤</a:t>
            </a:r>
            <a:r>
              <a:rPr sz="800" dirty="0">
                <a:latin typeface="Yu Gothic"/>
                <a:cs typeface="Yu Gothic"/>
              </a:rPr>
              <a:t> </a:t>
            </a:r>
            <a:r>
              <a:rPr sz="800" i="1" spc="155" dirty="0">
                <a:latin typeface="Calibri"/>
                <a:cs typeface="Calibri"/>
              </a:rPr>
              <a:t>N</a:t>
            </a:r>
            <a:r>
              <a:rPr sz="800" i="1" spc="125" dirty="0">
                <a:latin typeface="Calibri"/>
                <a:cs typeface="Calibri"/>
              </a:rPr>
              <a:t> </a:t>
            </a:r>
            <a:r>
              <a:rPr sz="800" i="1" spc="254" dirty="0">
                <a:latin typeface="Calibri"/>
                <a:cs typeface="Calibri"/>
              </a:rPr>
              <a:t>&lt;</a:t>
            </a:r>
            <a:r>
              <a:rPr sz="800" i="1" spc="40" dirty="0">
                <a:latin typeface="Calibri"/>
                <a:cs typeface="Calibri"/>
              </a:rPr>
              <a:t> </a:t>
            </a:r>
            <a:r>
              <a:rPr sz="800" spc="20" dirty="0">
                <a:latin typeface="Calibri"/>
                <a:cs typeface="Calibri"/>
              </a:rPr>
              <a:t>31</a:t>
            </a:r>
            <a:r>
              <a:rPr sz="800" i="1" spc="20" dirty="0"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00354" y="3002062"/>
            <a:ext cx="3591560" cy="387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sz="800" spc="-10" dirty="0">
                <a:latin typeface="Microsoft Sans Serif"/>
                <a:cs typeface="Microsoft Sans Serif"/>
              </a:rPr>
              <a:t>Therefore,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at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least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i="1" spc="155" dirty="0">
                <a:latin typeface="Calibri"/>
                <a:cs typeface="Calibri"/>
              </a:rPr>
              <a:t>N</a:t>
            </a:r>
            <a:r>
              <a:rPr sz="800" i="1" spc="150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60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26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students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required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Discrete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Mathematics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class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to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sure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that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least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six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will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receive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same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grade,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there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are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five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possible </a:t>
            </a:r>
            <a:r>
              <a:rPr sz="800" spc="-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grades,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A,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B,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C,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D,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and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65" dirty="0">
                <a:latin typeface="Microsoft Sans Serif"/>
                <a:cs typeface="Microsoft Sans Serif"/>
              </a:rPr>
              <a:t>F.</a:t>
            </a:r>
            <a:endParaRPr sz="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1775"/>
            <a:chOff x="0" y="0"/>
            <a:chExt cx="4608195" cy="231775"/>
          </a:xfrm>
        </p:grpSpPr>
        <p:sp>
          <p:nvSpPr>
            <p:cNvPr id="3" name="object 3"/>
            <p:cNvSpPr/>
            <p:nvPr/>
          </p:nvSpPr>
          <p:spPr>
            <a:xfrm>
              <a:off x="16357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61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65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69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131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350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139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6430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27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527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0313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535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072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5762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080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68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72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476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980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Rules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500" spc="1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500" spc="1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500" spc="1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Exclusion</a:t>
            </a:r>
            <a:r>
              <a:rPr sz="5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181978"/>
            <a:ext cx="4608195" cy="277495"/>
            <a:chOff x="0" y="181978"/>
            <a:chExt cx="4608195" cy="277495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81978"/>
              <a:ext cx="4608004" cy="6616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0" y="231609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95300" y="196123"/>
            <a:ext cx="6026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Outline</a:t>
            </a:r>
            <a:endParaRPr sz="1400"/>
          </a:p>
        </p:txBody>
      </p:sp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59346"/>
            <a:ext cx="4608004" cy="3308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655790"/>
            <a:ext cx="172046" cy="172046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355765" y="671743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1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9272" y="561168"/>
            <a:ext cx="2010410" cy="266128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endParaRPr sz="1000">
              <a:latin typeface="Microsoft Sans Serif"/>
              <a:cs typeface="Microsoft Sans Serif"/>
            </a:endParaRPr>
          </a:p>
          <a:p>
            <a:pPr marL="12700" marR="320675">
              <a:lnSpc>
                <a:spcPct val="157200"/>
              </a:lnSpc>
            </a:pPr>
            <a:r>
              <a:rPr sz="1000" spc="-10" dirty="0">
                <a:solidFill>
                  <a:srgbClr val="D6D6E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3" action="ppaction://hlinksldjump"/>
              </a:rPr>
              <a:t> and Combination </a:t>
            </a:r>
            <a:r>
              <a:rPr sz="1000" spc="-25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1000" spc="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Rules 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1000" spc="5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endParaRPr sz="1000">
              <a:latin typeface="Microsoft Sans Serif"/>
              <a:cs typeface="Microsoft Sans Serif"/>
            </a:endParaRPr>
          </a:p>
          <a:p>
            <a:pPr marL="12700" marR="5080">
              <a:lnSpc>
                <a:spcPct val="157200"/>
              </a:lnSpc>
            </a:pP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1000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1000" spc="5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1000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1000" spc="5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Exclusion </a:t>
            </a:r>
            <a:r>
              <a:rPr sz="1000" spc="-25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endParaRPr sz="1000">
              <a:latin typeface="Microsoft Sans Serif"/>
              <a:cs typeface="Microsoft Sans Serif"/>
            </a:endParaRPr>
          </a:p>
          <a:p>
            <a:pPr marL="12700" marR="902335">
              <a:lnSpc>
                <a:spcPct val="157200"/>
              </a:lnSpc>
            </a:pP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8" action="ppaction://hlinksldjump"/>
              </a:rPr>
              <a:t>Numbers 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2" action="ppaction://hlinksldjump"/>
              </a:rPr>
              <a:t>Prime </a:t>
            </a:r>
            <a:r>
              <a:rPr sz="1000" spc="-10" dirty="0">
                <a:solidFill>
                  <a:srgbClr val="D6D6EF"/>
                </a:solidFill>
                <a:latin typeface="Microsoft Sans Serif"/>
                <a:cs typeface="Microsoft Sans Serif"/>
                <a:hlinkClick r:id="rId12" action="ppaction://hlinksldjump"/>
              </a:rPr>
              <a:t>Factorization </a:t>
            </a:r>
            <a:r>
              <a:rPr sz="1000" spc="-254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3" action="ppaction://hlinksldjump"/>
              </a:rPr>
              <a:t>GCD</a:t>
            </a:r>
            <a:endParaRPr sz="1000">
              <a:latin typeface="Microsoft Sans Serif"/>
              <a:cs typeface="Microsoft Sans Serif"/>
            </a:endParaRPr>
          </a:p>
          <a:p>
            <a:pPr marL="12700" marR="609600">
              <a:lnSpc>
                <a:spcPct val="157200"/>
              </a:lnSpc>
            </a:pP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4" action="ppaction://hlinksldjump"/>
              </a:rPr>
              <a:t>The</a:t>
            </a:r>
            <a:r>
              <a:rPr sz="1000" spc="-15" dirty="0">
                <a:solidFill>
                  <a:srgbClr val="D6D6EF"/>
                </a:solidFill>
                <a:latin typeface="Microsoft Sans Serif"/>
                <a:cs typeface="Microsoft Sans Serif"/>
                <a:hlinkClick r:id="rId14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4" action="ppaction://hlinksldjump"/>
              </a:rPr>
              <a:t>Euclidean</a:t>
            </a:r>
            <a:r>
              <a:rPr sz="1000" spc="-15" dirty="0">
                <a:solidFill>
                  <a:srgbClr val="D6D6EF"/>
                </a:solidFill>
                <a:latin typeface="Microsoft Sans Serif"/>
                <a:cs typeface="Microsoft Sans Serif"/>
                <a:hlinkClick r:id="rId14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4" action="ppaction://hlinksldjump"/>
              </a:rPr>
              <a:t>Algorithm </a:t>
            </a:r>
            <a:r>
              <a:rPr sz="1000" spc="-25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5" action="ppaction://hlinksldjump"/>
              </a:rPr>
              <a:t>LCM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895362"/>
            <a:ext cx="172046" cy="172046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355765" y="911316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2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07060" y="1134948"/>
            <a:ext cx="172046" cy="172046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355765" y="1150165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3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1374521"/>
            <a:ext cx="172046" cy="172046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355765" y="1390474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4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37" name="object 3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07060" y="1614106"/>
            <a:ext cx="172046" cy="172046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355765" y="1628510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5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39" name="object 3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1853692"/>
            <a:ext cx="172046" cy="172046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355765" y="1868909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6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1" name="object 4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2093264"/>
            <a:ext cx="172046" cy="172046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355765" y="2108405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7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3" name="object 4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2332850"/>
            <a:ext cx="172046" cy="172046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355765" y="2348067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8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5" name="object 4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07060" y="2572423"/>
            <a:ext cx="172046" cy="172046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355765" y="2587653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9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7" name="object 4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2812008"/>
            <a:ext cx="172046" cy="172046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331139" y="2827225"/>
            <a:ext cx="1244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10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9" name="object 4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3051581"/>
            <a:ext cx="172046" cy="172046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331139" y="3067535"/>
            <a:ext cx="1244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11</a:t>
            </a:r>
            <a:endParaRPr sz="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1775"/>
            <a:chOff x="0" y="0"/>
            <a:chExt cx="4608195" cy="231775"/>
          </a:xfrm>
        </p:grpSpPr>
        <p:sp>
          <p:nvSpPr>
            <p:cNvPr id="3" name="object 3"/>
            <p:cNvSpPr/>
            <p:nvPr/>
          </p:nvSpPr>
          <p:spPr>
            <a:xfrm>
              <a:off x="16357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61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65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69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131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350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139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6430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27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0313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35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072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5762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80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68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72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476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980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Rules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Exclusion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181978"/>
            <a:ext cx="4608195" cy="277495"/>
            <a:chOff x="0" y="181978"/>
            <a:chExt cx="4608195" cy="277495"/>
          </a:xfrm>
        </p:grpSpPr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81978"/>
              <a:ext cx="4608004" cy="6616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231609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95300" y="196123"/>
            <a:ext cx="6026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Outline</a:t>
            </a:r>
            <a:endParaRPr sz="1400"/>
          </a:p>
        </p:txBody>
      </p:sp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59346"/>
            <a:ext cx="4608004" cy="3308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655790"/>
            <a:ext cx="172046" cy="172046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355765" y="671743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1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9272" y="561168"/>
            <a:ext cx="2010410" cy="266128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endParaRPr sz="1000">
              <a:latin typeface="Microsoft Sans Serif"/>
              <a:cs typeface="Microsoft Sans Serif"/>
            </a:endParaRPr>
          </a:p>
          <a:p>
            <a:pPr marL="12700" marR="320675">
              <a:lnSpc>
                <a:spcPct val="157200"/>
              </a:lnSpc>
            </a:pPr>
            <a:r>
              <a:rPr sz="10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 and Combination </a:t>
            </a:r>
            <a:r>
              <a:rPr sz="1000" spc="-25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1000" dirty="0">
                <a:solidFill>
                  <a:srgbClr val="3333B2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1000" spc="5" dirty="0">
                <a:solidFill>
                  <a:srgbClr val="3333B2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1000" dirty="0">
                <a:solidFill>
                  <a:srgbClr val="3333B2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4" action="ppaction://hlinksldjump"/>
              </a:rPr>
              <a:t>Rules </a:t>
            </a:r>
            <a:r>
              <a:rPr sz="100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1000" spc="5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endParaRPr sz="1000">
              <a:latin typeface="Microsoft Sans Serif"/>
              <a:cs typeface="Microsoft Sans Serif"/>
            </a:endParaRPr>
          </a:p>
          <a:p>
            <a:pPr marL="12700" marR="5080">
              <a:lnSpc>
                <a:spcPct val="157200"/>
              </a:lnSpc>
            </a:pP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1000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1000" spc="5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1000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1000" spc="5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Exclusion </a:t>
            </a:r>
            <a:r>
              <a:rPr sz="1000" spc="-25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endParaRPr sz="1000">
              <a:latin typeface="Microsoft Sans Serif"/>
              <a:cs typeface="Microsoft Sans Serif"/>
            </a:endParaRPr>
          </a:p>
          <a:p>
            <a:pPr marL="12700" marR="902335">
              <a:lnSpc>
                <a:spcPct val="157200"/>
              </a:lnSpc>
            </a:pP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1000" dirty="0">
                <a:solidFill>
                  <a:srgbClr val="3333B2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8" action="ppaction://hlinksldjump"/>
              </a:rPr>
              <a:t>Numbers </a:t>
            </a:r>
            <a:r>
              <a:rPr sz="100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12" action="ppaction://hlinksldjump"/>
              </a:rPr>
              <a:t>Prime </a:t>
            </a:r>
            <a:r>
              <a:rPr sz="10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12" action="ppaction://hlinksldjump"/>
              </a:rPr>
              <a:t>Factorization </a:t>
            </a:r>
            <a:r>
              <a:rPr sz="1000" spc="-254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13" action="ppaction://hlinksldjump"/>
              </a:rPr>
              <a:t>GCD</a:t>
            </a:r>
            <a:endParaRPr sz="1000">
              <a:latin typeface="Microsoft Sans Serif"/>
              <a:cs typeface="Microsoft Sans Serif"/>
            </a:endParaRPr>
          </a:p>
          <a:p>
            <a:pPr marL="12700" marR="609600">
              <a:lnSpc>
                <a:spcPct val="157200"/>
              </a:lnSpc>
            </a:pP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14" action="ppaction://hlinksldjump"/>
              </a:rPr>
              <a:t>The</a:t>
            </a:r>
            <a:r>
              <a:rPr sz="1000" spc="-15" dirty="0">
                <a:solidFill>
                  <a:srgbClr val="3333B2"/>
                </a:solidFill>
                <a:latin typeface="Microsoft Sans Serif"/>
                <a:cs typeface="Microsoft Sans Serif"/>
                <a:hlinkClick r:id="rId14" action="ppaction://hlinksldjump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14" action="ppaction://hlinksldjump"/>
              </a:rPr>
              <a:t>Euclidean</a:t>
            </a:r>
            <a:r>
              <a:rPr sz="1000" spc="-15" dirty="0">
                <a:solidFill>
                  <a:srgbClr val="3333B2"/>
                </a:solidFill>
                <a:latin typeface="Microsoft Sans Serif"/>
                <a:cs typeface="Microsoft Sans Serif"/>
                <a:hlinkClick r:id="rId14" action="ppaction://hlinksldjump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14" action="ppaction://hlinksldjump"/>
              </a:rPr>
              <a:t>Algorithm </a:t>
            </a:r>
            <a:r>
              <a:rPr sz="1000" spc="-25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15" action="ppaction://hlinksldjump"/>
              </a:rPr>
              <a:t>LCM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895362"/>
            <a:ext cx="172046" cy="172046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355765" y="911316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2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07060" y="1134948"/>
            <a:ext cx="172046" cy="172046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355765" y="1150165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3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34" name="object 3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1374521"/>
            <a:ext cx="172046" cy="172046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355765" y="1390474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4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36" name="object 3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1614106"/>
            <a:ext cx="172046" cy="172046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355765" y="1628510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5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38" name="object 3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1853692"/>
            <a:ext cx="172046" cy="172046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355765" y="1868909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6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0" name="object 4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2093264"/>
            <a:ext cx="172046" cy="172046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355765" y="2108405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7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2" name="object 4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2332850"/>
            <a:ext cx="172046" cy="172046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355765" y="2348067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8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4" name="object 4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07060" y="2572423"/>
            <a:ext cx="172046" cy="172046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355765" y="2587653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9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6" name="object 4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2812008"/>
            <a:ext cx="172046" cy="172046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331139" y="2827225"/>
            <a:ext cx="1244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10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8" name="object 4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3051581"/>
            <a:ext cx="172046" cy="172046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331139" y="3067535"/>
            <a:ext cx="1244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11</a:t>
            </a:r>
            <a:endParaRPr sz="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1775"/>
            <a:chOff x="0" y="0"/>
            <a:chExt cx="4608195" cy="231775"/>
          </a:xfrm>
        </p:grpSpPr>
        <p:sp>
          <p:nvSpPr>
            <p:cNvPr id="3" name="object 3"/>
            <p:cNvSpPr/>
            <p:nvPr/>
          </p:nvSpPr>
          <p:spPr>
            <a:xfrm>
              <a:off x="16357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61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65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69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131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350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139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6430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27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0313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0313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535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072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5762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080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68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72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476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980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Rules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500" spc="1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500" spc="1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500" spc="1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Exclusion</a:t>
            </a:r>
            <a:r>
              <a:rPr sz="5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181978"/>
            <a:ext cx="4608195" cy="277495"/>
            <a:chOff x="0" y="181978"/>
            <a:chExt cx="4608195" cy="277495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81978"/>
              <a:ext cx="4608004" cy="6616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0" y="231609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0" y="196123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Principle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Inclusion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and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Exclusion</a:t>
            </a:r>
            <a:endParaRPr sz="1400"/>
          </a:p>
        </p:txBody>
      </p:sp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59346"/>
            <a:ext cx="4608004" cy="33083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309194" y="602347"/>
            <a:ext cx="3943985" cy="7162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 marR="17780">
              <a:lnSpc>
                <a:spcPts val="950"/>
              </a:lnSpc>
              <a:spcBef>
                <a:spcPts val="135"/>
              </a:spcBef>
            </a:pPr>
            <a:r>
              <a:rPr sz="800" b="1" spc="-5" dirty="0">
                <a:solidFill>
                  <a:srgbClr val="FF0000"/>
                </a:solidFill>
                <a:latin typeface="Arial"/>
                <a:cs typeface="Arial"/>
              </a:rPr>
              <a:t>Principle of</a:t>
            </a:r>
            <a:r>
              <a:rPr sz="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-5" dirty="0">
                <a:solidFill>
                  <a:srgbClr val="FF0000"/>
                </a:solidFill>
                <a:latin typeface="Arial"/>
                <a:cs typeface="Arial"/>
              </a:rPr>
              <a:t>Inclusion</a:t>
            </a:r>
            <a:r>
              <a:rPr sz="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-5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-5" dirty="0">
                <a:solidFill>
                  <a:srgbClr val="FF0000"/>
                </a:solidFill>
                <a:latin typeface="Arial"/>
                <a:cs typeface="Arial"/>
              </a:rPr>
              <a:t>Exclusion:</a:t>
            </a:r>
            <a:r>
              <a:rPr sz="800" b="1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i="1" spc="170" dirty="0">
                <a:latin typeface="Calibri"/>
                <a:cs typeface="Calibri"/>
              </a:rPr>
              <a:t>A</a:t>
            </a:r>
            <a:r>
              <a:rPr sz="800" i="1" spc="45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and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i="1" spc="200" dirty="0">
                <a:latin typeface="Calibri"/>
                <a:cs typeface="Calibri"/>
              </a:rPr>
              <a:t>B</a:t>
            </a:r>
            <a:r>
              <a:rPr sz="800" i="1" spc="85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are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finite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subset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universal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set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i="1" spc="55" dirty="0">
                <a:latin typeface="Calibri"/>
                <a:cs typeface="Calibri"/>
              </a:rPr>
              <a:t>U</a:t>
            </a:r>
            <a:r>
              <a:rPr sz="800" i="1" spc="-100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,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then</a:t>
            </a:r>
            <a:endParaRPr sz="800">
              <a:latin typeface="Microsoft Sans Serif"/>
              <a:cs typeface="Microsoft Sans Serif"/>
            </a:endParaRPr>
          </a:p>
          <a:p>
            <a:pPr marL="45720" algn="ctr">
              <a:lnSpc>
                <a:spcPts val="915"/>
              </a:lnSpc>
            </a:pPr>
            <a:r>
              <a:rPr sz="800" spc="-75" dirty="0">
                <a:latin typeface="Yu Gothic"/>
                <a:cs typeface="Yu Gothic"/>
              </a:rPr>
              <a:t>|</a:t>
            </a:r>
            <a:r>
              <a:rPr sz="800" i="1" spc="170" dirty="0">
                <a:latin typeface="Calibri"/>
                <a:cs typeface="Calibri"/>
              </a:rPr>
              <a:t>A</a:t>
            </a:r>
            <a:r>
              <a:rPr sz="800" i="1" spc="5" dirty="0">
                <a:latin typeface="Calibri"/>
                <a:cs typeface="Calibri"/>
              </a:rPr>
              <a:t> </a:t>
            </a:r>
            <a:r>
              <a:rPr sz="800" spc="-240" dirty="0">
                <a:latin typeface="Yu Gothic"/>
                <a:cs typeface="Yu Gothic"/>
              </a:rPr>
              <a:t>∪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i="1" spc="235" dirty="0">
                <a:latin typeface="Calibri"/>
                <a:cs typeface="Calibri"/>
              </a:rPr>
              <a:t>B</a:t>
            </a:r>
            <a:r>
              <a:rPr sz="800" spc="-75" dirty="0">
                <a:latin typeface="Yu Gothic"/>
                <a:cs typeface="Yu Gothic"/>
              </a:rPr>
              <a:t>|</a:t>
            </a:r>
            <a:r>
              <a:rPr sz="800" spc="5" dirty="0">
                <a:latin typeface="Yu Gothic"/>
                <a:cs typeface="Yu Gothic"/>
              </a:rPr>
              <a:t> </a:t>
            </a: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-75" dirty="0">
                <a:latin typeface="Yu Gothic"/>
                <a:cs typeface="Yu Gothic"/>
              </a:rPr>
              <a:t>|</a:t>
            </a:r>
            <a:r>
              <a:rPr sz="800" i="1" spc="170" dirty="0">
                <a:latin typeface="Calibri"/>
                <a:cs typeface="Calibri"/>
              </a:rPr>
              <a:t>A</a:t>
            </a:r>
            <a:r>
              <a:rPr sz="800" spc="-75" dirty="0">
                <a:latin typeface="Yu Gothic"/>
                <a:cs typeface="Yu Gothic"/>
              </a:rPr>
              <a:t>|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254" dirty="0">
                <a:latin typeface="Calibri"/>
                <a:cs typeface="Calibri"/>
              </a:rPr>
              <a:t>+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75" dirty="0">
                <a:latin typeface="Yu Gothic"/>
                <a:cs typeface="Yu Gothic"/>
              </a:rPr>
              <a:t>|</a:t>
            </a:r>
            <a:r>
              <a:rPr sz="800" i="1" spc="235" dirty="0">
                <a:latin typeface="Calibri"/>
                <a:cs typeface="Calibri"/>
              </a:rPr>
              <a:t>B</a:t>
            </a:r>
            <a:r>
              <a:rPr sz="800" spc="-75" dirty="0">
                <a:latin typeface="Yu Gothic"/>
                <a:cs typeface="Yu Gothic"/>
              </a:rPr>
              <a:t>|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-145" dirty="0">
                <a:latin typeface="Yu Gothic"/>
                <a:cs typeface="Yu Gothic"/>
              </a:rPr>
              <a:t>−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-75" dirty="0">
                <a:latin typeface="Yu Gothic"/>
                <a:cs typeface="Yu Gothic"/>
              </a:rPr>
              <a:t>|</a:t>
            </a:r>
            <a:r>
              <a:rPr sz="800" i="1" spc="170" dirty="0">
                <a:latin typeface="Calibri"/>
                <a:cs typeface="Calibri"/>
              </a:rPr>
              <a:t>A</a:t>
            </a:r>
            <a:r>
              <a:rPr sz="800" i="1" spc="5" dirty="0">
                <a:latin typeface="Calibri"/>
                <a:cs typeface="Calibri"/>
              </a:rPr>
              <a:t> </a:t>
            </a:r>
            <a:r>
              <a:rPr sz="800" spc="-240" dirty="0">
                <a:latin typeface="Yu Gothic"/>
                <a:cs typeface="Yu Gothic"/>
              </a:rPr>
              <a:t>∩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i="1" spc="235" dirty="0">
                <a:latin typeface="Calibri"/>
                <a:cs typeface="Calibri"/>
              </a:rPr>
              <a:t>B</a:t>
            </a:r>
            <a:r>
              <a:rPr sz="800" spc="-75" dirty="0">
                <a:latin typeface="Yu Gothic"/>
                <a:cs typeface="Yu Gothic"/>
              </a:rPr>
              <a:t>|</a:t>
            </a:r>
            <a:r>
              <a:rPr sz="800" i="1" spc="35" dirty="0">
                <a:latin typeface="Calibri"/>
                <a:cs typeface="Calibri"/>
              </a:rPr>
              <a:t>,</a:t>
            </a:r>
            <a:endParaRPr sz="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85"/>
              </a:spcBef>
            </a:pPr>
            <a:r>
              <a:rPr sz="800" spc="-5" dirty="0">
                <a:latin typeface="Microsoft Sans Serif"/>
                <a:cs typeface="Microsoft Sans Serif"/>
              </a:rPr>
              <a:t>where,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Yu Gothic"/>
                <a:cs typeface="Yu Gothic"/>
              </a:rPr>
              <a:t>|</a:t>
            </a:r>
            <a:r>
              <a:rPr sz="800" i="1" spc="10" dirty="0">
                <a:latin typeface="Calibri"/>
                <a:cs typeface="Calibri"/>
              </a:rPr>
              <a:t>A</a:t>
            </a:r>
            <a:r>
              <a:rPr sz="800" spc="10" dirty="0">
                <a:latin typeface="Yu Gothic"/>
                <a:cs typeface="Yu Gothic"/>
              </a:rPr>
              <a:t>|</a:t>
            </a:r>
            <a:r>
              <a:rPr sz="800" spc="-5" dirty="0">
                <a:latin typeface="Yu Gothic"/>
                <a:cs typeface="Yu Gothic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denotes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cardinality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set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i="1" spc="170" dirty="0">
                <a:latin typeface="Calibri"/>
                <a:cs typeface="Calibri"/>
              </a:rPr>
              <a:t>A</a:t>
            </a:r>
            <a:r>
              <a:rPr sz="800" i="1" spc="40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(i.e.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number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elements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i="1" spc="55" dirty="0">
                <a:latin typeface="Calibri"/>
                <a:cs typeface="Calibri"/>
              </a:rPr>
              <a:t>A</a:t>
            </a:r>
            <a:r>
              <a:rPr sz="800" spc="55" dirty="0">
                <a:latin typeface="Microsoft Sans Serif"/>
                <a:cs typeface="Microsoft Sans Serif"/>
              </a:rPr>
              <a:t>).</a:t>
            </a:r>
            <a:endParaRPr sz="800">
              <a:latin typeface="Microsoft Sans Serif"/>
              <a:cs typeface="Microsoft Sans Serif"/>
            </a:endParaRPr>
          </a:p>
          <a:p>
            <a:pPr marL="508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latin typeface="Microsoft Sans Serif"/>
                <a:cs typeface="Microsoft Sans Serif"/>
              </a:rPr>
              <a:t>This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principle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can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extended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to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finite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number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finite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sets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i="1" spc="105" dirty="0">
                <a:latin typeface="Calibri"/>
                <a:cs typeface="Calibri"/>
              </a:rPr>
              <a:t>A</a:t>
            </a:r>
            <a:r>
              <a:rPr sz="900" spc="157" baseline="-9259" dirty="0">
                <a:latin typeface="Calibri"/>
                <a:cs typeface="Calibri"/>
              </a:rPr>
              <a:t>1</a:t>
            </a:r>
            <a:r>
              <a:rPr sz="800" i="1" spc="105" dirty="0">
                <a:latin typeface="Calibri"/>
                <a:cs typeface="Calibri"/>
              </a:rPr>
              <a:t>, </a:t>
            </a:r>
            <a:r>
              <a:rPr sz="800" i="1" spc="100" dirty="0">
                <a:latin typeface="Calibri"/>
                <a:cs typeface="Calibri"/>
              </a:rPr>
              <a:t>A</a:t>
            </a:r>
            <a:r>
              <a:rPr sz="900" spc="150" baseline="-9259" dirty="0">
                <a:latin typeface="Calibri"/>
                <a:cs typeface="Calibri"/>
              </a:rPr>
              <a:t>2</a:t>
            </a:r>
            <a:r>
              <a:rPr sz="800" i="1" spc="100" dirty="0">
                <a:latin typeface="Calibri"/>
                <a:cs typeface="Calibri"/>
              </a:rPr>
              <a:t>,</a:t>
            </a:r>
            <a:r>
              <a:rPr sz="800" i="1" spc="105" dirty="0">
                <a:latin typeface="Calibri"/>
                <a:cs typeface="Calibri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90" dirty="0">
                <a:latin typeface="Yu Gothic"/>
                <a:cs typeface="Yu Gothic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85" dirty="0">
                <a:latin typeface="Yu Gothic"/>
                <a:cs typeface="Yu Gothic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50" dirty="0">
                <a:latin typeface="Yu Gothic"/>
                <a:cs typeface="Yu Gothic"/>
              </a:rPr>
              <a:t> </a:t>
            </a:r>
            <a:r>
              <a:rPr sz="800" i="1" spc="35" dirty="0">
                <a:latin typeface="Calibri"/>
                <a:cs typeface="Calibri"/>
              </a:rPr>
              <a:t>,</a:t>
            </a:r>
            <a:r>
              <a:rPr sz="800" i="1" spc="105" dirty="0">
                <a:latin typeface="Calibri"/>
                <a:cs typeface="Calibri"/>
              </a:rPr>
              <a:t> </a:t>
            </a:r>
            <a:r>
              <a:rPr sz="800" i="1" spc="160" dirty="0">
                <a:latin typeface="Calibri"/>
                <a:cs typeface="Calibri"/>
              </a:rPr>
              <a:t>A</a:t>
            </a:r>
            <a:r>
              <a:rPr sz="900" i="1" spc="240" baseline="-9259" dirty="0">
                <a:latin typeface="Calibri"/>
                <a:cs typeface="Calibri"/>
              </a:rPr>
              <a:t>n</a:t>
            </a:r>
            <a:r>
              <a:rPr sz="900" i="1" spc="209" baseline="-9259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as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7294" y="1291906"/>
            <a:ext cx="330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0" dirty="0">
                <a:latin typeface="Microsoft Sans Serif"/>
                <a:cs typeface="Microsoft Sans Serif"/>
              </a:rPr>
              <a:t>f</a:t>
            </a:r>
            <a:r>
              <a:rPr sz="800" spc="-5" dirty="0">
                <a:latin typeface="Microsoft Sans Serif"/>
                <a:cs typeface="Microsoft Sans Serif"/>
              </a:rPr>
              <a:t>oll</a:t>
            </a:r>
            <a:r>
              <a:rPr sz="800" spc="-25" dirty="0">
                <a:latin typeface="Microsoft Sans Serif"/>
                <a:cs typeface="Microsoft Sans Serif"/>
              </a:rPr>
              <a:t>o</a:t>
            </a:r>
            <a:r>
              <a:rPr sz="800" spc="-5" dirty="0">
                <a:latin typeface="Microsoft Sans Serif"/>
                <a:cs typeface="Microsoft Sans Serif"/>
              </a:rPr>
              <a:t>ws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02880" y="1341245"/>
            <a:ext cx="13176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9580" algn="l"/>
                <a:tab pos="1148715" algn="l"/>
              </a:tabLst>
            </a:pPr>
            <a:r>
              <a:rPr sz="800" spc="785" dirty="0">
                <a:latin typeface="Trebuchet MS"/>
                <a:cs typeface="Trebuchet MS"/>
              </a:rPr>
              <a:t>Σ	Σ	Σ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7733" y="1480571"/>
            <a:ext cx="2795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7170" algn="l"/>
                <a:tab pos="619125" algn="l"/>
                <a:tab pos="1141095" algn="l"/>
                <a:tab pos="1578610" algn="l"/>
                <a:tab pos="1771014" algn="l"/>
                <a:tab pos="2337435" algn="l"/>
                <a:tab pos="2529840" algn="l"/>
                <a:tab pos="2731770" algn="l"/>
              </a:tabLst>
            </a:pPr>
            <a:r>
              <a:rPr sz="900" spc="89" baseline="4629" dirty="0">
                <a:latin typeface="Calibri"/>
                <a:cs typeface="Calibri"/>
              </a:rPr>
              <a:t>1	2	</a:t>
            </a:r>
            <a:r>
              <a:rPr sz="900" i="1" spc="225" baseline="4629" dirty="0">
                <a:latin typeface="Calibri"/>
                <a:cs typeface="Calibri"/>
              </a:rPr>
              <a:t>n	</a:t>
            </a:r>
            <a:r>
              <a:rPr sz="600" i="1" spc="125" dirty="0">
                <a:latin typeface="Calibri"/>
                <a:cs typeface="Calibri"/>
              </a:rPr>
              <a:t>i	i	</a:t>
            </a:r>
            <a:r>
              <a:rPr sz="600" i="1" spc="160" dirty="0">
                <a:latin typeface="Calibri"/>
                <a:cs typeface="Calibri"/>
              </a:rPr>
              <a:t>j	</a:t>
            </a:r>
            <a:r>
              <a:rPr sz="600" i="1" spc="125" dirty="0">
                <a:latin typeface="Calibri"/>
                <a:cs typeface="Calibri"/>
              </a:rPr>
              <a:t>i	</a:t>
            </a:r>
            <a:r>
              <a:rPr sz="600" i="1" spc="160" dirty="0">
                <a:latin typeface="Calibri"/>
                <a:cs typeface="Calibri"/>
              </a:rPr>
              <a:t>j	</a:t>
            </a:r>
            <a:r>
              <a:rPr sz="600" i="1" spc="120" dirty="0">
                <a:latin typeface="Calibri"/>
                <a:cs typeface="Calibri"/>
              </a:rPr>
              <a:t>k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7294" y="1437410"/>
            <a:ext cx="30689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41095" algn="l"/>
                <a:tab pos="1578610" algn="l"/>
                <a:tab pos="2337435" algn="l"/>
              </a:tabLst>
            </a:pPr>
            <a:r>
              <a:rPr sz="800" spc="50" dirty="0">
                <a:latin typeface="Yu Gothic"/>
                <a:cs typeface="Yu Gothic"/>
              </a:rPr>
              <a:t>|</a:t>
            </a:r>
            <a:r>
              <a:rPr sz="800" i="1" spc="50" dirty="0">
                <a:latin typeface="Calibri"/>
                <a:cs typeface="Calibri"/>
              </a:rPr>
              <a:t>A</a:t>
            </a:r>
            <a:r>
              <a:rPr sz="800" i="1" spc="235" dirty="0">
                <a:latin typeface="Calibri"/>
                <a:cs typeface="Calibri"/>
              </a:rPr>
              <a:t> </a:t>
            </a:r>
            <a:r>
              <a:rPr sz="800" spc="-35" dirty="0">
                <a:latin typeface="Yu Gothic"/>
                <a:cs typeface="Yu Gothic"/>
              </a:rPr>
              <a:t>∪</a:t>
            </a:r>
            <a:r>
              <a:rPr sz="800" i="1" spc="-35" dirty="0">
                <a:latin typeface="Calibri"/>
                <a:cs typeface="Calibri"/>
              </a:rPr>
              <a:t>A</a:t>
            </a:r>
            <a:r>
              <a:rPr sz="800" i="1" spc="235" dirty="0">
                <a:latin typeface="Calibri"/>
                <a:cs typeface="Calibri"/>
              </a:rPr>
              <a:t> </a:t>
            </a:r>
            <a:r>
              <a:rPr sz="800" spc="-105" dirty="0">
                <a:latin typeface="Yu Gothic"/>
                <a:cs typeface="Yu Gothic"/>
              </a:rPr>
              <a:t>∪·</a:t>
            </a:r>
            <a:r>
              <a:rPr sz="800" spc="-90" dirty="0">
                <a:latin typeface="Yu Gothic"/>
                <a:cs typeface="Yu Gothic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90" dirty="0">
                <a:latin typeface="Yu Gothic"/>
                <a:cs typeface="Yu Gothic"/>
              </a:rPr>
              <a:t> </a:t>
            </a:r>
            <a:r>
              <a:rPr sz="800" spc="-15" dirty="0">
                <a:latin typeface="Yu Gothic"/>
                <a:cs typeface="Yu Gothic"/>
              </a:rPr>
              <a:t>·∪</a:t>
            </a:r>
            <a:r>
              <a:rPr sz="800" i="1" spc="-15" dirty="0">
                <a:latin typeface="Calibri"/>
                <a:cs typeface="Calibri"/>
              </a:rPr>
              <a:t>A</a:t>
            </a:r>
            <a:r>
              <a:rPr sz="800" i="1" spc="330" dirty="0">
                <a:latin typeface="Calibri"/>
                <a:cs typeface="Calibri"/>
              </a:rPr>
              <a:t> </a:t>
            </a:r>
            <a:r>
              <a:rPr sz="800" spc="-75" dirty="0">
                <a:latin typeface="Yu Gothic"/>
                <a:cs typeface="Yu Gothic"/>
              </a:rPr>
              <a:t>|</a:t>
            </a:r>
            <a:r>
              <a:rPr sz="800" spc="10" dirty="0">
                <a:latin typeface="Yu Gothic"/>
                <a:cs typeface="Yu Gothic"/>
              </a:rPr>
              <a:t> </a:t>
            </a:r>
            <a:r>
              <a:rPr sz="800" spc="254" dirty="0">
                <a:latin typeface="Calibri"/>
                <a:cs typeface="Calibri"/>
              </a:rPr>
              <a:t>=	</a:t>
            </a:r>
            <a:r>
              <a:rPr sz="800" spc="50" dirty="0">
                <a:latin typeface="Yu Gothic"/>
                <a:cs typeface="Yu Gothic"/>
              </a:rPr>
              <a:t>|</a:t>
            </a:r>
            <a:r>
              <a:rPr sz="800" i="1" spc="50" dirty="0">
                <a:latin typeface="Calibri"/>
                <a:cs typeface="Calibri"/>
              </a:rPr>
              <a:t>A</a:t>
            </a:r>
            <a:r>
              <a:rPr sz="800" i="1" spc="140" dirty="0">
                <a:latin typeface="Calibri"/>
                <a:cs typeface="Calibri"/>
              </a:rPr>
              <a:t> </a:t>
            </a:r>
            <a:r>
              <a:rPr sz="800" spc="-110" dirty="0">
                <a:latin typeface="Yu Gothic"/>
                <a:cs typeface="Yu Gothic"/>
              </a:rPr>
              <a:t>|−	</a:t>
            </a:r>
            <a:r>
              <a:rPr sz="800" spc="50" dirty="0">
                <a:latin typeface="Yu Gothic"/>
                <a:cs typeface="Yu Gothic"/>
              </a:rPr>
              <a:t>|</a:t>
            </a:r>
            <a:r>
              <a:rPr sz="800" i="1" spc="50" dirty="0">
                <a:latin typeface="Calibri"/>
                <a:cs typeface="Calibri"/>
              </a:rPr>
              <a:t>A</a:t>
            </a:r>
            <a:r>
              <a:rPr sz="800" i="1" spc="135" dirty="0">
                <a:latin typeface="Calibri"/>
                <a:cs typeface="Calibri"/>
              </a:rPr>
              <a:t> </a:t>
            </a:r>
            <a:r>
              <a:rPr sz="800" spc="-35" dirty="0">
                <a:latin typeface="Yu Gothic"/>
                <a:cs typeface="Yu Gothic"/>
              </a:rPr>
              <a:t>∩</a:t>
            </a:r>
            <a:r>
              <a:rPr sz="800" i="1" spc="-35" dirty="0">
                <a:latin typeface="Calibri"/>
                <a:cs typeface="Calibri"/>
              </a:rPr>
              <a:t>A</a:t>
            </a:r>
            <a:r>
              <a:rPr sz="800" i="1" spc="210" dirty="0">
                <a:latin typeface="Calibri"/>
                <a:cs typeface="Calibri"/>
              </a:rPr>
              <a:t> </a:t>
            </a:r>
            <a:r>
              <a:rPr sz="800" spc="90" dirty="0">
                <a:latin typeface="Yu Gothic"/>
                <a:cs typeface="Yu Gothic"/>
              </a:rPr>
              <a:t>|</a:t>
            </a:r>
            <a:r>
              <a:rPr sz="800" spc="90" dirty="0">
                <a:latin typeface="Calibri"/>
                <a:cs typeface="Calibri"/>
              </a:rPr>
              <a:t>+	</a:t>
            </a:r>
            <a:r>
              <a:rPr sz="800" spc="50" dirty="0">
                <a:latin typeface="Yu Gothic"/>
                <a:cs typeface="Yu Gothic"/>
              </a:rPr>
              <a:t>|</a:t>
            </a:r>
            <a:r>
              <a:rPr sz="800" i="1" spc="50" dirty="0">
                <a:latin typeface="Calibri"/>
                <a:cs typeface="Calibri"/>
              </a:rPr>
              <a:t>A</a:t>
            </a:r>
            <a:r>
              <a:rPr sz="800" i="1" spc="114" dirty="0">
                <a:latin typeface="Calibri"/>
                <a:cs typeface="Calibri"/>
              </a:rPr>
              <a:t> </a:t>
            </a:r>
            <a:r>
              <a:rPr sz="800" spc="-35" dirty="0">
                <a:latin typeface="Yu Gothic"/>
                <a:cs typeface="Yu Gothic"/>
              </a:rPr>
              <a:t>∩</a:t>
            </a:r>
            <a:r>
              <a:rPr sz="800" i="1" spc="-35" dirty="0">
                <a:latin typeface="Calibri"/>
                <a:cs typeface="Calibri"/>
              </a:rPr>
              <a:t>A</a:t>
            </a:r>
            <a:r>
              <a:rPr sz="800" i="1" spc="180" dirty="0">
                <a:latin typeface="Calibri"/>
                <a:cs typeface="Calibri"/>
              </a:rPr>
              <a:t> </a:t>
            </a:r>
            <a:r>
              <a:rPr sz="800" spc="-35" dirty="0">
                <a:latin typeface="Yu Gothic"/>
                <a:cs typeface="Yu Gothic"/>
              </a:rPr>
              <a:t>∩</a:t>
            </a:r>
            <a:r>
              <a:rPr sz="800" i="1" spc="-35" dirty="0">
                <a:latin typeface="Calibri"/>
                <a:cs typeface="Calibri"/>
              </a:rPr>
              <a:t>A</a:t>
            </a:r>
            <a:r>
              <a:rPr sz="800" i="1" spc="250" dirty="0">
                <a:latin typeface="Calibri"/>
                <a:cs typeface="Calibri"/>
              </a:rPr>
              <a:t> </a:t>
            </a:r>
            <a:r>
              <a:rPr sz="800" spc="90" dirty="0">
                <a:latin typeface="Yu Gothic"/>
                <a:cs typeface="Yu Gothic"/>
              </a:rPr>
              <a:t>|</a:t>
            </a:r>
            <a:r>
              <a:rPr sz="800" spc="90" dirty="0">
                <a:latin typeface="Calibri"/>
                <a:cs typeface="Calibri"/>
              </a:rPr>
              <a:t>+(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69741" y="1420665"/>
            <a:ext cx="2012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0" dirty="0">
                <a:latin typeface="Calibri"/>
                <a:cs typeface="Calibri"/>
              </a:rPr>
              <a:t>n</a:t>
            </a:r>
            <a:r>
              <a:rPr sz="600" spc="160" dirty="0">
                <a:latin typeface="Calibri"/>
                <a:cs typeface="Calibri"/>
              </a:rPr>
              <a:t>+1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62311" y="1476773"/>
            <a:ext cx="6915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7170" algn="l"/>
                <a:tab pos="619125" algn="l"/>
              </a:tabLst>
            </a:pPr>
            <a:r>
              <a:rPr sz="600" spc="60" dirty="0">
                <a:latin typeface="Calibri"/>
                <a:cs typeface="Calibri"/>
              </a:rPr>
              <a:t>1	2	</a:t>
            </a:r>
            <a:r>
              <a:rPr sz="600" i="1" spc="150" dirty="0">
                <a:latin typeface="Calibri"/>
                <a:cs typeface="Calibri"/>
              </a:rPr>
              <a:t>n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90493" y="1437410"/>
            <a:ext cx="12293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4015" algn="l"/>
              </a:tabLst>
            </a:pPr>
            <a:r>
              <a:rPr sz="800" spc="-145" dirty="0">
                <a:latin typeface="Yu Gothic"/>
                <a:cs typeface="Yu Gothic"/>
              </a:rPr>
              <a:t>−</a:t>
            </a:r>
            <a:r>
              <a:rPr sz="800" spc="50" dirty="0">
                <a:latin typeface="Calibri"/>
                <a:cs typeface="Calibri"/>
              </a:rPr>
              <a:t>1)	</a:t>
            </a:r>
            <a:r>
              <a:rPr sz="800" spc="-75" dirty="0">
                <a:latin typeface="Yu Gothic"/>
                <a:cs typeface="Yu Gothic"/>
              </a:rPr>
              <a:t>|</a:t>
            </a:r>
            <a:r>
              <a:rPr sz="800" i="1" spc="170" dirty="0">
                <a:latin typeface="Calibri"/>
                <a:cs typeface="Calibri"/>
              </a:rPr>
              <a:t>A </a:t>
            </a:r>
            <a:r>
              <a:rPr sz="800" i="1" spc="50" dirty="0">
                <a:latin typeface="Calibri"/>
                <a:cs typeface="Calibri"/>
              </a:rPr>
              <a:t> </a:t>
            </a:r>
            <a:r>
              <a:rPr sz="800" spc="-240" dirty="0">
                <a:latin typeface="Yu Gothic"/>
                <a:cs typeface="Yu Gothic"/>
              </a:rPr>
              <a:t>∩</a:t>
            </a:r>
            <a:r>
              <a:rPr sz="800" i="1" spc="170" dirty="0">
                <a:latin typeface="Calibri"/>
                <a:cs typeface="Calibri"/>
              </a:rPr>
              <a:t>A</a:t>
            </a:r>
            <a:r>
              <a:rPr sz="800" i="1" dirty="0">
                <a:latin typeface="Calibri"/>
                <a:cs typeface="Calibri"/>
              </a:rPr>
              <a:t> </a:t>
            </a:r>
            <a:r>
              <a:rPr sz="800" i="1" spc="50" dirty="0">
                <a:latin typeface="Calibri"/>
                <a:cs typeface="Calibri"/>
              </a:rPr>
              <a:t> </a:t>
            </a:r>
            <a:r>
              <a:rPr sz="800" spc="-105" dirty="0">
                <a:latin typeface="Yu Gothic"/>
                <a:cs typeface="Yu Gothic"/>
              </a:rPr>
              <a:t>∩·</a:t>
            </a:r>
            <a:r>
              <a:rPr sz="800" spc="-90" dirty="0">
                <a:latin typeface="Yu Gothic"/>
                <a:cs typeface="Yu Gothic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90" dirty="0">
                <a:latin typeface="Yu Gothic"/>
                <a:cs typeface="Yu Gothic"/>
              </a:rPr>
              <a:t> </a:t>
            </a:r>
            <a:r>
              <a:rPr sz="800" spc="-105" dirty="0">
                <a:latin typeface="Yu Gothic"/>
                <a:cs typeface="Yu Gothic"/>
              </a:rPr>
              <a:t>·∩</a:t>
            </a:r>
            <a:r>
              <a:rPr sz="800" i="1" spc="170" dirty="0">
                <a:latin typeface="Calibri"/>
                <a:cs typeface="Calibri"/>
              </a:rPr>
              <a:t>A</a:t>
            </a:r>
            <a:r>
              <a:rPr sz="800" i="1" dirty="0">
                <a:latin typeface="Calibri"/>
                <a:cs typeface="Calibri"/>
              </a:rPr>
              <a:t>  </a:t>
            </a:r>
            <a:r>
              <a:rPr sz="800" i="1" spc="-35" dirty="0">
                <a:latin typeface="Calibri"/>
                <a:cs typeface="Calibri"/>
              </a:rPr>
              <a:t> </a:t>
            </a:r>
            <a:r>
              <a:rPr sz="800" spc="-75" dirty="0">
                <a:latin typeface="Yu Gothic"/>
                <a:cs typeface="Yu Gothic"/>
              </a:rPr>
              <a:t>|</a:t>
            </a:r>
            <a:r>
              <a:rPr sz="800" i="1" spc="35" dirty="0">
                <a:latin typeface="Calibri"/>
                <a:cs typeface="Calibri"/>
              </a:rPr>
              <a:t>,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7294" y="1570788"/>
            <a:ext cx="3735704" cy="39878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028700">
              <a:lnSpc>
                <a:spcPct val="100000"/>
              </a:lnSpc>
              <a:spcBef>
                <a:spcPts val="229"/>
              </a:spcBef>
              <a:tabLst>
                <a:tab pos="1407795" algn="l"/>
                <a:tab pos="2044700" algn="l"/>
              </a:tabLst>
            </a:pPr>
            <a:r>
              <a:rPr sz="600" i="1" spc="125" dirty="0">
                <a:latin typeface="Calibri"/>
                <a:cs typeface="Calibri"/>
              </a:rPr>
              <a:t>i	</a:t>
            </a:r>
            <a:r>
              <a:rPr sz="600" i="1" spc="185" dirty="0">
                <a:latin typeface="Calibri"/>
                <a:cs typeface="Calibri"/>
              </a:rPr>
              <a:t>i&lt;j	</a:t>
            </a:r>
            <a:r>
              <a:rPr sz="600" i="1" spc="195" dirty="0">
                <a:latin typeface="Calibri"/>
                <a:cs typeface="Calibri"/>
              </a:rPr>
              <a:t>i&lt;j&lt;k</a:t>
            </a:r>
            <a:endParaRPr sz="600">
              <a:latin typeface="Calibri"/>
              <a:cs typeface="Calibri"/>
            </a:endParaRPr>
          </a:p>
          <a:p>
            <a:pPr marL="12700" marR="5080">
              <a:lnSpc>
                <a:spcPts val="950"/>
              </a:lnSpc>
              <a:spcBef>
                <a:spcPts val="220"/>
              </a:spcBef>
            </a:pPr>
            <a:r>
              <a:rPr sz="800" spc="-5" dirty="0">
                <a:latin typeface="Microsoft Sans Serif"/>
                <a:cs typeface="Microsoft Sans Serif"/>
              </a:rPr>
              <a:t>where,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first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sum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over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all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i="1" spc="50" dirty="0">
                <a:latin typeface="Calibri"/>
                <a:cs typeface="Calibri"/>
              </a:rPr>
              <a:t>i</a:t>
            </a:r>
            <a:r>
              <a:rPr sz="800" spc="50" dirty="0">
                <a:latin typeface="Microsoft Sans Serif"/>
                <a:cs typeface="Microsoft Sans Serif"/>
              </a:rPr>
              <a:t>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second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sum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over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all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pairs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i="1" spc="65" dirty="0">
                <a:latin typeface="Calibri"/>
                <a:cs typeface="Calibri"/>
              </a:rPr>
              <a:t>i,</a:t>
            </a:r>
            <a:r>
              <a:rPr sz="800" i="1" spc="105" dirty="0">
                <a:latin typeface="Calibri"/>
                <a:cs typeface="Calibri"/>
              </a:rPr>
              <a:t> </a:t>
            </a:r>
            <a:r>
              <a:rPr sz="800" i="1" spc="150" dirty="0">
                <a:latin typeface="Calibri"/>
                <a:cs typeface="Calibri"/>
              </a:rPr>
              <a:t>j</a:t>
            </a:r>
            <a:r>
              <a:rPr sz="800" i="1" spc="90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with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i="1" spc="100" dirty="0">
                <a:latin typeface="Calibri"/>
                <a:cs typeface="Calibri"/>
              </a:rPr>
              <a:t>i</a:t>
            </a:r>
            <a:r>
              <a:rPr sz="800" i="1" spc="55" dirty="0">
                <a:latin typeface="Calibri"/>
                <a:cs typeface="Calibri"/>
              </a:rPr>
              <a:t> </a:t>
            </a:r>
            <a:r>
              <a:rPr sz="800" i="1" spc="254" dirty="0">
                <a:latin typeface="Calibri"/>
                <a:cs typeface="Calibri"/>
              </a:rPr>
              <a:t>&lt;</a:t>
            </a:r>
            <a:r>
              <a:rPr sz="800" i="1" spc="55" dirty="0">
                <a:latin typeface="Calibri"/>
                <a:cs typeface="Calibri"/>
              </a:rPr>
              <a:t> </a:t>
            </a:r>
            <a:r>
              <a:rPr sz="800" i="1" spc="95" dirty="0">
                <a:latin typeface="Calibri"/>
                <a:cs typeface="Calibri"/>
              </a:rPr>
              <a:t>j</a:t>
            </a:r>
            <a:r>
              <a:rPr sz="800" spc="95" dirty="0">
                <a:latin typeface="Microsoft Sans Serif"/>
                <a:cs typeface="Microsoft Sans Serif"/>
              </a:rPr>
              <a:t>,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third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sum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over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all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triples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i="1" spc="65" dirty="0">
                <a:latin typeface="Calibri"/>
                <a:cs typeface="Calibri"/>
              </a:rPr>
              <a:t>i,</a:t>
            </a:r>
            <a:r>
              <a:rPr sz="800" i="1" spc="105" dirty="0">
                <a:latin typeface="Calibri"/>
                <a:cs typeface="Calibri"/>
              </a:rPr>
              <a:t> </a:t>
            </a:r>
            <a:r>
              <a:rPr sz="800" i="1" spc="90" dirty="0">
                <a:latin typeface="Calibri"/>
                <a:cs typeface="Calibri"/>
              </a:rPr>
              <a:t>j,</a:t>
            </a:r>
            <a:r>
              <a:rPr sz="800" i="1" spc="100" dirty="0">
                <a:latin typeface="Calibri"/>
                <a:cs typeface="Calibri"/>
              </a:rPr>
              <a:t> </a:t>
            </a:r>
            <a:r>
              <a:rPr sz="800" i="1" spc="75" dirty="0">
                <a:latin typeface="Calibri"/>
                <a:cs typeface="Calibri"/>
              </a:rPr>
              <a:t>k</a:t>
            </a:r>
            <a:r>
              <a:rPr sz="800" i="1" spc="60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with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i="1" spc="100" dirty="0">
                <a:latin typeface="Calibri"/>
                <a:cs typeface="Calibri"/>
              </a:rPr>
              <a:t>i</a:t>
            </a:r>
            <a:r>
              <a:rPr sz="800" i="1" spc="55" dirty="0">
                <a:latin typeface="Calibri"/>
                <a:cs typeface="Calibri"/>
              </a:rPr>
              <a:t> </a:t>
            </a:r>
            <a:r>
              <a:rPr sz="800" i="1" spc="254" dirty="0">
                <a:latin typeface="Calibri"/>
                <a:cs typeface="Calibri"/>
              </a:rPr>
              <a:t>&lt;</a:t>
            </a:r>
            <a:r>
              <a:rPr sz="800" i="1" spc="50" dirty="0">
                <a:latin typeface="Calibri"/>
                <a:cs typeface="Calibri"/>
              </a:rPr>
              <a:t> </a:t>
            </a:r>
            <a:r>
              <a:rPr sz="800" i="1" spc="150" dirty="0">
                <a:latin typeface="Calibri"/>
                <a:cs typeface="Calibri"/>
              </a:rPr>
              <a:t>j</a:t>
            </a:r>
            <a:r>
              <a:rPr sz="800" i="1" spc="100" dirty="0">
                <a:latin typeface="Calibri"/>
                <a:cs typeface="Calibri"/>
              </a:rPr>
              <a:t> </a:t>
            </a:r>
            <a:r>
              <a:rPr sz="800" i="1" spc="254" dirty="0">
                <a:latin typeface="Calibri"/>
                <a:cs typeface="Calibri"/>
              </a:rPr>
              <a:t>&lt;</a:t>
            </a:r>
            <a:r>
              <a:rPr sz="800" i="1" spc="50" dirty="0">
                <a:latin typeface="Calibri"/>
                <a:cs typeface="Calibri"/>
              </a:rPr>
              <a:t> </a:t>
            </a:r>
            <a:r>
              <a:rPr sz="800" i="1" spc="75" dirty="0">
                <a:latin typeface="Calibri"/>
                <a:cs typeface="Calibri"/>
              </a:rPr>
              <a:t>k</a:t>
            </a:r>
            <a:r>
              <a:rPr sz="800" i="1" spc="60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and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so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on.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37" name="object 3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06703" y="2020455"/>
            <a:ext cx="2594610" cy="142875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1775"/>
            <a:chOff x="0" y="0"/>
            <a:chExt cx="4608195" cy="231775"/>
          </a:xfrm>
        </p:grpSpPr>
        <p:sp>
          <p:nvSpPr>
            <p:cNvPr id="3" name="object 3"/>
            <p:cNvSpPr/>
            <p:nvPr/>
          </p:nvSpPr>
          <p:spPr>
            <a:xfrm>
              <a:off x="16357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61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65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69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131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350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139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6430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27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0313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35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535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072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5762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080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68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72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476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980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Rules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500" spc="1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500" spc="1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500" spc="1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Exclusion</a:t>
            </a:r>
            <a:r>
              <a:rPr sz="5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181978"/>
            <a:ext cx="4608195" cy="277495"/>
            <a:chOff x="0" y="181978"/>
            <a:chExt cx="4608195" cy="277495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81978"/>
              <a:ext cx="4608004" cy="6616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0" y="231609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0" y="196123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Example</a:t>
            </a:r>
            <a:endParaRPr sz="1400"/>
          </a:p>
        </p:txBody>
      </p:sp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59346"/>
            <a:ext cx="4608004" cy="33083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309193" y="697331"/>
            <a:ext cx="3989704" cy="158115"/>
          </a:xfrm>
          <a:custGeom>
            <a:avLst/>
            <a:gdLst/>
            <a:ahLst/>
            <a:cxnLst/>
            <a:rect l="l" t="t" r="r" b="b"/>
            <a:pathLst>
              <a:path w="3989704" h="15811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57641"/>
                </a:lnTo>
                <a:lnTo>
                  <a:pt x="3989652" y="157641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59994" y="712095"/>
            <a:ext cx="394335" cy="125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19"/>
              </a:lnSpc>
            </a:pPr>
            <a:r>
              <a:rPr sz="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09193" y="754260"/>
            <a:ext cx="4040504" cy="349885"/>
            <a:chOff x="309193" y="754260"/>
            <a:chExt cx="4040504" cy="349885"/>
          </a:xfrm>
        </p:grpSpPr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9194" y="842314"/>
              <a:ext cx="3989651" cy="5060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59994" y="754260"/>
              <a:ext cx="3989704" cy="349885"/>
            </a:xfrm>
            <a:custGeom>
              <a:avLst/>
              <a:gdLst/>
              <a:ahLst/>
              <a:cxnLst/>
              <a:rect l="l" t="t" r="r" b="b"/>
              <a:pathLst>
                <a:path w="3989704" h="349884">
                  <a:moveTo>
                    <a:pt x="3989652" y="0"/>
                  </a:moveTo>
                  <a:lnTo>
                    <a:pt x="0" y="0"/>
                  </a:lnTo>
                  <a:lnTo>
                    <a:pt x="0" y="349332"/>
                  </a:lnTo>
                  <a:lnTo>
                    <a:pt x="3989652" y="349332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9193" y="886597"/>
              <a:ext cx="3989704" cy="166370"/>
            </a:xfrm>
            <a:custGeom>
              <a:avLst/>
              <a:gdLst/>
              <a:ahLst/>
              <a:cxnLst/>
              <a:rect l="l" t="t" r="r" b="b"/>
              <a:pathLst>
                <a:path w="3989704" h="166369">
                  <a:moveTo>
                    <a:pt x="3989652" y="0"/>
                  </a:moveTo>
                  <a:lnTo>
                    <a:pt x="0" y="0"/>
                  </a:lnTo>
                  <a:lnTo>
                    <a:pt x="0" y="115394"/>
                  </a:lnTo>
                  <a:lnTo>
                    <a:pt x="4008" y="135119"/>
                  </a:lnTo>
                  <a:lnTo>
                    <a:pt x="14922" y="151272"/>
                  </a:lnTo>
                  <a:lnTo>
                    <a:pt x="31075" y="162186"/>
                  </a:lnTo>
                  <a:lnTo>
                    <a:pt x="50800" y="166195"/>
                  </a:lnTo>
                  <a:lnTo>
                    <a:pt x="3938852" y="166195"/>
                  </a:lnTo>
                  <a:lnTo>
                    <a:pt x="3958576" y="162186"/>
                  </a:lnTo>
                  <a:lnTo>
                    <a:pt x="3974729" y="151272"/>
                  </a:lnTo>
                  <a:lnTo>
                    <a:pt x="3985644" y="135119"/>
                  </a:lnTo>
                  <a:lnTo>
                    <a:pt x="3989652" y="115394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09194" y="871930"/>
            <a:ext cx="3989704" cy="2238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Microsoft Sans Serif"/>
                <a:cs typeface="Microsoft Sans Serif"/>
              </a:rPr>
              <a:t>How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many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binary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strings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length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8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either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start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with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“1”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bit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or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end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with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two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bits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“00”?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Microsoft Sans Serif"/>
              <a:cs typeface="Microsoft Sans Serif"/>
            </a:endParaRPr>
          </a:p>
          <a:p>
            <a:pPr marL="50800" marR="109855">
              <a:lnSpc>
                <a:spcPts val="950"/>
              </a:lnSpc>
              <a:spcBef>
                <a:spcPts val="5"/>
              </a:spcBef>
            </a:pPr>
            <a:r>
              <a:rPr sz="800" b="1" spc="-5" dirty="0">
                <a:latin typeface="Arial"/>
                <a:cs typeface="Arial"/>
              </a:rPr>
              <a:t>Answer:</a:t>
            </a:r>
            <a:r>
              <a:rPr sz="800" b="1" spc="55" dirty="0">
                <a:latin typeface="Arial"/>
                <a:cs typeface="Arial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If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binary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string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starts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with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“1”,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then,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there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are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7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characters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left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which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can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be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filled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35" dirty="0">
                <a:latin typeface="Calibri"/>
                <a:cs typeface="Calibri"/>
              </a:rPr>
              <a:t>2</a:t>
            </a:r>
            <a:r>
              <a:rPr sz="900" spc="52" baseline="27777" dirty="0">
                <a:latin typeface="Calibri"/>
                <a:cs typeface="Calibri"/>
              </a:rPr>
              <a:t>7</a:t>
            </a:r>
            <a:r>
              <a:rPr sz="900" spc="217" baseline="27777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128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ways.</a:t>
            </a:r>
            <a:endParaRPr sz="800">
              <a:latin typeface="Microsoft Sans Serif"/>
              <a:cs typeface="Microsoft Sans Serif"/>
            </a:endParaRPr>
          </a:p>
          <a:p>
            <a:pPr marL="50800">
              <a:lnSpc>
                <a:spcPct val="100000"/>
              </a:lnSpc>
              <a:spcBef>
                <a:spcPts val="550"/>
              </a:spcBef>
            </a:pPr>
            <a:r>
              <a:rPr sz="800" spc="-5" dirty="0">
                <a:latin typeface="Microsoft Sans Serif"/>
                <a:cs typeface="Microsoft Sans Serif"/>
              </a:rPr>
              <a:t>If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binary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string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ends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with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“00”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6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characters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can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filled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35" dirty="0">
                <a:latin typeface="Calibri"/>
                <a:cs typeface="Calibri"/>
              </a:rPr>
              <a:t>2</a:t>
            </a:r>
            <a:r>
              <a:rPr sz="900" spc="52" baseline="27777" dirty="0">
                <a:latin typeface="Calibri"/>
                <a:cs typeface="Calibri"/>
              </a:rPr>
              <a:t>6</a:t>
            </a:r>
            <a:r>
              <a:rPr sz="900" spc="225" baseline="27777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64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ways.</a:t>
            </a:r>
            <a:endParaRPr sz="800">
              <a:latin typeface="Microsoft Sans Serif"/>
              <a:cs typeface="Microsoft Sans Serif"/>
            </a:endParaRPr>
          </a:p>
          <a:p>
            <a:pPr marL="50800" marR="159385">
              <a:lnSpc>
                <a:spcPts val="950"/>
              </a:lnSpc>
              <a:spcBef>
                <a:spcPts val="620"/>
              </a:spcBef>
            </a:pPr>
            <a:r>
              <a:rPr sz="800" spc="-20" dirty="0">
                <a:latin typeface="Microsoft Sans Serif"/>
                <a:cs typeface="Microsoft Sans Serif"/>
              </a:rPr>
              <a:t>Now,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we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add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above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sets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ways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and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conclude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that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final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answer,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it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would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wrong.</a:t>
            </a:r>
            <a:endParaRPr sz="800">
              <a:latin typeface="Microsoft Sans Serif"/>
              <a:cs typeface="Microsoft Sans Serif"/>
            </a:endParaRPr>
          </a:p>
          <a:p>
            <a:pPr marL="50800" marR="283845">
              <a:lnSpc>
                <a:spcPts val="950"/>
              </a:lnSpc>
              <a:spcBef>
                <a:spcPts val="595"/>
              </a:spcBef>
            </a:pPr>
            <a:r>
              <a:rPr sz="800" spc="-5" dirty="0">
                <a:latin typeface="Microsoft Sans Serif"/>
                <a:cs typeface="Microsoft Sans Serif"/>
              </a:rPr>
              <a:t>This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because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there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are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binary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strings,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start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with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“1”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and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end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with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“00”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both,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and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since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they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satisfy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both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criteria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they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are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counted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twice.</a:t>
            </a:r>
            <a:endParaRPr sz="800">
              <a:latin typeface="Microsoft Sans Serif"/>
              <a:cs typeface="Microsoft Sans Serif"/>
            </a:endParaRPr>
          </a:p>
          <a:p>
            <a:pPr marL="50800">
              <a:lnSpc>
                <a:spcPct val="100000"/>
              </a:lnSpc>
              <a:spcBef>
                <a:spcPts val="550"/>
              </a:spcBef>
            </a:pPr>
            <a:r>
              <a:rPr sz="800" spc="-5" dirty="0">
                <a:latin typeface="Microsoft Sans Serif"/>
                <a:cs typeface="Microsoft Sans Serif"/>
              </a:rPr>
              <a:t>So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we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need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to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subtract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such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binary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strings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to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get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correct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count.</a:t>
            </a:r>
            <a:endParaRPr sz="800">
              <a:latin typeface="Microsoft Sans Serif"/>
              <a:cs typeface="Microsoft Sans Serif"/>
            </a:endParaRPr>
          </a:p>
          <a:p>
            <a:pPr marL="50800" marR="43180">
              <a:lnSpc>
                <a:spcPts val="950"/>
              </a:lnSpc>
              <a:spcBef>
                <a:spcPts val="625"/>
              </a:spcBef>
            </a:pPr>
            <a:r>
              <a:rPr sz="800" dirty="0">
                <a:latin typeface="Microsoft Sans Serif"/>
                <a:cs typeface="Microsoft Sans Serif"/>
              </a:rPr>
              <a:t>Binary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strings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that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start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with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“1”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and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end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with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“00”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have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five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characters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that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can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filled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35" dirty="0">
                <a:latin typeface="Calibri"/>
                <a:cs typeface="Calibri"/>
              </a:rPr>
              <a:t>2</a:t>
            </a:r>
            <a:r>
              <a:rPr sz="900" spc="52" baseline="27777" dirty="0">
                <a:latin typeface="Calibri"/>
                <a:cs typeface="Calibri"/>
              </a:rPr>
              <a:t>5</a:t>
            </a:r>
            <a:r>
              <a:rPr sz="900" spc="217" baseline="27777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32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ways.</a:t>
            </a:r>
            <a:endParaRPr sz="800">
              <a:latin typeface="Microsoft Sans Serif"/>
              <a:cs typeface="Microsoft Sans Serif"/>
            </a:endParaRPr>
          </a:p>
          <a:p>
            <a:pPr marL="50800">
              <a:lnSpc>
                <a:spcPct val="100000"/>
              </a:lnSpc>
              <a:spcBef>
                <a:spcPts val="550"/>
              </a:spcBef>
            </a:pPr>
            <a:r>
              <a:rPr sz="800" spc="-15" dirty="0">
                <a:latin typeface="Microsoft Sans Serif"/>
                <a:cs typeface="Microsoft Sans Serif"/>
              </a:rPr>
              <a:t>So,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by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inclusion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and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exclusion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principle,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we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get:</a:t>
            </a:r>
            <a:endParaRPr sz="800">
              <a:latin typeface="Microsoft Sans Serif"/>
              <a:cs typeface="Microsoft Sans Serif"/>
            </a:endParaRPr>
          </a:p>
          <a:p>
            <a:pPr marL="1012190">
              <a:lnSpc>
                <a:spcPct val="100000"/>
              </a:lnSpc>
              <a:spcBef>
                <a:spcPts val="585"/>
              </a:spcBef>
            </a:pPr>
            <a:r>
              <a:rPr sz="800" spc="-105" dirty="0">
                <a:latin typeface="Microsoft Sans Serif"/>
                <a:cs typeface="Microsoft Sans Serif"/>
              </a:rPr>
              <a:t>T</a:t>
            </a:r>
            <a:r>
              <a:rPr sz="800" spc="-5" dirty="0">
                <a:latin typeface="Microsoft Sans Serif"/>
                <a:cs typeface="Microsoft Sans Serif"/>
              </a:rPr>
              <a:t>otal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bina</a:t>
            </a:r>
            <a:r>
              <a:rPr sz="800" spc="15" dirty="0">
                <a:latin typeface="Microsoft Sans Serif"/>
                <a:cs typeface="Microsoft Sans Serif"/>
              </a:rPr>
              <a:t>r</a:t>
            </a:r>
            <a:r>
              <a:rPr sz="800" spc="-5" dirty="0">
                <a:latin typeface="Microsoft Sans Serif"/>
                <a:cs typeface="Microsoft Sans Serif"/>
              </a:rPr>
              <a:t>y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st</a:t>
            </a:r>
            <a:r>
              <a:rPr sz="800" spc="5" dirty="0">
                <a:latin typeface="Microsoft Sans Serif"/>
                <a:cs typeface="Microsoft Sans Serif"/>
              </a:rPr>
              <a:t>r</a:t>
            </a:r>
            <a:r>
              <a:rPr sz="800" spc="-5" dirty="0">
                <a:latin typeface="Microsoft Sans Serif"/>
                <a:cs typeface="Microsoft Sans Serif"/>
              </a:rPr>
              <a:t>ings</a:t>
            </a:r>
            <a:r>
              <a:rPr sz="800" spc="20" dirty="0">
                <a:latin typeface="Microsoft Sans Serif"/>
                <a:cs typeface="Microsoft Sans Serif"/>
              </a:rPr>
              <a:t> </a:t>
            </a: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128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+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64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145" dirty="0">
                <a:latin typeface="Yu Gothic"/>
                <a:cs typeface="Yu Gothic"/>
              </a:rPr>
              <a:t>−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15" dirty="0">
                <a:latin typeface="Calibri"/>
                <a:cs typeface="Calibri"/>
              </a:rPr>
              <a:t>32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160</a:t>
            </a:r>
            <a:r>
              <a:rPr sz="800" i="1" spc="30" dirty="0"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1775"/>
            <a:chOff x="0" y="0"/>
            <a:chExt cx="4608195" cy="231775"/>
          </a:xfrm>
        </p:grpSpPr>
        <p:sp>
          <p:nvSpPr>
            <p:cNvPr id="3" name="object 3"/>
            <p:cNvSpPr/>
            <p:nvPr/>
          </p:nvSpPr>
          <p:spPr>
            <a:xfrm>
              <a:off x="16357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61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65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69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131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350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139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6430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27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0313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35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072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072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5762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080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68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72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476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980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Rules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Exclusion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r>
              <a:rPr sz="5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181978"/>
            <a:ext cx="4608195" cy="277495"/>
            <a:chOff x="0" y="181978"/>
            <a:chExt cx="4608195" cy="277495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81978"/>
              <a:ext cx="4608004" cy="6616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0" y="231609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95300" y="196123"/>
            <a:ext cx="6026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Outline</a:t>
            </a:r>
            <a:endParaRPr sz="1400"/>
          </a:p>
        </p:txBody>
      </p:sp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59346"/>
            <a:ext cx="4608004" cy="3308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655790"/>
            <a:ext cx="172046" cy="172046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355765" y="671743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1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9272" y="561168"/>
            <a:ext cx="2010410" cy="266128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endParaRPr sz="1000">
              <a:latin typeface="Microsoft Sans Serif"/>
              <a:cs typeface="Microsoft Sans Serif"/>
            </a:endParaRPr>
          </a:p>
          <a:p>
            <a:pPr marL="12700" marR="320675">
              <a:lnSpc>
                <a:spcPct val="157200"/>
              </a:lnSpc>
            </a:pPr>
            <a:r>
              <a:rPr sz="1000" spc="-10" dirty="0">
                <a:solidFill>
                  <a:srgbClr val="D6D6E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3" action="ppaction://hlinksldjump"/>
              </a:rPr>
              <a:t> and Combination </a:t>
            </a:r>
            <a:r>
              <a:rPr sz="1000" spc="-25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1000" spc="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Rules 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1000" spc="5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endParaRPr sz="1000">
              <a:latin typeface="Microsoft Sans Serif"/>
              <a:cs typeface="Microsoft Sans Serif"/>
            </a:endParaRPr>
          </a:p>
          <a:p>
            <a:pPr marL="12700" marR="5080">
              <a:lnSpc>
                <a:spcPct val="157200"/>
              </a:lnSpc>
            </a:pP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1000" spc="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1000" spc="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Exclusion </a:t>
            </a:r>
            <a:r>
              <a:rPr sz="1000" spc="-25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endParaRPr sz="1000">
              <a:latin typeface="Microsoft Sans Serif"/>
              <a:cs typeface="Microsoft Sans Serif"/>
            </a:endParaRPr>
          </a:p>
          <a:p>
            <a:pPr marL="12700" marR="902335">
              <a:lnSpc>
                <a:spcPct val="157200"/>
              </a:lnSpc>
            </a:pP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8" action="ppaction://hlinksldjump"/>
              </a:rPr>
              <a:t>Numbers 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2" action="ppaction://hlinksldjump"/>
              </a:rPr>
              <a:t>Prime </a:t>
            </a:r>
            <a:r>
              <a:rPr sz="1000" spc="-10" dirty="0">
                <a:solidFill>
                  <a:srgbClr val="D6D6EF"/>
                </a:solidFill>
                <a:latin typeface="Microsoft Sans Serif"/>
                <a:cs typeface="Microsoft Sans Serif"/>
                <a:hlinkClick r:id="rId12" action="ppaction://hlinksldjump"/>
              </a:rPr>
              <a:t>Factorization </a:t>
            </a:r>
            <a:r>
              <a:rPr sz="1000" spc="-254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3" action="ppaction://hlinksldjump"/>
              </a:rPr>
              <a:t>GCD</a:t>
            </a:r>
            <a:endParaRPr sz="1000">
              <a:latin typeface="Microsoft Sans Serif"/>
              <a:cs typeface="Microsoft Sans Serif"/>
            </a:endParaRPr>
          </a:p>
          <a:p>
            <a:pPr marL="12700" marR="609600">
              <a:lnSpc>
                <a:spcPct val="157200"/>
              </a:lnSpc>
            </a:pP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4" action="ppaction://hlinksldjump"/>
              </a:rPr>
              <a:t>The</a:t>
            </a:r>
            <a:r>
              <a:rPr sz="1000" spc="-15" dirty="0">
                <a:solidFill>
                  <a:srgbClr val="D6D6EF"/>
                </a:solidFill>
                <a:latin typeface="Microsoft Sans Serif"/>
                <a:cs typeface="Microsoft Sans Serif"/>
                <a:hlinkClick r:id="rId14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4" action="ppaction://hlinksldjump"/>
              </a:rPr>
              <a:t>Euclidean</a:t>
            </a:r>
            <a:r>
              <a:rPr sz="1000" spc="-15" dirty="0">
                <a:solidFill>
                  <a:srgbClr val="D6D6EF"/>
                </a:solidFill>
                <a:latin typeface="Microsoft Sans Serif"/>
                <a:cs typeface="Microsoft Sans Serif"/>
                <a:hlinkClick r:id="rId14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4" action="ppaction://hlinksldjump"/>
              </a:rPr>
              <a:t>Algorithm </a:t>
            </a:r>
            <a:r>
              <a:rPr sz="1000" spc="-25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5" action="ppaction://hlinksldjump"/>
              </a:rPr>
              <a:t>LCM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895362"/>
            <a:ext cx="172046" cy="172046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355765" y="911316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2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07060" y="1134948"/>
            <a:ext cx="172046" cy="172046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355765" y="1150165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3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1374521"/>
            <a:ext cx="172046" cy="172046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355765" y="1390474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4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37" name="object 3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1614106"/>
            <a:ext cx="172046" cy="172046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355765" y="1628510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5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39" name="object 3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07060" y="1853692"/>
            <a:ext cx="172046" cy="172046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355765" y="1868909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6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1" name="object 4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2093264"/>
            <a:ext cx="172046" cy="172046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355765" y="2108405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7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3" name="object 4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2332850"/>
            <a:ext cx="172046" cy="172046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355765" y="2348067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8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5" name="object 4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07060" y="2572423"/>
            <a:ext cx="172046" cy="172046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355765" y="2587653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9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7" name="object 4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2812008"/>
            <a:ext cx="172046" cy="172046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331139" y="2827225"/>
            <a:ext cx="1244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10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9" name="object 4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3051581"/>
            <a:ext cx="172046" cy="172046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331139" y="3067535"/>
            <a:ext cx="1244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11</a:t>
            </a:r>
            <a:endParaRPr sz="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1775"/>
            <a:chOff x="0" y="0"/>
            <a:chExt cx="4608195" cy="231775"/>
          </a:xfrm>
        </p:grpSpPr>
        <p:sp>
          <p:nvSpPr>
            <p:cNvPr id="3" name="object 3"/>
            <p:cNvSpPr/>
            <p:nvPr/>
          </p:nvSpPr>
          <p:spPr>
            <a:xfrm>
              <a:off x="16357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61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65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69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131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350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139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6430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27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0313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35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072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5762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5762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080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68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72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476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980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Rules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Exclusion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r>
              <a:rPr sz="5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181978"/>
            <a:ext cx="4608195" cy="277495"/>
            <a:chOff x="0" y="181978"/>
            <a:chExt cx="4608195" cy="277495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81978"/>
              <a:ext cx="4608004" cy="6616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0" y="231609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95300" y="196123"/>
            <a:ext cx="8255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</a:rPr>
              <a:t>Divisibility</a:t>
            </a:r>
            <a:endParaRPr sz="1400"/>
          </a:p>
        </p:txBody>
      </p:sp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59346"/>
            <a:ext cx="4608004" cy="33083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309193" y="811161"/>
            <a:ext cx="3989704" cy="175260"/>
          </a:xfrm>
          <a:custGeom>
            <a:avLst/>
            <a:gdLst/>
            <a:ahLst/>
            <a:cxnLst/>
            <a:rect l="l" t="t" r="r" b="b"/>
            <a:pathLst>
              <a:path w="3989704" h="17525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4811"/>
                </a:lnTo>
                <a:lnTo>
                  <a:pt x="3989652" y="174811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59994" y="821101"/>
            <a:ext cx="527685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Definition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09193" y="868084"/>
            <a:ext cx="4040504" cy="697865"/>
            <a:chOff x="309193" y="868084"/>
            <a:chExt cx="4040504" cy="697865"/>
          </a:xfrm>
        </p:grpSpPr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9194" y="973315"/>
              <a:ext cx="3989651" cy="5060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59994" y="868084"/>
              <a:ext cx="3989704" cy="697865"/>
            </a:xfrm>
            <a:custGeom>
              <a:avLst/>
              <a:gdLst/>
              <a:ahLst/>
              <a:cxnLst/>
              <a:rect l="l" t="t" r="r" b="b"/>
              <a:pathLst>
                <a:path w="3989704" h="697865">
                  <a:moveTo>
                    <a:pt x="3989652" y="0"/>
                  </a:moveTo>
                  <a:lnTo>
                    <a:pt x="0" y="0"/>
                  </a:lnTo>
                  <a:lnTo>
                    <a:pt x="0" y="697763"/>
                  </a:lnTo>
                  <a:lnTo>
                    <a:pt x="3989652" y="697763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9193" y="1017590"/>
              <a:ext cx="3989704" cy="497840"/>
            </a:xfrm>
            <a:custGeom>
              <a:avLst/>
              <a:gdLst/>
              <a:ahLst/>
              <a:cxnLst/>
              <a:rect l="l" t="t" r="r" b="b"/>
              <a:pathLst>
                <a:path w="3989704" h="497840">
                  <a:moveTo>
                    <a:pt x="3989652" y="0"/>
                  </a:moveTo>
                  <a:lnTo>
                    <a:pt x="0" y="0"/>
                  </a:lnTo>
                  <a:lnTo>
                    <a:pt x="0" y="446655"/>
                  </a:lnTo>
                  <a:lnTo>
                    <a:pt x="4008" y="466380"/>
                  </a:lnTo>
                  <a:lnTo>
                    <a:pt x="14922" y="482533"/>
                  </a:lnTo>
                  <a:lnTo>
                    <a:pt x="31075" y="493447"/>
                  </a:lnTo>
                  <a:lnTo>
                    <a:pt x="50800" y="497456"/>
                  </a:lnTo>
                  <a:lnTo>
                    <a:pt x="3938852" y="497456"/>
                  </a:lnTo>
                  <a:lnTo>
                    <a:pt x="3958576" y="493447"/>
                  </a:lnTo>
                  <a:lnTo>
                    <a:pt x="3974729" y="482533"/>
                  </a:lnTo>
                  <a:lnTo>
                    <a:pt x="3985644" y="466380"/>
                  </a:lnTo>
                  <a:lnTo>
                    <a:pt x="3989652" y="446655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309193" y="1997011"/>
            <a:ext cx="3989704" cy="173990"/>
          </a:xfrm>
          <a:custGeom>
            <a:avLst/>
            <a:gdLst/>
            <a:ahLst/>
            <a:cxnLst/>
            <a:rect l="l" t="t" r="r" b="b"/>
            <a:pathLst>
              <a:path w="3989704" h="17398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3799"/>
                </a:lnTo>
                <a:lnTo>
                  <a:pt x="3989652" y="173799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59994" y="2005947"/>
            <a:ext cx="267335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Note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09193" y="2053939"/>
            <a:ext cx="4040504" cy="1073150"/>
            <a:chOff x="309193" y="2053939"/>
            <a:chExt cx="4040504" cy="1073150"/>
          </a:xfrm>
        </p:grpSpPr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9194" y="2158161"/>
              <a:ext cx="3989651" cy="5060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59994" y="2053939"/>
              <a:ext cx="3989704" cy="1073150"/>
            </a:xfrm>
            <a:custGeom>
              <a:avLst/>
              <a:gdLst/>
              <a:ahLst/>
              <a:cxnLst/>
              <a:rect l="l" t="t" r="r" b="b"/>
              <a:pathLst>
                <a:path w="3989704" h="1073150">
                  <a:moveTo>
                    <a:pt x="3989652" y="0"/>
                  </a:moveTo>
                  <a:lnTo>
                    <a:pt x="0" y="0"/>
                  </a:lnTo>
                  <a:lnTo>
                    <a:pt x="0" y="1072852"/>
                  </a:lnTo>
                  <a:lnTo>
                    <a:pt x="3989652" y="1072852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9193" y="2202433"/>
              <a:ext cx="3989704" cy="873760"/>
            </a:xfrm>
            <a:custGeom>
              <a:avLst/>
              <a:gdLst/>
              <a:ahLst/>
              <a:cxnLst/>
              <a:rect l="l" t="t" r="r" b="b"/>
              <a:pathLst>
                <a:path w="3989704" h="873760">
                  <a:moveTo>
                    <a:pt x="3989652" y="0"/>
                  </a:moveTo>
                  <a:lnTo>
                    <a:pt x="0" y="0"/>
                  </a:lnTo>
                  <a:lnTo>
                    <a:pt x="0" y="822757"/>
                  </a:lnTo>
                  <a:lnTo>
                    <a:pt x="4008" y="842482"/>
                  </a:lnTo>
                  <a:lnTo>
                    <a:pt x="14922" y="858634"/>
                  </a:lnTo>
                  <a:lnTo>
                    <a:pt x="31075" y="869549"/>
                  </a:lnTo>
                  <a:lnTo>
                    <a:pt x="50800" y="873557"/>
                  </a:lnTo>
                  <a:lnTo>
                    <a:pt x="3938852" y="873557"/>
                  </a:lnTo>
                  <a:lnTo>
                    <a:pt x="3958576" y="869549"/>
                  </a:lnTo>
                  <a:lnTo>
                    <a:pt x="3974729" y="858634"/>
                  </a:lnTo>
                  <a:lnTo>
                    <a:pt x="3985644" y="842482"/>
                  </a:lnTo>
                  <a:lnTo>
                    <a:pt x="3989652" y="822757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47294" y="996104"/>
            <a:ext cx="3913504" cy="2045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Microsoft Sans Serif"/>
                <a:cs typeface="Microsoft Sans Serif"/>
              </a:rPr>
              <a:t>When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45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-85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are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two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integers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with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135" dirty="0">
                <a:latin typeface="Lucida Sans Unicode"/>
                <a:cs typeface="Lucida Sans Unicode"/>
              </a:rPr>
              <a:t>/</a:t>
            </a:r>
            <a:r>
              <a:rPr sz="1000" spc="135" dirty="0">
                <a:latin typeface="Calibri"/>
                <a:cs typeface="Calibri"/>
              </a:rPr>
              <a:t>=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0</a:t>
            </a:r>
            <a:r>
              <a:rPr sz="1000" spc="-10" dirty="0">
                <a:latin typeface="Microsoft Sans Serif"/>
                <a:cs typeface="Microsoft Sans Serif"/>
              </a:rPr>
              <a:t>,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45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said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divide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-85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(i.e.,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275" dirty="0">
                <a:latin typeface="Microsoft Sans Serif"/>
                <a:cs typeface="Microsoft Sans Serif"/>
              </a:rPr>
              <a:t>we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can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say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that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divides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-8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-8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divisible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by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i="1" dirty="0">
                <a:latin typeface="Calibri"/>
                <a:cs typeface="Calibri"/>
              </a:rPr>
              <a:t>a</a:t>
            </a:r>
            <a:r>
              <a:rPr sz="1000" dirty="0">
                <a:latin typeface="Microsoft Sans Serif"/>
                <a:cs typeface="Microsoft Sans Serif"/>
              </a:rPr>
              <a:t>),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there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integer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c </a:t>
            </a:r>
            <a:r>
              <a:rPr sz="1000" i="1" spc="15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such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that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-8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ac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denoted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by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notation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-45" dirty="0">
                <a:latin typeface="Calibri"/>
                <a:cs typeface="Calibri"/>
              </a:rPr>
              <a:t>b</a:t>
            </a:r>
            <a:r>
              <a:rPr sz="1000" spc="-45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12700" marR="147320">
              <a:lnSpc>
                <a:spcPct val="100000"/>
              </a:lnSpc>
              <a:spcBef>
                <a:spcPts val="985"/>
              </a:spcBef>
            </a:pPr>
            <a:r>
              <a:rPr sz="1000" spc="-5" dirty="0">
                <a:latin typeface="Microsoft Sans Serif"/>
                <a:cs typeface="Microsoft Sans Serif"/>
              </a:rPr>
              <a:t>When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divides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45" dirty="0">
                <a:latin typeface="Calibri"/>
                <a:cs typeface="Calibri"/>
              </a:rPr>
              <a:t>b</a:t>
            </a:r>
            <a:r>
              <a:rPr sz="1000" spc="-45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called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divisor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factor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-8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-85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called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multiple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5" dirty="0">
                <a:latin typeface="Calibri"/>
                <a:cs typeface="Calibri"/>
              </a:rPr>
              <a:t>a</a:t>
            </a:r>
            <a:r>
              <a:rPr sz="1000" spc="5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200">
              <a:latin typeface="Microsoft Sans Serif"/>
              <a:cs typeface="Microsoft Sans Serif"/>
            </a:endParaRPr>
          </a:p>
          <a:p>
            <a:pPr marL="265430" marR="225425" indent="-133985">
              <a:lnSpc>
                <a:spcPct val="100000"/>
              </a:lnSpc>
              <a:spcBef>
                <a:spcPts val="985"/>
              </a:spcBef>
              <a:buClr>
                <a:srgbClr val="3333B2"/>
              </a:buClr>
              <a:buAutoNum type="romanLcParenR"/>
              <a:tabLst>
                <a:tab pos="266065" algn="l"/>
              </a:tabLst>
            </a:pPr>
            <a:r>
              <a:rPr sz="1000" spc="-5" dirty="0">
                <a:latin typeface="Microsoft Sans Serif"/>
                <a:cs typeface="Microsoft Sans Serif"/>
              </a:rPr>
              <a:t>When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divides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45" dirty="0">
                <a:latin typeface="Calibri"/>
                <a:cs typeface="Calibri"/>
              </a:rPr>
              <a:t>b</a:t>
            </a:r>
            <a:r>
              <a:rPr sz="1000" spc="-45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−</a:t>
            </a:r>
            <a:r>
              <a:rPr sz="1000" i="1" spc="-5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also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divides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45" dirty="0">
                <a:latin typeface="Calibri"/>
                <a:cs typeface="Calibri"/>
              </a:rPr>
              <a:t>b</a:t>
            </a:r>
            <a:r>
              <a:rPr sz="1000" spc="-45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since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-8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45" dirty="0">
                <a:latin typeface="Calibri"/>
                <a:cs typeface="Calibri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ac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can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be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written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-8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(</a:t>
            </a:r>
            <a:r>
              <a:rPr sz="1000" spc="35" dirty="0">
                <a:latin typeface="Lucida Sans Unicode"/>
                <a:cs typeface="Lucida Sans Unicode"/>
              </a:rPr>
              <a:t>−</a:t>
            </a:r>
            <a:r>
              <a:rPr sz="1000" i="1" spc="35" dirty="0">
                <a:latin typeface="Calibri"/>
                <a:cs typeface="Calibri"/>
              </a:rPr>
              <a:t>a</a:t>
            </a:r>
            <a:r>
              <a:rPr sz="1000" spc="35" dirty="0">
                <a:latin typeface="Calibri"/>
                <a:cs typeface="Calibri"/>
              </a:rPr>
              <a:t>)(</a:t>
            </a:r>
            <a:r>
              <a:rPr sz="1000" spc="35" dirty="0">
                <a:latin typeface="Lucida Sans Unicode"/>
                <a:cs typeface="Lucida Sans Unicode"/>
              </a:rPr>
              <a:t>−</a:t>
            </a:r>
            <a:r>
              <a:rPr sz="1000" i="1" spc="35" dirty="0">
                <a:latin typeface="Calibri"/>
                <a:cs typeface="Calibri"/>
              </a:rPr>
              <a:t>c</a:t>
            </a:r>
            <a:r>
              <a:rPr sz="1000" spc="35" dirty="0">
                <a:latin typeface="Calibri"/>
                <a:cs typeface="Calibri"/>
              </a:rPr>
              <a:t>)</a:t>
            </a:r>
            <a:r>
              <a:rPr sz="1000" spc="35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265430" indent="-161925">
              <a:lnSpc>
                <a:spcPct val="100000"/>
              </a:lnSpc>
              <a:spcBef>
                <a:spcPts val="290"/>
              </a:spcBef>
              <a:buClr>
                <a:srgbClr val="3333B2"/>
              </a:buClr>
              <a:buAutoNum type="romanLcParenR"/>
              <a:tabLst>
                <a:tab pos="266065" algn="l"/>
              </a:tabLst>
            </a:pPr>
            <a:r>
              <a:rPr sz="1000" spc="-5" dirty="0">
                <a:latin typeface="Microsoft Sans Serif"/>
                <a:cs typeface="Microsoft Sans Serif"/>
              </a:rPr>
              <a:t>If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does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divide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spc="-5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denoted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b</a:t>
            </a:r>
            <a:r>
              <a:rPr sz="1000" spc="-5" dirty="0">
                <a:latin typeface="Microsoft Sans Serif"/>
                <a:cs typeface="Microsoft Sans Serif"/>
              </a:rPr>
              <a:t>y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‡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265430" marR="62865" indent="-189865">
              <a:lnSpc>
                <a:spcPct val="100000"/>
              </a:lnSpc>
              <a:spcBef>
                <a:spcPts val="295"/>
              </a:spcBef>
              <a:buClr>
                <a:srgbClr val="3333B2"/>
              </a:buClr>
              <a:buAutoNum type="romanLcParenR"/>
              <a:tabLst>
                <a:tab pos="266065" algn="l"/>
              </a:tabLst>
            </a:pP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relation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”</a:t>
            </a:r>
            <a:r>
              <a:rPr sz="1000" i="1" dirty="0">
                <a:latin typeface="Calibri"/>
                <a:cs typeface="Calibri"/>
              </a:rPr>
              <a:t>a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divides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45" dirty="0">
                <a:latin typeface="Calibri"/>
                <a:cs typeface="Calibri"/>
              </a:rPr>
              <a:t>b</a:t>
            </a:r>
            <a:r>
              <a:rPr sz="1000" spc="-45" dirty="0">
                <a:latin typeface="Microsoft Sans Serif"/>
                <a:cs typeface="Microsoft Sans Serif"/>
              </a:rPr>
              <a:t>”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reflexive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transitive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set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positive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integers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but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symmetric.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75863" y="3358384"/>
            <a:ext cx="203200" cy="55880"/>
            <a:chOff x="3275863" y="3358384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39032" y="336091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75863" y="33672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42982" y="3357119"/>
            <a:ext cx="203200" cy="58419"/>
            <a:chOff x="3542982" y="3357119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31883" y="337361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2982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19183" y="3360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10101" y="3357119"/>
            <a:ext cx="203200" cy="58419"/>
            <a:chOff x="3810101" y="3357119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86302" y="336091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0101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6302" y="3399015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5343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2" y="3358384"/>
            <a:ext cx="238760" cy="57150"/>
            <a:chOff x="4326582" y="3358384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39139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3649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36091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0" y="0"/>
            <a:ext cx="4608195" cy="231775"/>
            <a:chOff x="0" y="0"/>
            <a:chExt cx="4608195" cy="23177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08004" cy="23159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2065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1056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7883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289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8682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845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349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853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357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861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365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869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131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6350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139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6430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527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0313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535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0072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5762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1080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080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468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3972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476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4980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Permutation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Combination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Addition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Product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Rules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Pigeonhole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Principle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of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Inclusion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Exclusion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Divisibility</a:t>
            </a:r>
            <a:r>
              <a:rPr sz="5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9" action="ppaction://hlinksldjump"/>
              </a:rPr>
              <a:t>Prime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9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09193" y="274472"/>
            <a:ext cx="3989704" cy="173990"/>
          </a:xfrm>
          <a:custGeom>
            <a:avLst/>
            <a:gdLst/>
            <a:ahLst/>
            <a:cxnLst/>
            <a:rect l="l" t="t" r="r" b="b"/>
            <a:pathLst>
              <a:path w="3989704" h="17399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3799"/>
                </a:lnTo>
                <a:lnTo>
                  <a:pt x="3989652" y="173799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59994" y="283408"/>
            <a:ext cx="50673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Theorem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309193" y="331378"/>
            <a:ext cx="4040504" cy="3124835"/>
            <a:chOff x="309193" y="331378"/>
            <a:chExt cx="4040504" cy="3124835"/>
          </a:xfrm>
        </p:grpSpPr>
        <p:pic>
          <p:nvPicPr>
            <p:cNvPr id="54" name="object 5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9194" y="435622"/>
              <a:ext cx="3989651" cy="50609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359994" y="331378"/>
              <a:ext cx="3989704" cy="3124835"/>
            </a:xfrm>
            <a:custGeom>
              <a:avLst/>
              <a:gdLst/>
              <a:ahLst/>
              <a:cxnLst/>
              <a:rect l="l" t="t" r="r" b="b"/>
              <a:pathLst>
                <a:path w="3989704" h="3124835">
                  <a:moveTo>
                    <a:pt x="3989652" y="0"/>
                  </a:moveTo>
                  <a:lnTo>
                    <a:pt x="0" y="0"/>
                  </a:lnTo>
                  <a:lnTo>
                    <a:pt x="0" y="3124621"/>
                  </a:lnTo>
                  <a:lnTo>
                    <a:pt x="3989652" y="3124621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9193" y="479873"/>
              <a:ext cx="3989704" cy="2961640"/>
            </a:xfrm>
            <a:custGeom>
              <a:avLst/>
              <a:gdLst/>
              <a:ahLst/>
              <a:cxnLst/>
              <a:rect l="l" t="t" r="r" b="b"/>
              <a:pathLst>
                <a:path w="3989704" h="2961640">
                  <a:moveTo>
                    <a:pt x="3989652" y="0"/>
                  </a:moveTo>
                  <a:lnTo>
                    <a:pt x="0" y="0"/>
                  </a:lnTo>
                  <a:lnTo>
                    <a:pt x="0" y="2910455"/>
                  </a:lnTo>
                  <a:lnTo>
                    <a:pt x="4008" y="2930180"/>
                  </a:lnTo>
                  <a:lnTo>
                    <a:pt x="14922" y="2946333"/>
                  </a:lnTo>
                  <a:lnTo>
                    <a:pt x="31075" y="2957247"/>
                  </a:lnTo>
                  <a:lnTo>
                    <a:pt x="50800" y="2961255"/>
                  </a:lnTo>
                  <a:lnTo>
                    <a:pt x="3938852" y="2961255"/>
                  </a:lnTo>
                  <a:lnTo>
                    <a:pt x="3958576" y="2957247"/>
                  </a:lnTo>
                  <a:lnTo>
                    <a:pt x="3974729" y="2946333"/>
                  </a:lnTo>
                  <a:lnTo>
                    <a:pt x="3985644" y="2930180"/>
                  </a:lnTo>
                  <a:lnTo>
                    <a:pt x="3989652" y="2910455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47294" y="420452"/>
            <a:ext cx="3813810" cy="298640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000" spc="-5" dirty="0">
                <a:latin typeface="Microsoft Sans Serif"/>
                <a:cs typeface="Microsoft Sans Serif"/>
              </a:rPr>
              <a:t>Let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spc="-5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spc="-5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c</a:t>
            </a:r>
            <a:r>
              <a:rPr sz="1000" spc="-135" dirty="0">
                <a:latin typeface="Lucida Sans Unicode"/>
                <a:cs typeface="Lucida Sans Unicode"/>
              </a:rPr>
              <a:t>∈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105" dirty="0">
                <a:latin typeface="Calibri"/>
                <a:cs typeface="Calibri"/>
              </a:rPr>
              <a:t>z</a:t>
            </a:r>
            <a:r>
              <a:rPr sz="1000" spc="-5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set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integer</a:t>
            </a:r>
            <a:r>
              <a:rPr sz="1000" spc="-20" dirty="0">
                <a:latin typeface="Microsoft Sans Serif"/>
                <a:cs typeface="Microsoft Sans Serif"/>
              </a:rPr>
              <a:t>s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Then</a:t>
            </a:r>
            <a:endParaRPr sz="1000">
              <a:latin typeface="Microsoft Sans Serif"/>
              <a:cs typeface="Microsoft Sans Serif"/>
            </a:endParaRPr>
          </a:p>
          <a:p>
            <a:pPr marL="265430" indent="-176530">
              <a:lnSpc>
                <a:spcPct val="100000"/>
              </a:lnSpc>
              <a:spcBef>
                <a:spcPts val="295"/>
              </a:spcBef>
              <a:buClr>
                <a:srgbClr val="3333B2"/>
              </a:buClr>
              <a:buAutoNum type="romanLcParenBoth"/>
              <a:tabLst>
                <a:tab pos="266065" algn="l"/>
              </a:tabLst>
            </a:pPr>
            <a:r>
              <a:rPr sz="1000" spc="-5" dirty="0">
                <a:latin typeface="Microsoft Sans Serif"/>
                <a:cs typeface="Microsoft Sans Serif"/>
              </a:rPr>
              <a:t>If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10" dirty="0">
                <a:latin typeface="Calibri"/>
                <a:cs typeface="Calibri"/>
              </a:rPr>
              <a:t>c</a:t>
            </a:r>
            <a:r>
              <a:rPr sz="1000" spc="-5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i="1" spc="10" dirty="0">
                <a:latin typeface="Calibri"/>
                <a:cs typeface="Calibri"/>
              </a:rPr>
              <a:t>c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265430" indent="-204470">
              <a:lnSpc>
                <a:spcPct val="100000"/>
              </a:lnSpc>
              <a:spcBef>
                <a:spcPts val="290"/>
              </a:spcBef>
              <a:buClr>
                <a:srgbClr val="3333B2"/>
              </a:buClr>
              <a:buAutoNum type="romanLcParenBoth"/>
              <a:tabLst>
                <a:tab pos="266065" algn="l"/>
              </a:tabLst>
            </a:pPr>
            <a:r>
              <a:rPr sz="1000" spc="-5" dirty="0">
                <a:latin typeface="Microsoft Sans Serif"/>
                <a:cs typeface="Microsoft Sans Serif"/>
              </a:rPr>
              <a:t>If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10" dirty="0">
                <a:latin typeface="Calibri"/>
                <a:cs typeface="Calibri"/>
              </a:rPr>
              <a:t>c</a:t>
            </a:r>
            <a:r>
              <a:rPr sz="1000" spc="-5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10" dirty="0">
                <a:latin typeface="Calibri"/>
                <a:cs typeface="Calibri"/>
              </a:rPr>
              <a:t>c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265430" indent="-232410">
              <a:lnSpc>
                <a:spcPct val="100000"/>
              </a:lnSpc>
              <a:spcBef>
                <a:spcPts val="295"/>
              </a:spcBef>
              <a:buClr>
                <a:srgbClr val="3333B2"/>
              </a:buClr>
              <a:buAutoNum type="romanLcParenBoth"/>
              <a:tabLst>
                <a:tab pos="266065" algn="l"/>
              </a:tabLst>
            </a:pPr>
            <a:r>
              <a:rPr sz="1000" spc="-5" dirty="0">
                <a:latin typeface="Microsoft Sans Serif"/>
                <a:cs typeface="Microsoft Sans Serif"/>
              </a:rPr>
              <a:t>If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spc="-5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-5" dirty="0">
                <a:latin typeface="Calibri"/>
                <a:cs typeface="Calibri"/>
              </a:rPr>
              <a:t>mb</a:t>
            </a:r>
            <a:r>
              <a:rPr sz="1000" spc="-5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f</a:t>
            </a:r>
            <a:r>
              <a:rPr sz="1000" spc="-5" dirty="0">
                <a:latin typeface="Microsoft Sans Serif"/>
                <a:cs typeface="Microsoft Sans Serif"/>
              </a:rPr>
              <a:t>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-20" dirty="0">
                <a:latin typeface="Microsoft Sans Serif"/>
                <a:cs typeface="Microsoft Sans Serif"/>
              </a:rPr>
              <a:t>n</a:t>
            </a:r>
            <a:r>
              <a:rPr sz="1000" spc="-5" dirty="0">
                <a:latin typeface="Microsoft Sans Serif"/>
                <a:cs typeface="Microsoft Sans Serif"/>
              </a:rPr>
              <a:t>y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integer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80" dirty="0">
                <a:latin typeface="Calibri"/>
                <a:cs typeface="Calibri"/>
              </a:rPr>
              <a:t>m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265430" indent="-239395">
              <a:lnSpc>
                <a:spcPct val="100000"/>
              </a:lnSpc>
              <a:spcBef>
                <a:spcPts val="295"/>
              </a:spcBef>
              <a:buClr>
                <a:srgbClr val="3333B2"/>
              </a:buClr>
              <a:buAutoNum type="romanLcParenBoth"/>
              <a:tabLst>
                <a:tab pos="266065" algn="l"/>
              </a:tabLst>
            </a:pPr>
            <a:r>
              <a:rPr sz="1000" spc="-5" dirty="0">
                <a:latin typeface="Microsoft Sans Serif"/>
                <a:cs typeface="Microsoft Sans Serif"/>
              </a:rPr>
              <a:t>If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-8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5" dirty="0">
                <a:latin typeface="Calibri"/>
                <a:cs typeface="Calibri"/>
              </a:rPr>
              <a:t>c</a:t>
            </a:r>
            <a:r>
              <a:rPr sz="1000" spc="5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25" dirty="0">
                <a:latin typeface="Calibri"/>
                <a:cs typeface="Calibri"/>
              </a:rPr>
              <a:t>(</a:t>
            </a:r>
            <a:r>
              <a:rPr sz="1000" i="1" spc="25" dirty="0">
                <a:latin typeface="Calibri"/>
                <a:cs typeface="Calibri"/>
              </a:rPr>
              <a:t>mb</a:t>
            </a:r>
            <a:r>
              <a:rPr sz="1000" i="1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i="1" spc="45" dirty="0">
                <a:latin typeface="Calibri"/>
                <a:cs typeface="Calibri"/>
              </a:rPr>
              <a:t>nc</a:t>
            </a:r>
            <a:r>
              <a:rPr sz="1000" spc="45" dirty="0">
                <a:latin typeface="Calibri"/>
                <a:cs typeface="Calibri"/>
              </a:rPr>
              <a:t>)</a:t>
            </a:r>
            <a:r>
              <a:rPr sz="1000" spc="45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for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any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integers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80" dirty="0">
                <a:latin typeface="Calibri"/>
                <a:cs typeface="Calibri"/>
              </a:rPr>
              <a:t>m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40" dirty="0">
                <a:latin typeface="Calibri"/>
                <a:cs typeface="Calibri"/>
              </a:rPr>
              <a:t>n</a:t>
            </a:r>
            <a:r>
              <a:rPr sz="1000" spc="40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200"/>
              </a:lnSpc>
              <a:spcBef>
                <a:spcPts val="295"/>
              </a:spcBef>
            </a:pPr>
            <a:r>
              <a:rPr sz="1000" b="1" spc="-10" dirty="0">
                <a:latin typeface="Arial"/>
                <a:cs typeface="Arial"/>
              </a:rPr>
              <a:t>Proof:</a:t>
            </a:r>
            <a:endParaRPr sz="1000">
              <a:latin typeface="Arial"/>
              <a:cs typeface="Arial"/>
            </a:endParaRPr>
          </a:p>
          <a:p>
            <a:pPr marL="160020" indent="-147955">
              <a:lnSpc>
                <a:spcPts val="1195"/>
              </a:lnSpc>
              <a:buAutoNum type="romanLcParenBoth"/>
              <a:tabLst>
                <a:tab pos="160655" algn="l"/>
              </a:tabLst>
            </a:pPr>
            <a:r>
              <a:rPr sz="1000" spc="-5" dirty="0">
                <a:latin typeface="Microsoft Sans Serif"/>
                <a:cs typeface="Microsoft Sans Serif"/>
              </a:rPr>
              <a:t>Since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-75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5" dirty="0">
                <a:latin typeface="Calibri"/>
                <a:cs typeface="Calibri"/>
              </a:rPr>
              <a:t>c</a:t>
            </a:r>
            <a:r>
              <a:rPr sz="1000" spc="5" dirty="0">
                <a:latin typeface="Microsoft Sans Serif"/>
                <a:cs typeface="Microsoft Sans Serif"/>
              </a:rPr>
              <a:t>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follows,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from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definition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divisibility,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that</a:t>
            </a:r>
            <a:endParaRPr sz="1000">
              <a:latin typeface="Microsoft Sans Serif"/>
              <a:cs typeface="Microsoft Sans Serif"/>
            </a:endParaRPr>
          </a:p>
          <a:p>
            <a:pPr marL="12700" marR="1089025">
              <a:lnSpc>
                <a:spcPts val="1200"/>
              </a:lnSpc>
              <a:spcBef>
                <a:spcPts val="40"/>
              </a:spcBef>
            </a:pP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-8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45" dirty="0">
                <a:latin typeface="Calibri"/>
                <a:cs typeface="Calibri"/>
              </a:rPr>
              <a:t> </a:t>
            </a:r>
            <a:r>
              <a:rPr sz="1000" i="1" spc="45" dirty="0">
                <a:latin typeface="Calibri"/>
                <a:cs typeface="Calibri"/>
              </a:rPr>
              <a:t>ma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c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30" dirty="0">
                <a:latin typeface="Calibri"/>
                <a:cs typeface="Calibri"/>
              </a:rPr>
              <a:t>na</a:t>
            </a:r>
            <a:r>
              <a:rPr sz="1000" spc="30" dirty="0">
                <a:latin typeface="Microsoft Sans Serif"/>
                <a:cs typeface="Microsoft Sans Serif"/>
              </a:rPr>
              <a:t>,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where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80" dirty="0">
                <a:latin typeface="Calibri"/>
                <a:cs typeface="Calibri"/>
              </a:rPr>
              <a:t>m</a:t>
            </a:r>
            <a:r>
              <a:rPr sz="1000" i="1" spc="45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80" dirty="0">
                <a:latin typeface="Calibri"/>
                <a:cs typeface="Calibri"/>
              </a:rPr>
              <a:t>n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are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integers.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Hence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i="1" spc="10" dirty="0">
                <a:latin typeface="Calibri"/>
                <a:cs typeface="Calibri"/>
              </a:rPr>
              <a:t>c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80" dirty="0">
                <a:latin typeface="Calibri"/>
                <a:cs typeface="Calibri"/>
              </a:rPr>
              <a:t>m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i="1" spc="80" dirty="0">
                <a:latin typeface="Calibri"/>
                <a:cs typeface="Calibri"/>
              </a:rPr>
              <a:t>n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50"/>
              </a:lnSpc>
            </a:pPr>
            <a:r>
              <a:rPr sz="1000" spc="-5" dirty="0">
                <a:latin typeface="Microsoft Sans Serif"/>
                <a:cs typeface="Microsoft Sans Serif"/>
              </a:rPr>
              <a:t>This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means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that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divides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i="1" spc="10" dirty="0">
                <a:latin typeface="Calibri"/>
                <a:cs typeface="Calibri"/>
              </a:rPr>
              <a:t>c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i="1" spc="10" dirty="0">
                <a:latin typeface="Calibri"/>
                <a:cs typeface="Calibri"/>
              </a:rPr>
              <a:t>c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187960" indent="-175895">
              <a:lnSpc>
                <a:spcPts val="1195"/>
              </a:lnSpc>
              <a:buAutoNum type="romanLcParenBoth" startAt="2"/>
              <a:tabLst>
                <a:tab pos="188595" algn="l"/>
              </a:tabLst>
            </a:pPr>
            <a:r>
              <a:rPr sz="1000" spc="-5" dirty="0">
                <a:latin typeface="Microsoft Sans Serif"/>
                <a:cs typeface="Microsoft Sans Serif"/>
              </a:rPr>
              <a:t>Since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-8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5" dirty="0">
                <a:latin typeface="Calibri"/>
                <a:cs typeface="Calibri"/>
              </a:rPr>
              <a:t>c</a:t>
            </a:r>
            <a:r>
              <a:rPr sz="1000" spc="5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we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have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i="1" spc="45" dirty="0">
                <a:latin typeface="Calibri"/>
                <a:cs typeface="Calibri"/>
              </a:rPr>
              <a:t>ma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c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-5" dirty="0">
                <a:latin typeface="Calibri"/>
                <a:cs typeface="Calibri"/>
              </a:rPr>
              <a:t>nb</a:t>
            </a:r>
            <a:r>
              <a:rPr sz="1000" spc="-5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where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80" dirty="0">
                <a:latin typeface="Calibri"/>
                <a:cs typeface="Calibri"/>
              </a:rPr>
              <a:t>m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80" dirty="0">
                <a:latin typeface="Calibri"/>
                <a:cs typeface="Calibri"/>
              </a:rPr>
              <a:t>n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95"/>
              </a:lnSpc>
            </a:pPr>
            <a:r>
              <a:rPr sz="1000" spc="-5" dirty="0">
                <a:latin typeface="Microsoft Sans Serif"/>
                <a:cs typeface="Microsoft Sans Serif"/>
              </a:rPr>
              <a:t>are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integers.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95"/>
              </a:lnSpc>
            </a:pPr>
            <a:r>
              <a:rPr sz="1000" spc="-5" dirty="0">
                <a:latin typeface="Microsoft Sans Serif"/>
                <a:cs typeface="Microsoft Sans Serif"/>
              </a:rPr>
              <a:t>Hence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c</a:t>
            </a:r>
            <a:r>
              <a:rPr sz="1000" i="1" spc="4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40" dirty="0">
                <a:latin typeface="Calibri"/>
                <a:cs typeface="Calibri"/>
              </a:rPr>
              <a:t> </a:t>
            </a:r>
            <a:r>
              <a:rPr sz="1000" i="1" spc="65" dirty="0">
                <a:latin typeface="Calibri"/>
                <a:cs typeface="Calibri"/>
              </a:rPr>
              <a:t>n</a:t>
            </a:r>
            <a:r>
              <a:rPr sz="1000" spc="65" dirty="0">
                <a:latin typeface="Calibri"/>
                <a:cs typeface="Calibri"/>
              </a:rPr>
              <a:t>(</a:t>
            </a:r>
            <a:r>
              <a:rPr sz="1000" i="1" spc="65" dirty="0">
                <a:latin typeface="Calibri"/>
                <a:cs typeface="Calibri"/>
              </a:rPr>
              <a:t>ma</a:t>
            </a:r>
            <a:r>
              <a:rPr sz="1000" spc="65" dirty="0">
                <a:latin typeface="Calibri"/>
                <a:cs typeface="Calibri"/>
              </a:rPr>
              <a:t>)</a:t>
            </a:r>
            <a:r>
              <a:rPr sz="1000" spc="4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40" dirty="0">
                <a:latin typeface="Calibri"/>
                <a:cs typeface="Calibri"/>
              </a:rPr>
              <a:t> </a:t>
            </a:r>
            <a:r>
              <a:rPr sz="1000" spc="55" dirty="0">
                <a:latin typeface="Calibri"/>
                <a:cs typeface="Calibri"/>
              </a:rPr>
              <a:t>(</a:t>
            </a:r>
            <a:r>
              <a:rPr sz="1000" i="1" spc="55" dirty="0">
                <a:latin typeface="Calibri"/>
                <a:cs typeface="Calibri"/>
              </a:rPr>
              <a:t>mn</a:t>
            </a:r>
            <a:r>
              <a:rPr sz="1000" spc="55" dirty="0">
                <a:latin typeface="Calibri"/>
                <a:cs typeface="Calibri"/>
              </a:rPr>
              <a:t>)</a:t>
            </a:r>
            <a:r>
              <a:rPr sz="1000" i="1" spc="55" dirty="0">
                <a:latin typeface="Calibri"/>
                <a:cs typeface="Calibri"/>
              </a:rPr>
              <a:t>a</a:t>
            </a:r>
            <a:r>
              <a:rPr sz="1000" spc="55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95"/>
              </a:lnSpc>
            </a:pPr>
            <a:r>
              <a:rPr sz="1000" spc="-5" dirty="0">
                <a:latin typeface="Microsoft Sans Serif"/>
                <a:cs typeface="Microsoft Sans Serif"/>
              </a:rPr>
              <a:t>This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means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that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divides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c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10" dirty="0">
                <a:latin typeface="Calibri"/>
                <a:cs typeface="Calibri"/>
              </a:rPr>
              <a:t>c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215900" indent="-203835">
              <a:lnSpc>
                <a:spcPts val="1195"/>
              </a:lnSpc>
              <a:buAutoNum type="romanLcParenBoth" startAt="3"/>
              <a:tabLst>
                <a:tab pos="216535" algn="l"/>
              </a:tabLst>
            </a:pPr>
            <a:r>
              <a:rPr sz="1000" spc="-5" dirty="0">
                <a:latin typeface="Microsoft Sans Serif"/>
                <a:cs typeface="Microsoft Sans Serif"/>
              </a:rPr>
              <a:t>Since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spc="-5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w</a:t>
            </a:r>
            <a:r>
              <a:rPr sz="1000" spc="-5" dirty="0">
                <a:latin typeface="Microsoft Sans Serif"/>
                <a:cs typeface="Microsoft Sans Serif"/>
              </a:rPr>
              <a:t>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h</a:t>
            </a:r>
            <a:r>
              <a:rPr sz="1000" spc="-25" dirty="0">
                <a:latin typeface="Microsoft Sans Serif"/>
                <a:cs typeface="Microsoft Sans Serif"/>
              </a:rPr>
              <a:t>a</a:t>
            </a:r>
            <a:r>
              <a:rPr sz="1000" spc="-30" dirty="0">
                <a:latin typeface="Microsoft Sans Serif"/>
                <a:cs typeface="Microsoft Sans Serif"/>
              </a:rPr>
              <a:t>v</a:t>
            </a:r>
            <a:r>
              <a:rPr sz="1000" spc="-5" dirty="0">
                <a:latin typeface="Microsoft Sans Serif"/>
                <a:cs typeface="Microsoft Sans Serif"/>
              </a:rPr>
              <a:t>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45" dirty="0">
                <a:latin typeface="Calibri"/>
                <a:cs typeface="Calibri"/>
              </a:rPr>
              <a:t>na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95"/>
              </a:lnSpc>
            </a:pPr>
            <a:r>
              <a:rPr sz="1000" spc="-5" dirty="0">
                <a:latin typeface="Microsoft Sans Serif"/>
                <a:cs typeface="Microsoft Sans Serif"/>
              </a:rPr>
              <a:t>Hence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5" dirty="0">
                <a:latin typeface="Calibri"/>
                <a:cs typeface="Calibri"/>
              </a:rPr>
              <a:t>mb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55" dirty="0">
                <a:latin typeface="Calibri"/>
                <a:cs typeface="Calibri"/>
              </a:rPr>
              <a:t>(</a:t>
            </a:r>
            <a:r>
              <a:rPr sz="1000" i="1" spc="55" dirty="0">
                <a:latin typeface="Calibri"/>
                <a:cs typeface="Calibri"/>
              </a:rPr>
              <a:t>mn</a:t>
            </a:r>
            <a:r>
              <a:rPr sz="1000" spc="55" dirty="0">
                <a:latin typeface="Calibri"/>
                <a:cs typeface="Calibri"/>
              </a:rPr>
              <a:t>)</a:t>
            </a:r>
            <a:r>
              <a:rPr sz="1000" i="1" spc="55" dirty="0">
                <a:latin typeface="Calibri"/>
                <a:cs typeface="Calibri"/>
              </a:rPr>
              <a:t>a</a:t>
            </a:r>
            <a:r>
              <a:rPr sz="1000" spc="55" dirty="0">
                <a:latin typeface="Microsoft Sans Serif"/>
                <a:cs typeface="Microsoft Sans Serif"/>
              </a:rPr>
              <a:t>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where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80" dirty="0">
                <a:latin typeface="Calibri"/>
                <a:cs typeface="Calibri"/>
              </a:rPr>
              <a:t>m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i="1" spc="80" dirty="0">
                <a:latin typeface="Calibri"/>
                <a:cs typeface="Calibri"/>
              </a:rPr>
              <a:t>n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are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integers.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means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that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95"/>
              </a:lnSpc>
            </a:pPr>
            <a:r>
              <a:rPr sz="1000" spc="-5" dirty="0">
                <a:latin typeface="Microsoft Sans Serif"/>
                <a:cs typeface="Microsoft Sans Serif"/>
              </a:rPr>
              <a:t>divides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5" dirty="0">
                <a:latin typeface="Calibri"/>
                <a:cs typeface="Calibri"/>
              </a:rPr>
              <a:t>mb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-5" dirty="0">
                <a:latin typeface="Calibri"/>
                <a:cs typeface="Calibri"/>
              </a:rPr>
              <a:t>mb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222885" indent="-210820">
              <a:lnSpc>
                <a:spcPts val="1200"/>
              </a:lnSpc>
              <a:buAutoNum type="romanLcParenBoth" startAt="4"/>
              <a:tabLst>
                <a:tab pos="223520" algn="l"/>
              </a:tabLst>
            </a:pPr>
            <a:r>
              <a:rPr sz="1000" spc="-20" dirty="0">
                <a:latin typeface="Microsoft Sans Serif"/>
                <a:cs typeface="Microsoft Sans Serif"/>
              </a:rPr>
              <a:t>We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can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prove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by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using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(i)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(iii).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1775"/>
            <a:chOff x="0" y="0"/>
            <a:chExt cx="4608195" cy="231775"/>
          </a:xfrm>
        </p:grpSpPr>
        <p:sp>
          <p:nvSpPr>
            <p:cNvPr id="3" name="object 3"/>
            <p:cNvSpPr/>
            <p:nvPr/>
          </p:nvSpPr>
          <p:spPr>
            <a:xfrm>
              <a:off x="16357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61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65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69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131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350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139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6430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27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0313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35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072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5762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80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68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68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72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476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980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Rules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Exclusion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500" spc="20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181978"/>
            <a:ext cx="4608195" cy="277495"/>
            <a:chOff x="0" y="181978"/>
            <a:chExt cx="4608195" cy="277495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81978"/>
              <a:ext cx="4608004" cy="6616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0" y="231609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95300" y="196123"/>
            <a:ext cx="6026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Outline</a:t>
            </a:r>
            <a:endParaRPr sz="1400"/>
          </a:p>
        </p:txBody>
      </p:sp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59346"/>
            <a:ext cx="4608004" cy="3308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655790"/>
            <a:ext cx="172046" cy="172046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355765" y="671743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1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9272" y="561168"/>
            <a:ext cx="2010410" cy="266128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endParaRPr sz="1000">
              <a:latin typeface="Microsoft Sans Serif"/>
              <a:cs typeface="Microsoft Sans Serif"/>
            </a:endParaRPr>
          </a:p>
          <a:p>
            <a:pPr marL="12700" marR="320675">
              <a:lnSpc>
                <a:spcPct val="157200"/>
              </a:lnSpc>
            </a:pPr>
            <a:r>
              <a:rPr sz="1000" spc="-10" dirty="0">
                <a:solidFill>
                  <a:srgbClr val="D6D6E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3" action="ppaction://hlinksldjump"/>
              </a:rPr>
              <a:t> and Combination </a:t>
            </a:r>
            <a:r>
              <a:rPr sz="1000" spc="-25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1000" spc="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Rules 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1000" spc="5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endParaRPr sz="1000">
              <a:latin typeface="Microsoft Sans Serif"/>
              <a:cs typeface="Microsoft Sans Serif"/>
            </a:endParaRPr>
          </a:p>
          <a:p>
            <a:pPr marL="12700" marR="5080">
              <a:lnSpc>
                <a:spcPct val="157200"/>
              </a:lnSpc>
            </a:pP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1000" spc="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1000" spc="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Exclusion </a:t>
            </a:r>
            <a:r>
              <a:rPr sz="1000" spc="-25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endParaRPr sz="1000">
              <a:latin typeface="Microsoft Sans Serif"/>
              <a:cs typeface="Microsoft Sans Serif"/>
            </a:endParaRPr>
          </a:p>
          <a:p>
            <a:pPr marL="12700" marR="902335">
              <a:lnSpc>
                <a:spcPct val="157200"/>
              </a:lnSpc>
            </a:pP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1000" dirty="0">
                <a:solidFill>
                  <a:srgbClr val="3333B2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8" action="ppaction://hlinksldjump"/>
              </a:rPr>
              <a:t>Numbers </a:t>
            </a:r>
            <a:r>
              <a:rPr sz="100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2" action="ppaction://hlinksldjump"/>
              </a:rPr>
              <a:t>Prime </a:t>
            </a:r>
            <a:r>
              <a:rPr sz="1000" spc="-10" dirty="0">
                <a:solidFill>
                  <a:srgbClr val="D6D6EF"/>
                </a:solidFill>
                <a:latin typeface="Microsoft Sans Serif"/>
                <a:cs typeface="Microsoft Sans Serif"/>
                <a:hlinkClick r:id="rId12" action="ppaction://hlinksldjump"/>
              </a:rPr>
              <a:t>Factorization </a:t>
            </a:r>
            <a:r>
              <a:rPr sz="1000" spc="-254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3" action="ppaction://hlinksldjump"/>
              </a:rPr>
              <a:t>GCD</a:t>
            </a:r>
            <a:endParaRPr sz="1000">
              <a:latin typeface="Microsoft Sans Serif"/>
              <a:cs typeface="Microsoft Sans Serif"/>
            </a:endParaRPr>
          </a:p>
          <a:p>
            <a:pPr marL="12700" marR="609600">
              <a:lnSpc>
                <a:spcPct val="157200"/>
              </a:lnSpc>
            </a:pP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4" action="ppaction://hlinksldjump"/>
              </a:rPr>
              <a:t>The</a:t>
            </a:r>
            <a:r>
              <a:rPr sz="1000" spc="-15" dirty="0">
                <a:solidFill>
                  <a:srgbClr val="D6D6EF"/>
                </a:solidFill>
                <a:latin typeface="Microsoft Sans Serif"/>
                <a:cs typeface="Microsoft Sans Serif"/>
                <a:hlinkClick r:id="rId14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4" action="ppaction://hlinksldjump"/>
              </a:rPr>
              <a:t>Euclidean</a:t>
            </a:r>
            <a:r>
              <a:rPr sz="1000" spc="-15" dirty="0">
                <a:solidFill>
                  <a:srgbClr val="D6D6EF"/>
                </a:solidFill>
                <a:latin typeface="Microsoft Sans Serif"/>
                <a:cs typeface="Microsoft Sans Serif"/>
                <a:hlinkClick r:id="rId14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4" action="ppaction://hlinksldjump"/>
              </a:rPr>
              <a:t>Algorithm </a:t>
            </a:r>
            <a:r>
              <a:rPr sz="1000" spc="-25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5" action="ppaction://hlinksldjump"/>
              </a:rPr>
              <a:t>LCM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895362"/>
            <a:ext cx="172046" cy="172046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355765" y="911316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2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07060" y="1134948"/>
            <a:ext cx="172046" cy="172046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355765" y="1150165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3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1374521"/>
            <a:ext cx="172046" cy="172046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355765" y="1390474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4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37" name="object 3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1614106"/>
            <a:ext cx="172046" cy="172046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355765" y="1628510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5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39" name="object 3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1853692"/>
            <a:ext cx="172046" cy="172046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355765" y="1868909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6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1" name="object 4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07060" y="2093264"/>
            <a:ext cx="172046" cy="172046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355765" y="2108405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7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3" name="object 4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2332850"/>
            <a:ext cx="172046" cy="172046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355765" y="2348067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8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5" name="object 4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07060" y="2572423"/>
            <a:ext cx="172046" cy="172046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355765" y="2587653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9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7" name="object 4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2812008"/>
            <a:ext cx="172046" cy="172046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331139" y="2827225"/>
            <a:ext cx="1244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10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9" name="object 4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3051581"/>
            <a:ext cx="172046" cy="172046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331139" y="3067535"/>
            <a:ext cx="1244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11</a:t>
            </a:r>
            <a:endParaRPr sz="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1775"/>
            <a:chOff x="0" y="0"/>
            <a:chExt cx="4608195" cy="231775"/>
          </a:xfrm>
        </p:grpSpPr>
        <p:sp>
          <p:nvSpPr>
            <p:cNvPr id="3" name="object 3"/>
            <p:cNvSpPr/>
            <p:nvPr/>
          </p:nvSpPr>
          <p:spPr>
            <a:xfrm>
              <a:off x="16357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61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65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69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131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350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139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6430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27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0313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35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072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5762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80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68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72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72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476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980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Rules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Exclusion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500" spc="20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181978"/>
            <a:ext cx="4608195" cy="277495"/>
            <a:chOff x="0" y="181978"/>
            <a:chExt cx="4608195" cy="277495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81978"/>
              <a:ext cx="4608004" cy="6616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0" y="231609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95300" y="196123"/>
            <a:ext cx="12617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</a:rPr>
              <a:t>Prime</a:t>
            </a:r>
            <a:r>
              <a:rPr sz="1400" spc="-4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numbers</a:t>
            </a:r>
            <a:endParaRPr sz="1400"/>
          </a:p>
        </p:txBody>
      </p:sp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59346"/>
            <a:ext cx="4608004" cy="33083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309193" y="1006436"/>
            <a:ext cx="3989704" cy="175260"/>
          </a:xfrm>
          <a:custGeom>
            <a:avLst/>
            <a:gdLst/>
            <a:ahLst/>
            <a:cxnLst/>
            <a:rect l="l" t="t" r="r" b="b"/>
            <a:pathLst>
              <a:path w="3989704" h="17525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4811"/>
                </a:lnTo>
                <a:lnTo>
                  <a:pt x="3989652" y="174811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59994" y="1016389"/>
            <a:ext cx="527685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Definition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09193" y="1063365"/>
            <a:ext cx="4040504" cy="692785"/>
            <a:chOff x="309193" y="1063365"/>
            <a:chExt cx="4040504" cy="692785"/>
          </a:xfrm>
        </p:grpSpPr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9194" y="1168590"/>
              <a:ext cx="3989651" cy="5060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59994" y="1063365"/>
              <a:ext cx="3989704" cy="692785"/>
            </a:xfrm>
            <a:custGeom>
              <a:avLst/>
              <a:gdLst/>
              <a:ahLst/>
              <a:cxnLst/>
              <a:rect l="l" t="t" r="r" b="b"/>
              <a:pathLst>
                <a:path w="3989704" h="692785">
                  <a:moveTo>
                    <a:pt x="3989652" y="0"/>
                  </a:moveTo>
                  <a:lnTo>
                    <a:pt x="0" y="0"/>
                  </a:lnTo>
                  <a:lnTo>
                    <a:pt x="0" y="692511"/>
                  </a:lnTo>
                  <a:lnTo>
                    <a:pt x="3989652" y="692511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9193" y="1212872"/>
              <a:ext cx="3989704" cy="492759"/>
            </a:xfrm>
            <a:custGeom>
              <a:avLst/>
              <a:gdLst/>
              <a:ahLst/>
              <a:cxnLst/>
              <a:rect l="l" t="t" r="r" b="b"/>
              <a:pathLst>
                <a:path w="3989704" h="492760">
                  <a:moveTo>
                    <a:pt x="3989652" y="0"/>
                  </a:moveTo>
                  <a:lnTo>
                    <a:pt x="0" y="0"/>
                  </a:lnTo>
                  <a:lnTo>
                    <a:pt x="0" y="441404"/>
                  </a:lnTo>
                  <a:lnTo>
                    <a:pt x="4008" y="461128"/>
                  </a:lnTo>
                  <a:lnTo>
                    <a:pt x="14922" y="477281"/>
                  </a:lnTo>
                  <a:lnTo>
                    <a:pt x="31075" y="488196"/>
                  </a:lnTo>
                  <a:lnTo>
                    <a:pt x="50800" y="492204"/>
                  </a:lnTo>
                  <a:lnTo>
                    <a:pt x="3938852" y="492204"/>
                  </a:lnTo>
                  <a:lnTo>
                    <a:pt x="3958576" y="488196"/>
                  </a:lnTo>
                  <a:lnTo>
                    <a:pt x="3974729" y="477281"/>
                  </a:lnTo>
                  <a:lnTo>
                    <a:pt x="3985644" y="461128"/>
                  </a:lnTo>
                  <a:lnTo>
                    <a:pt x="3989652" y="441404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09194" y="1063365"/>
            <a:ext cx="4040504" cy="6927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50800" marR="116839">
              <a:lnSpc>
                <a:spcPct val="100000"/>
              </a:lnSpc>
            </a:pP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positive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integer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i="1" spc="-15" dirty="0">
                <a:latin typeface="Calibri"/>
                <a:cs typeface="Calibri"/>
              </a:rPr>
              <a:t>p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i="1" spc="275" dirty="0">
                <a:latin typeface="Calibri"/>
                <a:cs typeface="Calibri"/>
              </a:rPr>
              <a:t>&gt;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called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prime,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only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positive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factors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i="1" spc="-15" dirty="0">
                <a:latin typeface="Calibri"/>
                <a:cs typeface="Calibri"/>
              </a:rPr>
              <a:t>p </a:t>
            </a:r>
            <a:r>
              <a:rPr sz="1000" i="1" spc="-21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are 1 and </a:t>
            </a:r>
            <a:r>
              <a:rPr sz="1000" i="1" spc="-10" dirty="0">
                <a:latin typeface="Calibri"/>
                <a:cs typeface="Calibri"/>
              </a:rPr>
              <a:t>p</a:t>
            </a:r>
            <a:r>
              <a:rPr sz="1000" spc="-10" dirty="0">
                <a:latin typeface="Microsoft Sans Serif"/>
                <a:cs typeface="Microsoft Sans Serif"/>
              </a:rPr>
              <a:t>.</a:t>
            </a:r>
            <a:r>
              <a:rPr sz="1000" spc="-5" dirty="0">
                <a:latin typeface="Microsoft Sans Serif"/>
                <a:cs typeface="Microsoft Sans Serif"/>
              </a:rPr>
              <a:t> A </a:t>
            </a:r>
            <a:r>
              <a:rPr sz="1000" spc="-10" dirty="0">
                <a:latin typeface="Microsoft Sans Serif"/>
                <a:cs typeface="Microsoft Sans Serif"/>
              </a:rPr>
              <a:t>positive </a:t>
            </a:r>
            <a:r>
              <a:rPr sz="1000" spc="-5" dirty="0">
                <a:latin typeface="Microsoft Sans Serif"/>
                <a:cs typeface="Microsoft Sans Serif"/>
              </a:rPr>
              <a:t>integer </a:t>
            </a:r>
            <a:r>
              <a:rPr sz="1000" spc="50" dirty="0">
                <a:latin typeface="Microsoft Sans Serif"/>
                <a:cs typeface="Microsoft Sans Serif"/>
              </a:rPr>
              <a:t>¿ </a:t>
            </a:r>
            <a:r>
              <a:rPr sz="1000" spc="-5" dirty="0">
                <a:latin typeface="Microsoft Sans Serif"/>
                <a:cs typeface="Microsoft Sans Serif"/>
              </a:rPr>
              <a:t>1 and is not prime is called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composite.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09193" y="1857006"/>
            <a:ext cx="3989704" cy="173990"/>
          </a:xfrm>
          <a:custGeom>
            <a:avLst/>
            <a:gdLst/>
            <a:ahLst/>
            <a:cxnLst/>
            <a:rect l="l" t="t" r="r" b="b"/>
            <a:pathLst>
              <a:path w="3989704" h="17398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3799"/>
                </a:lnTo>
                <a:lnTo>
                  <a:pt x="3989652" y="173799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59994" y="1865943"/>
            <a:ext cx="267335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Note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09193" y="1913935"/>
            <a:ext cx="4040504" cy="920115"/>
            <a:chOff x="309193" y="1913935"/>
            <a:chExt cx="4040504" cy="920115"/>
          </a:xfrm>
        </p:grpSpPr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9194" y="2018144"/>
              <a:ext cx="3989651" cy="5060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59994" y="1913935"/>
              <a:ext cx="3989704" cy="920115"/>
            </a:xfrm>
            <a:custGeom>
              <a:avLst/>
              <a:gdLst/>
              <a:ahLst/>
              <a:cxnLst/>
              <a:rect l="l" t="t" r="r" b="b"/>
              <a:pathLst>
                <a:path w="3989704" h="920114">
                  <a:moveTo>
                    <a:pt x="3989652" y="0"/>
                  </a:moveTo>
                  <a:lnTo>
                    <a:pt x="0" y="0"/>
                  </a:lnTo>
                  <a:lnTo>
                    <a:pt x="0" y="919943"/>
                  </a:lnTo>
                  <a:lnTo>
                    <a:pt x="3989652" y="919943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9193" y="2062429"/>
              <a:ext cx="3989704" cy="720725"/>
            </a:xfrm>
            <a:custGeom>
              <a:avLst/>
              <a:gdLst/>
              <a:ahLst/>
              <a:cxnLst/>
              <a:rect l="l" t="t" r="r" b="b"/>
              <a:pathLst>
                <a:path w="3989704" h="720725">
                  <a:moveTo>
                    <a:pt x="3989652" y="0"/>
                  </a:moveTo>
                  <a:lnTo>
                    <a:pt x="0" y="0"/>
                  </a:lnTo>
                  <a:lnTo>
                    <a:pt x="0" y="669848"/>
                  </a:lnTo>
                  <a:lnTo>
                    <a:pt x="4008" y="689573"/>
                  </a:lnTo>
                  <a:lnTo>
                    <a:pt x="14922" y="705725"/>
                  </a:lnTo>
                  <a:lnTo>
                    <a:pt x="31075" y="716640"/>
                  </a:lnTo>
                  <a:lnTo>
                    <a:pt x="50800" y="720648"/>
                  </a:lnTo>
                  <a:lnTo>
                    <a:pt x="3938852" y="720648"/>
                  </a:lnTo>
                  <a:lnTo>
                    <a:pt x="3958576" y="716640"/>
                  </a:lnTo>
                  <a:lnTo>
                    <a:pt x="3974729" y="705725"/>
                  </a:lnTo>
                  <a:lnTo>
                    <a:pt x="3985644" y="689573"/>
                  </a:lnTo>
                  <a:lnTo>
                    <a:pt x="3989652" y="66984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09194" y="1913935"/>
            <a:ext cx="4040504" cy="92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50">
              <a:latin typeface="Times New Roman"/>
              <a:cs typeface="Times New Roman"/>
            </a:endParaRPr>
          </a:p>
          <a:p>
            <a:pPr marL="303530" indent="-133985">
              <a:lnSpc>
                <a:spcPct val="100000"/>
              </a:lnSpc>
              <a:buClr>
                <a:srgbClr val="3333B2"/>
              </a:buClr>
              <a:buAutoNum type="romanLcParenR"/>
              <a:tabLst>
                <a:tab pos="304165" algn="l"/>
              </a:tabLst>
            </a:pP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positive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integer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1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neither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prime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composite.</a:t>
            </a:r>
            <a:endParaRPr sz="1000">
              <a:latin typeface="Microsoft Sans Serif"/>
              <a:cs typeface="Microsoft Sans Serif"/>
            </a:endParaRPr>
          </a:p>
          <a:p>
            <a:pPr marL="303530" marR="507365" indent="-161925">
              <a:lnSpc>
                <a:spcPct val="100000"/>
              </a:lnSpc>
              <a:spcBef>
                <a:spcPts val="295"/>
              </a:spcBef>
              <a:buClr>
                <a:srgbClr val="3333B2"/>
              </a:buClr>
              <a:buAutoNum type="romanLcParenR"/>
              <a:tabLst>
                <a:tab pos="304165" algn="l"/>
              </a:tabLst>
            </a:pP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positive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integer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i="1" spc="80" dirty="0">
                <a:latin typeface="Calibri"/>
                <a:cs typeface="Calibri"/>
              </a:rPr>
              <a:t>n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composite,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there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exists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positive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integers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-8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such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that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80" dirty="0">
                <a:latin typeface="Calibri"/>
                <a:cs typeface="Calibri"/>
              </a:rPr>
              <a:t>n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-30" dirty="0">
                <a:latin typeface="Calibri"/>
                <a:cs typeface="Calibri"/>
              </a:rPr>
              <a:t>ab</a:t>
            </a:r>
            <a:r>
              <a:rPr sz="1000" spc="-30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where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Calibri"/>
                <a:cs typeface="Calibri"/>
              </a:rPr>
              <a:t>1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275" dirty="0">
                <a:latin typeface="Calibri"/>
                <a:cs typeface="Calibri"/>
              </a:rPr>
              <a:t>&lt;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i="1" spc="15" dirty="0">
                <a:latin typeface="Calibri"/>
                <a:cs typeface="Calibri"/>
              </a:rPr>
              <a:t>a,</a:t>
            </a:r>
            <a:r>
              <a:rPr sz="1000" i="1" spc="-65" dirty="0">
                <a:latin typeface="Calibri"/>
                <a:cs typeface="Calibri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-85" dirty="0">
                <a:latin typeface="Calibri"/>
                <a:cs typeface="Calibri"/>
              </a:rPr>
              <a:t> </a:t>
            </a:r>
            <a:r>
              <a:rPr sz="1000" i="1" spc="275" dirty="0">
                <a:latin typeface="Calibri"/>
                <a:cs typeface="Calibri"/>
              </a:rPr>
              <a:t>&lt;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i="1" spc="40" dirty="0">
                <a:latin typeface="Calibri"/>
                <a:cs typeface="Calibri"/>
              </a:rPr>
              <a:t>n</a:t>
            </a:r>
            <a:r>
              <a:rPr sz="1000" spc="40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303530" indent="-190500">
              <a:lnSpc>
                <a:spcPct val="100000"/>
              </a:lnSpc>
              <a:spcBef>
                <a:spcPts val="290"/>
              </a:spcBef>
              <a:buClr>
                <a:srgbClr val="3333B2"/>
              </a:buClr>
              <a:buAutoNum type="romanLcParenR"/>
              <a:tabLst>
                <a:tab pos="304165" algn="l"/>
              </a:tabLst>
            </a:pP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number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that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prime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divisible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by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prime.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1775"/>
            <a:chOff x="0" y="0"/>
            <a:chExt cx="4608195" cy="231775"/>
          </a:xfrm>
        </p:grpSpPr>
        <p:sp>
          <p:nvSpPr>
            <p:cNvPr id="3" name="object 3"/>
            <p:cNvSpPr/>
            <p:nvPr/>
          </p:nvSpPr>
          <p:spPr>
            <a:xfrm>
              <a:off x="16357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61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65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69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131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350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139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6430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27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0313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35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072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5762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80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68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72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476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476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980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Rules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Exclusion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500" spc="20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181978"/>
            <a:ext cx="4608195" cy="277495"/>
            <a:chOff x="0" y="181978"/>
            <a:chExt cx="4608195" cy="277495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81978"/>
              <a:ext cx="4608004" cy="6616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0" y="231609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95300" y="196123"/>
            <a:ext cx="29343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Fundamental Theorem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15" dirty="0">
                <a:solidFill>
                  <a:srgbClr val="FFFFFF"/>
                </a:solidFill>
              </a:rPr>
              <a:t> Arithmetic</a:t>
            </a:r>
            <a:endParaRPr sz="1400"/>
          </a:p>
        </p:txBody>
      </p:sp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59346"/>
            <a:ext cx="4608004" cy="33083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309193" y="682815"/>
            <a:ext cx="3989704" cy="173990"/>
          </a:xfrm>
          <a:custGeom>
            <a:avLst/>
            <a:gdLst/>
            <a:ahLst/>
            <a:cxnLst/>
            <a:rect l="l" t="t" r="r" b="b"/>
            <a:pathLst>
              <a:path w="3989704" h="17399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3799"/>
                </a:lnTo>
                <a:lnTo>
                  <a:pt x="3989652" y="173799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59994" y="691751"/>
            <a:ext cx="50673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Theorem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09193" y="739743"/>
            <a:ext cx="4040504" cy="515620"/>
            <a:chOff x="309193" y="739743"/>
            <a:chExt cx="4040504" cy="515620"/>
          </a:xfrm>
        </p:grpSpPr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9194" y="843953"/>
              <a:ext cx="3989651" cy="5060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59994" y="739743"/>
              <a:ext cx="3989704" cy="515620"/>
            </a:xfrm>
            <a:custGeom>
              <a:avLst/>
              <a:gdLst/>
              <a:ahLst/>
              <a:cxnLst/>
              <a:rect l="l" t="t" r="r" b="b"/>
              <a:pathLst>
                <a:path w="3989704" h="515619">
                  <a:moveTo>
                    <a:pt x="3989652" y="0"/>
                  </a:moveTo>
                  <a:lnTo>
                    <a:pt x="0" y="0"/>
                  </a:lnTo>
                  <a:lnTo>
                    <a:pt x="0" y="515373"/>
                  </a:lnTo>
                  <a:lnTo>
                    <a:pt x="3989652" y="515373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9193" y="888237"/>
              <a:ext cx="3989704" cy="316230"/>
            </a:xfrm>
            <a:custGeom>
              <a:avLst/>
              <a:gdLst/>
              <a:ahLst/>
              <a:cxnLst/>
              <a:rect l="l" t="t" r="r" b="b"/>
              <a:pathLst>
                <a:path w="3989704" h="316230">
                  <a:moveTo>
                    <a:pt x="3989652" y="0"/>
                  </a:moveTo>
                  <a:lnTo>
                    <a:pt x="0" y="0"/>
                  </a:lnTo>
                  <a:lnTo>
                    <a:pt x="0" y="265277"/>
                  </a:lnTo>
                  <a:lnTo>
                    <a:pt x="4008" y="285002"/>
                  </a:lnTo>
                  <a:lnTo>
                    <a:pt x="14922" y="301155"/>
                  </a:lnTo>
                  <a:lnTo>
                    <a:pt x="31075" y="312069"/>
                  </a:lnTo>
                  <a:lnTo>
                    <a:pt x="50800" y="316078"/>
                  </a:lnTo>
                  <a:lnTo>
                    <a:pt x="3938852" y="316078"/>
                  </a:lnTo>
                  <a:lnTo>
                    <a:pt x="3958576" y="312069"/>
                  </a:lnTo>
                  <a:lnTo>
                    <a:pt x="3974729" y="301155"/>
                  </a:lnTo>
                  <a:lnTo>
                    <a:pt x="3985644" y="285002"/>
                  </a:lnTo>
                  <a:lnTo>
                    <a:pt x="3989652" y="265277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09194" y="739743"/>
            <a:ext cx="4040504" cy="51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50">
              <a:latin typeface="Times New Roman"/>
              <a:cs typeface="Times New Roman"/>
            </a:endParaRPr>
          </a:p>
          <a:p>
            <a:pPr marL="50800" marR="335915">
              <a:lnSpc>
                <a:spcPct val="100000"/>
              </a:lnSpc>
            </a:pPr>
            <a:r>
              <a:rPr sz="1000" spc="-5" dirty="0">
                <a:latin typeface="Microsoft Sans Serif"/>
                <a:cs typeface="Microsoft Sans Serif"/>
              </a:rPr>
              <a:t>Every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integer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i="1" spc="80" dirty="0">
                <a:latin typeface="Calibri"/>
                <a:cs typeface="Calibri"/>
              </a:rPr>
              <a:t>n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i="1" spc="275" dirty="0">
                <a:latin typeface="Calibri"/>
                <a:cs typeface="Calibri"/>
              </a:rPr>
              <a:t>&gt;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can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be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written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uniquely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product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prime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numbers.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09193" y="1356245"/>
            <a:ext cx="3989704" cy="175260"/>
          </a:xfrm>
          <a:custGeom>
            <a:avLst/>
            <a:gdLst/>
            <a:ahLst/>
            <a:cxnLst/>
            <a:rect l="l" t="t" r="r" b="b"/>
            <a:pathLst>
              <a:path w="3989704" h="17525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4811"/>
                </a:lnTo>
                <a:lnTo>
                  <a:pt x="3989652" y="174811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59994" y="1366185"/>
            <a:ext cx="302895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Proof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09193" y="1413151"/>
            <a:ext cx="4040504" cy="1906270"/>
            <a:chOff x="309193" y="1413151"/>
            <a:chExt cx="4040504" cy="1906270"/>
          </a:xfrm>
        </p:grpSpPr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9194" y="1518399"/>
              <a:ext cx="3989651" cy="5060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59994" y="1413151"/>
              <a:ext cx="3989704" cy="1906270"/>
            </a:xfrm>
            <a:custGeom>
              <a:avLst/>
              <a:gdLst/>
              <a:ahLst/>
              <a:cxnLst/>
              <a:rect l="l" t="t" r="r" b="b"/>
              <a:pathLst>
                <a:path w="3989704" h="1906270">
                  <a:moveTo>
                    <a:pt x="3989652" y="0"/>
                  </a:moveTo>
                  <a:lnTo>
                    <a:pt x="0" y="0"/>
                  </a:lnTo>
                  <a:lnTo>
                    <a:pt x="0" y="1906160"/>
                  </a:lnTo>
                  <a:lnTo>
                    <a:pt x="3989652" y="1906160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9193" y="1562657"/>
              <a:ext cx="3989704" cy="1706245"/>
            </a:xfrm>
            <a:custGeom>
              <a:avLst/>
              <a:gdLst/>
              <a:ahLst/>
              <a:cxnLst/>
              <a:rect l="l" t="t" r="r" b="b"/>
              <a:pathLst>
                <a:path w="3989704" h="1706245">
                  <a:moveTo>
                    <a:pt x="3989652" y="0"/>
                  </a:moveTo>
                  <a:lnTo>
                    <a:pt x="0" y="0"/>
                  </a:lnTo>
                  <a:lnTo>
                    <a:pt x="0" y="1655052"/>
                  </a:lnTo>
                  <a:lnTo>
                    <a:pt x="4008" y="1674777"/>
                  </a:lnTo>
                  <a:lnTo>
                    <a:pt x="14922" y="1690930"/>
                  </a:lnTo>
                  <a:lnTo>
                    <a:pt x="31075" y="1701844"/>
                  </a:lnTo>
                  <a:lnTo>
                    <a:pt x="50800" y="1705852"/>
                  </a:lnTo>
                  <a:lnTo>
                    <a:pt x="3938852" y="1705852"/>
                  </a:lnTo>
                  <a:lnTo>
                    <a:pt x="3958576" y="1701844"/>
                  </a:lnTo>
                  <a:lnTo>
                    <a:pt x="3974729" y="1690930"/>
                  </a:lnTo>
                  <a:lnTo>
                    <a:pt x="3985644" y="1674777"/>
                  </a:lnTo>
                  <a:lnTo>
                    <a:pt x="3989652" y="1655052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47294" y="1540172"/>
            <a:ext cx="3913504" cy="1696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63675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Microsoft Sans Serif"/>
                <a:cs typeface="Microsoft Sans Serif"/>
              </a:rPr>
              <a:t>We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shall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prove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theorem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by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introduction.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Let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i="1" spc="80" dirty="0">
                <a:latin typeface="Calibri"/>
                <a:cs typeface="Calibri"/>
              </a:rPr>
              <a:t>n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2</a:t>
            </a:r>
            <a:r>
              <a:rPr sz="1000" spc="-10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12700" marR="260985">
              <a:lnSpc>
                <a:spcPts val="1200"/>
              </a:lnSpc>
              <a:spcBef>
                <a:spcPts val="30"/>
              </a:spcBef>
            </a:pPr>
            <a:r>
              <a:rPr sz="1000" spc="-5" dirty="0">
                <a:latin typeface="Microsoft Sans Serif"/>
                <a:cs typeface="Microsoft Sans Serif"/>
              </a:rPr>
              <a:t>Since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2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prime,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45" dirty="0">
                <a:latin typeface="Calibri"/>
                <a:cs typeface="Calibri"/>
              </a:rPr>
              <a:t>n</a:t>
            </a:r>
            <a:r>
              <a:rPr sz="1000" spc="145" dirty="0">
                <a:latin typeface="Calibri"/>
                <a:cs typeface="Calibri"/>
              </a:rPr>
              <a:t>(=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2)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product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primes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(as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product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may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consist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single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factor).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50"/>
              </a:lnSpc>
            </a:pPr>
            <a:r>
              <a:rPr sz="1000" spc="-5" dirty="0">
                <a:latin typeface="Microsoft Sans Serif"/>
                <a:cs typeface="Microsoft Sans Serif"/>
              </a:rPr>
              <a:t>Let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i="1" spc="80" dirty="0">
                <a:latin typeface="Calibri"/>
                <a:cs typeface="Calibri"/>
              </a:rPr>
              <a:t>n</a:t>
            </a:r>
            <a:r>
              <a:rPr sz="1000" i="1" spc="30" dirty="0">
                <a:latin typeface="Calibri"/>
                <a:cs typeface="Calibri"/>
              </a:rPr>
              <a:t> </a:t>
            </a:r>
            <a:r>
              <a:rPr sz="1000" i="1" spc="275" dirty="0">
                <a:latin typeface="Calibri"/>
                <a:cs typeface="Calibri"/>
              </a:rPr>
              <a:t>&gt;</a:t>
            </a:r>
            <a:r>
              <a:rPr sz="1000" i="1" spc="3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2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95"/>
              </a:lnSpc>
            </a:pPr>
            <a:r>
              <a:rPr sz="1000" spc="-5" dirty="0">
                <a:latin typeface="Microsoft Sans Serif"/>
                <a:cs typeface="Microsoft Sans Serif"/>
              </a:rPr>
              <a:t>If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80" dirty="0">
                <a:latin typeface="Calibri"/>
                <a:cs typeface="Calibri"/>
              </a:rPr>
              <a:t>n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prime,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product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primes,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i.e.,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single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factor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product.</a:t>
            </a:r>
            <a:endParaRPr sz="1000">
              <a:latin typeface="Microsoft Sans Serif"/>
              <a:cs typeface="Microsoft Sans Serif"/>
            </a:endParaRPr>
          </a:p>
          <a:p>
            <a:pPr marL="12700" marR="5080">
              <a:lnSpc>
                <a:spcPts val="1200"/>
              </a:lnSpc>
              <a:spcBef>
                <a:spcPts val="40"/>
              </a:spcBef>
            </a:pPr>
            <a:r>
              <a:rPr sz="1000" spc="-5" dirty="0">
                <a:latin typeface="Microsoft Sans Serif"/>
                <a:cs typeface="Microsoft Sans Serif"/>
              </a:rPr>
              <a:t>If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i="1" spc="80" dirty="0">
                <a:latin typeface="Calibri"/>
                <a:cs typeface="Calibri"/>
              </a:rPr>
              <a:t>n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not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prime,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i.e.,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composite,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let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us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assume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that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theorem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holds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good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for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positive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integers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less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than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i="1" spc="80" dirty="0">
                <a:latin typeface="Calibri"/>
                <a:cs typeface="Calibri"/>
              </a:rPr>
              <a:t>n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that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i="1" spc="80" dirty="0">
                <a:latin typeface="Calibri"/>
                <a:cs typeface="Calibri"/>
              </a:rPr>
              <a:t>n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-30" dirty="0">
                <a:latin typeface="Calibri"/>
                <a:cs typeface="Calibri"/>
              </a:rPr>
              <a:t>ab</a:t>
            </a:r>
            <a:r>
              <a:rPr sz="1000" spc="-30" dirty="0">
                <a:latin typeface="Microsoft Sans Serif"/>
                <a:cs typeface="Microsoft Sans Serif"/>
              </a:rPr>
              <a:t>.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Since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i="1" spc="15" dirty="0">
                <a:latin typeface="Calibri"/>
                <a:cs typeface="Calibri"/>
              </a:rPr>
              <a:t>a,</a:t>
            </a:r>
            <a:r>
              <a:rPr sz="1000" i="1" spc="220" dirty="0">
                <a:latin typeface="Calibri"/>
                <a:cs typeface="Calibri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-80" dirty="0">
                <a:latin typeface="Calibri"/>
                <a:cs typeface="Calibri"/>
              </a:rPr>
              <a:t> </a:t>
            </a:r>
            <a:r>
              <a:rPr sz="1000" i="1" spc="275" dirty="0">
                <a:latin typeface="Calibri"/>
                <a:cs typeface="Calibri"/>
              </a:rPr>
              <a:t>&lt;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i="1" spc="40" dirty="0">
                <a:latin typeface="Calibri"/>
                <a:cs typeface="Calibri"/>
              </a:rPr>
              <a:t>n</a:t>
            </a:r>
            <a:r>
              <a:rPr sz="1000" spc="40" dirty="0">
                <a:latin typeface="Microsoft Sans Serif"/>
                <a:cs typeface="Microsoft Sans Serif"/>
              </a:rPr>
              <a:t>,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each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-8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can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be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expressed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product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primes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(by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assumption).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spc="-5" dirty="0">
                <a:latin typeface="Microsoft Sans Serif"/>
                <a:cs typeface="Microsoft Sans Serif"/>
              </a:rPr>
              <a:t>Hence,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i="1" spc="80" dirty="0">
                <a:latin typeface="Calibri"/>
                <a:cs typeface="Calibri"/>
              </a:rPr>
              <a:t>n</a:t>
            </a:r>
            <a:r>
              <a:rPr sz="1000" i="1" spc="4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45" dirty="0">
                <a:latin typeface="Calibri"/>
                <a:cs typeface="Calibri"/>
              </a:rPr>
              <a:t> </a:t>
            </a:r>
            <a:r>
              <a:rPr sz="1000" i="1" spc="-40" dirty="0">
                <a:latin typeface="Calibri"/>
                <a:cs typeface="Calibri"/>
              </a:rPr>
              <a:t>ab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also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product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primes.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1775"/>
            <a:chOff x="0" y="0"/>
            <a:chExt cx="4608195" cy="231775"/>
          </a:xfrm>
        </p:grpSpPr>
        <p:sp>
          <p:nvSpPr>
            <p:cNvPr id="3" name="object 3"/>
            <p:cNvSpPr/>
            <p:nvPr/>
          </p:nvSpPr>
          <p:spPr>
            <a:xfrm>
              <a:off x="16357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61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65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69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131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350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139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6430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27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0313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35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072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5762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80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68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72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476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980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980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Rules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Exclusion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500" spc="20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9193" y="592975"/>
            <a:ext cx="3989704" cy="173990"/>
          </a:xfrm>
          <a:custGeom>
            <a:avLst/>
            <a:gdLst/>
            <a:ahLst/>
            <a:cxnLst/>
            <a:rect l="l" t="t" r="r" b="b"/>
            <a:pathLst>
              <a:path w="3989704" h="17399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3799"/>
                </a:lnTo>
                <a:lnTo>
                  <a:pt x="3989652" y="173799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59994" y="601912"/>
            <a:ext cx="50673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Theorem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09193" y="649917"/>
            <a:ext cx="4040504" cy="548005"/>
            <a:chOff x="309193" y="649917"/>
            <a:chExt cx="4040504" cy="548005"/>
          </a:xfrm>
        </p:grpSpPr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9194" y="754126"/>
              <a:ext cx="3989651" cy="5060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59994" y="649917"/>
              <a:ext cx="3989704" cy="548005"/>
            </a:xfrm>
            <a:custGeom>
              <a:avLst/>
              <a:gdLst/>
              <a:ahLst/>
              <a:cxnLst/>
              <a:rect l="l" t="t" r="r" b="b"/>
              <a:pathLst>
                <a:path w="3989704" h="548005">
                  <a:moveTo>
                    <a:pt x="3989652" y="0"/>
                  </a:moveTo>
                  <a:lnTo>
                    <a:pt x="0" y="0"/>
                  </a:lnTo>
                  <a:lnTo>
                    <a:pt x="0" y="547566"/>
                  </a:lnTo>
                  <a:lnTo>
                    <a:pt x="3989652" y="547566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9193" y="798411"/>
              <a:ext cx="3989704" cy="348615"/>
            </a:xfrm>
            <a:custGeom>
              <a:avLst/>
              <a:gdLst/>
              <a:ahLst/>
              <a:cxnLst/>
              <a:rect l="l" t="t" r="r" b="b"/>
              <a:pathLst>
                <a:path w="3989704" h="348615">
                  <a:moveTo>
                    <a:pt x="3989652" y="0"/>
                  </a:moveTo>
                  <a:lnTo>
                    <a:pt x="0" y="0"/>
                  </a:lnTo>
                  <a:lnTo>
                    <a:pt x="0" y="297471"/>
                  </a:lnTo>
                  <a:lnTo>
                    <a:pt x="4008" y="317195"/>
                  </a:lnTo>
                  <a:lnTo>
                    <a:pt x="14922" y="333348"/>
                  </a:lnTo>
                  <a:lnTo>
                    <a:pt x="31075" y="344263"/>
                  </a:lnTo>
                  <a:lnTo>
                    <a:pt x="50800" y="348271"/>
                  </a:lnTo>
                  <a:lnTo>
                    <a:pt x="3938852" y="348271"/>
                  </a:lnTo>
                  <a:lnTo>
                    <a:pt x="3958576" y="344263"/>
                  </a:lnTo>
                  <a:lnTo>
                    <a:pt x="3974729" y="333348"/>
                  </a:lnTo>
                  <a:lnTo>
                    <a:pt x="3985644" y="317195"/>
                  </a:lnTo>
                  <a:lnTo>
                    <a:pt x="3989652" y="297471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59994" y="779378"/>
            <a:ext cx="36601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For</a:t>
            </a:r>
            <a:r>
              <a:rPr spc="10" dirty="0"/>
              <a:t> </a:t>
            </a:r>
            <a:r>
              <a:rPr spc="-5" dirty="0"/>
              <a:t>prime</a:t>
            </a:r>
            <a:r>
              <a:rPr spc="10" dirty="0"/>
              <a:t> </a:t>
            </a:r>
            <a:r>
              <a:rPr i="1" spc="-15" dirty="0">
                <a:latin typeface="Calibri"/>
                <a:cs typeface="Calibri"/>
              </a:rPr>
              <a:t>p</a:t>
            </a:r>
            <a:r>
              <a:rPr i="1" spc="55" dirty="0">
                <a:latin typeface="Calibri"/>
                <a:cs typeface="Calibri"/>
              </a:rPr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spc="-5" dirty="0"/>
              <a:t>integers</a:t>
            </a:r>
            <a:r>
              <a:rPr spc="10" dirty="0"/>
              <a:t> </a:t>
            </a:r>
            <a:r>
              <a:rPr i="1" spc="10" dirty="0">
                <a:latin typeface="Calibri"/>
                <a:cs typeface="Calibri"/>
              </a:rPr>
              <a:t>a</a:t>
            </a:r>
            <a:r>
              <a:rPr i="1" spc="55" dirty="0">
                <a:latin typeface="Calibri"/>
                <a:cs typeface="Calibri"/>
              </a:rPr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i="1" spc="-45" dirty="0">
                <a:latin typeface="Calibri"/>
                <a:cs typeface="Calibri"/>
              </a:rPr>
              <a:t>b</a:t>
            </a:r>
            <a:r>
              <a:rPr spc="-45" dirty="0"/>
              <a:t>,</a:t>
            </a:r>
            <a:r>
              <a:rPr spc="15" dirty="0"/>
              <a:t> </a:t>
            </a:r>
            <a:r>
              <a:rPr spc="-5" dirty="0"/>
              <a:t>if</a:t>
            </a:r>
            <a:r>
              <a:rPr spc="10" dirty="0"/>
              <a:t> </a:t>
            </a:r>
            <a:r>
              <a:rPr i="1" spc="-15" dirty="0">
                <a:latin typeface="Calibri"/>
                <a:cs typeface="Calibri"/>
              </a:rPr>
              <a:t>p</a:t>
            </a:r>
            <a:r>
              <a:rPr i="1" spc="50" dirty="0">
                <a:latin typeface="Calibri"/>
                <a:cs typeface="Calibri"/>
              </a:rPr>
              <a:t> </a:t>
            </a:r>
            <a:r>
              <a:rPr spc="-100" dirty="0">
                <a:latin typeface="Lucida Sans Unicode"/>
                <a:cs typeface="Lucida Sans Unicode"/>
              </a:rPr>
              <a:t>|</a:t>
            </a:r>
            <a:r>
              <a:rPr spc="-35" dirty="0">
                <a:latin typeface="Lucida Sans Unicode"/>
                <a:cs typeface="Lucida Sans Unicode"/>
              </a:rPr>
              <a:t> </a:t>
            </a:r>
            <a:r>
              <a:rPr i="1" spc="-30" dirty="0">
                <a:latin typeface="Calibri"/>
                <a:cs typeface="Calibri"/>
              </a:rPr>
              <a:t>ab</a:t>
            </a:r>
            <a:r>
              <a:rPr spc="-30" dirty="0"/>
              <a:t>,</a:t>
            </a:r>
            <a:r>
              <a:rPr spc="10" dirty="0"/>
              <a:t> </a:t>
            </a:r>
            <a:r>
              <a:rPr spc="-5" dirty="0"/>
              <a:t>then</a:t>
            </a:r>
            <a:r>
              <a:rPr spc="10" dirty="0"/>
              <a:t> </a:t>
            </a:r>
            <a:r>
              <a:rPr spc="-5" dirty="0"/>
              <a:t>either</a:t>
            </a:r>
            <a:r>
              <a:rPr spc="15" dirty="0"/>
              <a:t> </a:t>
            </a:r>
            <a:r>
              <a:rPr i="1" spc="-15" dirty="0">
                <a:latin typeface="Calibri"/>
                <a:cs typeface="Calibri"/>
              </a:rPr>
              <a:t>p</a:t>
            </a:r>
            <a:r>
              <a:rPr i="1" spc="50" dirty="0">
                <a:latin typeface="Calibri"/>
                <a:cs typeface="Calibri"/>
              </a:rPr>
              <a:t> </a:t>
            </a:r>
            <a:r>
              <a:rPr spc="-100" dirty="0">
                <a:latin typeface="Lucida Sans Unicode"/>
                <a:cs typeface="Lucida Sans Unicode"/>
              </a:rPr>
              <a:t>|</a:t>
            </a:r>
            <a:r>
              <a:rPr spc="-35" dirty="0">
                <a:latin typeface="Lucida Sans Unicode"/>
                <a:cs typeface="Lucida Sans Unicode"/>
              </a:rPr>
              <a:t> </a:t>
            </a:r>
            <a:r>
              <a:rPr i="1" spc="10" dirty="0">
                <a:latin typeface="Calibri"/>
                <a:cs typeface="Calibri"/>
              </a:rPr>
              <a:t>a</a:t>
            </a:r>
            <a:r>
              <a:rPr i="1" spc="50" dirty="0">
                <a:latin typeface="Calibri"/>
                <a:cs typeface="Calibri"/>
              </a:rPr>
              <a:t> </a:t>
            </a:r>
            <a:r>
              <a:rPr spc="-5" dirty="0"/>
              <a:t>or</a:t>
            </a:r>
            <a:r>
              <a:rPr spc="10" dirty="0"/>
              <a:t> </a:t>
            </a:r>
            <a:r>
              <a:rPr i="1" spc="-15" dirty="0">
                <a:latin typeface="Calibri"/>
                <a:cs typeface="Calibri"/>
              </a:rPr>
              <a:t>p</a:t>
            </a:r>
            <a:r>
              <a:rPr i="1" spc="55" dirty="0">
                <a:latin typeface="Calibri"/>
                <a:cs typeface="Calibri"/>
              </a:rPr>
              <a:t> </a:t>
            </a:r>
            <a:r>
              <a:rPr spc="-100" dirty="0">
                <a:latin typeface="Lucida Sans Unicode"/>
                <a:cs typeface="Lucida Sans Unicode"/>
              </a:rPr>
              <a:t>|</a:t>
            </a:r>
            <a:r>
              <a:rPr spc="-40" dirty="0">
                <a:latin typeface="Lucida Sans Unicode"/>
                <a:cs typeface="Lucida Sans Unicode"/>
              </a:rPr>
              <a:t> </a:t>
            </a:r>
            <a:r>
              <a:rPr i="1" spc="-45" dirty="0">
                <a:latin typeface="Calibri"/>
                <a:cs typeface="Calibri"/>
              </a:rPr>
              <a:t>b</a:t>
            </a:r>
            <a:r>
              <a:rPr spc="-45" dirty="0"/>
              <a:t>.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359994" y="931219"/>
            <a:ext cx="18307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Hint:</a:t>
            </a:r>
            <a:r>
              <a:rPr sz="1000" b="1" spc="60" dirty="0">
                <a:latin typeface="Arial"/>
                <a:cs typeface="Arial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15" dirty="0">
                <a:latin typeface="Calibri"/>
                <a:cs typeface="Calibri"/>
              </a:rPr>
              <a:t>p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-40" dirty="0">
                <a:latin typeface="Calibri"/>
                <a:cs typeface="Calibri"/>
              </a:rPr>
              <a:t>ab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b</a:t>
            </a:r>
            <a:r>
              <a:rPr sz="1000" spc="-5" dirty="0">
                <a:latin typeface="Microsoft Sans Serif"/>
                <a:cs typeface="Microsoft Sans Serif"/>
              </a:rPr>
              <a:t>ut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15" dirty="0">
                <a:latin typeface="Calibri"/>
                <a:cs typeface="Calibri"/>
              </a:rPr>
              <a:t>p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‡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spc="-5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15" dirty="0">
                <a:latin typeface="Calibri"/>
                <a:cs typeface="Calibri"/>
              </a:rPr>
              <a:t>p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9193" y="1298600"/>
            <a:ext cx="3989704" cy="173990"/>
          </a:xfrm>
          <a:custGeom>
            <a:avLst/>
            <a:gdLst/>
            <a:ahLst/>
            <a:cxnLst/>
            <a:rect l="l" t="t" r="r" b="b"/>
            <a:pathLst>
              <a:path w="3989704" h="17399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3799"/>
                </a:lnTo>
                <a:lnTo>
                  <a:pt x="3989652" y="173799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59994" y="1307536"/>
            <a:ext cx="50673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Theorem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09193" y="1355515"/>
            <a:ext cx="4040504" cy="1610360"/>
            <a:chOff x="309193" y="1355515"/>
            <a:chExt cx="4040504" cy="1610360"/>
          </a:xfrm>
        </p:grpSpPr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9194" y="1459750"/>
              <a:ext cx="3989651" cy="5060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59994" y="1355515"/>
              <a:ext cx="3989704" cy="1610360"/>
            </a:xfrm>
            <a:custGeom>
              <a:avLst/>
              <a:gdLst/>
              <a:ahLst/>
              <a:cxnLst/>
              <a:rect l="l" t="t" r="r" b="b"/>
              <a:pathLst>
                <a:path w="3989704" h="1610360">
                  <a:moveTo>
                    <a:pt x="3989652" y="0"/>
                  </a:moveTo>
                  <a:lnTo>
                    <a:pt x="0" y="0"/>
                  </a:lnTo>
                  <a:lnTo>
                    <a:pt x="0" y="1610214"/>
                  </a:lnTo>
                  <a:lnTo>
                    <a:pt x="3989652" y="1610214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9193" y="1504009"/>
              <a:ext cx="3989704" cy="1410970"/>
            </a:xfrm>
            <a:custGeom>
              <a:avLst/>
              <a:gdLst/>
              <a:ahLst/>
              <a:cxnLst/>
              <a:rect l="l" t="t" r="r" b="b"/>
              <a:pathLst>
                <a:path w="3989704" h="1410970">
                  <a:moveTo>
                    <a:pt x="3989652" y="0"/>
                  </a:moveTo>
                  <a:lnTo>
                    <a:pt x="0" y="0"/>
                  </a:lnTo>
                  <a:lnTo>
                    <a:pt x="0" y="1360119"/>
                  </a:lnTo>
                  <a:lnTo>
                    <a:pt x="4008" y="1379844"/>
                  </a:lnTo>
                  <a:lnTo>
                    <a:pt x="14922" y="1395997"/>
                  </a:lnTo>
                  <a:lnTo>
                    <a:pt x="31075" y="1406911"/>
                  </a:lnTo>
                  <a:lnTo>
                    <a:pt x="50800" y="1410920"/>
                  </a:lnTo>
                  <a:lnTo>
                    <a:pt x="3938852" y="1410920"/>
                  </a:lnTo>
                  <a:lnTo>
                    <a:pt x="3958576" y="1406911"/>
                  </a:lnTo>
                  <a:lnTo>
                    <a:pt x="3974729" y="1395997"/>
                  </a:lnTo>
                  <a:lnTo>
                    <a:pt x="3985644" y="1379844"/>
                  </a:lnTo>
                  <a:lnTo>
                    <a:pt x="3989652" y="1360119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20294" y="1485003"/>
            <a:ext cx="4028440" cy="1391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0">
              <a:lnSpc>
                <a:spcPts val="1200"/>
              </a:lnSpc>
              <a:spcBef>
                <a:spcPts val="95"/>
              </a:spcBef>
            </a:pPr>
            <a:r>
              <a:rPr sz="1000" spc="-5" dirty="0">
                <a:latin typeface="Microsoft Sans Serif"/>
                <a:cs typeface="Microsoft Sans Serif"/>
              </a:rPr>
              <a:t>If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15" dirty="0">
                <a:latin typeface="Calibri"/>
                <a:cs typeface="Calibri"/>
              </a:rPr>
              <a:t>p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prime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15" dirty="0">
                <a:latin typeface="Calibri"/>
                <a:cs typeface="Calibri"/>
              </a:rPr>
              <a:t>p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35" dirty="0">
                <a:latin typeface="Calibri"/>
                <a:cs typeface="Calibri"/>
              </a:rPr>
              <a:t>a</a:t>
            </a:r>
            <a:r>
              <a:rPr sz="1050" spc="52" baseline="-11904" dirty="0">
                <a:latin typeface="Calibri"/>
                <a:cs typeface="Calibri"/>
              </a:rPr>
              <a:t>1</a:t>
            </a:r>
            <a:r>
              <a:rPr sz="1000" i="1" spc="35" dirty="0">
                <a:latin typeface="Calibri"/>
                <a:cs typeface="Calibri"/>
              </a:rPr>
              <a:t>a</a:t>
            </a:r>
            <a:r>
              <a:rPr sz="1050" spc="52" baseline="-11904" dirty="0">
                <a:latin typeface="Calibri"/>
                <a:cs typeface="Calibri"/>
              </a:rPr>
              <a:t>2</a:t>
            </a:r>
            <a:r>
              <a:rPr sz="1050" spc="82" baseline="-11904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145" dirty="0">
                <a:latin typeface="Lucida Sans Unicode"/>
                <a:cs typeface="Lucida Sans Unicode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155" dirty="0">
                <a:latin typeface="Lucida Sans Unicode"/>
                <a:cs typeface="Lucida Sans Unicode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150" dirty="0">
                <a:latin typeface="Lucida Sans Unicode"/>
                <a:cs typeface="Lucida Sans Unicode"/>
              </a:rPr>
              <a:t> </a:t>
            </a:r>
            <a:r>
              <a:rPr sz="1000" i="1" spc="60" dirty="0">
                <a:latin typeface="Calibri"/>
                <a:cs typeface="Calibri"/>
              </a:rPr>
              <a:t>a</a:t>
            </a:r>
            <a:r>
              <a:rPr sz="1050" i="1" spc="89" baseline="-11904" dirty="0">
                <a:latin typeface="Calibri"/>
                <a:cs typeface="Calibri"/>
              </a:rPr>
              <a:t>n</a:t>
            </a:r>
            <a:r>
              <a:rPr sz="1000" spc="60" dirty="0">
                <a:latin typeface="Microsoft Sans Serif"/>
                <a:cs typeface="Microsoft Sans Serif"/>
              </a:rPr>
              <a:t>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either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15" dirty="0">
                <a:latin typeface="Calibri"/>
                <a:cs typeface="Calibri"/>
              </a:rPr>
              <a:t>p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25" dirty="0">
                <a:latin typeface="Calibri"/>
                <a:cs typeface="Calibri"/>
              </a:rPr>
              <a:t>a</a:t>
            </a:r>
            <a:r>
              <a:rPr sz="1050" spc="37" baseline="-11904" dirty="0">
                <a:latin typeface="Calibri"/>
                <a:cs typeface="Calibri"/>
              </a:rPr>
              <a:t>1</a:t>
            </a:r>
            <a:r>
              <a:rPr sz="1050" spc="262" baseline="-11904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15" dirty="0">
                <a:latin typeface="Calibri"/>
                <a:cs typeface="Calibri"/>
              </a:rPr>
              <a:t>p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i="1" spc="25" dirty="0">
                <a:latin typeface="Calibri"/>
                <a:cs typeface="Calibri"/>
              </a:rPr>
              <a:t>a</a:t>
            </a:r>
            <a:r>
              <a:rPr sz="1050" spc="37" baseline="-11904" dirty="0">
                <a:latin typeface="Calibri"/>
                <a:cs typeface="Calibri"/>
              </a:rPr>
              <a:t>2</a:t>
            </a:r>
            <a:r>
              <a:rPr sz="1050" spc="254" baseline="-11904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145" dirty="0">
                <a:latin typeface="Lucida Sans Unicode"/>
                <a:cs typeface="Lucida Sans Unicode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155" dirty="0">
                <a:latin typeface="Lucida Sans Unicode"/>
                <a:cs typeface="Lucida Sans Unicode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130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or</a:t>
            </a:r>
            <a:endParaRPr sz="1000">
              <a:latin typeface="Microsoft Sans Serif"/>
              <a:cs typeface="Microsoft Sans Serif"/>
            </a:endParaRPr>
          </a:p>
          <a:p>
            <a:pPr marL="139700">
              <a:lnSpc>
                <a:spcPts val="1195"/>
              </a:lnSpc>
            </a:pPr>
            <a:r>
              <a:rPr sz="1000" i="1" spc="-15" dirty="0">
                <a:latin typeface="Calibri"/>
                <a:cs typeface="Calibri"/>
              </a:rPr>
              <a:t>p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50" i="1" spc="262" baseline="-11904" dirty="0">
                <a:latin typeface="Calibri"/>
                <a:cs typeface="Calibri"/>
              </a:rPr>
              <a:t>n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139065">
              <a:lnSpc>
                <a:spcPts val="1195"/>
              </a:lnSpc>
            </a:pPr>
            <a:r>
              <a:rPr sz="1000" b="1" spc="-10" dirty="0">
                <a:latin typeface="Arial"/>
                <a:cs typeface="Arial"/>
              </a:rPr>
              <a:t>Proof:</a:t>
            </a:r>
            <a:r>
              <a:rPr sz="1000" b="1" spc="60" dirty="0">
                <a:latin typeface="Arial"/>
                <a:cs typeface="Arial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We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will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prove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by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mathematical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induction.</a:t>
            </a:r>
            <a:endParaRPr sz="1000">
              <a:latin typeface="Microsoft Sans Serif"/>
              <a:cs typeface="Microsoft Sans Serif"/>
            </a:endParaRPr>
          </a:p>
          <a:p>
            <a:pPr marL="139065">
              <a:lnSpc>
                <a:spcPts val="1195"/>
              </a:lnSpc>
            </a:pPr>
            <a:r>
              <a:rPr sz="1000" spc="-15" dirty="0">
                <a:latin typeface="Microsoft Sans Serif"/>
                <a:cs typeface="Microsoft Sans Serif"/>
              </a:rPr>
              <a:t>For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80" dirty="0">
                <a:latin typeface="Calibri"/>
                <a:cs typeface="Calibri"/>
              </a:rPr>
              <a:t>n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2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above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statement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true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(by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previous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theorem).</a:t>
            </a:r>
            <a:endParaRPr sz="1000">
              <a:latin typeface="Microsoft Sans Serif"/>
              <a:cs typeface="Microsoft Sans Serif"/>
            </a:endParaRPr>
          </a:p>
          <a:p>
            <a:pPr marL="139065">
              <a:lnSpc>
                <a:spcPts val="1195"/>
              </a:lnSpc>
            </a:pPr>
            <a:r>
              <a:rPr sz="1000" spc="-15" dirty="0">
                <a:latin typeface="Microsoft Sans Serif"/>
                <a:cs typeface="Microsoft Sans Serif"/>
              </a:rPr>
              <a:t>For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80" dirty="0">
                <a:latin typeface="Calibri"/>
                <a:cs typeface="Calibri"/>
              </a:rPr>
              <a:t>n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i="1" spc="275" dirty="0">
                <a:latin typeface="Calibri"/>
                <a:cs typeface="Calibri"/>
              </a:rPr>
              <a:t>&gt;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2</a:t>
            </a:r>
            <a:r>
              <a:rPr sz="1000" spc="-5" dirty="0">
                <a:latin typeface="Microsoft Sans Serif"/>
                <a:cs typeface="Microsoft Sans Serif"/>
              </a:rPr>
              <a:t>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let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25" dirty="0">
                <a:latin typeface="Calibri"/>
                <a:cs typeface="Calibri"/>
              </a:rPr>
              <a:t>a</a:t>
            </a:r>
            <a:r>
              <a:rPr sz="1050" spc="37" baseline="-11904" dirty="0">
                <a:latin typeface="Calibri"/>
                <a:cs typeface="Calibri"/>
              </a:rPr>
              <a:t>1</a:t>
            </a:r>
            <a:r>
              <a:rPr sz="1050" spc="254" baseline="-11904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-8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35" dirty="0">
                <a:latin typeface="Calibri"/>
                <a:cs typeface="Calibri"/>
              </a:rPr>
              <a:t>a</a:t>
            </a:r>
            <a:r>
              <a:rPr sz="1050" spc="52" baseline="-11904" dirty="0">
                <a:latin typeface="Calibri"/>
                <a:cs typeface="Calibri"/>
              </a:rPr>
              <a:t>2</a:t>
            </a:r>
            <a:r>
              <a:rPr sz="1000" i="1" spc="35" dirty="0">
                <a:latin typeface="Calibri"/>
                <a:cs typeface="Calibri"/>
              </a:rPr>
              <a:t>a</a:t>
            </a:r>
            <a:r>
              <a:rPr sz="1050" spc="52" baseline="-11904" dirty="0">
                <a:latin typeface="Calibri"/>
                <a:cs typeface="Calibri"/>
              </a:rPr>
              <a:t>3</a:t>
            </a:r>
            <a:r>
              <a:rPr sz="1050" spc="82" baseline="-11904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150" dirty="0">
                <a:latin typeface="Lucida Sans Unicode"/>
                <a:cs typeface="Lucida Sans Unicode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150" dirty="0">
                <a:latin typeface="Lucida Sans Unicode"/>
                <a:cs typeface="Lucida Sans Unicode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150" dirty="0">
                <a:latin typeface="Lucida Sans Unicode"/>
                <a:cs typeface="Lucida Sans Unicode"/>
              </a:rPr>
              <a:t> </a:t>
            </a:r>
            <a:r>
              <a:rPr sz="1000" i="1" spc="60" dirty="0">
                <a:latin typeface="Calibri"/>
                <a:cs typeface="Calibri"/>
              </a:rPr>
              <a:t>a</a:t>
            </a:r>
            <a:r>
              <a:rPr sz="1050" i="1" spc="89" baseline="-11904" dirty="0">
                <a:latin typeface="Calibri"/>
                <a:cs typeface="Calibri"/>
              </a:rPr>
              <a:t>n</a:t>
            </a:r>
            <a:r>
              <a:rPr sz="1000" spc="60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either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i="1" spc="-15" dirty="0">
                <a:latin typeface="Calibri"/>
                <a:cs typeface="Calibri"/>
              </a:rPr>
              <a:t>p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175" dirty="0">
                <a:latin typeface="Calibri"/>
                <a:cs typeface="Calibri"/>
              </a:rPr>
              <a:t>(=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i="1" spc="60" dirty="0">
                <a:latin typeface="Calibri"/>
                <a:cs typeface="Calibri"/>
              </a:rPr>
              <a:t>a</a:t>
            </a:r>
            <a:r>
              <a:rPr sz="1050" spc="89" baseline="-11904" dirty="0">
                <a:latin typeface="Calibri"/>
                <a:cs typeface="Calibri"/>
              </a:rPr>
              <a:t>1</a:t>
            </a:r>
            <a:r>
              <a:rPr sz="1000" spc="6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or</a:t>
            </a:r>
            <a:endParaRPr sz="1000">
              <a:latin typeface="Microsoft Sans Serif"/>
              <a:cs typeface="Microsoft Sans Serif"/>
            </a:endParaRPr>
          </a:p>
          <a:p>
            <a:pPr marL="139700">
              <a:lnSpc>
                <a:spcPts val="1195"/>
              </a:lnSpc>
            </a:pPr>
            <a:r>
              <a:rPr sz="1000" i="1" spc="-15" dirty="0">
                <a:latin typeface="Calibri"/>
                <a:cs typeface="Calibri"/>
              </a:rPr>
              <a:t>p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175" dirty="0">
                <a:latin typeface="Calibri"/>
                <a:cs typeface="Calibri"/>
              </a:rPr>
              <a:t>(=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50" spc="135" baseline="-11904" dirty="0">
                <a:latin typeface="Calibri"/>
                <a:cs typeface="Calibri"/>
              </a:rPr>
              <a:t>2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50" spc="60" baseline="-11904" dirty="0">
                <a:latin typeface="Calibri"/>
                <a:cs typeface="Calibri"/>
              </a:rPr>
              <a:t>3</a:t>
            </a:r>
            <a:r>
              <a:rPr sz="1050" spc="82" baseline="-11904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150" dirty="0">
                <a:latin typeface="Lucida Sans Unicode"/>
                <a:cs typeface="Lucida Sans Unicode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155" dirty="0">
                <a:latin typeface="Lucida Sans Unicode"/>
                <a:cs typeface="Lucida Sans Unicode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150" dirty="0">
                <a:latin typeface="Lucida Sans Unicode"/>
                <a:cs typeface="Lucida Sans Unicode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50" i="1" spc="262" baseline="-11904" dirty="0">
                <a:latin typeface="Calibri"/>
                <a:cs typeface="Calibri"/>
              </a:rPr>
              <a:t>n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139065" marR="273050">
              <a:lnSpc>
                <a:spcPts val="1200"/>
              </a:lnSpc>
              <a:spcBef>
                <a:spcPts val="40"/>
              </a:spcBef>
            </a:pPr>
            <a:r>
              <a:rPr sz="1000" spc="-5" dirty="0">
                <a:latin typeface="Microsoft Sans Serif"/>
                <a:cs typeface="Microsoft Sans Serif"/>
              </a:rPr>
              <a:t>If </a:t>
            </a:r>
            <a:r>
              <a:rPr sz="1000" i="1" spc="-15" dirty="0">
                <a:latin typeface="Calibri"/>
                <a:cs typeface="Calibri"/>
              </a:rPr>
              <a:t>p</a:t>
            </a:r>
            <a:r>
              <a:rPr sz="1000" i="1" spc="-10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‡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30" dirty="0">
                <a:latin typeface="Calibri"/>
                <a:cs typeface="Calibri"/>
              </a:rPr>
              <a:t>a</a:t>
            </a:r>
            <a:r>
              <a:rPr sz="1050" spc="44" baseline="-11904" dirty="0">
                <a:latin typeface="Calibri"/>
                <a:cs typeface="Calibri"/>
              </a:rPr>
              <a:t>1</a:t>
            </a:r>
            <a:r>
              <a:rPr sz="1000" spc="30" dirty="0">
                <a:latin typeface="Microsoft Sans Serif"/>
                <a:cs typeface="Microsoft Sans Serif"/>
              </a:rPr>
              <a:t>, </a:t>
            </a:r>
            <a:r>
              <a:rPr sz="1000" spc="-5" dirty="0">
                <a:latin typeface="Microsoft Sans Serif"/>
                <a:cs typeface="Microsoft Sans Serif"/>
              </a:rPr>
              <a:t>then similarly </a:t>
            </a:r>
            <a:r>
              <a:rPr sz="1000" spc="-10" dirty="0">
                <a:latin typeface="Microsoft Sans Serif"/>
                <a:cs typeface="Microsoft Sans Serif"/>
              </a:rPr>
              <a:t>we will </a:t>
            </a:r>
            <a:r>
              <a:rPr sz="1000" spc="-5" dirty="0">
                <a:latin typeface="Microsoft Sans Serif"/>
                <a:cs typeface="Microsoft Sans Serif"/>
              </a:rPr>
              <a:t>get either </a:t>
            </a:r>
            <a:r>
              <a:rPr sz="1000" i="1" spc="-15" dirty="0">
                <a:latin typeface="Calibri"/>
                <a:cs typeface="Calibri"/>
              </a:rPr>
              <a:t>p</a:t>
            </a:r>
            <a:r>
              <a:rPr sz="1000" i="1" spc="-10" dirty="0">
                <a:latin typeface="Calibri"/>
                <a:cs typeface="Calibri"/>
              </a:rPr>
              <a:t> </a:t>
            </a:r>
            <a:r>
              <a:rPr sz="1000" spc="-100" dirty="0">
                <a:latin typeface="Lucida Sans Unicode"/>
                <a:cs typeface="Lucida Sans Unicode"/>
              </a:rPr>
              <a:t>| </a:t>
            </a:r>
            <a:r>
              <a:rPr sz="1000" i="1" spc="25" dirty="0">
                <a:latin typeface="Calibri"/>
                <a:cs typeface="Calibri"/>
              </a:rPr>
              <a:t>a</a:t>
            </a:r>
            <a:r>
              <a:rPr sz="1050" spc="37" baseline="-11904" dirty="0">
                <a:latin typeface="Calibri"/>
                <a:cs typeface="Calibri"/>
              </a:rPr>
              <a:t>2</a:t>
            </a:r>
            <a:r>
              <a:rPr sz="1050" spc="44" baseline="-11904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or </a:t>
            </a:r>
            <a:r>
              <a:rPr sz="1000" i="1" spc="-15" dirty="0">
                <a:latin typeface="Calibri"/>
                <a:cs typeface="Calibri"/>
              </a:rPr>
              <a:t>p</a:t>
            </a:r>
            <a:r>
              <a:rPr sz="1000" i="1" spc="-10" dirty="0">
                <a:latin typeface="Calibri"/>
                <a:cs typeface="Calibri"/>
              </a:rPr>
              <a:t> </a:t>
            </a:r>
            <a:r>
              <a:rPr sz="1000" spc="-100" dirty="0">
                <a:latin typeface="Lucida Sans Unicode"/>
                <a:cs typeface="Lucida Sans Unicode"/>
              </a:rPr>
              <a:t>| </a:t>
            </a:r>
            <a:r>
              <a:rPr sz="1000" i="1" spc="35" dirty="0">
                <a:latin typeface="Calibri"/>
                <a:cs typeface="Calibri"/>
              </a:rPr>
              <a:t>a</a:t>
            </a:r>
            <a:r>
              <a:rPr sz="1050" spc="52" baseline="-11904" dirty="0">
                <a:latin typeface="Calibri"/>
                <a:cs typeface="Calibri"/>
              </a:rPr>
              <a:t>3</a:t>
            </a:r>
            <a:r>
              <a:rPr sz="1000" i="1" spc="35" dirty="0">
                <a:latin typeface="Calibri"/>
                <a:cs typeface="Calibri"/>
              </a:rPr>
              <a:t>a</a:t>
            </a:r>
            <a:r>
              <a:rPr sz="1050" spc="52" baseline="-11904" dirty="0">
                <a:latin typeface="Calibri"/>
                <a:cs typeface="Calibri"/>
              </a:rPr>
              <a:t>4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150" dirty="0">
                <a:latin typeface="Lucida Sans Unicode"/>
                <a:cs typeface="Lucida Sans Unicode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150" dirty="0">
                <a:latin typeface="Lucida Sans Unicode"/>
                <a:cs typeface="Lucida Sans Unicode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150" dirty="0">
                <a:latin typeface="Lucida Sans Unicode"/>
                <a:cs typeface="Lucida Sans Unicode"/>
              </a:rPr>
              <a:t> </a:t>
            </a:r>
            <a:r>
              <a:rPr sz="1000" i="1" spc="60" dirty="0">
                <a:latin typeface="Calibri"/>
                <a:cs typeface="Calibri"/>
              </a:rPr>
              <a:t>a</a:t>
            </a:r>
            <a:r>
              <a:rPr sz="1050" i="1" spc="89" baseline="-11904" dirty="0">
                <a:latin typeface="Calibri"/>
                <a:cs typeface="Calibri"/>
              </a:rPr>
              <a:t>n</a:t>
            </a:r>
            <a:r>
              <a:rPr sz="1000" spc="60" dirty="0">
                <a:latin typeface="Microsoft Sans Serif"/>
                <a:cs typeface="Microsoft Sans Serif"/>
              </a:rPr>
              <a:t>. 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Finally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we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can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conclude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that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15" dirty="0">
                <a:latin typeface="Calibri"/>
                <a:cs typeface="Calibri"/>
              </a:rPr>
              <a:t>p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35" dirty="0">
                <a:latin typeface="Calibri"/>
                <a:cs typeface="Calibri"/>
              </a:rPr>
              <a:t>a</a:t>
            </a:r>
            <a:r>
              <a:rPr sz="1050" spc="52" baseline="-11904" dirty="0">
                <a:latin typeface="Calibri"/>
                <a:cs typeface="Calibri"/>
              </a:rPr>
              <a:t>1</a:t>
            </a:r>
            <a:r>
              <a:rPr sz="1000" i="1" spc="35" dirty="0">
                <a:latin typeface="Calibri"/>
                <a:cs typeface="Calibri"/>
              </a:rPr>
              <a:t>a</a:t>
            </a:r>
            <a:r>
              <a:rPr sz="1050" spc="52" baseline="-11904" dirty="0">
                <a:latin typeface="Calibri"/>
                <a:cs typeface="Calibri"/>
              </a:rPr>
              <a:t>2</a:t>
            </a:r>
            <a:r>
              <a:rPr sz="1050" spc="82" baseline="-11904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145" dirty="0">
                <a:latin typeface="Lucida Sans Unicode"/>
                <a:cs typeface="Lucida Sans Unicode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155" dirty="0">
                <a:latin typeface="Lucida Sans Unicode"/>
                <a:cs typeface="Lucida Sans Unicode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150" dirty="0">
                <a:latin typeface="Lucida Sans Unicode"/>
                <a:cs typeface="Lucida Sans Unicode"/>
              </a:rPr>
              <a:t> </a:t>
            </a:r>
            <a:r>
              <a:rPr sz="1000" i="1" spc="60" dirty="0">
                <a:latin typeface="Calibri"/>
                <a:cs typeface="Calibri"/>
              </a:rPr>
              <a:t>a</a:t>
            </a:r>
            <a:r>
              <a:rPr sz="1050" i="1" spc="89" baseline="-11904" dirty="0">
                <a:latin typeface="Calibri"/>
                <a:cs typeface="Calibri"/>
              </a:rPr>
              <a:t>n</a:t>
            </a:r>
            <a:r>
              <a:rPr sz="1000" spc="60" dirty="0">
                <a:latin typeface="Microsoft Sans Serif"/>
                <a:cs typeface="Microsoft Sans Serif"/>
              </a:rPr>
              <a:t>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either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15" dirty="0">
                <a:latin typeface="Calibri"/>
                <a:cs typeface="Calibri"/>
              </a:rPr>
              <a:t>p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25" dirty="0">
                <a:latin typeface="Calibri"/>
                <a:cs typeface="Calibri"/>
              </a:rPr>
              <a:t>a</a:t>
            </a:r>
            <a:r>
              <a:rPr sz="1050" spc="37" baseline="-11904" dirty="0">
                <a:latin typeface="Calibri"/>
                <a:cs typeface="Calibri"/>
              </a:rPr>
              <a:t>1</a:t>
            </a:r>
            <a:r>
              <a:rPr sz="1050" spc="254" baseline="-11904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or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i="1" spc="-15" dirty="0">
                <a:latin typeface="Calibri"/>
                <a:cs typeface="Calibri"/>
              </a:rPr>
              <a:t>p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50" spc="60" baseline="-11904" dirty="0">
                <a:latin typeface="Calibri"/>
                <a:cs typeface="Calibri"/>
              </a:rPr>
              <a:t>2</a:t>
            </a:r>
            <a:r>
              <a:rPr sz="1050" baseline="-11904" dirty="0">
                <a:latin typeface="Calibri"/>
                <a:cs typeface="Calibri"/>
              </a:rPr>
              <a:t> </a:t>
            </a:r>
            <a:r>
              <a:rPr sz="1050" spc="15" baseline="-11904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150" dirty="0">
                <a:latin typeface="Lucida Sans Unicode"/>
                <a:cs typeface="Lucida Sans Unicode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155" dirty="0">
                <a:latin typeface="Lucida Sans Unicode"/>
                <a:cs typeface="Lucida Sans Unicode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12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15" dirty="0">
                <a:latin typeface="Calibri"/>
                <a:cs typeface="Calibri"/>
              </a:rPr>
              <a:t>p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50" i="1" spc="262" baseline="-11904" dirty="0">
                <a:latin typeface="Calibri"/>
                <a:cs typeface="Calibri"/>
              </a:rPr>
              <a:t>n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1775"/>
            <a:chOff x="0" y="0"/>
            <a:chExt cx="4608195" cy="231775"/>
          </a:xfrm>
        </p:grpSpPr>
        <p:sp>
          <p:nvSpPr>
            <p:cNvPr id="3" name="object 3"/>
            <p:cNvSpPr/>
            <p:nvPr/>
          </p:nvSpPr>
          <p:spPr>
            <a:xfrm>
              <a:off x="16357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61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65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69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131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350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139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6430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27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0313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35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072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5762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80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68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72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476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980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Rules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Exclusion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181978"/>
            <a:ext cx="4608195" cy="277495"/>
            <a:chOff x="0" y="181978"/>
            <a:chExt cx="4608195" cy="277495"/>
          </a:xfrm>
        </p:grpSpPr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81978"/>
              <a:ext cx="4608004" cy="6616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231609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95300" y="196123"/>
            <a:ext cx="6026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Outline</a:t>
            </a:r>
            <a:endParaRPr sz="1400"/>
          </a:p>
        </p:txBody>
      </p:sp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59346"/>
            <a:ext cx="4608004" cy="3308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655790"/>
            <a:ext cx="172046" cy="172046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355765" y="671743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1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9272" y="561168"/>
            <a:ext cx="2010410" cy="266128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endParaRPr sz="1000">
              <a:latin typeface="Microsoft Sans Serif"/>
              <a:cs typeface="Microsoft Sans Serif"/>
            </a:endParaRPr>
          </a:p>
          <a:p>
            <a:pPr marL="12700" marR="320675">
              <a:lnSpc>
                <a:spcPct val="157200"/>
              </a:lnSpc>
            </a:pPr>
            <a:r>
              <a:rPr sz="1000" spc="-10" dirty="0">
                <a:solidFill>
                  <a:srgbClr val="D6D6E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3" action="ppaction://hlinksldjump"/>
              </a:rPr>
              <a:t> and Combination </a:t>
            </a:r>
            <a:r>
              <a:rPr sz="1000" spc="-25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1000" spc="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Rules 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1000" spc="5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endParaRPr sz="1000">
              <a:latin typeface="Microsoft Sans Serif"/>
              <a:cs typeface="Microsoft Sans Serif"/>
            </a:endParaRPr>
          </a:p>
          <a:p>
            <a:pPr marL="12700" marR="5080">
              <a:lnSpc>
                <a:spcPct val="157200"/>
              </a:lnSpc>
            </a:pP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1000" spc="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1000" spc="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Exclusion </a:t>
            </a:r>
            <a:r>
              <a:rPr sz="1000" spc="-25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endParaRPr sz="1000">
              <a:latin typeface="Microsoft Sans Serif"/>
              <a:cs typeface="Microsoft Sans Serif"/>
            </a:endParaRPr>
          </a:p>
          <a:p>
            <a:pPr marL="12700" marR="902335">
              <a:lnSpc>
                <a:spcPct val="157200"/>
              </a:lnSpc>
            </a:pP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8" action="ppaction://hlinksldjump"/>
              </a:rPr>
              <a:t>Numbers 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12" action="ppaction://hlinksldjump"/>
              </a:rPr>
              <a:t>Prime </a:t>
            </a:r>
            <a:r>
              <a:rPr sz="10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12" action="ppaction://hlinksldjump"/>
              </a:rPr>
              <a:t>Factorization </a:t>
            </a:r>
            <a:r>
              <a:rPr sz="1000" spc="-254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3" action="ppaction://hlinksldjump"/>
              </a:rPr>
              <a:t>GCD</a:t>
            </a:r>
            <a:endParaRPr sz="1000">
              <a:latin typeface="Microsoft Sans Serif"/>
              <a:cs typeface="Microsoft Sans Serif"/>
            </a:endParaRPr>
          </a:p>
          <a:p>
            <a:pPr marL="12700" marR="609600">
              <a:lnSpc>
                <a:spcPct val="157200"/>
              </a:lnSpc>
            </a:pP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4" action="ppaction://hlinksldjump"/>
              </a:rPr>
              <a:t>The</a:t>
            </a:r>
            <a:r>
              <a:rPr sz="1000" spc="-15" dirty="0">
                <a:solidFill>
                  <a:srgbClr val="D6D6EF"/>
                </a:solidFill>
                <a:latin typeface="Microsoft Sans Serif"/>
                <a:cs typeface="Microsoft Sans Serif"/>
                <a:hlinkClick r:id="rId14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4" action="ppaction://hlinksldjump"/>
              </a:rPr>
              <a:t>Euclidean</a:t>
            </a:r>
            <a:r>
              <a:rPr sz="1000" spc="-15" dirty="0">
                <a:solidFill>
                  <a:srgbClr val="D6D6EF"/>
                </a:solidFill>
                <a:latin typeface="Microsoft Sans Serif"/>
                <a:cs typeface="Microsoft Sans Serif"/>
                <a:hlinkClick r:id="rId14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4" action="ppaction://hlinksldjump"/>
              </a:rPr>
              <a:t>Algorithm </a:t>
            </a:r>
            <a:r>
              <a:rPr sz="1000" spc="-25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5" action="ppaction://hlinksldjump"/>
              </a:rPr>
              <a:t>LCM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895362"/>
            <a:ext cx="172046" cy="172046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355765" y="911316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2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07060" y="1134948"/>
            <a:ext cx="172046" cy="172046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355765" y="1150165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3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34" name="object 3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1374521"/>
            <a:ext cx="172046" cy="172046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355765" y="1390474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4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36" name="object 3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1614106"/>
            <a:ext cx="172046" cy="172046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355765" y="1628510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5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38" name="object 3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1853692"/>
            <a:ext cx="172046" cy="172046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355765" y="1868909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6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0" name="object 4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2093264"/>
            <a:ext cx="172046" cy="172046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355765" y="2108405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7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2" name="object 4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07060" y="2332850"/>
            <a:ext cx="172046" cy="172046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355765" y="2348067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8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4" name="object 4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07060" y="2572423"/>
            <a:ext cx="172046" cy="172046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355765" y="2587653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9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6" name="object 4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2812008"/>
            <a:ext cx="172046" cy="172046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331139" y="2827225"/>
            <a:ext cx="1244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10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8" name="object 4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3051581"/>
            <a:ext cx="172046" cy="172046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331139" y="3067535"/>
            <a:ext cx="1244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11</a:t>
            </a:r>
            <a:endParaRPr sz="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75863" y="3358384"/>
            <a:ext cx="203200" cy="55880"/>
            <a:chOff x="3275863" y="3358384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39032" y="336091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75863" y="33672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42982" y="3357119"/>
            <a:ext cx="203200" cy="58419"/>
            <a:chOff x="3542982" y="3357119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31883" y="337361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2982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19183" y="3360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10101" y="3357119"/>
            <a:ext cx="203200" cy="58419"/>
            <a:chOff x="3810101" y="3357119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86302" y="336091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0101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6302" y="3399015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5343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2" y="3358384"/>
            <a:ext cx="238760" cy="57150"/>
            <a:chOff x="4326582" y="3358384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39139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3649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36091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0" y="0"/>
            <a:ext cx="4608195" cy="231775"/>
            <a:chOff x="0" y="0"/>
            <a:chExt cx="4608195" cy="23177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08004" cy="23159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2065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065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1056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7883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289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8682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845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49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853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357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861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365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869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131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6350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139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6430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527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0313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535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072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5762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080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468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3972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476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4980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Combinatorics</a:t>
            </a:r>
            <a:r>
              <a:rPr sz="5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Permutation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Combination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Addition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Product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Rules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Pigeonhole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Principle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of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Inclusion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Exclusion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Divisibility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9" action="ppaction://hlinksldjump"/>
              </a:rPr>
              <a:t>Prime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9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0" y="181978"/>
            <a:ext cx="4608195" cy="277495"/>
            <a:chOff x="0" y="181978"/>
            <a:chExt cx="4608195" cy="277495"/>
          </a:xfrm>
        </p:grpSpPr>
        <p:pic>
          <p:nvPicPr>
            <p:cNvPr id="52" name="object 5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181978"/>
              <a:ext cx="4608004" cy="66166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0" y="231609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95300" y="196123"/>
            <a:ext cx="6026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Outline</a:t>
            </a:r>
            <a:endParaRPr sz="1400"/>
          </a:p>
        </p:txBody>
      </p:sp>
      <p:pic>
        <p:nvPicPr>
          <p:cNvPr id="55" name="object 5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459346"/>
            <a:ext cx="4608004" cy="33083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07060" y="655790"/>
            <a:ext cx="172046" cy="172046"/>
          </a:xfrm>
          <a:prstGeom prst="rect">
            <a:avLst/>
          </a:prstGeom>
        </p:spPr>
      </p:pic>
      <p:sp>
        <p:nvSpPr>
          <p:cNvPr id="57" name="object 57"/>
          <p:cNvSpPr txBox="1"/>
          <p:nvPr/>
        </p:nvSpPr>
        <p:spPr>
          <a:xfrm>
            <a:off x="355765" y="671743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1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29272" y="561168"/>
            <a:ext cx="2010410" cy="266128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Combinatorics</a:t>
            </a:r>
            <a:endParaRPr sz="1000">
              <a:latin typeface="Microsoft Sans Serif"/>
              <a:cs typeface="Microsoft Sans Serif"/>
            </a:endParaRPr>
          </a:p>
          <a:p>
            <a:pPr marL="12700" marR="320675">
              <a:lnSpc>
                <a:spcPct val="157200"/>
              </a:lnSpc>
            </a:pPr>
            <a:r>
              <a:rPr sz="1000" spc="-10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Permutation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 and Combination </a:t>
            </a:r>
            <a:r>
              <a:rPr sz="1000" spc="-25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Addition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and</a:t>
            </a:r>
            <a:r>
              <a:rPr sz="1000" spc="5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Product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Rules 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Pigeonhole</a:t>
            </a:r>
            <a:r>
              <a:rPr sz="1000" spc="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endParaRPr sz="1000">
              <a:latin typeface="Microsoft Sans Serif"/>
              <a:cs typeface="Microsoft Sans Serif"/>
            </a:endParaRPr>
          </a:p>
          <a:p>
            <a:pPr marL="12700" marR="5080">
              <a:lnSpc>
                <a:spcPct val="157200"/>
              </a:lnSpc>
            </a:pP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7" action="ppaction://hlinksldjump"/>
              </a:rPr>
              <a:t>Principle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7" action="ppaction://hlinksldjump"/>
              </a:rPr>
              <a:t>of</a:t>
            </a:r>
            <a:r>
              <a:rPr sz="1000" spc="5" dirty="0">
                <a:solidFill>
                  <a:srgbClr val="D6D6E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7" action="ppaction://hlinksldjump"/>
              </a:rPr>
              <a:t>Inclusion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7" action="ppaction://hlinksldjump"/>
              </a:rPr>
              <a:t>and</a:t>
            </a:r>
            <a:r>
              <a:rPr sz="1000" spc="5" dirty="0">
                <a:solidFill>
                  <a:srgbClr val="D6D6E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7" action="ppaction://hlinksldjump"/>
              </a:rPr>
              <a:t>Exclusion </a:t>
            </a:r>
            <a:r>
              <a:rPr sz="1000" spc="-25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8" action="ppaction://hlinksldjump"/>
              </a:rPr>
              <a:t>Divisibility</a:t>
            </a:r>
            <a:endParaRPr sz="1000">
              <a:latin typeface="Microsoft Sans Serif"/>
              <a:cs typeface="Microsoft Sans Serif"/>
            </a:endParaRPr>
          </a:p>
          <a:p>
            <a:pPr marL="12700" marR="902335">
              <a:lnSpc>
                <a:spcPct val="157200"/>
              </a:lnSpc>
            </a:pP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9" action="ppaction://hlinksldjump"/>
              </a:rPr>
              <a:t>Prime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9" action="ppaction://hlinksldjump"/>
              </a:rPr>
              <a:t>Numbers 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3" action="ppaction://hlinksldjump"/>
              </a:rPr>
              <a:t>Prime </a:t>
            </a:r>
            <a:r>
              <a:rPr sz="1000" spc="-10" dirty="0">
                <a:solidFill>
                  <a:srgbClr val="D6D6EF"/>
                </a:solidFill>
                <a:latin typeface="Microsoft Sans Serif"/>
                <a:cs typeface="Microsoft Sans Serif"/>
                <a:hlinkClick r:id="rId13" action="ppaction://hlinksldjump"/>
              </a:rPr>
              <a:t>Factorization </a:t>
            </a:r>
            <a:r>
              <a:rPr sz="1000" spc="-254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4" action="ppaction://hlinksldjump"/>
              </a:rPr>
              <a:t>GCD</a:t>
            </a:r>
            <a:endParaRPr sz="1000">
              <a:latin typeface="Microsoft Sans Serif"/>
              <a:cs typeface="Microsoft Sans Serif"/>
            </a:endParaRPr>
          </a:p>
          <a:p>
            <a:pPr marL="12700" marR="609600">
              <a:lnSpc>
                <a:spcPct val="157200"/>
              </a:lnSpc>
            </a:pP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5" action="ppaction://hlinksldjump"/>
              </a:rPr>
              <a:t>The</a:t>
            </a:r>
            <a:r>
              <a:rPr sz="1000" spc="-15" dirty="0">
                <a:solidFill>
                  <a:srgbClr val="D6D6EF"/>
                </a:solidFill>
                <a:latin typeface="Microsoft Sans Serif"/>
                <a:cs typeface="Microsoft Sans Serif"/>
                <a:hlinkClick r:id="rId15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5" action="ppaction://hlinksldjump"/>
              </a:rPr>
              <a:t>Euclidean</a:t>
            </a:r>
            <a:r>
              <a:rPr sz="1000" spc="-15" dirty="0">
                <a:solidFill>
                  <a:srgbClr val="D6D6EF"/>
                </a:solidFill>
                <a:latin typeface="Microsoft Sans Serif"/>
                <a:cs typeface="Microsoft Sans Serif"/>
                <a:hlinkClick r:id="rId15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5" action="ppaction://hlinksldjump"/>
              </a:rPr>
              <a:t>Algorithm </a:t>
            </a:r>
            <a:r>
              <a:rPr sz="1000" spc="-25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6" action="ppaction://hlinksldjump"/>
              </a:rPr>
              <a:t>LCM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59" name="object 5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07060" y="895362"/>
            <a:ext cx="172046" cy="172046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355765" y="911316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2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61" name="object 6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07060" y="1134948"/>
            <a:ext cx="172046" cy="172046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355765" y="1150165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3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63" name="object 6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07060" y="1374521"/>
            <a:ext cx="172046" cy="172046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355765" y="1390474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4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65" name="object 6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07060" y="1614106"/>
            <a:ext cx="172046" cy="172046"/>
          </a:xfrm>
          <a:prstGeom prst="rect">
            <a:avLst/>
          </a:prstGeom>
        </p:spPr>
      </p:pic>
      <p:sp>
        <p:nvSpPr>
          <p:cNvPr id="66" name="object 66"/>
          <p:cNvSpPr txBox="1"/>
          <p:nvPr/>
        </p:nvSpPr>
        <p:spPr>
          <a:xfrm>
            <a:off x="355765" y="1628510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5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67" name="object 6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07060" y="1853692"/>
            <a:ext cx="172046" cy="172046"/>
          </a:xfrm>
          <a:prstGeom prst="rect">
            <a:avLst/>
          </a:prstGeom>
        </p:spPr>
      </p:pic>
      <p:sp>
        <p:nvSpPr>
          <p:cNvPr id="68" name="object 68"/>
          <p:cNvSpPr txBox="1"/>
          <p:nvPr/>
        </p:nvSpPr>
        <p:spPr>
          <a:xfrm>
            <a:off x="355765" y="1868909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6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69" name="object 6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07060" y="2093264"/>
            <a:ext cx="172046" cy="172046"/>
          </a:xfrm>
          <a:prstGeom prst="rect">
            <a:avLst/>
          </a:prstGeom>
        </p:spPr>
      </p:pic>
      <p:sp>
        <p:nvSpPr>
          <p:cNvPr id="70" name="object 70"/>
          <p:cNvSpPr txBox="1"/>
          <p:nvPr/>
        </p:nvSpPr>
        <p:spPr>
          <a:xfrm>
            <a:off x="355765" y="2108405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7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71" name="object 7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07060" y="2332850"/>
            <a:ext cx="172046" cy="172046"/>
          </a:xfrm>
          <a:prstGeom prst="rect">
            <a:avLst/>
          </a:prstGeom>
        </p:spPr>
      </p:pic>
      <p:sp>
        <p:nvSpPr>
          <p:cNvPr id="72" name="object 72"/>
          <p:cNvSpPr txBox="1"/>
          <p:nvPr/>
        </p:nvSpPr>
        <p:spPr>
          <a:xfrm>
            <a:off x="355765" y="2348067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8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73" name="object 7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07060" y="2572423"/>
            <a:ext cx="172046" cy="172046"/>
          </a:xfrm>
          <a:prstGeom prst="rect">
            <a:avLst/>
          </a:prstGeom>
        </p:spPr>
      </p:pic>
      <p:sp>
        <p:nvSpPr>
          <p:cNvPr id="74" name="object 74"/>
          <p:cNvSpPr txBox="1"/>
          <p:nvPr/>
        </p:nvSpPr>
        <p:spPr>
          <a:xfrm>
            <a:off x="355765" y="2587653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9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75" name="object 7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07060" y="2812008"/>
            <a:ext cx="172046" cy="172046"/>
          </a:xfrm>
          <a:prstGeom prst="rect">
            <a:avLst/>
          </a:prstGeom>
        </p:spPr>
      </p:pic>
      <p:sp>
        <p:nvSpPr>
          <p:cNvPr id="76" name="object 76"/>
          <p:cNvSpPr txBox="1"/>
          <p:nvPr/>
        </p:nvSpPr>
        <p:spPr>
          <a:xfrm>
            <a:off x="331139" y="2827225"/>
            <a:ext cx="1244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10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77" name="object 7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07060" y="3051581"/>
            <a:ext cx="172046" cy="172046"/>
          </a:xfrm>
          <a:prstGeom prst="rect">
            <a:avLst/>
          </a:prstGeom>
        </p:spPr>
      </p:pic>
      <p:sp>
        <p:nvSpPr>
          <p:cNvPr id="78" name="object 78"/>
          <p:cNvSpPr txBox="1"/>
          <p:nvPr/>
        </p:nvSpPr>
        <p:spPr>
          <a:xfrm>
            <a:off x="331139" y="3067535"/>
            <a:ext cx="1244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11</a:t>
            </a:r>
            <a:endParaRPr sz="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1775"/>
            <a:chOff x="0" y="0"/>
            <a:chExt cx="4608195" cy="231775"/>
          </a:xfrm>
        </p:grpSpPr>
        <p:sp>
          <p:nvSpPr>
            <p:cNvPr id="3" name="object 3"/>
            <p:cNvSpPr/>
            <p:nvPr/>
          </p:nvSpPr>
          <p:spPr>
            <a:xfrm>
              <a:off x="16357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61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65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69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131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350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139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6430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27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0313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35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072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5762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80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68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72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476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980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Rules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Exclusion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181978"/>
            <a:ext cx="4608195" cy="277495"/>
            <a:chOff x="0" y="181978"/>
            <a:chExt cx="4608195" cy="277495"/>
          </a:xfrm>
        </p:grpSpPr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81978"/>
              <a:ext cx="4608004" cy="6616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231609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95300" y="196123"/>
            <a:ext cx="36645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Finding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prime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factorization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given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number</a:t>
            </a:r>
            <a:endParaRPr sz="1400"/>
          </a:p>
        </p:txBody>
      </p:sp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59346"/>
            <a:ext cx="4608004" cy="33083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309193" y="872286"/>
            <a:ext cx="3989704" cy="175260"/>
          </a:xfrm>
          <a:custGeom>
            <a:avLst/>
            <a:gdLst/>
            <a:ahLst/>
            <a:cxnLst/>
            <a:rect l="l" t="t" r="r" b="b"/>
            <a:pathLst>
              <a:path w="3989704" h="17525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4811"/>
                </a:lnTo>
                <a:lnTo>
                  <a:pt x="3989652" y="174811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59994" y="882239"/>
            <a:ext cx="104775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Prime</a:t>
            </a:r>
            <a:r>
              <a:rPr sz="1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factorization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09193" y="929219"/>
            <a:ext cx="4040504" cy="541020"/>
            <a:chOff x="309193" y="929219"/>
            <a:chExt cx="4040504" cy="541020"/>
          </a:xfrm>
        </p:grpSpPr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9194" y="1034440"/>
              <a:ext cx="3989651" cy="5060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59994" y="929219"/>
              <a:ext cx="3989704" cy="541020"/>
            </a:xfrm>
            <a:custGeom>
              <a:avLst/>
              <a:gdLst/>
              <a:ahLst/>
              <a:cxnLst/>
              <a:rect l="l" t="t" r="r" b="b"/>
              <a:pathLst>
                <a:path w="3989704" h="541019">
                  <a:moveTo>
                    <a:pt x="3989652" y="0"/>
                  </a:moveTo>
                  <a:lnTo>
                    <a:pt x="0" y="0"/>
                  </a:lnTo>
                  <a:lnTo>
                    <a:pt x="0" y="540679"/>
                  </a:lnTo>
                  <a:lnTo>
                    <a:pt x="3989652" y="540679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9193" y="1078726"/>
              <a:ext cx="3989704" cy="340995"/>
            </a:xfrm>
            <a:custGeom>
              <a:avLst/>
              <a:gdLst/>
              <a:ahLst/>
              <a:cxnLst/>
              <a:rect l="l" t="t" r="r" b="b"/>
              <a:pathLst>
                <a:path w="3989704" h="340994">
                  <a:moveTo>
                    <a:pt x="3989652" y="0"/>
                  </a:moveTo>
                  <a:lnTo>
                    <a:pt x="0" y="0"/>
                  </a:lnTo>
                  <a:lnTo>
                    <a:pt x="0" y="289571"/>
                  </a:lnTo>
                  <a:lnTo>
                    <a:pt x="4008" y="309296"/>
                  </a:lnTo>
                  <a:lnTo>
                    <a:pt x="14922" y="325449"/>
                  </a:lnTo>
                  <a:lnTo>
                    <a:pt x="31075" y="336363"/>
                  </a:lnTo>
                  <a:lnTo>
                    <a:pt x="50800" y="340372"/>
                  </a:lnTo>
                  <a:lnTo>
                    <a:pt x="3938852" y="340372"/>
                  </a:lnTo>
                  <a:lnTo>
                    <a:pt x="3958576" y="336363"/>
                  </a:lnTo>
                  <a:lnTo>
                    <a:pt x="3974729" y="325449"/>
                  </a:lnTo>
                  <a:lnTo>
                    <a:pt x="3985644" y="309296"/>
                  </a:lnTo>
                  <a:lnTo>
                    <a:pt x="3989652" y="289571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09194" y="929219"/>
            <a:ext cx="4040504" cy="54102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50800" marR="135255">
              <a:lnSpc>
                <a:spcPct val="100000"/>
              </a:lnSpc>
            </a:pP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unique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expression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for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integer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i="1" spc="80" dirty="0">
                <a:latin typeface="Calibri"/>
                <a:cs typeface="Calibri"/>
              </a:rPr>
              <a:t>n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i="1" spc="275" dirty="0">
                <a:latin typeface="Calibri"/>
                <a:cs typeface="Calibri"/>
              </a:rPr>
              <a:t>&gt;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product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primes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called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prime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factorization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prime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decomposition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40" dirty="0">
                <a:latin typeface="Calibri"/>
                <a:cs typeface="Calibri"/>
              </a:rPr>
              <a:t>n</a:t>
            </a:r>
            <a:r>
              <a:rPr sz="1000" spc="40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9193" y="1571027"/>
            <a:ext cx="3989704" cy="173990"/>
          </a:xfrm>
          <a:custGeom>
            <a:avLst/>
            <a:gdLst/>
            <a:ahLst/>
            <a:cxnLst/>
            <a:rect l="l" t="t" r="r" b="b"/>
            <a:pathLst>
              <a:path w="3989704" h="17398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3799"/>
                </a:lnTo>
                <a:lnTo>
                  <a:pt x="3989652" y="173799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59994" y="1579951"/>
            <a:ext cx="267335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Note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09193" y="1627947"/>
            <a:ext cx="4040504" cy="699135"/>
            <a:chOff x="309193" y="1627947"/>
            <a:chExt cx="4040504" cy="699135"/>
          </a:xfrm>
        </p:grpSpPr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9194" y="1732165"/>
              <a:ext cx="3989651" cy="5060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59994" y="1627947"/>
              <a:ext cx="3989704" cy="699135"/>
            </a:xfrm>
            <a:custGeom>
              <a:avLst/>
              <a:gdLst/>
              <a:ahLst/>
              <a:cxnLst/>
              <a:rect l="l" t="t" r="r" b="b"/>
              <a:pathLst>
                <a:path w="3989704" h="699135">
                  <a:moveTo>
                    <a:pt x="3989652" y="0"/>
                  </a:moveTo>
                  <a:lnTo>
                    <a:pt x="0" y="0"/>
                  </a:lnTo>
                  <a:lnTo>
                    <a:pt x="0" y="698858"/>
                  </a:lnTo>
                  <a:lnTo>
                    <a:pt x="3989652" y="69885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9193" y="1776441"/>
              <a:ext cx="3989704" cy="499745"/>
            </a:xfrm>
            <a:custGeom>
              <a:avLst/>
              <a:gdLst/>
              <a:ahLst/>
              <a:cxnLst/>
              <a:rect l="l" t="t" r="r" b="b"/>
              <a:pathLst>
                <a:path w="3989704" h="499744">
                  <a:moveTo>
                    <a:pt x="3989652" y="0"/>
                  </a:moveTo>
                  <a:lnTo>
                    <a:pt x="0" y="0"/>
                  </a:lnTo>
                  <a:lnTo>
                    <a:pt x="0" y="448763"/>
                  </a:lnTo>
                  <a:lnTo>
                    <a:pt x="4008" y="468488"/>
                  </a:lnTo>
                  <a:lnTo>
                    <a:pt x="14922" y="484641"/>
                  </a:lnTo>
                  <a:lnTo>
                    <a:pt x="31075" y="495555"/>
                  </a:lnTo>
                  <a:lnTo>
                    <a:pt x="50800" y="499563"/>
                  </a:lnTo>
                  <a:lnTo>
                    <a:pt x="3938852" y="499563"/>
                  </a:lnTo>
                  <a:lnTo>
                    <a:pt x="3958576" y="495555"/>
                  </a:lnTo>
                  <a:lnTo>
                    <a:pt x="3974729" y="484641"/>
                  </a:lnTo>
                  <a:lnTo>
                    <a:pt x="3985644" y="468488"/>
                  </a:lnTo>
                  <a:lnTo>
                    <a:pt x="3989652" y="448763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21894" y="1754954"/>
            <a:ext cx="377952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431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Microsoft Sans Serif"/>
                <a:cs typeface="Microsoft Sans Serif"/>
              </a:rPr>
              <a:t>If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there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be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90" dirty="0">
                <a:latin typeface="Calibri"/>
                <a:cs typeface="Calibri"/>
              </a:rPr>
              <a:t>k</a:t>
            </a:r>
            <a:r>
              <a:rPr sz="1050" i="1" spc="135" baseline="-11904" dirty="0">
                <a:latin typeface="Calibri"/>
                <a:cs typeface="Calibri"/>
              </a:rPr>
              <a:t>i</a:t>
            </a:r>
            <a:r>
              <a:rPr sz="1050" i="1" spc="262" baseline="-11904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prime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factors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i="1" spc="40" dirty="0">
                <a:latin typeface="Calibri"/>
                <a:cs typeface="Calibri"/>
              </a:rPr>
              <a:t>n</a:t>
            </a:r>
            <a:r>
              <a:rPr sz="1000" spc="40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each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equal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50" dirty="0">
                <a:latin typeface="Calibri"/>
                <a:cs typeface="Calibri"/>
              </a:rPr>
              <a:t>p</a:t>
            </a:r>
            <a:r>
              <a:rPr sz="1050" i="1" spc="75" baseline="-11904" dirty="0">
                <a:latin typeface="Calibri"/>
                <a:cs typeface="Calibri"/>
              </a:rPr>
              <a:t>i</a:t>
            </a:r>
            <a:r>
              <a:rPr sz="1000" spc="50" dirty="0">
                <a:latin typeface="Microsoft Sans Serif"/>
                <a:cs typeface="Microsoft Sans Serif"/>
              </a:rPr>
              <a:t>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where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Calibri"/>
                <a:cs typeface="Calibri"/>
              </a:rPr>
              <a:t>1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≤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i="1" spc="110" dirty="0">
                <a:latin typeface="Calibri"/>
                <a:cs typeface="Calibri"/>
              </a:rPr>
              <a:t>i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≤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i="1" spc="65" dirty="0">
                <a:latin typeface="Calibri"/>
                <a:cs typeface="Calibri"/>
              </a:rPr>
              <a:t>r</a:t>
            </a:r>
            <a:r>
              <a:rPr sz="1000" spc="65" dirty="0">
                <a:latin typeface="Microsoft Sans Serif"/>
                <a:cs typeface="Microsoft Sans Serif"/>
              </a:rPr>
              <a:t>,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then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i="1" spc="80" dirty="0">
                <a:latin typeface="Calibri"/>
                <a:cs typeface="Calibri"/>
              </a:rPr>
              <a:t>n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can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be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written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as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68299" y="2130313"/>
            <a:ext cx="3276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64160" algn="l"/>
              </a:tabLst>
            </a:pPr>
            <a:r>
              <a:rPr sz="700" spc="40" dirty="0">
                <a:latin typeface="Calibri"/>
                <a:cs typeface="Calibri"/>
              </a:rPr>
              <a:t>1	2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2899" y="2050658"/>
            <a:ext cx="74485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289560" algn="l"/>
                <a:tab pos="652780" algn="l"/>
              </a:tabLst>
            </a:pPr>
            <a:r>
              <a:rPr sz="1050" i="1" spc="157" baseline="7936" dirty="0">
                <a:latin typeface="Calibri"/>
                <a:cs typeface="Calibri"/>
              </a:rPr>
              <a:t>k	k	</a:t>
            </a:r>
            <a:r>
              <a:rPr sz="700" i="1" spc="105" dirty="0">
                <a:latin typeface="Calibri"/>
                <a:cs typeface="Calibri"/>
              </a:rPr>
              <a:t>k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6696" y="2088613"/>
            <a:ext cx="73342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289560" algn="l"/>
                <a:tab pos="652780" algn="l"/>
              </a:tabLst>
            </a:pPr>
            <a:r>
              <a:rPr sz="750" spc="30" baseline="11111" dirty="0">
                <a:latin typeface="Lucida Sans Unicode"/>
                <a:cs typeface="Lucida Sans Unicode"/>
              </a:rPr>
              <a:t>1	2	</a:t>
            </a:r>
            <a:r>
              <a:rPr sz="500" i="1" spc="100" dirty="0">
                <a:latin typeface="Georgia"/>
                <a:cs typeface="Georgia"/>
              </a:rPr>
              <a:t>r</a:t>
            </a:r>
            <a:endParaRPr sz="500">
              <a:latin typeface="Georgia"/>
              <a:cs typeface="Georg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295768" y="2127849"/>
            <a:ext cx="5969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700" i="1" spc="125" dirty="0">
                <a:latin typeface="Calibri"/>
                <a:cs typeface="Calibri"/>
              </a:rPr>
              <a:t>r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59994" y="2058624"/>
            <a:ext cx="10947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445770" algn="l"/>
                <a:tab pos="702945" algn="l"/>
              </a:tabLst>
            </a:pPr>
            <a:r>
              <a:rPr sz="1000" i="1" spc="80" dirty="0">
                <a:latin typeface="Calibri"/>
                <a:cs typeface="Calibri"/>
              </a:rPr>
              <a:t>n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-15" dirty="0">
                <a:latin typeface="Calibri"/>
                <a:cs typeface="Calibri"/>
              </a:rPr>
              <a:t>p</a:t>
            </a:r>
            <a:r>
              <a:rPr sz="1000" i="1" dirty="0">
                <a:latin typeface="Calibri"/>
                <a:cs typeface="Calibri"/>
              </a:rPr>
              <a:t>	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i="1" spc="-15" dirty="0">
                <a:latin typeface="Calibri"/>
                <a:cs typeface="Calibri"/>
              </a:rPr>
              <a:t>p</a:t>
            </a:r>
            <a:r>
              <a:rPr sz="1000" i="1" dirty="0">
                <a:latin typeface="Calibri"/>
                <a:cs typeface="Calibri"/>
              </a:rPr>
              <a:t>	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150" dirty="0">
                <a:latin typeface="Lucida Sans Unicode"/>
                <a:cs typeface="Lucida Sans Unicode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155" dirty="0">
                <a:latin typeface="Lucida Sans Unicode"/>
                <a:cs typeface="Lucida Sans Unicode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150" dirty="0">
                <a:latin typeface="Lucida Sans Unicode"/>
                <a:cs typeface="Lucida Sans Unicode"/>
              </a:rPr>
              <a:t> </a:t>
            </a:r>
            <a:r>
              <a:rPr sz="1000" i="1" spc="-15" dirty="0">
                <a:latin typeface="Calibri"/>
                <a:cs typeface="Calibri"/>
              </a:rPr>
              <a:t>p</a:t>
            </a:r>
            <a:r>
              <a:rPr sz="1000" i="1" dirty="0">
                <a:latin typeface="Calibri"/>
                <a:cs typeface="Calibri"/>
              </a:rPr>
              <a:t>   </a:t>
            </a:r>
            <a:r>
              <a:rPr sz="1000" i="1" spc="-3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9193" y="2427934"/>
            <a:ext cx="3989704" cy="181610"/>
          </a:xfrm>
          <a:custGeom>
            <a:avLst/>
            <a:gdLst/>
            <a:ahLst/>
            <a:cxnLst/>
            <a:rect l="l" t="t" r="r" b="b"/>
            <a:pathLst>
              <a:path w="3989704" h="18161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1200"/>
                </a:lnTo>
                <a:lnTo>
                  <a:pt x="3989652" y="181200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59994" y="2436871"/>
            <a:ext cx="492759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09193" y="2484864"/>
            <a:ext cx="4040504" cy="550545"/>
            <a:chOff x="309193" y="2484864"/>
            <a:chExt cx="4040504" cy="550545"/>
          </a:xfrm>
        </p:grpSpPr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9194" y="2596476"/>
              <a:ext cx="3989651" cy="50609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359994" y="2484864"/>
              <a:ext cx="3989704" cy="550545"/>
            </a:xfrm>
            <a:custGeom>
              <a:avLst/>
              <a:gdLst/>
              <a:ahLst/>
              <a:cxnLst/>
              <a:rect l="l" t="t" r="r" b="b"/>
              <a:pathLst>
                <a:path w="3989704" h="550544">
                  <a:moveTo>
                    <a:pt x="3989652" y="0"/>
                  </a:moveTo>
                  <a:lnTo>
                    <a:pt x="0" y="0"/>
                  </a:lnTo>
                  <a:lnTo>
                    <a:pt x="0" y="550233"/>
                  </a:lnTo>
                  <a:lnTo>
                    <a:pt x="3989652" y="550233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9193" y="2640760"/>
              <a:ext cx="3989704" cy="343535"/>
            </a:xfrm>
            <a:custGeom>
              <a:avLst/>
              <a:gdLst/>
              <a:ahLst/>
              <a:cxnLst/>
              <a:rect l="l" t="t" r="r" b="b"/>
              <a:pathLst>
                <a:path w="3989704" h="343535">
                  <a:moveTo>
                    <a:pt x="3989652" y="0"/>
                  </a:moveTo>
                  <a:lnTo>
                    <a:pt x="0" y="0"/>
                  </a:lnTo>
                  <a:lnTo>
                    <a:pt x="0" y="292736"/>
                  </a:lnTo>
                  <a:lnTo>
                    <a:pt x="4008" y="312461"/>
                  </a:lnTo>
                  <a:lnTo>
                    <a:pt x="14922" y="328614"/>
                  </a:lnTo>
                  <a:lnTo>
                    <a:pt x="31075" y="339528"/>
                  </a:lnTo>
                  <a:lnTo>
                    <a:pt x="50800" y="343537"/>
                  </a:lnTo>
                  <a:lnTo>
                    <a:pt x="3938852" y="343537"/>
                  </a:lnTo>
                  <a:lnTo>
                    <a:pt x="3958576" y="339528"/>
                  </a:lnTo>
                  <a:lnTo>
                    <a:pt x="3974729" y="328614"/>
                  </a:lnTo>
                  <a:lnTo>
                    <a:pt x="3985644" y="312461"/>
                  </a:lnTo>
                  <a:lnTo>
                    <a:pt x="3989652" y="292736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21894" y="2629832"/>
            <a:ext cx="384111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200"/>
              </a:lnSpc>
              <a:spcBef>
                <a:spcPts val="95"/>
              </a:spcBef>
            </a:pPr>
            <a:r>
              <a:rPr sz="1000" spc="-5" dirty="0">
                <a:latin typeface="Microsoft Sans Serif"/>
                <a:cs typeface="Microsoft Sans Serif"/>
              </a:rPr>
              <a:t>If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80" dirty="0">
                <a:latin typeface="Calibri"/>
                <a:cs typeface="Calibri"/>
              </a:rPr>
              <a:t>n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120</a:t>
            </a:r>
            <a:r>
              <a:rPr sz="1000" spc="-10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then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Calibri"/>
                <a:cs typeface="Calibri"/>
              </a:rPr>
              <a:t>120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2</a:t>
            </a:r>
            <a:r>
              <a:rPr sz="1050" spc="15" baseline="27777" dirty="0">
                <a:latin typeface="Calibri"/>
                <a:cs typeface="Calibri"/>
              </a:rPr>
              <a:t>3</a:t>
            </a:r>
            <a:r>
              <a:rPr sz="1050" spc="172" baseline="27777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×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Calibri"/>
                <a:cs typeface="Calibri"/>
              </a:rPr>
              <a:t>3</a:t>
            </a:r>
            <a:r>
              <a:rPr sz="1050" spc="22" baseline="27777" dirty="0">
                <a:latin typeface="Calibri"/>
                <a:cs typeface="Calibri"/>
              </a:rPr>
              <a:t>1</a:t>
            </a:r>
            <a:r>
              <a:rPr sz="1050" spc="172" baseline="27777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×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25" dirty="0">
                <a:latin typeface="Calibri"/>
                <a:cs typeface="Calibri"/>
              </a:rPr>
              <a:t>5</a:t>
            </a:r>
            <a:r>
              <a:rPr sz="1050" spc="37" baseline="27777" dirty="0">
                <a:latin typeface="Calibri"/>
                <a:cs typeface="Calibri"/>
              </a:rPr>
              <a:t>1</a:t>
            </a:r>
            <a:r>
              <a:rPr sz="1000" spc="25" dirty="0">
                <a:latin typeface="Microsoft Sans Serif"/>
                <a:cs typeface="Microsoft Sans Serif"/>
              </a:rPr>
              <a:t>.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Here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p</a:t>
            </a:r>
            <a:r>
              <a:rPr sz="1050" spc="15" baseline="-11904" dirty="0">
                <a:latin typeface="Calibri"/>
                <a:cs typeface="Calibri"/>
              </a:rPr>
              <a:t>1</a:t>
            </a:r>
            <a:r>
              <a:rPr sz="1050" spc="254" baseline="-11904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2</a:t>
            </a:r>
            <a:r>
              <a:rPr sz="1000" spc="-10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p</a:t>
            </a:r>
            <a:r>
              <a:rPr sz="1050" spc="15" baseline="-11904" dirty="0">
                <a:latin typeface="Calibri"/>
                <a:cs typeface="Calibri"/>
              </a:rPr>
              <a:t>2</a:t>
            </a:r>
            <a:r>
              <a:rPr sz="1050" spc="254" baseline="-11904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3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p</a:t>
            </a:r>
            <a:r>
              <a:rPr sz="1050" spc="15" baseline="-11904" dirty="0">
                <a:latin typeface="Calibri"/>
                <a:cs typeface="Calibri"/>
              </a:rPr>
              <a:t>3</a:t>
            </a:r>
            <a:r>
              <a:rPr sz="1050" spc="254" baseline="-11904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5</a:t>
            </a:r>
            <a:r>
              <a:rPr sz="1000" spc="-10" dirty="0">
                <a:latin typeface="Microsoft Sans Serif"/>
                <a:cs typeface="Microsoft Sans Serif"/>
              </a:rPr>
              <a:t>;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200"/>
              </a:lnSpc>
            </a:pPr>
            <a:r>
              <a:rPr sz="1000" i="1" spc="50" dirty="0">
                <a:latin typeface="Calibri"/>
                <a:cs typeface="Calibri"/>
              </a:rPr>
              <a:t>k</a:t>
            </a:r>
            <a:r>
              <a:rPr sz="1050" spc="75" baseline="-11904" dirty="0">
                <a:latin typeface="Calibri"/>
                <a:cs typeface="Calibri"/>
              </a:rPr>
              <a:t>1</a:t>
            </a:r>
            <a:r>
              <a:rPr sz="1050" spc="240" baseline="-11904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4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3</a:t>
            </a:r>
            <a:r>
              <a:rPr sz="1000" spc="-10" dirty="0">
                <a:latin typeface="Microsoft Sans Serif"/>
                <a:cs typeface="Microsoft Sans Serif"/>
              </a:rPr>
              <a:t>,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i="1" spc="50" dirty="0">
                <a:latin typeface="Calibri"/>
                <a:cs typeface="Calibri"/>
              </a:rPr>
              <a:t>k</a:t>
            </a:r>
            <a:r>
              <a:rPr sz="1050" spc="75" baseline="-11904" dirty="0">
                <a:latin typeface="Calibri"/>
                <a:cs typeface="Calibri"/>
              </a:rPr>
              <a:t>2</a:t>
            </a:r>
            <a:r>
              <a:rPr sz="1050" spc="240" baseline="-11904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4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</a:t>
            </a:r>
            <a:r>
              <a:rPr sz="1000" spc="45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i="1" spc="50" dirty="0">
                <a:latin typeface="Calibri"/>
                <a:cs typeface="Calibri"/>
              </a:rPr>
              <a:t>k</a:t>
            </a:r>
            <a:r>
              <a:rPr sz="1050" spc="75" baseline="-11904" dirty="0">
                <a:latin typeface="Calibri"/>
                <a:cs typeface="Calibri"/>
              </a:rPr>
              <a:t>3</a:t>
            </a:r>
            <a:r>
              <a:rPr sz="1050" spc="240" baseline="-11904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4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</a:t>
            </a:r>
            <a:r>
              <a:rPr sz="1000" spc="-10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Rules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Exclusion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3" y="642149"/>
            <a:ext cx="3989704" cy="181610"/>
          </a:xfrm>
          <a:custGeom>
            <a:avLst/>
            <a:gdLst/>
            <a:ahLst/>
            <a:cxnLst/>
            <a:rect l="l" t="t" r="r" b="b"/>
            <a:pathLst>
              <a:path w="3989704" h="18160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1200"/>
                </a:lnTo>
                <a:lnTo>
                  <a:pt x="3989652" y="181200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9994" y="651086"/>
            <a:ext cx="492759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9193" y="699061"/>
            <a:ext cx="4040504" cy="2193290"/>
            <a:chOff x="309193" y="699061"/>
            <a:chExt cx="4040504" cy="2193290"/>
          </a:xfrm>
        </p:grpSpPr>
        <p:pic>
          <p:nvPicPr>
            <p:cNvPr id="6" name="object 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9194" y="810691"/>
              <a:ext cx="3989651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59994" y="699061"/>
              <a:ext cx="3989704" cy="2193290"/>
            </a:xfrm>
            <a:custGeom>
              <a:avLst/>
              <a:gdLst/>
              <a:ahLst/>
              <a:cxnLst/>
              <a:rect l="l" t="t" r="r" b="b"/>
              <a:pathLst>
                <a:path w="3989704" h="2193290">
                  <a:moveTo>
                    <a:pt x="3989652" y="0"/>
                  </a:moveTo>
                  <a:lnTo>
                    <a:pt x="0" y="0"/>
                  </a:lnTo>
                  <a:lnTo>
                    <a:pt x="0" y="2192933"/>
                  </a:lnTo>
                  <a:lnTo>
                    <a:pt x="3989652" y="2192933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9193" y="854956"/>
              <a:ext cx="3989704" cy="1986280"/>
            </a:xfrm>
            <a:custGeom>
              <a:avLst/>
              <a:gdLst/>
              <a:ahLst/>
              <a:cxnLst/>
              <a:rect l="l" t="t" r="r" b="b"/>
              <a:pathLst>
                <a:path w="3989704" h="1986280">
                  <a:moveTo>
                    <a:pt x="3989652" y="0"/>
                  </a:moveTo>
                  <a:lnTo>
                    <a:pt x="0" y="0"/>
                  </a:lnTo>
                  <a:lnTo>
                    <a:pt x="0" y="1935436"/>
                  </a:lnTo>
                  <a:lnTo>
                    <a:pt x="4008" y="1955161"/>
                  </a:lnTo>
                  <a:lnTo>
                    <a:pt x="14922" y="1971314"/>
                  </a:lnTo>
                  <a:lnTo>
                    <a:pt x="31075" y="1982228"/>
                  </a:lnTo>
                  <a:lnTo>
                    <a:pt x="50800" y="1986236"/>
                  </a:lnTo>
                  <a:lnTo>
                    <a:pt x="3938852" y="1986236"/>
                  </a:lnTo>
                  <a:lnTo>
                    <a:pt x="3958576" y="1982228"/>
                  </a:lnTo>
                  <a:lnTo>
                    <a:pt x="3974729" y="1971314"/>
                  </a:lnTo>
                  <a:lnTo>
                    <a:pt x="3985644" y="1955161"/>
                  </a:lnTo>
                  <a:lnTo>
                    <a:pt x="3989652" y="1935436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9194" y="833480"/>
            <a:ext cx="3964304" cy="19996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1200"/>
              </a:lnSpc>
              <a:spcBef>
                <a:spcPts val="95"/>
              </a:spcBef>
            </a:pPr>
            <a:r>
              <a:rPr sz="1000" spc="-5" dirty="0">
                <a:latin typeface="Microsoft Sans Serif"/>
                <a:cs typeface="Microsoft Sans Serif"/>
              </a:rPr>
              <a:t>Find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prime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factorization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7007.</a:t>
            </a:r>
            <a:endParaRPr sz="1000">
              <a:latin typeface="Microsoft Sans Serif"/>
              <a:cs typeface="Microsoft Sans Serif"/>
            </a:endParaRPr>
          </a:p>
          <a:p>
            <a:pPr marL="50800" marR="17780">
              <a:lnSpc>
                <a:spcPts val="1200"/>
              </a:lnSpc>
              <a:spcBef>
                <a:spcPts val="40"/>
              </a:spcBef>
            </a:pPr>
            <a:r>
              <a:rPr sz="1000" b="1" spc="-5" dirty="0">
                <a:latin typeface="Arial"/>
                <a:cs typeface="Arial"/>
              </a:rPr>
              <a:t>Solution:</a:t>
            </a:r>
            <a:r>
              <a:rPr sz="1000" b="1" spc="60" dirty="0">
                <a:latin typeface="Arial"/>
                <a:cs typeface="Arial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To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find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prime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factorization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7007,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first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perform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divisions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7007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by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successive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primes,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beginning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with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2.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None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primes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2,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3,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5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divides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7007.</a:t>
            </a:r>
            <a:r>
              <a:rPr sz="1000" spc="9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However,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7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divides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7007,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with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Calibri"/>
                <a:cs typeface="Calibri"/>
              </a:rPr>
              <a:t>7007</a:t>
            </a:r>
            <a:r>
              <a:rPr sz="1000" i="1" spc="10" dirty="0">
                <a:latin typeface="Calibri"/>
                <a:cs typeface="Calibri"/>
              </a:rPr>
              <a:t>/</a:t>
            </a:r>
            <a:r>
              <a:rPr sz="1000" spc="10" dirty="0">
                <a:latin typeface="Calibri"/>
                <a:cs typeface="Calibri"/>
              </a:rPr>
              <a:t>7 </a:t>
            </a:r>
            <a:r>
              <a:rPr sz="1000" spc="275" dirty="0">
                <a:latin typeface="Calibri"/>
                <a:cs typeface="Calibri"/>
              </a:rPr>
              <a:t>= </a:t>
            </a:r>
            <a:r>
              <a:rPr sz="1000" spc="-10" dirty="0">
                <a:latin typeface="Calibri"/>
                <a:cs typeface="Calibri"/>
              </a:rPr>
              <a:t>1001</a:t>
            </a:r>
            <a:r>
              <a:rPr sz="1000" spc="-10" dirty="0">
                <a:latin typeface="Microsoft Sans Serif"/>
                <a:cs typeface="Microsoft Sans Serif"/>
              </a:rPr>
              <a:t>. Next, </a:t>
            </a:r>
            <a:r>
              <a:rPr sz="1000" spc="-5" dirty="0">
                <a:latin typeface="Microsoft Sans Serif"/>
                <a:cs typeface="Microsoft Sans Serif"/>
              </a:rPr>
              <a:t>divide 1001 </a:t>
            </a:r>
            <a:r>
              <a:rPr sz="1000" spc="-15" dirty="0">
                <a:latin typeface="Microsoft Sans Serif"/>
                <a:cs typeface="Microsoft Sans Serif"/>
              </a:rPr>
              <a:t>by </a:t>
            </a:r>
            <a:r>
              <a:rPr sz="1000" spc="-5" dirty="0">
                <a:latin typeface="Microsoft Sans Serif"/>
                <a:cs typeface="Microsoft Sans Serif"/>
              </a:rPr>
              <a:t>successive primes, beginning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with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7.</a:t>
            </a:r>
            <a:endParaRPr sz="1000">
              <a:latin typeface="Microsoft Sans Serif"/>
              <a:cs typeface="Microsoft Sans Serif"/>
            </a:endParaRPr>
          </a:p>
          <a:p>
            <a:pPr marL="50800">
              <a:lnSpc>
                <a:spcPts val="1135"/>
              </a:lnSpc>
            </a:pPr>
            <a:r>
              <a:rPr sz="1000" spc="-5" dirty="0">
                <a:latin typeface="Microsoft Sans Serif"/>
                <a:cs typeface="Microsoft Sans Serif"/>
              </a:rPr>
              <a:t>It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immediately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seen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that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7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also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divides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1001,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because</a:t>
            </a:r>
            <a:endParaRPr sz="1000">
              <a:latin typeface="Microsoft Sans Serif"/>
              <a:cs typeface="Microsoft Sans Serif"/>
            </a:endParaRPr>
          </a:p>
          <a:p>
            <a:pPr marL="50800" marR="17780">
              <a:lnSpc>
                <a:spcPts val="1200"/>
              </a:lnSpc>
              <a:spcBef>
                <a:spcPts val="35"/>
              </a:spcBef>
            </a:pPr>
            <a:r>
              <a:rPr sz="1000" spc="10" dirty="0">
                <a:latin typeface="Calibri"/>
                <a:cs typeface="Calibri"/>
              </a:rPr>
              <a:t>1001</a:t>
            </a:r>
            <a:r>
              <a:rPr sz="1000" i="1" spc="10" dirty="0">
                <a:latin typeface="Calibri"/>
                <a:cs typeface="Calibri"/>
              </a:rPr>
              <a:t>/</a:t>
            </a:r>
            <a:r>
              <a:rPr sz="1000" spc="10" dirty="0">
                <a:latin typeface="Calibri"/>
                <a:cs typeface="Calibri"/>
              </a:rPr>
              <a:t>7 </a:t>
            </a:r>
            <a:r>
              <a:rPr sz="1000" spc="275" dirty="0">
                <a:latin typeface="Calibri"/>
                <a:cs typeface="Calibri"/>
              </a:rPr>
              <a:t>= </a:t>
            </a:r>
            <a:r>
              <a:rPr sz="1000" spc="-10" dirty="0">
                <a:latin typeface="Calibri"/>
                <a:cs typeface="Calibri"/>
              </a:rPr>
              <a:t>143</a:t>
            </a:r>
            <a:r>
              <a:rPr sz="1000" spc="-10" dirty="0">
                <a:latin typeface="Microsoft Sans Serif"/>
                <a:cs typeface="Microsoft Sans Serif"/>
              </a:rPr>
              <a:t>. </a:t>
            </a:r>
            <a:r>
              <a:rPr sz="1000" spc="-5" dirty="0">
                <a:latin typeface="Microsoft Sans Serif"/>
                <a:cs typeface="Microsoft Sans Serif"/>
              </a:rPr>
              <a:t>Continue </a:t>
            </a:r>
            <a:r>
              <a:rPr sz="1000" spc="-15" dirty="0">
                <a:latin typeface="Microsoft Sans Serif"/>
                <a:cs typeface="Microsoft Sans Serif"/>
              </a:rPr>
              <a:t>by </a:t>
            </a:r>
            <a:r>
              <a:rPr sz="1000" spc="-5" dirty="0">
                <a:latin typeface="Microsoft Sans Serif"/>
                <a:cs typeface="Microsoft Sans Serif"/>
              </a:rPr>
              <a:t>dividing 143 </a:t>
            </a:r>
            <a:r>
              <a:rPr sz="1000" spc="-15" dirty="0">
                <a:latin typeface="Microsoft Sans Serif"/>
                <a:cs typeface="Microsoft Sans Serif"/>
              </a:rPr>
              <a:t>by </a:t>
            </a:r>
            <a:r>
              <a:rPr sz="1000" spc="-5" dirty="0">
                <a:latin typeface="Microsoft Sans Serif"/>
                <a:cs typeface="Microsoft Sans Serif"/>
              </a:rPr>
              <a:t>successive primes,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beginning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with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7.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Although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7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does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not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divide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143,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11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does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divide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143,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Calibri"/>
                <a:cs typeface="Calibri"/>
              </a:rPr>
              <a:t>143</a:t>
            </a:r>
            <a:r>
              <a:rPr sz="1000" i="1" spc="10" dirty="0">
                <a:latin typeface="Calibri"/>
                <a:cs typeface="Calibri"/>
              </a:rPr>
              <a:t>/</a:t>
            </a:r>
            <a:r>
              <a:rPr sz="1000" spc="10" dirty="0">
                <a:latin typeface="Calibri"/>
                <a:cs typeface="Calibri"/>
              </a:rPr>
              <a:t>11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13</a:t>
            </a:r>
            <a:r>
              <a:rPr sz="1000" spc="-10" dirty="0">
                <a:latin typeface="Microsoft Sans Serif"/>
                <a:cs typeface="Microsoft Sans Serif"/>
              </a:rPr>
              <a:t>.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Because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13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prime,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procedure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completed.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It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follows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that</a:t>
            </a:r>
            <a:endParaRPr sz="1000">
              <a:latin typeface="Microsoft Sans Serif"/>
              <a:cs typeface="Microsoft Sans Serif"/>
            </a:endParaRPr>
          </a:p>
          <a:p>
            <a:pPr marL="50800">
              <a:lnSpc>
                <a:spcPts val="1140"/>
              </a:lnSpc>
            </a:pPr>
            <a:r>
              <a:rPr sz="1000" spc="-10" dirty="0">
                <a:latin typeface="Calibri"/>
                <a:cs typeface="Calibri"/>
              </a:rPr>
              <a:t>7007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7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1001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7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7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143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7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7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11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Calibri"/>
                <a:cs typeface="Calibri"/>
              </a:rPr>
              <a:t>13</a:t>
            </a:r>
            <a:r>
              <a:rPr sz="1000" i="1" dirty="0">
                <a:latin typeface="Calibri"/>
                <a:cs typeface="Calibri"/>
              </a:rPr>
              <a:t>.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Consequently,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prime</a:t>
            </a:r>
            <a:endParaRPr sz="1000">
              <a:latin typeface="Microsoft Sans Serif"/>
              <a:cs typeface="Microsoft Sans Serif"/>
            </a:endParaRPr>
          </a:p>
          <a:p>
            <a:pPr marL="50800">
              <a:lnSpc>
                <a:spcPts val="1200"/>
              </a:lnSpc>
            </a:pPr>
            <a:r>
              <a:rPr sz="1000" spc="-35" dirty="0">
                <a:latin typeface="Microsoft Sans Serif"/>
                <a:cs typeface="Microsoft Sans Serif"/>
              </a:rPr>
              <a:t>f</a:t>
            </a:r>
            <a:r>
              <a:rPr sz="1000" spc="-5" dirty="0">
                <a:latin typeface="Microsoft Sans Serif"/>
                <a:cs typeface="Microsoft Sans Serif"/>
              </a:rPr>
              <a:t>acto</a:t>
            </a:r>
            <a:r>
              <a:rPr sz="1000" spc="5" dirty="0">
                <a:latin typeface="Microsoft Sans Serif"/>
                <a:cs typeface="Microsoft Sans Serif"/>
              </a:rPr>
              <a:t>r</a:t>
            </a:r>
            <a:r>
              <a:rPr sz="1000" spc="-5" dirty="0">
                <a:latin typeface="Microsoft Sans Serif"/>
                <a:cs typeface="Microsoft Sans Serif"/>
              </a:rPr>
              <a:t>ization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7007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Calibri"/>
                <a:cs typeface="Calibri"/>
              </a:rPr>
              <a:t>7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7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11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13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7</a:t>
            </a:r>
            <a:r>
              <a:rPr sz="1050" spc="60" baseline="27777" dirty="0">
                <a:latin typeface="Calibri"/>
                <a:cs typeface="Calibri"/>
              </a:rPr>
              <a:t>2</a:t>
            </a:r>
            <a:r>
              <a:rPr sz="1050" baseline="27777" dirty="0">
                <a:latin typeface="Calibri"/>
                <a:cs typeface="Calibri"/>
              </a:rPr>
              <a:t> </a:t>
            </a:r>
            <a:r>
              <a:rPr sz="1050" spc="-67" baseline="27777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11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1</a:t>
            </a:r>
            <a:r>
              <a:rPr sz="1000" spc="-15" dirty="0">
                <a:latin typeface="Calibri"/>
                <a:cs typeface="Calibri"/>
              </a:rPr>
              <a:t>3</a:t>
            </a:r>
            <a:r>
              <a:rPr sz="1000" i="1" spc="2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Rules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Exclusion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3" y="274472"/>
            <a:ext cx="3989704" cy="173990"/>
          </a:xfrm>
          <a:custGeom>
            <a:avLst/>
            <a:gdLst/>
            <a:ahLst/>
            <a:cxnLst/>
            <a:rect l="l" t="t" r="r" b="b"/>
            <a:pathLst>
              <a:path w="3989704" h="17399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3799"/>
                </a:lnTo>
                <a:lnTo>
                  <a:pt x="3989652" y="173799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9994" y="283408"/>
            <a:ext cx="50673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Theorem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9193" y="331384"/>
            <a:ext cx="4040504" cy="2062480"/>
            <a:chOff x="309193" y="331384"/>
            <a:chExt cx="4040504" cy="2062480"/>
          </a:xfrm>
        </p:grpSpPr>
        <p:pic>
          <p:nvPicPr>
            <p:cNvPr id="6" name="object 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9194" y="435622"/>
              <a:ext cx="3989651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59994" y="331384"/>
              <a:ext cx="3989704" cy="2062480"/>
            </a:xfrm>
            <a:custGeom>
              <a:avLst/>
              <a:gdLst/>
              <a:ahLst/>
              <a:cxnLst/>
              <a:rect l="l" t="t" r="r" b="b"/>
              <a:pathLst>
                <a:path w="3989704" h="2062480">
                  <a:moveTo>
                    <a:pt x="3989652" y="0"/>
                  </a:moveTo>
                  <a:lnTo>
                    <a:pt x="0" y="0"/>
                  </a:lnTo>
                  <a:lnTo>
                    <a:pt x="0" y="2061944"/>
                  </a:lnTo>
                  <a:lnTo>
                    <a:pt x="3989652" y="2061944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9193" y="479878"/>
              <a:ext cx="3989704" cy="1863089"/>
            </a:xfrm>
            <a:custGeom>
              <a:avLst/>
              <a:gdLst/>
              <a:ahLst/>
              <a:cxnLst/>
              <a:rect l="l" t="t" r="r" b="b"/>
              <a:pathLst>
                <a:path w="3989704" h="1863089">
                  <a:moveTo>
                    <a:pt x="3989652" y="0"/>
                  </a:moveTo>
                  <a:lnTo>
                    <a:pt x="0" y="0"/>
                  </a:lnTo>
                  <a:lnTo>
                    <a:pt x="0" y="1811848"/>
                  </a:lnTo>
                  <a:lnTo>
                    <a:pt x="4008" y="1831573"/>
                  </a:lnTo>
                  <a:lnTo>
                    <a:pt x="14922" y="1847726"/>
                  </a:lnTo>
                  <a:lnTo>
                    <a:pt x="31075" y="1858640"/>
                  </a:lnTo>
                  <a:lnTo>
                    <a:pt x="50800" y="1862649"/>
                  </a:lnTo>
                  <a:lnTo>
                    <a:pt x="3938852" y="1862649"/>
                  </a:lnTo>
                  <a:lnTo>
                    <a:pt x="3958576" y="1858640"/>
                  </a:lnTo>
                  <a:lnTo>
                    <a:pt x="3974729" y="1847726"/>
                  </a:lnTo>
                  <a:lnTo>
                    <a:pt x="3985644" y="1831573"/>
                  </a:lnTo>
                  <a:lnTo>
                    <a:pt x="3989652" y="181184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7294" y="458411"/>
            <a:ext cx="355155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Microsoft Sans Serif"/>
                <a:cs typeface="Microsoft Sans Serif"/>
              </a:rPr>
              <a:t>If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80" dirty="0">
                <a:latin typeface="Calibri"/>
                <a:cs typeface="Calibri"/>
              </a:rPr>
              <a:t>n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i="1" spc="275" dirty="0">
                <a:latin typeface="Calibri"/>
                <a:cs typeface="Calibri"/>
              </a:rPr>
              <a:t>&gt;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composite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integer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15" dirty="0">
                <a:latin typeface="Calibri"/>
                <a:cs typeface="Calibri"/>
              </a:rPr>
              <a:t>p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prime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factor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i="1" spc="40" dirty="0">
                <a:latin typeface="Calibri"/>
                <a:cs typeface="Calibri"/>
              </a:rPr>
              <a:t>n</a:t>
            </a:r>
            <a:r>
              <a:rPr sz="1000" spc="40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then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9653" y="519104"/>
            <a:ext cx="1308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0" dirty="0">
                <a:latin typeface="Lucida Sans Unicode"/>
                <a:cs typeface="Lucida Sans Unicode"/>
              </a:rPr>
              <a:t>√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7801" y="65580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594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7294" y="610240"/>
            <a:ext cx="474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9885" algn="l"/>
              </a:tabLst>
            </a:pPr>
            <a:r>
              <a:rPr sz="1000" i="1" spc="-15" dirty="0">
                <a:latin typeface="Calibri"/>
                <a:cs typeface="Calibri"/>
              </a:rPr>
              <a:t>p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≤</a:t>
            </a:r>
            <a:r>
              <a:rPr sz="1000" dirty="0">
                <a:latin typeface="Lucida Sans Unicode"/>
                <a:cs typeface="Lucida Sans Unicode"/>
              </a:rPr>
              <a:t>	</a:t>
            </a:r>
            <a:r>
              <a:rPr sz="1000" i="1" spc="80" dirty="0">
                <a:latin typeface="Calibri"/>
                <a:cs typeface="Calibri"/>
              </a:rPr>
              <a:t>n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984639" y="1260589"/>
            <a:ext cx="1266190" cy="5080"/>
            <a:chOff x="2984639" y="1260589"/>
            <a:chExt cx="1266190" cy="5080"/>
          </a:xfrm>
        </p:grpSpPr>
        <p:sp>
          <p:nvSpPr>
            <p:cNvPr id="14" name="object 14"/>
            <p:cNvSpPr/>
            <p:nvPr/>
          </p:nvSpPr>
          <p:spPr>
            <a:xfrm>
              <a:off x="2987179" y="1263129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59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72281" y="1263129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59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72051" y="1263129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59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09194" y="762068"/>
            <a:ext cx="3989704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Proof:</a:t>
            </a:r>
            <a:r>
              <a:rPr sz="1000" b="1" spc="60" dirty="0">
                <a:latin typeface="Arial"/>
                <a:cs typeface="Arial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80" dirty="0">
                <a:latin typeface="Calibri"/>
                <a:cs typeface="Calibri"/>
              </a:rPr>
              <a:t>n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composite,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by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definition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composite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integer,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we 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know </a:t>
            </a:r>
            <a:r>
              <a:rPr sz="1000" spc="-5" dirty="0">
                <a:latin typeface="Microsoft Sans Serif"/>
                <a:cs typeface="Microsoft Sans Serif"/>
              </a:rPr>
              <a:t>that it has a </a:t>
            </a:r>
            <a:r>
              <a:rPr sz="1000" spc="-10" dirty="0">
                <a:latin typeface="Microsoft Sans Serif"/>
                <a:cs typeface="Microsoft Sans Serif"/>
              </a:rPr>
              <a:t>factor </a:t>
            </a:r>
            <a:r>
              <a:rPr sz="1000" spc="-5" dirty="0">
                <a:latin typeface="Microsoft Sans Serif"/>
                <a:cs typeface="Microsoft Sans Serif"/>
              </a:rPr>
              <a:t>a with </a:t>
            </a:r>
            <a:r>
              <a:rPr sz="1000" spc="-10" dirty="0">
                <a:latin typeface="Calibri"/>
                <a:cs typeface="Calibri"/>
              </a:rPr>
              <a:t>1</a:t>
            </a:r>
            <a:r>
              <a:rPr sz="1000" spc="204" dirty="0">
                <a:latin typeface="Calibri"/>
                <a:cs typeface="Calibri"/>
              </a:rPr>
              <a:t> </a:t>
            </a:r>
            <a:r>
              <a:rPr sz="1000" i="1" spc="275" dirty="0">
                <a:latin typeface="Calibri"/>
                <a:cs typeface="Calibri"/>
              </a:rPr>
              <a:t>&lt; </a:t>
            </a:r>
            <a:r>
              <a:rPr sz="1000" i="1" spc="10" dirty="0">
                <a:latin typeface="Calibri"/>
                <a:cs typeface="Calibri"/>
              </a:rPr>
              <a:t>a </a:t>
            </a:r>
            <a:r>
              <a:rPr sz="1000" i="1" spc="275" dirty="0">
                <a:latin typeface="Calibri"/>
                <a:cs typeface="Calibri"/>
              </a:rPr>
              <a:t>&lt; </a:t>
            </a:r>
            <a:r>
              <a:rPr sz="1000" i="1" spc="40" dirty="0">
                <a:latin typeface="Calibri"/>
                <a:cs typeface="Calibri"/>
              </a:rPr>
              <a:t>n</a:t>
            </a:r>
            <a:r>
              <a:rPr sz="1000" spc="40" dirty="0">
                <a:latin typeface="Microsoft Sans Serif"/>
                <a:cs typeface="Microsoft Sans Serif"/>
              </a:rPr>
              <a:t>. </a:t>
            </a:r>
            <a:r>
              <a:rPr sz="1000" spc="-5" dirty="0">
                <a:latin typeface="Microsoft Sans Serif"/>
                <a:cs typeface="Microsoft Sans Serif"/>
              </a:rPr>
              <a:t>Hence, </a:t>
            </a:r>
            <a:r>
              <a:rPr sz="1000" spc="-15" dirty="0">
                <a:latin typeface="Microsoft Sans Serif"/>
                <a:cs typeface="Microsoft Sans Serif"/>
              </a:rPr>
              <a:t>by </a:t>
            </a:r>
            <a:r>
              <a:rPr sz="1000" spc="-5" dirty="0">
                <a:latin typeface="Microsoft Sans Serif"/>
                <a:cs typeface="Microsoft Sans Serif"/>
              </a:rPr>
              <a:t>the definition of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factor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positive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integer,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we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have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i="1" spc="80" dirty="0">
                <a:latin typeface="Calibri"/>
                <a:cs typeface="Calibri"/>
              </a:rPr>
              <a:t>n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i="1" spc="-30" dirty="0">
                <a:latin typeface="Calibri"/>
                <a:cs typeface="Calibri"/>
              </a:rPr>
              <a:t>ab</a:t>
            </a:r>
            <a:r>
              <a:rPr sz="1000" spc="-30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where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-8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positive </a:t>
            </a:r>
            <a:r>
              <a:rPr sz="1000" spc="-5" dirty="0">
                <a:latin typeface="Microsoft Sans Serif"/>
                <a:cs typeface="Microsoft Sans Serif"/>
              </a:rPr>
              <a:t> integer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gre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1000" spc="-5" dirty="0">
                <a:latin typeface="Microsoft Sans Serif"/>
                <a:cs typeface="Microsoft Sans Serif"/>
              </a:rPr>
              <a:t>ter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than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1.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W</a:t>
            </a:r>
            <a:r>
              <a:rPr sz="1000" u="sng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will</a:t>
            </a:r>
            <a:r>
              <a:rPr sz="1000" u="sng" spc="7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1000" spc="-10" dirty="0">
                <a:latin typeface="Microsoft Sans Serif"/>
                <a:cs typeface="Microsoft Sans Serif"/>
              </a:rPr>
              <a:t>how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that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≤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500" spc="75" baseline="38888" dirty="0">
                <a:latin typeface="Lucida Sans Unicode"/>
                <a:cs typeface="Lucida Sans Unicode"/>
              </a:rPr>
              <a:t>√</a:t>
            </a:r>
            <a:r>
              <a:rPr sz="1000" i="1" spc="50" dirty="0">
                <a:latin typeface="Calibri"/>
                <a:cs typeface="Calibri"/>
              </a:rPr>
              <a:t>n</a:t>
            </a:r>
            <a:r>
              <a:rPr sz="1000" i="1" spc="45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or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-80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≤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500" spc="52" baseline="38888" dirty="0">
                <a:latin typeface="Lucida Sans Unicode"/>
                <a:cs typeface="Lucida Sans Unicode"/>
              </a:rPr>
              <a:t>√</a:t>
            </a:r>
            <a:r>
              <a:rPr sz="1000" i="1" spc="35" dirty="0">
                <a:latin typeface="Calibri"/>
                <a:cs typeface="Calibri"/>
              </a:rPr>
              <a:t>n</a:t>
            </a:r>
            <a:r>
              <a:rPr sz="1000" spc="35" dirty="0">
                <a:latin typeface="Microsoft Sans Serif"/>
                <a:cs typeface="Microsoft Sans Serif"/>
              </a:rPr>
              <a:t>.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If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i="1" spc="275" dirty="0">
                <a:latin typeface="Calibri"/>
                <a:cs typeface="Calibri"/>
              </a:rPr>
              <a:t>&gt;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500" spc="75" baseline="38888" dirty="0">
                <a:latin typeface="Lucida Sans Unicode"/>
                <a:cs typeface="Lucida Sans Unicode"/>
              </a:rPr>
              <a:t>√</a:t>
            </a:r>
            <a:r>
              <a:rPr sz="1000" i="1" spc="50" dirty="0">
                <a:latin typeface="Calibri"/>
                <a:cs typeface="Calibri"/>
              </a:rPr>
              <a:t>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1894" y="1369395"/>
            <a:ext cx="347980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840"/>
              </a:lnSpc>
              <a:spcBef>
                <a:spcPts val="95"/>
              </a:spcBef>
            </a:pP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i="1" spc="275" dirty="0">
                <a:latin typeface="Calibri"/>
                <a:cs typeface="Calibri"/>
              </a:rPr>
              <a:t>&gt;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500" spc="30" baseline="38888" dirty="0">
                <a:latin typeface="Lucida Sans Unicode"/>
                <a:cs typeface="Lucida Sans Unicode"/>
              </a:rPr>
              <a:t>√</a:t>
            </a:r>
            <a:r>
              <a:rPr sz="1000" i="1" spc="80" dirty="0">
                <a:latin typeface="Calibri"/>
                <a:cs typeface="Calibri"/>
              </a:rPr>
              <a:t>n</a:t>
            </a:r>
            <a:r>
              <a:rPr sz="1000" spc="-5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i="1" u="sng" spc="2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&gt;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500" spc="30" baseline="38888" dirty="0">
                <a:latin typeface="Lucida Sans Unicode"/>
                <a:cs typeface="Lucida Sans Unicode"/>
              </a:rPr>
              <a:t>√</a:t>
            </a:r>
            <a:r>
              <a:rPr sz="1000" i="1" spc="80" dirty="0">
                <a:latin typeface="Calibri"/>
                <a:cs typeface="Calibri"/>
              </a:rPr>
              <a:t>n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500" spc="30" baseline="38888" dirty="0">
                <a:latin typeface="Lucida Sans Unicode"/>
                <a:cs typeface="Lucida Sans Unicode"/>
              </a:rPr>
              <a:t>√</a:t>
            </a:r>
            <a:r>
              <a:rPr sz="1000" i="1" spc="80" dirty="0">
                <a:latin typeface="Calibri"/>
                <a:cs typeface="Calibri"/>
              </a:rPr>
              <a:t>n</a:t>
            </a:r>
            <a:r>
              <a:rPr sz="1000" i="1" spc="-125" dirty="0">
                <a:latin typeface="Calibri"/>
                <a:cs typeface="Calibri"/>
              </a:rPr>
              <a:t> </a:t>
            </a:r>
            <a:r>
              <a:rPr sz="1000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spc="2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80" dirty="0">
                <a:latin typeface="Calibri"/>
                <a:cs typeface="Calibri"/>
              </a:rPr>
              <a:t>n</a:t>
            </a:r>
            <a:r>
              <a:rPr sz="1000" spc="-5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which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cont</a:t>
            </a:r>
            <a:r>
              <a:rPr sz="1000" spc="-15" dirty="0">
                <a:latin typeface="Microsoft Sans Serif"/>
                <a:cs typeface="Microsoft Sans Serif"/>
              </a:rPr>
              <a:t>r</a:t>
            </a:r>
            <a:r>
              <a:rPr sz="1000" spc="-5" dirty="0">
                <a:latin typeface="Microsoft Sans Serif"/>
                <a:cs typeface="Microsoft Sans Serif"/>
              </a:rPr>
              <a:t>adiction.</a:t>
            </a:r>
            <a:endParaRPr sz="1000">
              <a:latin typeface="Microsoft Sans Serif"/>
              <a:cs typeface="Microsoft Sans Serif"/>
            </a:endParaRPr>
          </a:p>
          <a:p>
            <a:pPr marL="1104900">
              <a:lnSpc>
                <a:spcPts val="840"/>
              </a:lnSpc>
            </a:pPr>
            <a:r>
              <a:rPr sz="1000" spc="-795" dirty="0">
                <a:latin typeface="Lucida Sans Unicode"/>
                <a:cs typeface="Lucida Sans Unicode"/>
              </a:rPr>
              <a:t>√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1894" y="1521223"/>
            <a:ext cx="38842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210310" algn="l"/>
              </a:tabLst>
            </a:pPr>
            <a:r>
              <a:rPr sz="1000" spc="-15" dirty="0">
                <a:latin typeface="Microsoft Sans Serif"/>
                <a:cs typeface="Microsoft Sans Serif"/>
              </a:rPr>
              <a:t>Consequently,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60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≤	</a:t>
            </a:r>
            <a:r>
              <a:rPr sz="1000" i="1" spc="80" dirty="0">
                <a:latin typeface="Calibri"/>
                <a:cs typeface="Calibri"/>
              </a:rPr>
              <a:t>n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-80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≤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500" spc="52" baseline="38888" dirty="0">
                <a:latin typeface="Lucida Sans Unicode"/>
                <a:cs typeface="Lucida Sans Unicode"/>
              </a:rPr>
              <a:t>√</a:t>
            </a:r>
            <a:r>
              <a:rPr sz="1000" i="1" spc="35" dirty="0">
                <a:latin typeface="Calibri"/>
                <a:cs typeface="Calibri"/>
              </a:rPr>
              <a:t>n</a:t>
            </a:r>
            <a:r>
              <a:rPr sz="1000" spc="35" dirty="0">
                <a:latin typeface="Microsoft Sans Serif"/>
                <a:cs typeface="Microsoft Sans Serif"/>
              </a:rPr>
              <a:t>.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Because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both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45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1000" spc="-5" dirty="0">
                <a:latin typeface="Microsoft Sans Serif"/>
                <a:cs typeface="Microsoft Sans Serif"/>
              </a:rPr>
              <a:t>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divisors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40661" y="217411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594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9193" y="2456497"/>
            <a:ext cx="3989704" cy="173990"/>
          </a:xfrm>
          <a:custGeom>
            <a:avLst/>
            <a:gdLst/>
            <a:ahLst/>
            <a:cxnLst/>
            <a:rect l="l" t="t" r="r" b="b"/>
            <a:pathLst>
              <a:path w="3989704" h="17398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3799"/>
                </a:lnTo>
                <a:lnTo>
                  <a:pt x="3989652" y="173799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9994" y="2465433"/>
            <a:ext cx="267335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Note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09193" y="2513418"/>
            <a:ext cx="4040504" cy="945515"/>
            <a:chOff x="309193" y="2513418"/>
            <a:chExt cx="4040504" cy="945515"/>
          </a:xfrm>
        </p:grpSpPr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9194" y="2617647"/>
              <a:ext cx="3989651" cy="5060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59994" y="2513418"/>
              <a:ext cx="3989704" cy="942975"/>
            </a:xfrm>
            <a:custGeom>
              <a:avLst/>
              <a:gdLst/>
              <a:ahLst/>
              <a:cxnLst/>
              <a:rect l="l" t="t" r="r" b="b"/>
              <a:pathLst>
                <a:path w="3989704" h="942975">
                  <a:moveTo>
                    <a:pt x="3989652" y="0"/>
                  </a:moveTo>
                  <a:lnTo>
                    <a:pt x="0" y="0"/>
                  </a:lnTo>
                  <a:lnTo>
                    <a:pt x="0" y="942582"/>
                  </a:lnTo>
                  <a:lnTo>
                    <a:pt x="3989652" y="942582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9193" y="2661912"/>
              <a:ext cx="3989704" cy="796925"/>
            </a:xfrm>
            <a:custGeom>
              <a:avLst/>
              <a:gdLst/>
              <a:ahLst/>
              <a:cxnLst/>
              <a:rect l="l" t="t" r="r" b="b"/>
              <a:pathLst>
                <a:path w="3989704" h="796925">
                  <a:moveTo>
                    <a:pt x="3989652" y="0"/>
                  </a:moveTo>
                  <a:lnTo>
                    <a:pt x="0" y="0"/>
                  </a:lnTo>
                  <a:lnTo>
                    <a:pt x="0" y="745764"/>
                  </a:lnTo>
                  <a:lnTo>
                    <a:pt x="4008" y="765489"/>
                  </a:lnTo>
                  <a:lnTo>
                    <a:pt x="14922" y="781642"/>
                  </a:lnTo>
                  <a:lnTo>
                    <a:pt x="31075" y="792556"/>
                  </a:lnTo>
                  <a:lnTo>
                    <a:pt x="50800" y="796564"/>
                  </a:lnTo>
                  <a:lnTo>
                    <a:pt x="3938852" y="796564"/>
                  </a:lnTo>
                  <a:lnTo>
                    <a:pt x="3958576" y="792556"/>
                  </a:lnTo>
                  <a:lnTo>
                    <a:pt x="3974729" y="781642"/>
                  </a:lnTo>
                  <a:lnTo>
                    <a:pt x="3985644" y="765489"/>
                  </a:lnTo>
                  <a:lnTo>
                    <a:pt x="3989652" y="745764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79382" y="2837827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59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45694" y="1673052"/>
            <a:ext cx="3982085" cy="17519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300" marR="11874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40" dirty="0">
                <a:latin typeface="Calibri"/>
                <a:cs typeface="Calibri"/>
              </a:rPr>
              <a:t>n</a:t>
            </a:r>
            <a:r>
              <a:rPr sz="1000" spc="40" dirty="0">
                <a:latin typeface="Microsoft Sans Serif"/>
                <a:cs typeface="Microsoft Sans Serif"/>
              </a:rPr>
              <a:t>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we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see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that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80" dirty="0">
                <a:latin typeface="Calibri"/>
                <a:cs typeface="Calibri"/>
              </a:rPr>
              <a:t>n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has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positive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divisor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exceeding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500" spc="52" baseline="38888" dirty="0">
                <a:latin typeface="Lucida Sans Unicode"/>
                <a:cs typeface="Lucida Sans Unicode"/>
              </a:rPr>
              <a:t>√</a:t>
            </a:r>
            <a:r>
              <a:rPr sz="1000" i="1" spc="35" dirty="0">
                <a:latin typeface="Calibri"/>
                <a:cs typeface="Calibri"/>
              </a:rPr>
              <a:t>n</a:t>
            </a:r>
            <a:r>
              <a:rPr sz="1000" spc="35" dirty="0">
                <a:latin typeface="Microsoft Sans Serif"/>
                <a:cs typeface="Microsoft Sans Serif"/>
              </a:rPr>
              <a:t>.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This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divisor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either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prime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or,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by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fundamental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theorem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arithmetic,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has a prime divisor less than </a:t>
            </a:r>
            <a:r>
              <a:rPr sz="1000" spc="-10" dirty="0">
                <a:latin typeface="Microsoft Sans Serif"/>
                <a:cs typeface="Microsoft Sans Serif"/>
              </a:rPr>
              <a:t>itself.</a:t>
            </a:r>
            <a:r>
              <a:rPr sz="1000" spc="-5" dirty="0">
                <a:latin typeface="Microsoft Sans Serif"/>
                <a:cs typeface="Microsoft Sans Serif"/>
              </a:rPr>
              <a:t> In either case, </a:t>
            </a:r>
            <a:r>
              <a:rPr sz="1000" i="1" spc="80" dirty="0">
                <a:latin typeface="Calibri"/>
                <a:cs typeface="Calibri"/>
              </a:rPr>
              <a:t>n </a:t>
            </a:r>
            <a:r>
              <a:rPr sz="1000" spc="-5" dirty="0">
                <a:latin typeface="Microsoft Sans Serif"/>
                <a:cs typeface="Microsoft Sans Serif"/>
              </a:rPr>
              <a:t>has a prime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divisor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less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than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equal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500" spc="52" baseline="38888" dirty="0">
                <a:latin typeface="Lucida Sans Unicode"/>
                <a:cs typeface="Lucida Sans Unicode"/>
              </a:rPr>
              <a:t>√</a:t>
            </a:r>
            <a:r>
              <a:rPr sz="1000" i="1" spc="35" dirty="0">
                <a:latin typeface="Calibri"/>
                <a:cs typeface="Calibri"/>
              </a:rPr>
              <a:t>n</a:t>
            </a:r>
            <a:r>
              <a:rPr sz="1000" spc="35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Microsoft Sans Serif"/>
              <a:cs typeface="Microsoft Sans Serif"/>
            </a:endParaRPr>
          </a:p>
          <a:p>
            <a:pPr marL="113664" marR="17780">
              <a:lnSpc>
                <a:spcPct val="100000"/>
              </a:lnSpc>
              <a:tabLst>
                <a:tab pos="1856739" algn="l"/>
              </a:tabLst>
            </a:pPr>
            <a:r>
              <a:rPr sz="1000" spc="-65" dirty="0">
                <a:latin typeface="Microsoft Sans Serif"/>
                <a:cs typeface="Microsoft Sans Serif"/>
              </a:rPr>
              <a:t>To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test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given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integer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80" dirty="0">
                <a:latin typeface="Calibri"/>
                <a:cs typeface="Calibri"/>
              </a:rPr>
              <a:t>n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prime,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enough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see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that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not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divisible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by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any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prime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less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than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or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equal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500" spc="52" baseline="38888" dirty="0">
                <a:latin typeface="Lucida Sans Unicode"/>
                <a:cs typeface="Lucida Sans Unicode"/>
              </a:rPr>
              <a:t>√</a:t>
            </a:r>
            <a:r>
              <a:rPr sz="1000" i="1" spc="35" dirty="0">
                <a:latin typeface="Calibri"/>
                <a:cs typeface="Calibri"/>
              </a:rPr>
              <a:t>n</a:t>
            </a:r>
            <a:r>
              <a:rPr sz="1000" spc="35" dirty="0">
                <a:latin typeface="Microsoft Sans Serif"/>
                <a:cs typeface="Microsoft Sans Serif"/>
              </a:rPr>
              <a:t>.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example,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test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primability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101,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we</a:t>
            </a:r>
            <a:r>
              <a:rPr sz="1500" spc="-112" baseline="-19444" dirty="0">
                <a:latin typeface="Lucida Sans Unicode"/>
                <a:cs typeface="Lucida Sans Unicode"/>
              </a:rPr>
              <a:t>√</a:t>
            </a:r>
            <a:r>
              <a:rPr sz="1000" spc="-75" dirty="0">
                <a:latin typeface="Microsoft Sans Serif"/>
                <a:cs typeface="Microsoft Sans Serif"/>
              </a:rPr>
              <a:t>c</a:t>
            </a:r>
            <a:r>
              <a:rPr sz="1000" u="sng" spc="-7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hec</a:t>
            </a:r>
            <a:r>
              <a:rPr sz="1000" spc="-75" dirty="0">
                <a:latin typeface="Microsoft Sans Serif"/>
                <a:cs typeface="Microsoft Sans Serif"/>
              </a:rPr>
              <a:t>k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divisible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be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prime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number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less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than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or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equal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	</a:t>
            </a:r>
            <a:r>
              <a:rPr sz="1000" spc="-10" dirty="0">
                <a:latin typeface="Calibri"/>
                <a:cs typeface="Calibri"/>
              </a:rPr>
              <a:t>101</a:t>
            </a:r>
            <a:r>
              <a:rPr sz="1000" spc="-10" dirty="0">
                <a:latin typeface="Microsoft Sans Serif"/>
                <a:cs typeface="Microsoft Sans Serif"/>
              </a:rPr>
              <a:t>,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namely,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2,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3,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5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7.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Since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101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divisible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by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any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these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prime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number,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  <a:hlinkClick r:id="rId11" action="ppaction://hlinksldjump"/>
              </a:rPr>
              <a:t>101</a:t>
            </a:r>
            <a:r>
              <a:rPr sz="1000" spc="20" dirty="0">
                <a:latin typeface="Microsoft Sans Serif"/>
                <a:cs typeface="Microsoft Sans Serif"/>
                <a:hlinkClick r:id="rId11" action="ppaction://hlinksldjump"/>
              </a:rPr>
              <a:t> </a:t>
            </a:r>
            <a:r>
              <a:rPr sz="1000" spc="-5" dirty="0">
                <a:latin typeface="Microsoft Sans Serif"/>
                <a:cs typeface="Microsoft Sans Serif"/>
                <a:hlinkClick r:id="rId12" action="ppaction://hlinksldjump"/>
              </a:rPr>
              <a:t>is</a:t>
            </a:r>
            <a:r>
              <a:rPr sz="1000" spc="15" dirty="0">
                <a:latin typeface="Microsoft Sans Serif"/>
                <a:cs typeface="Microsoft Sans Serif"/>
                <a:hlinkClick r:id="rId12" action="ppaction://hlinksldjump"/>
              </a:rPr>
              <a:t> </a:t>
            </a:r>
            <a:r>
              <a:rPr sz="1000" spc="-5" dirty="0">
                <a:latin typeface="Microsoft Sans Serif"/>
                <a:cs typeface="Microsoft Sans Serif"/>
                <a:hlinkClick r:id="rId13" action="ppaction://hlinksldjump"/>
              </a:rPr>
              <a:t>a</a:t>
            </a:r>
            <a:r>
              <a:rPr sz="1000" spc="15" dirty="0">
                <a:latin typeface="Microsoft Sans Serif"/>
                <a:cs typeface="Microsoft Sans Serif"/>
                <a:hlinkClick r:id="rId13" action="ppaction://hlinksldjump"/>
              </a:rPr>
              <a:t> </a:t>
            </a:r>
            <a:r>
              <a:rPr sz="1000" spc="-5" dirty="0">
                <a:latin typeface="Microsoft Sans Serif"/>
                <a:cs typeface="Microsoft Sans Serif"/>
                <a:hlinkClick r:id="rId12" action="ppaction://hlinksldjump"/>
              </a:rPr>
              <a:t>pr</a:t>
            </a:r>
            <a:r>
              <a:rPr sz="1000" spc="-5" dirty="0">
                <a:latin typeface="Microsoft Sans Serif"/>
                <a:cs typeface="Microsoft Sans Serif"/>
                <a:hlinkClick r:id="rId14" action="ppaction://hlinksldjump"/>
              </a:rPr>
              <a:t>ime</a:t>
            </a:r>
            <a:r>
              <a:rPr sz="1000" spc="20" dirty="0">
                <a:latin typeface="Microsoft Sans Serif"/>
                <a:cs typeface="Microsoft Sans Serif"/>
                <a:hlinkClick r:id="rId14" action="ppaction://hlinksldjump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n</a:t>
            </a:r>
            <a:r>
              <a:rPr sz="1000" spc="-15" dirty="0">
                <a:latin typeface="Microsoft Sans Serif"/>
                <a:cs typeface="Microsoft Sans Serif"/>
                <a:hlinkClick r:id="rId15" action="ppaction://hlinksldjump"/>
              </a:rPr>
              <a:t>umber</a:t>
            </a:r>
            <a:r>
              <a:rPr sz="1000" spc="-15" dirty="0">
                <a:latin typeface="Microsoft Sans Serif"/>
                <a:cs typeface="Microsoft Sans Serif"/>
                <a:hlinkClick r:id="rId16" action="ppaction://hlinksldjump"/>
              </a:rPr>
              <a:t>.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Rules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Exclusion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3" y="817308"/>
            <a:ext cx="3989704" cy="173990"/>
          </a:xfrm>
          <a:custGeom>
            <a:avLst/>
            <a:gdLst/>
            <a:ahLst/>
            <a:cxnLst/>
            <a:rect l="l" t="t" r="r" b="b"/>
            <a:pathLst>
              <a:path w="3989704" h="17399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3799"/>
                </a:lnTo>
                <a:lnTo>
                  <a:pt x="3989652" y="173799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9994" y="826244"/>
            <a:ext cx="50673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Theorem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9193" y="874221"/>
            <a:ext cx="4040504" cy="1755139"/>
            <a:chOff x="309193" y="874221"/>
            <a:chExt cx="4040504" cy="1755139"/>
          </a:xfrm>
        </p:grpSpPr>
        <p:pic>
          <p:nvPicPr>
            <p:cNvPr id="6" name="object 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9194" y="978458"/>
              <a:ext cx="3989651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59994" y="874221"/>
              <a:ext cx="3989704" cy="1755139"/>
            </a:xfrm>
            <a:custGeom>
              <a:avLst/>
              <a:gdLst/>
              <a:ahLst/>
              <a:cxnLst/>
              <a:rect l="l" t="t" r="r" b="b"/>
              <a:pathLst>
                <a:path w="3989704" h="1755139">
                  <a:moveTo>
                    <a:pt x="3989652" y="0"/>
                  </a:moveTo>
                  <a:lnTo>
                    <a:pt x="0" y="0"/>
                  </a:lnTo>
                  <a:lnTo>
                    <a:pt x="0" y="1755022"/>
                  </a:lnTo>
                  <a:lnTo>
                    <a:pt x="3989652" y="1755022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9193" y="1022715"/>
              <a:ext cx="3989704" cy="1555750"/>
            </a:xfrm>
            <a:custGeom>
              <a:avLst/>
              <a:gdLst/>
              <a:ahLst/>
              <a:cxnLst/>
              <a:rect l="l" t="t" r="r" b="b"/>
              <a:pathLst>
                <a:path w="3989704" h="1555750">
                  <a:moveTo>
                    <a:pt x="3989652" y="0"/>
                  </a:moveTo>
                  <a:lnTo>
                    <a:pt x="0" y="0"/>
                  </a:lnTo>
                  <a:lnTo>
                    <a:pt x="0" y="1504927"/>
                  </a:lnTo>
                  <a:lnTo>
                    <a:pt x="4008" y="1524652"/>
                  </a:lnTo>
                  <a:lnTo>
                    <a:pt x="14922" y="1540805"/>
                  </a:lnTo>
                  <a:lnTo>
                    <a:pt x="31075" y="1551719"/>
                  </a:lnTo>
                  <a:lnTo>
                    <a:pt x="50800" y="1555727"/>
                  </a:lnTo>
                  <a:lnTo>
                    <a:pt x="3938852" y="1555727"/>
                  </a:lnTo>
                  <a:lnTo>
                    <a:pt x="3958576" y="1551719"/>
                  </a:lnTo>
                  <a:lnTo>
                    <a:pt x="3974729" y="1540805"/>
                  </a:lnTo>
                  <a:lnTo>
                    <a:pt x="3985644" y="1524652"/>
                  </a:lnTo>
                  <a:lnTo>
                    <a:pt x="3989652" y="1504927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0294" y="1001247"/>
            <a:ext cx="4091304" cy="1544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0">
              <a:lnSpc>
                <a:spcPts val="1200"/>
              </a:lnSpc>
              <a:spcBef>
                <a:spcPts val="95"/>
              </a:spcBef>
            </a:pP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number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prime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numbers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infinite.</a:t>
            </a:r>
            <a:endParaRPr sz="1000">
              <a:latin typeface="Microsoft Sans Serif"/>
              <a:cs typeface="Microsoft Sans Serif"/>
            </a:endParaRPr>
          </a:p>
          <a:p>
            <a:pPr marL="139700" marR="106680">
              <a:lnSpc>
                <a:spcPts val="1200"/>
              </a:lnSpc>
              <a:spcBef>
                <a:spcPts val="40"/>
              </a:spcBef>
            </a:pPr>
            <a:r>
              <a:rPr sz="1000" b="1" spc="-10" dirty="0">
                <a:latin typeface="Arial"/>
                <a:cs typeface="Arial"/>
              </a:rPr>
              <a:t>Proof:</a:t>
            </a:r>
            <a:r>
              <a:rPr sz="1000" b="1" spc="60" dirty="0">
                <a:latin typeface="Arial"/>
                <a:cs typeface="Arial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We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will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prove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theorem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using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proof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by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contradiction.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We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assume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that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there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are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only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finitely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many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primes,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i="1" spc="25" dirty="0">
                <a:latin typeface="Calibri"/>
                <a:cs typeface="Calibri"/>
              </a:rPr>
              <a:t>p</a:t>
            </a:r>
            <a:r>
              <a:rPr sz="1050" spc="37" baseline="-11904" dirty="0">
                <a:latin typeface="Calibri"/>
                <a:cs typeface="Calibri"/>
              </a:rPr>
              <a:t>1</a:t>
            </a:r>
            <a:r>
              <a:rPr sz="1000" spc="25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25" dirty="0">
                <a:latin typeface="Calibri"/>
                <a:cs typeface="Calibri"/>
              </a:rPr>
              <a:t>p</a:t>
            </a:r>
            <a:r>
              <a:rPr sz="1050" spc="37" baseline="-11904" dirty="0">
                <a:latin typeface="Calibri"/>
                <a:cs typeface="Calibri"/>
              </a:rPr>
              <a:t>2</a:t>
            </a:r>
            <a:r>
              <a:rPr sz="1000" spc="25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i="1" spc="10" dirty="0">
                <a:latin typeface="Calibri"/>
                <a:cs typeface="Calibri"/>
              </a:rPr>
              <a:t>.</a:t>
            </a:r>
            <a:r>
              <a:rPr sz="1000" spc="10" dirty="0">
                <a:latin typeface="Microsoft Sans Serif"/>
                <a:cs typeface="Microsoft Sans Serif"/>
              </a:rPr>
              <a:t>, </a:t>
            </a:r>
            <a:r>
              <a:rPr sz="1000" i="1" spc="50" dirty="0">
                <a:latin typeface="Calibri"/>
                <a:cs typeface="Calibri"/>
              </a:rPr>
              <a:t>p</a:t>
            </a:r>
            <a:r>
              <a:rPr sz="1050" i="1" spc="75" baseline="-11904" dirty="0">
                <a:latin typeface="Calibri"/>
                <a:cs typeface="Calibri"/>
              </a:rPr>
              <a:t>n</a:t>
            </a:r>
            <a:r>
              <a:rPr sz="1000" spc="50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139065">
              <a:lnSpc>
                <a:spcPts val="1150"/>
              </a:lnSpc>
            </a:pPr>
            <a:r>
              <a:rPr sz="1000" spc="-5" dirty="0">
                <a:latin typeface="Microsoft Sans Serif"/>
                <a:cs typeface="Microsoft Sans Serif"/>
              </a:rPr>
              <a:t>Let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20" dirty="0">
                <a:latin typeface="Calibri"/>
                <a:cs typeface="Calibri"/>
              </a:rPr>
              <a:t>Q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i="1" spc="25" dirty="0">
                <a:latin typeface="Calibri"/>
                <a:cs typeface="Calibri"/>
              </a:rPr>
              <a:t>p</a:t>
            </a:r>
            <a:r>
              <a:rPr sz="1050" spc="37" baseline="-11904" dirty="0">
                <a:latin typeface="Calibri"/>
                <a:cs typeface="Calibri"/>
              </a:rPr>
              <a:t>1</a:t>
            </a:r>
            <a:r>
              <a:rPr sz="1000" i="1" spc="25" dirty="0">
                <a:latin typeface="Calibri"/>
                <a:cs typeface="Calibri"/>
              </a:rPr>
              <a:t>p</a:t>
            </a:r>
            <a:r>
              <a:rPr sz="1050" spc="37" baseline="-11904" dirty="0">
                <a:latin typeface="Calibri"/>
                <a:cs typeface="Calibri"/>
              </a:rPr>
              <a:t>2</a:t>
            </a:r>
            <a:r>
              <a:rPr sz="1050" spc="82" baseline="-11904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55" dirty="0">
                <a:latin typeface="Calibri"/>
                <a:cs typeface="Calibri"/>
              </a:rPr>
              <a:t>p</a:t>
            </a:r>
            <a:r>
              <a:rPr sz="1050" i="1" spc="82" baseline="-11904" dirty="0">
                <a:latin typeface="Calibri"/>
                <a:cs typeface="Calibri"/>
              </a:rPr>
              <a:t>n</a:t>
            </a:r>
            <a:r>
              <a:rPr sz="1050" i="1" spc="165" baseline="-11904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1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By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fundamental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theorem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arithmetic,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20" dirty="0">
                <a:latin typeface="Calibri"/>
                <a:cs typeface="Calibri"/>
              </a:rPr>
              <a:t>Q</a:t>
            </a:r>
            <a:endParaRPr sz="1000">
              <a:latin typeface="Calibri"/>
              <a:cs typeface="Calibri"/>
            </a:endParaRPr>
          </a:p>
          <a:p>
            <a:pPr marL="139065" marR="71755">
              <a:lnSpc>
                <a:spcPts val="1200"/>
              </a:lnSpc>
              <a:spcBef>
                <a:spcPts val="35"/>
              </a:spcBef>
            </a:pP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prime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or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else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it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can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be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written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as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product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two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or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more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primes.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However, </a:t>
            </a:r>
            <a:r>
              <a:rPr sz="1000" spc="-5" dirty="0">
                <a:latin typeface="Microsoft Sans Serif"/>
                <a:cs typeface="Microsoft Sans Serif"/>
              </a:rPr>
              <a:t>none of the primes </a:t>
            </a:r>
            <a:r>
              <a:rPr sz="1000" i="1" spc="70" dirty="0">
                <a:latin typeface="Calibri"/>
                <a:cs typeface="Calibri"/>
              </a:rPr>
              <a:t>p</a:t>
            </a:r>
            <a:r>
              <a:rPr sz="1050" i="1" spc="104" baseline="-11904" dirty="0">
                <a:latin typeface="Calibri"/>
                <a:cs typeface="Calibri"/>
              </a:rPr>
              <a:t>j</a:t>
            </a:r>
            <a:r>
              <a:rPr sz="1050" i="1" spc="112" baseline="-11904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divides </a:t>
            </a:r>
            <a:r>
              <a:rPr sz="1000" i="1" spc="60" dirty="0">
                <a:latin typeface="Calibri"/>
                <a:cs typeface="Calibri"/>
              </a:rPr>
              <a:t>Q</a:t>
            </a:r>
            <a:r>
              <a:rPr sz="1000" spc="60" dirty="0">
                <a:latin typeface="Microsoft Sans Serif"/>
                <a:cs typeface="Microsoft Sans Serif"/>
              </a:rPr>
              <a:t>, </a:t>
            </a:r>
            <a:r>
              <a:rPr sz="1000" spc="-15" dirty="0">
                <a:latin typeface="Microsoft Sans Serif"/>
                <a:cs typeface="Microsoft Sans Serif"/>
              </a:rPr>
              <a:t>for </a:t>
            </a:r>
            <a:r>
              <a:rPr sz="1000" spc="-5" dirty="0">
                <a:latin typeface="Microsoft Sans Serif"/>
                <a:cs typeface="Microsoft Sans Serif"/>
              </a:rPr>
              <a:t>if </a:t>
            </a:r>
            <a:r>
              <a:rPr sz="1000" i="1" spc="70" dirty="0">
                <a:latin typeface="Calibri"/>
                <a:cs typeface="Calibri"/>
              </a:rPr>
              <a:t>p</a:t>
            </a:r>
            <a:r>
              <a:rPr sz="1050" i="1" spc="104" baseline="-11904" dirty="0">
                <a:latin typeface="Calibri"/>
                <a:cs typeface="Calibri"/>
              </a:rPr>
              <a:t>j </a:t>
            </a:r>
            <a:r>
              <a:rPr sz="1000" spc="5" dirty="0">
                <a:latin typeface="Lucida Sans Unicode"/>
                <a:cs typeface="Lucida Sans Unicode"/>
              </a:rPr>
              <a:t>|</a:t>
            </a:r>
            <a:r>
              <a:rPr sz="1000" i="1" spc="5" dirty="0">
                <a:latin typeface="Calibri"/>
                <a:cs typeface="Calibri"/>
              </a:rPr>
              <a:t>Q</a:t>
            </a:r>
            <a:r>
              <a:rPr sz="1000" spc="5" dirty="0">
                <a:latin typeface="Microsoft Sans Serif"/>
                <a:cs typeface="Microsoft Sans Serif"/>
              </a:rPr>
              <a:t>, </a:t>
            </a:r>
            <a:r>
              <a:rPr sz="1000" spc="-5" dirty="0">
                <a:latin typeface="Microsoft Sans Serif"/>
                <a:cs typeface="Microsoft Sans Serif"/>
              </a:rPr>
              <a:t>then </a:t>
            </a:r>
            <a:r>
              <a:rPr sz="1000" i="1" spc="70" dirty="0">
                <a:latin typeface="Calibri"/>
                <a:cs typeface="Calibri"/>
              </a:rPr>
              <a:t>p</a:t>
            </a:r>
            <a:r>
              <a:rPr sz="1050" i="1" spc="104" baseline="-11904" dirty="0">
                <a:latin typeface="Calibri"/>
                <a:cs typeface="Calibri"/>
              </a:rPr>
              <a:t>j </a:t>
            </a:r>
            <a:r>
              <a:rPr sz="1050" i="1" spc="-217" baseline="-11904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divides </a:t>
            </a:r>
            <a:r>
              <a:rPr sz="1000" i="1" spc="120" dirty="0">
                <a:latin typeface="Calibri"/>
                <a:cs typeface="Calibri"/>
              </a:rPr>
              <a:t>Q </a:t>
            </a:r>
            <a:r>
              <a:rPr sz="1000" spc="-25" dirty="0">
                <a:latin typeface="Lucida Sans Unicode"/>
                <a:cs typeface="Lucida Sans Unicode"/>
              </a:rPr>
              <a:t>− </a:t>
            </a:r>
            <a:r>
              <a:rPr sz="1000" i="1" spc="25" dirty="0">
                <a:latin typeface="Calibri"/>
                <a:cs typeface="Calibri"/>
              </a:rPr>
              <a:t>p</a:t>
            </a:r>
            <a:r>
              <a:rPr sz="1050" spc="37" baseline="-11904" dirty="0">
                <a:latin typeface="Calibri"/>
                <a:cs typeface="Calibri"/>
              </a:rPr>
              <a:t>1</a:t>
            </a:r>
            <a:r>
              <a:rPr sz="1000" i="1" spc="25" dirty="0">
                <a:latin typeface="Calibri"/>
                <a:cs typeface="Calibri"/>
              </a:rPr>
              <a:t>p</a:t>
            </a:r>
            <a:r>
              <a:rPr sz="1050" spc="37" baseline="-11904" dirty="0">
                <a:latin typeface="Calibri"/>
                <a:cs typeface="Calibri"/>
              </a:rPr>
              <a:t>2 </a:t>
            </a:r>
            <a:r>
              <a:rPr sz="1000" i="1" spc="20" dirty="0">
                <a:latin typeface="Calibri"/>
                <a:cs typeface="Calibri"/>
              </a:rPr>
              <a:t>. . . </a:t>
            </a:r>
            <a:r>
              <a:rPr sz="1000" i="1" spc="55" dirty="0">
                <a:latin typeface="Calibri"/>
                <a:cs typeface="Calibri"/>
              </a:rPr>
              <a:t>p</a:t>
            </a:r>
            <a:r>
              <a:rPr sz="1050" i="1" spc="82" baseline="-11904" dirty="0">
                <a:latin typeface="Calibri"/>
                <a:cs typeface="Calibri"/>
              </a:rPr>
              <a:t>n </a:t>
            </a:r>
            <a:r>
              <a:rPr sz="1000" spc="275" dirty="0">
                <a:latin typeface="Calibri"/>
                <a:cs typeface="Calibri"/>
              </a:rPr>
              <a:t>+ </a:t>
            </a:r>
            <a:r>
              <a:rPr sz="1000" spc="-5" dirty="0">
                <a:latin typeface="Calibri"/>
                <a:cs typeface="Calibri"/>
              </a:rPr>
              <a:t>1</a:t>
            </a:r>
            <a:r>
              <a:rPr sz="1000" spc="-5" dirty="0">
                <a:latin typeface="Microsoft Sans Serif"/>
                <a:cs typeface="Microsoft Sans Serif"/>
              </a:rPr>
              <a:t>. Hence, there is a prime not in the list </a:t>
            </a:r>
            <a:r>
              <a:rPr sz="1000" i="1" spc="25" dirty="0">
                <a:latin typeface="Calibri"/>
                <a:cs typeface="Calibri"/>
              </a:rPr>
              <a:t>p</a:t>
            </a:r>
            <a:r>
              <a:rPr sz="1050" spc="37" baseline="-11904" dirty="0">
                <a:latin typeface="Calibri"/>
                <a:cs typeface="Calibri"/>
              </a:rPr>
              <a:t>1</a:t>
            </a:r>
            <a:r>
              <a:rPr sz="1000" spc="25" dirty="0">
                <a:latin typeface="Microsoft Sans Serif"/>
                <a:cs typeface="Microsoft Sans Serif"/>
              </a:rPr>
              <a:t>, 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i="1" spc="25" dirty="0">
                <a:latin typeface="Calibri"/>
                <a:cs typeface="Calibri"/>
              </a:rPr>
              <a:t>p</a:t>
            </a:r>
            <a:r>
              <a:rPr sz="1050" spc="37" baseline="-11904" dirty="0">
                <a:latin typeface="Calibri"/>
                <a:cs typeface="Calibri"/>
              </a:rPr>
              <a:t>2</a:t>
            </a:r>
            <a:r>
              <a:rPr sz="1000" spc="25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i="1" spc="50" dirty="0">
                <a:latin typeface="Calibri"/>
                <a:cs typeface="Calibri"/>
              </a:rPr>
              <a:t>p</a:t>
            </a:r>
            <a:r>
              <a:rPr sz="1050" i="1" spc="75" baseline="-11904" dirty="0">
                <a:latin typeface="Calibri"/>
                <a:cs typeface="Calibri"/>
              </a:rPr>
              <a:t>n</a:t>
            </a:r>
            <a:r>
              <a:rPr sz="1000" spc="50" dirty="0">
                <a:latin typeface="Microsoft Sans Serif"/>
                <a:cs typeface="Microsoft Sans Serif"/>
              </a:rPr>
              <a:t>.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This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prime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either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60" dirty="0">
                <a:latin typeface="Calibri"/>
                <a:cs typeface="Calibri"/>
              </a:rPr>
              <a:t>Q</a:t>
            </a:r>
            <a:r>
              <a:rPr sz="1000" spc="60" dirty="0">
                <a:latin typeface="Microsoft Sans Serif"/>
                <a:cs typeface="Microsoft Sans Serif"/>
              </a:rPr>
              <a:t>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prime,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prime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factor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i="1" spc="60" dirty="0">
                <a:latin typeface="Calibri"/>
                <a:cs typeface="Calibri"/>
              </a:rPr>
              <a:t>Q</a:t>
            </a:r>
            <a:r>
              <a:rPr sz="1000" spc="60" dirty="0">
                <a:latin typeface="Microsoft Sans Serif"/>
                <a:cs typeface="Microsoft Sans Serif"/>
              </a:rPr>
              <a:t>.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contradiction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because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we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assumed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that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we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have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listed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all </a:t>
            </a:r>
            <a:r>
              <a:rPr sz="1000" spc="-5" dirty="0">
                <a:latin typeface="Microsoft Sans Serif"/>
                <a:cs typeface="Microsoft Sans Serif"/>
              </a:rPr>
              <a:t> 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primes.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Consequently,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there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are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infinitely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many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primes.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1775"/>
            <a:chOff x="0" y="0"/>
            <a:chExt cx="4608195" cy="231775"/>
          </a:xfrm>
        </p:grpSpPr>
        <p:sp>
          <p:nvSpPr>
            <p:cNvPr id="3" name="object 3"/>
            <p:cNvSpPr/>
            <p:nvPr/>
          </p:nvSpPr>
          <p:spPr>
            <a:xfrm>
              <a:off x="16357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61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65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69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131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350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139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6430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27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0313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35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072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5762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80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68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72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476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980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Rules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Exclusion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181978"/>
            <a:ext cx="4608195" cy="277495"/>
            <a:chOff x="0" y="181978"/>
            <a:chExt cx="4608195" cy="277495"/>
          </a:xfrm>
        </p:grpSpPr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81978"/>
              <a:ext cx="4608004" cy="6616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231609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95300" y="196123"/>
            <a:ext cx="18510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The</a:t>
            </a:r>
            <a:r>
              <a:rPr sz="140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Division</a:t>
            </a:r>
            <a:r>
              <a:rPr sz="140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Algorithm</a:t>
            </a:r>
            <a:endParaRPr sz="1400"/>
          </a:p>
        </p:txBody>
      </p:sp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59346"/>
            <a:ext cx="4608004" cy="33083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309193" y="1149362"/>
            <a:ext cx="3989704" cy="183515"/>
          </a:xfrm>
          <a:custGeom>
            <a:avLst/>
            <a:gdLst/>
            <a:ahLst/>
            <a:cxnLst/>
            <a:rect l="l" t="t" r="r" b="b"/>
            <a:pathLst>
              <a:path w="3989704" h="18351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2972"/>
                </a:lnTo>
                <a:lnTo>
                  <a:pt x="3989652" y="182972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59994" y="1158299"/>
            <a:ext cx="126746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Division</a:t>
            </a:r>
            <a:r>
              <a:rPr sz="1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Algorithm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09193" y="1206292"/>
            <a:ext cx="4040504" cy="852805"/>
            <a:chOff x="309193" y="1206292"/>
            <a:chExt cx="4040504" cy="852805"/>
          </a:xfrm>
        </p:grpSpPr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9194" y="1319682"/>
              <a:ext cx="3989651" cy="5060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59994" y="1206292"/>
              <a:ext cx="3989704" cy="852805"/>
            </a:xfrm>
            <a:custGeom>
              <a:avLst/>
              <a:gdLst/>
              <a:ahLst/>
              <a:cxnLst/>
              <a:rect l="l" t="t" r="r" b="b"/>
              <a:pathLst>
                <a:path w="3989704" h="852805">
                  <a:moveTo>
                    <a:pt x="3989652" y="0"/>
                  </a:moveTo>
                  <a:lnTo>
                    <a:pt x="0" y="0"/>
                  </a:lnTo>
                  <a:lnTo>
                    <a:pt x="0" y="852187"/>
                  </a:lnTo>
                  <a:lnTo>
                    <a:pt x="3989652" y="852187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9193" y="1363960"/>
              <a:ext cx="3989704" cy="643890"/>
            </a:xfrm>
            <a:custGeom>
              <a:avLst/>
              <a:gdLst/>
              <a:ahLst/>
              <a:cxnLst/>
              <a:rect l="l" t="t" r="r" b="b"/>
              <a:pathLst>
                <a:path w="3989704" h="643889">
                  <a:moveTo>
                    <a:pt x="3989652" y="0"/>
                  </a:moveTo>
                  <a:lnTo>
                    <a:pt x="0" y="0"/>
                  </a:lnTo>
                  <a:lnTo>
                    <a:pt x="0" y="592919"/>
                  </a:lnTo>
                  <a:lnTo>
                    <a:pt x="4008" y="612644"/>
                  </a:lnTo>
                  <a:lnTo>
                    <a:pt x="14922" y="628797"/>
                  </a:lnTo>
                  <a:lnTo>
                    <a:pt x="31075" y="639711"/>
                  </a:lnTo>
                  <a:lnTo>
                    <a:pt x="50800" y="643719"/>
                  </a:lnTo>
                  <a:lnTo>
                    <a:pt x="3938852" y="643719"/>
                  </a:lnTo>
                  <a:lnTo>
                    <a:pt x="3958576" y="639711"/>
                  </a:lnTo>
                  <a:lnTo>
                    <a:pt x="3974729" y="628797"/>
                  </a:lnTo>
                  <a:lnTo>
                    <a:pt x="3985644" y="612644"/>
                  </a:lnTo>
                  <a:lnTo>
                    <a:pt x="3989652" y="592919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59994" y="1341455"/>
            <a:ext cx="3611879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>
              <a:lnSpc>
                <a:spcPts val="1200"/>
              </a:lnSpc>
              <a:spcBef>
                <a:spcPts val="95"/>
              </a:spcBef>
            </a:pPr>
            <a:r>
              <a:rPr sz="1000" spc="-5" dirty="0">
                <a:latin typeface="Microsoft Sans Serif"/>
                <a:cs typeface="Microsoft Sans Serif"/>
              </a:rPr>
              <a:t>Let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be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integer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-8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positive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integer.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there</a:t>
            </a:r>
            <a:endParaRPr sz="1000">
              <a:latin typeface="Microsoft Sans Serif"/>
              <a:cs typeface="Microsoft Sans Serif"/>
            </a:endParaRPr>
          </a:p>
          <a:p>
            <a:pPr marR="5080" algn="just">
              <a:lnSpc>
                <a:spcPts val="1200"/>
              </a:lnSpc>
              <a:spcBef>
                <a:spcPts val="40"/>
              </a:spcBef>
            </a:pPr>
            <a:r>
              <a:rPr sz="1000" spc="-5" dirty="0">
                <a:latin typeface="Microsoft Sans Serif"/>
                <a:cs typeface="Microsoft Sans Serif"/>
              </a:rPr>
              <a:t>are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unique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integers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70" dirty="0">
                <a:latin typeface="Calibri"/>
                <a:cs typeface="Calibri"/>
              </a:rPr>
              <a:t>q</a:t>
            </a:r>
            <a:r>
              <a:rPr sz="1000" i="1" spc="85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65" dirty="0">
                <a:latin typeface="Calibri"/>
                <a:cs typeface="Calibri"/>
              </a:rPr>
              <a:t>r</a:t>
            </a:r>
            <a:r>
              <a:rPr sz="1000" spc="65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with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Calibri"/>
                <a:cs typeface="Calibri"/>
              </a:rPr>
              <a:t>0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≤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105" dirty="0">
                <a:latin typeface="Calibri"/>
                <a:cs typeface="Calibri"/>
              </a:rPr>
              <a:t>r</a:t>
            </a:r>
            <a:r>
              <a:rPr sz="1000" i="1" spc="75" dirty="0">
                <a:latin typeface="Calibri"/>
                <a:cs typeface="Calibri"/>
              </a:rPr>
              <a:t> </a:t>
            </a:r>
            <a:r>
              <a:rPr sz="1000" i="1" spc="275" dirty="0">
                <a:latin typeface="Calibri"/>
                <a:cs typeface="Calibri"/>
              </a:rPr>
              <a:t>&lt;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d</a:t>
            </a:r>
            <a:r>
              <a:rPr sz="1000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such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that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-80" dirty="0">
                <a:latin typeface="Calibri"/>
                <a:cs typeface="Calibri"/>
              </a:rPr>
              <a:t>bq</a:t>
            </a:r>
            <a:r>
              <a:rPr sz="1000" i="1" spc="3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i="1" spc="65" dirty="0">
                <a:latin typeface="Calibri"/>
                <a:cs typeface="Calibri"/>
              </a:rPr>
              <a:t>r</a:t>
            </a:r>
            <a:r>
              <a:rPr sz="1000" spc="65" dirty="0">
                <a:latin typeface="Microsoft Sans Serif"/>
                <a:cs typeface="Microsoft Sans Serif"/>
              </a:rPr>
              <a:t>.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 integers </a:t>
            </a:r>
            <a:r>
              <a:rPr sz="1000" i="1" spc="-70" dirty="0">
                <a:latin typeface="Calibri"/>
                <a:cs typeface="Calibri"/>
              </a:rPr>
              <a:t>q</a:t>
            </a:r>
            <a:r>
              <a:rPr sz="1000" i="1" spc="-65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 </a:t>
            </a:r>
            <a:r>
              <a:rPr sz="1000" i="1" spc="105" dirty="0">
                <a:latin typeface="Calibri"/>
                <a:cs typeface="Calibri"/>
              </a:rPr>
              <a:t>r </a:t>
            </a:r>
            <a:r>
              <a:rPr sz="1000" spc="-5" dirty="0">
                <a:latin typeface="Microsoft Sans Serif"/>
                <a:cs typeface="Microsoft Sans Serif"/>
              </a:rPr>
              <a:t>are respectively called the quotient and the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remainder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when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divided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by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45" dirty="0">
                <a:latin typeface="Calibri"/>
                <a:cs typeface="Calibri"/>
              </a:rPr>
              <a:t>b</a:t>
            </a:r>
            <a:r>
              <a:rPr sz="1000" spc="-45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9193" y="2159596"/>
            <a:ext cx="3989704" cy="181610"/>
          </a:xfrm>
          <a:custGeom>
            <a:avLst/>
            <a:gdLst/>
            <a:ahLst/>
            <a:cxnLst/>
            <a:rect l="l" t="t" r="r" b="b"/>
            <a:pathLst>
              <a:path w="3989704" h="18161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1200"/>
                </a:lnTo>
                <a:lnTo>
                  <a:pt x="3989652" y="181200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59994" y="2168533"/>
            <a:ext cx="492759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09193" y="2216534"/>
            <a:ext cx="4040504" cy="403225"/>
            <a:chOff x="309193" y="2216534"/>
            <a:chExt cx="4040504" cy="403225"/>
          </a:xfrm>
        </p:grpSpPr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9194" y="2328151"/>
              <a:ext cx="3989651" cy="5060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59994" y="2216534"/>
              <a:ext cx="3989704" cy="403225"/>
            </a:xfrm>
            <a:custGeom>
              <a:avLst/>
              <a:gdLst/>
              <a:ahLst/>
              <a:cxnLst/>
              <a:rect l="l" t="t" r="r" b="b"/>
              <a:pathLst>
                <a:path w="3989704" h="403225">
                  <a:moveTo>
                    <a:pt x="3989652" y="0"/>
                  </a:moveTo>
                  <a:lnTo>
                    <a:pt x="0" y="0"/>
                  </a:lnTo>
                  <a:lnTo>
                    <a:pt x="0" y="402955"/>
                  </a:lnTo>
                  <a:lnTo>
                    <a:pt x="3989652" y="402955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9193" y="2372430"/>
              <a:ext cx="3989704" cy="196850"/>
            </a:xfrm>
            <a:custGeom>
              <a:avLst/>
              <a:gdLst/>
              <a:ahLst/>
              <a:cxnLst/>
              <a:rect l="l" t="t" r="r" b="b"/>
              <a:pathLst>
                <a:path w="3989704" h="196850">
                  <a:moveTo>
                    <a:pt x="3989652" y="0"/>
                  </a:moveTo>
                  <a:lnTo>
                    <a:pt x="0" y="0"/>
                  </a:lnTo>
                  <a:lnTo>
                    <a:pt x="0" y="145458"/>
                  </a:lnTo>
                  <a:lnTo>
                    <a:pt x="4008" y="165183"/>
                  </a:lnTo>
                  <a:lnTo>
                    <a:pt x="14922" y="181336"/>
                  </a:lnTo>
                  <a:lnTo>
                    <a:pt x="31075" y="192250"/>
                  </a:lnTo>
                  <a:lnTo>
                    <a:pt x="50800" y="196259"/>
                  </a:lnTo>
                  <a:lnTo>
                    <a:pt x="3938852" y="196259"/>
                  </a:lnTo>
                  <a:lnTo>
                    <a:pt x="3958576" y="192250"/>
                  </a:lnTo>
                  <a:lnTo>
                    <a:pt x="3974729" y="181336"/>
                  </a:lnTo>
                  <a:lnTo>
                    <a:pt x="3985644" y="165183"/>
                  </a:lnTo>
                  <a:lnTo>
                    <a:pt x="3989652" y="14545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09194" y="2216534"/>
            <a:ext cx="4040504" cy="40322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Microsoft Sans Serif"/>
                <a:cs typeface="Microsoft Sans Serif"/>
              </a:rPr>
              <a:t>If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46</a:t>
            </a:r>
            <a:r>
              <a:rPr sz="1000" spc="-10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-8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13</a:t>
            </a:r>
            <a:r>
              <a:rPr sz="1000" spc="-10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70" dirty="0">
                <a:latin typeface="Calibri"/>
                <a:cs typeface="Calibri"/>
              </a:rPr>
              <a:t>q 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3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i="1" spc="105" dirty="0">
                <a:latin typeface="Calibri"/>
                <a:cs typeface="Calibri"/>
              </a:rPr>
              <a:t>r</a:t>
            </a:r>
            <a:r>
              <a:rPr sz="1000" i="1" spc="7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7</a:t>
            </a:r>
            <a:r>
              <a:rPr sz="1000" spc="-10" dirty="0">
                <a:latin typeface="Microsoft Sans Serif"/>
                <a:cs typeface="Microsoft Sans Serif"/>
              </a:rPr>
              <a:t>.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Here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Calibri"/>
                <a:cs typeface="Calibri"/>
              </a:rPr>
              <a:t>46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13(3)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7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1775"/>
            <a:chOff x="0" y="0"/>
            <a:chExt cx="4608195" cy="231775"/>
          </a:xfrm>
        </p:grpSpPr>
        <p:sp>
          <p:nvSpPr>
            <p:cNvPr id="3" name="object 3"/>
            <p:cNvSpPr/>
            <p:nvPr/>
          </p:nvSpPr>
          <p:spPr>
            <a:xfrm>
              <a:off x="16357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61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65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69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131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350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139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6430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27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0313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35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072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5762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80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68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72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476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980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Rules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Exclusion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181978"/>
            <a:ext cx="4608195" cy="277495"/>
            <a:chOff x="0" y="181978"/>
            <a:chExt cx="4608195" cy="277495"/>
          </a:xfrm>
        </p:grpSpPr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81978"/>
              <a:ext cx="4608004" cy="6616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231609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95300" y="196123"/>
            <a:ext cx="6026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Outline</a:t>
            </a:r>
            <a:endParaRPr sz="1400"/>
          </a:p>
        </p:txBody>
      </p:sp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59346"/>
            <a:ext cx="4608004" cy="3308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655790"/>
            <a:ext cx="172046" cy="172046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355765" y="671743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1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9272" y="561168"/>
            <a:ext cx="2010410" cy="266128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endParaRPr sz="1000">
              <a:latin typeface="Microsoft Sans Serif"/>
              <a:cs typeface="Microsoft Sans Serif"/>
            </a:endParaRPr>
          </a:p>
          <a:p>
            <a:pPr marL="12700" marR="320675">
              <a:lnSpc>
                <a:spcPct val="157200"/>
              </a:lnSpc>
            </a:pPr>
            <a:r>
              <a:rPr sz="1000" spc="-10" dirty="0">
                <a:solidFill>
                  <a:srgbClr val="D6D6E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3" action="ppaction://hlinksldjump"/>
              </a:rPr>
              <a:t> and Combination </a:t>
            </a:r>
            <a:r>
              <a:rPr sz="1000" spc="-25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1000" spc="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Rules 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1000" spc="5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endParaRPr sz="1000">
              <a:latin typeface="Microsoft Sans Serif"/>
              <a:cs typeface="Microsoft Sans Serif"/>
            </a:endParaRPr>
          </a:p>
          <a:p>
            <a:pPr marL="12700" marR="5080">
              <a:lnSpc>
                <a:spcPct val="157200"/>
              </a:lnSpc>
            </a:pP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1000" spc="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1000" spc="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Exclusion </a:t>
            </a:r>
            <a:r>
              <a:rPr sz="1000" spc="-25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endParaRPr sz="1000">
              <a:latin typeface="Microsoft Sans Serif"/>
              <a:cs typeface="Microsoft Sans Serif"/>
            </a:endParaRPr>
          </a:p>
          <a:p>
            <a:pPr marL="12700" marR="902335">
              <a:lnSpc>
                <a:spcPct val="157200"/>
              </a:lnSpc>
            </a:pP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8" action="ppaction://hlinksldjump"/>
              </a:rPr>
              <a:t>Numbers 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2" action="ppaction://hlinksldjump"/>
              </a:rPr>
              <a:t>Prime </a:t>
            </a:r>
            <a:r>
              <a:rPr sz="1000" spc="-10" dirty="0">
                <a:solidFill>
                  <a:srgbClr val="D6D6EF"/>
                </a:solidFill>
                <a:latin typeface="Microsoft Sans Serif"/>
                <a:cs typeface="Microsoft Sans Serif"/>
                <a:hlinkClick r:id="rId12" action="ppaction://hlinksldjump"/>
              </a:rPr>
              <a:t>Factorization </a:t>
            </a:r>
            <a:r>
              <a:rPr sz="1000" spc="-254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13" action="ppaction://hlinksldjump"/>
              </a:rPr>
              <a:t>GCD</a:t>
            </a:r>
            <a:endParaRPr sz="1000">
              <a:latin typeface="Microsoft Sans Serif"/>
              <a:cs typeface="Microsoft Sans Serif"/>
            </a:endParaRPr>
          </a:p>
          <a:p>
            <a:pPr marL="12700" marR="609600">
              <a:lnSpc>
                <a:spcPct val="157200"/>
              </a:lnSpc>
            </a:pP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4" action="ppaction://hlinksldjump"/>
              </a:rPr>
              <a:t>The</a:t>
            </a:r>
            <a:r>
              <a:rPr sz="1000" spc="-15" dirty="0">
                <a:solidFill>
                  <a:srgbClr val="D6D6EF"/>
                </a:solidFill>
                <a:latin typeface="Microsoft Sans Serif"/>
                <a:cs typeface="Microsoft Sans Serif"/>
                <a:hlinkClick r:id="rId14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4" action="ppaction://hlinksldjump"/>
              </a:rPr>
              <a:t>Euclidean</a:t>
            </a:r>
            <a:r>
              <a:rPr sz="1000" spc="-15" dirty="0">
                <a:solidFill>
                  <a:srgbClr val="D6D6EF"/>
                </a:solidFill>
                <a:latin typeface="Microsoft Sans Serif"/>
                <a:cs typeface="Microsoft Sans Serif"/>
                <a:hlinkClick r:id="rId14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4" action="ppaction://hlinksldjump"/>
              </a:rPr>
              <a:t>Algorithm </a:t>
            </a:r>
            <a:r>
              <a:rPr sz="1000" spc="-25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5" action="ppaction://hlinksldjump"/>
              </a:rPr>
              <a:t>LCM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895362"/>
            <a:ext cx="172046" cy="172046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355765" y="911316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2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07060" y="1134948"/>
            <a:ext cx="172046" cy="172046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355765" y="1150165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3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34" name="object 3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1374521"/>
            <a:ext cx="172046" cy="172046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355765" y="1390474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4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36" name="object 3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1614106"/>
            <a:ext cx="172046" cy="172046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355765" y="1628510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5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38" name="object 3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1853692"/>
            <a:ext cx="172046" cy="172046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355765" y="1868909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6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0" name="object 4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2093264"/>
            <a:ext cx="172046" cy="172046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355765" y="2108405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7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2" name="object 4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2332850"/>
            <a:ext cx="172046" cy="172046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355765" y="2348067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8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4" name="object 4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07060" y="2572423"/>
            <a:ext cx="172046" cy="172046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355765" y="2587653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9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6" name="object 4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2812008"/>
            <a:ext cx="172046" cy="172046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331139" y="2827225"/>
            <a:ext cx="1244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10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8" name="object 4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3051581"/>
            <a:ext cx="172046" cy="172046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331139" y="3067535"/>
            <a:ext cx="1244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11</a:t>
            </a:r>
            <a:endParaRPr sz="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Rules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Exclusion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81978"/>
            <a:ext cx="4608195" cy="277495"/>
            <a:chOff x="0" y="181978"/>
            <a:chExt cx="4608195" cy="277495"/>
          </a:xfrm>
        </p:grpSpPr>
        <p:pic>
          <p:nvPicPr>
            <p:cNvPr id="4" name="object 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81978"/>
              <a:ext cx="4608004" cy="6616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31609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5300" y="196123"/>
            <a:ext cx="4305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GCD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59346"/>
            <a:ext cx="4608004" cy="3308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09193" y="778916"/>
            <a:ext cx="3989704" cy="175260"/>
          </a:xfrm>
          <a:custGeom>
            <a:avLst/>
            <a:gdLst/>
            <a:ahLst/>
            <a:cxnLst/>
            <a:rect l="l" t="t" r="r" b="b"/>
            <a:pathLst>
              <a:path w="3989704" h="17525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4811"/>
                </a:lnTo>
                <a:lnTo>
                  <a:pt x="3989652" y="174811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9994" y="788868"/>
            <a:ext cx="527685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Definition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9193" y="835848"/>
            <a:ext cx="4040504" cy="693420"/>
            <a:chOff x="309193" y="835848"/>
            <a:chExt cx="4040504" cy="693420"/>
          </a:xfrm>
        </p:grpSpPr>
        <p:pic>
          <p:nvPicPr>
            <p:cNvPr id="11" name="object 1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9194" y="941082"/>
              <a:ext cx="3989651" cy="5060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9994" y="835848"/>
              <a:ext cx="3989704" cy="693420"/>
            </a:xfrm>
            <a:custGeom>
              <a:avLst/>
              <a:gdLst/>
              <a:ahLst/>
              <a:cxnLst/>
              <a:rect l="l" t="t" r="r" b="b"/>
              <a:pathLst>
                <a:path w="3989704" h="693419">
                  <a:moveTo>
                    <a:pt x="3989652" y="0"/>
                  </a:moveTo>
                  <a:lnTo>
                    <a:pt x="0" y="0"/>
                  </a:lnTo>
                  <a:lnTo>
                    <a:pt x="0" y="693271"/>
                  </a:lnTo>
                  <a:lnTo>
                    <a:pt x="3989652" y="693271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9193" y="985354"/>
              <a:ext cx="3989704" cy="493395"/>
            </a:xfrm>
            <a:custGeom>
              <a:avLst/>
              <a:gdLst/>
              <a:ahLst/>
              <a:cxnLst/>
              <a:rect l="l" t="t" r="r" b="b"/>
              <a:pathLst>
                <a:path w="3989704" h="493394">
                  <a:moveTo>
                    <a:pt x="3989652" y="0"/>
                  </a:moveTo>
                  <a:lnTo>
                    <a:pt x="0" y="0"/>
                  </a:lnTo>
                  <a:lnTo>
                    <a:pt x="0" y="442163"/>
                  </a:lnTo>
                  <a:lnTo>
                    <a:pt x="4008" y="461888"/>
                  </a:lnTo>
                  <a:lnTo>
                    <a:pt x="14922" y="478041"/>
                  </a:lnTo>
                  <a:lnTo>
                    <a:pt x="31075" y="488955"/>
                  </a:lnTo>
                  <a:lnTo>
                    <a:pt x="50800" y="492963"/>
                  </a:lnTo>
                  <a:lnTo>
                    <a:pt x="3938852" y="492963"/>
                  </a:lnTo>
                  <a:lnTo>
                    <a:pt x="3958576" y="488955"/>
                  </a:lnTo>
                  <a:lnTo>
                    <a:pt x="3974729" y="478041"/>
                  </a:lnTo>
                  <a:lnTo>
                    <a:pt x="3985644" y="461888"/>
                  </a:lnTo>
                  <a:lnTo>
                    <a:pt x="3989652" y="442163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7294" y="962855"/>
            <a:ext cx="3883660" cy="136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Microsoft Sans Serif"/>
                <a:cs typeface="Microsoft Sans Serif"/>
              </a:rPr>
              <a:t>Let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-8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be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integers,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both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zero.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largest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integer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dirty="0">
                <a:latin typeface="Calibri"/>
                <a:cs typeface="Calibri"/>
              </a:rPr>
              <a:t>d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such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that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i="1" dirty="0">
                <a:latin typeface="Calibri"/>
                <a:cs typeface="Calibri"/>
              </a:rPr>
              <a:t>d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dirty="0">
                <a:latin typeface="Calibri"/>
                <a:cs typeface="Calibri"/>
              </a:rPr>
              <a:t>d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-8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called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greatest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common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divisor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45" dirty="0">
                <a:latin typeface="Calibri"/>
                <a:cs typeface="Calibri"/>
              </a:rPr>
              <a:t>b</a:t>
            </a:r>
            <a:r>
              <a:rPr sz="1000" spc="-45" dirty="0">
                <a:latin typeface="Microsoft Sans Serif"/>
                <a:cs typeface="Microsoft Sans Serif"/>
              </a:rPr>
              <a:t>.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greatest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common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divisor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-8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denoted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by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gcd(</a:t>
            </a:r>
            <a:r>
              <a:rPr sz="1000" i="1" dirty="0">
                <a:latin typeface="Calibri"/>
                <a:cs typeface="Calibri"/>
              </a:rPr>
              <a:t>a</a:t>
            </a:r>
            <a:r>
              <a:rPr sz="1000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30" dirty="0">
                <a:latin typeface="Calibri"/>
                <a:cs typeface="Calibri"/>
              </a:rPr>
              <a:t>b</a:t>
            </a:r>
            <a:r>
              <a:rPr sz="1000" spc="-30" dirty="0">
                <a:latin typeface="Microsoft Sans Serif"/>
                <a:cs typeface="Microsoft Sans Serif"/>
              </a:rPr>
              <a:t>).</a:t>
            </a:r>
            <a:endParaRPr sz="1000">
              <a:latin typeface="Microsoft Sans Serif"/>
              <a:cs typeface="Microsoft Sans Serif"/>
            </a:endParaRPr>
          </a:p>
          <a:p>
            <a:pPr marL="12700" marR="156845">
              <a:lnSpc>
                <a:spcPct val="100000"/>
              </a:lnSpc>
              <a:spcBef>
                <a:spcPts val="955"/>
              </a:spcBef>
            </a:pP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greatest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common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divisor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two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integers,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both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zero,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exists </a:t>
            </a:r>
            <a:r>
              <a:rPr sz="1000" spc="-5" dirty="0">
                <a:latin typeface="Microsoft Sans Serif"/>
                <a:cs typeface="Microsoft Sans Serif"/>
              </a:rPr>
              <a:t> because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set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common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divisors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these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integers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nonempty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finite.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One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way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find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greatest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common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divisor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two </a:t>
            </a:r>
            <a:r>
              <a:rPr sz="1000" spc="-5" dirty="0">
                <a:latin typeface="Microsoft Sans Serif"/>
                <a:cs typeface="Microsoft Sans Serif"/>
              </a:rPr>
              <a:t> integers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find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all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positive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common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divisors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both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integers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take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largest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divisor.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9193" y="2417546"/>
            <a:ext cx="3989704" cy="181610"/>
          </a:xfrm>
          <a:custGeom>
            <a:avLst/>
            <a:gdLst/>
            <a:ahLst/>
            <a:cxnLst/>
            <a:rect l="l" t="t" r="r" b="b"/>
            <a:pathLst>
              <a:path w="3989704" h="18161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1200"/>
                </a:lnTo>
                <a:lnTo>
                  <a:pt x="3989652" y="181200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9994" y="2426482"/>
            <a:ext cx="492759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09193" y="2474481"/>
            <a:ext cx="4040504" cy="701040"/>
            <a:chOff x="309193" y="2474481"/>
            <a:chExt cx="4040504" cy="701040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9194" y="2586101"/>
              <a:ext cx="3989651" cy="5060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59994" y="2474481"/>
              <a:ext cx="3989704" cy="701040"/>
            </a:xfrm>
            <a:custGeom>
              <a:avLst/>
              <a:gdLst/>
              <a:ahLst/>
              <a:cxnLst/>
              <a:rect l="l" t="t" r="r" b="b"/>
              <a:pathLst>
                <a:path w="3989704" h="701039">
                  <a:moveTo>
                    <a:pt x="3989652" y="0"/>
                  </a:moveTo>
                  <a:lnTo>
                    <a:pt x="0" y="0"/>
                  </a:lnTo>
                  <a:lnTo>
                    <a:pt x="0" y="700672"/>
                  </a:lnTo>
                  <a:lnTo>
                    <a:pt x="3989652" y="700672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9193" y="2630376"/>
              <a:ext cx="3989704" cy="494030"/>
            </a:xfrm>
            <a:custGeom>
              <a:avLst/>
              <a:gdLst/>
              <a:ahLst/>
              <a:cxnLst/>
              <a:rect l="l" t="t" r="r" b="b"/>
              <a:pathLst>
                <a:path w="3989704" h="494030">
                  <a:moveTo>
                    <a:pt x="3989652" y="0"/>
                  </a:moveTo>
                  <a:lnTo>
                    <a:pt x="0" y="0"/>
                  </a:lnTo>
                  <a:lnTo>
                    <a:pt x="0" y="443175"/>
                  </a:lnTo>
                  <a:lnTo>
                    <a:pt x="4008" y="462900"/>
                  </a:lnTo>
                  <a:lnTo>
                    <a:pt x="14922" y="479053"/>
                  </a:lnTo>
                  <a:lnTo>
                    <a:pt x="31075" y="489967"/>
                  </a:lnTo>
                  <a:lnTo>
                    <a:pt x="50800" y="493976"/>
                  </a:lnTo>
                  <a:lnTo>
                    <a:pt x="3938852" y="493976"/>
                  </a:lnTo>
                  <a:lnTo>
                    <a:pt x="3958576" y="489967"/>
                  </a:lnTo>
                  <a:lnTo>
                    <a:pt x="3974729" y="479053"/>
                  </a:lnTo>
                  <a:lnTo>
                    <a:pt x="3985644" y="462900"/>
                  </a:lnTo>
                  <a:lnTo>
                    <a:pt x="3989652" y="443175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09194" y="2474481"/>
            <a:ext cx="4040504" cy="701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0800">
              <a:lnSpc>
                <a:spcPts val="1200"/>
              </a:lnSpc>
              <a:spcBef>
                <a:spcPts val="5"/>
              </a:spcBef>
            </a:pPr>
            <a:r>
              <a:rPr sz="1000" spc="-5" dirty="0">
                <a:latin typeface="Microsoft Sans Serif"/>
                <a:cs typeface="Microsoft Sans Serif"/>
              </a:rPr>
              <a:t>What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greatest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common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divisor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24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36?</a:t>
            </a:r>
            <a:endParaRPr sz="1000">
              <a:latin typeface="Microsoft Sans Serif"/>
              <a:cs typeface="Microsoft Sans Serif"/>
            </a:endParaRPr>
          </a:p>
          <a:p>
            <a:pPr marL="50800">
              <a:lnSpc>
                <a:spcPts val="1195"/>
              </a:lnSpc>
            </a:pPr>
            <a:r>
              <a:rPr sz="1000" b="1" spc="-5" dirty="0">
                <a:latin typeface="Arial"/>
                <a:cs typeface="Arial"/>
              </a:rPr>
              <a:t>Solution:</a:t>
            </a:r>
            <a:r>
              <a:rPr sz="1000" b="1" spc="65" dirty="0">
                <a:latin typeface="Arial"/>
                <a:cs typeface="Arial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positive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common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divisors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24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36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are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1,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2,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3,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4,</a:t>
            </a:r>
            <a:endParaRPr sz="1000">
              <a:latin typeface="Microsoft Sans Serif"/>
              <a:cs typeface="Microsoft Sans Serif"/>
            </a:endParaRPr>
          </a:p>
          <a:p>
            <a:pPr marL="50800">
              <a:lnSpc>
                <a:spcPts val="1200"/>
              </a:lnSpc>
            </a:pPr>
            <a:r>
              <a:rPr sz="1000" spc="-5" dirty="0">
                <a:latin typeface="Microsoft Sans Serif"/>
                <a:cs typeface="Microsoft Sans Serif"/>
              </a:rPr>
              <a:t>6,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12.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Hence,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gcd(24,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36)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=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12.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1775"/>
            <a:chOff x="0" y="0"/>
            <a:chExt cx="4608195" cy="231775"/>
          </a:xfrm>
        </p:grpSpPr>
        <p:sp>
          <p:nvSpPr>
            <p:cNvPr id="3" name="object 3"/>
            <p:cNvSpPr/>
            <p:nvPr/>
          </p:nvSpPr>
          <p:spPr>
            <a:xfrm>
              <a:off x="16357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61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65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69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131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350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139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6430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27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0313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35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072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5762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80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68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72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476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980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Rules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Exclusion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9193" y="288315"/>
            <a:ext cx="3989704" cy="175260"/>
          </a:xfrm>
          <a:custGeom>
            <a:avLst/>
            <a:gdLst/>
            <a:ahLst/>
            <a:cxnLst/>
            <a:rect l="l" t="t" r="r" b="b"/>
            <a:pathLst>
              <a:path w="3989704" h="17525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4811"/>
                </a:lnTo>
                <a:lnTo>
                  <a:pt x="3989652" y="174811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9994" y="298267"/>
            <a:ext cx="527685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Definition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09193" y="345247"/>
            <a:ext cx="4040504" cy="516890"/>
            <a:chOff x="309193" y="345247"/>
            <a:chExt cx="4040504" cy="516890"/>
          </a:xfrm>
        </p:grpSpPr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9194" y="450481"/>
              <a:ext cx="3989651" cy="5060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59994" y="345247"/>
              <a:ext cx="3989704" cy="516890"/>
            </a:xfrm>
            <a:custGeom>
              <a:avLst/>
              <a:gdLst/>
              <a:ahLst/>
              <a:cxnLst/>
              <a:rect l="l" t="t" r="r" b="b"/>
              <a:pathLst>
                <a:path w="3989704" h="516890">
                  <a:moveTo>
                    <a:pt x="3989652" y="0"/>
                  </a:moveTo>
                  <a:lnTo>
                    <a:pt x="0" y="0"/>
                  </a:lnTo>
                  <a:lnTo>
                    <a:pt x="0" y="516385"/>
                  </a:lnTo>
                  <a:lnTo>
                    <a:pt x="3989652" y="516385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9193" y="494753"/>
              <a:ext cx="3989704" cy="316230"/>
            </a:xfrm>
            <a:custGeom>
              <a:avLst/>
              <a:gdLst/>
              <a:ahLst/>
              <a:cxnLst/>
              <a:rect l="l" t="t" r="r" b="b"/>
              <a:pathLst>
                <a:path w="3989704" h="316230">
                  <a:moveTo>
                    <a:pt x="3989652" y="0"/>
                  </a:moveTo>
                  <a:lnTo>
                    <a:pt x="0" y="0"/>
                  </a:lnTo>
                  <a:lnTo>
                    <a:pt x="0" y="265277"/>
                  </a:lnTo>
                  <a:lnTo>
                    <a:pt x="4008" y="285002"/>
                  </a:lnTo>
                  <a:lnTo>
                    <a:pt x="14922" y="301155"/>
                  </a:lnTo>
                  <a:lnTo>
                    <a:pt x="31075" y="312069"/>
                  </a:lnTo>
                  <a:lnTo>
                    <a:pt x="50800" y="316078"/>
                  </a:lnTo>
                  <a:lnTo>
                    <a:pt x="3938852" y="316078"/>
                  </a:lnTo>
                  <a:lnTo>
                    <a:pt x="3958576" y="312069"/>
                  </a:lnTo>
                  <a:lnTo>
                    <a:pt x="3974729" y="301155"/>
                  </a:lnTo>
                  <a:lnTo>
                    <a:pt x="3985644" y="285002"/>
                  </a:lnTo>
                  <a:lnTo>
                    <a:pt x="3989652" y="265277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309194" y="345247"/>
            <a:ext cx="4040504" cy="51689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50800" marR="347345">
              <a:lnSpc>
                <a:spcPct val="100000"/>
              </a:lnSpc>
            </a:pPr>
            <a:r>
              <a:rPr spc="-5" dirty="0"/>
              <a:t>The</a:t>
            </a:r>
            <a:r>
              <a:rPr spc="15" dirty="0"/>
              <a:t> </a:t>
            </a:r>
            <a:r>
              <a:rPr spc="-5" dirty="0"/>
              <a:t>integers</a:t>
            </a:r>
            <a:r>
              <a:rPr spc="15" dirty="0"/>
              <a:t> </a:t>
            </a:r>
            <a:r>
              <a:rPr i="1" spc="10" dirty="0">
                <a:latin typeface="Calibri"/>
                <a:cs typeface="Calibri"/>
              </a:rPr>
              <a:t>a</a:t>
            </a:r>
            <a:r>
              <a:rPr i="1" spc="55" dirty="0">
                <a:latin typeface="Calibri"/>
                <a:cs typeface="Calibri"/>
              </a:rPr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i="1" spc="-90" dirty="0">
                <a:latin typeface="Calibri"/>
                <a:cs typeface="Calibri"/>
              </a:rPr>
              <a:t>b</a:t>
            </a:r>
            <a:r>
              <a:rPr i="1" spc="-75" dirty="0">
                <a:latin typeface="Calibri"/>
                <a:cs typeface="Calibri"/>
              </a:rPr>
              <a:t> </a:t>
            </a:r>
            <a:r>
              <a:rPr spc="-5" dirty="0"/>
              <a:t>are</a:t>
            </a:r>
            <a:r>
              <a:rPr spc="15" dirty="0"/>
              <a:t> </a:t>
            </a:r>
            <a:r>
              <a:rPr spc="-10" dirty="0"/>
              <a:t>relatively</a:t>
            </a:r>
            <a:r>
              <a:rPr spc="15" dirty="0"/>
              <a:t> </a:t>
            </a:r>
            <a:r>
              <a:rPr spc="-5" dirty="0"/>
              <a:t>prime</a:t>
            </a:r>
            <a:r>
              <a:rPr spc="15" dirty="0"/>
              <a:t> </a:t>
            </a:r>
            <a:r>
              <a:rPr spc="-5" dirty="0"/>
              <a:t>if</a:t>
            </a:r>
            <a:r>
              <a:rPr spc="15" dirty="0"/>
              <a:t> </a:t>
            </a:r>
            <a:r>
              <a:rPr spc="-5" dirty="0"/>
              <a:t>their</a:t>
            </a:r>
            <a:r>
              <a:rPr spc="15" dirty="0"/>
              <a:t> </a:t>
            </a:r>
            <a:r>
              <a:rPr spc="-5" dirty="0"/>
              <a:t>greatest</a:t>
            </a:r>
            <a:r>
              <a:rPr spc="15" dirty="0"/>
              <a:t> </a:t>
            </a:r>
            <a:r>
              <a:rPr spc="-5" dirty="0"/>
              <a:t>common </a:t>
            </a:r>
            <a:r>
              <a:rPr spc="-254" dirty="0"/>
              <a:t> </a:t>
            </a:r>
            <a:r>
              <a:rPr spc="-5" dirty="0"/>
              <a:t>divisor</a:t>
            </a:r>
            <a:r>
              <a:rPr spc="5" dirty="0"/>
              <a:t> </a:t>
            </a:r>
            <a:r>
              <a:rPr spc="-5" dirty="0"/>
              <a:t>is</a:t>
            </a:r>
            <a:r>
              <a:rPr spc="10" dirty="0"/>
              <a:t> </a:t>
            </a:r>
            <a:r>
              <a:rPr spc="-5" dirty="0"/>
              <a:t>1.</a:t>
            </a:r>
          </a:p>
        </p:txBody>
      </p:sp>
      <p:grpSp>
        <p:nvGrpSpPr>
          <p:cNvPr id="29" name="object 29"/>
          <p:cNvGrpSpPr/>
          <p:nvPr/>
        </p:nvGrpSpPr>
        <p:grpSpPr>
          <a:xfrm>
            <a:off x="309193" y="1277378"/>
            <a:ext cx="4040504" cy="1650364"/>
            <a:chOff x="309193" y="1277378"/>
            <a:chExt cx="4040504" cy="1650364"/>
          </a:xfrm>
        </p:grpSpPr>
        <p:sp>
          <p:nvSpPr>
            <p:cNvPr id="30" name="object 30"/>
            <p:cNvSpPr/>
            <p:nvPr/>
          </p:nvSpPr>
          <p:spPr>
            <a:xfrm>
              <a:off x="309193" y="1277378"/>
              <a:ext cx="3989704" cy="82550"/>
            </a:xfrm>
            <a:custGeom>
              <a:avLst/>
              <a:gdLst/>
              <a:ahLst/>
              <a:cxnLst/>
              <a:rect l="l" t="t" r="r" b="b"/>
              <a:pathLst>
                <a:path w="3989704" h="8255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9994" y="1340621"/>
              <a:ext cx="3989704" cy="1587500"/>
            </a:xfrm>
            <a:custGeom>
              <a:avLst/>
              <a:gdLst/>
              <a:ahLst/>
              <a:cxnLst/>
              <a:rect l="l" t="t" r="r" b="b"/>
              <a:pathLst>
                <a:path w="3989704" h="1587500">
                  <a:moveTo>
                    <a:pt x="3989652" y="0"/>
                  </a:moveTo>
                  <a:lnTo>
                    <a:pt x="0" y="0"/>
                  </a:lnTo>
                  <a:lnTo>
                    <a:pt x="0" y="1586996"/>
                  </a:lnTo>
                  <a:lnTo>
                    <a:pt x="3989652" y="1586996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9193" y="1321784"/>
              <a:ext cx="3989704" cy="1555115"/>
            </a:xfrm>
            <a:custGeom>
              <a:avLst/>
              <a:gdLst/>
              <a:ahLst/>
              <a:cxnLst/>
              <a:rect l="l" t="t" r="r" b="b"/>
              <a:pathLst>
                <a:path w="3989704" h="1555114">
                  <a:moveTo>
                    <a:pt x="3989652" y="0"/>
                  </a:moveTo>
                  <a:lnTo>
                    <a:pt x="0" y="0"/>
                  </a:lnTo>
                  <a:lnTo>
                    <a:pt x="0" y="1504232"/>
                  </a:lnTo>
                  <a:lnTo>
                    <a:pt x="4008" y="1523957"/>
                  </a:lnTo>
                  <a:lnTo>
                    <a:pt x="14922" y="1540110"/>
                  </a:lnTo>
                  <a:lnTo>
                    <a:pt x="31075" y="1551024"/>
                  </a:lnTo>
                  <a:lnTo>
                    <a:pt x="50800" y="1555032"/>
                  </a:lnTo>
                  <a:lnTo>
                    <a:pt x="3938852" y="1555032"/>
                  </a:lnTo>
                  <a:lnTo>
                    <a:pt x="3958576" y="1551024"/>
                  </a:lnTo>
                  <a:lnTo>
                    <a:pt x="3974729" y="1540110"/>
                  </a:lnTo>
                  <a:lnTo>
                    <a:pt x="3985644" y="1523957"/>
                  </a:lnTo>
                  <a:lnTo>
                    <a:pt x="3989652" y="1504232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3664" marR="13906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It</a:t>
            </a:r>
            <a:r>
              <a:rPr spc="15" dirty="0"/>
              <a:t> </a:t>
            </a:r>
            <a:r>
              <a:rPr spc="-10" dirty="0"/>
              <a:t>follows</a:t>
            </a:r>
            <a:r>
              <a:rPr spc="15" dirty="0"/>
              <a:t> </a:t>
            </a:r>
            <a:r>
              <a:rPr spc="-5" dirty="0"/>
              <a:t>from</a:t>
            </a:r>
            <a:r>
              <a:rPr spc="15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5" dirty="0"/>
              <a:t>definition</a:t>
            </a:r>
            <a:r>
              <a:rPr spc="15" dirty="0"/>
              <a:t> </a:t>
            </a:r>
            <a:r>
              <a:rPr spc="-5" dirty="0"/>
              <a:t>that</a:t>
            </a:r>
            <a:r>
              <a:rPr spc="15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5" dirty="0"/>
              <a:t>integers</a:t>
            </a:r>
            <a:r>
              <a:rPr spc="15" dirty="0"/>
              <a:t> </a:t>
            </a:r>
            <a:r>
              <a:rPr spc="-5" dirty="0"/>
              <a:t>17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5" dirty="0"/>
              <a:t>22</a:t>
            </a:r>
            <a:r>
              <a:rPr spc="15" dirty="0"/>
              <a:t> </a:t>
            </a:r>
            <a:r>
              <a:rPr spc="-5" dirty="0"/>
              <a:t>are</a:t>
            </a:r>
            <a:r>
              <a:rPr spc="15" dirty="0"/>
              <a:t> </a:t>
            </a:r>
            <a:r>
              <a:rPr spc="-10" dirty="0"/>
              <a:t>relatively </a:t>
            </a:r>
            <a:r>
              <a:rPr spc="-250" dirty="0"/>
              <a:t> </a:t>
            </a:r>
            <a:r>
              <a:rPr spc="-5" dirty="0"/>
              <a:t>prime,</a:t>
            </a:r>
            <a:r>
              <a:rPr spc="5" dirty="0"/>
              <a:t> </a:t>
            </a:r>
            <a:r>
              <a:rPr spc="-5" dirty="0"/>
              <a:t>because</a:t>
            </a:r>
            <a:r>
              <a:rPr spc="10" dirty="0"/>
              <a:t> </a:t>
            </a:r>
            <a:r>
              <a:rPr spc="-5" dirty="0"/>
              <a:t>gcd(17,</a:t>
            </a:r>
            <a:r>
              <a:rPr spc="10" dirty="0"/>
              <a:t> </a:t>
            </a:r>
            <a:r>
              <a:rPr spc="-5" dirty="0"/>
              <a:t>22)</a:t>
            </a:r>
            <a:r>
              <a:rPr spc="10" dirty="0"/>
              <a:t> </a:t>
            </a:r>
            <a:r>
              <a:rPr spc="-5" dirty="0"/>
              <a:t>=</a:t>
            </a:r>
            <a:r>
              <a:rPr spc="10" dirty="0"/>
              <a:t> </a:t>
            </a:r>
            <a:r>
              <a:rPr spc="-5" dirty="0"/>
              <a:t>1.</a:t>
            </a:r>
          </a:p>
          <a:p>
            <a:pPr marL="113664" marR="109855">
              <a:lnSpc>
                <a:spcPct val="100000"/>
              </a:lnSpc>
              <a:spcBef>
                <a:spcPts val="1000"/>
              </a:spcBef>
            </a:pPr>
            <a:r>
              <a:rPr spc="-5" dirty="0"/>
              <a:t>Another</a:t>
            </a:r>
            <a:r>
              <a:rPr spc="10" dirty="0"/>
              <a:t> </a:t>
            </a:r>
            <a:r>
              <a:rPr spc="-20" dirty="0"/>
              <a:t>way</a:t>
            </a:r>
            <a:r>
              <a:rPr spc="15" dirty="0"/>
              <a:t> </a:t>
            </a:r>
            <a:r>
              <a:rPr spc="-5" dirty="0"/>
              <a:t>to</a:t>
            </a:r>
            <a:r>
              <a:rPr spc="10" dirty="0"/>
              <a:t> </a:t>
            </a:r>
            <a:r>
              <a:rPr spc="-5" dirty="0"/>
              <a:t>find</a:t>
            </a:r>
            <a:r>
              <a:rPr spc="15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5" dirty="0"/>
              <a:t>greatest</a:t>
            </a:r>
            <a:r>
              <a:rPr spc="15" dirty="0"/>
              <a:t> </a:t>
            </a:r>
            <a:r>
              <a:rPr spc="-5" dirty="0"/>
              <a:t>common</a:t>
            </a:r>
            <a:r>
              <a:rPr spc="10" dirty="0"/>
              <a:t> </a:t>
            </a:r>
            <a:r>
              <a:rPr spc="-5" dirty="0"/>
              <a:t>divisor</a:t>
            </a:r>
            <a:r>
              <a:rPr spc="15"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10" dirty="0"/>
              <a:t>two</a:t>
            </a:r>
            <a:r>
              <a:rPr spc="15" dirty="0"/>
              <a:t> </a:t>
            </a:r>
            <a:r>
              <a:rPr spc="-10" dirty="0"/>
              <a:t>positive </a:t>
            </a:r>
            <a:r>
              <a:rPr spc="-5" dirty="0"/>
              <a:t> integers is to use the prime factorizations of these integers.</a:t>
            </a:r>
            <a:r>
              <a:rPr dirty="0"/>
              <a:t> </a:t>
            </a:r>
            <a:r>
              <a:rPr spc="-5" dirty="0"/>
              <a:t>Suppose </a:t>
            </a:r>
            <a:r>
              <a:rPr spc="-254" dirty="0"/>
              <a:t> </a:t>
            </a:r>
            <a:r>
              <a:rPr spc="-5" dirty="0"/>
              <a:t>that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5" dirty="0"/>
              <a:t>prime</a:t>
            </a:r>
            <a:r>
              <a:rPr spc="15" dirty="0"/>
              <a:t> </a:t>
            </a:r>
            <a:r>
              <a:rPr spc="-5" dirty="0"/>
              <a:t>factorizations</a:t>
            </a:r>
            <a:r>
              <a:rPr spc="10" dirty="0"/>
              <a:t> </a:t>
            </a:r>
            <a:r>
              <a:rPr spc="-5" dirty="0"/>
              <a:t>of</a:t>
            </a:r>
            <a:r>
              <a:rPr spc="15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10" dirty="0"/>
              <a:t>positive</a:t>
            </a:r>
            <a:r>
              <a:rPr spc="15" dirty="0"/>
              <a:t> </a:t>
            </a:r>
            <a:r>
              <a:rPr spc="-5" dirty="0"/>
              <a:t>integers</a:t>
            </a:r>
            <a:r>
              <a:rPr spc="10" dirty="0"/>
              <a:t> </a:t>
            </a:r>
            <a:r>
              <a:rPr i="1" spc="10" dirty="0">
                <a:latin typeface="Calibri"/>
                <a:cs typeface="Calibri"/>
              </a:rPr>
              <a:t>a</a:t>
            </a:r>
            <a:r>
              <a:rPr i="1" spc="55" dirty="0">
                <a:latin typeface="Calibri"/>
                <a:cs typeface="Calibri"/>
              </a:rPr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i="1" spc="-90" dirty="0">
                <a:latin typeface="Calibri"/>
                <a:cs typeface="Calibri"/>
              </a:rPr>
              <a:t>b</a:t>
            </a:r>
            <a:r>
              <a:rPr i="1" spc="-80" dirty="0">
                <a:latin typeface="Calibri"/>
                <a:cs typeface="Calibri"/>
              </a:rPr>
              <a:t> </a:t>
            </a:r>
            <a:r>
              <a:rPr spc="-5" dirty="0"/>
              <a:t>are</a:t>
            </a:r>
          </a:p>
          <a:p>
            <a:pPr marL="114300">
              <a:lnSpc>
                <a:spcPts val="1185"/>
              </a:lnSpc>
            </a:pPr>
            <a:r>
              <a:rPr i="1" spc="10" dirty="0">
                <a:latin typeface="Calibri"/>
                <a:cs typeface="Calibri"/>
              </a:rPr>
              <a:t>a</a:t>
            </a:r>
            <a:r>
              <a:rPr i="1" spc="50" dirty="0">
                <a:latin typeface="Calibri"/>
                <a:cs typeface="Calibri"/>
              </a:rPr>
              <a:t> </a:t>
            </a:r>
            <a:r>
              <a:rPr spc="275" dirty="0">
                <a:latin typeface="Calibri"/>
                <a:cs typeface="Calibri"/>
              </a:rPr>
              <a:t>=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i="1" spc="40" dirty="0">
                <a:latin typeface="Calibri"/>
                <a:cs typeface="Calibri"/>
              </a:rPr>
              <a:t>p</a:t>
            </a:r>
            <a:r>
              <a:rPr sz="1050" spc="60" baseline="-11904" dirty="0">
                <a:latin typeface="Calibri"/>
                <a:cs typeface="Calibri"/>
              </a:rPr>
              <a:t>1</a:t>
            </a:r>
            <a:r>
              <a:rPr sz="1050" i="1" spc="60" baseline="27777" dirty="0">
                <a:latin typeface="Calibri"/>
                <a:cs typeface="Calibri"/>
              </a:rPr>
              <a:t>a</a:t>
            </a:r>
            <a:r>
              <a:rPr sz="750" spc="60" baseline="27777" dirty="0">
                <a:latin typeface="Lucida Sans Unicode"/>
                <a:cs typeface="Lucida Sans Unicode"/>
              </a:rPr>
              <a:t>1</a:t>
            </a:r>
            <a:r>
              <a:rPr sz="750" spc="-89" baseline="27777" dirty="0">
                <a:latin typeface="Lucida Sans Unicode"/>
                <a:cs typeface="Lucida Sans Unicode"/>
              </a:rPr>
              <a:t> </a:t>
            </a:r>
            <a:r>
              <a:rPr sz="1000" i="1" spc="40" dirty="0">
                <a:latin typeface="Calibri"/>
                <a:cs typeface="Calibri"/>
              </a:rPr>
              <a:t>p</a:t>
            </a:r>
            <a:r>
              <a:rPr sz="1050" spc="60" baseline="-11904" dirty="0">
                <a:latin typeface="Calibri"/>
                <a:cs typeface="Calibri"/>
              </a:rPr>
              <a:t>2</a:t>
            </a:r>
            <a:r>
              <a:rPr sz="1050" i="1" spc="60" baseline="27777" dirty="0">
                <a:latin typeface="Calibri"/>
                <a:cs typeface="Calibri"/>
              </a:rPr>
              <a:t>a</a:t>
            </a:r>
            <a:r>
              <a:rPr sz="750" spc="60" baseline="27777" dirty="0">
                <a:latin typeface="Lucida Sans Unicode"/>
                <a:cs typeface="Lucida Sans Unicode"/>
              </a:rPr>
              <a:t>2</a:t>
            </a:r>
            <a:r>
              <a:rPr sz="750" spc="157" baseline="27777" dirty="0">
                <a:latin typeface="Lucida Sans Unicode"/>
                <a:cs typeface="Lucida Sans Unicode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145" dirty="0">
                <a:latin typeface="Lucida Sans Unicode"/>
                <a:cs typeface="Lucida Sans Unicode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155" dirty="0">
                <a:latin typeface="Lucida Sans Unicode"/>
                <a:cs typeface="Lucida Sans Unicode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150" dirty="0">
                <a:latin typeface="Lucida Sans Unicode"/>
                <a:cs typeface="Lucida Sans Unicode"/>
              </a:rPr>
              <a:t> </a:t>
            </a:r>
            <a:r>
              <a:rPr sz="1000" i="1" spc="90" dirty="0">
                <a:latin typeface="Calibri"/>
                <a:cs typeface="Calibri"/>
              </a:rPr>
              <a:t>p</a:t>
            </a:r>
            <a:r>
              <a:rPr sz="1050" i="1" spc="135" baseline="-11904" dirty="0">
                <a:latin typeface="Calibri"/>
                <a:cs typeface="Calibri"/>
              </a:rPr>
              <a:t>n</a:t>
            </a:r>
            <a:r>
              <a:rPr sz="1050" i="1" spc="135" baseline="27777" dirty="0">
                <a:latin typeface="Calibri"/>
                <a:cs typeface="Calibri"/>
              </a:rPr>
              <a:t>a</a:t>
            </a:r>
            <a:r>
              <a:rPr sz="750" i="1" spc="135" baseline="27777" dirty="0">
                <a:latin typeface="Georgia"/>
                <a:cs typeface="Georgia"/>
              </a:rPr>
              <a:t>n</a:t>
            </a:r>
            <a:r>
              <a:rPr sz="750" i="1" spc="-37" baseline="27777" dirty="0">
                <a:latin typeface="Georgia"/>
                <a:cs typeface="Georgia"/>
              </a:rPr>
              <a:t> </a:t>
            </a:r>
            <a:r>
              <a:rPr sz="1000" spc="-5" dirty="0"/>
              <a:t>,</a:t>
            </a:r>
            <a:r>
              <a:rPr sz="1000" spc="15" dirty="0"/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-8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p</a:t>
            </a:r>
            <a:r>
              <a:rPr sz="1050" spc="30" baseline="-11904" dirty="0">
                <a:latin typeface="Calibri"/>
                <a:cs typeface="Calibri"/>
              </a:rPr>
              <a:t>1</a:t>
            </a:r>
            <a:r>
              <a:rPr sz="1050" i="1" spc="30" baseline="27777" dirty="0">
                <a:latin typeface="Calibri"/>
                <a:cs typeface="Calibri"/>
              </a:rPr>
              <a:t>b</a:t>
            </a:r>
            <a:r>
              <a:rPr sz="750" spc="30" baseline="27777" dirty="0">
                <a:latin typeface="Lucida Sans Unicode"/>
                <a:cs typeface="Lucida Sans Unicode"/>
              </a:rPr>
              <a:t>1</a:t>
            </a:r>
            <a:r>
              <a:rPr sz="750" spc="-89" baseline="27777" dirty="0">
                <a:latin typeface="Lucida Sans Unicode"/>
                <a:cs typeface="Lucida Sans Unicode"/>
              </a:rPr>
              <a:t> </a:t>
            </a:r>
            <a:r>
              <a:rPr sz="1000" i="1" spc="20" dirty="0">
                <a:latin typeface="Calibri"/>
                <a:cs typeface="Calibri"/>
              </a:rPr>
              <a:t>p</a:t>
            </a:r>
            <a:r>
              <a:rPr sz="1050" spc="30" baseline="-11904" dirty="0">
                <a:latin typeface="Calibri"/>
                <a:cs typeface="Calibri"/>
              </a:rPr>
              <a:t>2</a:t>
            </a:r>
            <a:r>
              <a:rPr sz="1050" i="1" spc="30" baseline="27777" dirty="0">
                <a:latin typeface="Calibri"/>
                <a:cs typeface="Calibri"/>
              </a:rPr>
              <a:t>b</a:t>
            </a:r>
            <a:r>
              <a:rPr sz="750" spc="30" baseline="27777" dirty="0">
                <a:latin typeface="Lucida Sans Unicode"/>
                <a:cs typeface="Lucida Sans Unicode"/>
              </a:rPr>
              <a:t>2</a:t>
            </a:r>
            <a:r>
              <a:rPr sz="750" spc="157" baseline="27777" dirty="0">
                <a:latin typeface="Lucida Sans Unicode"/>
                <a:cs typeface="Lucida Sans Unicode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150" dirty="0">
                <a:latin typeface="Lucida Sans Unicode"/>
                <a:cs typeface="Lucida Sans Unicode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150" dirty="0">
                <a:latin typeface="Lucida Sans Unicode"/>
                <a:cs typeface="Lucida Sans Unicode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150" dirty="0">
                <a:latin typeface="Lucida Sans Unicode"/>
                <a:cs typeface="Lucida Sans Unicode"/>
              </a:rPr>
              <a:t> </a:t>
            </a:r>
            <a:r>
              <a:rPr sz="1000" i="1" spc="70" dirty="0">
                <a:latin typeface="Calibri"/>
                <a:cs typeface="Calibri"/>
              </a:rPr>
              <a:t>p</a:t>
            </a:r>
            <a:r>
              <a:rPr sz="1050" i="1" spc="104" baseline="-11904" dirty="0">
                <a:latin typeface="Calibri"/>
                <a:cs typeface="Calibri"/>
              </a:rPr>
              <a:t>n</a:t>
            </a:r>
            <a:r>
              <a:rPr sz="1050" i="1" spc="104" baseline="27777" dirty="0">
                <a:latin typeface="Calibri"/>
                <a:cs typeface="Calibri"/>
              </a:rPr>
              <a:t>b</a:t>
            </a:r>
            <a:r>
              <a:rPr sz="750" i="1" spc="104" baseline="27777" dirty="0">
                <a:latin typeface="Georgia"/>
                <a:cs typeface="Georgia"/>
              </a:rPr>
              <a:t>n</a:t>
            </a:r>
            <a:r>
              <a:rPr sz="750" i="1" spc="-37" baseline="27777" dirty="0">
                <a:latin typeface="Georgia"/>
                <a:cs typeface="Georgia"/>
              </a:rPr>
              <a:t> </a:t>
            </a:r>
            <a:r>
              <a:rPr sz="1000" spc="-5" dirty="0"/>
              <a:t>,</a:t>
            </a:r>
            <a:endParaRPr sz="1000">
              <a:latin typeface="Georgia"/>
              <a:cs typeface="Georgia"/>
            </a:endParaRPr>
          </a:p>
          <a:p>
            <a:pPr marL="114300" marR="68580">
              <a:lnSpc>
                <a:spcPts val="1200"/>
              </a:lnSpc>
              <a:spcBef>
                <a:spcPts val="40"/>
              </a:spcBef>
            </a:pPr>
            <a:r>
              <a:rPr spc="-5" dirty="0"/>
              <a:t>where</a:t>
            </a:r>
            <a:r>
              <a:rPr spc="10" dirty="0"/>
              <a:t> </a:t>
            </a:r>
            <a:r>
              <a:rPr spc="-5" dirty="0"/>
              <a:t>each</a:t>
            </a:r>
            <a:r>
              <a:rPr spc="15" dirty="0"/>
              <a:t> </a:t>
            </a:r>
            <a:r>
              <a:rPr spc="-10" dirty="0"/>
              <a:t>exponent</a:t>
            </a:r>
            <a:r>
              <a:rPr spc="10" dirty="0"/>
              <a:t> </a:t>
            </a:r>
            <a:r>
              <a:rPr spc="-5" dirty="0"/>
              <a:t>is</a:t>
            </a:r>
            <a:r>
              <a:rPr spc="15" dirty="0"/>
              <a:t> </a:t>
            </a:r>
            <a:r>
              <a:rPr spc="-5" dirty="0"/>
              <a:t>a</a:t>
            </a:r>
            <a:r>
              <a:rPr spc="10" dirty="0"/>
              <a:t> </a:t>
            </a:r>
            <a:r>
              <a:rPr spc="-5" dirty="0"/>
              <a:t>nonnegative</a:t>
            </a:r>
            <a:r>
              <a:rPr spc="15" dirty="0"/>
              <a:t> </a:t>
            </a:r>
            <a:r>
              <a:rPr spc="-10" dirty="0"/>
              <a:t>integer,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spc="-5" dirty="0"/>
              <a:t>where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spc="10" dirty="0"/>
              <a:t> </a:t>
            </a:r>
            <a:r>
              <a:rPr spc="-5" dirty="0"/>
              <a:t>primes </a:t>
            </a:r>
            <a:r>
              <a:rPr dirty="0"/>
              <a:t> </a:t>
            </a:r>
            <a:r>
              <a:rPr spc="-5" dirty="0"/>
              <a:t>occurring</a:t>
            </a:r>
            <a:r>
              <a:rPr dirty="0"/>
              <a:t> </a:t>
            </a:r>
            <a:r>
              <a:rPr spc="-5" dirty="0"/>
              <a:t>in</a:t>
            </a:r>
            <a:r>
              <a:rPr spc="5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prime</a:t>
            </a:r>
            <a:r>
              <a:rPr dirty="0"/>
              <a:t> </a:t>
            </a:r>
            <a:r>
              <a:rPr spc="-5" dirty="0"/>
              <a:t>factorization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either </a:t>
            </a:r>
            <a:r>
              <a:rPr i="1" spc="10" dirty="0">
                <a:latin typeface="Calibri"/>
                <a:cs typeface="Calibri"/>
              </a:rPr>
              <a:t>a</a:t>
            </a:r>
            <a:r>
              <a:rPr i="1" spc="45" dirty="0">
                <a:latin typeface="Calibri"/>
                <a:cs typeface="Calibri"/>
              </a:rPr>
              <a:t> </a:t>
            </a:r>
            <a:r>
              <a:rPr spc="-5" dirty="0"/>
              <a:t>or</a:t>
            </a:r>
            <a:r>
              <a:rPr spc="5" dirty="0"/>
              <a:t> </a:t>
            </a:r>
            <a:r>
              <a:rPr i="1" spc="-90" dirty="0">
                <a:latin typeface="Calibri"/>
                <a:cs typeface="Calibri"/>
              </a:rPr>
              <a:t>b</a:t>
            </a:r>
            <a:r>
              <a:rPr i="1" spc="35" dirty="0">
                <a:latin typeface="Calibri"/>
                <a:cs typeface="Calibri"/>
              </a:rPr>
              <a:t> </a:t>
            </a:r>
            <a:r>
              <a:rPr spc="-5" dirty="0"/>
              <a:t>are</a:t>
            </a:r>
            <a:r>
              <a:rPr spc="5" dirty="0"/>
              <a:t> </a:t>
            </a:r>
            <a:r>
              <a:rPr spc="-5" dirty="0"/>
              <a:t>included</a:t>
            </a:r>
            <a:r>
              <a:rPr spc="5" dirty="0"/>
              <a:t> </a:t>
            </a:r>
            <a:r>
              <a:rPr spc="-5" dirty="0"/>
              <a:t>in both </a:t>
            </a:r>
            <a:r>
              <a:rPr spc="-250" dirty="0"/>
              <a:t> </a:t>
            </a:r>
            <a:r>
              <a:rPr spc="-5" dirty="0"/>
              <a:t>factorizations,</a:t>
            </a:r>
            <a:r>
              <a:rPr spc="10" dirty="0"/>
              <a:t> </a:t>
            </a:r>
            <a:r>
              <a:rPr spc="-5" dirty="0"/>
              <a:t>with</a:t>
            </a:r>
            <a:r>
              <a:rPr spc="10" dirty="0"/>
              <a:t> </a:t>
            </a:r>
            <a:r>
              <a:rPr spc="-10" dirty="0"/>
              <a:t>zero</a:t>
            </a:r>
            <a:r>
              <a:rPr spc="10" dirty="0"/>
              <a:t> </a:t>
            </a:r>
            <a:r>
              <a:rPr spc="-10" dirty="0"/>
              <a:t>exponents</a:t>
            </a:r>
            <a:r>
              <a:rPr spc="15" dirty="0"/>
              <a:t> </a:t>
            </a:r>
            <a:r>
              <a:rPr spc="-5" dirty="0"/>
              <a:t>if</a:t>
            </a:r>
            <a:r>
              <a:rPr spc="10" dirty="0"/>
              <a:t> </a:t>
            </a:r>
            <a:r>
              <a:rPr spc="-10" dirty="0"/>
              <a:t>necessary.</a:t>
            </a:r>
            <a:r>
              <a:rPr spc="75" dirty="0"/>
              <a:t> </a:t>
            </a:r>
            <a:r>
              <a:rPr spc="-5" dirty="0"/>
              <a:t>Then</a:t>
            </a:r>
            <a:r>
              <a:rPr spc="15" dirty="0"/>
              <a:t> </a:t>
            </a:r>
            <a:r>
              <a:rPr spc="-5" dirty="0"/>
              <a:t>gcd(</a:t>
            </a:r>
            <a:r>
              <a:rPr i="1" spc="-5" dirty="0">
                <a:latin typeface="Calibri"/>
                <a:cs typeface="Calibri"/>
              </a:rPr>
              <a:t>a</a:t>
            </a:r>
            <a:r>
              <a:rPr spc="-5" dirty="0"/>
              <a:t>,</a:t>
            </a:r>
            <a:r>
              <a:rPr spc="10" dirty="0"/>
              <a:t> </a:t>
            </a:r>
            <a:r>
              <a:rPr i="1" spc="-45" dirty="0">
                <a:latin typeface="Calibri"/>
                <a:cs typeface="Calibri"/>
              </a:rPr>
              <a:t>b</a:t>
            </a:r>
            <a:r>
              <a:rPr spc="-45" dirty="0"/>
              <a:t>)</a:t>
            </a:r>
            <a:r>
              <a:rPr spc="10" dirty="0"/>
              <a:t> </a:t>
            </a:r>
            <a:r>
              <a:rPr spc="-5" dirty="0"/>
              <a:t>is </a:t>
            </a:r>
            <a:r>
              <a:rPr dirty="0"/>
              <a:t> </a:t>
            </a:r>
            <a:r>
              <a:rPr spc="-10" dirty="0"/>
              <a:t>given</a:t>
            </a:r>
            <a:r>
              <a:rPr spc="5" dirty="0"/>
              <a:t> </a:t>
            </a:r>
            <a:r>
              <a:rPr spc="-15" dirty="0"/>
              <a:t>by</a:t>
            </a:r>
          </a:p>
          <a:p>
            <a:pPr marL="114300">
              <a:lnSpc>
                <a:spcPts val="880"/>
              </a:lnSpc>
            </a:pPr>
            <a:r>
              <a:rPr sz="1500" spc="-7" baseline="-13888" dirty="0"/>
              <a:t>gcd(</a:t>
            </a:r>
            <a:r>
              <a:rPr sz="1500" i="1" spc="15" baseline="-13888" dirty="0">
                <a:latin typeface="Calibri"/>
                <a:cs typeface="Calibri"/>
              </a:rPr>
              <a:t>a</a:t>
            </a:r>
            <a:r>
              <a:rPr sz="1500" spc="-7" baseline="-13888" dirty="0"/>
              <a:t>,</a:t>
            </a:r>
            <a:r>
              <a:rPr sz="1500" spc="15" baseline="-13888" dirty="0"/>
              <a:t> </a:t>
            </a:r>
            <a:r>
              <a:rPr sz="1500" i="1" spc="-135" baseline="-13888" dirty="0">
                <a:latin typeface="Calibri"/>
                <a:cs typeface="Calibri"/>
              </a:rPr>
              <a:t>b</a:t>
            </a:r>
            <a:r>
              <a:rPr sz="1500" spc="-7" baseline="-13888" dirty="0"/>
              <a:t>)</a:t>
            </a:r>
            <a:r>
              <a:rPr sz="1500" spc="15" baseline="-13888" dirty="0"/>
              <a:t> </a:t>
            </a:r>
            <a:r>
              <a:rPr sz="1500" spc="412" baseline="-13888" dirty="0">
                <a:latin typeface="Calibri"/>
                <a:cs typeface="Calibri"/>
              </a:rPr>
              <a:t>=</a:t>
            </a:r>
            <a:r>
              <a:rPr sz="1500" spc="75" baseline="-13888" dirty="0">
                <a:latin typeface="Calibri"/>
                <a:cs typeface="Calibri"/>
              </a:rPr>
              <a:t> </a:t>
            </a:r>
            <a:r>
              <a:rPr sz="1500" i="1" spc="-22" baseline="-13888" dirty="0">
                <a:latin typeface="Calibri"/>
                <a:cs typeface="Calibri"/>
              </a:rPr>
              <a:t>p</a:t>
            </a:r>
            <a:r>
              <a:rPr sz="1050" spc="135" baseline="-31746" dirty="0">
                <a:latin typeface="Calibri"/>
                <a:cs typeface="Calibri"/>
              </a:rPr>
              <a:t>1</a:t>
            </a:r>
            <a:r>
              <a:rPr sz="1050" spc="120" baseline="7936" dirty="0">
                <a:latin typeface="Calibri"/>
                <a:cs typeface="Calibri"/>
              </a:rPr>
              <a:t>min(</a:t>
            </a:r>
            <a:r>
              <a:rPr sz="1050" i="1" spc="104" baseline="7936" dirty="0">
                <a:latin typeface="Calibri"/>
                <a:cs typeface="Calibri"/>
              </a:rPr>
              <a:t>a</a:t>
            </a:r>
            <a:r>
              <a:rPr sz="500" spc="20" dirty="0">
                <a:latin typeface="Lucida Sans Unicode"/>
                <a:cs typeface="Lucida Sans Unicode"/>
              </a:rPr>
              <a:t>1</a:t>
            </a:r>
            <a:r>
              <a:rPr sz="500" spc="-110" dirty="0">
                <a:latin typeface="Lucida Sans Unicode"/>
                <a:cs typeface="Lucida Sans Unicode"/>
              </a:rPr>
              <a:t> </a:t>
            </a:r>
            <a:r>
              <a:rPr sz="1050" i="1" spc="89" baseline="7936" dirty="0">
                <a:latin typeface="Calibri"/>
                <a:cs typeface="Calibri"/>
              </a:rPr>
              <a:t>,</a:t>
            </a:r>
            <a:r>
              <a:rPr sz="1050" i="1" baseline="7936" dirty="0">
                <a:latin typeface="Calibri"/>
                <a:cs typeface="Calibri"/>
              </a:rPr>
              <a:t> </a:t>
            </a:r>
            <a:r>
              <a:rPr sz="1050" i="1" spc="-60" baseline="7936" dirty="0">
                <a:latin typeface="Calibri"/>
                <a:cs typeface="Calibri"/>
              </a:rPr>
              <a:t> </a:t>
            </a:r>
            <a:r>
              <a:rPr sz="1050" i="1" spc="-15" baseline="7936" dirty="0">
                <a:latin typeface="Calibri"/>
                <a:cs typeface="Calibri"/>
              </a:rPr>
              <a:t>b</a:t>
            </a:r>
            <a:r>
              <a:rPr sz="500" spc="20" dirty="0">
                <a:latin typeface="Lucida Sans Unicode"/>
                <a:cs typeface="Lucida Sans Unicode"/>
              </a:rPr>
              <a:t>1</a:t>
            </a:r>
            <a:r>
              <a:rPr sz="500" spc="-110" dirty="0">
                <a:latin typeface="Lucida Sans Unicode"/>
                <a:cs typeface="Lucida Sans Unicode"/>
              </a:rPr>
              <a:t> </a:t>
            </a:r>
            <a:r>
              <a:rPr sz="1050" spc="217" baseline="7936" dirty="0">
                <a:latin typeface="Calibri"/>
                <a:cs typeface="Calibri"/>
              </a:rPr>
              <a:t>)</a:t>
            </a:r>
            <a:r>
              <a:rPr sz="1500" i="1" spc="-22" baseline="-13888" dirty="0">
                <a:latin typeface="Calibri"/>
                <a:cs typeface="Calibri"/>
              </a:rPr>
              <a:t>p</a:t>
            </a:r>
            <a:r>
              <a:rPr sz="1050" spc="135" baseline="-31746" dirty="0">
                <a:latin typeface="Calibri"/>
                <a:cs typeface="Calibri"/>
              </a:rPr>
              <a:t>2</a:t>
            </a:r>
            <a:r>
              <a:rPr sz="1050" spc="120" baseline="7936" dirty="0">
                <a:latin typeface="Calibri"/>
                <a:cs typeface="Calibri"/>
              </a:rPr>
              <a:t>min(</a:t>
            </a:r>
            <a:r>
              <a:rPr sz="1050" i="1" spc="104" baseline="7936" dirty="0">
                <a:latin typeface="Calibri"/>
                <a:cs typeface="Calibri"/>
              </a:rPr>
              <a:t>a</a:t>
            </a:r>
            <a:r>
              <a:rPr sz="500" spc="20" dirty="0">
                <a:latin typeface="Lucida Sans Unicode"/>
                <a:cs typeface="Lucida Sans Unicode"/>
              </a:rPr>
              <a:t>2</a:t>
            </a:r>
            <a:r>
              <a:rPr sz="500" spc="-110" dirty="0">
                <a:latin typeface="Lucida Sans Unicode"/>
                <a:cs typeface="Lucida Sans Unicode"/>
              </a:rPr>
              <a:t> </a:t>
            </a:r>
            <a:r>
              <a:rPr sz="1050" i="1" spc="89" baseline="7936" dirty="0">
                <a:latin typeface="Calibri"/>
                <a:cs typeface="Calibri"/>
              </a:rPr>
              <a:t>,</a:t>
            </a:r>
            <a:r>
              <a:rPr sz="1050" i="1" baseline="7936" dirty="0">
                <a:latin typeface="Calibri"/>
                <a:cs typeface="Calibri"/>
              </a:rPr>
              <a:t> </a:t>
            </a:r>
            <a:r>
              <a:rPr sz="1050" i="1" spc="-60" baseline="7936" dirty="0">
                <a:latin typeface="Calibri"/>
                <a:cs typeface="Calibri"/>
              </a:rPr>
              <a:t> </a:t>
            </a:r>
            <a:r>
              <a:rPr sz="1050" i="1" spc="-15" baseline="7936" dirty="0">
                <a:latin typeface="Calibri"/>
                <a:cs typeface="Calibri"/>
              </a:rPr>
              <a:t>b</a:t>
            </a:r>
            <a:r>
              <a:rPr sz="500" spc="20" dirty="0">
                <a:latin typeface="Lucida Sans Unicode"/>
                <a:cs typeface="Lucida Sans Unicode"/>
              </a:rPr>
              <a:t>2</a:t>
            </a:r>
            <a:r>
              <a:rPr sz="500" spc="-110" dirty="0">
                <a:latin typeface="Lucida Sans Unicode"/>
                <a:cs typeface="Lucida Sans Unicode"/>
              </a:rPr>
              <a:t> </a:t>
            </a:r>
            <a:r>
              <a:rPr sz="1050" spc="142" baseline="7936" dirty="0">
                <a:latin typeface="Calibri"/>
                <a:cs typeface="Calibri"/>
              </a:rPr>
              <a:t>)</a:t>
            </a:r>
            <a:r>
              <a:rPr sz="1050" spc="82" baseline="7936" dirty="0">
                <a:latin typeface="Calibri"/>
                <a:cs typeface="Calibri"/>
              </a:rPr>
              <a:t> </a:t>
            </a:r>
            <a:r>
              <a:rPr sz="1500" spc="-540" baseline="-13888" dirty="0">
                <a:latin typeface="Lucida Sans Unicode"/>
                <a:cs typeface="Lucida Sans Unicode"/>
              </a:rPr>
              <a:t>·</a:t>
            </a:r>
            <a:r>
              <a:rPr sz="1500" spc="-225" baseline="-13888" dirty="0">
                <a:latin typeface="Lucida Sans Unicode"/>
                <a:cs typeface="Lucida Sans Unicode"/>
              </a:rPr>
              <a:t> </a:t>
            </a:r>
            <a:r>
              <a:rPr sz="1500" spc="-540" baseline="-13888" dirty="0">
                <a:latin typeface="Lucida Sans Unicode"/>
                <a:cs typeface="Lucida Sans Unicode"/>
              </a:rPr>
              <a:t>·</a:t>
            </a:r>
            <a:r>
              <a:rPr sz="1500" spc="-232" baseline="-13888" dirty="0">
                <a:latin typeface="Lucida Sans Unicode"/>
                <a:cs typeface="Lucida Sans Unicode"/>
              </a:rPr>
              <a:t> </a:t>
            </a:r>
            <a:r>
              <a:rPr sz="1500" spc="-540" baseline="-13888" dirty="0">
                <a:latin typeface="Lucida Sans Unicode"/>
                <a:cs typeface="Lucida Sans Unicode"/>
              </a:rPr>
              <a:t>·</a:t>
            </a:r>
            <a:r>
              <a:rPr sz="1500" spc="-225" baseline="-13888" dirty="0">
                <a:latin typeface="Lucida Sans Unicode"/>
                <a:cs typeface="Lucida Sans Unicode"/>
              </a:rPr>
              <a:t> </a:t>
            </a:r>
            <a:r>
              <a:rPr sz="1500" i="1" spc="-22" baseline="-13888" dirty="0">
                <a:latin typeface="Calibri"/>
                <a:cs typeface="Calibri"/>
              </a:rPr>
              <a:t>p</a:t>
            </a:r>
            <a:r>
              <a:rPr sz="1050" i="1" spc="262" baseline="-31746" dirty="0">
                <a:latin typeface="Calibri"/>
                <a:cs typeface="Calibri"/>
              </a:rPr>
              <a:t>n</a:t>
            </a:r>
            <a:r>
              <a:rPr sz="1050" spc="120" baseline="7936" dirty="0">
                <a:latin typeface="Calibri"/>
                <a:cs typeface="Calibri"/>
              </a:rPr>
              <a:t>min(</a:t>
            </a:r>
            <a:r>
              <a:rPr sz="1050" i="1" spc="104" baseline="7936" dirty="0">
                <a:latin typeface="Calibri"/>
                <a:cs typeface="Calibri"/>
              </a:rPr>
              <a:t>a</a:t>
            </a:r>
            <a:r>
              <a:rPr sz="500" i="1" spc="190" dirty="0">
                <a:latin typeface="Georgia"/>
                <a:cs typeface="Georgia"/>
              </a:rPr>
              <a:t>n</a:t>
            </a:r>
            <a:r>
              <a:rPr sz="1050" i="1" spc="89" baseline="7936" dirty="0">
                <a:latin typeface="Calibri"/>
                <a:cs typeface="Calibri"/>
              </a:rPr>
              <a:t>,</a:t>
            </a:r>
            <a:r>
              <a:rPr sz="1050" i="1" baseline="7936" dirty="0">
                <a:latin typeface="Calibri"/>
                <a:cs typeface="Calibri"/>
              </a:rPr>
              <a:t> </a:t>
            </a:r>
            <a:r>
              <a:rPr sz="1050" i="1" spc="-60" baseline="7936" dirty="0">
                <a:latin typeface="Calibri"/>
                <a:cs typeface="Calibri"/>
              </a:rPr>
              <a:t> </a:t>
            </a:r>
            <a:r>
              <a:rPr sz="1050" i="1" spc="-15" baseline="7936" dirty="0">
                <a:latin typeface="Calibri"/>
                <a:cs typeface="Calibri"/>
              </a:rPr>
              <a:t>b</a:t>
            </a:r>
            <a:r>
              <a:rPr sz="500" i="1" spc="190" dirty="0">
                <a:latin typeface="Georgia"/>
                <a:cs typeface="Georgia"/>
              </a:rPr>
              <a:t>n</a:t>
            </a:r>
            <a:r>
              <a:rPr sz="1050" spc="217" baseline="7936" dirty="0">
                <a:latin typeface="Calibri"/>
                <a:cs typeface="Calibri"/>
              </a:rPr>
              <a:t>)</a:t>
            </a:r>
            <a:r>
              <a:rPr sz="1500" spc="-7" baseline="-13888" dirty="0"/>
              <a:t>,</a:t>
            </a:r>
            <a:endParaRPr sz="1500" baseline="-13888">
              <a:latin typeface="Calibri"/>
              <a:cs typeface="Calibri"/>
            </a:endParaRPr>
          </a:p>
          <a:p>
            <a:pPr marL="114300">
              <a:lnSpc>
                <a:spcPct val="100000"/>
              </a:lnSpc>
              <a:spcBef>
                <a:spcPts val="254"/>
              </a:spcBef>
            </a:pPr>
            <a:r>
              <a:rPr spc="-5" dirty="0"/>
              <a:t>where</a:t>
            </a:r>
            <a:r>
              <a:rPr spc="15" dirty="0"/>
              <a:t> min(</a:t>
            </a:r>
            <a:r>
              <a:rPr i="1" spc="15" dirty="0">
                <a:latin typeface="Calibri"/>
                <a:cs typeface="Calibri"/>
              </a:rPr>
              <a:t>x</a:t>
            </a:r>
            <a:r>
              <a:rPr spc="15" dirty="0"/>
              <a:t>, </a:t>
            </a:r>
            <a:r>
              <a:rPr i="1" spc="35" dirty="0">
                <a:latin typeface="Calibri"/>
                <a:cs typeface="Calibri"/>
              </a:rPr>
              <a:t>y</a:t>
            </a:r>
            <a:r>
              <a:rPr spc="35" dirty="0"/>
              <a:t>)</a:t>
            </a:r>
            <a:r>
              <a:rPr spc="15" dirty="0"/>
              <a:t> </a:t>
            </a:r>
            <a:r>
              <a:rPr spc="-5" dirty="0"/>
              <a:t>represents</a:t>
            </a:r>
            <a:r>
              <a:rPr spc="15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10" dirty="0"/>
              <a:t>minimum</a:t>
            </a:r>
            <a:r>
              <a:rPr spc="15" dirty="0"/>
              <a:t> </a:t>
            </a:r>
            <a:r>
              <a:rPr spc="-5" dirty="0"/>
              <a:t>of</a:t>
            </a:r>
            <a:r>
              <a:rPr spc="15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10" dirty="0"/>
              <a:t>two</a:t>
            </a:r>
            <a:r>
              <a:rPr spc="20" dirty="0"/>
              <a:t> </a:t>
            </a:r>
            <a:r>
              <a:rPr spc="-5" dirty="0"/>
              <a:t>numbers</a:t>
            </a:r>
            <a:r>
              <a:rPr spc="15" dirty="0"/>
              <a:t> </a:t>
            </a:r>
            <a:r>
              <a:rPr i="1" spc="135" dirty="0">
                <a:latin typeface="Calibri"/>
                <a:cs typeface="Calibri"/>
              </a:rPr>
              <a:t>x</a:t>
            </a:r>
            <a:r>
              <a:rPr i="1" spc="55" dirty="0">
                <a:latin typeface="Calibri"/>
                <a:cs typeface="Calibri"/>
              </a:rPr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i="1" spc="35" dirty="0">
                <a:latin typeface="Calibri"/>
                <a:cs typeface="Calibri"/>
              </a:rPr>
              <a:t>y</a:t>
            </a:r>
            <a:r>
              <a:rPr spc="35" dirty="0"/>
              <a:t>.</a:t>
            </a:r>
          </a:p>
          <a:p>
            <a:pPr marL="113664">
              <a:lnSpc>
                <a:spcPct val="100000"/>
              </a:lnSpc>
              <a:spcBef>
                <a:spcPts val="910"/>
              </a:spcBef>
            </a:pPr>
            <a:r>
              <a:rPr spc="-5" dirty="0"/>
              <a:t>Because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5" dirty="0"/>
              <a:t>prime</a:t>
            </a:r>
            <a:r>
              <a:rPr spc="15" dirty="0"/>
              <a:t> </a:t>
            </a:r>
            <a:r>
              <a:rPr spc="-5" dirty="0"/>
              <a:t>factorizations</a:t>
            </a:r>
            <a:r>
              <a:rPr spc="10"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5" dirty="0"/>
              <a:t>120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spc="-5" dirty="0"/>
              <a:t>500</a:t>
            </a:r>
            <a:r>
              <a:rPr spc="10" dirty="0"/>
              <a:t> </a:t>
            </a:r>
            <a:r>
              <a:rPr spc="-5" dirty="0"/>
              <a:t>are</a:t>
            </a:r>
            <a:r>
              <a:rPr spc="15" dirty="0"/>
              <a:t> </a:t>
            </a:r>
            <a:r>
              <a:rPr spc="-10" dirty="0">
                <a:latin typeface="Calibri"/>
                <a:cs typeface="Calibri"/>
              </a:rPr>
              <a:t>120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spc="275" dirty="0">
                <a:latin typeface="Calibri"/>
                <a:cs typeface="Calibri"/>
              </a:rPr>
              <a:t>=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23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360" dirty="0">
                <a:latin typeface="Lucida Sans Unicode"/>
                <a:cs typeface="Lucida Sans Unicode"/>
              </a:rPr>
              <a:t>·</a:t>
            </a:r>
            <a:r>
              <a:rPr spc="-95" dirty="0">
                <a:latin typeface="Lucida Sans Unicode"/>
                <a:cs typeface="Lucida Sans Unicode"/>
              </a:rPr>
              <a:t> </a:t>
            </a:r>
            <a:r>
              <a:rPr spc="-125" dirty="0">
                <a:latin typeface="Calibri"/>
                <a:cs typeface="Calibri"/>
              </a:rPr>
              <a:t>3</a:t>
            </a:r>
            <a:r>
              <a:rPr spc="-125" dirty="0">
                <a:latin typeface="Lucida Sans Unicode"/>
                <a:cs typeface="Lucida Sans Unicode"/>
              </a:rPr>
              <a:t>·</a:t>
            </a:r>
            <a:r>
              <a:rPr spc="-125" dirty="0"/>
              <a:t>5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347294" y="3086181"/>
            <a:ext cx="27597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Calibri"/>
                <a:cs typeface="Calibri"/>
              </a:rPr>
              <a:t>500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22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5</a:t>
            </a:r>
            <a:r>
              <a:rPr sz="1000" spc="-15" dirty="0">
                <a:latin typeface="Calibri"/>
                <a:cs typeface="Calibri"/>
              </a:rPr>
              <a:t>3</a:t>
            </a:r>
            <a:r>
              <a:rPr sz="1000" spc="-5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g</a:t>
            </a:r>
            <a:r>
              <a:rPr sz="1000" spc="-5" dirty="0">
                <a:latin typeface="Microsoft Sans Serif"/>
                <a:cs typeface="Microsoft Sans Serif"/>
              </a:rPr>
              <a:t>reatest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common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divisor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1894" y="3192099"/>
            <a:ext cx="32270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spc="-7" baseline="-19444" dirty="0">
                <a:latin typeface="Microsoft Sans Serif"/>
                <a:cs typeface="Microsoft Sans Serif"/>
              </a:rPr>
              <a:t>gcd(120,</a:t>
            </a:r>
            <a:r>
              <a:rPr sz="1500" spc="7" baseline="-19444" dirty="0">
                <a:latin typeface="Microsoft Sans Serif"/>
                <a:cs typeface="Microsoft Sans Serif"/>
              </a:rPr>
              <a:t> </a:t>
            </a:r>
            <a:r>
              <a:rPr sz="1500" spc="-7" baseline="-19444" dirty="0">
                <a:latin typeface="Microsoft Sans Serif"/>
                <a:cs typeface="Microsoft Sans Serif"/>
              </a:rPr>
              <a:t>500)</a:t>
            </a:r>
            <a:r>
              <a:rPr sz="1500" spc="15" baseline="-19444" dirty="0">
                <a:latin typeface="Microsoft Sans Serif"/>
                <a:cs typeface="Microsoft Sans Serif"/>
              </a:rPr>
              <a:t> </a:t>
            </a:r>
            <a:r>
              <a:rPr sz="1500" spc="412" baseline="-19444" dirty="0">
                <a:latin typeface="Calibri"/>
                <a:cs typeface="Calibri"/>
              </a:rPr>
              <a:t>=</a:t>
            </a:r>
            <a:r>
              <a:rPr sz="1500" spc="75" baseline="-19444" dirty="0">
                <a:latin typeface="Calibri"/>
                <a:cs typeface="Calibri"/>
              </a:rPr>
              <a:t> </a:t>
            </a:r>
            <a:r>
              <a:rPr sz="1500" spc="97" baseline="-19444" dirty="0">
                <a:latin typeface="Calibri"/>
                <a:cs typeface="Calibri"/>
              </a:rPr>
              <a:t>2</a:t>
            </a:r>
            <a:r>
              <a:rPr sz="700" spc="65" dirty="0">
                <a:latin typeface="Calibri"/>
                <a:cs typeface="Calibri"/>
              </a:rPr>
              <a:t>min(3</a:t>
            </a:r>
            <a:r>
              <a:rPr sz="700" i="1" spc="65" dirty="0">
                <a:latin typeface="Calibri"/>
                <a:cs typeface="Calibri"/>
              </a:rPr>
              <a:t>,</a:t>
            </a:r>
            <a:r>
              <a:rPr sz="700" spc="65" dirty="0">
                <a:latin typeface="Calibri"/>
                <a:cs typeface="Calibri"/>
              </a:rPr>
              <a:t>2)</a:t>
            </a:r>
            <a:r>
              <a:rPr sz="1500" spc="97" baseline="-19444" dirty="0">
                <a:latin typeface="Calibri"/>
                <a:cs typeface="Calibri"/>
              </a:rPr>
              <a:t>3</a:t>
            </a:r>
            <a:r>
              <a:rPr sz="700" spc="65" dirty="0">
                <a:latin typeface="Calibri"/>
                <a:cs typeface="Calibri"/>
              </a:rPr>
              <a:t>min(1</a:t>
            </a:r>
            <a:r>
              <a:rPr sz="700" i="1" spc="65" dirty="0">
                <a:latin typeface="Calibri"/>
                <a:cs typeface="Calibri"/>
              </a:rPr>
              <a:t>,</a:t>
            </a:r>
            <a:r>
              <a:rPr sz="700" spc="65" dirty="0">
                <a:latin typeface="Calibri"/>
                <a:cs typeface="Calibri"/>
              </a:rPr>
              <a:t>0)</a:t>
            </a:r>
            <a:r>
              <a:rPr sz="1500" spc="97" baseline="-19444" dirty="0">
                <a:latin typeface="Calibri"/>
                <a:cs typeface="Calibri"/>
              </a:rPr>
              <a:t>5</a:t>
            </a:r>
            <a:r>
              <a:rPr sz="700" spc="65" dirty="0">
                <a:latin typeface="Calibri"/>
                <a:cs typeface="Calibri"/>
              </a:rPr>
              <a:t>min(1</a:t>
            </a:r>
            <a:r>
              <a:rPr sz="700" i="1" spc="65" dirty="0">
                <a:latin typeface="Calibri"/>
                <a:cs typeface="Calibri"/>
              </a:rPr>
              <a:t>,</a:t>
            </a:r>
            <a:r>
              <a:rPr sz="700" spc="65" dirty="0">
                <a:latin typeface="Calibri"/>
                <a:cs typeface="Calibri"/>
              </a:rPr>
              <a:t>3)</a:t>
            </a:r>
            <a:r>
              <a:rPr sz="700" spc="170" dirty="0">
                <a:latin typeface="Calibri"/>
                <a:cs typeface="Calibri"/>
              </a:rPr>
              <a:t> </a:t>
            </a:r>
            <a:r>
              <a:rPr sz="1500" spc="412" baseline="-19444" dirty="0">
                <a:latin typeface="Calibri"/>
                <a:cs typeface="Calibri"/>
              </a:rPr>
              <a:t>=</a:t>
            </a:r>
            <a:r>
              <a:rPr sz="1500" spc="75" baseline="-19444" dirty="0">
                <a:latin typeface="Calibri"/>
                <a:cs typeface="Calibri"/>
              </a:rPr>
              <a:t> </a:t>
            </a:r>
            <a:r>
              <a:rPr sz="1500" spc="44" baseline="-19444" dirty="0">
                <a:latin typeface="Calibri"/>
                <a:cs typeface="Calibri"/>
              </a:rPr>
              <a:t>2</a:t>
            </a:r>
            <a:r>
              <a:rPr sz="700" spc="30" dirty="0">
                <a:latin typeface="Calibri"/>
                <a:cs typeface="Calibri"/>
              </a:rPr>
              <a:t>2</a:t>
            </a:r>
            <a:r>
              <a:rPr sz="1500" spc="44" baseline="-19444" dirty="0">
                <a:latin typeface="Calibri"/>
                <a:cs typeface="Calibri"/>
              </a:rPr>
              <a:t>3</a:t>
            </a:r>
            <a:r>
              <a:rPr sz="700" spc="30" dirty="0">
                <a:latin typeface="Calibri"/>
                <a:cs typeface="Calibri"/>
              </a:rPr>
              <a:t>0</a:t>
            </a:r>
            <a:r>
              <a:rPr sz="1500" spc="44" baseline="-19444" dirty="0">
                <a:latin typeface="Calibri"/>
                <a:cs typeface="Calibri"/>
              </a:rPr>
              <a:t>5</a:t>
            </a:r>
            <a:r>
              <a:rPr sz="700" spc="30" dirty="0">
                <a:latin typeface="Calibri"/>
                <a:cs typeface="Calibri"/>
              </a:rPr>
              <a:t>1</a:t>
            </a:r>
            <a:r>
              <a:rPr sz="700" spc="170" dirty="0">
                <a:latin typeface="Calibri"/>
                <a:cs typeface="Calibri"/>
              </a:rPr>
              <a:t> </a:t>
            </a:r>
            <a:r>
              <a:rPr sz="1500" spc="412" baseline="-19444" dirty="0">
                <a:latin typeface="Calibri"/>
                <a:cs typeface="Calibri"/>
              </a:rPr>
              <a:t>=</a:t>
            </a:r>
            <a:r>
              <a:rPr sz="1500" spc="75" baseline="-19444" dirty="0">
                <a:latin typeface="Calibri"/>
                <a:cs typeface="Calibri"/>
              </a:rPr>
              <a:t> </a:t>
            </a:r>
            <a:r>
              <a:rPr sz="1500" spc="-15" baseline="-19444" dirty="0">
                <a:latin typeface="Calibri"/>
                <a:cs typeface="Calibri"/>
              </a:rPr>
              <a:t>20</a:t>
            </a:r>
            <a:r>
              <a:rPr sz="1500" spc="-15" baseline="-19444" dirty="0">
                <a:latin typeface="Microsoft Sans Serif"/>
                <a:cs typeface="Microsoft Sans Serif"/>
              </a:rPr>
              <a:t>.</a:t>
            </a:r>
            <a:endParaRPr sz="1500" baseline="-19444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1775"/>
            <a:chOff x="0" y="0"/>
            <a:chExt cx="4608195" cy="231775"/>
          </a:xfrm>
        </p:grpSpPr>
        <p:sp>
          <p:nvSpPr>
            <p:cNvPr id="3" name="object 3"/>
            <p:cNvSpPr/>
            <p:nvPr/>
          </p:nvSpPr>
          <p:spPr>
            <a:xfrm>
              <a:off x="16357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61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65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69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131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350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139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6430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27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0313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35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072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5762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80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68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72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476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980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Rules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Exclusion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181978"/>
            <a:ext cx="4608195" cy="277495"/>
            <a:chOff x="0" y="181978"/>
            <a:chExt cx="4608195" cy="277495"/>
          </a:xfrm>
        </p:grpSpPr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81978"/>
              <a:ext cx="4608004" cy="6616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231609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95300" y="196123"/>
            <a:ext cx="6026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Outline</a:t>
            </a:r>
            <a:endParaRPr sz="1400"/>
          </a:p>
        </p:txBody>
      </p:sp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59346"/>
            <a:ext cx="4608004" cy="3308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655790"/>
            <a:ext cx="172046" cy="172046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355765" y="671743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1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9272" y="561168"/>
            <a:ext cx="2010410" cy="266128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endParaRPr sz="1000">
              <a:latin typeface="Microsoft Sans Serif"/>
              <a:cs typeface="Microsoft Sans Serif"/>
            </a:endParaRPr>
          </a:p>
          <a:p>
            <a:pPr marL="12700" marR="320675">
              <a:lnSpc>
                <a:spcPct val="157200"/>
              </a:lnSpc>
            </a:pPr>
            <a:r>
              <a:rPr sz="1000" spc="-10" dirty="0">
                <a:solidFill>
                  <a:srgbClr val="D6D6E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3" action="ppaction://hlinksldjump"/>
              </a:rPr>
              <a:t> and Combination </a:t>
            </a:r>
            <a:r>
              <a:rPr sz="1000" spc="-25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1000" spc="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Rules 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1000" spc="5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endParaRPr sz="1000">
              <a:latin typeface="Microsoft Sans Serif"/>
              <a:cs typeface="Microsoft Sans Serif"/>
            </a:endParaRPr>
          </a:p>
          <a:p>
            <a:pPr marL="12700" marR="5080">
              <a:lnSpc>
                <a:spcPct val="157200"/>
              </a:lnSpc>
            </a:pP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1000" spc="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1000" spc="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Exclusion </a:t>
            </a:r>
            <a:r>
              <a:rPr sz="1000" spc="-25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endParaRPr sz="1000">
              <a:latin typeface="Microsoft Sans Serif"/>
              <a:cs typeface="Microsoft Sans Serif"/>
            </a:endParaRPr>
          </a:p>
          <a:p>
            <a:pPr marL="12700" marR="902335">
              <a:lnSpc>
                <a:spcPct val="157200"/>
              </a:lnSpc>
            </a:pP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8" action="ppaction://hlinksldjump"/>
              </a:rPr>
              <a:t>Numbers 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2" action="ppaction://hlinksldjump"/>
              </a:rPr>
              <a:t>Prime </a:t>
            </a:r>
            <a:r>
              <a:rPr sz="1000" spc="-10" dirty="0">
                <a:solidFill>
                  <a:srgbClr val="D6D6EF"/>
                </a:solidFill>
                <a:latin typeface="Microsoft Sans Serif"/>
                <a:cs typeface="Microsoft Sans Serif"/>
                <a:hlinkClick r:id="rId12" action="ppaction://hlinksldjump"/>
              </a:rPr>
              <a:t>Factorization </a:t>
            </a:r>
            <a:r>
              <a:rPr sz="1000" spc="-254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3" action="ppaction://hlinksldjump"/>
              </a:rPr>
              <a:t>GCD</a:t>
            </a:r>
            <a:endParaRPr sz="1000">
              <a:latin typeface="Microsoft Sans Serif"/>
              <a:cs typeface="Microsoft Sans Serif"/>
            </a:endParaRPr>
          </a:p>
          <a:p>
            <a:pPr marL="12700" marR="609600">
              <a:lnSpc>
                <a:spcPct val="157200"/>
              </a:lnSpc>
            </a:pP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14" action="ppaction://hlinksldjump"/>
              </a:rPr>
              <a:t>The</a:t>
            </a:r>
            <a:r>
              <a:rPr sz="1000" spc="-15" dirty="0">
                <a:solidFill>
                  <a:srgbClr val="3333B2"/>
                </a:solidFill>
                <a:latin typeface="Microsoft Sans Serif"/>
                <a:cs typeface="Microsoft Sans Serif"/>
                <a:hlinkClick r:id="rId14" action="ppaction://hlinksldjump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14" action="ppaction://hlinksldjump"/>
              </a:rPr>
              <a:t>Euclidean</a:t>
            </a:r>
            <a:r>
              <a:rPr sz="1000" spc="-15" dirty="0">
                <a:solidFill>
                  <a:srgbClr val="3333B2"/>
                </a:solidFill>
                <a:latin typeface="Microsoft Sans Serif"/>
                <a:cs typeface="Microsoft Sans Serif"/>
                <a:hlinkClick r:id="rId14" action="ppaction://hlinksldjump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14" action="ppaction://hlinksldjump"/>
              </a:rPr>
              <a:t>Algorithm </a:t>
            </a:r>
            <a:r>
              <a:rPr sz="1000" spc="-25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5" action="ppaction://hlinksldjump"/>
              </a:rPr>
              <a:t>LCM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895362"/>
            <a:ext cx="172046" cy="172046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355765" y="911316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2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07060" y="1134948"/>
            <a:ext cx="172046" cy="172046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355765" y="1150165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3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34" name="object 3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1374521"/>
            <a:ext cx="172046" cy="172046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355765" y="1390474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4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36" name="object 3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1614106"/>
            <a:ext cx="172046" cy="172046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355765" y="1628510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5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38" name="object 3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1853692"/>
            <a:ext cx="172046" cy="172046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355765" y="1868909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6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0" name="object 4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2093264"/>
            <a:ext cx="172046" cy="172046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355765" y="2108405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7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2" name="object 4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2332850"/>
            <a:ext cx="172046" cy="172046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355765" y="2348067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8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4" name="object 4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07060" y="2572423"/>
            <a:ext cx="172046" cy="172046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355765" y="2587653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9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6" name="object 4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07060" y="2812008"/>
            <a:ext cx="172046" cy="172046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331139" y="2827225"/>
            <a:ext cx="1244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10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8" name="object 4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3051581"/>
            <a:ext cx="172046" cy="172046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331139" y="3067535"/>
            <a:ext cx="1244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11</a:t>
            </a:r>
            <a:endParaRPr sz="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1775"/>
            <a:chOff x="0" y="0"/>
            <a:chExt cx="4608195" cy="231775"/>
          </a:xfrm>
        </p:grpSpPr>
        <p:sp>
          <p:nvSpPr>
            <p:cNvPr id="3" name="object 3"/>
            <p:cNvSpPr/>
            <p:nvPr/>
          </p:nvSpPr>
          <p:spPr>
            <a:xfrm>
              <a:off x="16357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61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65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69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131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350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139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6430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27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0313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35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072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5762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80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68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72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476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980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Rules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Exclusion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181978"/>
            <a:ext cx="4608195" cy="277495"/>
            <a:chOff x="0" y="181978"/>
            <a:chExt cx="4608195" cy="277495"/>
          </a:xfrm>
        </p:grpSpPr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81978"/>
              <a:ext cx="4608004" cy="6616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231609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95300" y="196123"/>
            <a:ext cx="20129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The</a:t>
            </a:r>
            <a:r>
              <a:rPr sz="1400" spc="10" dirty="0">
                <a:solidFill>
                  <a:srgbClr val="FFFFFF"/>
                </a:solidFill>
              </a:rPr>
              <a:t> Euclidean</a:t>
            </a:r>
            <a:r>
              <a:rPr sz="1400" spc="15" dirty="0">
                <a:solidFill>
                  <a:srgbClr val="FFFFFF"/>
                </a:solidFill>
              </a:rPr>
              <a:t> Algorithm</a:t>
            </a:r>
            <a:endParaRPr sz="1400"/>
          </a:p>
        </p:txBody>
      </p:sp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59346"/>
            <a:ext cx="4608004" cy="33083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309193" y="1089761"/>
            <a:ext cx="3989704" cy="173990"/>
          </a:xfrm>
          <a:custGeom>
            <a:avLst/>
            <a:gdLst/>
            <a:ahLst/>
            <a:cxnLst/>
            <a:rect l="l" t="t" r="r" b="b"/>
            <a:pathLst>
              <a:path w="3989704" h="17399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3799"/>
                </a:lnTo>
                <a:lnTo>
                  <a:pt x="3989652" y="173799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59994" y="1098697"/>
            <a:ext cx="422275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Lemma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09193" y="1146693"/>
            <a:ext cx="4040504" cy="544195"/>
            <a:chOff x="309193" y="1146693"/>
            <a:chExt cx="4040504" cy="544195"/>
          </a:xfrm>
        </p:grpSpPr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9194" y="1250911"/>
              <a:ext cx="3989651" cy="5060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59994" y="1146693"/>
              <a:ext cx="3989704" cy="544195"/>
            </a:xfrm>
            <a:custGeom>
              <a:avLst/>
              <a:gdLst/>
              <a:ahLst/>
              <a:cxnLst/>
              <a:rect l="l" t="t" r="r" b="b"/>
              <a:pathLst>
                <a:path w="3989704" h="544194">
                  <a:moveTo>
                    <a:pt x="3989652" y="0"/>
                  </a:moveTo>
                  <a:lnTo>
                    <a:pt x="0" y="0"/>
                  </a:lnTo>
                  <a:lnTo>
                    <a:pt x="0" y="543905"/>
                  </a:lnTo>
                  <a:lnTo>
                    <a:pt x="3989652" y="543905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9193" y="1295188"/>
              <a:ext cx="3989704" cy="344805"/>
            </a:xfrm>
            <a:custGeom>
              <a:avLst/>
              <a:gdLst/>
              <a:ahLst/>
              <a:cxnLst/>
              <a:rect l="l" t="t" r="r" b="b"/>
              <a:pathLst>
                <a:path w="3989704" h="344805">
                  <a:moveTo>
                    <a:pt x="3989652" y="0"/>
                  </a:moveTo>
                  <a:lnTo>
                    <a:pt x="0" y="0"/>
                  </a:lnTo>
                  <a:lnTo>
                    <a:pt x="0" y="293810"/>
                  </a:lnTo>
                  <a:lnTo>
                    <a:pt x="4008" y="313535"/>
                  </a:lnTo>
                  <a:lnTo>
                    <a:pt x="14922" y="329688"/>
                  </a:lnTo>
                  <a:lnTo>
                    <a:pt x="31075" y="340602"/>
                  </a:lnTo>
                  <a:lnTo>
                    <a:pt x="50800" y="344611"/>
                  </a:lnTo>
                  <a:lnTo>
                    <a:pt x="3938852" y="344611"/>
                  </a:lnTo>
                  <a:lnTo>
                    <a:pt x="3958576" y="340602"/>
                  </a:lnTo>
                  <a:lnTo>
                    <a:pt x="3974729" y="329688"/>
                  </a:lnTo>
                  <a:lnTo>
                    <a:pt x="3985644" y="313535"/>
                  </a:lnTo>
                  <a:lnTo>
                    <a:pt x="3989652" y="293810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09194" y="1146693"/>
            <a:ext cx="4040504" cy="5441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marL="50800">
              <a:lnSpc>
                <a:spcPts val="1200"/>
              </a:lnSpc>
            </a:pPr>
            <a:r>
              <a:rPr sz="1000" spc="-5" dirty="0">
                <a:latin typeface="Microsoft Sans Serif"/>
                <a:cs typeface="Microsoft Sans Serif"/>
              </a:rPr>
              <a:t>Let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-80" dirty="0">
                <a:latin typeface="Calibri"/>
                <a:cs typeface="Calibri"/>
              </a:rPr>
              <a:t>bq</a:t>
            </a:r>
            <a:r>
              <a:rPr sz="1000" i="1" spc="2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i="1" spc="65" dirty="0">
                <a:latin typeface="Calibri"/>
                <a:cs typeface="Calibri"/>
              </a:rPr>
              <a:t>r</a:t>
            </a:r>
            <a:r>
              <a:rPr sz="1000" spc="65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where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5" dirty="0">
                <a:latin typeface="Calibri"/>
                <a:cs typeface="Calibri"/>
              </a:rPr>
              <a:t>a</a:t>
            </a:r>
            <a:r>
              <a:rPr sz="1000" spc="5" dirty="0">
                <a:latin typeface="Microsoft Sans Serif"/>
                <a:cs typeface="Microsoft Sans Serif"/>
              </a:rPr>
              <a:t>, </a:t>
            </a:r>
            <a:r>
              <a:rPr sz="1000" i="1" spc="-45" dirty="0">
                <a:latin typeface="Calibri"/>
                <a:cs typeface="Calibri"/>
              </a:rPr>
              <a:t>b</a:t>
            </a:r>
            <a:r>
              <a:rPr sz="1000" spc="-45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20" dirty="0">
                <a:latin typeface="Calibri"/>
                <a:cs typeface="Calibri"/>
              </a:rPr>
              <a:t>q</a:t>
            </a:r>
            <a:r>
              <a:rPr sz="1000" spc="-20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5" dirty="0">
                <a:latin typeface="Calibri"/>
                <a:cs typeface="Calibri"/>
              </a:rPr>
              <a:t>r</a:t>
            </a:r>
            <a:r>
              <a:rPr sz="1000" i="1" spc="7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are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integers.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Then</a:t>
            </a:r>
            <a:endParaRPr sz="1000">
              <a:latin typeface="Microsoft Sans Serif"/>
              <a:cs typeface="Microsoft Sans Serif"/>
            </a:endParaRPr>
          </a:p>
          <a:p>
            <a:pPr marL="50800">
              <a:lnSpc>
                <a:spcPts val="1200"/>
              </a:lnSpc>
            </a:pPr>
            <a:r>
              <a:rPr sz="1000" spc="35" dirty="0">
                <a:latin typeface="Calibri"/>
                <a:cs typeface="Calibri"/>
              </a:rPr>
              <a:t>gcd(</a:t>
            </a:r>
            <a:r>
              <a:rPr sz="1000" i="1" spc="15" dirty="0">
                <a:latin typeface="Calibri"/>
                <a:cs typeface="Calibri"/>
              </a:rPr>
              <a:t>a,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-95" dirty="0">
                <a:latin typeface="Calibri"/>
                <a:cs typeface="Calibri"/>
              </a:rPr>
              <a:t>b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gcd(</a:t>
            </a:r>
            <a:r>
              <a:rPr sz="1000" i="1" spc="-35" dirty="0">
                <a:latin typeface="Calibri"/>
                <a:cs typeface="Calibri"/>
              </a:rPr>
              <a:t>b,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130" dirty="0">
                <a:latin typeface="Calibri"/>
                <a:cs typeface="Calibri"/>
              </a:rPr>
              <a:t>r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9193" y="1791728"/>
            <a:ext cx="3989704" cy="183515"/>
          </a:xfrm>
          <a:custGeom>
            <a:avLst/>
            <a:gdLst/>
            <a:ahLst/>
            <a:cxnLst/>
            <a:rect l="l" t="t" r="r" b="b"/>
            <a:pathLst>
              <a:path w="3989704" h="18351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2972"/>
                </a:lnTo>
                <a:lnTo>
                  <a:pt x="3989652" y="182972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59994" y="1800665"/>
            <a:ext cx="138049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Euclidean</a:t>
            </a: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Algorithm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09193" y="1848660"/>
            <a:ext cx="4040504" cy="860425"/>
            <a:chOff x="309193" y="1848660"/>
            <a:chExt cx="4040504" cy="860425"/>
          </a:xfrm>
        </p:grpSpPr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9194" y="1962048"/>
              <a:ext cx="3989651" cy="5060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59994" y="1848660"/>
              <a:ext cx="3989704" cy="860425"/>
            </a:xfrm>
            <a:custGeom>
              <a:avLst/>
              <a:gdLst/>
              <a:ahLst/>
              <a:cxnLst/>
              <a:rect l="l" t="t" r="r" b="b"/>
              <a:pathLst>
                <a:path w="3989704" h="860425">
                  <a:moveTo>
                    <a:pt x="3989652" y="0"/>
                  </a:moveTo>
                  <a:lnTo>
                    <a:pt x="0" y="0"/>
                  </a:lnTo>
                  <a:lnTo>
                    <a:pt x="0" y="860224"/>
                  </a:lnTo>
                  <a:lnTo>
                    <a:pt x="3989652" y="860224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9193" y="2006327"/>
              <a:ext cx="3989704" cy="652145"/>
            </a:xfrm>
            <a:custGeom>
              <a:avLst/>
              <a:gdLst/>
              <a:ahLst/>
              <a:cxnLst/>
              <a:rect l="l" t="t" r="r" b="b"/>
              <a:pathLst>
                <a:path w="3989704" h="652144">
                  <a:moveTo>
                    <a:pt x="3989652" y="0"/>
                  </a:moveTo>
                  <a:lnTo>
                    <a:pt x="0" y="0"/>
                  </a:lnTo>
                  <a:lnTo>
                    <a:pt x="0" y="600956"/>
                  </a:lnTo>
                  <a:lnTo>
                    <a:pt x="4008" y="620681"/>
                  </a:lnTo>
                  <a:lnTo>
                    <a:pt x="14922" y="636834"/>
                  </a:lnTo>
                  <a:lnTo>
                    <a:pt x="31075" y="647748"/>
                  </a:lnTo>
                  <a:lnTo>
                    <a:pt x="50800" y="651757"/>
                  </a:lnTo>
                  <a:lnTo>
                    <a:pt x="3938852" y="651757"/>
                  </a:lnTo>
                  <a:lnTo>
                    <a:pt x="3958576" y="647748"/>
                  </a:lnTo>
                  <a:lnTo>
                    <a:pt x="3974729" y="636834"/>
                  </a:lnTo>
                  <a:lnTo>
                    <a:pt x="3985644" y="620681"/>
                  </a:lnTo>
                  <a:lnTo>
                    <a:pt x="3989652" y="600956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09194" y="1848660"/>
            <a:ext cx="4040504" cy="86042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imes New Roman"/>
              <a:cs typeface="Times New Roman"/>
            </a:endParaRPr>
          </a:p>
          <a:p>
            <a:pPr marL="50800" marR="183515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Statement: </a:t>
            </a:r>
            <a:r>
              <a:rPr sz="1000" spc="-5" dirty="0">
                <a:latin typeface="Microsoft Sans Serif"/>
                <a:cs typeface="Microsoft Sans Serif"/>
              </a:rPr>
              <a:t>When </a:t>
            </a:r>
            <a:r>
              <a:rPr sz="1000" i="1" spc="10" dirty="0">
                <a:latin typeface="Calibri"/>
                <a:cs typeface="Calibri"/>
              </a:rPr>
              <a:t>a </a:t>
            </a:r>
            <a:r>
              <a:rPr sz="1000" spc="-5" dirty="0">
                <a:latin typeface="Microsoft Sans Serif"/>
                <a:cs typeface="Microsoft Sans Serif"/>
              </a:rPr>
              <a:t>and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-85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are </a:t>
            </a:r>
            <a:r>
              <a:rPr sz="1000" spc="-10" dirty="0">
                <a:latin typeface="Microsoft Sans Serif"/>
                <a:cs typeface="Microsoft Sans Serif"/>
              </a:rPr>
              <a:t>two </a:t>
            </a:r>
            <a:r>
              <a:rPr sz="1000" spc="-5" dirty="0">
                <a:latin typeface="Microsoft Sans Serif"/>
                <a:cs typeface="Microsoft Sans Serif"/>
              </a:rPr>
              <a:t>integers </a:t>
            </a:r>
            <a:r>
              <a:rPr sz="1000" spc="45" dirty="0">
                <a:latin typeface="Calibri"/>
                <a:cs typeface="Calibri"/>
              </a:rPr>
              <a:t>(</a:t>
            </a:r>
            <a:r>
              <a:rPr sz="1000" i="1" spc="45" dirty="0">
                <a:latin typeface="Calibri"/>
                <a:cs typeface="Calibri"/>
              </a:rPr>
              <a:t>a </a:t>
            </a:r>
            <a:r>
              <a:rPr sz="1000" i="1" spc="275" dirty="0">
                <a:latin typeface="Calibri"/>
                <a:cs typeface="Calibri"/>
              </a:rPr>
              <a:t>&gt; </a:t>
            </a:r>
            <a:r>
              <a:rPr sz="1000" i="1" spc="-5" dirty="0">
                <a:latin typeface="Calibri"/>
                <a:cs typeface="Calibri"/>
              </a:rPr>
              <a:t>b</a:t>
            </a:r>
            <a:r>
              <a:rPr sz="1000" spc="-5" dirty="0">
                <a:latin typeface="Calibri"/>
                <a:cs typeface="Calibri"/>
              </a:rPr>
              <a:t>)</a:t>
            </a:r>
            <a:r>
              <a:rPr sz="1000" spc="-5" dirty="0">
                <a:latin typeface="Microsoft Sans Serif"/>
                <a:cs typeface="Microsoft Sans Serif"/>
              </a:rPr>
              <a:t>, if </a:t>
            </a:r>
            <a:r>
              <a:rPr sz="1000" i="1" spc="70" dirty="0">
                <a:latin typeface="Calibri"/>
                <a:cs typeface="Calibri"/>
              </a:rPr>
              <a:t>r</a:t>
            </a:r>
            <a:r>
              <a:rPr sz="1050" spc="104" baseline="-11904" dirty="0">
                <a:latin typeface="Calibri"/>
                <a:cs typeface="Calibri"/>
              </a:rPr>
              <a:t>1</a:t>
            </a:r>
            <a:r>
              <a:rPr sz="1050" spc="112" baseline="-11904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 the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remainder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when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divided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by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45" dirty="0">
                <a:latin typeface="Calibri"/>
                <a:cs typeface="Calibri"/>
              </a:rPr>
              <a:t>b</a:t>
            </a:r>
            <a:r>
              <a:rPr sz="1000" spc="-45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70" dirty="0">
                <a:latin typeface="Calibri"/>
                <a:cs typeface="Calibri"/>
              </a:rPr>
              <a:t>r</a:t>
            </a:r>
            <a:r>
              <a:rPr sz="1050" spc="104" baseline="-11904" dirty="0">
                <a:latin typeface="Calibri"/>
                <a:cs typeface="Calibri"/>
              </a:rPr>
              <a:t>2</a:t>
            </a:r>
            <a:r>
              <a:rPr sz="1050" spc="254" baseline="-11904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remainder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when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-8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divided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by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65" dirty="0">
                <a:latin typeface="Calibri"/>
                <a:cs typeface="Calibri"/>
              </a:rPr>
              <a:t>r</a:t>
            </a:r>
            <a:r>
              <a:rPr sz="1050" spc="97" baseline="-11904" dirty="0">
                <a:latin typeface="Calibri"/>
                <a:cs typeface="Calibri"/>
              </a:rPr>
              <a:t>1</a:t>
            </a:r>
            <a:r>
              <a:rPr sz="1000" spc="65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70" dirty="0">
                <a:latin typeface="Calibri"/>
                <a:cs typeface="Calibri"/>
              </a:rPr>
              <a:t>r</a:t>
            </a:r>
            <a:r>
              <a:rPr sz="1050" spc="104" baseline="-11904" dirty="0">
                <a:latin typeface="Calibri"/>
                <a:cs typeface="Calibri"/>
              </a:rPr>
              <a:t>3</a:t>
            </a:r>
            <a:r>
              <a:rPr sz="1050" spc="254" baseline="-11904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remainder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when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i="1" spc="70" dirty="0">
                <a:latin typeface="Calibri"/>
                <a:cs typeface="Calibri"/>
              </a:rPr>
              <a:t>r</a:t>
            </a:r>
            <a:r>
              <a:rPr sz="1050" spc="104" baseline="-11904" dirty="0">
                <a:latin typeface="Calibri"/>
                <a:cs typeface="Calibri"/>
              </a:rPr>
              <a:t>1</a:t>
            </a:r>
            <a:r>
              <a:rPr sz="1050" spc="254" baseline="-11904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divided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by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i="1" spc="70" dirty="0">
                <a:latin typeface="Calibri"/>
                <a:cs typeface="Calibri"/>
              </a:rPr>
              <a:t>r</a:t>
            </a:r>
            <a:r>
              <a:rPr sz="1050" spc="104" baseline="-11904" dirty="0">
                <a:latin typeface="Calibri"/>
                <a:cs typeface="Calibri"/>
              </a:rPr>
              <a:t>2</a:t>
            </a:r>
            <a:r>
              <a:rPr sz="1050" spc="254" baseline="-11904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so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on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30" dirty="0">
                <a:latin typeface="Calibri"/>
                <a:cs typeface="Calibri"/>
              </a:rPr>
              <a:t>r</a:t>
            </a:r>
            <a:r>
              <a:rPr sz="1050" i="1" spc="195" baseline="-11904" dirty="0">
                <a:latin typeface="Calibri"/>
                <a:cs typeface="Calibri"/>
              </a:rPr>
              <a:t>k</a:t>
            </a:r>
            <a:r>
              <a:rPr sz="1050" spc="195" baseline="-11904" dirty="0">
                <a:latin typeface="Calibri"/>
                <a:cs typeface="Calibri"/>
              </a:rPr>
              <a:t>+1</a:t>
            </a:r>
            <a:r>
              <a:rPr sz="1050" spc="262" baseline="-11904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0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last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non-zero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remainder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i="1" spc="105" dirty="0">
                <a:latin typeface="Calibri"/>
                <a:cs typeface="Calibri"/>
              </a:rPr>
              <a:t>r</a:t>
            </a:r>
            <a:r>
              <a:rPr sz="1050" i="1" spc="157" baseline="-11904" dirty="0">
                <a:latin typeface="Calibri"/>
                <a:cs typeface="Calibri"/>
              </a:rPr>
              <a:t>k</a:t>
            </a:r>
            <a:r>
              <a:rPr sz="1050" i="1" spc="277" baseline="-11904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5" dirty="0">
                <a:latin typeface="Microsoft Sans Serif"/>
                <a:cs typeface="Microsoft Sans Serif"/>
              </a:rPr>
              <a:t> gcd</a:t>
            </a:r>
            <a:r>
              <a:rPr sz="1000" spc="15" dirty="0">
                <a:latin typeface="Calibri"/>
                <a:cs typeface="Calibri"/>
              </a:rPr>
              <a:t>(</a:t>
            </a:r>
            <a:r>
              <a:rPr sz="1000" i="1" spc="15" dirty="0">
                <a:latin typeface="Calibri"/>
                <a:cs typeface="Calibri"/>
              </a:rPr>
              <a:t>a,</a:t>
            </a:r>
            <a:r>
              <a:rPr sz="1000" i="1" spc="220" dirty="0">
                <a:latin typeface="Calibri"/>
                <a:cs typeface="Calibri"/>
              </a:rPr>
              <a:t> </a:t>
            </a:r>
            <a:r>
              <a:rPr sz="1000" i="1" spc="-5" dirty="0">
                <a:latin typeface="Calibri"/>
                <a:cs typeface="Calibri"/>
              </a:rPr>
              <a:t>b</a:t>
            </a:r>
            <a:r>
              <a:rPr sz="1000" spc="-5" dirty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75863" y="3358384"/>
            <a:ext cx="203200" cy="55880"/>
            <a:chOff x="3275863" y="3358384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39032" y="336091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75863" y="33672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42982" y="3357119"/>
            <a:ext cx="203200" cy="58419"/>
            <a:chOff x="3542982" y="3357119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31883" y="337361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2982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19183" y="3360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10101" y="3357119"/>
            <a:ext cx="203200" cy="58419"/>
            <a:chOff x="3810101" y="3357119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86302" y="336091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0101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6302" y="3399015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5343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2" y="3358384"/>
            <a:ext cx="238760" cy="57150"/>
            <a:chOff x="4326582" y="3358384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39139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3649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36091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0" y="0"/>
            <a:ext cx="4608195" cy="231775"/>
            <a:chOff x="0" y="0"/>
            <a:chExt cx="4608195" cy="23177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08004" cy="23159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2065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1056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1056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7883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289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8682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845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49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853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357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861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365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869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131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6350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139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6430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527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0313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535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072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5762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080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468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3972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476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4980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Combinatorics</a:t>
            </a:r>
            <a:r>
              <a:rPr sz="5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Permutation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Combination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Addition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Product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Rules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Pigeonhole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Principle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of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Inclusion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Exclusion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Divisibility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9" action="ppaction://hlinksldjump"/>
              </a:rPr>
              <a:t>Prime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9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0" y="181978"/>
            <a:ext cx="4608195" cy="277495"/>
            <a:chOff x="0" y="181978"/>
            <a:chExt cx="4608195" cy="277495"/>
          </a:xfrm>
        </p:grpSpPr>
        <p:pic>
          <p:nvPicPr>
            <p:cNvPr id="52" name="object 5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181978"/>
              <a:ext cx="4608004" cy="66166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0" y="231609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0" y="196123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</a:rPr>
              <a:t>What</a:t>
            </a:r>
            <a:r>
              <a:rPr sz="1400" spc="5" dirty="0">
                <a:solidFill>
                  <a:srgbClr val="FFFFFF"/>
                </a:solidFill>
              </a:rPr>
              <a:t> is </a:t>
            </a:r>
            <a:r>
              <a:rPr sz="1400" spc="15" dirty="0">
                <a:solidFill>
                  <a:srgbClr val="FFFFFF"/>
                </a:solidFill>
              </a:rPr>
              <a:t>Combinatorics?</a:t>
            </a:r>
            <a:endParaRPr sz="1400"/>
          </a:p>
        </p:txBody>
      </p:sp>
      <p:pic>
        <p:nvPicPr>
          <p:cNvPr id="55" name="object 5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459346"/>
            <a:ext cx="4608004" cy="33083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9640" y="1253172"/>
            <a:ext cx="70142" cy="70142"/>
          </a:xfrm>
          <a:prstGeom prst="rect">
            <a:avLst/>
          </a:prstGeom>
        </p:spPr>
      </p:pic>
      <p:sp>
        <p:nvSpPr>
          <p:cNvPr id="57" name="object 57"/>
          <p:cNvSpPr txBox="1"/>
          <p:nvPr/>
        </p:nvSpPr>
        <p:spPr>
          <a:xfrm>
            <a:off x="600354" y="1186629"/>
            <a:ext cx="3585845" cy="1442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111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Microsoft Sans Serif"/>
                <a:cs typeface="Microsoft Sans Serif"/>
              </a:rPr>
              <a:t>Combinatorics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can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loosely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be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described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branch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mathematics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concerned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with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selecting,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arranging,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constructing,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classifying,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counting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listing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things.</a:t>
            </a:r>
            <a:endParaRPr sz="10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785"/>
              </a:spcBef>
            </a:pPr>
            <a:r>
              <a:rPr sz="1000" spc="-5" dirty="0">
                <a:latin typeface="Microsoft Sans Serif"/>
                <a:cs typeface="Microsoft Sans Serif"/>
              </a:rPr>
              <a:t>More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specifically,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combinatorics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deals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with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counting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number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ways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arranging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choosing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objects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from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finite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set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according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certain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specified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rules.</a:t>
            </a:r>
            <a:endParaRPr sz="1000">
              <a:latin typeface="Microsoft Sans Serif"/>
              <a:cs typeface="Microsoft Sans Serif"/>
            </a:endParaRPr>
          </a:p>
          <a:p>
            <a:pPr marL="12700" marR="452755">
              <a:lnSpc>
                <a:spcPct val="100000"/>
              </a:lnSpc>
              <a:spcBef>
                <a:spcPts val="780"/>
              </a:spcBef>
            </a:pPr>
            <a:r>
              <a:rPr sz="1000" spc="-5" dirty="0">
                <a:latin typeface="Microsoft Sans Serif"/>
                <a:cs typeface="Microsoft Sans Serif"/>
              </a:rPr>
              <a:t>Combinatorics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concerned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with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problems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involving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permutations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combinations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certain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objects.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58" name="object 5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79640" y="1809889"/>
            <a:ext cx="70142" cy="70142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79640" y="2366606"/>
            <a:ext cx="70142" cy="7014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1775"/>
            <a:chOff x="0" y="0"/>
            <a:chExt cx="4608195" cy="231775"/>
          </a:xfrm>
        </p:grpSpPr>
        <p:sp>
          <p:nvSpPr>
            <p:cNvPr id="3" name="object 3"/>
            <p:cNvSpPr/>
            <p:nvPr/>
          </p:nvSpPr>
          <p:spPr>
            <a:xfrm>
              <a:off x="16357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61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65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69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131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350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139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6430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27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0313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35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072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5762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80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68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72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476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980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Rules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Exclusion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9193" y="885075"/>
            <a:ext cx="3989704" cy="181610"/>
          </a:xfrm>
          <a:custGeom>
            <a:avLst/>
            <a:gdLst/>
            <a:ahLst/>
            <a:cxnLst/>
            <a:rect l="l" t="t" r="r" b="b"/>
            <a:pathLst>
              <a:path w="3989704" h="18160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1200"/>
                </a:lnTo>
                <a:lnTo>
                  <a:pt x="3989652" y="181200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9994" y="894012"/>
            <a:ext cx="492759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09193" y="941990"/>
            <a:ext cx="4040504" cy="1586230"/>
            <a:chOff x="309193" y="941990"/>
            <a:chExt cx="4040504" cy="1586230"/>
          </a:xfrm>
        </p:grpSpPr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9194" y="1053617"/>
              <a:ext cx="3989651" cy="5060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59994" y="941990"/>
              <a:ext cx="3989704" cy="1586230"/>
            </a:xfrm>
            <a:custGeom>
              <a:avLst/>
              <a:gdLst/>
              <a:ahLst/>
              <a:cxnLst/>
              <a:rect l="l" t="t" r="r" b="b"/>
              <a:pathLst>
                <a:path w="3989704" h="1586230">
                  <a:moveTo>
                    <a:pt x="3989652" y="0"/>
                  </a:moveTo>
                  <a:lnTo>
                    <a:pt x="0" y="0"/>
                  </a:lnTo>
                  <a:lnTo>
                    <a:pt x="0" y="1585602"/>
                  </a:lnTo>
                  <a:lnTo>
                    <a:pt x="3989652" y="1585602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9193" y="1097885"/>
              <a:ext cx="3989704" cy="1379220"/>
            </a:xfrm>
            <a:custGeom>
              <a:avLst/>
              <a:gdLst/>
              <a:ahLst/>
              <a:cxnLst/>
              <a:rect l="l" t="t" r="r" b="b"/>
              <a:pathLst>
                <a:path w="3989704" h="1379220">
                  <a:moveTo>
                    <a:pt x="3989652" y="0"/>
                  </a:moveTo>
                  <a:lnTo>
                    <a:pt x="0" y="0"/>
                  </a:lnTo>
                  <a:lnTo>
                    <a:pt x="0" y="1328106"/>
                  </a:lnTo>
                  <a:lnTo>
                    <a:pt x="4008" y="1347830"/>
                  </a:lnTo>
                  <a:lnTo>
                    <a:pt x="14922" y="1363983"/>
                  </a:lnTo>
                  <a:lnTo>
                    <a:pt x="31075" y="1374898"/>
                  </a:lnTo>
                  <a:lnTo>
                    <a:pt x="50800" y="1378906"/>
                  </a:lnTo>
                  <a:lnTo>
                    <a:pt x="3938852" y="1378906"/>
                  </a:lnTo>
                  <a:lnTo>
                    <a:pt x="3958576" y="1374898"/>
                  </a:lnTo>
                  <a:lnTo>
                    <a:pt x="3974729" y="1363983"/>
                  </a:lnTo>
                  <a:lnTo>
                    <a:pt x="3985644" y="1347830"/>
                  </a:lnTo>
                  <a:lnTo>
                    <a:pt x="3989652" y="1328106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Find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5" dirty="0"/>
              <a:t>greatest</a:t>
            </a:r>
            <a:r>
              <a:rPr spc="15" dirty="0"/>
              <a:t> </a:t>
            </a:r>
            <a:r>
              <a:rPr spc="-5" dirty="0"/>
              <a:t>common</a:t>
            </a:r>
            <a:r>
              <a:rPr spc="10" dirty="0"/>
              <a:t> </a:t>
            </a:r>
            <a:r>
              <a:rPr spc="-5" dirty="0"/>
              <a:t>divisor</a:t>
            </a:r>
            <a:r>
              <a:rPr spc="15"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5" dirty="0"/>
              <a:t>414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spc="-5" dirty="0"/>
              <a:t>662</a:t>
            </a:r>
            <a:r>
              <a:rPr spc="15" dirty="0"/>
              <a:t> </a:t>
            </a:r>
            <a:r>
              <a:rPr spc="-5" dirty="0"/>
              <a:t>using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5" dirty="0"/>
              <a:t>Euclidean </a:t>
            </a:r>
            <a:r>
              <a:rPr spc="-250" dirty="0"/>
              <a:t> </a:t>
            </a:r>
            <a:r>
              <a:rPr spc="-5" dirty="0"/>
              <a:t>algorithm.</a:t>
            </a:r>
          </a:p>
          <a:p>
            <a:pPr marL="12700">
              <a:lnSpc>
                <a:spcPts val="1190"/>
              </a:lnSpc>
            </a:pPr>
            <a:r>
              <a:rPr b="1" spc="-5" dirty="0">
                <a:latin typeface="Arial"/>
                <a:cs typeface="Arial"/>
              </a:rPr>
              <a:t>Solution:</a:t>
            </a:r>
            <a:r>
              <a:rPr b="1" spc="60" dirty="0">
                <a:latin typeface="Arial"/>
                <a:cs typeface="Arial"/>
              </a:rPr>
              <a:t> </a:t>
            </a:r>
            <a:r>
              <a:rPr spc="-5" dirty="0"/>
              <a:t>Successive</a:t>
            </a:r>
            <a:r>
              <a:rPr spc="10" dirty="0"/>
              <a:t> </a:t>
            </a:r>
            <a:r>
              <a:rPr spc="-5" dirty="0"/>
              <a:t>uses</a:t>
            </a:r>
            <a:r>
              <a:rPr spc="10"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5" dirty="0"/>
              <a:t>division</a:t>
            </a:r>
            <a:r>
              <a:rPr spc="10" dirty="0"/>
              <a:t> </a:t>
            </a:r>
            <a:r>
              <a:rPr spc="-5" dirty="0"/>
              <a:t>algorithm</a:t>
            </a:r>
            <a:r>
              <a:rPr spc="10" dirty="0"/>
              <a:t> </a:t>
            </a:r>
            <a:r>
              <a:rPr spc="-10" dirty="0"/>
              <a:t>give: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47294" y="1531904"/>
            <a:ext cx="3799204" cy="936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662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414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1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248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95"/>
              </a:lnSpc>
            </a:pPr>
            <a:r>
              <a:rPr sz="1000" spc="-10" dirty="0">
                <a:latin typeface="Calibri"/>
                <a:cs typeface="Calibri"/>
              </a:rPr>
              <a:t>414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248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1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166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95"/>
              </a:lnSpc>
            </a:pPr>
            <a:r>
              <a:rPr sz="1000" spc="-10" dirty="0">
                <a:latin typeface="Calibri"/>
                <a:cs typeface="Calibri"/>
              </a:rPr>
              <a:t>248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166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1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82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95"/>
              </a:lnSpc>
            </a:pPr>
            <a:r>
              <a:rPr sz="1000" spc="-10" dirty="0">
                <a:latin typeface="Calibri"/>
                <a:cs typeface="Calibri"/>
              </a:rPr>
              <a:t>166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82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2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ts val="1200"/>
              </a:lnSpc>
              <a:spcBef>
                <a:spcPts val="40"/>
              </a:spcBef>
            </a:pPr>
            <a:r>
              <a:rPr sz="1000" spc="-10" dirty="0">
                <a:latin typeface="Calibri"/>
                <a:cs typeface="Calibri"/>
              </a:rPr>
              <a:t>82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2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41</a:t>
            </a:r>
            <a:r>
              <a:rPr sz="1000" spc="-10" dirty="0">
                <a:latin typeface="Microsoft Sans Serif"/>
                <a:cs typeface="Microsoft Sans Serif"/>
              </a:rPr>
              <a:t>.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Hence,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5" dirty="0">
                <a:latin typeface="Microsoft Sans Serif"/>
                <a:cs typeface="Microsoft Sans Serif"/>
              </a:rPr>
              <a:t>gcd</a:t>
            </a:r>
            <a:r>
              <a:rPr sz="1000" spc="5" dirty="0">
                <a:latin typeface="Calibri"/>
                <a:cs typeface="Calibri"/>
              </a:rPr>
              <a:t>(414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662)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2</a:t>
            </a:r>
            <a:r>
              <a:rPr sz="1000" spc="-5" dirty="0">
                <a:latin typeface="Microsoft Sans Serif"/>
                <a:cs typeface="Microsoft Sans Serif"/>
              </a:rPr>
              <a:t>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because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2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last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nonzero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remainder.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Rules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Exclusion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3" y="295452"/>
            <a:ext cx="3989704" cy="173990"/>
          </a:xfrm>
          <a:custGeom>
            <a:avLst/>
            <a:gdLst/>
            <a:ahLst/>
            <a:cxnLst/>
            <a:rect l="l" t="t" r="r" b="b"/>
            <a:pathLst>
              <a:path w="3989704" h="17399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3799"/>
                </a:lnTo>
                <a:lnTo>
                  <a:pt x="3989652" y="173799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9994" y="304376"/>
            <a:ext cx="50673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Theorem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9193" y="352375"/>
            <a:ext cx="4040504" cy="545465"/>
            <a:chOff x="309193" y="352375"/>
            <a:chExt cx="4040504" cy="545465"/>
          </a:xfrm>
        </p:grpSpPr>
        <p:pic>
          <p:nvPicPr>
            <p:cNvPr id="6" name="object 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9194" y="456590"/>
              <a:ext cx="3989651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59994" y="352375"/>
              <a:ext cx="3989704" cy="545465"/>
            </a:xfrm>
            <a:custGeom>
              <a:avLst/>
              <a:gdLst/>
              <a:ahLst/>
              <a:cxnLst/>
              <a:rect l="l" t="t" r="r" b="b"/>
              <a:pathLst>
                <a:path w="3989704" h="545465">
                  <a:moveTo>
                    <a:pt x="3989652" y="0"/>
                  </a:moveTo>
                  <a:lnTo>
                    <a:pt x="0" y="0"/>
                  </a:lnTo>
                  <a:lnTo>
                    <a:pt x="0" y="544918"/>
                  </a:lnTo>
                  <a:lnTo>
                    <a:pt x="3989652" y="54491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9193" y="500870"/>
              <a:ext cx="3989704" cy="346075"/>
            </a:xfrm>
            <a:custGeom>
              <a:avLst/>
              <a:gdLst/>
              <a:ahLst/>
              <a:cxnLst/>
              <a:rect l="l" t="t" r="r" b="b"/>
              <a:pathLst>
                <a:path w="3989704" h="346075">
                  <a:moveTo>
                    <a:pt x="3989652" y="0"/>
                  </a:moveTo>
                  <a:lnTo>
                    <a:pt x="0" y="0"/>
                  </a:lnTo>
                  <a:lnTo>
                    <a:pt x="0" y="294823"/>
                  </a:lnTo>
                  <a:lnTo>
                    <a:pt x="4008" y="314547"/>
                  </a:lnTo>
                  <a:lnTo>
                    <a:pt x="14922" y="330700"/>
                  </a:lnTo>
                  <a:lnTo>
                    <a:pt x="31075" y="341615"/>
                  </a:lnTo>
                  <a:lnTo>
                    <a:pt x="50800" y="345623"/>
                  </a:lnTo>
                  <a:lnTo>
                    <a:pt x="3938852" y="345623"/>
                  </a:lnTo>
                  <a:lnTo>
                    <a:pt x="3958576" y="341615"/>
                  </a:lnTo>
                  <a:lnTo>
                    <a:pt x="3974729" y="330700"/>
                  </a:lnTo>
                  <a:lnTo>
                    <a:pt x="3985644" y="314547"/>
                  </a:lnTo>
                  <a:lnTo>
                    <a:pt x="3989652" y="294823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9194" y="352375"/>
            <a:ext cx="4040504" cy="545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50">
              <a:latin typeface="Times New Roman"/>
              <a:cs typeface="Times New Roman"/>
            </a:endParaRPr>
          </a:p>
          <a:p>
            <a:pPr marL="50800">
              <a:lnSpc>
                <a:spcPts val="1200"/>
              </a:lnSpc>
            </a:pPr>
            <a:r>
              <a:rPr sz="1000" dirty="0">
                <a:latin typeface="Microsoft Sans Serif"/>
                <a:cs typeface="Microsoft Sans Serif"/>
              </a:rPr>
              <a:t>gcd(</a:t>
            </a:r>
            <a:r>
              <a:rPr sz="1000" i="1" dirty="0">
                <a:latin typeface="Calibri"/>
                <a:cs typeface="Calibri"/>
              </a:rPr>
              <a:t>a</a:t>
            </a:r>
            <a:r>
              <a:rPr sz="1000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45" dirty="0">
                <a:latin typeface="Calibri"/>
                <a:cs typeface="Calibri"/>
              </a:rPr>
              <a:t>b</a:t>
            </a:r>
            <a:r>
              <a:rPr sz="1000" spc="-45" dirty="0">
                <a:latin typeface="Microsoft Sans Serif"/>
                <a:cs typeface="Microsoft Sans Serif"/>
              </a:rPr>
              <a:t>)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can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be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expressed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integral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linear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combination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endParaRPr sz="1000">
              <a:latin typeface="Microsoft Sans Serif"/>
              <a:cs typeface="Microsoft Sans Serif"/>
            </a:endParaRPr>
          </a:p>
          <a:p>
            <a:pPr marL="50800">
              <a:lnSpc>
                <a:spcPts val="1200"/>
              </a:lnSpc>
            </a:pPr>
            <a:r>
              <a:rPr sz="1000" i="1" spc="-45" dirty="0">
                <a:latin typeface="Calibri"/>
                <a:cs typeface="Calibri"/>
              </a:rPr>
              <a:t>b</a:t>
            </a:r>
            <a:r>
              <a:rPr sz="1000" spc="-45" dirty="0">
                <a:latin typeface="Microsoft Sans Serif"/>
                <a:cs typeface="Microsoft Sans Serif"/>
              </a:rPr>
              <a:t>.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i.e.,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gcd</a:t>
            </a:r>
            <a:r>
              <a:rPr sz="1000" spc="15" dirty="0">
                <a:latin typeface="Calibri"/>
                <a:cs typeface="Calibri"/>
              </a:rPr>
              <a:t>(</a:t>
            </a:r>
            <a:r>
              <a:rPr sz="1000" i="1" spc="15" dirty="0">
                <a:latin typeface="Calibri"/>
                <a:cs typeface="Calibri"/>
              </a:rPr>
              <a:t>a,</a:t>
            </a:r>
            <a:r>
              <a:rPr sz="1000" i="1" spc="220" dirty="0">
                <a:latin typeface="Calibri"/>
                <a:cs typeface="Calibri"/>
              </a:rPr>
              <a:t> </a:t>
            </a:r>
            <a:r>
              <a:rPr sz="1000" i="1" spc="-5" dirty="0">
                <a:latin typeface="Calibri"/>
                <a:cs typeface="Calibri"/>
              </a:rPr>
              <a:t>b</a:t>
            </a:r>
            <a:r>
              <a:rPr sz="1000" spc="-5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i="1" spc="45" dirty="0">
                <a:latin typeface="Calibri"/>
                <a:cs typeface="Calibri"/>
              </a:rPr>
              <a:t>ma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i="1" spc="-5" dirty="0">
                <a:latin typeface="Calibri"/>
                <a:cs typeface="Calibri"/>
              </a:rPr>
              <a:t>nb</a:t>
            </a:r>
            <a:r>
              <a:rPr sz="1000" spc="-5" dirty="0">
                <a:latin typeface="Microsoft Sans Serif"/>
                <a:cs typeface="Microsoft Sans Serif"/>
              </a:rPr>
              <a:t>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where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80" dirty="0">
                <a:latin typeface="Calibri"/>
                <a:cs typeface="Calibri"/>
              </a:rPr>
              <a:t>m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i="1" spc="80" dirty="0">
                <a:latin typeface="Calibri"/>
                <a:cs typeface="Calibri"/>
              </a:rPr>
              <a:t>n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are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integers.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9193" y="991920"/>
            <a:ext cx="3989704" cy="181610"/>
          </a:xfrm>
          <a:custGeom>
            <a:avLst/>
            <a:gdLst/>
            <a:ahLst/>
            <a:cxnLst/>
            <a:rect l="l" t="t" r="r" b="b"/>
            <a:pathLst>
              <a:path w="3989704" h="18160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1200"/>
                </a:lnTo>
                <a:lnTo>
                  <a:pt x="3989652" y="181200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9994" y="1000857"/>
            <a:ext cx="492759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9193" y="1048828"/>
            <a:ext cx="4040504" cy="2359025"/>
            <a:chOff x="309193" y="1048828"/>
            <a:chExt cx="4040504" cy="235902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9194" y="1160462"/>
              <a:ext cx="3989651" cy="5060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59994" y="1048828"/>
              <a:ext cx="3989704" cy="2359025"/>
            </a:xfrm>
            <a:custGeom>
              <a:avLst/>
              <a:gdLst/>
              <a:ahLst/>
              <a:cxnLst/>
              <a:rect l="l" t="t" r="r" b="b"/>
              <a:pathLst>
                <a:path w="3989704" h="2359025">
                  <a:moveTo>
                    <a:pt x="3989652" y="0"/>
                  </a:moveTo>
                  <a:lnTo>
                    <a:pt x="0" y="0"/>
                  </a:lnTo>
                  <a:lnTo>
                    <a:pt x="0" y="2358875"/>
                  </a:lnTo>
                  <a:lnTo>
                    <a:pt x="3989652" y="2358875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9193" y="1204723"/>
              <a:ext cx="3989704" cy="2152650"/>
            </a:xfrm>
            <a:custGeom>
              <a:avLst/>
              <a:gdLst/>
              <a:ahLst/>
              <a:cxnLst/>
              <a:rect l="l" t="t" r="r" b="b"/>
              <a:pathLst>
                <a:path w="3989704" h="2152650">
                  <a:moveTo>
                    <a:pt x="3989652" y="0"/>
                  </a:moveTo>
                  <a:lnTo>
                    <a:pt x="0" y="0"/>
                  </a:lnTo>
                  <a:lnTo>
                    <a:pt x="0" y="2101378"/>
                  </a:lnTo>
                  <a:lnTo>
                    <a:pt x="4008" y="2121103"/>
                  </a:lnTo>
                  <a:lnTo>
                    <a:pt x="14922" y="2137256"/>
                  </a:lnTo>
                  <a:lnTo>
                    <a:pt x="31075" y="2148170"/>
                  </a:lnTo>
                  <a:lnTo>
                    <a:pt x="50800" y="2152178"/>
                  </a:lnTo>
                  <a:lnTo>
                    <a:pt x="3938852" y="2152178"/>
                  </a:lnTo>
                  <a:lnTo>
                    <a:pt x="3958576" y="2148170"/>
                  </a:lnTo>
                  <a:lnTo>
                    <a:pt x="3974729" y="2137256"/>
                  </a:lnTo>
                  <a:lnTo>
                    <a:pt x="3985644" y="2121103"/>
                  </a:lnTo>
                  <a:lnTo>
                    <a:pt x="3989652" y="210137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47294" y="1185728"/>
            <a:ext cx="3881120" cy="2119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Microsoft Sans Serif"/>
                <a:cs typeface="Microsoft Sans Serif"/>
              </a:rPr>
              <a:t>For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example,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we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consider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steps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we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used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find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5" dirty="0">
                <a:latin typeface="Microsoft Sans Serif"/>
                <a:cs typeface="Microsoft Sans Serif"/>
              </a:rPr>
              <a:t>gcd</a:t>
            </a:r>
            <a:r>
              <a:rPr sz="1000" spc="5" dirty="0">
                <a:latin typeface="Calibri"/>
                <a:cs typeface="Calibri"/>
              </a:rPr>
              <a:t>(414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662)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that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are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gi</a:t>
            </a:r>
            <a:r>
              <a:rPr sz="1000" spc="-30" dirty="0">
                <a:latin typeface="Microsoft Sans Serif"/>
                <a:cs typeface="Microsoft Sans Serif"/>
              </a:rPr>
              <a:t>v</a:t>
            </a:r>
            <a:r>
              <a:rPr sz="1000" spc="-5" dirty="0">
                <a:latin typeface="Microsoft Sans Serif"/>
                <a:cs typeface="Microsoft Sans Serif"/>
              </a:rPr>
              <a:t>en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bel</a:t>
            </a:r>
            <a:r>
              <a:rPr sz="1000" spc="-20" dirty="0">
                <a:latin typeface="Microsoft Sans Serif"/>
                <a:cs typeface="Microsoft Sans Serif"/>
              </a:rPr>
              <a:t>o</a:t>
            </a:r>
            <a:r>
              <a:rPr sz="1000" spc="-5" dirty="0">
                <a:latin typeface="Microsoft Sans Serif"/>
                <a:cs typeface="Microsoft Sans Serif"/>
              </a:rPr>
              <a:t>w: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Calibri"/>
                <a:cs typeface="Calibri"/>
              </a:rPr>
              <a:t>662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414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1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248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90"/>
              </a:lnSpc>
            </a:pPr>
            <a:r>
              <a:rPr sz="1000" spc="-10" dirty="0">
                <a:latin typeface="Calibri"/>
                <a:cs typeface="Calibri"/>
              </a:rPr>
              <a:t>414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248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1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166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95"/>
              </a:lnSpc>
            </a:pPr>
            <a:r>
              <a:rPr sz="1000" spc="-10" dirty="0">
                <a:latin typeface="Calibri"/>
                <a:cs typeface="Calibri"/>
              </a:rPr>
              <a:t>248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166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1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82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95"/>
              </a:lnSpc>
            </a:pPr>
            <a:r>
              <a:rPr sz="1000" spc="-10" dirty="0">
                <a:latin typeface="Calibri"/>
                <a:cs typeface="Calibri"/>
              </a:rPr>
              <a:t>166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82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2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</a:pPr>
            <a:r>
              <a:rPr sz="1000" spc="-15" dirty="0">
                <a:latin typeface="Microsoft Sans Serif"/>
                <a:cs typeface="Microsoft Sans Serif"/>
              </a:rPr>
              <a:t>From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last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equation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we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have</a:t>
            </a:r>
            <a:endParaRPr sz="1000">
              <a:latin typeface="Microsoft Sans Serif"/>
              <a:cs typeface="Microsoft Sans Serif"/>
            </a:endParaRPr>
          </a:p>
          <a:p>
            <a:pPr marL="1074420">
              <a:lnSpc>
                <a:spcPts val="1200"/>
              </a:lnSpc>
              <a:spcBef>
                <a:spcPts val="940"/>
              </a:spcBef>
            </a:pPr>
            <a:r>
              <a:rPr sz="1000" spc="-10" dirty="0">
                <a:latin typeface="Calibri"/>
                <a:cs typeface="Calibri"/>
              </a:rPr>
              <a:t>2   </a:t>
            </a:r>
            <a:r>
              <a:rPr sz="1000" spc="9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166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−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82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  <a:p>
            <a:pPr marL="1264285">
              <a:lnSpc>
                <a:spcPts val="1195"/>
              </a:lnSpc>
            </a:pP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166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−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Calibri"/>
                <a:cs typeface="Calibri"/>
              </a:rPr>
              <a:t>(248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−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166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35" dirty="0">
                <a:latin typeface="Calibri"/>
                <a:cs typeface="Calibri"/>
              </a:rPr>
              <a:t>1)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  <a:p>
            <a:pPr marL="1264285">
              <a:lnSpc>
                <a:spcPts val="1195"/>
              </a:lnSpc>
            </a:pP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166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3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−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248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  <a:p>
            <a:pPr marL="1264285">
              <a:lnSpc>
                <a:spcPts val="1195"/>
              </a:lnSpc>
            </a:pP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(414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−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Calibri"/>
                <a:cs typeface="Calibri"/>
              </a:rPr>
              <a:t>248)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3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−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248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  <a:p>
            <a:pPr marL="1264285">
              <a:lnSpc>
                <a:spcPts val="1195"/>
              </a:lnSpc>
            </a:pP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414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3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−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248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5</a:t>
            </a:r>
            <a:endParaRPr sz="1000">
              <a:latin typeface="Calibri"/>
              <a:cs typeface="Calibri"/>
            </a:endParaRPr>
          </a:p>
          <a:p>
            <a:pPr marL="1264285">
              <a:lnSpc>
                <a:spcPts val="1195"/>
              </a:lnSpc>
            </a:pP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414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3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−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Calibri"/>
                <a:cs typeface="Calibri"/>
              </a:rPr>
              <a:t>(662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−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414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35" dirty="0">
                <a:latin typeface="Calibri"/>
                <a:cs typeface="Calibri"/>
              </a:rPr>
              <a:t>1)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5</a:t>
            </a:r>
            <a:endParaRPr sz="1000">
              <a:latin typeface="Calibri"/>
              <a:cs typeface="Calibri"/>
            </a:endParaRPr>
          </a:p>
          <a:p>
            <a:pPr marL="1264285">
              <a:lnSpc>
                <a:spcPts val="1200"/>
              </a:lnSpc>
            </a:pP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414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8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−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662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5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1775"/>
            <a:chOff x="0" y="0"/>
            <a:chExt cx="4608195" cy="231775"/>
          </a:xfrm>
        </p:grpSpPr>
        <p:sp>
          <p:nvSpPr>
            <p:cNvPr id="3" name="object 3"/>
            <p:cNvSpPr/>
            <p:nvPr/>
          </p:nvSpPr>
          <p:spPr>
            <a:xfrm>
              <a:off x="16357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61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65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69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131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350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139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6430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27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0313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35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072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5762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80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68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72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476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980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Rules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Exclusion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181978"/>
            <a:ext cx="4608195" cy="277495"/>
            <a:chOff x="0" y="181978"/>
            <a:chExt cx="4608195" cy="277495"/>
          </a:xfrm>
        </p:grpSpPr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81978"/>
              <a:ext cx="4608004" cy="6616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231609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0" y="196123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</a:rPr>
              <a:t>Properties</a:t>
            </a:r>
            <a:r>
              <a:rPr sz="140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gcd</a:t>
            </a:r>
            <a:endParaRPr sz="1400"/>
          </a:p>
        </p:txBody>
      </p:sp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59346"/>
            <a:ext cx="4608004" cy="33083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368554" y="879024"/>
            <a:ext cx="3816985" cy="117729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44475" indent="-176530">
              <a:lnSpc>
                <a:spcPct val="100000"/>
              </a:lnSpc>
              <a:spcBef>
                <a:spcPts val="395"/>
              </a:spcBef>
              <a:buClr>
                <a:srgbClr val="3333B2"/>
              </a:buClr>
              <a:buAutoNum type="romanLcParenBoth"/>
              <a:tabLst>
                <a:tab pos="245110" algn="l"/>
              </a:tabLst>
            </a:pPr>
            <a:r>
              <a:rPr sz="1000" spc="-5" dirty="0">
                <a:latin typeface="Microsoft Sans Serif"/>
                <a:cs typeface="Microsoft Sans Serif"/>
              </a:rPr>
              <a:t>If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c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-40" dirty="0">
                <a:latin typeface="Calibri"/>
                <a:cs typeface="Calibri"/>
              </a:rPr>
              <a:t>ab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c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are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co-p</a:t>
            </a:r>
            <a:r>
              <a:rPr sz="1000" spc="5" dirty="0">
                <a:latin typeface="Microsoft Sans Serif"/>
                <a:cs typeface="Microsoft Sans Serif"/>
              </a:rPr>
              <a:t>r</a:t>
            </a:r>
            <a:r>
              <a:rPr sz="1000" spc="-5" dirty="0">
                <a:latin typeface="Microsoft Sans Serif"/>
                <a:cs typeface="Microsoft Sans Serif"/>
              </a:rPr>
              <a:t>im</a:t>
            </a:r>
            <a:r>
              <a:rPr sz="1000" spc="-20" dirty="0">
                <a:latin typeface="Microsoft Sans Serif"/>
                <a:cs typeface="Microsoft Sans Serif"/>
              </a:rPr>
              <a:t>e</a:t>
            </a:r>
            <a:r>
              <a:rPr sz="1000" spc="-5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c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244475" indent="-204470">
              <a:lnSpc>
                <a:spcPts val="1200"/>
              </a:lnSpc>
              <a:spcBef>
                <a:spcPts val="295"/>
              </a:spcBef>
              <a:buClr>
                <a:srgbClr val="3333B2"/>
              </a:buClr>
              <a:buAutoNum type="romanLcParenBoth"/>
              <a:tabLst>
                <a:tab pos="245110" algn="l"/>
              </a:tabLst>
            </a:pPr>
            <a:r>
              <a:rPr sz="1000" spc="-5" dirty="0">
                <a:latin typeface="Microsoft Sans Serif"/>
                <a:cs typeface="Microsoft Sans Serif"/>
              </a:rPr>
              <a:t>If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-75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are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co-prime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c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are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co-prime,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40" dirty="0">
                <a:latin typeface="Calibri"/>
                <a:cs typeface="Calibri"/>
              </a:rPr>
              <a:t>bc</a:t>
            </a:r>
            <a:endParaRPr sz="1000">
              <a:latin typeface="Calibri"/>
              <a:cs typeface="Calibri"/>
            </a:endParaRPr>
          </a:p>
          <a:p>
            <a:pPr marL="244475">
              <a:lnSpc>
                <a:spcPts val="1200"/>
              </a:lnSpc>
            </a:pPr>
            <a:r>
              <a:rPr sz="1000" spc="-5" dirty="0">
                <a:latin typeface="Microsoft Sans Serif"/>
                <a:cs typeface="Microsoft Sans Serif"/>
              </a:rPr>
              <a:t>are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co-prime.</a:t>
            </a:r>
            <a:endParaRPr sz="1000">
              <a:latin typeface="Microsoft Sans Serif"/>
              <a:cs typeface="Microsoft Sans Serif"/>
            </a:endParaRPr>
          </a:p>
          <a:p>
            <a:pPr marL="244475" indent="-232410">
              <a:lnSpc>
                <a:spcPts val="1200"/>
              </a:lnSpc>
              <a:spcBef>
                <a:spcPts val="290"/>
              </a:spcBef>
              <a:buClr>
                <a:srgbClr val="3333B2"/>
              </a:buClr>
              <a:buAutoNum type="romanLcParenBoth" startAt="3"/>
              <a:tabLst>
                <a:tab pos="245110" algn="l"/>
              </a:tabLst>
            </a:pPr>
            <a:r>
              <a:rPr sz="1000" spc="-5" dirty="0">
                <a:latin typeface="Microsoft Sans Serif"/>
                <a:cs typeface="Microsoft Sans Serif"/>
              </a:rPr>
              <a:t>If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are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integers,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which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are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simultaneously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zero,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60" dirty="0">
                <a:latin typeface="Calibri"/>
                <a:cs typeface="Calibri"/>
              </a:rPr>
              <a:t>k</a:t>
            </a:r>
            <a:endParaRPr sz="1000">
              <a:latin typeface="Calibri"/>
              <a:cs typeface="Calibri"/>
            </a:endParaRPr>
          </a:p>
          <a:p>
            <a:pPr marL="244475">
              <a:lnSpc>
                <a:spcPts val="1200"/>
              </a:lnSpc>
            </a:pP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positive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integer,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then</a:t>
            </a:r>
            <a:endParaRPr sz="1000">
              <a:latin typeface="Microsoft Sans Serif"/>
              <a:cs typeface="Microsoft Sans Serif"/>
            </a:endParaRPr>
          </a:p>
          <a:p>
            <a:pPr marL="1325880">
              <a:lnSpc>
                <a:spcPct val="100000"/>
              </a:lnSpc>
              <a:spcBef>
                <a:spcPts val="994"/>
              </a:spcBef>
            </a:pPr>
            <a:r>
              <a:rPr sz="1000" spc="40" dirty="0">
                <a:latin typeface="Calibri"/>
                <a:cs typeface="Calibri"/>
              </a:rPr>
              <a:t>gcd(</a:t>
            </a:r>
            <a:r>
              <a:rPr sz="1000" i="1" spc="40" dirty="0">
                <a:latin typeface="Calibri"/>
                <a:cs typeface="Calibri"/>
              </a:rPr>
              <a:t>ka,</a:t>
            </a:r>
            <a:r>
              <a:rPr sz="1000" i="1" spc="204" dirty="0">
                <a:latin typeface="Calibri"/>
                <a:cs typeface="Calibri"/>
              </a:rPr>
              <a:t> </a:t>
            </a:r>
            <a:r>
              <a:rPr sz="1000" i="1" spc="25" dirty="0">
                <a:latin typeface="Calibri"/>
                <a:cs typeface="Calibri"/>
              </a:rPr>
              <a:t>kb</a:t>
            </a:r>
            <a:r>
              <a:rPr sz="1000" spc="25" dirty="0">
                <a:latin typeface="Calibri"/>
                <a:cs typeface="Calibri"/>
              </a:rPr>
              <a:t>)</a:t>
            </a:r>
            <a:r>
              <a:rPr sz="1000" spc="4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45" dirty="0">
                <a:latin typeface="Calibri"/>
                <a:cs typeface="Calibri"/>
              </a:rPr>
              <a:t> </a:t>
            </a:r>
            <a:r>
              <a:rPr sz="1000" i="1" spc="60" dirty="0">
                <a:latin typeface="Calibri"/>
                <a:cs typeface="Calibri"/>
              </a:rPr>
              <a:t>k</a:t>
            </a:r>
            <a:r>
              <a:rPr sz="1000" i="1" spc="23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gcd(</a:t>
            </a:r>
            <a:r>
              <a:rPr sz="1000" i="1" spc="30" dirty="0">
                <a:latin typeface="Calibri"/>
                <a:cs typeface="Calibri"/>
              </a:rPr>
              <a:t>a,</a:t>
            </a:r>
            <a:r>
              <a:rPr sz="1000" i="1" spc="204" dirty="0">
                <a:latin typeface="Calibri"/>
                <a:cs typeface="Calibri"/>
              </a:rPr>
              <a:t> </a:t>
            </a:r>
            <a:r>
              <a:rPr sz="1000" i="1" spc="5" dirty="0">
                <a:latin typeface="Calibri"/>
                <a:cs typeface="Calibri"/>
              </a:rPr>
              <a:t>b</a:t>
            </a:r>
            <a:r>
              <a:rPr sz="1000" spc="5" dirty="0">
                <a:latin typeface="Calibri"/>
                <a:cs typeface="Calibri"/>
              </a:rPr>
              <a:t>)</a:t>
            </a:r>
            <a:r>
              <a:rPr sz="1000" i="1" spc="5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6067" y="2156909"/>
            <a:ext cx="20415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(iv) </a:t>
            </a:r>
            <a:r>
              <a:rPr sz="1000" spc="-3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Calibri"/>
                <a:cs typeface="Calibri"/>
              </a:rPr>
              <a:t>gcd(</a:t>
            </a:r>
            <a:r>
              <a:rPr sz="1000" i="1" spc="15" dirty="0">
                <a:latin typeface="Calibri"/>
                <a:cs typeface="Calibri"/>
              </a:rPr>
              <a:t>a,</a:t>
            </a:r>
            <a:r>
              <a:rPr sz="1000" i="1" dirty="0">
                <a:latin typeface="Calibri"/>
                <a:cs typeface="Calibri"/>
              </a:rPr>
              <a:t> </a:t>
            </a:r>
            <a:r>
              <a:rPr sz="1000" i="1" spc="-10" dirty="0">
                <a:latin typeface="Calibri"/>
                <a:cs typeface="Calibri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d</a:t>
            </a:r>
            <a:r>
              <a:rPr sz="1000" spc="-5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Calibri"/>
                <a:cs typeface="Calibri"/>
              </a:rPr>
              <a:t>gcd(</a:t>
            </a:r>
            <a:r>
              <a:rPr sz="1000" spc="-105" dirty="0">
                <a:latin typeface="Calibri"/>
                <a:cs typeface="Calibri"/>
              </a:rPr>
              <a:t> </a:t>
            </a:r>
            <a:r>
              <a:rPr sz="1050" i="1" u="sng" spc="284" baseline="3174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dirty="0">
                <a:latin typeface="Calibri"/>
                <a:cs typeface="Calibri"/>
              </a:rPr>
              <a:t>  </a:t>
            </a:r>
            <a:r>
              <a:rPr sz="1000" i="1" spc="-85" dirty="0">
                <a:latin typeface="Calibri"/>
                <a:cs typeface="Calibri"/>
              </a:rPr>
              <a:t> </a:t>
            </a:r>
            <a:r>
              <a:rPr sz="1050" i="1" u="sng" spc="-15" baseline="3174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</a:t>
            </a:r>
            <a:r>
              <a:rPr sz="1050" i="1" spc="-15" baseline="31746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1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6067" y="2238504"/>
            <a:ext cx="3716654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93725" algn="ctr">
              <a:lnSpc>
                <a:spcPct val="100000"/>
              </a:lnSpc>
              <a:spcBef>
                <a:spcPts val="95"/>
              </a:spcBef>
            </a:pPr>
            <a:r>
              <a:rPr sz="700" i="1" spc="50" dirty="0">
                <a:latin typeface="Calibri"/>
                <a:cs typeface="Calibri"/>
              </a:rPr>
              <a:t>d   </a:t>
            </a:r>
            <a:r>
              <a:rPr sz="700" i="1" spc="185" dirty="0">
                <a:latin typeface="Calibri"/>
                <a:cs typeface="Calibri"/>
              </a:rPr>
              <a:t> </a:t>
            </a:r>
            <a:r>
              <a:rPr sz="700" i="1" spc="50" dirty="0">
                <a:latin typeface="Calibri"/>
                <a:cs typeface="Calibri"/>
              </a:rPr>
              <a:t>d</a:t>
            </a:r>
            <a:endParaRPr sz="700">
              <a:latin typeface="Calibri"/>
              <a:cs typeface="Calibri"/>
            </a:endParaRPr>
          </a:p>
          <a:p>
            <a:pPr marL="276860" indent="-211454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AutoNum type="romanLcParenBoth" startAt="5"/>
              <a:tabLst>
                <a:tab pos="277495" algn="l"/>
              </a:tabLst>
            </a:pPr>
            <a:r>
              <a:rPr sz="1000" spc="-5" dirty="0">
                <a:latin typeface="Microsoft Sans Serif"/>
                <a:cs typeface="Microsoft Sans Serif"/>
              </a:rPr>
              <a:t>If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Calibri"/>
                <a:cs typeface="Calibri"/>
              </a:rPr>
              <a:t>gcd(</a:t>
            </a:r>
            <a:r>
              <a:rPr sz="1000" i="1" spc="30" dirty="0">
                <a:latin typeface="Calibri"/>
                <a:cs typeface="Calibri"/>
              </a:rPr>
              <a:t>a,</a:t>
            </a:r>
            <a:r>
              <a:rPr sz="1000" i="1" spc="215" dirty="0">
                <a:latin typeface="Calibri"/>
                <a:cs typeface="Calibri"/>
              </a:rPr>
              <a:t> </a:t>
            </a:r>
            <a:r>
              <a:rPr sz="1000" i="1" spc="-5" dirty="0">
                <a:latin typeface="Calibri"/>
                <a:cs typeface="Calibri"/>
              </a:rPr>
              <a:t>b</a:t>
            </a:r>
            <a:r>
              <a:rPr sz="1000" spc="-5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1</a:t>
            </a:r>
            <a:r>
              <a:rPr sz="1000" spc="-5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for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any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integer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i="1" spc="5" dirty="0">
                <a:latin typeface="Calibri"/>
                <a:cs typeface="Calibri"/>
              </a:rPr>
              <a:t>c</a:t>
            </a:r>
            <a:r>
              <a:rPr sz="1000" spc="5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Calibri"/>
                <a:cs typeface="Calibri"/>
              </a:rPr>
              <a:t>gcd(</a:t>
            </a:r>
            <a:r>
              <a:rPr sz="1000" i="1" spc="30" dirty="0">
                <a:latin typeface="Calibri"/>
                <a:cs typeface="Calibri"/>
              </a:rPr>
              <a:t>ac,</a:t>
            </a:r>
            <a:r>
              <a:rPr sz="1000" i="1" spc="215" dirty="0">
                <a:latin typeface="Calibri"/>
                <a:cs typeface="Calibri"/>
              </a:rPr>
              <a:t> </a:t>
            </a:r>
            <a:r>
              <a:rPr sz="1000" i="1" spc="-5" dirty="0">
                <a:latin typeface="Calibri"/>
                <a:cs typeface="Calibri"/>
              </a:rPr>
              <a:t>b</a:t>
            </a:r>
            <a:r>
              <a:rPr sz="1000" spc="-5" dirty="0">
                <a:latin typeface="Calibri"/>
                <a:cs typeface="Calibri"/>
              </a:rPr>
              <a:t>)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gcd(</a:t>
            </a:r>
            <a:r>
              <a:rPr sz="1000" i="1" spc="30" dirty="0">
                <a:latin typeface="Calibri"/>
                <a:cs typeface="Calibri"/>
              </a:rPr>
              <a:t>c,</a:t>
            </a:r>
            <a:r>
              <a:rPr sz="1000" i="1" spc="215" dirty="0">
                <a:latin typeface="Calibri"/>
                <a:cs typeface="Calibri"/>
              </a:rPr>
              <a:t> </a:t>
            </a:r>
            <a:r>
              <a:rPr sz="1000" i="1" spc="-5" dirty="0">
                <a:latin typeface="Calibri"/>
                <a:cs typeface="Calibri"/>
              </a:rPr>
              <a:t>b</a:t>
            </a:r>
            <a:r>
              <a:rPr sz="1000" spc="-5" dirty="0">
                <a:latin typeface="Calibri"/>
                <a:cs typeface="Calibri"/>
              </a:rPr>
              <a:t>)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276860" marR="263525" indent="-239395">
              <a:lnSpc>
                <a:spcPct val="100000"/>
              </a:lnSpc>
              <a:spcBef>
                <a:spcPts val="295"/>
              </a:spcBef>
              <a:buClr>
                <a:srgbClr val="3333B2"/>
              </a:buClr>
              <a:buAutoNum type="romanLcParenBoth" startAt="5"/>
              <a:tabLst>
                <a:tab pos="277495" algn="l"/>
              </a:tabLst>
            </a:pPr>
            <a:r>
              <a:rPr sz="1000" spc="-5" dirty="0">
                <a:latin typeface="Microsoft Sans Serif"/>
                <a:cs typeface="Microsoft Sans Serif"/>
              </a:rPr>
              <a:t>If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each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i="1" spc="30" dirty="0">
                <a:latin typeface="Calibri"/>
                <a:cs typeface="Calibri"/>
              </a:rPr>
              <a:t>a</a:t>
            </a:r>
            <a:r>
              <a:rPr sz="1050" spc="44" baseline="-11904" dirty="0">
                <a:latin typeface="Calibri"/>
                <a:cs typeface="Calibri"/>
              </a:rPr>
              <a:t>1</a:t>
            </a:r>
            <a:r>
              <a:rPr sz="1000" spc="30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30" dirty="0">
                <a:latin typeface="Calibri"/>
                <a:cs typeface="Calibri"/>
              </a:rPr>
              <a:t>a</a:t>
            </a:r>
            <a:r>
              <a:rPr sz="1050" spc="44" baseline="-11904" dirty="0">
                <a:latin typeface="Calibri"/>
                <a:cs typeface="Calibri"/>
              </a:rPr>
              <a:t>2</a:t>
            </a:r>
            <a:r>
              <a:rPr sz="1000" spc="30" dirty="0">
                <a:latin typeface="Microsoft Sans Serif"/>
                <a:cs typeface="Microsoft Sans Serif"/>
              </a:rPr>
              <a:t>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i="1" spc="10" dirty="0">
                <a:latin typeface="Calibri"/>
                <a:cs typeface="Calibri"/>
              </a:rPr>
              <a:t>.</a:t>
            </a:r>
            <a:r>
              <a:rPr sz="1000" spc="10" dirty="0">
                <a:latin typeface="Microsoft Sans Serif"/>
                <a:cs typeface="Microsoft Sans Serif"/>
              </a:rPr>
              <a:t>, </a:t>
            </a:r>
            <a:r>
              <a:rPr sz="1000" i="1" spc="70" dirty="0">
                <a:latin typeface="Calibri"/>
                <a:cs typeface="Calibri"/>
              </a:rPr>
              <a:t>a</a:t>
            </a:r>
            <a:r>
              <a:rPr sz="1050" i="1" spc="104" baseline="-11904" dirty="0">
                <a:latin typeface="Calibri"/>
                <a:cs typeface="Calibri"/>
              </a:rPr>
              <a:t>n</a:t>
            </a:r>
            <a:r>
              <a:rPr sz="1050" i="1" spc="262" baseline="-11904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co-prime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i="1" spc="-45" dirty="0">
                <a:latin typeface="Calibri"/>
                <a:cs typeface="Calibri"/>
              </a:rPr>
              <a:t>b</a:t>
            </a:r>
            <a:r>
              <a:rPr sz="1000" spc="-45" dirty="0">
                <a:latin typeface="Microsoft Sans Serif"/>
                <a:cs typeface="Microsoft Sans Serif"/>
              </a:rPr>
              <a:t>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product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(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50" spc="135" baseline="-11904" dirty="0">
                <a:latin typeface="Calibri"/>
                <a:cs typeface="Calibri"/>
              </a:rPr>
              <a:t>1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50" spc="60" baseline="-11904" dirty="0">
                <a:latin typeface="Calibri"/>
                <a:cs typeface="Calibri"/>
              </a:rPr>
              <a:t>2</a:t>
            </a:r>
            <a:r>
              <a:rPr sz="1050" spc="82" baseline="-11904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150" dirty="0">
                <a:latin typeface="Lucida Sans Unicode"/>
                <a:cs typeface="Lucida Sans Unicode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155" dirty="0">
                <a:latin typeface="Lucida Sans Unicode"/>
                <a:cs typeface="Lucida Sans Unicode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150" dirty="0">
                <a:latin typeface="Lucida Sans Unicode"/>
                <a:cs typeface="Lucida Sans Unicode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50" i="1" spc="262" baseline="-11904" dirty="0">
                <a:latin typeface="Calibri"/>
                <a:cs typeface="Calibri"/>
              </a:rPr>
              <a:t>n</a:t>
            </a:r>
            <a:r>
              <a:rPr sz="1000" spc="-5" dirty="0">
                <a:latin typeface="Microsoft Sans Serif"/>
                <a:cs typeface="Microsoft Sans Serif"/>
              </a:rPr>
              <a:t>)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also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co-p</a:t>
            </a:r>
            <a:r>
              <a:rPr sz="1000" spc="5" dirty="0">
                <a:latin typeface="Microsoft Sans Serif"/>
                <a:cs typeface="Microsoft Sans Serif"/>
              </a:rPr>
              <a:t>r</a:t>
            </a:r>
            <a:r>
              <a:rPr sz="1000" spc="-5" dirty="0">
                <a:latin typeface="Microsoft Sans Serif"/>
                <a:cs typeface="Microsoft Sans Serif"/>
              </a:rPr>
              <a:t>ime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1775"/>
            <a:chOff x="0" y="0"/>
            <a:chExt cx="4608195" cy="231775"/>
          </a:xfrm>
        </p:grpSpPr>
        <p:sp>
          <p:nvSpPr>
            <p:cNvPr id="3" name="object 3"/>
            <p:cNvSpPr/>
            <p:nvPr/>
          </p:nvSpPr>
          <p:spPr>
            <a:xfrm>
              <a:off x="16357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61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65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69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131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350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139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6430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27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0313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35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072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5762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80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68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72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476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980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Rules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Exclusion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181978"/>
            <a:ext cx="4608195" cy="277495"/>
            <a:chOff x="0" y="181978"/>
            <a:chExt cx="4608195" cy="277495"/>
          </a:xfrm>
        </p:grpSpPr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81978"/>
              <a:ext cx="4608004" cy="6616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231609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95300" y="196123"/>
            <a:ext cx="6026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Outline</a:t>
            </a:r>
            <a:endParaRPr sz="1400"/>
          </a:p>
        </p:txBody>
      </p:sp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59346"/>
            <a:ext cx="4608004" cy="3308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655790"/>
            <a:ext cx="172046" cy="172046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355765" y="671743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1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9272" y="561168"/>
            <a:ext cx="2010410" cy="266128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endParaRPr sz="1000">
              <a:latin typeface="Microsoft Sans Serif"/>
              <a:cs typeface="Microsoft Sans Serif"/>
            </a:endParaRPr>
          </a:p>
          <a:p>
            <a:pPr marL="12700" marR="320675">
              <a:lnSpc>
                <a:spcPct val="157200"/>
              </a:lnSpc>
            </a:pPr>
            <a:r>
              <a:rPr sz="1000" spc="-10" dirty="0">
                <a:solidFill>
                  <a:srgbClr val="D6D6E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3" action="ppaction://hlinksldjump"/>
              </a:rPr>
              <a:t> and Combination </a:t>
            </a:r>
            <a:r>
              <a:rPr sz="1000" spc="-25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1000" spc="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Rules 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1000" spc="5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endParaRPr sz="1000">
              <a:latin typeface="Microsoft Sans Serif"/>
              <a:cs typeface="Microsoft Sans Serif"/>
            </a:endParaRPr>
          </a:p>
          <a:p>
            <a:pPr marL="12700" marR="5080">
              <a:lnSpc>
                <a:spcPct val="157200"/>
              </a:lnSpc>
            </a:pP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1000" spc="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1000" spc="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Exclusion </a:t>
            </a:r>
            <a:r>
              <a:rPr sz="1000" spc="-25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endParaRPr sz="1000">
              <a:latin typeface="Microsoft Sans Serif"/>
              <a:cs typeface="Microsoft Sans Serif"/>
            </a:endParaRPr>
          </a:p>
          <a:p>
            <a:pPr marL="12700" marR="902335">
              <a:lnSpc>
                <a:spcPct val="157200"/>
              </a:lnSpc>
            </a:pP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8" action="ppaction://hlinksldjump"/>
              </a:rPr>
              <a:t>Numbers 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2" action="ppaction://hlinksldjump"/>
              </a:rPr>
              <a:t>Prime </a:t>
            </a:r>
            <a:r>
              <a:rPr sz="1000" spc="-10" dirty="0">
                <a:solidFill>
                  <a:srgbClr val="D6D6EF"/>
                </a:solidFill>
                <a:latin typeface="Microsoft Sans Serif"/>
                <a:cs typeface="Microsoft Sans Serif"/>
                <a:hlinkClick r:id="rId12" action="ppaction://hlinksldjump"/>
              </a:rPr>
              <a:t>Factorization </a:t>
            </a:r>
            <a:r>
              <a:rPr sz="1000" spc="-254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3" action="ppaction://hlinksldjump"/>
              </a:rPr>
              <a:t>GCD</a:t>
            </a:r>
            <a:endParaRPr sz="1000">
              <a:latin typeface="Microsoft Sans Serif"/>
              <a:cs typeface="Microsoft Sans Serif"/>
            </a:endParaRPr>
          </a:p>
          <a:p>
            <a:pPr marL="12700" marR="609600">
              <a:lnSpc>
                <a:spcPct val="157200"/>
              </a:lnSpc>
            </a:pP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4" action="ppaction://hlinksldjump"/>
              </a:rPr>
              <a:t>The</a:t>
            </a:r>
            <a:r>
              <a:rPr sz="1000" spc="-15" dirty="0">
                <a:solidFill>
                  <a:srgbClr val="D6D6EF"/>
                </a:solidFill>
                <a:latin typeface="Microsoft Sans Serif"/>
                <a:cs typeface="Microsoft Sans Serif"/>
                <a:hlinkClick r:id="rId14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4" action="ppaction://hlinksldjump"/>
              </a:rPr>
              <a:t>Euclidean</a:t>
            </a:r>
            <a:r>
              <a:rPr sz="1000" spc="-15" dirty="0">
                <a:solidFill>
                  <a:srgbClr val="D6D6EF"/>
                </a:solidFill>
                <a:latin typeface="Microsoft Sans Serif"/>
                <a:cs typeface="Microsoft Sans Serif"/>
                <a:hlinkClick r:id="rId14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4" action="ppaction://hlinksldjump"/>
              </a:rPr>
              <a:t>Algorithm </a:t>
            </a:r>
            <a:r>
              <a:rPr sz="1000" spc="-25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15" action="ppaction://hlinksldjump"/>
              </a:rPr>
              <a:t>LCM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895362"/>
            <a:ext cx="172046" cy="172046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355765" y="911316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2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07060" y="1134948"/>
            <a:ext cx="172046" cy="172046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355765" y="1150165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3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34" name="object 3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1374521"/>
            <a:ext cx="172046" cy="172046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355765" y="1390474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4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36" name="object 3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1614106"/>
            <a:ext cx="172046" cy="172046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355765" y="1628510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5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38" name="object 3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1853692"/>
            <a:ext cx="172046" cy="172046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355765" y="1868909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6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0" name="object 4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2093264"/>
            <a:ext cx="172046" cy="172046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355765" y="2108405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7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2" name="object 4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2332850"/>
            <a:ext cx="172046" cy="172046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355765" y="2348067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8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4" name="object 4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07060" y="2572423"/>
            <a:ext cx="172046" cy="172046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355765" y="2587653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9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6" name="object 4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060" y="2812008"/>
            <a:ext cx="172046" cy="172046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331139" y="2827225"/>
            <a:ext cx="1244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10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48" name="object 4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07060" y="3051581"/>
            <a:ext cx="172046" cy="172046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331139" y="3067535"/>
            <a:ext cx="1244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11</a:t>
            </a:r>
            <a:endParaRPr sz="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Rules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Exclusion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81978"/>
            <a:ext cx="4608195" cy="277495"/>
            <a:chOff x="0" y="181978"/>
            <a:chExt cx="4608195" cy="277495"/>
          </a:xfrm>
        </p:grpSpPr>
        <p:pic>
          <p:nvPicPr>
            <p:cNvPr id="4" name="object 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81978"/>
              <a:ext cx="4608004" cy="6616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31609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5300" y="196123"/>
            <a:ext cx="41020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LCM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59346"/>
            <a:ext cx="4608004" cy="3308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09193" y="602436"/>
            <a:ext cx="3989704" cy="175260"/>
          </a:xfrm>
          <a:custGeom>
            <a:avLst/>
            <a:gdLst/>
            <a:ahLst/>
            <a:cxnLst/>
            <a:rect l="l" t="t" r="r" b="b"/>
            <a:pathLst>
              <a:path w="3989704" h="17525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4811"/>
                </a:lnTo>
                <a:lnTo>
                  <a:pt x="3989652" y="174811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9994" y="612376"/>
            <a:ext cx="527685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Definition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9193" y="659369"/>
            <a:ext cx="4040504" cy="693420"/>
            <a:chOff x="309193" y="659369"/>
            <a:chExt cx="4040504" cy="693420"/>
          </a:xfrm>
        </p:grpSpPr>
        <p:pic>
          <p:nvPicPr>
            <p:cNvPr id="11" name="object 1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9194" y="764590"/>
              <a:ext cx="3989651" cy="5060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9994" y="659369"/>
              <a:ext cx="3989704" cy="693420"/>
            </a:xfrm>
            <a:custGeom>
              <a:avLst/>
              <a:gdLst/>
              <a:ahLst/>
              <a:cxnLst/>
              <a:rect l="l" t="t" r="r" b="b"/>
              <a:pathLst>
                <a:path w="3989704" h="693419">
                  <a:moveTo>
                    <a:pt x="3989652" y="0"/>
                  </a:moveTo>
                  <a:lnTo>
                    <a:pt x="0" y="0"/>
                  </a:lnTo>
                  <a:lnTo>
                    <a:pt x="0" y="693206"/>
                  </a:lnTo>
                  <a:lnTo>
                    <a:pt x="3989652" y="693206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9193" y="808876"/>
              <a:ext cx="3989704" cy="493395"/>
            </a:xfrm>
            <a:custGeom>
              <a:avLst/>
              <a:gdLst/>
              <a:ahLst/>
              <a:cxnLst/>
              <a:rect l="l" t="t" r="r" b="b"/>
              <a:pathLst>
                <a:path w="3989704" h="493394">
                  <a:moveTo>
                    <a:pt x="3989652" y="0"/>
                  </a:moveTo>
                  <a:lnTo>
                    <a:pt x="0" y="0"/>
                  </a:lnTo>
                  <a:lnTo>
                    <a:pt x="0" y="442099"/>
                  </a:lnTo>
                  <a:lnTo>
                    <a:pt x="4008" y="461824"/>
                  </a:lnTo>
                  <a:lnTo>
                    <a:pt x="14922" y="477977"/>
                  </a:lnTo>
                  <a:lnTo>
                    <a:pt x="31075" y="488891"/>
                  </a:lnTo>
                  <a:lnTo>
                    <a:pt x="50800" y="492899"/>
                  </a:lnTo>
                  <a:lnTo>
                    <a:pt x="3938852" y="492899"/>
                  </a:lnTo>
                  <a:lnTo>
                    <a:pt x="3958576" y="488891"/>
                  </a:lnTo>
                  <a:lnTo>
                    <a:pt x="3974729" y="477977"/>
                  </a:lnTo>
                  <a:lnTo>
                    <a:pt x="3985644" y="461824"/>
                  </a:lnTo>
                  <a:lnTo>
                    <a:pt x="3989652" y="442099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9194" y="659369"/>
            <a:ext cx="4040504" cy="69342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50800" marR="295275">
              <a:lnSpc>
                <a:spcPct val="100000"/>
              </a:lnSpc>
            </a:pP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least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common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multiple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positive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integers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-75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smallest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positive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integer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that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divisible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by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both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i="1" spc="-45" dirty="0">
                <a:latin typeface="Calibri"/>
                <a:cs typeface="Calibri"/>
              </a:rPr>
              <a:t>b</a:t>
            </a:r>
            <a:r>
              <a:rPr sz="1000" spc="-45" dirty="0">
                <a:latin typeface="Microsoft Sans Serif"/>
                <a:cs typeface="Microsoft Sans Serif"/>
              </a:rPr>
              <a:t>.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least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common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multiple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b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denoted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by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lcm(</a:t>
            </a:r>
            <a:r>
              <a:rPr sz="1000" i="1" spc="-5" dirty="0">
                <a:latin typeface="Calibri"/>
                <a:cs typeface="Calibri"/>
              </a:rPr>
              <a:t>a</a:t>
            </a:r>
            <a:r>
              <a:rPr sz="1000" spc="-5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30" dirty="0">
                <a:latin typeface="Calibri"/>
                <a:cs typeface="Calibri"/>
              </a:rPr>
              <a:t>b</a:t>
            </a:r>
            <a:r>
              <a:rPr sz="1000" spc="-30" dirty="0">
                <a:latin typeface="Microsoft Sans Serif"/>
                <a:cs typeface="Microsoft Sans Serif"/>
              </a:rPr>
              <a:t>).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9193" y="2797162"/>
            <a:ext cx="3989704" cy="181610"/>
          </a:xfrm>
          <a:custGeom>
            <a:avLst/>
            <a:gdLst/>
            <a:ahLst/>
            <a:cxnLst/>
            <a:rect l="l" t="t" r="r" b="b"/>
            <a:pathLst>
              <a:path w="3989704" h="18161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1200"/>
                </a:lnTo>
                <a:lnTo>
                  <a:pt x="3989652" y="181200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9994" y="2806098"/>
            <a:ext cx="492759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09193" y="2854100"/>
            <a:ext cx="4040504" cy="563245"/>
            <a:chOff x="309193" y="2854100"/>
            <a:chExt cx="4040504" cy="563245"/>
          </a:xfrm>
        </p:grpSpPr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9194" y="2965716"/>
              <a:ext cx="3989651" cy="5060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59994" y="2854100"/>
              <a:ext cx="3989704" cy="563245"/>
            </a:xfrm>
            <a:custGeom>
              <a:avLst/>
              <a:gdLst/>
              <a:ahLst/>
              <a:cxnLst/>
              <a:rect l="l" t="t" r="r" b="b"/>
              <a:pathLst>
                <a:path w="3989704" h="563245">
                  <a:moveTo>
                    <a:pt x="3989652" y="0"/>
                  </a:moveTo>
                  <a:lnTo>
                    <a:pt x="0" y="0"/>
                  </a:lnTo>
                  <a:lnTo>
                    <a:pt x="0" y="562886"/>
                  </a:lnTo>
                  <a:lnTo>
                    <a:pt x="3989652" y="562886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9193" y="3009996"/>
              <a:ext cx="3989704" cy="356235"/>
            </a:xfrm>
            <a:custGeom>
              <a:avLst/>
              <a:gdLst/>
              <a:ahLst/>
              <a:cxnLst/>
              <a:rect l="l" t="t" r="r" b="b"/>
              <a:pathLst>
                <a:path w="3989704" h="356235">
                  <a:moveTo>
                    <a:pt x="3989652" y="0"/>
                  </a:moveTo>
                  <a:lnTo>
                    <a:pt x="0" y="0"/>
                  </a:lnTo>
                  <a:lnTo>
                    <a:pt x="0" y="305389"/>
                  </a:lnTo>
                  <a:lnTo>
                    <a:pt x="4008" y="325114"/>
                  </a:lnTo>
                  <a:lnTo>
                    <a:pt x="14922" y="341267"/>
                  </a:lnTo>
                  <a:lnTo>
                    <a:pt x="31075" y="352181"/>
                  </a:lnTo>
                  <a:lnTo>
                    <a:pt x="50800" y="356189"/>
                  </a:lnTo>
                  <a:lnTo>
                    <a:pt x="3938852" y="356189"/>
                  </a:lnTo>
                  <a:lnTo>
                    <a:pt x="3958576" y="352181"/>
                  </a:lnTo>
                  <a:lnTo>
                    <a:pt x="3974729" y="341267"/>
                  </a:lnTo>
                  <a:lnTo>
                    <a:pt x="3985644" y="325114"/>
                  </a:lnTo>
                  <a:lnTo>
                    <a:pt x="3989652" y="305389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09194" y="1353583"/>
            <a:ext cx="3989704" cy="1929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least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common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multiple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exists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because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set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integers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divisible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by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both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-8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nonempty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(because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40" dirty="0">
                <a:latin typeface="Calibri"/>
                <a:cs typeface="Calibri"/>
              </a:rPr>
              <a:t>ab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belongs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set,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for 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instance),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every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nonempty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set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positive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integers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has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least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element.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Suppose that the prime factorizations of a and b are as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before.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least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common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multiple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b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given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by</a:t>
            </a:r>
            <a:endParaRPr sz="10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z="1500" spc="22" baseline="-16666" dirty="0">
                <a:latin typeface="Microsoft Sans Serif"/>
                <a:cs typeface="Microsoft Sans Serif"/>
              </a:rPr>
              <a:t>lcm</a:t>
            </a:r>
            <a:r>
              <a:rPr sz="1500" spc="22" baseline="-16666" dirty="0">
                <a:latin typeface="Calibri"/>
                <a:cs typeface="Calibri"/>
              </a:rPr>
              <a:t>(</a:t>
            </a:r>
            <a:r>
              <a:rPr sz="1500" i="1" spc="22" baseline="-16666" dirty="0">
                <a:latin typeface="Calibri"/>
                <a:cs typeface="Calibri"/>
              </a:rPr>
              <a:t>a,</a:t>
            </a:r>
            <a:r>
              <a:rPr sz="1500" i="1" spc="-89" baseline="-16666" dirty="0">
                <a:latin typeface="Calibri"/>
                <a:cs typeface="Calibri"/>
              </a:rPr>
              <a:t> </a:t>
            </a:r>
            <a:r>
              <a:rPr sz="1500" i="1" spc="-7" baseline="-16666" dirty="0">
                <a:latin typeface="Calibri"/>
                <a:cs typeface="Calibri"/>
              </a:rPr>
              <a:t>b</a:t>
            </a:r>
            <a:r>
              <a:rPr sz="1500" spc="-7" baseline="-16666" dirty="0">
                <a:latin typeface="Calibri"/>
                <a:cs typeface="Calibri"/>
              </a:rPr>
              <a:t>)</a:t>
            </a:r>
            <a:r>
              <a:rPr sz="1500" spc="75" baseline="-16666" dirty="0">
                <a:latin typeface="Calibri"/>
                <a:cs typeface="Calibri"/>
              </a:rPr>
              <a:t> </a:t>
            </a:r>
            <a:r>
              <a:rPr sz="1500" spc="412" baseline="-16666" dirty="0">
                <a:latin typeface="Calibri"/>
                <a:cs typeface="Calibri"/>
              </a:rPr>
              <a:t>=</a:t>
            </a:r>
            <a:r>
              <a:rPr sz="1500" spc="75" baseline="-16666" dirty="0">
                <a:latin typeface="Calibri"/>
                <a:cs typeface="Calibri"/>
              </a:rPr>
              <a:t> </a:t>
            </a:r>
            <a:r>
              <a:rPr sz="1500" i="1" spc="97" baseline="-16666" dirty="0">
                <a:latin typeface="Calibri"/>
                <a:cs typeface="Calibri"/>
              </a:rPr>
              <a:t>p</a:t>
            </a:r>
            <a:r>
              <a:rPr sz="1050" spc="97" baseline="-35714" dirty="0">
                <a:latin typeface="Calibri"/>
                <a:cs typeface="Calibri"/>
              </a:rPr>
              <a:t>1</a:t>
            </a:r>
            <a:r>
              <a:rPr sz="1050" spc="97" baseline="7936" dirty="0">
                <a:latin typeface="Calibri"/>
                <a:cs typeface="Calibri"/>
              </a:rPr>
              <a:t>max(</a:t>
            </a:r>
            <a:r>
              <a:rPr sz="1050" i="1" spc="97" baseline="7936" dirty="0">
                <a:latin typeface="Calibri"/>
                <a:cs typeface="Calibri"/>
              </a:rPr>
              <a:t>a</a:t>
            </a:r>
            <a:r>
              <a:rPr sz="500" spc="65" dirty="0">
                <a:latin typeface="Lucida Sans Unicode"/>
                <a:cs typeface="Lucida Sans Unicode"/>
              </a:rPr>
              <a:t>1</a:t>
            </a:r>
            <a:r>
              <a:rPr sz="500" spc="-105" dirty="0">
                <a:latin typeface="Lucida Sans Unicode"/>
                <a:cs typeface="Lucida Sans Unicode"/>
              </a:rPr>
              <a:t> </a:t>
            </a:r>
            <a:r>
              <a:rPr sz="1050" i="1" spc="89" baseline="7936" dirty="0">
                <a:latin typeface="Calibri"/>
                <a:cs typeface="Calibri"/>
              </a:rPr>
              <a:t>,</a:t>
            </a:r>
            <a:r>
              <a:rPr sz="1050" i="1" spc="179" baseline="7936" dirty="0">
                <a:latin typeface="Calibri"/>
                <a:cs typeface="Calibri"/>
              </a:rPr>
              <a:t> </a:t>
            </a:r>
            <a:r>
              <a:rPr sz="1050" i="1" spc="7" baseline="7936" dirty="0">
                <a:latin typeface="Calibri"/>
                <a:cs typeface="Calibri"/>
              </a:rPr>
              <a:t>b</a:t>
            </a:r>
            <a:r>
              <a:rPr sz="500" spc="5" dirty="0">
                <a:latin typeface="Lucida Sans Unicode"/>
                <a:cs typeface="Lucida Sans Unicode"/>
              </a:rPr>
              <a:t>1</a:t>
            </a:r>
            <a:r>
              <a:rPr sz="500" spc="-110" dirty="0">
                <a:latin typeface="Lucida Sans Unicode"/>
                <a:cs typeface="Lucida Sans Unicode"/>
              </a:rPr>
              <a:t> </a:t>
            </a:r>
            <a:r>
              <a:rPr sz="1050" spc="112" baseline="7936" dirty="0">
                <a:latin typeface="Calibri"/>
                <a:cs typeface="Calibri"/>
              </a:rPr>
              <a:t>)</a:t>
            </a:r>
            <a:r>
              <a:rPr sz="1500" i="1" spc="112" baseline="-16666" dirty="0">
                <a:latin typeface="Calibri"/>
                <a:cs typeface="Calibri"/>
              </a:rPr>
              <a:t>p</a:t>
            </a:r>
            <a:r>
              <a:rPr sz="1050" spc="112" baseline="-35714" dirty="0">
                <a:latin typeface="Calibri"/>
                <a:cs typeface="Calibri"/>
              </a:rPr>
              <a:t>2</a:t>
            </a:r>
            <a:r>
              <a:rPr sz="1050" spc="112" baseline="7936" dirty="0">
                <a:latin typeface="Calibri"/>
                <a:cs typeface="Calibri"/>
              </a:rPr>
              <a:t>max(</a:t>
            </a:r>
            <a:r>
              <a:rPr sz="1050" i="1" spc="112" baseline="7936" dirty="0">
                <a:latin typeface="Calibri"/>
                <a:cs typeface="Calibri"/>
              </a:rPr>
              <a:t>a</a:t>
            </a:r>
            <a:r>
              <a:rPr sz="500" spc="75" dirty="0">
                <a:latin typeface="Lucida Sans Unicode"/>
                <a:cs typeface="Lucida Sans Unicode"/>
              </a:rPr>
              <a:t>2</a:t>
            </a:r>
            <a:r>
              <a:rPr sz="500" spc="-110" dirty="0">
                <a:latin typeface="Lucida Sans Unicode"/>
                <a:cs typeface="Lucida Sans Unicode"/>
              </a:rPr>
              <a:t> </a:t>
            </a:r>
            <a:r>
              <a:rPr sz="1050" i="1" spc="89" baseline="7936" dirty="0">
                <a:latin typeface="Calibri"/>
                <a:cs typeface="Calibri"/>
              </a:rPr>
              <a:t>,</a:t>
            </a:r>
            <a:r>
              <a:rPr sz="1050" i="1" spc="179" baseline="7936" dirty="0">
                <a:latin typeface="Calibri"/>
                <a:cs typeface="Calibri"/>
              </a:rPr>
              <a:t> </a:t>
            </a:r>
            <a:r>
              <a:rPr sz="1050" i="1" spc="7" baseline="7936" dirty="0">
                <a:latin typeface="Calibri"/>
                <a:cs typeface="Calibri"/>
              </a:rPr>
              <a:t>b</a:t>
            </a:r>
            <a:r>
              <a:rPr sz="500" spc="5" dirty="0">
                <a:latin typeface="Lucida Sans Unicode"/>
                <a:cs typeface="Lucida Sans Unicode"/>
              </a:rPr>
              <a:t>2</a:t>
            </a:r>
            <a:r>
              <a:rPr sz="500" spc="-110" dirty="0">
                <a:latin typeface="Lucida Sans Unicode"/>
                <a:cs typeface="Lucida Sans Unicode"/>
              </a:rPr>
              <a:t> </a:t>
            </a:r>
            <a:r>
              <a:rPr sz="1050" spc="142" baseline="7936" dirty="0">
                <a:latin typeface="Calibri"/>
                <a:cs typeface="Calibri"/>
              </a:rPr>
              <a:t>)</a:t>
            </a:r>
            <a:r>
              <a:rPr sz="1050" spc="82" baseline="7936" dirty="0">
                <a:latin typeface="Calibri"/>
                <a:cs typeface="Calibri"/>
              </a:rPr>
              <a:t> </a:t>
            </a:r>
            <a:r>
              <a:rPr sz="1500" spc="-540" baseline="-16666" dirty="0">
                <a:latin typeface="Lucida Sans Unicode"/>
                <a:cs typeface="Lucida Sans Unicode"/>
              </a:rPr>
              <a:t>·</a:t>
            </a:r>
            <a:r>
              <a:rPr sz="1500" spc="-225" baseline="-16666" dirty="0">
                <a:latin typeface="Lucida Sans Unicode"/>
                <a:cs typeface="Lucida Sans Unicode"/>
              </a:rPr>
              <a:t> </a:t>
            </a:r>
            <a:r>
              <a:rPr sz="1500" spc="-540" baseline="-16666" dirty="0">
                <a:latin typeface="Lucida Sans Unicode"/>
                <a:cs typeface="Lucida Sans Unicode"/>
              </a:rPr>
              <a:t>·</a:t>
            </a:r>
            <a:r>
              <a:rPr sz="1500" spc="-232" baseline="-16666" dirty="0">
                <a:latin typeface="Lucida Sans Unicode"/>
                <a:cs typeface="Lucida Sans Unicode"/>
              </a:rPr>
              <a:t> </a:t>
            </a:r>
            <a:r>
              <a:rPr sz="1500" spc="-540" baseline="-16666" dirty="0">
                <a:latin typeface="Lucida Sans Unicode"/>
                <a:cs typeface="Lucida Sans Unicode"/>
              </a:rPr>
              <a:t>·</a:t>
            </a:r>
            <a:r>
              <a:rPr sz="1500" spc="-217" baseline="-16666" dirty="0">
                <a:latin typeface="Lucida Sans Unicode"/>
                <a:cs typeface="Lucida Sans Unicode"/>
              </a:rPr>
              <a:t> </a:t>
            </a:r>
            <a:r>
              <a:rPr sz="1500" i="1" spc="142" baseline="-16666" dirty="0">
                <a:latin typeface="Calibri"/>
                <a:cs typeface="Calibri"/>
              </a:rPr>
              <a:t>p</a:t>
            </a:r>
            <a:r>
              <a:rPr sz="1050" i="1" spc="142" baseline="-35714" dirty="0">
                <a:latin typeface="Calibri"/>
                <a:cs typeface="Calibri"/>
              </a:rPr>
              <a:t>n</a:t>
            </a:r>
            <a:r>
              <a:rPr sz="1050" spc="142" baseline="7936" dirty="0">
                <a:latin typeface="Calibri"/>
                <a:cs typeface="Calibri"/>
              </a:rPr>
              <a:t>max(</a:t>
            </a:r>
            <a:r>
              <a:rPr sz="1050" i="1" spc="142" baseline="7936" dirty="0">
                <a:latin typeface="Calibri"/>
                <a:cs typeface="Calibri"/>
              </a:rPr>
              <a:t>a</a:t>
            </a:r>
            <a:r>
              <a:rPr sz="500" i="1" spc="95" dirty="0">
                <a:latin typeface="Georgia"/>
                <a:cs typeface="Georgia"/>
              </a:rPr>
              <a:t>n</a:t>
            </a:r>
            <a:r>
              <a:rPr sz="1050" i="1" spc="142" baseline="7936" dirty="0">
                <a:latin typeface="Calibri"/>
                <a:cs typeface="Calibri"/>
              </a:rPr>
              <a:t>,</a:t>
            </a:r>
            <a:r>
              <a:rPr sz="1050" i="1" spc="179" baseline="7936" dirty="0">
                <a:latin typeface="Calibri"/>
                <a:cs typeface="Calibri"/>
              </a:rPr>
              <a:t> </a:t>
            </a:r>
            <a:r>
              <a:rPr sz="1050" i="1" spc="127" baseline="7936" dirty="0">
                <a:latin typeface="Calibri"/>
                <a:cs typeface="Calibri"/>
              </a:rPr>
              <a:t>b</a:t>
            </a:r>
            <a:r>
              <a:rPr sz="500" i="1" spc="85" dirty="0">
                <a:latin typeface="Georgia"/>
                <a:cs typeface="Georgia"/>
              </a:rPr>
              <a:t>n</a:t>
            </a:r>
            <a:r>
              <a:rPr sz="1050" spc="127" baseline="7936" dirty="0">
                <a:latin typeface="Calibri"/>
                <a:cs typeface="Calibri"/>
              </a:rPr>
              <a:t>)</a:t>
            </a:r>
            <a:r>
              <a:rPr sz="1500" i="1" spc="127" baseline="-16666" dirty="0">
                <a:latin typeface="Calibri"/>
                <a:cs typeface="Calibri"/>
              </a:rPr>
              <a:t>,</a:t>
            </a:r>
            <a:endParaRPr sz="1500" baseline="-16666">
              <a:latin typeface="Calibri"/>
              <a:cs typeface="Calibri"/>
            </a:endParaRPr>
          </a:p>
          <a:p>
            <a:pPr marL="50800">
              <a:lnSpc>
                <a:spcPts val="1200"/>
              </a:lnSpc>
              <a:spcBef>
                <a:spcPts val="855"/>
              </a:spcBef>
            </a:pPr>
            <a:r>
              <a:rPr sz="1000" spc="-5" dirty="0">
                <a:latin typeface="Microsoft Sans Serif"/>
                <a:cs typeface="Microsoft Sans Serif"/>
              </a:rPr>
              <a:t>where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20" dirty="0">
                <a:latin typeface="Microsoft Sans Serif"/>
                <a:cs typeface="Microsoft Sans Serif"/>
              </a:rPr>
              <a:t>max(</a:t>
            </a:r>
            <a:r>
              <a:rPr sz="1000" i="1" spc="20" dirty="0">
                <a:latin typeface="Calibri"/>
                <a:cs typeface="Calibri"/>
              </a:rPr>
              <a:t>x</a:t>
            </a:r>
            <a:r>
              <a:rPr sz="1000" spc="20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35" dirty="0">
                <a:latin typeface="Calibri"/>
                <a:cs typeface="Calibri"/>
              </a:rPr>
              <a:t>y</a:t>
            </a:r>
            <a:r>
              <a:rPr sz="1000" spc="35" dirty="0">
                <a:latin typeface="Microsoft Sans Serif"/>
                <a:cs typeface="Microsoft Sans Serif"/>
              </a:rPr>
              <a:t>)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represents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maximum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two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numbers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endParaRPr sz="1000">
              <a:latin typeface="Microsoft Sans Serif"/>
              <a:cs typeface="Microsoft Sans Serif"/>
            </a:endParaRPr>
          </a:p>
          <a:p>
            <a:pPr marL="50800">
              <a:lnSpc>
                <a:spcPts val="1200"/>
              </a:lnSpc>
            </a:pPr>
            <a:r>
              <a:rPr sz="1000" i="1" spc="35" dirty="0">
                <a:latin typeface="Calibri"/>
                <a:cs typeface="Calibri"/>
              </a:rPr>
              <a:t>y</a:t>
            </a:r>
            <a:r>
              <a:rPr sz="1000" spc="35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200">
              <a:latin typeface="Microsoft Sans Serif"/>
              <a:cs typeface="Microsoft Sans Serif"/>
            </a:endParaRPr>
          </a:p>
          <a:p>
            <a:pPr marL="50800">
              <a:lnSpc>
                <a:spcPts val="1015"/>
              </a:lnSpc>
              <a:spcBef>
                <a:spcPts val="940"/>
              </a:spcBef>
            </a:pPr>
            <a:r>
              <a:rPr sz="1000" spc="-5" dirty="0">
                <a:latin typeface="Microsoft Sans Serif"/>
                <a:cs typeface="Microsoft Sans Serif"/>
              </a:rPr>
              <a:t>What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least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common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multiple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Calibri"/>
                <a:cs typeface="Calibri"/>
              </a:rPr>
              <a:t>2</a:t>
            </a:r>
            <a:r>
              <a:rPr sz="1050" spc="44" baseline="27777" dirty="0">
                <a:latin typeface="Calibri"/>
                <a:cs typeface="Calibri"/>
              </a:rPr>
              <a:t>3</a:t>
            </a:r>
            <a:r>
              <a:rPr sz="1000" spc="30" dirty="0">
                <a:latin typeface="Calibri"/>
                <a:cs typeface="Calibri"/>
              </a:rPr>
              <a:t>3</a:t>
            </a:r>
            <a:r>
              <a:rPr sz="1050" spc="44" baseline="27777" dirty="0">
                <a:latin typeface="Calibri"/>
                <a:cs typeface="Calibri"/>
              </a:rPr>
              <a:t>5</a:t>
            </a:r>
            <a:r>
              <a:rPr sz="1000" spc="30" dirty="0">
                <a:latin typeface="Calibri"/>
                <a:cs typeface="Calibri"/>
              </a:rPr>
              <a:t>7</a:t>
            </a:r>
            <a:r>
              <a:rPr sz="1050" spc="44" baseline="27777" dirty="0">
                <a:latin typeface="Calibri"/>
                <a:cs typeface="Calibri"/>
              </a:rPr>
              <a:t>2</a:t>
            </a:r>
            <a:r>
              <a:rPr sz="1050" spc="262" baseline="27777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Calibri"/>
                <a:cs typeface="Calibri"/>
              </a:rPr>
              <a:t>2</a:t>
            </a:r>
            <a:r>
              <a:rPr sz="1050" spc="44" baseline="27777" dirty="0">
                <a:latin typeface="Calibri"/>
                <a:cs typeface="Calibri"/>
              </a:rPr>
              <a:t>4</a:t>
            </a:r>
            <a:r>
              <a:rPr sz="1000" spc="30" dirty="0">
                <a:latin typeface="Calibri"/>
                <a:cs typeface="Calibri"/>
              </a:rPr>
              <a:t>3</a:t>
            </a:r>
            <a:r>
              <a:rPr sz="1050" spc="44" baseline="27777" dirty="0">
                <a:latin typeface="Calibri"/>
                <a:cs typeface="Calibri"/>
              </a:rPr>
              <a:t>3</a:t>
            </a:r>
            <a:r>
              <a:rPr sz="1000" spc="30" dirty="0">
                <a:latin typeface="Microsoft Sans Serif"/>
                <a:cs typeface="Microsoft Sans Serif"/>
              </a:rPr>
              <a:t>?</a:t>
            </a:r>
            <a:endParaRPr sz="1000">
              <a:latin typeface="Microsoft Sans Serif"/>
              <a:cs typeface="Microsoft Sans Serif"/>
            </a:endParaRPr>
          </a:p>
          <a:p>
            <a:pPr marL="50800">
              <a:lnSpc>
                <a:spcPts val="1015"/>
              </a:lnSpc>
            </a:pPr>
            <a:r>
              <a:rPr sz="1500" b="1" spc="-7" baseline="-19444" dirty="0">
                <a:latin typeface="Arial"/>
                <a:cs typeface="Arial"/>
              </a:rPr>
              <a:t>Solution:</a:t>
            </a:r>
            <a:r>
              <a:rPr sz="1500" b="1" spc="97" baseline="-19444" dirty="0">
                <a:latin typeface="Arial"/>
                <a:cs typeface="Arial"/>
              </a:rPr>
              <a:t> </a:t>
            </a:r>
            <a:r>
              <a:rPr sz="1500" spc="30" baseline="-19444" dirty="0">
                <a:latin typeface="Microsoft Sans Serif"/>
                <a:cs typeface="Microsoft Sans Serif"/>
              </a:rPr>
              <a:t>lcm(</a:t>
            </a:r>
            <a:r>
              <a:rPr sz="1500" spc="30" baseline="-19444" dirty="0">
                <a:latin typeface="Calibri"/>
                <a:cs typeface="Calibri"/>
              </a:rPr>
              <a:t>2</a:t>
            </a:r>
            <a:r>
              <a:rPr sz="700" spc="20" dirty="0">
                <a:latin typeface="Calibri"/>
                <a:cs typeface="Calibri"/>
              </a:rPr>
              <a:t>3</a:t>
            </a:r>
            <a:r>
              <a:rPr sz="1500" spc="30" baseline="-19444" dirty="0">
                <a:latin typeface="Calibri"/>
                <a:cs typeface="Calibri"/>
              </a:rPr>
              <a:t>3</a:t>
            </a:r>
            <a:r>
              <a:rPr sz="700" spc="20" dirty="0">
                <a:latin typeface="Calibri"/>
                <a:cs typeface="Calibri"/>
              </a:rPr>
              <a:t>5</a:t>
            </a:r>
            <a:r>
              <a:rPr sz="1500" spc="30" baseline="-19444" dirty="0">
                <a:latin typeface="Calibri"/>
                <a:cs typeface="Calibri"/>
              </a:rPr>
              <a:t>7</a:t>
            </a:r>
            <a:r>
              <a:rPr sz="700" spc="20" dirty="0">
                <a:latin typeface="Calibri"/>
                <a:cs typeface="Calibri"/>
              </a:rPr>
              <a:t>2</a:t>
            </a:r>
            <a:r>
              <a:rPr sz="1500" i="1" spc="30" baseline="-19444" dirty="0">
                <a:latin typeface="Calibri"/>
                <a:cs typeface="Calibri"/>
              </a:rPr>
              <a:t>,</a:t>
            </a:r>
            <a:r>
              <a:rPr sz="1500" i="1" spc="-89" baseline="-19444" dirty="0">
                <a:latin typeface="Calibri"/>
                <a:cs typeface="Calibri"/>
              </a:rPr>
              <a:t> </a:t>
            </a:r>
            <a:r>
              <a:rPr sz="1500" spc="75" baseline="-19444" dirty="0">
                <a:latin typeface="Calibri"/>
                <a:cs typeface="Calibri"/>
              </a:rPr>
              <a:t>2</a:t>
            </a:r>
            <a:r>
              <a:rPr sz="700" spc="50" dirty="0">
                <a:latin typeface="Calibri"/>
                <a:cs typeface="Calibri"/>
              </a:rPr>
              <a:t>4</a:t>
            </a:r>
            <a:r>
              <a:rPr sz="1500" spc="75" baseline="-19444" dirty="0">
                <a:latin typeface="Calibri"/>
                <a:cs typeface="Calibri"/>
              </a:rPr>
              <a:t>3</a:t>
            </a:r>
            <a:r>
              <a:rPr sz="700" spc="50" dirty="0">
                <a:latin typeface="Calibri"/>
                <a:cs typeface="Calibri"/>
              </a:rPr>
              <a:t>3</a:t>
            </a:r>
            <a:r>
              <a:rPr sz="1500" spc="75" baseline="-19444" dirty="0">
                <a:latin typeface="Calibri"/>
                <a:cs typeface="Calibri"/>
              </a:rPr>
              <a:t>)</a:t>
            </a:r>
            <a:r>
              <a:rPr sz="1500" spc="89" baseline="-19444" dirty="0">
                <a:latin typeface="Calibri"/>
                <a:cs typeface="Calibri"/>
              </a:rPr>
              <a:t> </a:t>
            </a:r>
            <a:r>
              <a:rPr sz="1500" spc="412" baseline="-19444" dirty="0">
                <a:latin typeface="Calibri"/>
                <a:cs typeface="Calibri"/>
              </a:rPr>
              <a:t>=</a:t>
            </a:r>
            <a:r>
              <a:rPr sz="1500" spc="82" baseline="-19444" dirty="0">
                <a:latin typeface="Calibri"/>
                <a:cs typeface="Calibri"/>
              </a:rPr>
              <a:t> </a:t>
            </a:r>
            <a:r>
              <a:rPr sz="1500" spc="104" baseline="-19444" dirty="0">
                <a:latin typeface="Calibri"/>
                <a:cs typeface="Calibri"/>
              </a:rPr>
              <a:t>2</a:t>
            </a:r>
            <a:r>
              <a:rPr sz="700" spc="70" dirty="0">
                <a:latin typeface="Calibri"/>
                <a:cs typeface="Calibri"/>
              </a:rPr>
              <a:t>max(3</a:t>
            </a:r>
            <a:r>
              <a:rPr sz="700" i="1" spc="70" dirty="0">
                <a:latin typeface="Calibri"/>
                <a:cs typeface="Calibri"/>
              </a:rPr>
              <a:t>,</a:t>
            </a:r>
            <a:r>
              <a:rPr sz="700" spc="70" dirty="0">
                <a:latin typeface="Calibri"/>
                <a:cs typeface="Calibri"/>
              </a:rPr>
              <a:t>4)</a:t>
            </a:r>
            <a:r>
              <a:rPr sz="1500" spc="104" baseline="-19444" dirty="0">
                <a:latin typeface="Calibri"/>
                <a:cs typeface="Calibri"/>
              </a:rPr>
              <a:t>3</a:t>
            </a:r>
            <a:r>
              <a:rPr sz="700" spc="70" dirty="0">
                <a:latin typeface="Calibri"/>
                <a:cs typeface="Calibri"/>
              </a:rPr>
              <a:t>max(5</a:t>
            </a:r>
            <a:r>
              <a:rPr sz="700" i="1" spc="70" dirty="0">
                <a:latin typeface="Calibri"/>
                <a:cs typeface="Calibri"/>
              </a:rPr>
              <a:t>,</a:t>
            </a:r>
            <a:r>
              <a:rPr sz="700" spc="70" dirty="0">
                <a:latin typeface="Calibri"/>
                <a:cs typeface="Calibri"/>
              </a:rPr>
              <a:t>3)</a:t>
            </a:r>
            <a:r>
              <a:rPr sz="1500" spc="104" baseline="-19444" dirty="0">
                <a:latin typeface="Calibri"/>
                <a:cs typeface="Calibri"/>
              </a:rPr>
              <a:t>7</a:t>
            </a:r>
            <a:r>
              <a:rPr sz="700" spc="70" dirty="0">
                <a:latin typeface="Calibri"/>
                <a:cs typeface="Calibri"/>
              </a:rPr>
              <a:t>max(2</a:t>
            </a:r>
            <a:r>
              <a:rPr sz="700" i="1" spc="70" dirty="0">
                <a:latin typeface="Calibri"/>
                <a:cs typeface="Calibri"/>
              </a:rPr>
              <a:t>,</a:t>
            </a:r>
            <a:r>
              <a:rPr sz="700" spc="70" dirty="0">
                <a:latin typeface="Calibri"/>
                <a:cs typeface="Calibri"/>
              </a:rPr>
              <a:t>0)</a:t>
            </a:r>
            <a:r>
              <a:rPr sz="700" spc="170" dirty="0">
                <a:latin typeface="Calibri"/>
                <a:cs typeface="Calibri"/>
              </a:rPr>
              <a:t> </a:t>
            </a:r>
            <a:r>
              <a:rPr sz="1500" spc="412" baseline="-19444" dirty="0">
                <a:latin typeface="Calibri"/>
                <a:cs typeface="Calibri"/>
              </a:rPr>
              <a:t>=</a:t>
            </a:r>
            <a:r>
              <a:rPr sz="1500" spc="89" baseline="-19444" dirty="0">
                <a:latin typeface="Calibri"/>
                <a:cs typeface="Calibri"/>
              </a:rPr>
              <a:t> </a:t>
            </a:r>
            <a:r>
              <a:rPr sz="1500" spc="44" baseline="-19444" dirty="0">
                <a:latin typeface="Calibri"/>
                <a:cs typeface="Calibri"/>
              </a:rPr>
              <a:t>2</a:t>
            </a:r>
            <a:r>
              <a:rPr sz="700" spc="30" dirty="0">
                <a:latin typeface="Calibri"/>
                <a:cs typeface="Calibri"/>
              </a:rPr>
              <a:t>4</a:t>
            </a:r>
            <a:r>
              <a:rPr sz="1500" spc="44" baseline="-19444" dirty="0">
                <a:latin typeface="Calibri"/>
                <a:cs typeface="Calibri"/>
              </a:rPr>
              <a:t>3</a:t>
            </a:r>
            <a:r>
              <a:rPr sz="700" spc="30" dirty="0">
                <a:latin typeface="Calibri"/>
                <a:cs typeface="Calibri"/>
              </a:rPr>
              <a:t>5</a:t>
            </a:r>
            <a:r>
              <a:rPr sz="1500" spc="44" baseline="-19444" dirty="0">
                <a:latin typeface="Calibri"/>
                <a:cs typeface="Calibri"/>
              </a:rPr>
              <a:t>7</a:t>
            </a:r>
            <a:r>
              <a:rPr sz="700" spc="30" dirty="0">
                <a:latin typeface="Calibri"/>
                <a:cs typeface="Calibri"/>
              </a:rPr>
              <a:t>2</a:t>
            </a:r>
            <a:r>
              <a:rPr sz="1500" spc="44" baseline="-19444" dirty="0">
                <a:latin typeface="Microsoft Sans Serif"/>
                <a:cs typeface="Microsoft Sans Serif"/>
              </a:rPr>
              <a:t>.</a:t>
            </a:r>
            <a:endParaRPr sz="1500" baseline="-19444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Rules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Exclusion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3" y="584034"/>
            <a:ext cx="3989704" cy="173990"/>
          </a:xfrm>
          <a:custGeom>
            <a:avLst/>
            <a:gdLst/>
            <a:ahLst/>
            <a:cxnLst/>
            <a:rect l="l" t="t" r="r" b="b"/>
            <a:pathLst>
              <a:path w="3989704" h="17399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3799"/>
                </a:lnTo>
                <a:lnTo>
                  <a:pt x="3989652" y="173799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9994" y="592971"/>
            <a:ext cx="50673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Theorem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9193" y="640943"/>
            <a:ext cx="4040504" cy="2338705"/>
            <a:chOff x="309193" y="640943"/>
            <a:chExt cx="4040504" cy="2338705"/>
          </a:xfrm>
        </p:grpSpPr>
        <p:pic>
          <p:nvPicPr>
            <p:cNvPr id="6" name="object 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9194" y="745185"/>
              <a:ext cx="3989651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59994" y="640943"/>
              <a:ext cx="3989704" cy="2338705"/>
            </a:xfrm>
            <a:custGeom>
              <a:avLst/>
              <a:gdLst/>
              <a:ahLst/>
              <a:cxnLst/>
              <a:rect l="l" t="t" r="r" b="b"/>
              <a:pathLst>
                <a:path w="3989704" h="2338705">
                  <a:moveTo>
                    <a:pt x="3989652" y="0"/>
                  </a:moveTo>
                  <a:lnTo>
                    <a:pt x="0" y="0"/>
                  </a:lnTo>
                  <a:lnTo>
                    <a:pt x="0" y="2338211"/>
                  </a:lnTo>
                  <a:lnTo>
                    <a:pt x="3989652" y="2338211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9193" y="789437"/>
              <a:ext cx="3989704" cy="2139315"/>
            </a:xfrm>
            <a:custGeom>
              <a:avLst/>
              <a:gdLst/>
              <a:ahLst/>
              <a:cxnLst/>
              <a:rect l="l" t="t" r="r" b="b"/>
              <a:pathLst>
                <a:path w="3989704" h="2139315">
                  <a:moveTo>
                    <a:pt x="3989652" y="0"/>
                  </a:moveTo>
                  <a:lnTo>
                    <a:pt x="0" y="0"/>
                  </a:lnTo>
                  <a:lnTo>
                    <a:pt x="0" y="2088115"/>
                  </a:lnTo>
                  <a:lnTo>
                    <a:pt x="4008" y="2107840"/>
                  </a:lnTo>
                  <a:lnTo>
                    <a:pt x="14922" y="2123993"/>
                  </a:lnTo>
                  <a:lnTo>
                    <a:pt x="31075" y="2134907"/>
                  </a:lnTo>
                  <a:lnTo>
                    <a:pt x="50800" y="2138916"/>
                  </a:lnTo>
                  <a:lnTo>
                    <a:pt x="3938852" y="2138916"/>
                  </a:lnTo>
                  <a:lnTo>
                    <a:pt x="3958576" y="2134907"/>
                  </a:lnTo>
                  <a:lnTo>
                    <a:pt x="3974729" y="2123993"/>
                  </a:lnTo>
                  <a:lnTo>
                    <a:pt x="3985644" y="2107840"/>
                  </a:lnTo>
                  <a:lnTo>
                    <a:pt x="3989652" y="2088115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1094" y="770438"/>
            <a:ext cx="4027804" cy="2110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265">
              <a:lnSpc>
                <a:spcPts val="1200"/>
              </a:lnSpc>
              <a:spcBef>
                <a:spcPts val="95"/>
              </a:spcBef>
            </a:pPr>
            <a:r>
              <a:rPr sz="1000" spc="-5" dirty="0">
                <a:latin typeface="Microsoft Sans Serif"/>
                <a:cs typeface="Microsoft Sans Serif"/>
              </a:rPr>
              <a:t>Let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-8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be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positive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integers.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40" dirty="0">
                <a:latin typeface="Calibri"/>
                <a:cs typeface="Calibri"/>
              </a:rPr>
              <a:t>ab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gcd(</a:t>
            </a:r>
            <a:r>
              <a:rPr sz="1000" i="1" spc="30" dirty="0">
                <a:latin typeface="Calibri"/>
                <a:cs typeface="Calibri"/>
              </a:rPr>
              <a:t>a,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i="1" spc="-5" dirty="0">
                <a:latin typeface="Calibri"/>
                <a:cs typeface="Calibri"/>
              </a:rPr>
              <a:t>b</a:t>
            </a:r>
            <a:r>
              <a:rPr sz="1000" spc="-5" dirty="0">
                <a:latin typeface="Calibri"/>
                <a:cs typeface="Calibri"/>
              </a:rPr>
              <a:t>)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lcm</a:t>
            </a:r>
            <a:r>
              <a:rPr sz="1000" spc="15" dirty="0">
                <a:latin typeface="Calibri"/>
                <a:cs typeface="Calibri"/>
              </a:rPr>
              <a:t>(</a:t>
            </a:r>
            <a:r>
              <a:rPr sz="1000" i="1" spc="15" dirty="0">
                <a:latin typeface="Calibri"/>
                <a:cs typeface="Calibri"/>
              </a:rPr>
              <a:t>a,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i="1" spc="-5" dirty="0">
                <a:latin typeface="Calibri"/>
                <a:cs typeface="Calibri"/>
              </a:rPr>
              <a:t>b</a:t>
            </a:r>
            <a:r>
              <a:rPr sz="1000" spc="-5" dirty="0">
                <a:latin typeface="Calibri"/>
                <a:cs typeface="Calibri"/>
              </a:rPr>
              <a:t>)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88900">
              <a:lnSpc>
                <a:spcPts val="1195"/>
              </a:lnSpc>
            </a:pPr>
            <a:r>
              <a:rPr sz="1000" b="1" spc="-10" dirty="0">
                <a:latin typeface="Arial"/>
                <a:cs typeface="Arial"/>
              </a:rPr>
              <a:t>Proof:</a:t>
            </a:r>
            <a:r>
              <a:rPr sz="1000" b="1" spc="60" dirty="0">
                <a:latin typeface="Arial"/>
                <a:cs typeface="Arial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Let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prime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factorization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-8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be</a:t>
            </a:r>
            <a:endParaRPr sz="1000">
              <a:latin typeface="Microsoft Sans Serif"/>
              <a:cs typeface="Microsoft Sans Serif"/>
            </a:endParaRPr>
          </a:p>
          <a:p>
            <a:pPr marL="88900">
              <a:lnSpc>
                <a:spcPts val="1065"/>
              </a:lnSpc>
            </a:pP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40" dirty="0">
                <a:latin typeface="Calibri"/>
                <a:cs typeface="Calibri"/>
              </a:rPr>
              <a:t>p</a:t>
            </a:r>
            <a:r>
              <a:rPr sz="1050" spc="60" baseline="-11904" dirty="0">
                <a:latin typeface="Calibri"/>
                <a:cs typeface="Calibri"/>
              </a:rPr>
              <a:t>1</a:t>
            </a:r>
            <a:r>
              <a:rPr sz="1050" i="1" spc="60" baseline="27777" dirty="0">
                <a:latin typeface="Calibri"/>
                <a:cs typeface="Calibri"/>
              </a:rPr>
              <a:t>a</a:t>
            </a:r>
            <a:r>
              <a:rPr sz="750" spc="60" baseline="27777" dirty="0">
                <a:latin typeface="Lucida Sans Unicode"/>
                <a:cs typeface="Lucida Sans Unicode"/>
              </a:rPr>
              <a:t>1</a:t>
            </a:r>
            <a:r>
              <a:rPr sz="750" spc="-89" baseline="27777" dirty="0">
                <a:latin typeface="Lucida Sans Unicode"/>
                <a:cs typeface="Lucida Sans Unicode"/>
              </a:rPr>
              <a:t> </a:t>
            </a:r>
            <a:r>
              <a:rPr sz="1000" i="1" spc="40" dirty="0">
                <a:latin typeface="Calibri"/>
                <a:cs typeface="Calibri"/>
              </a:rPr>
              <a:t>p</a:t>
            </a:r>
            <a:r>
              <a:rPr sz="1050" spc="60" baseline="-11904" dirty="0">
                <a:latin typeface="Calibri"/>
                <a:cs typeface="Calibri"/>
              </a:rPr>
              <a:t>2</a:t>
            </a:r>
            <a:r>
              <a:rPr sz="1050" i="1" spc="60" baseline="27777" dirty="0">
                <a:latin typeface="Calibri"/>
                <a:cs typeface="Calibri"/>
              </a:rPr>
              <a:t>a</a:t>
            </a:r>
            <a:r>
              <a:rPr sz="750" spc="60" baseline="27777" dirty="0">
                <a:latin typeface="Lucida Sans Unicode"/>
                <a:cs typeface="Lucida Sans Unicode"/>
              </a:rPr>
              <a:t>2</a:t>
            </a:r>
            <a:r>
              <a:rPr sz="750" spc="165" baseline="27777" dirty="0">
                <a:latin typeface="Lucida Sans Unicode"/>
                <a:cs typeface="Lucida Sans Unicode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150" dirty="0">
                <a:latin typeface="Lucida Sans Unicode"/>
                <a:cs typeface="Lucida Sans Unicode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155" dirty="0">
                <a:latin typeface="Lucida Sans Unicode"/>
                <a:cs typeface="Lucida Sans Unicode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150" dirty="0">
                <a:latin typeface="Lucida Sans Unicode"/>
                <a:cs typeface="Lucida Sans Unicode"/>
              </a:rPr>
              <a:t> </a:t>
            </a:r>
            <a:r>
              <a:rPr sz="1000" i="1" spc="90" dirty="0">
                <a:latin typeface="Calibri"/>
                <a:cs typeface="Calibri"/>
              </a:rPr>
              <a:t>p</a:t>
            </a:r>
            <a:r>
              <a:rPr sz="1050" i="1" spc="135" baseline="-11904" dirty="0">
                <a:latin typeface="Calibri"/>
                <a:cs typeface="Calibri"/>
              </a:rPr>
              <a:t>n</a:t>
            </a:r>
            <a:r>
              <a:rPr sz="1050" i="1" spc="135" baseline="27777" dirty="0">
                <a:latin typeface="Calibri"/>
                <a:cs typeface="Calibri"/>
              </a:rPr>
              <a:t>a</a:t>
            </a:r>
            <a:r>
              <a:rPr sz="750" i="1" spc="135" baseline="27777" dirty="0">
                <a:latin typeface="Georgia"/>
                <a:cs typeface="Georgia"/>
              </a:rPr>
              <a:t>n</a:t>
            </a:r>
            <a:r>
              <a:rPr sz="750" i="1" spc="390" baseline="27777" dirty="0">
                <a:latin typeface="Georgia"/>
                <a:cs typeface="Georgia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-8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p</a:t>
            </a:r>
            <a:r>
              <a:rPr sz="1050" spc="30" baseline="-11904" dirty="0">
                <a:latin typeface="Calibri"/>
                <a:cs typeface="Calibri"/>
              </a:rPr>
              <a:t>1</a:t>
            </a:r>
            <a:r>
              <a:rPr sz="1050" i="1" spc="30" baseline="27777" dirty="0">
                <a:latin typeface="Calibri"/>
                <a:cs typeface="Calibri"/>
              </a:rPr>
              <a:t>b</a:t>
            </a:r>
            <a:r>
              <a:rPr sz="750" spc="30" baseline="27777" dirty="0">
                <a:latin typeface="Lucida Sans Unicode"/>
                <a:cs typeface="Lucida Sans Unicode"/>
              </a:rPr>
              <a:t>1</a:t>
            </a:r>
            <a:r>
              <a:rPr sz="750" spc="-89" baseline="27777" dirty="0">
                <a:latin typeface="Lucida Sans Unicode"/>
                <a:cs typeface="Lucida Sans Unicode"/>
              </a:rPr>
              <a:t> </a:t>
            </a:r>
            <a:r>
              <a:rPr sz="1000" i="1" spc="20" dirty="0">
                <a:latin typeface="Calibri"/>
                <a:cs typeface="Calibri"/>
              </a:rPr>
              <a:t>p</a:t>
            </a:r>
            <a:r>
              <a:rPr sz="1050" spc="30" baseline="-11904" dirty="0">
                <a:latin typeface="Calibri"/>
                <a:cs typeface="Calibri"/>
              </a:rPr>
              <a:t>2</a:t>
            </a:r>
            <a:r>
              <a:rPr sz="1050" i="1" spc="30" baseline="27777" dirty="0">
                <a:latin typeface="Calibri"/>
                <a:cs typeface="Calibri"/>
              </a:rPr>
              <a:t>b</a:t>
            </a:r>
            <a:r>
              <a:rPr sz="750" spc="30" baseline="27777" dirty="0">
                <a:latin typeface="Lucida Sans Unicode"/>
                <a:cs typeface="Lucida Sans Unicode"/>
              </a:rPr>
              <a:t>2</a:t>
            </a:r>
            <a:r>
              <a:rPr sz="750" spc="157" baseline="27777" dirty="0">
                <a:latin typeface="Lucida Sans Unicode"/>
                <a:cs typeface="Lucida Sans Unicode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150" dirty="0">
                <a:latin typeface="Lucida Sans Unicode"/>
                <a:cs typeface="Lucida Sans Unicode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150" dirty="0">
                <a:latin typeface="Lucida Sans Unicode"/>
                <a:cs typeface="Lucida Sans Unicode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150" dirty="0">
                <a:latin typeface="Lucida Sans Unicode"/>
                <a:cs typeface="Lucida Sans Unicode"/>
              </a:rPr>
              <a:t> </a:t>
            </a:r>
            <a:r>
              <a:rPr sz="1000" i="1" spc="70" dirty="0">
                <a:latin typeface="Calibri"/>
                <a:cs typeface="Calibri"/>
              </a:rPr>
              <a:t>p</a:t>
            </a:r>
            <a:r>
              <a:rPr sz="1050" i="1" spc="104" baseline="-11904" dirty="0">
                <a:latin typeface="Calibri"/>
                <a:cs typeface="Calibri"/>
              </a:rPr>
              <a:t>n</a:t>
            </a:r>
            <a:r>
              <a:rPr sz="1050" i="1" spc="104" baseline="27777" dirty="0">
                <a:latin typeface="Calibri"/>
                <a:cs typeface="Calibri"/>
              </a:rPr>
              <a:t>b</a:t>
            </a:r>
            <a:r>
              <a:rPr sz="750" i="1" spc="104" baseline="27777" dirty="0">
                <a:latin typeface="Georgia"/>
                <a:cs typeface="Georgia"/>
              </a:rPr>
              <a:t>n</a:t>
            </a:r>
            <a:r>
              <a:rPr sz="750" i="1" spc="-37" baseline="27777" dirty="0">
                <a:latin typeface="Georgia"/>
                <a:cs typeface="Georgia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88900">
              <a:lnSpc>
                <a:spcPts val="1065"/>
              </a:lnSpc>
            </a:pPr>
            <a:r>
              <a:rPr sz="1500" spc="-7" baseline="-13888" dirty="0">
                <a:latin typeface="Microsoft Sans Serif"/>
                <a:cs typeface="Microsoft Sans Serif"/>
              </a:rPr>
              <a:t>Then</a:t>
            </a:r>
            <a:r>
              <a:rPr sz="1500" spc="15" baseline="-13888" dirty="0">
                <a:latin typeface="Microsoft Sans Serif"/>
                <a:cs typeface="Microsoft Sans Serif"/>
              </a:rPr>
              <a:t> </a:t>
            </a:r>
            <a:r>
              <a:rPr sz="1500" baseline="-13888" dirty="0">
                <a:latin typeface="Microsoft Sans Serif"/>
                <a:cs typeface="Microsoft Sans Serif"/>
              </a:rPr>
              <a:t>gcd(</a:t>
            </a:r>
            <a:r>
              <a:rPr sz="1500" i="1" baseline="-13888" dirty="0">
                <a:latin typeface="Calibri"/>
                <a:cs typeface="Calibri"/>
              </a:rPr>
              <a:t>a</a:t>
            </a:r>
            <a:r>
              <a:rPr sz="1500" baseline="-13888" dirty="0">
                <a:latin typeface="Microsoft Sans Serif"/>
                <a:cs typeface="Microsoft Sans Serif"/>
              </a:rPr>
              <a:t>,</a:t>
            </a:r>
            <a:r>
              <a:rPr sz="1500" spc="15" baseline="-13888" dirty="0">
                <a:latin typeface="Microsoft Sans Serif"/>
                <a:cs typeface="Microsoft Sans Serif"/>
              </a:rPr>
              <a:t> </a:t>
            </a:r>
            <a:r>
              <a:rPr sz="1500" i="1" spc="-67" baseline="-13888" dirty="0">
                <a:latin typeface="Calibri"/>
                <a:cs typeface="Calibri"/>
              </a:rPr>
              <a:t>b</a:t>
            </a:r>
            <a:r>
              <a:rPr sz="1500" spc="-67" baseline="-13888" dirty="0">
                <a:latin typeface="Microsoft Sans Serif"/>
                <a:cs typeface="Microsoft Sans Serif"/>
              </a:rPr>
              <a:t>)</a:t>
            </a:r>
            <a:r>
              <a:rPr sz="1500" spc="15" baseline="-13888" dirty="0">
                <a:latin typeface="Microsoft Sans Serif"/>
                <a:cs typeface="Microsoft Sans Serif"/>
              </a:rPr>
              <a:t> </a:t>
            </a:r>
            <a:r>
              <a:rPr sz="1500" spc="412" baseline="-13888" dirty="0">
                <a:latin typeface="Calibri"/>
                <a:cs typeface="Calibri"/>
              </a:rPr>
              <a:t>=</a:t>
            </a:r>
            <a:r>
              <a:rPr sz="1500" spc="75" baseline="-13888" dirty="0">
                <a:latin typeface="Calibri"/>
                <a:cs typeface="Calibri"/>
              </a:rPr>
              <a:t> </a:t>
            </a:r>
            <a:r>
              <a:rPr sz="1500" i="1" spc="89" baseline="-13888" dirty="0">
                <a:latin typeface="Calibri"/>
                <a:cs typeface="Calibri"/>
              </a:rPr>
              <a:t>p</a:t>
            </a:r>
            <a:r>
              <a:rPr sz="1050" spc="89" baseline="-31746" dirty="0">
                <a:latin typeface="Calibri"/>
                <a:cs typeface="Calibri"/>
              </a:rPr>
              <a:t>1</a:t>
            </a:r>
            <a:r>
              <a:rPr sz="1050" spc="89" baseline="7936" dirty="0">
                <a:latin typeface="Calibri"/>
                <a:cs typeface="Calibri"/>
              </a:rPr>
              <a:t>min(</a:t>
            </a:r>
            <a:r>
              <a:rPr sz="1050" i="1" spc="89" baseline="7936" dirty="0">
                <a:latin typeface="Calibri"/>
                <a:cs typeface="Calibri"/>
              </a:rPr>
              <a:t>a</a:t>
            </a:r>
            <a:r>
              <a:rPr sz="500" spc="60" dirty="0">
                <a:latin typeface="Lucida Sans Unicode"/>
                <a:cs typeface="Lucida Sans Unicode"/>
              </a:rPr>
              <a:t>1</a:t>
            </a:r>
            <a:r>
              <a:rPr sz="500" spc="-110" dirty="0">
                <a:latin typeface="Lucida Sans Unicode"/>
                <a:cs typeface="Lucida Sans Unicode"/>
              </a:rPr>
              <a:t> </a:t>
            </a:r>
            <a:r>
              <a:rPr sz="1050" i="1" spc="89" baseline="7936" dirty="0">
                <a:latin typeface="Calibri"/>
                <a:cs typeface="Calibri"/>
              </a:rPr>
              <a:t>,</a:t>
            </a:r>
            <a:r>
              <a:rPr sz="1050" i="1" spc="179" baseline="7936" dirty="0">
                <a:latin typeface="Calibri"/>
                <a:cs typeface="Calibri"/>
              </a:rPr>
              <a:t> </a:t>
            </a:r>
            <a:r>
              <a:rPr sz="1050" i="1" spc="7" baseline="7936" dirty="0">
                <a:latin typeface="Calibri"/>
                <a:cs typeface="Calibri"/>
              </a:rPr>
              <a:t>b</a:t>
            </a:r>
            <a:r>
              <a:rPr sz="500" spc="5" dirty="0">
                <a:latin typeface="Lucida Sans Unicode"/>
                <a:cs typeface="Lucida Sans Unicode"/>
              </a:rPr>
              <a:t>1</a:t>
            </a:r>
            <a:r>
              <a:rPr sz="500" spc="-110" dirty="0">
                <a:latin typeface="Lucida Sans Unicode"/>
                <a:cs typeface="Lucida Sans Unicode"/>
              </a:rPr>
              <a:t> </a:t>
            </a:r>
            <a:r>
              <a:rPr sz="1050" spc="104" baseline="7936" dirty="0">
                <a:latin typeface="Calibri"/>
                <a:cs typeface="Calibri"/>
              </a:rPr>
              <a:t>)</a:t>
            </a:r>
            <a:r>
              <a:rPr sz="1500" i="1" spc="104" baseline="-13888" dirty="0">
                <a:latin typeface="Calibri"/>
                <a:cs typeface="Calibri"/>
              </a:rPr>
              <a:t>p</a:t>
            </a:r>
            <a:r>
              <a:rPr sz="1050" spc="104" baseline="-31746" dirty="0">
                <a:latin typeface="Calibri"/>
                <a:cs typeface="Calibri"/>
              </a:rPr>
              <a:t>2</a:t>
            </a:r>
            <a:r>
              <a:rPr sz="1050" spc="104" baseline="7936" dirty="0">
                <a:latin typeface="Calibri"/>
                <a:cs typeface="Calibri"/>
              </a:rPr>
              <a:t>min(</a:t>
            </a:r>
            <a:r>
              <a:rPr sz="1050" i="1" spc="104" baseline="7936" dirty="0">
                <a:latin typeface="Calibri"/>
                <a:cs typeface="Calibri"/>
              </a:rPr>
              <a:t>a</a:t>
            </a:r>
            <a:r>
              <a:rPr sz="500" spc="70" dirty="0">
                <a:latin typeface="Lucida Sans Unicode"/>
                <a:cs typeface="Lucida Sans Unicode"/>
              </a:rPr>
              <a:t>2</a:t>
            </a:r>
            <a:r>
              <a:rPr sz="500" spc="-110" dirty="0">
                <a:latin typeface="Lucida Sans Unicode"/>
                <a:cs typeface="Lucida Sans Unicode"/>
              </a:rPr>
              <a:t> </a:t>
            </a:r>
            <a:r>
              <a:rPr sz="1050" i="1" spc="89" baseline="7936" dirty="0">
                <a:latin typeface="Calibri"/>
                <a:cs typeface="Calibri"/>
              </a:rPr>
              <a:t>,</a:t>
            </a:r>
            <a:r>
              <a:rPr sz="1050" i="1" spc="179" baseline="7936" dirty="0">
                <a:latin typeface="Calibri"/>
                <a:cs typeface="Calibri"/>
              </a:rPr>
              <a:t> </a:t>
            </a:r>
            <a:r>
              <a:rPr sz="1050" i="1" spc="7" baseline="7936" dirty="0">
                <a:latin typeface="Calibri"/>
                <a:cs typeface="Calibri"/>
              </a:rPr>
              <a:t>b</a:t>
            </a:r>
            <a:r>
              <a:rPr sz="500" spc="5" dirty="0">
                <a:latin typeface="Lucida Sans Unicode"/>
                <a:cs typeface="Lucida Sans Unicode"/>
              </a:rPr>
              <a:t>2</a:t>
            </a:r>
            <a:r>
              <a:rPr sz="500" spc="-110" dirty="0">
                <a:latin typeface="Lucida Sans Unicode"/>
                <a:cs typeface="Lucida Sans Unicode"/>
              </a:rPr>
              <a:t> </a:t>
            </a:r>
            <a:r>
              <a:rPr sz="1050" spc="142" baseline="7936" dirty="0">
                <a:latin typeface="Calibri"/>
                <a:cs typeface="Calibri"/>
              </a:rPr>
              <a:t>)</a:t>
            </a:r>
            <a:r>
              <a:rPr sz="1050" spc="82" baseline="7936" dirty="0">
                <a:latin typeface="Calibri"/>
                <a:cs typeface="Calibri"/>
              </a:rPr>
              <a:t> </a:t>
            </a:r>
            <a:r>
              <a:rPr sz="1500" spc="-540" baseline="-13888" dirty="0">
                <a:latin typeface="Lucida Sans Unicode"/>
                <a:cs typeface="Lucida Sans Unicode"/>
              </a:rPr>
              <a:t>·</a:t>
            </a:r>
            <a:r>
              <a:rPr sz="1500" spc="-217" baseline="-13888" dirty="0">
                <a:latin typeface="Lucida Sans Unicode"/>
                <a:cs typeface="Lucida Sans Unicode"/>
              </a:rPr>
              <a:t> </a:t>
            </a:r>
            <a:r>
              <a:rPr sz="1500" spc="-540" baseline="-13888" dirty="0">
                <a:latin typeface="Lucida Sans Unicode"/>
                <a:cs typeface="Lucida Sans Unicode"/>
              </a:rPr>
              <a:t>·</a:t>
            </a:r>
            <a:r>
              <a:rPr sz="1500" spc="-232" baseline="-13888" dirty="0">
                <a:latin typeface="Lucida Sans Unicode"/>
                <a:cs typeface="Lucida Sans Unicode"/>
              </a:rPr>
              <a:t> </a:t>
            </a:r>
            <a:r>
              <a:rPr sz="1500" spc="-540" baseline="-13888" dirty="0">
                <a:latin typeface="Lucida Sans Unicode"/>
                <a:cs typeface="Lucida Sans Unicode"/>
              </a:rPr>
              <a:t>·</a:t>
            </a:r>
            <a:r>
              <a:rPr sz="1500" spc="-225" baseline="-13888" dirty="0">
                <a:latin typeface="Lucida Sans Unicode"/>
                <a:cs typeface="Lucida Sans Unicode"/>
              </a:rPr>
              <a:t> </a:t>
            </a:r>
            <a:r>
              <a:rPr sz="1500" i="1" spc="135" baseline="-13888" dirty="0">
                <a:latin typeface="Calibri"/>
                <a:cs typeface="Calibri"/>
              </a:rPr>
              <a:t>p</a:t>
            </a:r>
            <a:r>
              <a:rPr sz="1050" i="1" spc="135" baseline="-31746" dirty="0">
                <a:latin typeface="Calibri"/>
                <a:cs typeface="Calibri"/>
              </a:rPr>
              <a:t>n</a:t>
            </a:r>
            <a:r>
              <a:rPr sz="1050" spc="135" baseline="7936" dirty="0">
                <a:latin typeface="Calibri"/>
                <a:cs typeface="Calibri"/>
              </a:rPr>
              <a:t>min(</a:t>
            </a:r>
            <a:r>
              <a:rPr sz="1050" i="1" spc="135" baseline="7936" dirty="0">
                <a:latin typeface="Calibri"/>
                <a:cs typeface="Calibri"/>
              </a:rPr>
              <a:t>a</a:t>
            </a:r>
            <a:r>
              <a:rPr sz="500" i="1" spc="90" dirty="0">
                <a:latin typeface="Georgia"/>
                <a:cs typeface="Georgia"/>
              </a:rPr>
              <a:t>n</a:t>
            </a:r>
            <a:r>
              <a:rPr sz="1050" i="1" spc="135" baseline="7936" dirty="0">
                <a:latin typeface="Calibri"/>
                <a:cs typeface="Calibri"/>
              </a:rPr>
              <a:t>,</a:t>
            </a:r>
            <a:r>
              <a:rPr sz="1050" i="1" spc="179" baseline="7936" dirty="0">
                <a:latin typeface="Calibri"/>
                <a:cs typeface="Calibri"/>
              </a:rPr>
              <a:t> </a:t>
            </a:r>
            <a:r>
              <a:rPr sz="1050" i="1" spc="135" baseline="7936" dirty="0">
                <a:latin typeface="Calibri"/>
                <a:cs typeface="Calibri"/>
              </a:rPr>
              <a:t>b</a:t>
            </a:r>
            <a:r>
              <a:rPr sz="500" i="1" spc="90" dirty="0">
                <a:latin typeface="Georgia"/>
                <a:cs typeface="Georgia"/>
              </a:rPr>
              <a:t>n</a:t>
            </a:r>
            <a:r>
              <a:rPr sz="1050" spc="135" baseline="7936" dirty="0">
                <a:latin typeface="Calibri"/>
                <a:cs typeface="Calibri"/>
              </a:rPr>
              <a:t>)</a:t>
            </a:r>
            <a:endParaRPr sz="1050" baseline="7936">
              <a:latin typeface="Calibri"/>
              <a:cs typeface="Calibri"/>
            </a:endParaRPr>
          </a:p>
          <a:p>
            <a:pPr marL="88900">
              <a:lnSpc>
                <a:spcPts val="1200"/>
              </a:lnSpc>
            </a:pPr>
            <a:r>
              <a:rPr sz="1500" spc="-7" baseline="-13888" dirty="0">
                <a:latin typeface="Microsoft Sans Serif"/>
                <a:cs typeface="Microsoft Sans Serif"/>
              </a:rPr>
              <a:t>and</a:t>
            </a:r>
            <a:r>
              <a:rPr sz="1500" spc="15" baseline="-13888" dirty="0">
                <a:latin typeface="Microsoft Sans Serif"/>
                <a:cs typeface="Microsoft Sans Serif"/>
              </a:rPr>
              <a:t> </a:t>
            </a:r>
            <a:r>
              <a:rPr sz="1500" spc="-7" baseline="-13888" dirty="0">
                <a:latin typeface="Microsoft Sans Serif"/>
                <a:cs typeface="Microsoft Sans Serif"/>
              </a:rPr>
              <a:t>lcm(</a:t>
            </a:r>
            <a:r>
              <a:rPr sz="1500" i="1" spc="-7" baseline="-13888" dirty="0">
                <a:latin typeface="Calibri"/>
                <a:cs typeface="Calibri"/>
              </a:rPr>
              <a:t>a</a:t>
            </a:r>
            <a:r>
              <a:rPr sz="1500" spc="-7" baseline="-13888" dirty="0">
                <a:latin typeface="Microsoft Sans Serif"/>
                <a:cs typeface="Microsoft Sans Serif"/>
              </a:rPr>
              <a:t>,</a:t>
            </a:r>
            <a:r>
              <a:rPr sz="1500" spc="15" baseline="-13888" dirty="0">
                <a:latin typeface="Microsoft Sans Serif"/>
                <a:cs typeface="Microsoft Sans Serif"/>
              </a:rPr>
              <a:t> </a:t>
            </a:r>
            <a:r>
              <a:rPr sz="1500" i="1" spc="-67" baseline="-13888" dirty="0">
                <a:latin typeface="Calibri"/>
                <a:cs typeface="Calibri"/>
              </a:rPr>
              <a:t>b</a:t>
            </a:r>
            <a:r>
              <a:rPr sz="1500" spc="-67" baseline="-13888" dirty="0">
                <a:latin typeface="Microsoft Sans Serif"/>
                <a:cs typeface="Microsoft Sans Serif"/>
              </a:rPr>
              <a:t>)</a:t>
            </a:r>
            <a:r>
              <a:rPr sz="1500" spc="22" baseline="-13888" dirty="0">
                <a:latin typeface="Microsoft Sans Serif"/>
                <a:cs typeface="Microsoft Sans Serif"/>
              </a:rPr>
              <a:t> </a:t>
            </a:r>
            <a:r>
              <a:rPr sz="1500" spc="412" baseline="-13888" dirty="0">
                <a:latin typeface="Calibri"/>
                <a:cs typeface="Calibri"/>
              </a:rPr>
              <a:t>=</a:t>
            </a:r>
            <a:r>
              <a:rPr sz="1500" spc="75" baseline="-13888" dirty="0">
                <a:latin typeface="Calibri"/>
                <a:cs typeface="Calibri"/>
              </a:rPr>
              <a:t> </a:t>
            </a:r>
            <a:r>
              <a:rPr sz="1500" i="1" spc="97" baseline="-13888" dirty="0">
                <a:latin typeface="Calibri"/>
                <a:cs typeface="Calibri"/>
              </a:rPr>
              <a:t>p</a:t>
            </a:r>
            <a:r>
              <a:rPr sz="1050" spc="97" baseline="-31746" dirty="0">
                <a:latin typeface="Calibri"/>
                <a:cs typeface="Calibri"/>
              </a:rPr>
              <a:t>1</a:t>
            </a:r>
            <a:r>
              <a:rPr sz="1050" spc="97" baseline="7936" dirty="0">
                <a:latin typeface="Calibri"/>
                <a:cs typeface="Calibri"/>
              </a:rPr>
              <a:t>max(</a:t>
            </a:r>
            <a:r>
              <a:rPr sz="1050" i="1" spc="97" baseline="7936" dirty="0">
                <a:latin typeface="Calibri"/>
                <a:cs typeface="Calibri"/>
              </a:rPr>
              <a:t>a</a:t>
            </a:r>
            <a:r>
              <a:rPr sz="500" spc="65" dirty="0">
                <a:latin typeface="Lucida Sans Unicode"/>
                <a:cs typeface="Lucida Sans Unicode"/>
              </a:rPr>
              <a:t>1</a:t>
            </a:r>
            <a:r>
              <a:rPr sz="500" spc="-110" dirty="0">
                <a:latin typeface="Lucida Sans Unicode"/>
                <a:cs typeface="Lucida Sans Unicode"/>
              </a:rPr>
              <a:t> </a:t>
            </a:r>
            <a:r>
              <a:rPr sz="1050" i="1" spc="89" baseline="7936" dirty="0">
                <a:latin typeface="Calibri"/>
                <a:cs typeface="Calibri"/>
              </a:rPr>
              <a:t>,</a:t>
            </a:r>
            <a:r>
              <a:rPr sz="1050" i="1" spc="179" baseline="7936" dirty="0">
                <a:latin typeface="Calibri"/>
                <a:cs typeface="Calibri"/>
              </a:rPr>
              <a:t> </a:t>
            </a:r>
            <a:r>
              <a:rPr sz="1050" i="1" spc="7" baseline="7936" dirty="0">
                <a:latin typeface="Calibri"/>
                <a:cs typeface="Calibri"/>
              </a:rPr>
              <a:t>b</a:t>
            </a:r>
            <a:r>
              <a:rPr sz="500" spc="5" dirty="0">
                <a:latin typeface="Lucida Sans Unicode"/>
                <a:cs typeface="Lucida Sans Unicode"/>
              </a:rPr>
              <a:t>1</a:t>
            </a:r>
            <a:r>
              <a:rPr sz="500" spc="-110" dirty="0">
                <a:latin typeface="Lucida Sans Unicode"/>
                <a:cs typeface="Lucida Sans Unicode"/>
              </a:rPr>
              <a:t> </a:t>
            </a:r>
            <a:r>
              <a:rPr sz="1050" spc="112" baseline="7936" dirty="0">
                <a:latin typeface="Calibri"/>
                <a:cs typeface="Calibri"/>
              </a:rPr>
              <a:t>)</a:t>
            </a:r>
            <a:r>
              <a:rPr sz="1500" i="1" spc="112" baseline="-13888" dirty="0">
                <a:latin typeface="Calibri"/>
                <a:cs typeface="Calibri"/>
              </a:rPr>
              <a:t>p</a:t>
            </a:r>
            <a:r>
              <a:rPr sz="1050" spc="112" baseline="-31746" dirty="0">
                <a:latin typeface="Calibri"/>
                <a:cs typeface="Calibri"/>
              </a:rPr>
              <a:t>2</a:t>
            </a:r>
            <a:r>
              <a:rPr sz="1050" spc="112" baseline="7936" dirty="0">
                <a:latin typeface="Calibri"/>
                <a:cs typeface="Calibri"/>
              </a:rPr>
              <a:t>max(</a:t>
            </a:r>
            <a:r>
              <a:rPr sz="1050" i="1" spc="112" baseline="7936" dirty="0">
                <a:latin typeface="Calibri"/>
                <a:cs typeface="Calibri"/>
              </a:rPr>
              <a:t>a</a:t>
            </a:r>
            <a:r>
              <a:rPr sz="500" spc="75" dirty="0">
                <a:latin typeface="Lucida Sans Unicode"/>
                <a:cs typeface="Lucida Sans Unicode"/>
              </a:rPr>
              <a:t>2</a:t>
            </a:r>
            <a:r>
              <a:rPr sz="500" spc="-110" dirty="0">
                <a:latin typeface="Lucida Sans Unicode"/>
                <a:cs typeface="Lucida Sans Unicode"/>
              </a:rPr>
              <a:t> </a:t>
            </a:r>
            <a:r>
              <a:rPr sz="1050" i="1" spc="89" baseline="7936" dirty="0">
                <a:latin typeface="Calibri"/>
                <a:cs typeface="Calibri"/>
              </a:rPr>
              <a:t>,</a:t>
            </a:r>
            <a:r>
              <a:rPr sz="1050" i="1" spc="179" baseline="7936" dirty="0">
                <a:latin typeface="Calibri"/>
                <a:cs typeface="Calibri"/>
              </a:rPr>
              <a:t> </a:t>
            </a:r>
            <a:r>
              <a:rPr sz="1050" i="1" spc="7" baseline="7936" dirty="0">
                <a:latin typeface="Calibri"/>
                <a:cs typeface="Calibri"/>
              </a:rPr>
              <a:t>b</a:t>
            </a:r>
            <a:r>
              <a:rPr sz="500" spc="5" dirty="0">
                <a:latin typeface="Lucida Sans Unicode"/>
                <a:cs typeface="Lucida Sans Unicode"/>
              </a:rPr>
              <a:t>2</a:t>
            </a:r>
            <a:r>
              <a:rPr sz="500" spc="-110" dirty="0">
                <a:latin typeface="Lucida Sans Unicode"/>
                <a:cs typeface="Lucida Sans Unicode"/>
              </a:rPr>
              <a:t> </a:t>
            </a:r>
            <a:r>
              <a:rPr sz="1050" spc="142" baseline="7936" dirty="0">
                <a:latin typeface="Calibri"/>
                <a:cs typeface="Calibri"/>
              </a:rPr>
              <a:t>)</a:t>
            </a:r>
            <a:r>
              <a:rPr sz="1050" spc="89" baseline="7936" dirty="0">
                <a:latin typeface="Calibri"/>
                <a:cs typeface="Calibri"/>
              </a:rPr>
              <a:t> </a:t>
            </a:r>
            <a:r>
              <a:rPr sz="1500" spc="-540" baseline="-13888" dirty="0">
                <a:latin typeface="Lucida Sans Unicode"/>
                <a:cs typeface="Lucida Sans Unicode"/>
              </a:rPr>
              <a:t>·</a:t>
            </a:r>
            <a:r>
              <a:rPr sz="1500" spc="-225" baseline="-13888" dirty="0">
                <a:latin typeface="Lucida Sans Unicode"/>
                <a:cs typeface="Lucida Sans Unicode"/>
              </a:rPr>
              <a:t> </a:t>
            </a:r>
            <a:r>
              <a:rPr sz="1500" spc="-540" baseline="-13888" dirty="0">
                <a:latin typeface="Lucida Sans Unicode"/>
                <a:cs typeface="Lucida Sans Unicode"/>
              </a:rPr>
              <a:t>·</a:t>
            </a:r>
            <a:r>
              <a:rPr sz="1500" spc="-232" baseline="-13888" dirty="0">
                <a:latin typeface="Lucida Sans Unicode"/>
                <a:cs typeface="Lucida Sans Unicode"/>
              </a:rPr>
              <a:t> </a:t>
            </a:r>
            <a:r>
              <a:rPr sz="1500" spc="-540" baseline="-13888" dirty="0">
                <a:latin typeface="Lucida Sans Unicode"/>
                <a:cs typeface="Lucida Sans Unicode"/>
              </a:rPr>
              <a:t>·</a:t>
            </a:r>
            <a:r>
              <a:rPr sz="1500" spc="-225" baseline="-13888" dirty="0">
                <a:latin typeface="Lucida Sans Unicode"/>
                <a:cs typeface="Lucida Sans Unicode"/>
              </a:rPr>
              <a:t> </a:t>
            </a:r>
            <a:r>
              <a:rPr sz="1500" i="1" spc="142" baseline="-13888" dirty="0">
                <a:latin typeface="Calibri"/>
                <a:cs typeface="Calibri"/>
              </a:rPr>
              <a:t>p</a:t>
            </a:r>
            <a:r>
              <a:rPr sz="1050" i="1" spc="142" baseline="-31746" dirty="0">
                <a:latin typeface="Calibri"/>
                <a:cs typeface="Calibri"/>
              </a:rPr>
              <a:t>n</a:t>
            </a:r>
            <a:r>
              <a:rPr sz="1050" spc="142" baseline="7936" dirty="0">
                <a:latin typeface="Calibri"/>
                <a:cs typeface="Calibri"/>
              </a:rPr>
              <a:t>max(</a:t>
            </a:r>
            <a:r>
              <a:rPr sz="1050" i="1" spc="142" baseline="7936" dirty="0">
                <a:latin typeface="Calibri"/>
                <a:cs typeface="Calibri"/>
              </a:rPr>
              <a:t>a</a:t>
            </a:r>
            <a:r>
              <a:rPr sz="500" i="1" spc="95" dirty="0">
                <a:latin typeface="Georgia"/>
                <a:cs typeface="Georgia"/>
              </a:rPr>
              <a:t>n</a:t>
            </a:r>
            <a:r>
              <a:rPr sz="1050" i="1" spc="142" baseline="7936" dirty="0">
                <a:latin typeface="Calibri"/>
                <a:cs typeface="Calibri"/>
              </a:rPr>
              <a:t>,</a:t>
            </a:r>
            <a:r>
              <a:rPr sz="1050" i="1" spc="179" baseline="7936" dirty="0">
                <a:latin typeface="Calibri"/>
                <a:cs typeface="Calibri"/>
              </a:rPr>
              <a:t> </a:t>
            </a:r>
            <a:r>
              <a:rPr sz="1050" i="1" spc="135" baseline="7936" dirty="0">
                <a:latin typeface="Calibri"/>
                <a:cs typeface="Calibri"/>
              </a:rPr>
              <a:t>b</a:t>
            </a:r>
            <a:r>
              <a:rPr sz="500" i="1" spc="90" dirty="0">
                <a:latin typeface="Georgia"/>
                <a:cs typeface="Georgia"/>
              </a:rPr>
              <a:t>n</a:t>
            </a:r>
            <a:r>
              <a:rPr sz="1050" spc="135" baseline="7936" dirty="0">
                <a:latin typeface="Calibri"/>
                <a:cs typeface="Calibri"/>
              </a:rPr>
              <a:t>)</a:t>
            </a:r>
            <a:endParaRPr sz="1050" baseline="7936">
              <a:latin typeface="Calibri"/>
              <a:cs typeface="Calibri"/>
            </a:endParaRPr>
          </a:p>
          <a:p>
            <a:pPr marL="88900" marR="43180">
              <a:lnSpc>
                <a:spcPct val="100000"/>
              </a:lnSpc>
              <a:spcBef>
                <a:spcPts val="254"/>
              </a:spcBef>
            </a:pPr>
            <a:r>
              <a:rPr sz="1000" spc="-20" dirty="0">
                <a:latin typeface="Microsoft Sans Serif"/>
                <a:cs typeface="Microsoft Sans Serif"/>
              </a:rPr>
              <a:t>We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observed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that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if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20" dirty="0">
                <a:latin typeface="Microsoft Sans Serif"/>
                <a:cs typeface="Microsoft Sans Serif"/>
              </a:rPr>
              <a:t>min(</a:t>
            </a:r>
            <a:r>
              <a:rPr sz="1000" i="1" spc="20" dirty="0">
                <a:latin typeface="Calibri"/>
                <a:cs typeface="Calibri"/>
              </a:rPr>
              <a:t>a</a:t>
            </a:r>
            <a:r>
              <a:rPr sz="1050" i="1" spc="30" baseline="-11904" dirty="0">
                <a:latin typeface="Calibri"/>
                <a:cs typeface="Calibri"/>
              </a:rPr>
              <a:t>i</a:t>
            </a:r>
            <a:r>
              <a:rPr sz="1000" spc="20" dirty="0">
                <a:latin typeface="Microsoft Sans Serif"/>
                <a:cs typeface="Microsoft Sans Serif"/>
              </a:rPr>
              <a:t>,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i="1" spc="25" dirty="0">
                <a:latin typeface="Calibri"/>
                <a:cs typeface="Calibri"/>
              </a:rPr>
              <a:t>b</a:t>
            </a:r>
            <a:r>
              <a:rPr sz="1050" i="1" spc="37" baseline="-11904" dirty="0">
                <a:latin typeface="Calibri"/>
                <a:cs typeface="Calibri"/>
              </a:rPr>
              <a:t>i</a:t>
            </a:r>
            <a:r>
              <a:rPr sz="1000" spc="25" dirty="0">
                <a:latin typeface="Microsoft Sans Serif"/>
                <a:cs typeface="Microsoft Sans Serif"/>
              </a:rPr>
              <a:t>)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i="1" spc="65" dirty="0">
                <a:latin typeface="Calibri"/>
                <a:cs typeface="Calibri"/>
              </a:rPr>
              <a:t>a</a:t>
            </a:r>
            <a:r>
              <a:rPr sz="1050" i="1" spc="97" baseline="-11904" dirty="0">
                <a:latin typeface="Calibri"/>
                <a:cs typeface="Calibri"/>
              </a:rPr>
              <a:t>i</a:t>
            </a:r>
            <a:r>
              <a:rPr sz="1050" i="1" spc="240" baseline="-11904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(or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i="1" spc="25" dirty="0">
                <a:latin typeface="Calibri"/>
                <a:cs typeface="Calibri"/>
              </a:rPr>
              <a:t>b</a:t>
            </a:r>
            <a:r>
              <a:rPr sz="1050" i="1" spc="37" baseline="-11904" dirty="0">
                <a:latin typeface="Calibri"/>
                <a:cs typeface="Calibri"/>
              </a:rPr>
              <a:t>i</a:t>
            </a:r>
            <a:r>
              <a:rPr sz="1000" spc="25" dirty="0">
                <a:latin typeface="Microsoft Sans Serif"/>
                <a:cs typeface="Microsoft Sans Serif"/>
              </a:rPr>
              <a:t>)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then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20" dirty="0">
                <a:latin typeface="Microsoft Sans Serif"/>
                <a:cs typeface="Microsoft Sans Serif"/>
              </a:rPr>
              <a:t>max(</a:t>
            </a:r>
            <a:r>
              <a:rPr sz="1000" i="1" spc="20" dirty="0">
                <a:latin typeface="Calibri"/>
                <a:cs typeface="Calibri"/>
              </a:rPr>
              <a:t>a</a:t>
            </a:r>
            <a:r>
              <a:rPr sz="1050" i="1" spc="30" baseline="-11904" dirty="0">
                <a:latin typeface="Calibri"/>
                <a:cs typeface="Calibri"/>
              </a:rPr>
              <a:t>i</a:t>
            </a:r>
            <a:r>
              <a:rPr sz="1000" spc="20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25" dirty="0">
                <a:latin typeface="Calibri"/>
                <a:cs typeface="Calibri"/>
              </a:rPr>
              <a:t>b</a:t>
            </a:r>
            <a:r>
              <a:rPr sz="1050" i="1" spc="37" baseline="-11904" dirty="0">
                <a:latin typeface="Calibri"/>
                <a:cs typeface="Calibri"/>
              </a:rPr>
              <a:t>i</a:t>
            </a:r>
            <a:r>
              <a:rPr sz="1000" spc="25" dirty="0">
                <a:latin typeface="Microsoft Sans Serif"/>
                <a:cs typeface="Microsoft Sans Serif"/>
              </a:rPr>
              <a:t>)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i="1" spc="15" dirty="0">
                <a:latin typeface="Calibri"/>
                <a:cs typeface="Calibri"/>
              </a:rPr>
              <a:t>b</a:t>
            </a:r>
            <a:r>
              <a:rPr sz="1050" i="1" spc="22" baseline="-11904" dirty="0">
                <a:latin typeface="Calibri"/>
                <a:cs typeface="Calibri"/>
              </a:rPr>
              <a:t>i</a:t>
            </a:r>
            <a:r>
              <a:rPr sz="1050" i="1" spc="240" baseline="-11904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(or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i="1" spc="40" dirty="0">
                <a:latin typeface="Calibri"/>
                <a:cs typeface="Calibri"/>
              </a:rPr>
              <a:t>a</a:t>
            </a:r>
            <a:r>
              <a:rPr sz="1050" i="1" spc="60" baseline="-11904" dirty="0">
                <a:latin typeface="Calibri"/>
                <a:cs typeface="Calibri"/>
              </a:rPr>
              <a:t>i</a:t>
            </a:r>
            <a:r>
              <a:rPr sz="1000" spc="40" dirty="0">
                <a:latin typeface="Microsoft Sans Serif"/>
                <a:cs typeface="Microsoft Sans Serif"/>
              </a:rPr>
              <a:t>),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i="1" spc="110" dirty="0">
                <a:latin typeface="Calibri"/>
                <a:cs typeface="Calibri"/>
              </a:rPr>
              <a:t>i</a:t>
            </a:r>
            <a:r>
              <a:rPr sz="1000" i="1" spc="4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1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21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2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40" dirty="0">
                <a:latin typeface="Calibri"/>
                <a:cs typeface="Calibri"/>
              </a:rPr>
              <a:t>n</a:t>
            </a:r>
            <a:r>
              <a:rPr sz="1000" spc="40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88900">
              <a:lnSpc>
                <a:spcPts val="940"/>
              </a:lnSpc>
            </a:pPr>
            <a:r>
              <a:rPr sz="1000" spc="-5" dirty="0">
                <a:latin typeface="Microsoft Sans Serif"/>
                <a:cs typeface="Microsoft Sans Serif"/>
              </a:rPr>
              <a:t>Hence,</a:t>
            </a:r>
            <a:endParaRPr sz="1000">
              <a:latin typeface="Microsoft Sans Serif"/>
              <a:cs typeface="Microsoft Sans Serif"/>
            </a:endParaRPr>
          </a:p>
          <a:p>
            <a:pPr marL="183515">
              <a:lnSpc>
                <a:spcPct val="100000"/>
              </a:lnSpc>
              <a:spcBef>
                <a:spcPts val="545"/>
              </a:spcBef>
            </a:pPr>
            <a:r>
              <a:rPr sz="800" spc="55" dirty="0">
                <a:latin typeface="Calibri"/>
                <a:cs typeface="Calibri"/>
              </a:rPr>
              <a:t>gcd(</a:t>
            </a:r>
            <a:r>
              <a:rPr sz="800" i="1" spc="35" dirty="0">
                <a:latin typeface="Calibri"/>
                <a:cs typeface="Calibri"/>
              </a:rPr>
              <a:t>a,</a:t>
            </a:r>
            <a:r>
              <a:rPr sz="800" i="1" spc="-40" dirty="0">
                <a:latin typeface="Calibri"/>
                <a:cs typeface="Calibri"/>
              </a:rPr>
              <a:t> </a:t>
            </a:r>
            <a:r>
              <a:rPr sz="800" i="1" spc="-50" dirty="0">
                <a:latin typeface="Calibri"/>
                <a:cs typeface="Calibri"/>
              </a:rPr>
              <a:t>b</a:t>
            </a:r>
            <a:r>
              <a:rPr sz="800" spc="85" dirty="0">
                <a:latin typeface="Calibri"/>
                <a:cs typeface="Calibri"/>
              </a:rPr>
              <a:t>)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145" dirty="0">
                <a:latin typeface="Yu Gothic"/>
                <a:cs typeface="Yu Gothic"/>
              </a:rPr>
              <a:t>×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lc</a:t>
            </a:r>
            <a:r>
              <a:rPr sz="800" spc="-15" dirty="0">
                <a:latin typeface="Microsoft Sans Serif"/>
                <a:cs typeface="Microsoft Sans Serif"/>
              </a:rPr>
              <a:t>m</a:t>
            </a:r>
            <a:r>
              <a:rPr sz="800" spc="85" dirty="0">
                <a:latin typeface="Calibri"/>
                <a:cs typeface="Calibri"/>
              </a:rPr>
              <a:t>(</a:t>
            </a:r>
            <a:r>
              <a:rPr sz="800" i="1" spc="35" dirty="0">
                <a:latin typeface="Calibri"/>
                <a:cs typeface="Calibri"/>
              </a:rPr>
              <a:t>a,</a:t>
            </a:r>
            <a:r>
              <a:rPr sz="800" i="1" spc="-40" dirty="0">
                <a:latin typeface="Calibri"/>
                <a:cs typeface="Calibri"/>
              </a:rPr>
              <a:t> </a:t>
            </a:r>
            <a:r>
              <a:rPr sz="800" i="1" spc="-50" dirty="0">
                <a:latin typeface="Calibri"/>
                <a:cs typeface="Calibri"/>
              </a:rPr>
              <a:t>b</a:t>
            </a:r>
            <a:r>
              <a:rPr sz="800" spc="85" dirty="0">
                <a:latin typeface="Calibri"/>
                <a:cs typeface="Calibri"/>
              </a:rPr>
              <a:t>)</a:t>
            </a:r>
            <a:endParaRPr sz="800">
              <a:latin typeface="Calibri"/>
              <a:cs typeface="Calibri"/>
            </a:endParaRPr>
          </a:p>
          <a:p>
            <a:pPr marL="195580">
              <a:lnSpc>
                <a:spcPct val="100000"/>
              </a:lnSpc>
              <a:spcBef>
                <a:spcPts val="170"/>
              </a:spcBef>
            </a:pPr>
            <a:r>
              <a:rPr sz="1200" spc="382" baseline="-24305" dirty="0">
                <a:latin typeface="Calibri"/>
                <a:cs typeface="Calibri"/>
              </a:rPr>
              <a:t>=</a:t>
            </a:r>
            <a:r>
              <a:rPr sz="1200" spc="82" baseline="-24305" dirty="0">
                <a:latin typeface="Calibri"/>
                <a:cs typeface="Calibri"/>
              </a:rPr>
              <a:t> </a:t>
            </a:r>
            <a:r>
              <a:rPr sz="1200" i="1" spc="112" baseline="-24305" dirty="0">
                <a:latin typeface="Calibri"/>
                <a:cs typeface="Calibri"/>
              </a:rPr>
              <a:t>p</a:t>
            </a:r>
            <a:r>
              <a:rPr sz="900" spc="112" baseline="-41666" dirty="0">
                <a:latin typeface="Calibri"/>
                <a:cs typeface="Calibri"/>
              </a:rPr>
              <a:t>1</a:t>
            </a:r>
            <a:r>
              <a:rPr sz="600" spc="75" dirty="0">
                <a:latin typeface="Calibri"/>
                <a:cs typeface="Calibri"/>
              </a:rPr>
              <a:t>min(</a:t>
            </a:r>
            <a:r>
              <a:rPr sz="600" i="1" spc="75" dirty="0">
                <a:latin typeface="Calibri"/>
                <a:cs typeface="Calibri"/>
              </a:rPr>
              <a:t>a</a:t>
            </a:r>
            <a:r>
              <a:rPr sz="750" spc="112" baseline="-11111" dirty="0">
                <a:latin typeface="Lucida Sans Unicode"/>
                <a:cs typeface="Lucida Sans Unicode"/>
              </a:rPr>
              <a:t>1</a:t>
            </a:r>
            <a:r>
              <a:rPr sz="750" spc="-165" baseline="-11111" dirty="0">
                <a:latin typeface="Lucida Sans Unicode"/>
                <a:cs typeface="Lucida Sans Unicode"/>
              </a:rPr>
              <a:t> </a:t>
            </a:r>
            <a:r>
              <a:rPr sz="600" i="1" spc="35" dirty="0">
                <a:latin typeface="Calibri"/>
                <a:cs typeface="Calibri"/>
              </a:rPr>
              <a:t>,b</a:t>
            </a:r>
            <a:r>
              <a:rPr sz="750" spc="52" baseline="-11111" dirty="0">
                <a:latin typeface="Lucida Sans Unicode"/>
                <a:cs typeface="Lucida Sans Unicode"/>
              </a:rPr>
              <a:t>1</a:t>
            </a:r>
            <a:r>
              <a:rPr sz="750" spc="-157" baseline="-11111" dirty="0">
                <a:latin typeface="Lucida Sans Unicode"/>
                <a:cs typeface="Lucida Sans Unicode"/>
              </a:rPr>
              <a:t> </a:t>
            </a:r>
            <a:r>
              <a:rPr sz="600" spc="110" dirty="0">
                <a:latin typeface="Calibri"/>
                <a:cs typeface="Calibri"/>
              </a:rPr>
              <a:t>)+max(</a:t>
            </a:r>
            <a:r>
              <a:rPr sz="600" i="1" spc="110" dirty="0">
                <a:latin typeface="Calibri"/>
                <a:cs typeface="Calibri"/>
              </a:rPr>
              <a:t>a</a:t>
            </a:r>
            <a:r>
              <a:rPr sz="750" spc="165" baseline="-11111" dirty="0">
                <a:latin typeface="Lucida Sans Unicode"/>
                <a:cs typeface="Lucida Sans Unicode"/>
              </a:rPr>
              <a:t>1</a:t>
            </a:r>
            <a:r>
              <a:rPr sz="750" spc="-165" baseline="-11111" dirty="0">
                <a:latin typeface="Lucida Sans Unicode"/>
                <a:cs typeface="Lucida Sans Unicode"/>
              </a:rPr>
              <a:t> </a:t>
            </a:r>
            <a:r>
              <a:rPr sz="600" i="1" spc="35" dirty="0">
                <a:latin typeface="Calibri"/>
                <a:cs typeface="Calibri"/>
              </a:rPr>
              <a:t>,b</a:t>
            </a:r>
            <a:r>
              <a:rPr sz="750" spc="52" baseline="-11111" dirty="0">
                <a:latin typeface="Lucida Sans Unicode"/>
                <a:cs typeface="Lucida Sans Unicode"/>
              </a:rPr>
              <a:t>1</a:t>
            </a:r>
            <a:r>
              <a:rPr sz="750" spc="-165" baseline="-11111" dirty="0">
                <a:latin typeface="Lucida Sans Unicode"/>
                <a:cs typeface="Lucida Sans Unicode"/>
              </a:rPr>
              <a:t> </a:t>
            </a:r>
            <a:r>
              <a:rPr sz="600" spc="105" dirty="0">
                <a:latin typeface="Calibri"/>
                <a:cs typeface="Calibri"/>
              </a:rPr>
              <a:t>)</a:t>
            </a:r>
            <a:r>
              <a:rPr sz="600" spc="110" dirty="0">
                <a:latin typeface="Calibri"/>
                <a:cs typeface="Calibri"/>
              </a:rPr>
              <a:t> </a:t>
            </a:r>
            <a:r>
              <a:rPr sz="1200" spc="37" baseline="-24305" dirty="0">
                <a:latin typeface="Yu Gothic"/>
                <a:cs typeface="Yu Gothic"/>
              </a:rPr>
              <a:t>·</a:t>
            </a:r>
            <a:r>
              <a:rPr sz="1200" spc="-52" baseline="-24305" dirty="0">
                <a:latin typeface="Yu Gothic"/>
                <a:cs typeface="Yu Gothic"/>
              </a:rPr>
              <a:t> </a:t>
            </a:r>
            <a:r>
              <a:rPr sz="1200" i="1" spc="112" baseline="-24305" dirty="0">
                <a:latin typeface="Calibri"/>
                <a:cs typeface="Calibri"/>
              </a:rPr>
              <a:t>p</a:t>
            </a:r>
            <a:r>
              <a:rPr sz="900" spc="112" baseline="-41666" dirty="0">
                <a:latin typeface="Calibri"/>
                <a:cs typeface="Calibri"/>
              </a:rPr>
              <a:t>2</a:t>
            </a:r>
            <a:r>
              <a:rPr sz="600" spc="75" dirty="0">
                <a:latin typeface="Calibri"/>
                <a:cs typeface="Calibri"/>
              </a:rPr>
              <a:t>min(</a:t>
            </a:r>
            <a:r>
              <a:rPr sz="600" i="1" spc="75" dirty="0">
                <a:latin typeface="Calibri"/>
                <a:cs typeface="Calibri"/>
              </a:rPr>
              <a:t>a</a:t>
            </a:r>
            <a:r>
              <a:rPr sz="750" spc="112" baseline="-11111" dirty="0">
                <a:latin typeface="Lucida Sans Unicode"/>
                <a:cs typeface="Lucida Sans Unicode"/>
              </a:rPr>
              <a:t>2</a:t>
            </a:r>
            <a:r>
              <a:rPr sz="750" spc="-165" baseline="-11111" dirty="0">
                <a:latin typeface="Lucida Sans Unicode"/>
                <a:cs typeface="Lucida Sans Unicode"/>
              </a:rPr>
              <a:t> </a:t>
            </a:r>
            <a:r>
              <a:rPr sz="600" i="1" spc="35" dirty="0">
                <a:latin typeface="Calibri"/>
                <a:cs typeface="Calibri"/>
              </a:rPr>
              <a:t>,b</a:t>
            </a:r>
            <a:r>
              <a:rPr sz="750" spc="52" baseline="-11111" dirty="0">
                <a:latin typeface="Lucida Sans Unicode"/>
                <a:cs typeface="Lucida Sans Unicode"/>
              </a:rPr>
              <a:t>2</a:t>
            </a:r>
            <a:r>
              <a:rPr sz="750" spc="-165" baseline="-11111" dirty="0">
                <a:latin typeface="Lucida Sans Unicode"/>
                <a:cs typeface="Lucida Sans Unicode"/>
              </a:rPr>
              <a:t> </a:t>
            </a:r>
            <a:r>
              <a:rPr sz="600" spc="110" dirty="0">
                <a:latin typeface="Calibri"/>
                <a:cs typeface="Calibri"/>
              </a:rPr>
              <a:t>)+max(</a:t>
            </a:r>
            <a:r>
              <a:rPr sz="600" i="1" spc="110" dirty="0">
                <a:latin typeface="Calibri"/>
                <a:cs typeface="Calibri"/>
              </a:rPr>
              <a:t>a</a:t>
            </a:r>
            <a:r>
              <a:rPr sz="750" spc="165" baseline="-11111" dirty="0">
                <a:latin typeface="Lucida Sans Unicode"/>
                <a:cs typeface="Lucida Sans Unicode"/>
              </a:rPr>
              <a:t>2</a:t>
            </a:r>
            <a:r>
              <a:rPr sz="750" spc="-157" baseline="-11111" dirty="0">
                <a:latin typeface="Lucida Sans Unicode"/>
                <a:cs typeface="Lucida Sans Unicode"/>
              </a:rPr>
              <a:t> </a:t>
            </a:r>
            <a:r>
              <a:rPr sz="600" i="1" spc="35" dirty="0">
                <a:latin typeface="Calibri"/>
                <a:cs typeface="Calibri"/>
              </a:rPr>
              <a:t>,b</a:t>
            </a:r>
            <a:r>
              <a:rPr sz="750" spc="52" baseline="-11111" dirty="0">
                <a:latin typeface="Lucida Sans Unicode"/>
                <a:cs typeface="Lucida Sans Unicode"/>
              </a:rPr>
              <a:t>2</a:t>
            </a:r>
            <a:r>
              <a:rPr sz="750" spc="-165" baseline="-11111" dirty="0">
                <a:latin typeface="Lucida Sans Unicode"/>
                <a:cs typeface="Lucida Sans Unicode"/>
              </a:rPr>
              <a:t> </a:t>
            </a:r>
            <a:r>
              <a:rPr sz="600" spc="105" dirty="0">
                <a:latin typeface="Calibri"/>
                <a:cs typeface="Calibri"/>
              </a:rPr>
              <a:t>)</a:t>
            </a:r>
            <a:r>
              <a:rPr sz="600" spc="60" dirty="0">
                <a:latin typeface="Calibri"/>
                <a:cs typeface="Calibri"/>
              </a:rPr>
              <a:t> </a:t>
            </a:r>
            <a:r>
              <a:rPr sz="1200" spc="37" baseline="-24305" dirty="0">
                <a:latin typeface="Yu Gothic"/>
                <a:cs typeface="Yu Gothic"/>
              </a:rPr>
              <a:t>·</a:t>
            </a:r>
            <a:r>
              <a:rPr sz="1200" spc="-127" baseline="-24305" dirty="0">
                <a:latin typeface="Yu Gothic"/>
                <a:cs typeface="Yu Gothic"/>
              </a:rPr>
              <a:t> </a:t>
            </a:r>
            <a:r>
              <a:rPr sz="1200" spc="37" baseline="-24305" dirty="0">
                <a:latin typeface="Yu Gothic"/>
                <a:cs typeface="Yu Gothic"/>
              </a:rPr>
              <a:t>·</a:t>
            </a:r>
            <a:r>
              <a:rPr sz="1200" spc="-127" baseline="-24305" dirty="0">
                <a:latin typeface="Yu Gothic"/>
                <a:cs typeface="Yu Gothic"/>
              </a:rPr>
              <a:t> </a:t>
            </a:r>
            <a:r>
              <a:rPr sz="1200" spc="37" baseline="-24305" dirty="0">
                <a:latin typeface="Yu Gothic"/>
                <a:cs typeface="Yu Gothic"/>
              </a:rPr>
              <a:t>·</a:t>
            </a:r>
            <a:r>
              <a:rPr sz="1200" spc="-127" baseline="-24305" dirty="0">
                <a:latin typeface="Yu Gothic"/>
                <a:cs typeface="Yu Gothic"/>
              </a:rPr>
              <a:t> </a:t>
            </a:r>
            <a:r>
              <a:rPr sz="1200" i="1" spc="172" baseline="-24305" dirty="0">
                <a:latin typeface="Calibri"/>
                <a:cs typeface="Calibri"/>
              </a:rPr>
              <a:t>p</a:t>
            </a:r>
            <a:r>
              <a:rPr sz="900" i="1" spc="172" baseline="-41666" dirty="0">
                <a:latin typeface="Calibri"/>
                <a:cs typeface="Calibri"/>
              </a:rPr>
              <a:t>n</a:t>
            </a:r>
            <a:r>
              <a:rPr sz="600" spc="114" dirty="0">
                <a:latin typeface="Calibri"/>
                <a:cs typeface="Calibri"/>
              </a:rPr>
              <a:t>min(</a:t>
            </a:r>
            <a:r>
              <a:rPr sz="600" i="1" spc="114" dirty="0">
                <a:latin typeface="Calibri"/>
                <a:cs typeface="Calibri"/>
              </a:rPr>
              <a:t>a</a:t>
            </a:r>
            <a:r>
              <a:rPr sz="750" i="1" spc="172" baseline="-11111" dirty="0">
                <a:latin typeface="Georgia"/>
                <a:cs typeface="Georgia"/>
              </a:rPr>
              <a:t>n</a:t>
            </a:r>
            <a:r>
              <a:rPr sz="600" i="1" spc="114" dirty="0">
                <a:latin typeface="Calibri"/>
                <a:cs typeface="Calibri"/>
              </a:rPr>
              <a:t>,b</a:t>
            </a:r>
            <a:r>
              <a:rPr sz="750" i="1" spc="172" baseline="-11111" dirty="0">
                <a:latin typeface="Georgia"/>
                <a:cs typeface="Georgia"/>
              </a:rPr>
              <a:t>n</a:t>
            </a:r>
            <a:r>
              <a:rPr sz="600" spc="114" dirty="0">
                <a:latin typeface="Calibri"/>
                <a:cs typeface="Calibri"/>
              </a:rPr>
              <a:t>)+max(</a:t>
            </a:r>
            <a:r>
              <a:rPr sz="600" i="1" spc="114" dirty="0">
                <a:latin typeface="Calibri"/>
                <a:cs typeface="Calibri"/>
              </a:rPr>
              <a:t>a</a:t>
            </a:r>
            <a:r>
              <a:rPr sz="750" i="1" spc="172" baseline="-11111" dirty="0">
                <a:latin typeface="Georgia"/>
                <a:cs typeface="Georgia"/>
              </a:rPr>
              <a:t>n</a:t>
            </a:r>
            <a:r>
              <a:rPr sz="600" i="1" spc="114" dirty="0">
                <a:latin typeface="Calibri"/>
                <a:cs typeface="Calibri"/>
              </a:rPr>
              <a:t>,b</a:t>
            </a:r>
            <a:r>
              <a:rPr sz="750" i="1" spc="172" baseline="-11111" dirty="0">
                <a:latin typeface="Georgia"/>
                <a:cs typeface="Georgia"/>
              </a:rPr>
              <a:t>n</a:t>
            </a:r>
            <a:r>
              <a:rPr sz="600" spc="114" dirty="0">
                <a:latin typeface="Calibri"/>
                <a:cs typeface="Calibri"/>
              </a:rPr>
              <a:t>)</a:t>
            </a:r>
            <a:endParaRPr sz="600">
              <a:latin typeface="Calibri"/>
              <a:cs typeface="Calibri"/>
            </a:endParaRPr>
          </a:p>
          <a:p>
            <a:pPr marL="195580">
              <a:lnSpc>
                <a:spcPct val="100000"/>
              </a:lnSpc>
              <a:spcBef>
                <a:spcPts val="505"/>
              </a:spcBef>
            </a:pPr>
            <a:r>
              <a:rPr sz="1200" spc="382" baseline="-24305" dirty="0">
                <a:latin typeface="Calibri"/>
                <a:cs typeface="Calibri"/>
              </a:rPr>
              <a:t>=</a:t>
            </a:r>
            <a:r>
              <a:rPr sz="1200" spc="75" baseline="-24305" dirty="0">
                <a:latin typeface="Calibri"/>
                <a:cs typeface="Calibri"/>
              </a:rPr>
              <a:t> </a:t>
            </a:r>
            <a:r>
              <a:rPr sz="1200" i="1" spc="15" baseline="-24305" dirty="0">
                <a:latin typeface="Calibri"/>
                <a:cs typeface="Calibri"/>
              </a:rPr>
              <a:t>p</a:t>
            </a:r>
            <a:r>
              <a:rPr sz="900" spc="157" baseline="-41666" dirty="0">
                <a:latin typeface="Calibri"/>
                <a:cs typeface="Calibri"/>
              </a:rPr>
              <a:t>1</a:t>
            </a:r>
            <a:r>
              <a:rPr sz="600" spc="105" dirty="0">
                <a:latin typeface="Calibri"/>
                <a:cs typeface="Calibri"/>
              </a:rPr>
              <a:t>(</a:t>
            </a:r>
            <a:r>
              <a:rPr sz="600" i="1" spc="90" dirty="0">
                <a:latin typeface="Calibri"/>
                <a:cs typeface="Calibri"/>
              </a:rPr>
              <a:t>a</a:t>
            </a:r>
            <a:r>
              <a:rPr sz="750" spc="30" baseline="-11111" dirty="0">
                <a:latin typeface="Lucida Sans Unicode"/>
                <a:cs typeface="Lucida Sans Unicode"/>
              </a:rPr>
              <a:t>1</a:t>
            </a:r>
            <a:r>
              <a:rPr sz="750" spc="-165" baseline="-11111" dirty="0">
                <a:latin typeface="Lucida Sans Unicode"/>
                <a:cs typeface="Lucida Sans Unicode"/>
              </a:rPr>
              <a:t> </a:t>
            </a:r>
            <a:r>
              <a:rPr sz="600" spc="260" dirty="0">
                <a:latin typeface="Calibri"/>
                <a:cs typeface="Calibri"/>
              </a:rPr>
              <a:t>+</a:t>
            </a:r>
            <a:r>
              <a:rPr sz="600" i="1" spc="15" dirty="0">
                <a:latin typeface="Calibri"/>
                <a:cs typeface="Calibri"/>
              </a:rPr>
              <a:t>b</a:t>
            </a:r>
            <a:r>
              <a:rPr sz="750" spc="30" baseline="-11111" dirty="0">
                <a:latin typeface="Lucida Sans Unicode"/>
                <a:cs typeface="Lucida Sans Unicode"/>
              </a:rPr>
              <a:t>1</a:t>
            </a:r>
            <a:r>
              <a:rPr sz="750" spc="-165" baseline="-11111" dirty="0">
                <a:latin typeface="Lucida Sans Unicode"/>
                <a:cs typeface="Lucida Sans Unicode"/>
              </a:rPr>
              <a:t> </a:t>
            </a:r>
            <a:r>
              <a:rPr sz="600" spc="105" dirty="0">
                <a:latin typeface="Calibri"/>
                <a:cs typeface="Calibri"/>
              </a:rPr>
              <a:t>)</a:t>
            </a:r>
            <a:r>
              <a:rPr sz="600" dirty="0">
                <a:latin typeface="Calibri"/>
                <a:cs typeface="Calibri"/>
              </a:rPr>
              <a:t> </a:t>
            </a:r>
            <a:r>
              <a:rPr sz="600" spc="-35" dirty="0">
                <a:latin typeface="Calibri"/>
                <a:cs typeface="Calibri"/>
              </a:rPr>
              <a:t> </a:t>
            </a:r>
            <a:r>
              <a:rPr sz="1200" spc="37" baseline="-24305" dirty="0">
                <a:latin typeface="Yu Gothic"/>
                <a:cs typeface="Yu Gothic"/>
              </a:rPr>
              <a:t>·</a:t>
            </a:r>
            <a:r>
              <a:rPr sz="1200" spc="-60" baseline="-24305" dirty="0">
                <a:latin typeface="Yu Gothic"/>
                <a:cs typeface="Yu Gothic"/>
              </a:rPr>
              <a:t> </a:t>
            </a:r>
            <a:r>
              <a:rPr sz="1200" i="1" spc="15" baseline="-24305" dirty="0">
                <a:latin typeface="Calibri"/>
                <a:cs typeface="Calibri"/>
              </a:rPr>
              <a:t>p</a:t>
            </a:r>
            <a:r>
              <a:rPr sz="900" spc="157" baseline="-41666" dirty="0">
                <a:latin typeface="Calibri"/>
                <a:cs typeface="Calibri"/>
              </a:rPr>
              <a:t>2</a:t>
            </a:r>
            <a:r>
              <a:rPr sz="600" spc="105" dirty="0">
                <a:latin typeface="Calibri"/>
                <a:cs typeface="Calibri"/>
              </a:rPr>
              <a:t>(</a:t>
            </a:r>
            <a:r>
              <a:rPr sz="600" i="1" spc="90" dirty="0">
                <a:latin typeface="Calibri"/>
                <a:cs typeface="Calibri"/>
              </a:rPr>
              <a:t>a</a:t>
            </a:r>
            <a:r>
              <a:rPr sz="750" spc="30" baseline="-11111" dirty="0">
                <a:latin typeface="Lucida Sans Unicode"/>
                <a:cs typeface="Lucida Sans Unicode"/>
              </a:rPr>
              <a:t>2</a:t>
            </a:r>
            <a:r>
              <a:rPr sz="750" spc="-165" baseline="-11111" dirty="0">
                <a:latin typeface="Lucida Sans Unicode"/>
                <a:cs typeface="Lucida Sans Unicode"/>
              </a:rPr>
              <a:t> </a:t>
            </a:r>
            <a:r>
              <a:rPr sz="600" spc="260" dirty="0">
                <a:latin typeface="Calibri"/>
                <a:cs typeface="Calibri"/>
              </a:rPr>
              <a:t>+</a:t>
            </a:r>
            <a:r>
              <a:rPr sz="600" i="1" spc="15" dirty="0">
                <a:latin typeface="Calibri"/>
                <a:cs typeface="Calibri"/>
              </a:rPr>
              <a:t>b</a:t>
            </a:r>
            <a:r>
              <a:rPr sz="750" spc="30" baseline="-11111" dirty="0">
                <a:latin typeface="Lucida Sans Unicode"/>
                <a:cs typeface="Lucida Sans Unicode"/>
              </a:rPr>
              <a:t>2</a:t>
            </a:r>
            <a:r>
              <a:rPr sz="750" spc="-165" baseline="-11111" dirty="0">
                <a:latin typeface="Lucida Sans Unicode"/>
                <a:cs typeface="Lucida Sans Unicode"/>
              </a:rPr>
              <a:t> </a:t>
            </a:r>
            <a:r>
              <a:rPr sz="600" spc="105" dirty="0">
                <a:latin typeface="Calibri"/>
                <a:cs typeface="Calibri"/>
              </a:rPr>
              <a:t>)</a:t>
            </a:r>
            <a:r>
              <a:rPr sz="600" spc="55" dirty="0">
                <a:latin typeface="Calibri"/>
                <a:cs typeface="Calibri"/>
              </a:rPr>
              <a:t> </a:t>
            </a:r>
            <a:r>
              <a:rPr sz="1200" spc="37" baseline="-24305" dirty="0">
                <a:latin typeface="Yu Gothic"/>
                <a:cs typeface="Yu Gothic"/>
              </a:rPr>
              <a:t>·</a:t>
            </a:r>
            <a:r>
              <a:rPr sz="1200" spc="-135" baseline="-24305" dirty="0">
                <a:latin typeface="Yu Gothic"/>
                <a:cs typeface="Yu Gothic"/>
              </a:rPr>
              <a:t> </a:t>
            </a:r>
            <a:r>
              <a:rPr sz="1200" spc="37" baseline="-24305" dirty="0">
                <a:latin typeface="Yu Gothic"/>
                <a:cs typeface="Yu Gothic"/>
              </a:rPr>
              <a:t>·</a:t>
            </a:r>
            <a:r>
              <a:rPr sz="1200" spc="-135" baseline="-24305" dirty="0">
                <a:latin typeface="Yu Gothic"/>
                <a:cs typeface="Yu Gothic"/>
              </a:rPr>
              <a:t> </a:t>
            </a:r>
            <a:r>
              <a:rPr sz="1200" spc="37" baseline="-24305" dirty="0">
                <a:latin typeface="Yu Gothic"/>
                <a:cs typeface="Yu Gothic"/>
              </a:rPr>
              <a:t>·</a:t>
            </a:r>
            <a:r>
              <a:rPr sz="1200" spc="-135" baseline="-24305" dirty="0">
                <a:latin typeface="Yu Gothic"/>
                <a:cs typeface="Yu Gothic"/>
              </a:rPr>
              <a:t> </a:t>
            </a:r>
            <a:r>
              <a:rPr sz="1200" i="1" spc="15" baseline="-24305" dirty="0">
                <a:latin typeface="Calibri"/>
                <a:cs typeface="Calibri"/>
              </a:rPr>
              <a:t>p</a:t>
            </a:r>
            <a:r>
              <a:rPr sz="900" i="1" spc="300" baseline="-41666" dirty="0">
                <a:latin typeface="Calibri"/>
                <a:cs typeface="Calibri"/>
              </a:rPr>
              <a:t>n</a:t>
            </a:r>
            <a:r>
              <a:rPr sz="600" spc="105" dirty="0">
                <a:latin typeface="Calibri"/>
                <a:cs typeface="Calibri"/>
              </a:rPr>
              <a:t>(</a:t>
            </a:r>
            <a:r>
              <a:rPr sz="600" i="1" spc="90" dirty="0">
                <a:latin typeface="Calibri"/>
                <a:cs typeface="Calibri"/>
              </a:rPr>
              <a:t>a</a:t>
            </a:r>
            <a:r>
              <a:rPr sz="750" i="1" spc="284" baseline="-11111" dirty="0">
                <a:latin typeface="Georgia"/>
                <a:cs typeface="Georgia"/>
              </a:rPr>
              <a:t>n</a:t>
            </a:r>
            <a:r>
              <a:rPr sz="600" spc="260" dirty="0">
                <a:latin typeface="Calibri"/>
                <a:cs typeface="Calibri"/>
              </a:rPr>
              <a:t>+</a:t>
            </a:r>
            <a:r>
              <a:rPr sz="600" i="1" spc="15" dirty="0">
                <a:latin typeface="Calibri"/>
                <a:cs typeface="Calibri"/>
              </a:rPr>
              <a:t>b</a:t>
            </a:r>
            <a:r>
              <a:rPr sz="750" i="1" spc="284" baseline="-11111" dirty="0">
                <a:latin typeface="Georgia"/>
                <a:cs typeface="Georgia"/>
              </a:rPr>
              <a:t>n</a:t>
            </a:r>
            <a:r>
              <a:rPr sz="600" spc="105" dirty="0">
                <a:latin typeface="Calibri"/>
                <a:cs typeface="Calibri"/>
              </a:rPr>
              <a:t>)</a:t>
            </a:r>
            <a:endParaRPr sz="600">
              <a:latin typeface="Calibri"/>
              <a:cs typeface="Calibri"/>
            </a:endParaRPr>
          </a:p>
          <a:p>
            <a:pPr marL="195580">
              <a:lnSpc>
                <a:spcPct val="100000"/>
              </a:lnSpc>
              <a:spcBef>
                <a:spcPts val="800"/>
              </a:spcBef>
            </a:pP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85" dirty="0">
                <a:latin typeface="Calibri"/>
                <a:cs typeface="Calibri"/>
              </a:rPr>
              <a:t>(</a:t>
            </a:r>
            <a:r>
              <a:rPr sz="800" i="1" spc="10" dirty="0">
                <a:latin typeface="Calibri"/>
                <a:cs typeface="Calibri"/>
              </a:rPr>
              <a:t>p</a:t>
            </a:r>
            <a:r>
              <a:rPr sz="900" spc="157" baseline="-9259" dirty="0">
                <a:latin typeface="Calibri"/>
                <a:cs typeface="Calibri"/>
              </a:rPr>
              <a:t>1</a:t>
            </a:r>
            <a:r>
              <a:rPr sz="900" i="1" spc="135" baseline="32407" dirty="0">
                <a:latin typeface="Calibri"/>
                <a:cs typeface="Calibri"/>
              </a:rPr>
              <a:t>a</a:t>
            </a:r>
            <a:r>
              <a:rPr sz="750" spc="30" baseline="22222" dirty="0">
                <a:latin typeface="Lucida Sans Unicode"/>
                <a:cs typeface="Lucida Sans Unicode"/>
              </a:rPr>
              <a:t>1</a:t>
            </a:r>
            <a:r>
              <a:rPr sz="750" spc="-89" baseline="22222" dirty="0">
                <a:latin typeface="Lucida Sans Unicode"/>
                <a:cs typeface="Lucida Sans Unicode"/>
              </a:rPr>
              <a:t> </a:t>
            </a:r>
            <a:r>
              <a:rPr sz="800" i="1" spc="10" dirty="0">
                <a:latin typeface="Calibri"/>
                <a:cs typeface="Calibri"/>
              </a:rPr>
              <a:t>p</a:t>
            </a:r>
            <a:r>
              <a:rPr sz="900" spc="157" baseline="-9259" dirty="0">
                <a:latin typeface="Calibri"/>
                <a:cs typeface="Calibri"/>
              </a:rPr>
              <a:t>2</a:t>
            </a:r>
            <a:r>
              <a:rPr sz="900" i="1" spc="135" baseline="32407" dirty="0">
                <a:latin typeface="Calibri"/>
                <a:cs typeface="Calibri"/>
              </a:rPr>
              <a:t>a</a:t>
            </a:r>
            <a:r>
              <a:rPr sz="750" spc="30" baseline="22222" dirty="0">
                <a:latin typeface="Lucida Sans Unicode"/>
                <a:cs typeface="Lucida Sans Unicode"/>
              </a:rPr>
              <a:t>2</a:t>
            </a:r>
            <a:r>
              <a:rPr sz="750" baseline="22222" dirty="0">
                <a:latin typeface="Lucida Sans Unicode"/>
                <a:cs typeface="Lucida Sans Unicode"/>
              </a:rPr>
              <a:t> </a:t>
            </a:r>
            <a:r>
              <a:rPr sz="750" spc="-120" baseline="22222" dirty="0">
                <a:latin typeface="Lucida Sans Unicode"/>
                <a:cs typeface="Lucida Sans Unicode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90" dirty="0">
                <a:latin typeface="Yu Gothic"/>
                <a:cs typeface="Yu Gothic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90" dirty="0">
                <a:latin typeface="Yu Gothic"/>
                <a:cs typeface="Yu Gothic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90" dirty="0">
                <a:latin typeface="Yu Gothic"/>
                <a:cs typeface="Yu Gothic"/>
              </a:rPr>
              <a:t> </a:t>
            </a:r>
            <a:r>
              <a:rPr sz="800" i="1" spc="10" dirty="0">
                <a:latin typeface="Calibri"/>
                <a:cs typeface="Calibri"/>
              </a:rPr>
              <a:t>p</a:t>
            </a:r>
            <a:r>
              <a:rPr sz="900" i="1" spc="300" baseline="-9259" dirty="0">
                <a:latin typeface="Calibri"/>
                <a:cs typeface="Calibri"/>
              </a:rPr>
              <a:t>n</a:t>
            </a:r>
            <a:r>
              <a:rPr sz="900" i="1" spc="135" baseline="32407" dirty="0">
                <a:latin typeface="Calibri"/>
                <a:cs typeface="Calibri"/>
              </a:rPr>
              <a:t>a</a:t>
            </a:r>
            <a:r>
              <a:rPr sz="750" i="1" spc="209" baseline="27777" dirty="0">
                <a:latin typeface="Georgia"/>
                <a:cs typeface="Georgia"/>
              </a:rPr>
              <a:t>n</a:t>
            </a:r>
            <a:r>
              <a:rPr sz="750" i="1" spc="-37" baseline="27777" dirty="0">
                <a:latin typeface="Georgia"/>
                <a:cs typeface="Georgia"/>
              </a:rPr>
              <a:t> </a:t>
            </a:r>
            <a:r>
              <a:rPr sz="800" spc="85" dirty="0">
                <a:latin typeface="Calibri"/>
                <a:cs typeface="Calibri"/>
              </a:rPr>
              <a:t>)(</a:t>
            </a:r>
            <a:r>
              <a:rPr sz="800" i="1" spc="10" dirty="0">
                <a:latin typeface="Calibri"/>
                <a:cs typeface="Calibri"/>
              </a:rPr>
              <a:t>p</a:t>
            </a:r>
            <a:r>
              <a:rPr sz="900" spc="157" baseline="-9259" dirty="0">
                <a:latin typeface="Calibri"/>
                <a:cs typeface="Calibri"/>
              </a:rPr>
              <a:t>1</a:t>
            </a:r>
            <a:r>
              <a:rPr sz="900" i="1" spc="22" baseline="32407" dirty="0">
                <a:latin typeface="Calibri"/>
                <a:cs typeface="Calibri"/>
              </a:rPr>
              <a:t>b</a:t>
            </a:r>
            <a:r>
              <a:rPr sz="750" spc="30" baseline="22222" dirty="0">
                <a:latin typeface="Lucida Sans Unicode"/>
                <a:cs typeface="Lucida Sans Unicode"/>
              </a:rPr>
              <a:t>1</a:t>
            </a:r>
            <a:r>
              <a:rPr sz="750" spc="-89" baseline="22222" dirty="0">
                <a:latin typeface="Lucida Sans Unicode"/>
                <a:cs typeface="Lucida Sans Unicode"/>
              </a:rPr>
              <a:t> </a:t>
            </a:r>
            <a:r>
              <a:rPr sz="800" i="1" spc="10" dirty="0">
                <a:latin typeface="Calibri"/>
                <a:cs typeface="Calibri"/>
              </a:rPr>
              <a:t>p</a:t>
            </a:r>
            <a:r>
              <a:rPr sz="900" spc="157" baseline="-9259" dirty="0">
                <a:latin typeface="Calibri"/>
                <a:cs typeface="Calibri"/>
              </a:rPr>
              <a:t>2</a:t>
            </a:r>
            <a:r>
              <a:rPr sz="900" i="1" spc="22" baseline="32407" dirty="0">
                <a:latin typeface="Calibri"/>
                <a:cs typeface="Calibri"/>
              </a:rPr>
              <a:t>b</a:t>
            </a:r>
            <a:r>
              <a:rPr sz="750" spc="30" baseline="22222" dirty="0">
                <a:latin typeface="Lucida Sans Unicode"/>
                <a:cs typeface="Lucida Sans Unicode"/>
              </a:rPr>
              <a:t>2</a:t>
            </a:r>
            <a:r>
              <a:rPr sz="750" baseline="22222" dirty="0">
                <a:latin typeface="Lucida Sans Unicode"/>
                <a:cs typeface="Lucida Sans Unicode"/>
              </a:rPr>
              <a:t> </a:t>
            </a:r>
            <a:r>
              <a:rPr sz="750" spc="-120" baseline="22222" dirty="0">
                <a:latin typeface="Lucida Sans Unicode"/>
                <a:cs typeface="Lucida Sans Unicode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90" dirty="0">
                <a:latin typeface="Yu Gothic"/>
                <a:cs typeface="Yu Gothic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90" dirty="0">
                <a:latin typeface="Yu Gothic"/>
                <a:cs typeface="Yu Gothic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90" dirty="0">
                <a:latin typeface="Yu Gothic"/>
                <a:cs typeface="Yu Gothic"/>
              </a:rPr>
              <a:t> </a:t>
            </a:r>
            <a:r>
              <a:rPr sz="800" i="1" spc="10" dirty="0">
                <a:latin typeface="Calibri"/>
                <a:cs typeface="Calibri"/>
              </a:rPr>
              <a:t>p</a:t>
            </a:r>
            <a:r>
              <a:rPr sz="900" i="1" spc="300" baseline="-9259" dirty="0">
                <a:latin typeface="Calibri"/>
                <a:cs typeface="Calibri"/>
              </a:rPr>
              <a:t>n</a:t>
            </a:r>
            <a:r>
              <a:rPr sz="900" i="1" spc="22" baseline="32407" dirty="0">
                <a:latin typeface="Calibri"/>
                <a:cs typeface="Calibri"/>
              </a:rPr>
              <a:t>b</a:t>
            </a:r>
            <a:r>
              <a:rPr sz="750" i="1" spc="209" baseline="27777" dirty="0">
                <a:latin typeface="Georgia"/>
                <a:cs typeface="Georgia"/>
              </a:rPr>
              <a:t>n</a:t>
            </a:r>
            <a:r>
              <a:rPr sz="750" i="1" spc="-37" baseline="27777" dirty="0">
                <a:latin typeface="Georgia"/>
                <a:cs typeface="Georgia"/>
              </a:rPr>
              <a:t> </a:t>
            </a:r>
            <a:r>
              <a:rPr sz="800" spc="85" dirty="0">
                <a:latin typeface="Calibri"/>
                <a:cs typeface="Calibri"/>
              </a:rPr>
              <a:t>)</a:t>
            </a:r>
            <a:endParaRPr sz="800">
              <a:latin typeface="Calibri"/>
              <a:cs typeface="Calibri"/>
            </a:endParaRPr>
          </a:p>
          <a:p>
            <a:pPr marL="195580">
              <a:lnSpc>
                <a:spcPct val="100000"/>
              </a:lnSpc>
              <a:spcBef>
                <a:spcPts val="285"/>
              </a:spcBef>
            </a:pP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i="1" spc="-10" dirty="0">
                <a:latin typeface="Calibri"/>
                <a:cs typeface="Calibri"/>
              </a:rPr>
              <a:t>ab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Rules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Exclusion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3" y="349135"/>
            <a:ext cx="3989704" cy="181610"/>
          </a:xfrm>
          <a:custGeom>
            <a:avLst/>
            <a:gdLst/>
            <a:ahLst/>
            <a:cxnLst/>
            <a:rect l="l" t="t" r="r" b="b"/>
            <a:pathLst>
              <a:path w="3989704" h="18160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1200"/>
                </a:lnTo>
                <a:lnTo>
                  <a:pt x="3989652" y="181200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9994" y="358072"/>
            <a:ext cx="492759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9193" y="406038"/>
            <a:ext cx="4040504" cy="2926080"/>
            <a:chOff x="309193" y="406038"/>
            <a:chExt cx="4040504" cy="2926080"/>
          </a:xfrm>
        </p:grpSpPr>
        <p:pic>
          <p:nvPicPr>
            <p:cNvPr id="6" name="object 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9194" y="517690"/>
              <a:ext cx="3989651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59994" y="406038"/>
              <a:ext cx="3989704" cy="2926080"/>
            </a:xfrm>
            <a:custGeom>
              <a:avLst/>
              <a:gdLst/>
              <a:ahLst/>
              <a:cxnLst/>
              <a:rect l="l" t="t" r="r" b="b"/>
              <a:pathLst>
                <a:path w="3989704" h="2926079">
                  <a:moveTo>
                    <a:pt x="3989652" y="0"/>
                  </a:moveTo>
                  <a:lnTo>
                    <a:pt x="0" y="0"/>
                  </a:lnTo>
                  <a:lnTo>
                    <a:pt x="0" y="2925452"/>
                  </a:lnTo>
                  <a:lnTo>
                    <a:pt x="3989652" y="2925452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9193" y="561933"/>
              <a:ext cx="3989704" cy="2719070"/>
            </a:xfrm>
            <a:custGeom>
              <a:avLst/>
              <a:gdLst/>
              <a:ahLst/>
              <a:cxnLst/>
              <a:rect l="l" t="t" r="r" b="b"/>
              <a:pathLst>
                <a:path w="3989704" h="2719070">
                  <a:moveTo>
                    <a:pt x="3989652" y="0"/>
                  </a:moveTo>
                  <a:lnTo>
                    <a:pt x="0" y="0"/>
                  </a:lnTo>
                  <a:lnTo>
                    <a:pt x="0" y="2667955"/>
                  </a:lnTo>
                  <a:lnTo>
                    <a:pt x="4008" y="2687680"/>
                  </a:lnTo>
                  <a:lnTo>
                    <a:pt x="14922" y="2703833"/>
                  </a:lnTo>
                  <a:lnTo>
                    <a:pt x="31075" y="2714747"/>
                  </a:lnTo>
                  <a:lnTo>
                    <a:pt x="50800" y="2718755"/>
                  </a:lnTo>
                  <a:lnTo>
                    <a:pt x="3938852" y="2718755"/>
                  </a:lnTo>
                  <a:lnTo>
                    <a:pt x="3958576" y="2714747"/>
                  </a:lnTo>
                  <a:lnTo>
                    <a:pt x="3974729" y="2703833"/>
                  </a:lnTo>
                  <a:lnTo>
                    <a:pt x="3985644" y="2687680"/>
                  </a:lnTo>
                  <a:lnTo>
                    <a:pt x="3989652" y="2667955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9194" y="540479"/>
            <a:ext cx="3830320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" marR="177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Microsoft Sans Serif"/>
                <a:cs typeface="Microsoft Sans Serif"/>
              </a:rPr>
              <a:t>Using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prime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factorization,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find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gcd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lcm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(231,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1575)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verify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also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that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gcd(</a:t>
            </a:r>
            <a:r>
              <a:rPr sz="1000" i="1" spc="80" dirty="0">
                <a:latin typeface="Calibri"/>
                <a:cs typeface="Calibri"/>
              </a:rPr>
              <a:t>m</a:t>
            </a:r>
            <a:r>
              <a:rPr sz="1000" spc="-5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80" dirty="0">
                <a:latin typeface="Calibri"/>
                <a:cs typeface="Calibri"/>
              </a:rPr>
              <a:t>n</a:t>
            </a:r>
            <a:r>
              <a:rPr sz="1000" spc="-10" dirty="0">
                <a:latin typeface="Microsoft Sans Serif"/>
                <a:cs typeface="Microsoft Sans Serif"/>
              </a:rPr>
              <a:t>)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lcm(</a:t>
            </a:r>
            <a:r>
              <a:rPr sz="1000" i="1" spc="55" dirty="0">
                <a:latin typeface="Calibri"/>
                <a:cs typeface="Calibri"/>
              </a:rPr>
              <a:t>m,</a:t>
            </a:r>
            <a:r>
              <a:rPr sz="1000" i="1" dirty="0">
                <a:latin typeface="Calibri"/>
                <a:cs typeface="Calibri"/>
              </a:rPr>
              <a:t> </a:t>
            </a:r>
            <a:r>
              <a:rPr sz="1000" i="1" spc="-10" dirty="0">
                <a:latin typeface="Calibri"/>
                <a:cs typeface="Calibri"/>
              </a:rPr>
              <a:t> </a:t>
            </a:r>
            <a:r>
              <a:rPr sz="1000" i="1" spc="80" dirty="0">
                <a:latin typeface="Calibri"/>
                <a:cs typeface="Calibri"/>
              </a:rPr>
              <a:t>n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80" dirty="0">
                <a:latin typeface="Calibri"/>
                <a:cs typeface="Calibri"/>
              </a:rPr>
              <a:t>mn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50800">
              <a:lnSpc>
                <a:spcPts val="1190"/>
              </a:lnSpc>
            </a:pPr>
            <a:r>
              <a:rPr sz="1000" b="1" spc="-5" dirty="0">
                <a:latin typeface="Arial"/>
                <a:cs typeface="Arial"/>
              </a:rPr>
              <a:t>Solution:</a:t>
            </a:r>
            <a:r>
              <a:rPr sz="1000" b="1" spc="60" dirty="0">
                <a:latin typeface="Arial"/>
                <a:cs typeface="Arial"/>
              </a:rPr>
              <a:t> </a:t>
            </a:r>
            <a:r>
              <a:rPr sz="1000" spc="-10" dirty="0">
                <a:latin typeface="Calibri"/>
                <a:cs typeface="Calibri"/>
              </a:rPr>
              <a:t>231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3</a:t>
            </a:r>
            <a:r>
              <a:rPr sz="1050" spc="15" baseline="27777" dirty="0">
                <a:latin typeface="Calibri"/>
                <a:cs typeface="Calibri"/>
              </a:rPr>
              <a:t>1</a:t>
            </a:r>
            <a:r>
              <a:rPr sz="1050" spc="165" baseline="27777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Calibri"/>
                <a:cs typeface="Calibri"/>
              </a:rPr>
              <a:t>7</a:t>
            </a:r>
            <a:r>
              <a:rPr sz="1050" spc="22" baseline="27777" dirty="0">
                <a:latin typeface="Calibri"/>
                <a:cs typeface="Calibri"/>
              </a:rPr>
              <a:t>1</a:t>
            </a:r>
            <a:r>
              <a:rPr sz="1050" spc="172" baseline="27777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Calibri"/>
                <a:cs typeface="Calibri"/>
              </a:rPr>
              <a:t>11</a:t>
            </a:r>
            <a:r>
              <a:rPr sz="1050" spc="7" baseline="27777" dirty="0">
                <a:latin typeface="Calibri"/>
                <a:cs typeface="Calibri"/>
              </a:rPr>
              <a:t>1</a:t>
            </a:r>
            <a:r>
              <a:rPr sz="1050" spc="15" baseline="27777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3</a:t>
            </a:r>
            <a:r>
              <a:rPr sz="1050" spc="15" baseline="27777" dirty="0">
                <a:latin typeface="Calibri"/>
                <a:cs typeface="Calibri"/>
              </a:rPr>
              <a:t>1</a:t>
            </a:r>
            <a:r>
              <a:rPr sz="1050" spc="172" baseline="27777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Calibri"/>
                <a:cs typeface="Calibri"/>
              </a:rPr>
              <a:t>7</a:t>
            </a:r>
            <a:r>
              <a:rPr sz="1050" spc="22" baseline="27777" dirty="0">
                <a:latin typeface="Calibri"/>
                <a:cs typeface="Calibri"/>
              </a:rPr>
              <a:t>1</a:t>
            </a:r>
            <a:r>
              <a:rPr sz="1050" spc="165" baseline="27777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Calibri"/>
                <a:cs typeface="Calibri"/>
              </a:rPr>
              <a:t>11</a:t>
            </a:r>
            <a:r>
              <a:rPr sz="1050" spc="7" baseline="27777" dirty="0">
                <a:latin typeface="Calibri"/>
                <a:cs typeface="Calibri"/>
              </a:rPr>
              <a:t>1</a:t>
            </a:r>
            <a:r>
              <a:rPr sz="1050" spc="172" baseline="27777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Calibri"/>
                <a:cs typeface="Calibri"/>
              </a:rPr>
              <a:t>15</a:t>
            </a:r>
            <a:r>
              <a:rPr sz="1050" spc="7" baseline="27777" dirty="0">
                <a:latin typeface="Calibri"/>
                <a:cs typeface="Calibri"/>
              </a:rPr>
              <a:t>0</a:t>
            </a:r>
            <a:endParaRPr sz="1050" baseline="27777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894" y="995964"/>
            <a:ext cx="193611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1575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7</a:t>
            </a:r>
            <a:r>
              <a:rPr sz="1050" spc="60" baseline="27777" dirty="0">
                <a:latin typeface="Calibri"/>
                <a:cs typeface="Calibri"/>
              </a:rPr>
              <a:t>1</a:t>
            </a:r>
            <a:r>
              <a:rPr sz="1050" baseline="27777" dirty="0">
                <a:latin typeface="Calibri"/>
                <a:cs typeface="Calibri"/>
              </a:rPr>
              <a:t> </a:t>
            </a:r>
            <a:r>
              <a:rPr sz="1050" spc="-67" baseline="27777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15</a:t>
            </a:r>
            <a:r>
              <a:rPr sz="1050" spc="60" baseline="27777" dirty="0">
                <a:latin typeface="Calibri"/>
                <a:cs typeface="Calibri"/>
              </a:rPr>
              <a:t>2</a:t>
            </a:r>
            <a:r>
              <a:rPr sz="1050" baseline="27777" dirty="0">
                <a:latin typeface="Calibri"/>
                <a:cs typeface="Calibri"/>
              </a:rPr>
              <a:t> </a:t>
            </a:r>
            <a:r>
              <a:rPr sz="1050" spc="15" baseline="27777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3</a:t>
            </a:r>
            <a:r>
              <a:rPr sz="1050" spc="60" baseline="27777" dirty="0">
                <a:latin typeface="Calibri"/>
                <a:cs typeface="Calibri"/>
              </a:rPr>
              <a:t>0</a:t>
            </a:r>
            <a:r>
              <a:rPr sz="1050" baseline="27777" dirty="0">
                <a:latin typeface="Calibri"/>
                <a:cs typeface="Calibri"/>
              </a:rPr>
              <a:t> </a:t>
            </a:r>
            <a:r>
              <a:rPr sz="1050" spc="-67" baseline="27777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7</a:t>
            </a:r>
            <a:r>
              <a:rPr sz="1050" spc="60" baseline="27777" dirty="0">
                <a:latin typeface="Calibri"/>
                <a:cs typeface="Calibri"/>
              </a:rPr>
              <a:t>1</a:t>
            </a:r>
            <a:r>
              <a:rPr sz="1050" baseline="27777" dirty="0">
                <a:latin typeface="Calibri"/>
                <a:cs typeface="Calibri"/>
              </a:rPr>
              <a:t> </a:t>
            </a:r>
            <a:r>
              <a:rPr sz="1050" spc="-67" baseline="27777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11</a:t>
            </a:r>
            <a:r>
              <a:rPr sz="1050" spc="60" baseline="27777" dirty="0">
                <a:latin typeface="Calibri"/>
                <a:cs typeface="Calibri"/>
              </a:rPr>
              <a:t>0</a:t>
            </a:r>
            <a:r>
              <a:rPr sz="1050" baseline="27777" dirty="0">
                <a:latin typeface="Calibri"/>
                <a:cs typeface="Calibri"/>
              </a:rPr>
              <a:t> </a:t>
            </a:r>
            <a:r>
              <a:rPr sz="1050" spc="-67" baseline="27777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15</a:t>
            </a:r>
            <a:r>
              <a:rPr sz="1050" spc="60" baseline="27777" dirty="0">
                <a:latin typeface="Calibri"/>
                <a:cs typeface="Calibri"/>
              </a:rPr>
              <a:t>2</a:t>
            </a:r>
            <a:endParaRPr sz="1050" baseline="27777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1906" y="1073524"/>
            <a:ext cx="3794125" cy="215582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80"/>
              </a:spcBef>
            </a:pPr>
            <a:r>
              <a:rPr sz="1000" spc="-10" dirty="0">
                <a:latin typeface="Microsoft Sans Serif"/>
                <a:cs typeface="Microsoft Sans Serif"/>
              </a:rPr>
              <a:t>Now</a:t>
            </a:r>
            <a:endParaRPr sz="1000">
              <a:latin typeface="Microsoft Sans Serif"/>
              <a:cs typeface="Microsoft Sans Serif"/>
            </a:endParaRPr>
          </a:p>
          <a:p>
            <a:pPr marL="243840">
              <a:lnSpc>
                <a:spcPct val="100000"/>
              </a:lnSpc>
              <a:spcBef>
                <a:spcPts val="580"/>
              </a:spcBef>
            </a:pPr>
            <a:r>
              <a:rPr sz="1500" spc="22" baseline="-22222" dirty="0">
                <a:latin typeface="Calibri"/>
                <a:cs typeface="Calibri"/>
              </a:rPr>
              <a:t>gcd(231</a:t>
            </a:r>
            <a:r>
              <a:rPr sz="1500" i="1" spc="22" baseline="-22222" dirty="0">
                <a:latin typeface="Calibri"/>
                <a:cs typeface="Calibri"/>
              </a:rPr>
              <a:t>,</a:t>
            </a:r>
            <a:r>
              <a:rPr sz="1500" i="1" spc="-89" baseline="-22222" dirty="0">
                <a:latin typeface="Calibri"/>
                <a:cs typeface="Calibri"/>
              </a:rPr>
              <a:t> </a:t>
            </a:r>
            <a:r>
              <a:rPr sz="1500" spc="7" baseline="-22222" dirty="0">
                <a:latin typeface="Calibri"/>
                <a:cs typeface="Calibri"/>
              </a:rPr>
              <a:t>1575)</a:t>
            </a:r>
            <a:r>
              <a:rPr sz="1500" spc="75" baseline="-22222" dirty="0">
                <a:latin typeface="Calibri"/>
                <a:cs typeface="Calibri"/>
              </a:rPr>
              <a:t> </a:t>
            </a:r>
            <a:r>
              <a:rPr sz="1500" spc="412" baseline="-22222" dirty="0">
                <a:latin typeface="Calibri"/>
                <a:cs typeface="Calibri"/>
              </a:rPr>
              <a:t>=</a:t>
            </a:r>
            <a:r>
              <a:rPr sz="1500" spc="75" baseline="-22222" dirty="0">
                <a:latin typeface="Calibri"/>
                <a:cs typeface="Calibri"/>
              </a:rPr>
              <a:t> </a:t>
            </a:r>
            <a:r>
              <a:rPr sz="1500" spc="89" baseline="-22222" dirty="0">
                <a:latin typeface="Calibri"/>
                <a:cs typeface="Calibri"/>
              </a:rPr>
              <a:t>3</a:t>
            </a:r>
            <a:r>
              <a:rPr sz="700" spc="60" dirty="0">
                <a:latin typeface="Calibri"/>
                <a:cs typeface="Calibri"/>
              </a:rPr>
              <a:t>min(0</a:t>
            </a:r>
            <a:r>
              <a:rPr sz="700" i="1" spc="60" dirty="0">
                <a:latin typeface="Calibri"/>
                <a:cs typeface="Calibri"/>
              </a:rPr>
              <a:t>,</a:t>
            </a:r>
            <a:r>
              <a:rPr sz="700" i="1" spc="120" dirty="0">
                <a:latin typeface="Calibri"/>
                <a:cs typeface="Calibri"/>
              </a:rPr>
              <a:t> </a:t>
            </a:r>
            <a:r>
              <a:rPr sz="700" spc="70" dirty="0">
                <a:latin typeface="Calibri"/>
                <a:cs typeface="Calibri"/>
              </a:rPr>
              <a:t>1)</a:t>
            </a:r>
            <a:r>
              <a:rPr sz="700" spc="114" dirty="0">
                <a:latin typeface="Calibri"/>
                <a:cs typeface="Calibri"/>
              </a:rPr>
              <a:t> </a:t>
            </a:r>
            <a:r>
              <a:rPr sz="1500" spc="-37" baseline="-22222" dirty="0">
                <a:latin typeface="Lucida Sans Unicode"/>
                <a:cs typeface="Lucida Sans Unicode"/>
              </a:rPr>
              <a:t>×</a:t>
            </a:r>
            <a:r>
              <a:rPr sz="1500" spc="-142" baseline="-22222" dirty="0">
                <a:latin typeface="Lucida Sans Unicode"/>
                <a:cs typeface="Lucida Sans Unicode"/>
              </a:rPr>
              <a:t> </a:t>
            </a:r>
            <a:r>
              <a:rPr sz="1500" spc="89" baseline="-22222" dirty="0">
                <a:latin typeface="Calibri"/>
                <a:cs typeface="Calibri"/>
              </a:rPr>
              <a:t>7</a:t>
            </a:r>
            <a:r>
              <a:rPr sz="700" spc="60" dirty="0">
                <a:latin typeface="Calibri"/>
                <a:cs typeface="Calibri"/>
              </a:rPr>
              <a:t>min(1</a:t>
            </a:r>
            <a:r>
              <a:rPr sz="700" i="1" spc="60" dirty="0">
                <a:latin typeface="Calibri"/>
                <a:cs typeface="Calibri"/>
              </a:rPr>
              <a:t>,</a:t>
            </a:r>
            <a:r>
              <a:rPr sz="700" i="1" spc="120" dirty="0">
                <a:latin typeface="Calibri"/>
                <a:cs typeface="Calibri"/>
              </a:rPr>
              <a:t> </a:t>
            </a:r>
            <a:r>
              <a:rPr sz="700" spc="70" dirty="0">
                <a:latin typeface="Calibri"/>
                <a:cs typeface="Calibri"/>
              </a:rPr>
              <a:t>1)</a:t>
            </a:r>
            <a:r>
              <a:rPr sz="700" spc="110" dirty="0">
                <a:latin typeface="Calibri"/>
                <a:cs typeface="Calibri"/>
              </a:rPr>
              <a:t> </a:t>
            </a:r>
            <a:r>
              <a:rPr sz="1500" spc="-37" baseline="-22222" dirty="0">
                <a:latin typeface="Lucida Sans Unicode"/>
                <a:cs typeface="Lucida Sans Unicode"/>
              </a:rPr>
              <a:t>×</a:t>
            </a:r>
            <a:r>
              <a:rPr sz="1500" spc="-142" baseline="-22222" dirty="0">
                <a:latin typeface="Lucida Sans Unicode"/>
                <a:cs typeface="Lucida Sans Unicode"/>
              </a:rPr>
              <a:t> </a:t>
            </a:r>
            <a:r>
              <a:rPr sz="1500" spc="75" baseline="-22222" dirty="0">
                <a:latin typeface="Calibri"/>
                <a:cs typeface="Calibri"/>
              </a:rPr>
              <a:t>11</a:t>
            </a:r>
            <a:r>
              <a:rPr sz="700" spc="50" dirty="0">
                <a:latin typeface="Calibri"/>
                <a:cs typeface="Calibri"/>
              </a:rPr>
              <a:t>min(0</a:t>
            </a:r>
            <a:r>
              <a:rPr sz="700" i="1" spc="50" dirty="0">
                <a:latin typeface="Calibri"/>
                <a:cs typeface="Calibri"/>
              </a:rPr>
              <a:t>,</a:t>
            </a:r>
            <a:r>
              <a:rPr sz="700" i="1" spc="120" dirty="0">
                <a:latin typeface="Calibri"/>
                <a:cs typeface="Calibri"/>
              </a:rPr>
              <a:t> </a:t>
            </a:r>
            <a:r>
              <a:rPr sz="700" spc="70" dirty="0">
                <a:latin typeface="Calibri"/>
                <a:cs typeface="Calibri"/>
              </a:rPr>
              <a:t>1)</a:t>
            </a:r>
            <a:r>
              <a:rPr sz="700" spc="114" dirty="0">
                <a:latin typeface="Calibri"/>
                <a:cs typeface="Calibri"/>
              </a:rPr>
              <a:t> </a:t>
            </a:r>
            <a:r>
              <a:rPr sz="1500" spc="-37" baseline="-22222" dirty="0">
                <a:latin typeface="Lucida Sans Unicode"/>
                <a:cs typeface="Lucida Sans Unicode"/>
              </a:rPr>
              <a:t>×</a:t>
            </a:r>
            <a:r>
              <a:rPr sz="1500" spc="-142" baseline="-22222" dirty="0">
                <a:latin typeface="Lucida Sans Unicode"/>
                <a:cs typeface="Lucida Sans Unicode"/>
              </a:rPr>
              <a:t> </a:t>
            </a:r>
            <a:r>
              <a:rPr sz="1500" spc="75" baseline="-22222" dirty="0">
                <a:latin typeface="Calibri"/>
                <a:cs typeface="Calibri"/>
              </a:rPr>
              <a:t>15</a:t>
            </a:r>
            <a:r>
              <a:rPr sz="700" spc="50" dirty="0">
                <a:latin typeface="Calibri"/>
                <a:cs typeface="Calibri"/>
              </a:rPr>
              <a:t>min(0</a:t>
            </a:r>
            <a:r>
              <a:rPr sz="700" i="1" spc="50" dirty="0">
                <a:latin typeface="Calibri"/>
                <a:cs typeface="Calibri"/>
              </a:rPr>
              <a:t>,</a:t>
            </a:r>
            <a:r>
              <a:rPr sz="700" i="1" spc="120" dirty="0">
                <a:latin typeface="Calibri"/>
                <a:cs typeface="Calibri"/>
              </a:rPr>
              <a:t> </a:t>
            </a:r>
            <a:r>
              <a:rPr sz="700" spc="70" dirty="0">
                <a:latin typeface="Calibri"/>
                <a:cs typeface="Calibri"/>
              </a:rPr>
              <a:t>2)</a:t>
            </a:r>
            <a:endParaRPr sz="700">
              <a:latin typeface="Calibri"/>
              <a:cs typeface="Calibri"/>
            </a:endParaRPr>
          </a:p>
          <a:p>
            <a:pPr marL="1066165">
              <a:lnSpc>
                <a:spcPct val="100000"/>
              </a:lnSpc>
              <a:spcBef>
                <a:spcPts val="830"/>
              </a:spcBef>
            </a:pP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3</a:t>
            </a:r>
            <a:r>
              <a:rPr sz="1050" spc="60" baseline="31746" dirty="0">
                <a:latin typeface="Calibri"/>
                <a:cs typeface="Calibri"/>
              </a:rPr>
              <a:t>0</a:t>
            </a:r>
            <a:r>
              <a:rPr sz="1050" baseline="31746" dirty="0">
                <a:latin typeface="Calibri"/>
                <a:cs typeface="Calibri"/>
              </a:rPr>
              <a:t> </a:t>
            </a:r>
            <a:r>
              <a:rPr sz="1050" spc="-67" baseline="31746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7</a:t>
            </a:r>
            <a:r>
              <a:rPr sz="1050" spc="60" baseline="31746" dirty="0">
                <a:latin typeface="Calibri"/>
                <a:cs typeface="Calibri"/>
              </a:rPr>
              <a:t>1</a:t>
            </a:r>
            <a:r>
              <a:rPr sz="1050" baseline="31746" dirty="0">
                <a:latin typeface="Calibri"/>
                <a:cs typeface="Calibri"/>
              </a:rPr>
              <a:t> </a:t>
            </a:r>
            <a:r>
              <a:rPr sz="1050" spc="-67" baseline="31746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11</a:t>
            </a:r>
            <a:r>
              <a:rPr sz="1050" spc="60" baseline="31746" dirty="0">
                <a:latin typeface="Calibri"/>
                <a:cs typeface="Calibri"/>
              </a:rPr>
              <a:t>0</a:t>
            </a:r>
            <a:r>
              <a:rPr sz="1050" baseline="31746" dirty="0">
                <a:latin typeface="Calibri"/>
                <a:cs typeface="Calibri"/>
              </a:rPr>
              <a:t> </a:t>
            </a:r>
            <a:r>
              <a:rPr sz="1050" spc="-67" baseline="31746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15</a:t>
            </a:r>
            <a:r>
              <a:rPr sz="1050" spc="60" baseline="31746" dirty="0">
                <a:latin typeface="Calibri"/>
                <a:cs typeface="Calibri"/>
              </a:rPr>
              <a:t>0</a:t>
            </a:r>
            <a:r>
              <a:rPr sz="1050" baseline="31746" dirty="0">
                <a:latin typeface="Calibri"/>
                <a:cs typeface="Calibri"/>
              </a:rPr>
              <a:t> </a:t>
            </a:r>
            <a:r>
              <a:rPr sz="1050" spc="15" baseline="31746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7</a:t>
            </a:r>
            <a:r>
              <a:rPr sz="1000" i="1" spc="2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50">
              <a:latin typeface="Calibri"/>
              <a:cs typeface="Calibri"/>
            </a:endParaRPr>
          </a:p>
          <a:p>
            <a:pPr marL="201930">
              <a:lnSpc>
                <a:spcPct val="100000"/>
              </a:lnSpc>
              <a:spcBef>
                <a:spcPts val="5"/>
              </a:spcBef>
            </a:pPr>
            <a:r>
              <a:rPr sz="1500" spc="7" baseline="-22222" dirty="0">
                <a:latin typeface="Microsoft Sans Serif"/>
                <a:cs typeface="Microsoft Sans Serif"/>
              </a:rPr>
              <a:t>lcm</a:t>
            </a:r>
            <a:r>
              <a:rPr sz="1500" spc="7" baseline="-22222" dirty="0">
                <a:latin typeface="Calibri"/>
                <a:cs typeface="Calibri"/>
              </a:rPr>
              <a:t>(231</a:t>
            </a:r>
            <a:r>
              <a:rPr sz="1500" i="1" spc="7" baseline="-22222" dirty="0">
                <a:latin typeface="Calibri"/>
                <a:cs typeface="Calibri"/>
              </a:rPr>
              <a:t>,</a:t>
            </a:r>
            <a:r>
              <a:rPr sz="1500" i="1" spc="-89" baseline="-22222" dirty="0">
                <a:latin typeface="Calibri"/>
                <a:cs typeface="Calibri"/>
              </a:rPr>
              <a:t> </a:t>
            </a:r>
            <a:r>
              <a:rPr sz="1500" spc="7" baseline="-22222" dirty="0">
                <a:latin typeface="Calibri"/>
                <a:cs typeface="Calibri"/>
              </a:rPr>
              <a:t>1575)</a:t>
            </a:r>
            <a:r>
              <a:rPr sz="1500" spc="75" baseline="-22222" dirty="0">
                <a:latin typeface="Calibri"/>
                <a:cs typeface="Calibri"/>
              </a:rPr>
              <a:t> </a:t>
            </a:r>
            <a:r>
              <a:rPr sz="1500" spc="412" baseline="-22222" dirty="0">
                <a:latin typeface="Calibri"/>
                <a:cs typeface="Calibri"/>
              </a:rPr>
              <a:t>=</a:t>
            </a:r>
            <a:r>
              <a:rPr sz="1500" spc="75" baseline="-22222" dirty="0">
                <a:latin typeface="Calibri"/>
                <a:cs typeface="Calibri"/>
              </a:rPr>
              <a:t> </a:t>
            </a:r>
            <a:r>
              <a:rPr sz="1500" spc="97" baseline="-22222" dirty="0">
                <a:latin typeface="Calibri"/>
                <a:cs typeface="Calibri"/>
              </a:rPr>
              <a:t>3</a:t>
            </a:r>
            <a:r>
              <a:rPr sz="700" spc="65" dirty="0">
                <a:latin typeface="Calibri"/>
                <a:cs typeface="Calibri"/>
              </a:rPr>
              <a:t>max(0</a:t>
            </a:r>
            <a:r>
              <a:rPr sz="700" i="1" spc="65" dirty="0">
                <a:latin typeface="Calibri"/>
                <a:cs typeface="Calibri"/>
              </a:rPr>
              <a:t>,</a:t>
            </a:r>
            <a:r>
              <a:rPr sz="700" i="1" spc="120" dirty="0">
                <a:latin typeface="Calibri"/>
                <a:cs typeface="Calibri"/>
              </a:rPr>
              <a:t> </a:t>
            </a:r>
            <a:r>
              <a:rPr sz="700" spc="70" dirty="0">
                <a:latin typeface="Calibri"/>
                <a:cs typeface="Calibri"/>
              </a:rPr>
              <a:t>1)</a:t>
            </a:r>
            <a:r>
              <a:rPr sz="700" spc="114" dirty="0">
                <a:latin typeface="Calibri"/>
                <a:cs typeface="Calibri"/>
              </a:rPr>
              <a:t> </a:t>
            </a:r>
            <a:r>
              <a:rPr sz="1500" spc="-37" baseline="-22222" dirty="0">
                <a:latin typeface="Lucida Sans Unicode"/>
                <a:cs typeface="Lucida Sans Unicode"/>
              </a:rPr>
              <a:t>×</a:t>
            </a:r>
            <a:r>
              <a:rPr sz="1500" spc="-142" baseline="-22222" dirty="0">
                <a:latin typeface="Lucida Sans Unicode"/>
                <a:cs typeface="Lucida Sans Unicode"/>
              </a:rPr>
              <a:t> </a:t>
            </a:r>
            <a:r>
              <a:rPr sz="1500" spc="97" baseline="-22222" dirty="0">
                <a:latin typeface="Calibri"/>
                <a:cs typeface="Calibri"/>
              </a:rPr>
              <a:t>7</a:t>
            </a:r>
            <a:r>
              <a:rPr sz="700" spc="65" dirty="0">
                <a:latin typeface="Calibri"/>
                <a:cs typeface="Calibri"/>
              </a:rPr>
              <a:t>max(1</a:t>
            </a:r>
            <a:r>
              <a:rPr sz="700" i="1" spc="65" dirty="0">
                <a:latin typeface="Calibri"/>
                <a:cs typeface="Calibri"/>
              </a:rPr>
              <a:t>,</a:t>
            </a:r>
            <a:r>
              <a:rPr sz="700" i="1" spc="120" dirty="0">
                <a:latin typeface="Calibri"/>
                <a:cs typeface="Calibri"/>
              </a:rPr>
              <a:t> </a:t>
            </a:r>
            <a:r>
              <a:rPr sz="700" spc="70" dirty="0">
                <a:latin typeface="Calibri"/>
                <a:cs typeface="Calibri"/>
              </a:rPr>
              <a:t>1)</a:t>
            </a:r>
            <a:r>
              <a:rPr sz="700" spc="110" dirty="0">
                <a:latin typeface="Calibri"/>
                <a:cs typeface="Calibri"/>
              </a:rPr>
              <a:t> </a:t>
            </a:r>
            <a:r>
              <a:rPr sz="1500" spc="-37" baseline="-22222" dirty="0">
                <a:latin typeface="Lucida Sans Unicode"/>
                <a:cs typeface="Lucida Sans Unicode"/>
              </a:rPr>
              <a:t>×</a:t>
            </a:r>
            <a:r>
              <a:rPr sz="1500" spc="-142" baseline="-22222" dirty="0">
                <a:latin typeface="Lucida Sans Unicode"/>
                <a:cs typeface="Lucida Sans Unicode"/>
              </a:rPr>
              <a:t> </a:t>
            </a:r>
            <a:r>
              <a:rPr sz="1500" spc="82" baseline="-22222" dirty="0">
                <a:latin typeface="Calibri"/>
                <a:cs typeface="Calibri"/>
              </a:rPr>
              <a:t>11</a:t>
            </a:r>
            <a:r>
              <a:rPr sz="700" spc="55" dirty="0">
                <a:latin typeface="Calibri"/>
                <a:cs typeface="Calibri"/>
              </a:rPr>
              <a:t>max(0</a:t>
            </a:r>
            <a:r>
              <a:rPr sz="700" i="1" spc="55" dirty="0">
                <a:latin typeface="Calibri"/>
                <a:cs typeface="Calibri"/>
              </a:rPr>
              <a:t>,</a:t>
            </a:r>
            <a:r>
              <a:rPr sz="700" i="1" spc="120" dirty="0">
                <a:latin typeface="Calibri"/>
                <a:cs typeface="Calibri"/>
              </a:rPr>
              <a:t> </a:t>
            </a:r>
            <a:r>
              <a:rPr sz="700" spc="70" dirty="0">
                <a:latin typeface="Calibri"/>
                <a:cs typeface="Calibri"/>
              </a:rPr>
              <a:t>1)</a:t>
            </a:r>
            <a:r>
              <a:rPr sz="700" spc="110" dirty="0">
                <a:latin typeface="Calibri"/>
                <a:cs typeface="Calibri"/>
              </a:rPr>
              <a:t> </a:t>
            </a:r>
            <a:r>
              <a:rPr sz="1500" spc="-37" baseline="-22222" dirty="0">
                <a:latin typeface="Lucida Sans Unicode"/>
                <a:cs typeface="Lucida Sans Unicode"/>
              </a:rPr>
              <a:t>×</a:t>
            </a:r>
            <a:r>
              <a:rPr sz="1500" spc="-142" baseline="-22222" dirty="0">
                <a:latin typeface="Lucida Sans Unicode"/>
                <a:cs typeface="Lucida Sans Unicode"/>
              </a:rPr>
              <a:t> </a:t>
            </a:r>
            <a:r>
              <a:rPr sz="1500" spc="82" baseline="-22222" dirty="0">
                <a:latin typeface="Calibri"/>
                <a:cs typeface="Calibri"/>
              </a:rPr>
              <a:t>15</a:t>
            </a:r>
            <a:r>
              <a:rPr sz="700" spc="55" dirty="0">
                <a:latin typeface="Calibri"/>
                <a:cs typeface="Calibri"/>
              </a:rPr>
              <a:t>max(0</a:t>
            </a:r>
            <a:r>
              <a:rPr sz="700" i="1" spc="55" dirty="0">
                <a:latin typeface="Calibri"/>
                <a:cs typeface="Calibri"/>
              </a:rPr>
              <a:t>,</a:t>
            </a:r>
            <a:r>
              <a:rPr sz="700" i="1" spc="120" dirty="0">
                <a:latin typeface="Calibri"/>
                <a:cs typeface="Calibri"/>
              </a:rPr>
              <a:t> </a:t>
            </a:r>
            <a:r>
              <a:rPr sz="700" spc="70" dirty="0">
                <a:latin typeface="Calibri"/>
                <a:cs typeface="Calibri"/>
              </a:rPr>
              <a:t>2)</a:t>
            </a:r>
            <a:endParaRPr sz="700">
              <a:latin typeface="Calibri"/>
              <a:cs typeface="Calibri"/>
            </a:endParaRPr>
          </a:p>
          <a:p>
            <a:pPr marL="1031240">
              <a:lnSpc>
                <a:spcPct val="100000"/>
              </a:lnSpc>
              <a:spcBef>
                <a:spcPts val="825"/>
              </a:spcBef>
            </a:pP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3</a:t>
            </a:r>
            <a:r>
              <a:rPr sz="1050" spc="60" baseline="31746" dirty="0">
                <a:latin typeface="Calibri"/>
                <a:cs typeface="Calibri"/>
              </a:rPr>
              <a:t>1</a:t>
            </a:r>
            <a:r>
              <a:rPr sz="1050" baseline="31746" dirty="0">
                <a:latin typeface="Calibri"/>
                <a:cs typeface="Calibri"/>
              </a:rPr>
              <a:t> </a:t>
            </a:r>
            <a:r>
              <a:rPr sz="1050" spc="-67" baseline="31746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7</a:t>
            </a:r>
            <a:r>
              <a:rPr sz="1050" spc="60" baseline="31746" dirty="0">
                <a:latin typeface="Calibri"/>
                <a:cs typeface="Calibri"/>
              </a:rPr>
              <a:t>1</a:t>
            </a:r>
            <a:r>
              <a:rPr sz="1050" baseline="31746" dirty="0">
                <a:latin typeface="Calibri"/>
                <a:cs typeface="Calibri"/>
              </a:rPr>
              <a:t> </a:t>
            </a:r>
            <a:r>
              <a:rPr sz="1050" spc="-67" baseline="31746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11</a:t>
            </a:r>
            <a:r>
              <a:rPr sz="1050" spc="60" baseline="31746" dirty="0">
                <a:latin typeface="Calibri"/>
                <a:cs typeface="Calibri"/>
              </a:rPr>
              <a:t>1</a:t>
            </a:r>
            <a:r>
              <a:rPr sz="1050" baseline="31746" dirty="0">
                <a:latin typeface="Calibri"/>
                <a:cs typeface="Calibri"/>
              </a:rPr>
              <a:t> </a:t>
            </a:r>
            <a:r>
              <a:rPr sz="1050" spc="-67" baseline="31746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1</a:t>
            </a:r>
            <a:r>
              <a:rPr sz="1000" spc="-15" dirty="0">
                <a:latin typeface="Calibri"/>
                <a:cs typeface="Calibri"/>
              </a:rPr>
              <a:t>5</a:t>
            </a:r>
            <a:r>
              <a:rPr sz="1050" spc="60" baseline="31746" dirty="0">
                <a:latin typeface="Calibri"/>
                <a:cs typeface="Calibri"/>
              </a:rPr>
              <a:t>2</a:t>
            </a:r>
            <a:r>
              <a:rPr sz="1050" baseline="31746" dirty="0">
                <a:latin typeface="Calibri"/>
                <a:cs typeface="Calibri"/>
              </a:rPr>
              <a:t> </a:t>
            </a:r>
            <a:r>
              <a:rPr sz="1050" spc="15" baseline="31746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5197</a:t>
            </a:r>
            <a:r>
              <a:rPr sz="1000" spc="-15" dirty="0">
                <a:latin typeface="Calibri"/>
                <a:cs typeface="Calibri"/>
              </a:rPr>
              <a:t>5</a:t>
            </a:r>
            <a:r>
              <a:rPr sz="1000" i="1" spc="2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Calibri"/>
              <a:cs typeface="Calibri"/>
            </a:endParaRPr>
          </a:p>
          <a:p>
            <a:pPr marL="474345">
              <a:lnSpc>
                <a:spcPct val="100000"/>
              </a:lnSpc>
            </a:pPr>
            <a:r>
              <a:rPr sz="1000" spc="15" dirty="0">
                <a:latin typeface="Calibri"/>
                <a:cs typeface="Calibri"/>
              </a:rPr>
              <a:t>gcd(231</a:t>
            </a:r>
            <a:r>
              <a:rPr sz="1000" i="1" spc="1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1575)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Microsoft Sans Serif"/>
                <a:cs typeface="Microsoft Sans Serif"/>
              </a:rPr>
              <a:t>lcm</a:t>
            </a:r>
            <a:r>
              <a:rPr sz="1000" spc="5" dirty="0">
                <a:latin typeface="Calibri"/>
                <a:cs typeface="Calibri"/>
              </a:rPr>
              <a:t>(231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1575)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7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×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51975</a:t>
            </a:r>
            <a:endParaRPr sz="1000">
              <a:latin typeface="Calibri"/>
              <a:cs typeface="Calibri"/>
            </a:endParaRPr>
          </a:p>
          <a:p>
            <a:pPr marL="2182495">
              <a:lnSpc>
                <a:spcPct val="100000"/>
              </a:lnSpc>
              <a:spcBef>
                <a:spcPts val="295"/>
              </a:spcBef>
            </a:pP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363825</a:t>
            </a:r>
            <a:endParaRPr sz="1000">
              <a:latin typeface="Calibri"/>
              <a:cs typeface="Calibri"/>
            </a:endParaRPr>
          </a:p>
          <a:p>
            <a:pPr marL="2182495">
              <a:lnSpc>
                <a:spcPct val="100000"/>
              </a:lnSpc>
              <a:spcBef>
                <a:spcPts val="295"/>
              </a:spcBef>
            </a:pP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231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×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1575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spc="-30" dirty="0">
                <a:latin typeface="Microsoft Sans Serif"/>
                <a:cs typeface="Microsoft Sans Serif"/>
              </a:rPr>
              <a:t>v</a:t>
            </a:r>
            <a:r>
              <a:rPr sz="1000" spc="-5" dirty="0">
                <a:latin typeface="Microsoft Sans Serif"/>
                <a:cs typeface="Microsoft Sans Serif"/>
              </a:rPr>
              <a:t>e</a:t>
            </a:r>
            <a:r>
              <a:rPr sz="1000" spc="5" dirty="0">
                <a:latin typeface="Microsoft Sans Serif"/>
                <a:cs typeface="Microsoft Sans Serif"/>
              </a:rPr>
              <a:t>r</a:t>
            </a:r>
            <a:r>
              <a:rPr sz="1000" spc="-5" dirty="0">
                <a:latin typeface="Microsoft Sans Serif"/>
                <a:cs typeface="Microsoft Sans Serif"/>
              </a:rPr>
              <a:t>ifie</a:t>
            </a:r>
            <a:r>
              <a:rPr sz="1000" spc="-15" dirty="0">
                <a:latin typeface="Microsoft Sans Serif"/>
                <a:cs typeface="Microsoft Sans Serif"/>
              </a:rPr>
              <a:t>d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i="1" spc="2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Permutation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Addition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Product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Rules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Pigeonhole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Principle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of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Inclusion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Exclusion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Divisibility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Prime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3" y="361962"/>
            <a:ext cx="3989704" cy="158115"/>
          </a:xfrm>
          <a:custGeom>
            <a:avLst/>
            <a:gdLst/>
            <a:ahLst/>
            <a:cxnLst/>
            <a:rect l="l" t="t" r="r" b="b"/>
            <a:pathLst>
              <a:path w="3989704" h="15811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57641"/>
                </a:lnTo>
                <a:lnTo>
                  <a:pt x="3989652" y="157641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9994" y="376726"/>
            <a:ext cx="394335" cy="125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19"/>
              </a:lnSpc>
            </a:pPr>
            <a:r>
              <a:rPr sz="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9193" y="418860"/>
            <a:ext cx="4040504" cy="2893695"/>
            <a:chOff x="309193" y="418860"/>
            <a:chExt cx="4040504" cy="2893695"/>
          </a:xfrm>
        </p:grpSpPr>
        <p:pic>
          <p:nvPicPr>
            <p:cNvPr id="6" name="object 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9194" y="506945"/>
              <a:ext cx="3989651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59994" y="418860"/>
              <a:ext cx="3989704" cy="2893695"/>
            </a:xfrm>
            <a:custGeom>
              <a:avLst/>
              <a:gdLst/>
              <a:ahLst/>
              <a:cxnLst/>
              <a:rect l="l" t="t" r="r" b="b"/>
              <a:pathLst>
                <a:path w="3989704" h="2893695">
                  <a:moveTo>
                    <a:pt x="3989652" y="0"/>
                  </a:moveTo>
                  <a:lnTo>
                    <a:pt x="0" y="0"/>
                  </a:lnTo>
                  <a:lnTo>
                    <a:pt x="0" y="2893414"/>
                  </a:lnTo>
                  <a:lnTo>
                    <a:pt x="3989652" y="2893414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9193" y="551197"/>
              <a:ext cx="3989704" cy="2710815"/>
            </a:xfrm>
            <a:custGeom>
              <a:avLst/>
              <a:gdLst/>
              <a:ahLst/>
              <a:cxnLst/>
              <a:rect l="l" t="t" r="r" b="b"/>
              <a:pathLst>
                <a:path w="3989704" h="2710815">
                  <a:moveTo>
                    <a:pt x="3989652" y="0"/>
                  </a:moveTo>
                  <a:lnTo>
                    <a:pt x="0" y="0"/>
                  </a:lnTo>
                  <a:lnTo>
                    <a:pt x="0" y="2659477"/>
                  </a:lnTo>
                  <a:lnTo>
                    <a:pt x="4008" y="2679201"/>
                  </a:lnTo>
                  <a:lnTo>
                    <a:pt x="14922" y="2695354"/>
                  </a:lnTo>
                  <a:lnTo>
                    <a:pt x="31075" y="2706268"/>
                  </a:lnTo>
                  <a:lnTo>
                    <a:pt x="50800" y="2710277"/>
                  </a:lnTo>
                  <a:lnTo>
                    <a:pt x="3938852" y="2710277"/>
                  </a:lnTo>
                  <a:lnTo>
                    <a:pt x="3958576" y="2706268"/>
                  </a:lnTo>
                  <a:lnTo>
                    <a:pt x="3974729" y="2695354"/>
                  </a:lnTo>
                  <a:lnTo>
                    <a:pt x="3985644" y="2679201"/>
                  </a:lnTo>
                  <a:lnTo>
                    <a:pt x="3989652" y="2659477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7294" y="536548"/>
            <a:ext cx="3625215" cy="267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sz="800" spc="-5" dirty="0">
                <a:latin typeface="Microsoft Sans Serif"/>
                <a:cs typeface="Microsoft Sans Serif"/>
              </a:rPr>
              <a:t>Use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Euclidean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algorithm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to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find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gcd(1819,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3587)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and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express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gcd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linear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combination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given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numbers.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15"/>
              </a:lnSpc>
            </a:pPr>
            <a:r>
              <a:rPr sz="800" b="1" spc="-5" dirty="0">
                <a:latin typeface="Arial"/>
                <a:cs typeface="Arial"/>
              </a:rPr>
              <a:t>Solution:</a:t>
            </a:r>
            <a:r>
              <a:rPr sz="800" b="1" spc="45" dirty="0">
                <a:latin typeface="Arial"/>
                <a:cs typeface="Arial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By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division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algorithm,</a:t>
            </a:r>
            <a:endParaRPr sz="800">
              <a:latin typeface="Microsoft Sans Serif"/>
              <a:cs typeface="Microsoft Sans Serif"/>
            </a:endParaRPr>
          </a:p>
          <a:p>
            <a:pPr marL="1430655">
              <a:lnSpc>
                <a:spcPct val="100000"/>
              </a:lnSpc>
              <a:spcBef>
                <a:spcPts val="585"/>
              </a:spcBef>
            </a:pPr>
            <a:r>
              <a:rPr sz="800" spc="15" dirty="0">
                <a:latin typeface="Calibri"/>
                <a:cs typeface="Calibri"/>
              </a:rPr>
              <a:t>3587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1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45" dirty="0">
                <a:latin typeface="Yu Gothic"/>
                <a:cs typeface="Yu Gothic"/>
              </a:rPr>
              <a:t> </a:t>
            </a:r>
            <a:r>
              <a:rPr sz="800" spc="15" dirty="0">
                <a:latin typeface="Calibri"/>
                <a:cs typeface="Calibri"/>
              </a:rPr>
              <a:t>1819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+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1768</a:t>
            </a:r>
            <a:endParaRPr sz="800">
              <a:latin typeface="Calibri"/>
              <a:cs typeface="Calibri"/>
            </a:endParaRPr>
          </a:p>
          <a:p>
            <a:pPr marL="1430655">
              <a:lnSpc>
                <a:spcPct val="100000"/>
              </a:lnSpc>
              <a:spcBef>
                <a:spcPts val="285"/>
              </a:spcBef>
            </a:pPr>
            <a:r>
              <a:rPr sz="800" spc="15" dirty="0">
                <a:latin typeface="Calibri"/>
                <a:cs typeface="Calibri"/>
              </a:rPr>
              <a:t>1819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1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45" dirty="0">
                <a:latin typeface="Yu Gothic"/>
                <a:cs typeface="Yu Gothic"/>
              </a:rPr>
              <a:t> </a:t>
            </a:r>
            <a:r>
              <a:rPr sz="800" spc="15" dirty="0">
                <a:latin typeface="Calibri"/>
                <a:cs typeface="Calibri"/>
              </a:rPr>
              <a:t>1768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+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51</a:t>
            </a:r>
            <a:endParaRPr sz="800">
              <a:latin typeface="Calibri"/>
              <a:cs typeface="Calibri"/>
            </a:endParaRPr>
          </a:p>
          <a:p>
            <a:pPr marL="1430655">
              <a:lnSpc>
                <a:spcPct val="100000"/>
              </a:lnSpc>
              <a:spcBef>
                <a:spcPts val="285"/>
              </a:spcBef>
            </a:pPr>
            <a:r>
              <a:rPr sz="800" spc="15" dirty="0">
                <a:latin typeface="Calibri"/>
                <a:cs typeface="Calibri"/>
              </a:rPr>
              <a:t>1768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34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45" dirty="0">
                <a:latin typeface="Yu Gothic"/>
                <a:cs typeface="Yu Gothic"/>
              </a:rPr>
              <a:t> </a:t>
            </a:r>
            <a:r>
              <a:rPr sz="800" spc="15" dirty="0">
                <a:latin typeface="Calibri"/>
                <a:cs typeface="Calibri"/>
              </a:rPr>
              <a:t>51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+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34</a:t>
            </a:r>
            <a:endParaRPr sz="800">
              <a:latin typeface="Calibri"/>
              <a:cs typeface="Calibri"/>
            </a:endParaRPr>
          </a:p>
          <a:p>
            <a:pPr marL="1537970">
              <a:lnSpc>
                <a:spcPct val="100000"/>
              </a:lnSpc>
              <a:spcBef>
                <a:spcPts val="285"/>
              </a:spcBef>
            </a:pPr>
            <a:r>
              <a:rPr sz="800" spc="15" dirty="0">
                <a:latin typeface="Calibri"/>
                <a:cs typeface="Calibri"/>
              </a:rPr>
              <a:t>51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1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45" dirty="0">
                <a:latin typeface="Yu Gothic"/>
                <a:cs typeface="Yu Gothic"/>
              </a:rPr>
              <a:t> </a:t>
            </a:r>
            <a:r>
              <a:rPr sz="800" spc="15" dirty="0">
                <a:latin typeface="Calibri"/>
                <a:cs typeface="Calibri"/>
              </a:rPr>
              <a:t>34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+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17</a:t>
            </a:r>
            <a:endParaRPr sz="800">
              <a:latin typeface="Calibri"/>
              <a:cs typeface="Calibri"/>
            </a:endParaRPr>
          </a:p>
          <a:p>
            <a:pPr marL="1537970">
              <a:lnSpc>
                <a:spcPct val="100000"/>
              </a:lnSpc>
              <a:spcBef>
                <a:spcPts val="285"/>
              </a:spcBef>
            </a:pPr>
            <a:r>
              <a:rPr sz="800" spc="15" dirty="0">
                <a:latin typeface="Calibri"/>
                <a:cs typeface="Calibri"/>
              </a:rPr>
              <a:t>34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2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50" dirty="0">
                <a:latin typeface="Yu Gothic"/>
                <a:cs typeface="Yu Gothic"/>
              </a:rPr>
              <a:t> </a:t>
            </a:r>
            <a:r>
              <a:rPr sz="800" spc="15" dirty="0">
                <a:latin typeface="Calibri"/>
                <a:cs typeface="Calibri"/>
              </a:rPr>
              <a:t>17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+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  <a:p>
            <a:pPr marL="12700" marR="795020">
              <a:lnSpc>
                <a:spcPts val="950"/>
              </a:lnSpc>
              <a:spcBef>
                <a:spcPts val="625"/>
              </a:spcBef>
            </a:pPr>
            <a:r>
              <a:rPr sz="800" spc="-5" dirty="0">
                <a:latin typeface="Microsoft Sans Serif"/>
                <a:cs typeface="Microsoft Sans Serif"/>
              </a:rPr>
              <a:t>Since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last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non-zero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remainder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17,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gcd(1819,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3587)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=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17.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Now</a:t>
            </a:r>
            <a:endParaRPr sz="800">
              <a:latin typeface="Microsoft Sans Serif"/>
              <a:cs typeface="Microsoft Sans Serif"/>
            </a:endParaRPr>
          </a:p>
          <a:p>
            <a:pPr marL="1083945">
              <a:lnSpc>
                <a:spcPct val="100000"/>
              </a:lnSpc>
              <a:spcBef>
                <a:spcPts val="550"/>
              </a:spcBef>
            </a:pPr>
            <a:r>
              <a:rPr sz="800" spc="15" dirty="0">
                <a:latin typeface="Calibri"/>
                <a:cs typeface="Calibri"/>
              </a:rPr>
              <a:t>17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51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145" dirty="0">
                <a:latin typeface="Yu Gothic"/>
                <a:cs typeface="Yu Gothic"/>
              </a:rPr>
              <a:t>−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15" dirty="0">
                <a:latin typeface="Calibri"/>
                <a:cs typeface="Calibri"/>
              </a:rPr>
              <a:t>1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15" dirty="0">
                <a:latin typeface="Calibri"/>
                <a:cs typeface="Calibri"/>
              </a:rPr>
              <a:t>34</a:t>
            </a:r>
            <a:endParaRPr sz="800">
              <a:latin typeface="Calibri"/>
              <a:cs typeface="Calibri"/>
            </a:endParaRPr>
          </a:p>
          <a:p>
            <a:pPr marL="1221740">
              <a:lnSpc>
                <a:spcPct val="100000"/>
              </a:lnSpc>
              <a:spcBef>
                <a:spcPts val="285"/>
              </a:spcBef>
            </a:pP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51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145" dirty="0">
                <a:latin typeface="Yu Gothic"/>
                <a:cs typeface="Yu Gothic"/>
              </a:rPr>
              <a:t>−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15" dirty="0">
                <a:latin typeface="Calibri"/>
                <a:cs typeface="Calibri"/>
              </a:rPr>
              <a:t>1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30" dirty="0">
                <a:latin typeface="Calibri"/>
                <a:cs typeface="Calibri"/>
              </a:rPr>
              <a:t>(1768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145" dirty="0">
                <a:latin typeface="Yu Gothic"/>
                <a:cs typeface="Yu Gothic"/>
              </a:rPr>
              <a:t>−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15" dirty="0">
                <a:latin typeface="Calibri"/>
                <a:cs typeface="Calibri"/>
              </a:rPr>
              <a:t>34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40" dirty="0">
                <a:latin typeface="Calibri"/>
                <a:cs typeface="Calibri"/>
              </a:rPr>
              <a:t>51)</a:t>
            </a:r>
            <a:endParaRPr sz="800">
              <a:latin typeface="Calibri"/>
              <a:cs typeface="Calibri"/>
            </a:endParaRPr>
          </a:p>
          <a:p>
            <a:pPr marL="1221740">
              <a:lnSpc>
                <a:spcPct val="100000"/>
              </a:lnSpc>
              <a:spcBef>
                <a:spcPts val="285"/>
              </a:spcBef>
            </a:pP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35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15" dirty="0">
                <a:latin typeface="Calibri"/>
                <a:cs typeface="Calibri"/>
              </a:rPr>
              <a:t>51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145" dirty="0">
                <a:latin typeface="Yu Gothic"/>
                <a:cs typeface="Yu Gothic"/>
              </a:rPr>
              <a:t>−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15" dirty="0">
                <a:latin typeface="Calibri"/>
                <a:cs typeface="Calibri"/>
              </a:rPr>
              <a:t>1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15" dirty="0">
                <a:latin typeface="Calibri"/>
                <a:cs typeface="Calibri"/>
              </a:rPr>
              <a:t>1768</a:t>
            </a:r>
            <a:endParaRPr sz="800">
              <a:latin typeface="Calibri"/>
              <a:cs typeface="Calibri"/>
            </a:endParaRPr>
          </a:p>
          <a:p>
            <a:pPr marL="1221740">
              <a:lnSpc>
                <a:spcPct val="100000"/>
              </a:lnSpc>
              <a:spcBef>
                <a:spcPts val="285"/>
              </a:spcBef>
            </a:pP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35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30" dirty="0">
                <a:latin typeface="Calibri"/>
                <a:cs typeface="Calibri"/>
              </a:rPr>
              <a:t>(1819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145" dirty="0">
                <a:latin typeface="Yu Gothic"/>
                <a:cs typeface="Yu Gothic"/>
              </a:rPr>
              <a:t>−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15" dirty="0">
                <a:latin typeface="Calibri"/>
                <a:cs typeface="Calibri"/>
              </a:rPr>
              <a:t>1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30" dirty="0">
                <a:latin typeface="Calibri"/>
                <a:cs typeface="Calibri"/>
              </a:rPr>
              <a:t>1768)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145" dirty="0">
                <a:latin typeface="Yu Gothic"/>
                <a:cs typeface="Yu Gothic"/>
              </a:rPr>
              <a:t>−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15" dirty="0">
                <a:latin typeface="Calibri"/>
                <a:cs typeface="Calibri"/>
              </a:rPr>
              <a:t>1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15" dirty="0">
                <a:latin typeface="Calibri"/>
                <a:cs typeface="Calibri"/>
              </a:rPr>
              <a:t>1768</a:t>
            </a:r>
            <a:endParaRPr sz="800">
              <a:latin typeface="Calibri"/>
              <a:cs typeface="Calibri"/>
            </a:endParaRPr>
          </a:p>
          <a:p>
            <a:pPr marL="1221740">
              <a:lnSpc>
                <a:spcPct val="100000"/>
              </a:lnSpc>
              <a:spcBef>
                <a:spcPts val="285"/>
              </a:spcBef>
            </a:pP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35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15" dirty="0">
                <a:latin typeface="Calibri"/>
                <a:cs typeface="Calibri"/>
              </a:rPr>
              <a:t>1819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145" dirty="0">
                <a:latin typeface="Yu Gothic"/>
                <a:cs typeface="Yu Gothic"/>
              </a:rPr>
              <a:t>−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15" dirty="0">
                <a:latin typeface="Calibri"/>
                <a:cs typeface="Calibri"/>
              </a:rPr>
              <a:t>36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15" dirty="0">
                <a:latin typeface="Calibri"/>
                <a:cs typeface="Calibri"/>
              </a:rPr>
              <a:t>1768</a:t>
            </a:r>
            <a:endParaRPr sz="800">
              <a:latin typeface="Calibri"/>
              <a:cs typeface="Calibri"/>
            </a:endParaRPr>
          </a:p>
          <a:p>
            <a:pPr marL="1221740">
              <a:lnSpc>
                <a:spcPct val="100000"/>
              </a:lnSpc>
              <a:spcBef>
                <a:spcPts val="290"/>
              </a:spcBef>
            </a:pP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35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15" dirty="0">
                <a:latin typeface="Calibri"/>
                <a:cs typeface="Calibri"/>
              </a:rPr>
              <a:t>1819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145" dirty="0">
                <a:latin typeface="Yu Gothic"/>
                <a:cs typeface="Yu Gothic"/>
              </a:rPr>
              <a:t>−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15" dirty="0">
                <a:latin typeface="Calibri"/>
                <a:cs typeface="Calibri"/>
              </a:rPr>
              <a:t>36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30" dirty="0">
                <a:latin typeface="Calibri"/>
                <a:cs typeface="Calibri"/>
              </a:rPr>
              <a:t>(3587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145" dirty="0">
                <a:latin typeface="Yu Gothic"/>
                <a:cs typeface="Yu Gothic"/>
              </a:rPr>
              <a:t>−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15" dirty="0">
                <a:latin typeface="Calibri"/>
                <a:cs typeface="Calibri"/>
              </a:rPr>
              <a:t>1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30" dirty="0">
                <a:latin typeface="Calibri"/>
                <a:cs typeface="Calibri"/>
              </a:rPr>
              <a:t>1819)</a:t>
            </a:r>
            <a:endParaRPr sz="800">
              <a:latin typeface="Calibri"/>
              <a:cs typeface="Calibri"/>
            </a:endParaRPr>
          </a:p>
          <a:p>
            <a:pPr marL="1221740">
              <a:lnSpc>
                <a:spcPct val="100000"/>
              </a:lnSpc>
              <a:spcBef>
                <a:spcPts val="284"/>
              </a:spcBef>
            </a:pP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71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15" dirty="0">
                <a:latin typeface="Calibri"/>
                <a:cs typeface="Calibri"/>
              </a:rPr>
              <a:t>1819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145" dirty="0">
                <a:latin typeface="Yu Gothic"/>
                <a:cs typeface="Yu Gothic"/>
              </a:rPr>
              <a:t>−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15" dirty="0">
                <a:latin typeface="Calibri"/>
                <a:cs typeface="Calibri"/>
              </a:rPr>
              <a:t>36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15" dirty="0">
                <a:latin typeface="Calibri"/>
                <a:cs typeface="Calibri"/>
              </a:rPr>
              <a:t>3587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75863" y="3358384"/>
            <a:ext cx="203200" cy="55880"/>
            <a:chOff x="3275863" y="3358384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39032" y="336091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75863" y="33672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42982" y="3357119"/>
            <a:ext cx="203200" cy="58419"/>
            <a:chOff x="3542982" y="3357119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31883" y="337361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2982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19183" y="3360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10101" y="3357119"/>
            <a:ext cx="203200" cy="58419"/>
            <a:chOff x="3810101" y="3357119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86302" y="336091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0101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6302" y="3399015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5343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2" y="3358384"/>
            <a:ext cx="238760" cy="57150"/>
            <a:chOff x="4326582" y="3358384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39139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3649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36091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0" y="0"/>
            <a:ext cx="4608195" cy="231775"/>
            <a:chOff x="0" y="0"/>
            <a:chExt cx="4608195" cy="23177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08004" cy="23159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2065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1056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7883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7883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289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8682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845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49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853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357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861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365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869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131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6350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139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6430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527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0313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535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072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5762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080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468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3972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476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4980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Permutation</a:t>
            </a:r>
            <a:r>
              <a:rPr sz="500" spc="2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Combination</a:t>
            </a:r>
            <a:r>
              <a:rPr sz="5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Addition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Product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Rules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Pigeonhole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Principle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of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Inclusion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Exclusion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Divisibility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9" action="ppaction://hlinksldjump"/>
              </a:rPr>
              <a:t>Prime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9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0" y="181978"/>
            <a:ext cx="4608195" cy="277495"/>
            <a:chOff x="0" y="181978"/>
            <a:chExt cx="4608195" cy="277495"/>
          </a:xfrm>
        </p:grpSpPr>
        <p:pic>
          <p:nvPicPr>
            <p:cNvPr id="52" name="object 5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181978"/>
              <a:ext cx="4608004" cy="66166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0" y="231609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95300" y="196123"/>
            <a:ext cx="6026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Outline</a:t>
            </a:r>
            <a:endParaRPr sz="1400"/>
          </a:p>
        </p:txBody>
      </p:sp>
      <p:pic>
        <p:nvPicPr>
          <p:cNvPr id="55" name="object 5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459346"/>
            <a:ext cx="4608004" cy="33083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07060" y="655790"/>
            <a:ext cx="172046" cy="172046"/>
          </a:xfrm>
          <a:prstGeom prst="rect">
            <a:avLst/>
          </a:prstGeom>
        </p:spPr>
      </p:pic>
      <p:sp>
        <p:nvSpPr>
          <p:cNvPr id="57" name="object 57"/>
          <p:cNvSpPr txBox="1"/>
          <p:nvPr/>
        </p:nvSpPr>
        <p:spPr>
          <a:xfrm>
            <a:off x="355765" y="671743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1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29272" y="561168"/>
            <a:ext cx="2010410" cy="266128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3" action="ppaction://hlinksldjump"/>
              </a:rPr>
              <a:t>Combinatorics</a:t>
            </a:r>
            <a:endParaRPr sz="1000">
              <a:latin typeface="Microsoft Sans Serif"/>
              <a:cs typeface="Microsoft Sans Serif"/>
            </a:endParaRPr>
          </a:p>
          <a:p>
            <a:pPr marL="12700" marR="320675">
              <a:lnSpc>
                <a:spcPct val="157200"/>
              </a:lnSpc>
            </a:pPr>
            <a:r>
              <a:rPr sz="10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4" action="ppaction://hlinksldjump"/>
              </a:rPr>
              <a:t>Permutation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4" action="ppaction://hlinksldjump"/>
              </a:rPr>
              <a:t> and Combination </a:t>
            </a:r>
            <a:r>
              <a:rPr sz="1000" spc="-25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Addition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and</a:t>
            </a:r>
            <a:r>
              <a:rPr sz="1000" spc="5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Product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Rules 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Pigeonhole</a:t>
            </a:r>
            <a:r>
              <a:rPr sz="1000" spc="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endParaRPr sz="1000">
              <a:latin typeface="Microsoft Sans Serif"/>
              <a:cs typeface="Microsoft Sans Serif"/>
            </a:endParaRPr>
          </a:p>
          <a:p>
            <a:pPr marL="12700" marR="5080">
              <a:lnSpc>
                <a:spcPct val="157200"/>
              </a:lnSpc>
            </a:pP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7" action="ppaction://hlinksldjump"/>
              </a:rPr>
              <a:t>Principle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7" action="ppaction://hlinksldjump"/>
              </a:rPr>
              <a:t>of</a:t>
            </a:r>
            <a:r>
              <a:rPr sz="1000" spc="5" dirty="0">
                <a:solidFill>
                  <a:srgbClr val="D6D6E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7" action="ppaction://hlinksldjump"/>
              </a:rPr>
              <a:t>Inclusion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7" action="ppaction://hlinksldjump"/>
              </a:rPr>
              <a:t>and</a:t>
            </a:r>
            <a:r>
              <a:rPr sz="1000" spc="5" dirty="0">
                <a:solidFill>
                  <a:srgbClr val="D6D6E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7" action="ppaction://hlinksldjump"/>
              </a:rPr>
              <a:t>Exclusion </a:t>
            </a:r>
            <a:r>
              <a:rPr sz="1000" spc="-25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8" action="ppaction://hlinksldjump"/>
              </a:rPr>
              <a:t>Divisibility</a:t>
            </a:r>
            <a:endParaRPr sz="1000">
              <a:latin typeface="Microsoft Sans Serif"/>
              <a:cs typeface="Microsoft Sans Serif"/>
            </a:endParaRPr>
          </a:p>
          <a:p>
            <a:pPr marL="12700" marR="902335">
              <a:lnSpc>
                <a:spcPct val="157200"/>
              </a:lnSpc>
            </a:pP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9" action="ppaction://hlinksldjump"/>
              </a:rPr>
              <a:t>Prime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9" action="ppaction://hlinksldjump"/>
              </a:rPr>
              <a:t>Numbers 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3" action="ppaction://hlinksldjump"/>
              </a:rPr>
              <a:t>Prime </a:t>
            </a:r>
            <a:r>
              <a:rPr sz="1000" spc="-10" dirty="0">
                <a:solidFill>
                  <a:srgbClr val="D6D6EF"/>
                </a:solidFill>
                <a:latin typeface="Microsoft Sans Serif"/>
                <a:cs typeface="Microsoft Sans Serif"/>
                <a:hlinkClick r:id="rId13" action="ppaction://hlinksldjump"/>
              </a:rPr>
              <a:t>Factorization </a:t>
            </a:r>
            <a:r>
              <a:rPr sz="1000" spc="-254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4" action="ppaction://hlinksldjump"/>
              </a:rPr>
              <a:t>GCD</a:t>
            </a:r>
            <a:endParaRPr sz="1000">
              <a:latin typeface="Microsoft Sans Serif"/>
              <a:cs typeface="Microsoft Sans Serif"/>
            </a:endParaRPr>
          </a:p>
          <a:p>
            <a:pPr marL="12700" marR="609600">
              <a:lnSpc>
                <a:spcPct val="157200"/>
              </a:lnSpc>
            </a:pP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5" action="ppaction://hlinksldjump"/>
              </a:rPr>
              <a:t>The</a:t>
            </a:r>
            <a:r>
              <a:rPr sz="1000" spc="-15" dirty="0">
                <a:solidFill>
                  <a:srgbClr val="D6D6EF"/>
                </a:solidFill>
                <a:latin typeface="Microsoft Sans Serif"/>
                <a:cs typeface="Microsoft Sans Serif"/>
                <a:hlinkClick r:id="rId15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5" action="ppaction://hlinksldjump"/>
              </a:rPr>
              <a:t>Euclidean</a:t>
            </a:r>
            <a:r>
              <a:rPr sz="1000" spc="-15" dirty="0">
                <a:solidFill>
                  <a:srgbClr val="D6D6EF"/>
                </a:solidFill>
                <a:latin typeface="Microsoft Sans Serif"/>
                <a:cs typeface="Microsoft Sans Serif"/>
                <a:hlinkClick r:id="rId15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5" action="ppaction://hlinksldjump"/>
              </a:rPr>
              <a:t>Algorithm </a:t>
            </a:r>
            <a:r>
              <a:rPr sz="1000" spc="-25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6" action="ppaction://hlinksldjump"/>
              </a:rPr>
              <a:t>LCM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59" name="object 5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07060" y="895362"/>
            <a:ext cx="172046" cy="172046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355765" y="911316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2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61" name="object 6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07060" y="1134948"/>
            <a:ext cx="172046" cy="172046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355765" y="1150165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3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63" name="object 6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07060" y="1374521"/>
            <a:ext cx="172046" cy="172046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355765" y="1390474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4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65" name="object 6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07060" y="1614106"/>
            <a:ext cx="172046" cy="172046"/>
          </a:xfrm>
          <a:prstGeom prst="rect">
            <a:avLst/>
          </a:prstGeom>
        </p:spPr>
      </p:pic>
      <p:sp>
        <p:nvSpPr>
          <p:cNvPr id="66" name="object 66"/>
          <p:cNvSpPr txBox="1"/>
          <p:nvPr/>
        </p:nvSpPr>
        <p:spPr>
          <a:xfrm>
            <a:off x="355765" y="1628510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5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67" name="object 6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07060" y="1853692"/>
            <a:ext cx="172046" cy="172046"/>
          </a:xfrm>
          <a:prstGeom prst="rect">
            <a:avLst/>
          </a:prstGeom>
        </p:spPr>
      </p:pic>
      <p:sp>
        <p:nvSpPr>
          <p:cNvPr id="68" name="object 68"/>
          <p:cNvSpPr txBox="1"/>
          <p:nvPr/>
        </p:nvSpPr>
        <p:spPr>
          <a:xfrm>
            <a:off x="355765" y="1868909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6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69" name="object 6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07060" y="2093264"/>
            <a:ext cx="172046" cy="172046"/>
          </a:xfrm>
          <a:prstGeom prst="rect">
            <a:avLst/>
          </a:prstGeom>
        </p:spPr>
      </p:pic>
      <p:sp>
        <p:nvSpPr>
          <p:cNvPr id="70" name="object 70"/>
          <p:cNvSpPr txBox="1"/>
          <p:nvPr/>
        </p:nvSpPr>
        <p:spPr>
          <a:xfrm>
            <a:off x="355765" y="2108405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7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71" name="object 7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07060" y="2332850"/>
            <a:ext cx="172046" cy="172046"/>
          </a:xfrm>
          <a:prstGeom prst="rect">
            <a:avLst/>
          </a:prstGeom>
        </p:spPr>
      </p:pic>
      <p:sp>
        <p:nvSpPr>
          <p:cNvPr id="72" name="object 72"/>
          <p:cNvSpPr txBox="1"/>
          <p:nvPr/>
        </p:nvSpPr>
        <p:spPr>
          <a:xfrm>
            <a:off x="355765" y="2348067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8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73" name="object 7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07060" y="2572423"/>
            <a:ext cx="172046" cy="172046"/>
          </a:xfrm>
          <a:prstGeom prst="rect">
            <a:avLst/>
          </a:prstGeom>
        </p:spPr>
      </p:pic>
      <p:sp>
        <p:nvSpPr>
          <p:cNvPr id="74" name="object 74"/>
          <p:cNvSpPr txBox="1"/>
          <p:nvPr/>
        </p:nvSpPr>
        <p:spPr>
          <a:xfrm>
            <a:off x="355765" y="2587653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9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75" name="object 7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07060" y="2812008"/>
            <a:ext cx="172046" cy="172046"/>
          </a:xfrm>
          <a:prstGeom prst="rect">
            <a:avLst/>
          </a:prstGeom>
        </p:spPr>
      </p:pic>
      <p:sp>
        <p:nvSpPr>
          <p:cNvPr id="76" name="object 76"/>
          <p:cNvSpPr txBox="1"/>
          <p:nvPr/>
        </p:nvSpPr>
        <p:spPr>
          <a:xfrm>
            <a:off x="331139" y="2827225"/>
            <a:ext cx="1244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10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77" name="object 7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07060" y="3051581"/>
            <a:ext cx="172046" cy="172046"/>
          </a:xfrm>
          <a:prstGeom prst="rect">
            <a:avLst/>
          </a:prstGeom>
        </p:spPr>
      </p:pic>
      <p:sp>
        <p:nvSpPr>
          <p:cNvPr id="78" name="object 78"/>
          <p:cNvSpPr txBox="1"/>
          <p:nvPr/>
        </p:nvSpPr>
        <p:spPr>
          <a:xfrm>
            <a:off x="331139" y="3067535"/>
            <a:ext cx="1244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11</a:t>
            </a:r>
            <a:endParaRPr sz="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75863" y="3358384"/>
            <a:ext cx="203200" cy="55880"/>
            <a:chOff x="3275863" y="3358384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39032" y="336091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75863" y="33672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42982" y="3357119"/>
            <a:ext cx="203200" cy="58419"/>
            <a:chOff x="3542982" y="3357119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31883" y="337361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2982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19183" y="3360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10101" y="3357119"/>
            <a:ext cx="203200" cy="58419"/>
            <a:chOff x="3810101" y="3357119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86302" y="336091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0101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6302" y="3399015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5343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2" y="3358384"/>
            <a:ext cx="238760" cy="57150"/>
            <a:chOff x="4326582" y="3358384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39139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3649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36091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0" y="0"/>
            <a:ext cx="4608195" cy="231775"/>
            <a:chOff x="0" y="0"/>
            <a:chExt cx="4608195" cy="23177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08004" cy="23159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2065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1056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7883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289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289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8682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845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49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853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357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861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365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869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131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6350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139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6430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527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0313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535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072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5762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080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468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3972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476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4980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Permutation</a:t>
            </a:r>
            <a:r>
              <a:rPr sz="500" spc="2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Combination</a:t>
            </a:r>
            <a:r>
              <a:rPr sz="5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Addition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Product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Rules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Pigeonhole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Principle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of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Inclusion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Exclusion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Divisibility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9" action="ppaction://hlinksldjump"/>
              </a:rPr>
              <a:t>Prime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9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0" y="181978"/>
            <a:ext cx="4608195" cy="277495"/>
            <a:chOff x="0" y="181978"/>
            <a:chExt cx="4608195" cy="277495"/>
          </a:xfrm>
        </p:grpSpPr>
        <p:pic>
          <p:nvPicPr>
            <p:cNvPr id="52" name="object 5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181978"/>
              <a:ext cx="4608004" cy="66166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0" y="231609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95300" y="196123"/>
            <a:ext cx="100139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FFFFFF"/>
                </a:solidFill>
              </a:rPr>
              <a:t>P</a:t>
            </a:r>
            <a:r>
              <a:rPr sz="1400" spc="15" dirty="0">
                <a:solidFill>
                  <a:srgbClr val="FFFFFF"/>
                </a:solidFill>
              </a:rPr>
              <a:t>e</a:t>
            </a:r>
            <a:r>
              <a:rPr sz="1400" spc="45" dirty="0">
                <a:solidFill>
                  <a:srgbClr val="FFFFFF"/>
                </a:solidFill>
              </a:rPr>
              <a:t>r</a:t>
            </a:r>
            <a:r>
              <a:rPr sz="1400" spc="10" dirty="0">
                <a:solidFill>
                  <a:srgbClr val="FFFFFF"/>
                </a:solidFill>
              </a:rPr>
              <a:t>mutation</a:t>
            </a:r>
            <a:endParaRPr sz="1400"/>
          </a:p>
        </p:txBody>
      </p:sp>
      <p:pic>
        <p:nvPicPr>
          <p:cNvPr id="55" name="object 5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459346"/>
            <a:ext cx="4608004" cy="33083"/>
          </a:xfrm>
          <a:prstGeom prst="rect">
            <a:avLst/>
          </a:prstGeom>
        </p:spPr>
      </p:pic>
      <p:sp>
        <p:nvSpPr>
          <p:cNvPr id="56" name="object 56"/>
          <p:cNvSpPr/>
          <p:nvPr/>
        </p:nvSpPr>
        <p:spPr>
          <a:xfrm>
            <a:off x="309193" y="697331"/>
            <a:ext cx="3989704" cy="156845"/>
          </a:xfrm>
          <a:custGeom>
            <a:avLst/>
            <a:gdLst/>
            <a:ahLst/>
            <a:cxnLst/>
            <a:rect l="l" t="t" r="r" b="b"/>
            <a:pathLst>
              <a:path w="3989704" h="15684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56326"/>
                </a:lnTo>
                <a:lnTo>
                  <a:pt x="3989652" y="156326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59994" y="712908"/>
            <a:ext cx="422275" cy="125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19"/>
              </a:lnSpc>
            </a:pPr>
            <a:r>
              <a:rPr sz="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Definition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09193" y="754267"/>
            <a:ext cx="4040504" cy="467359"/>
            <a:chOff x="309193" y="754267"/>
            <a:chExt cx="4040504" cy="467359"/>
          </a:xfrm>
        </p:grpSpPr>
        <p:pic>
          <p:nvPicPr>
            <p:cNvPr id="59" name="object 5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9194" y="841006"/>
              <a:ext cx="3989651" cy="5060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359994" y="754267"/>
              <a:ext cx="3989704" cy="467359"/>
            </a:xfrm>
            <a:custGeom>
              <a:avLst/>
              <a:gdLst/>
              <a:ahLst/>
              <a:cxnLst/>
              <a:rect l="l" t="t" r="r" b="b"/>
              <a:pathLst>
                <a:path w="3989704" h="467359">
                  <a:moveTo>
                    <a:pt x="3989652" y="0"/>
                  </a:moveTo>
                  <a:lnTo>
                    <a:pt x="0" y="0"/>
                  </a:lnTo>
                  <a:lnTo>
                    <a:pt x="0" y="466800"/>
                  </a:lnTo>
                  <a:lnTo>
                    <a:pt x="3989652" y="466800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09193" y="885288"/>
              <a:ext cx="3989704" cy="285115"/>
            </a:xfrm>
            <a:custGeom>
              <a:avLst/>
              <a:gdLst/>
              <a:ahLst/>
              <a:cxnLst/>
              <a:rect l="l" t="t" r="r" b="b"/>
              <a:pathLst>
                <a:path w="3989704" h="285115">
                  <a:moveTo>
                    <a:pt x="3989652" y="0"/>
                  </a:moveTo>
                  <a:lnTo>
                    <a:pt x="0" y="0"/>
                  </a:lnTo>
                  <a:lnTo>
                    <a:pt x="0" y="234178"/>
                  </a:lnTo>
                  <a:lnTo>
                    <a:pt x="4008" y="253903"/>
                  </a:lnTo>
                  <a:lnTo>
                    <a:pt x="14922" y="270056"/>
                  </a:lnTo>
                  <a:lnTo>
                    <a:pt x="31075" y="280970"/>
                  </a:lnTo>
                  <a:lnTo>
                    <a:pt x="50800" y="284978"/>
                  </a:lnTo>
                  <a:lnTo>
                    <a:pt x="3938852" y="284978"/>
                  </a:lnTo>
                  <a:lnTo>
                    <a:pt x="3958576" y="280970"/>
                  </a:lnTo>
                  <a:lnTo>
                    <a:pt x="3974729" y="270056"/>
                  </a:lnTo>
                  <a:lnTo>
                    <a:pt x="3985644" y="253903"/>
                  </a:lnTo>
                  <a:lnTo>
                    <a:pt x="3989652" y="23417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09194" y="754267"/>
            <a:ext cx="4040504" cy="467359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50800" marR="130175">
              <a:lnSpc>
                <a:spcPts val="950"/>
              </a:lnSpc>
              <a:spcBef>
                <a:spcPts val="1050"/>
              </a:spcBef>
            </a:pPr>
            <a:r>
              <a:rPr sz="800" spc="-5" dirty="0">
                <a:latin typeface="Microsoft Sans Serif"/>
                <a:cs typeface="Microsoft Sans Serif"/>
              </a:rPr>
              <a:t>An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ordered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arrangement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i="1" spc="105" dirty="0">
                <a:latin typeface="Calibri"/>
                <a:cs typeface="Calibri"/>
              </a:rPr>
              <a:t>r</a:t>
            </a:r>
            <a:r>
              <a:rPr sz="800" i="1" spc="70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elements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set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containing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i="1" spc="100" dirty="0">
                <a:latin typeface="Calibri"/>
                <a:cs typeface="Calibri"/>
              </a:rPr>
              <a:t>n</a:t>
            </a:r>
            <a:r>
              <a:rPr sz="800" i="1" spc="50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distinct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elements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called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an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i="1" spc="5" dirty="0">
                <a:latin typeface="Calibri"/>
                <a:cs typeface="Calibri"/>
              </a:rPr>
              <a:t>r</a:t>
            </a:r>
            <a:r>
              <a:rPr sz="800" spc="5" dirty="0">
                <a:latin typeface="Microsoft Sans Serif"/>
                <a:cs typeface="Microsoft Sans Serif"/>
              </a:rPr>
              <a:t>-permutation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i="1" spc="100" dirty="0">
                <a:latin typeface="Calibri"/>
                <a:cs typeface="Calibri"/>
              </a:rPr>
              <a:t>n</a:t>
            </a:r>
            <a:r>
              <a:rPr sz="800" i="1" spc="40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elements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50" dirty="0">
                <a:latin typeface="Microsoft Sans Serif"/>
                <a:cs typeface="Microsoft Sans Serif"/>
              </a:rPr>
              <a:t>(</a:t>
            </a:r>
            <a:r>
              <a:rPr sz="800" i="1" spc="50" dirty="0">
                <a:latin typeface="Calibri"/>
                <a:cs typeface="Calibri"/>
              </a:rPr>
              <a:t>r</a:t>
            </a:r>
            <a:r>
              <a:rPr sz="800" i="1" spc="75" dirty="0">
                <a:latin typeface="Calibri"/>
                <a:cs typeface="Calibri"/>
              </a:rPr>
              <a:t> </a:t>
            </a:r>
            <a:r>
              <a:rPr sz="800" spc="75" dirty="0">
                <a:latin typeface="Yu Gothic"/>
                <a:cs typeface="Yu Gothic"/>
              </a:rPr>
              <a:t>≤</a:t>
            </a:r>
            <a:r>
              <a:rPr sz="800" spc="5" dirty="0">
                <a:latin typeface="Yu Gothic"/>
                <a:cs typeface="Yu Gothic"/>
              </a:rPr>
              <a:t> </a:t>
            </a:r>
            <a:r>
              <a:rPr sz="800" i="1" spc="30" dirty="0">
                <a:latin typeface="Calibri"/>
                <a:cs typeface="Calibri"/>
              </a:rPr>
              <a:t>n</a:t>
            </a:r>
            <a:r>
              <a:rPr sz="800" spc="30" dirty="0">
                <a:latin typeface="Microsoft Sans Serif"/>
                <a:cs typeface="Microsoft Sans Serif"/>
              </a:rPr>
              <a:t>).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63" name="object 6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79640" y="1306398"/>
            <a:ext cx="70142" cy="70142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574954" y="1265160"/>
            <a:ext cx="3066415" cy="160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530"/>
              </a:lnSpc>
              <a:spcBef>
                <a:spcPts val="95"/>
              </a:spcBef>
              <a:tabLst>
                <a:tab pos="2858770" algn="l"/>
              </a:tabLst>
            </a:pP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i="1" spc="5" dirty="0">
                <a:latin typeface="Calibri"/>
                <a:cs typeface="Calibri"/>
              </a:rPr>
              <a:t>r</a:t>
            </a:r>
            <a:r>
              <a:rPr sz="800" spc="5" dirty="0">
                <a:latin typeface="Microsoft Sans Serif"/>
                <a:cs typeface="Microsoft Sans Serif"/>
              </a:rPr>
              <a:t>-permutation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i="1" spc="100" dirty="0">
                <a:latin typeface="Calibri"/>
                <a:cs typeface="Calibri"/>
              </a:rPr>
              <a:t>n</a:t>
            </a:r>
            <a:r>
              <a:rPr sz="800" i="1" spc="50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elements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is</a:t>
            </a:r>
            <a:r>
              <a:rPr sz="800" spc="2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denoted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by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i="1" spc="120" dirty="0">
                <a:latin typeface="Calibri"/>
                <a:cs typeface="Calibri"/>
              </a:rPr>
              <a:t>P</a:t>
            </a:r>
            <a:r>
              <a:rPr sz="800" i="1" spc="-60" dirty="0">
                <a:latin typeface="Calibri"/>
                <a:cs typeface="Calibri"/>
              </a:rPr>
              <a:t> </a:t>
            </a:r>
            <a:r>
              <a:rPr sz="800" spc="70" dirty="0">
                <a:latin typeface="Calibri"/>
                <a:cs typeface="Calibri"/>
              </a:rPr>
              <a:t>(</a:t>
            </a:r>
            <a:r>
              <a:rPr sz="800" i="1" spc="70" dirty="0">
                <a:latin typeface="Calibri"/>
                <a:cs typeface="Calibri"/>
              </a:rPr>
              <a:t>n,</a:t>
            </a:r>
            <a:r>
              <a:rPr sz="800" i="1" spc="-30" dirty="0">
                <a:latin typeface="Calibri"/>
                <a:cs typeface="Calibri"/>
              </a:rPr>
              <a:t> </a:t>
            </a:r>
            <a:r>
              <a:rPr sz="800" i="1" spc="105" dirty="0">
                <a:latin typeface="Calibri"/>
                <a:cs typeface="Calibri"/>
              </a:rPr>
              <a:t>r</a:t>
            </a:r>
            <a:r>
              <a:rPr sz="800" spc="105" dirty="0">
                <a:latin typeface="Calibri"/>
                <a:cs typeface="Calibri"/>
              </a:rPr>
              <a:t>)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or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750" i="1" spc="209" baseline="61111" dirty="0">
                <a:latin typeface="Georgia"/>
                <a:cs typeface="Georgia"/>
              </a:rPr>
              <a:t>n	</a:t>
            </a:r>
            <a:r>
              <a:rPr sz="800" spc="-5" dirty="0">
                <a:latin typeface="Microsoft Sans Serif"/>
                <a:cs typeface="Microsoft Sans Serif"/>
              </a:rPr>
              <a:t>and</a:t>
            </a:r>
            <a:endParaRPr sz="800">
              <a:latin typeface="Microsoft Sans Serif"/>
              <a:cs typeface="Microsoft Sans Serif"/>
            </a:endParaRPr>
          </a:p>
          <a:p>
            <a:pPr marR="236220" algn="r">
              <a:lnSpc>
                <a:spcPts val="530"/>
              </a:lnSpc>
            </a:pPr>
            <a:r>
              <a:rPr sz="1200" i="1" spc="277" baseline="6944" dirty="0">
                <a:latin typeface="Calibri"/>
                <a:cs typeface="Calibri"/>
              </a:rPr>
              <a:t>P</a:t>
            </a:r>
            <a:r>
              <a:rPr sz="600" i="1" spc="185" dirty="0">
                <a:latin typeface="Calibri"/>
                <a:cs typeface="Calibri"/>
              </a:rPr>
              <a:t>r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776945" y="1483851"/>
            <a:ext cx="855344" cy="195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6060" algn="ctr">
              <a:lnSpc>
                <a:spcPts val="490"/>
              </a:lnSpc>
              <a:spcBef>
                <a:spcPts val="95"/>
              </a:spcBef>
            </a:pPr>
            <a:r>
              <a:rPr sz="500" i="1" spc="140" dirty="0">
                <a:latin typeface="Georgia"/>
                <a:cs typeface="Georgia"/>
              </a:rPr>
              <a:t>n</a:t>
            </a:r>
            <a:endParaRPr sz="500">
              <a:latin typeface="Georgia"/>
              <a:cs typeface="Georgia"/>
            </a:endParaRPr>
          </a:p>
          <a:p>
            <a:pPr marL="38100">
              <a:lnSpc>
                <a:spcPts val="850"/>
              </a:lnSpc>
            </a:pPr>
            <a:r>
              <a:rPr sz="1200" i="1" spc="179" baseline="6944" dirty="0">
                <a:latin typeface="Calibri"/>
                <a:cs typeface="Calibri"/>
              </a:rPr>
              <a:t>P</a:t>
            </a:r>
            <a:r>
              <a:rPr sz="1200" i="1" spc="-97" baseline="6944" dirty="0">
                <a:latin typeface="Calibri"/>
                <a:cs typeface="Calibri"/>
              </a:rPr>
              <a:t> </a:t>
            </a:r>
            <a:r>
              <a:rPr sz="1200" spc="127" baseline="6944" dirty="0">
                <a:latin typeface="Calibri"/>
                <a:cs typeface="Calibri"/>
              </a:rPr>
              <a:t>(</a:t>
            </a:r>
            <a:r>
              <a:rPr sz="1200" i="1" spc="97" baseline="6944" dirty="0">
                <a:latin typeface="Calibri"/>
                <a:cs typeface="Calibri"/>
              </a:rPr>
              <a:t>n,</a:t>
            </a:r>
            <a:r>
              <a:rPr sz="1200" i="1" spc="-60" baseline="6944" dirty="0">
                <a:latin typeface="Calibri"/>
                <a:cs typeface="Calibri"/>
              </a:rPr>
              <a:t> </a:t>
            </a:r>
            <a:r>
              <a:rPr sz="1200" i="1" spc="187" baseline="6944" dirty="0">
                <a:latin typeface="Calibri"/>
                <a:cs typeface="Calibri"/>
              </a:rPr>
              <a:t>r</a:t>
            </a:r>
            <a:r>
              <a:rPr sz="1200" spc="127" baseline="6944" dirty="0">
                <a:latin typeface="Calibri"/>
                <a:cs typeface="Calibri"/>
              </a:rPr>
              <a:t>)</a:t>
            </a:r>
            <a:r>
              <a:rPr sz="1200" spc="75" baseline="6944" dirty="0">
                <a:latin typeface="Calibri"/>
                <a:cs typeface="Calibri"/>
              </a:rPr>
              <a:t> </a:t>
            </a:r>
            <a:r>
              <a:rPr sz="1200" spc="382" baseline="6944" dirty="0">
                <a:latin typeface="Calibri"/>
                <a:cs typeface="Calibri"/>
              </a:rPr>
              <a:t>=</a:t>
            </a:r>
            <a:r>
              <a:rPr sz="1200" baseline="6944" dirty="0">
                <a:latin typeface="Calibri"/>
                <a:cs typeface="Calibri"/>
              </a:rPr>
              <a:t>   </a:t>
            </a:r>
            <a:r>
              <a:rPr sz="1200" spc="-89" baseline="6944" dirty="0">
                <a:latin typeface="Calibri"/>
                <a:cs typeface="Calibri"/>
              </a:rPr>
              <a:t> </a:t>
            </a:r>
            <a:r>
              <a:rPr sz="1200" i="1" spc="352" baseline="6944" dirty="0">
                <a:latin typeface="Calibri"/>
                <a:cs typeface="Calibri"/>
              </a:rPr>
              <a:t>P</a:t>
            </a:r>
            <a:r>
              <a:rPr sz="600" i="1" spc="140" dirty="0">
                <a:latin typeface="Calibri"/>
                <a:cs typeface="Calibri"/>
              </a:rPr>
              <a:t>r</a:t>
            </a:r>
            <a:r>
              <a:rPr sz="600" i="1" dirty="0">
                <a:latin typeface="Calibri"/>
                <a:cs typeface="Calibri"/>
              </a:rPr>
              <a:t> </a:t>
            </a:r>
            <a:r>
              <a:rPr sz="600" i="1" spc="30" dirty="0">
                <a:latin typeface="Calibri"/>
                <a:cs typeface="Calibri"/>
              </a:rPr>
              <a:t> </a:t>
            </a:r>
            <a:r>
              <a:rPr sz="1200" spc="382" baseline="6944" dirty="0">
                <a:latin typeface="Calibri"/>
                <a:cs typeface="Calibri"/>
              </a:rPr>
              <a:t>=</a:t>
            </a:r>
            <a:endParaRPr sz="1200" baseline="6944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759811" y="1449322"/>
            <a:ext cx="1206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00" dirty="0">
                <a:latin typeface="Calibri"/>
                <a:cs typeface="Calibri"/>
              </a:rPr>
              <a:t>n</a:t>
            </a:r>
            <a:r>
              <a:rPr sz="800" spc="-30" dirty="0">
                <a:latin typeface="Calibri"/>
                <a:cs typeface="Calibri"/>
              </a:rPr>
              <a:t>!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639199" y="1608417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>
                <a:moveTo>
                  <a:pt x="0" y="0"/>
                </a:moveTo>
                <a:lnTo>
                  <a:pt x="361746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626499" y="1595626"/>
            <a:ext cx="387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85" dirty="0">
                <a:latin typeface="Calibri"/>
                <a:cs typeface="Calibri"/>
              </a:rPr>
              <a:t>(</a:t>
            </a:r>
            <a:r>
              <a:rPr sz="800" i="1" spc="100" dirty="0">
                <a:latin typeface="Calibri"/>
                <a:cs typeface="Calibri"/>
              </a:rPr>
              <a:t>n</a:t>
            </a:r>
            <a:r>
              <a:rPr sz="800" i="1" spc="5" dirty="0">
                <a:latin typeface="Calibri"/>
                <a:cs typeface="Calibri"/>
              </a:rPr>
              <a:t> </a:t>
            </a:r>
            <a:r>
              <a:rPr sz="800" spc="-145" dirty="0">
                <a:latin typeface="Yu Gothic"/>
                <a:cs typeface="Yu Gothic"/>
              </a:rPr>
              <a:t>−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i="1" spc="125" dirty="0">
                <a:latin typeface="Calibri"/>
                <a:cs typeface="Calibri"/>
              </a:rPr>
              <a:t>r</a:t>
            </a:r>
            <a:r>
              <a:rPr sz="800" spc="30" dirty="0">
                <a:latin typeface="Calibri"/>
                <a:cs typeface="Calibri"/>
              </a:rPr>
              <a:t>)!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003423" y="1519807"/>
            <a:ext cx="558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0" dirty="0"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09193" y="1937346"/>
            <a:ext cx="3989704" cy="158115"/>
          </a:xfrm>
          <a:custGeom>
            <a:avLst/>
            <a:gdLst/>
            <a:ahLst/>
            <a:cxnLst/>
            <a:rect l="l" t="t" r="r" b="b"/>
            <a:pathLst>
              <a:path w="3989704" h="15811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57641"/>
                </a:lnTo>
                <a:lnTo>
                  <a:pt x="3989652" y="157641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359994" y="1952110"/>
            <a:ext cx="394335" cy="125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19"/>
              </a:lnSpc>
            </a:pPr>
            <a:r>
              <a:rPr sz="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309193" y="1994275"/>
            <a:ext cx="4040504" cy="468630"/>
            <a:chOff x="309193" y="1994275"/>
            <a:chExt cx="4040504" cy="468630"/>
          </a:xfrm>
        </p:grpSpPr>
        <p:pic>
          <p:nvPicPr>
            <p:cNvPr id="73" name="object 7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9194" y="2082330"/>
              <a:ext cx="3989651" cy="50609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359994" y="1994275"/>
              <a:ext cx="3989704" cy="468630"/>
            </a:xfrm>
            <a:custGeom>
              <a:avLst/>
              <a:gdLst/>
              <a:ahLst/>
              <a:cxnLst/>
              <a:rect l="l" t="t" r="r" b="b"/>
              <a:pathLst>
                <a:path w="3989704" h="468630">
                  <a:moveTo>
                    <a:pt x="3989652" y="0"/>
                  </a:moveTo>
                  <a:lnTo>
                    <a:pt x="0" y="0"/>
                  </a:lnTo>
                  <a:lnTo>
                    <a:pt x="0" y="468116"/>
                  </a:lnTo>
                  <a:lnTo>
                    <a:pt x="3989652" y="468116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09193" y="2126611"/>
              <a:ext cx="3989704" cy="285115"/>
            </a:xfrm>
            <a:custGeom>
              <a:avLst/>
              <a:gdLst/>
              <a:ahLst/>
              <a:cxnLst/>
              <a:rect l="l" t="t" r="r" b="b"/>
              <a:pathLst>
                <a:path w="3989704" h="285114">
                  <a:moveTo>
                    <a:pt x="3989652" y="0"/>
                  </a:moveTo>
                  <a:lnTo>
                    <a:pt x="0" y="0"/>
                  </a:lnTo>
                  <a:lnTo>
                    <a:pt x="0" y="234178"/>
                  </a:lnTo>
                  <a:lnTo>
                    <a:pt x="4008" y="253903"/>
                  </a:lnTo>
                  <a:lnTo>
                    <a:pt x="14922" y="270056"/>
                  </a:lnTo>
                  <a:lnTo>
                    <a:pt x="31075" y="280970"/>
                  </a:lnTo>
                  <a:lnTo>
                    <a:pt x="50800" y="284978"/>
                  </a:lnTo>
                  <a:lnTo>
                    <a:pt x="3938852" y="284978"/>
                  </a:lnTo>
                  <a:lnTo>
                    <a:pt x="3958576" y="280970"/>
                  </a:lnTo>
                  <a:lnTo>
                    <a:pt x="3974729" y="270056"/>
                  </a:lnTo>
                  <a:lnTo>
                    <a:pt x="3985644" y="253903"/>
                  </a:lnTo>
                  <a:lnTo>
                    <a:pt x="3989652" y="23417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309194" y="1994275"/>
            <a:ext cx="4040504" cy="4686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 marL="50800" marR="213360">
              <a:lnSpc>
                <a:spcPts val="950"/>
              </a:lnSpc>
            </a:pPr>
            <a:r>
              <a:rPr sz="800" spc="-10" dirty="0">
                <a:latin typeface="Microsoft Sans Serif"/>
                <a:cs typeface="Microsoft Sans Serif"/>
              </a:rPr>
              <a:t>How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many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ways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are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there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to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select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first-prize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winner,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second-prize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winner,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and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third-prize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winner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from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30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different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people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who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have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entered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contest?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47294" y="2468523"/>
            <a:ext cx="3904615" cy="5080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sz="800" b="1" spc="-5" dirty="0">
                <a:latin typeface="Arial"/>
                <a:cs typeface="Arial"/>
              </a:rPr>
              <a:t>Answer:</a:t>
            </a:r>
            <a:r>
              <a:rPr sz="800" b="1" spc="65" dirty="0">
                <a:latin typeface="Arial"/>
                <a:cs typeface="Arial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Because</a:t>
            </a:r>
            <a:r>
              <a:rPr sz="800" spc="2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it</a:t>
            </a:r>
            <a:r>
              <a:rPr sz="800" spc="2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matters</a:t>
            </a:r>
            <a:r>
              <a:rPr sz="800" spc="2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which</a:t>
            </a:r>
            <a:r>
              <a:rPr sz="800" spc="2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person</a:t>
            </a:r>
            <a:r>
              <a:rPr sz="800" spc="2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wins</a:t>
            </a:r>
            <a:r>
              <a:rPr sz="800" spc="2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which</a:t>
            </a:r>
            <a:r>
              <a:rPr sz="800" spc="2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prize,</a:t>
            </a:r>
            <a:r>
              <a:rPr sz="800" spc="2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2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number</a:t>
            </a:r>
            <a:r>
              <a:rPr sz="800" spc="2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2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ways</a:t>
            </a:r>
            <a:r>
              <a:rPr sz="800" spc="2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to 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pick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three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prize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winners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is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number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ordered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selections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three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elements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from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set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30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elements,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that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is,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number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3-permutations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set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30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elements.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10"/>
              </a:lnSpc>
            </a:pPr>
            <a:r>
              <a:rPr sz="800" spc="-10" dirty="0">
                <a:latin typeface="Microsoft Sans Serif"/>
                <a:cs typeface="Microsoft Sans Serif"/>
              </a:rPr>
              <a:t>Consequently, </a:t>
            </a:r>
            <a:r>
              <a:rPr sz="800" spc="-5" dirty="0">
                <a:latin typeface="Microsoft Sans Serif"/>
                <a:cs typeface="Microsoft Sans Serif"/>
              </a:rPr>
              <a:t>the </a:t>
            </a:r>
            <a:r>
              <a:rPr sz="800" spc="-10" dirty="0">
                <a:latin typeface="Microsoft Sans Serif"/>
                <a:cs typeface="Microsoft Sans Serif"/>
              </a:rPr>
              <a:t>answer</a:t>
            </a:r>
            <a:r>
              <a:rPr sz="800" spc="-5" dirty="0">
                <a:latin typeface="Microsoft Sans Serif"/>
                <a:cs typeface="Microsoft Sans Serif"/>
              </a:rPr>
              <a:t> is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623199" y="3130732"/>
            <a:ext cx="723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Calibri"/>
                <a:cs typeface="Calibri"/>
              </a:rPr>
              <a:t>3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11567" y="3080129"/>
            <a:ext cx="9436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120" dirty="0">
                <a:latin typeface="Calibri"/>
                <a:cs typeface="Calibri"/>
              </a:rPr>
              <a:t>P</a:t>
            </a:r>
            <a:r>
              <a:rPr sz="800" i="1" spc="-65" dirty="0">
                <a:latin typeface="Calibri"/>
                <a:cs typeface="Calibri"/>
              </a:rPr>
              <a:t> </a:t>
            </a:r>
            <a:r>
              <a:rPr sz="800" spc="40" dirty="0">
                <a:latin typeface="Calibri"/>
                <a:cs typeface="Calibri"/>
              </a:rPr>
              <a:t>(30</a:t>
            </a:r>
            <a:r>
              <a:rPr sz="800" i="1" spc="35" dirty="0">
                <a:latin typeface="Calibri"/>
                <a:cs typeface="Calibri"/>
              </a:rPr>
              <a:t>,</a:t>
            </a:r>
            <a:r>
              <a:rPr sz="800" i="1" spc="-40" dirty="0">
                <a:latin typeface="Calibri"/>
                <a:cs typeface="Calibri"/>
              </a:rPr>
              <a:t> </a:t>
            </a:r>
            <a:r>
              <a:rPr sz="800" spc="50" dirty="0">
                <a:latin typeface="Calibri"/>
                <a:cs typeface="Calibri"/>
              </a:rPr>
              <a:t>3) </a:t>
            </a:r>
            <a:r>
              <a:rPr sz="800" spc="254" dirty="0">
                <a:latin typeface="Calibri"/>
                <a:cs typeface="Calibri"/>
              </a:rPr>
              <a:t>=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80" dirty="0">
                <a:latin typeface="Calibri"/>
                <a:cs typeface="Calibri"/>
              </a:rPr>
              <a:t> </a:t>
            </a:r>
            <a:r>
              <a:rPr sz="900" spc="89" baseline="32407" dirty="0">
                <a:latin typeface="Calibri"/>
                <a:cs typeface="Calibri"/>
              </a:rPr>
              <a:t>30</a:t>
            </a:r>
            <a:r>
              <a:rPr sz="800" i="1" spc="120" dirty="0">
                <a:latin typeface="Calibri"/>
                <a:cs typeface="Calibri"/>
              </a:rPr>
              <a:t>P</a:t>
            </a:r>
            <a:r>
              <a:rPr sz="800" i="1" dirty="0">
                <a:latin typeface="Calibri"/>
                <a:cs typeface="Calibri"/>
              </a:rPr>
              <a:t>   </a:t>
            </a:r>
            <a:r>
              <a:rPr sz="800" i="1" spc="40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=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862137" y="3168738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298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1983867" y="3009644"/>
            <a:ext cx="6089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7834" algn="l"/>
              </a:tabLst>
            </a:pPr>
            <a:r>
              <a:rPr sz="800" dirty="0">
                <a:latin typeface="Calibri"/>
                <a:cs typeface="Calibri"/>
              </a:rPr>
              <a:t>30!	30!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442197" y="3168738"/>
            <a:ext cx="137795" cy="0"/>
          </a:xfrm>
          <a:custGeom>
            <a:avLst/>
            <a:gdLst/>
            <a:ahLst/>
            <a:cxnLst/>
            <a:rect l="l" t="t" r="r" b="b"/>
            <a:pathLst>
              <a:path w="137794">
                <a:moveTo>
                  <a:pt x="0" y="0"/>
                </a:moveTo>
                <a:lnTo>
                  <a:pt x="137426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1849437" y="3155948"/>
            <a:ext cx="7429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2455" algn="l"/>
              </a:tabLst>
            </a:pPr>
            <a:r>
              <a:rPr sz="800" spc="40" dirty="0">
                <a:latin typeface="Calibri"/>
                <a:cs typeface="Calibri"/>
              </a:rPr>
              <a:t>(30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145" dirty="0">
                <a:latin typeface="Yu Gothic"/>
                <a:cs typeface="Yu Gothic"/>
              </a:rPr>
              <a:t>−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25" dirty="0">
                <a:latin typeface="Calibri"/>
                <a:cs typeface="Calibri"/>
              </a:rPr>
              <a:t>3)!</a:t>
            </a:r>
            <a:r>
              <a:rPr sz="800" dirty="0">
                <a:latin typeface="Calibri"/>
                <a:cs typeface="Calibri"/>
              </a:rPr>
              <a:t>	27!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300782" y="3080129"/>
            <a:ext cx="13703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3215" algn="l"/>
              </a:tabLst>
            </a:pPr>
            <a:r>
              <a:rPr sz="800" spc="254" dirty="0">
                <a:latin typeface="Calibri"/>
                <a:cs typeface="Calibri"/>
              </a:rPr>
              <a:t>=	=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30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50" dirty="0">
                <a:latin typeface="Yu Gothic"/>
                <a:cs typeface="Yu Gothic"/>
              </a:rPr>
              <a:t> </a:t>
            </a:r>
            <a:r>
              <a:rPr sz="800" spc="15" dirty="0">
                <a:latin typeface="Calibri"/>
                <a:cs typeface="Calibri"/>
              </a:rPr>
              <a:t>29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50" dirty="0">
                <a:latin typeface="Yu Gothic"/>
                <a:cs typeface="Yu Gothic"/>
              </a:rPr>
              <a:t> </a:t>
            </a:r>
            <a:r>
              <a:rPr sz="800" spc="15" dirty="0">
                <a:latin typeface="Calibri"/>
                <a:cs typeface="Calibri"/>
              </a:rPr>
              <a:t>28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20" dirty="0">
                <a:latin typeface="Calibri"/>
                <a:cs typeface="Calibri"/>
              </a:rPr>
              <a:t>24360</a:t>
            </a:r>
            <a:r>
              <a:rPr sz="800" i="1" spc="20" dirty="0"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75863" y="3358384"/>
            <a:ext cx="203200" cy="55880"/>
            <a:chOff x="3275863" y="3358384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39032" y="336091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75863" y="33672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42982" y="3357119"/>
            <a:ext cx="203200" cy="58419"/>
            <a:chOff x="3542982" y="3357119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31883" y="337361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2982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19183" y="3360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10101" y="3357119"/>
            <a:ext cx="203200" cy="58419"/>
            <a:chOff x="3810101" y="3357119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86302" y="336091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0101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6302" y="3399015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5343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2" y="3358384"/>
            <a:ext cx="238760" cy="57150"/>
            <a:chOff x="4326582" y="3358384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39139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3649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36091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0" y="0"/>
            <a:ext cx="4608195" cy="231775"/>
            <a:chOff x="0" y="0"/>
            <a:chExt cx="4608195" cy="23177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08004" cy="23159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2065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1056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7883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289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8682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8682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845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49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853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357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861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365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869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131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6350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139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6430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527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0313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535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072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5762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080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468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3972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476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4980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Permutation</a:t>
            </a:r>
            <a:r>
              <a:rPr sz="500" spc="2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Combination</a:t>
            </a:r>
            <a:r>
              <a:rPr sz="5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Addition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Product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Rules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Pigeonhole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Principle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of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Inclusion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Exclusion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Divisibility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9" action="ppaction://hlinksldjump"/>
              </a:rPr>
              <a:t>Prime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9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0" y="181978"/>
            <a:ext cx="4608195" cy="277495"/>
            <a:chOff x="0" y="181978"/>
            <a:chExt cx="4608195" cy="277495"/>
          </a:xfrm>
        </p:grpSpPr>
        <p:pic>
          <p:nvPicPr>
            <p:cNvPr id="52" name="object 5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181978"/>
              <a:ext cx="4608004" cy="66166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0" y="231609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95300" y="196123"/>
            <a:ext cx="10483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Combination</a:t>
            </a:r>
            <a:endParaRPr sz="1400"/>
          </a:p>
        </p:txBody>
      </p:sp>
      <p:pic>
        <p:nvPicPr>
          <p:cNvPr id="55" name="object 5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459346"/>
            <a:ext cx="4608004" cy="33083"/>
          </a:xfrm>
          <a:prstGeom prst="rect">
            <a:avLst/>
          </a:prstGeom>
        </p:spPr>
      </p:pic>
      <p:sp>
        <p:nvSpPr>
          <p:cNvPr id="56" name="object 56"/>
          <p:cNvSpPr/>
          <p:nvPr/>
        </p:nvSpPr>
        <p:spPr>
          <a:xfrm>
            <a:off x="309193" y="697331"/>
            <a:ext cx="3989704" cy="156845"/>
          </a:xfrm>
          <a:custGeom>
            <a:avLst/>
            <a:gdLst/>
            <a:ahLst/>
            <a:cxnLst/>
            <a:rect l="l" t="t" r="r" b="b"/>
            <a:pathLst>
              <a:path w="3989704" h="15684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56326"/>
                </a:lnTo>
                <a:lnTo>
                  <a:pt x="3989652" y="156326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59994" y="712908"/>
            <a:ext cx="422275" cy="125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19"/>
              </a:lnSpc>
            </a:pPr>
            <a:r>
              <a:rPr sz="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Definition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09193" y="754267"/>
            <a:ext cx="4040504" cy="467359"/>
            <a:chOff x="309193" y="754267"/>
            <a:chExt cx="4040504" cy="467359"/>
          </a:xfrm>
        </p:grpSpPr>
        <p:pic>
          <p:nvPicPr>
            <p:cNvPr id="59" name="object 5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9194" y="841006"/>
              <a:ext cx="3989651" cy="5060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359994" y="754267"/>
              <a:ext cx="3989704" cy="467359"/>
            </a:xfrm>
            <a:custGeom>
              <a:avLst/>
              <a:gdLst/>
              <a:ahLst/>
              <a:cxnLst/>
              <a:rect l="l" t="t" r="r" b="b"/>
              <a:pathLst>
                <a:path w="3989704" h="467359">
                  <a:moveTo>
                    <a:pt x="3989652" y="0"/>
                  </a:moveTo>
                  <a:lnTo>
                    <a:pt x="0" y="0"/>
                  </a:lnTo>
                  <a:lnTo>
                    <a:pt x="0" y="466800"/>
                  </a:lnTo>
                  <a:lnTo>
                    <a:pt x="3989652" y="466800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09193" y="885288"/>
              <a:ext cx="3989704" cy="285115"/>
            </a:xfrm>
            <a:custGeom>
              <a:avLst/>
              <a:gdLst/>
              <a:ahLst/>
              <a:cxnLst/>
              <a:rect l="l" t="t" r="r" b="b"/>
              <a:pathLst>
                <a:path w="3989704" h="285115">
                  <a:moveTo>
                    <a:pt x="3989652" y="0"/>
                  </a:moveTo>
                  <a:lnTo>
                    <a:pt x="0" y="0"/>
                  </a:lnTo>
                  <a:lnTo>
                    <a:pt x="0" y="234178"/>
                  </a:lnTo>
                  <a:lnTo>
                    <a:pt x="4008" y="253903"/>
                  </a:lnTo>
                  <a:lnTo>
                    <a:pt x="14922" y="270056"/>
                  </a:lnTo>
                  <a:lnTo>
                    <a:pt x="31075" y="280970"/>
                  </a:lnTo>
                  <a:lnTo>
                    <a:pt x="50800" y="284978"/>
                  </a:lnTo>
                  <a:lnTo>
                    <a:pt x="3938852" y="284978"/>
                  </a:lnTo>
                  <a:lnTo>
                    <a:pt x="3958576" y="280970"/>
                  </a:lnTo>
                  <a:lnTo>
                    <a:pt x="3974729" y="270056"/>
                  </a:lnTo>
                  <a:lnTo>
                    <a:pt x="3985644" y="253903"/>
                  </a:lnTo>
                  <a:lnTo>
                    <a:pt x="3989652" y="23417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09194" y="754267"/>
            <a:ext cx="4040504" cy="467359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50800" marR="191135">
              <a:lnSpc>
                <a:spcPts val="950"/>
              </a:lnSpc>
              <a:spcBef>
                <a:spcPts val="1050"/>
              </a:spcBef>
            </a:pPr>
            <a:r>
              <a:rPr sz="800" spc="-5" dirty="0">
                <a:latin typeface="Microsoft Sans Serif"/>
                <a:cs typeface="Microsoft Sans Serif"/>
              </a:rPr>
              <a:t>An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unordered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selection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i="1" spc="105" dirty="0">
                <a:latin typeface="Calibri"/>
                <a:cs typeface="Calibri"/>
              </a:rPr>
              <a:t>r</a:t>
            </a:r>
            <a:r>
              <a:rPr sz="800" i="1" spc="70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elements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set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containing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i="1" spc="100" dirty="0">
                <a:latin typeface="Calibri"/>
                <a:cs typeface="Calibri"/>
              </a:rPr>
              <a:t>n</a:t>
            </a:r>
            <a:r>
              <a:rPr sz="800" i="1" spc="45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distinct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elements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called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an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i="1" spc="5" dirty="0">
                <a:latin typeface="Calibri"/>
                <a:cs typeface="Calibri"/>
              </a:rPr>
              <a:t>r</a:t>
            </a:r>
            <a:r>
              <a:rPr sz="800" spc="5" dirty="0">
                <a:latin typeface="Microsoft Sans Serif"/>
                <a:cs typeface="Microsoft Sans Serif"/>
              </a:rPr>
              <a:t>-combination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i="1" spc="100" dirty="0">
                <a:latin typeface="Calibri"/>
                <a:cs typeface="Calibri"/>
              </a:rPr>
              <a:t>n</a:t>
            </a:r>
            <a:r>
              <a:rPr sz="800" i="1" spc="40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elements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50" dirty="0">
                <a:latin typeface="Microsoft Sans Serif"/>
                <a:cs typeface="Microsoft Sans Serif"/>
              </a:rPr>
              <a:t>(</a:t>
            </a:r>
            <a:r>
              <a:rPr sz="800" i="1" spc="50" dirty="0">
                <a:latin typeface="Calibri"/>
                <a:cs typeface="Calibri"/>
              </a:rPr>
              <a:t>r</a:t>
            </a:r>
            <a:r>
              <a:rPr sz="800" i="1" spc="75" dirty="0">
                <a:latin typeface="Calibri"/>
                <a:cs typeface="Calibri"/>
              </a:rPr>
              <a:t> </a:t>
            </a:r>
            <a:r>
              <a:rPr sz="800" spc="75" dirty="0">
                <a:latin typeface="Yu Gothic"/>
                <a:cs typeface="Yu Gothic"/>
              </a:rPr>
              <a:t>≤</a:t>
            </a:r>
            <a:r>
              <a:rPr sz="800" spc="5" dirty="0">
                <a:latin typeface="Yu Gothic"/>
                <a:cs typeface="Yu Gothic"/>
              </a:rPr>
              <a:t> </a:t>
            </a:r>
            <a:r>
              <a:rPr sz="800" i="1" spc="30" dirty="0">
                <a:latin typeface="Calibri"/>
                <a:cs typeface="Calibri"/>
              </a:rPr>
              <a:t>n</a:t>
            </a:r>
            <a:r>
              <a:rPr sz="800" spc="30" dirty="0">
                <a:latin typeface="Microsoft Sans Serif"/>
                <a:cs typeface="Microsoft Sans Serif"/>
              </a:rPr>
              <a:t>).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63" name="object 6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79640" y="1306398"/>
            <a:ext cx="70142" cy="70142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3213112" y="1233369"/>
            <a:ext cx="8128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spc="140" dirty="0">
                <a:latin typeface="Georgia"/>
                <a:cs typeface="Georgia"/>
              </a:rPr>
              <a:t>n</a:t>
            </a:r>
            <a:endParaRPr sz="500">
              <a:latin typeface="Georgia"/>
              <a:cs typeface="Georgi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00354" y="1265160"/>
            <a:ext cx="27806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i="1" spc="5" dirty="0">
                <a:latin typeface="Calibri"/>
                <a:cs typeface="Calibri"/>
              </a:rPr>
              <a:t>r</a:t>
            </a:r>
            <a:r>
              <a:rPr sz="800" spc="5" dirty="0">
                <a:latin typeface="Microsoft Sans Serif"/>
                <a:cs typeface="Microsoft Sans Serif"/>
              </a:rPr>
              <a:t>-combination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i="1" spc="100" dirty="0">
                <a:latin typeface="Calibri"/>
                <a:cs typeface="Calibri"/>
              </a:rPr>
              <a:t>n</a:t>
            </a:r>
            <a:r>
              <a:rPr sz="800" i="1" spc="40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elements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denoted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by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i="1" spc="114" dirty="0">
                <a:latin typeface="Calibri"/>
                <a:cs typeface="Calibri"/>
              </a:rPr>
              <a:t>C</a:t>
            </a:r>
            <a:r>
              <a:rPr sz="800" spc="114" dirty="0">
                <a:latin typeface="Calibri"/>
                <a:cs typeface="Calibri"/>
              </a:rPr>
              <a:t>(</a:t>
            </a:r>
            <a:r>
              <a:rPr sz="800" i="1" spc="114" dirty="0">
                <a:latin typeface="Calibri"/>
                <a:cs typeface="Calibri"/>
              </a:rPr>
              <a:t>n,</a:t>
            </a:r>
            <a:r>
              <a:rPr sz="800" i="1" spc="-40" dirty="0">
                <a:latin typeface="Calibri"/>
                <a:cs typeface="Calibri"/>
              </a:rPr>
              <a:t> </a:t>
            </a:r>
            <a:r>
              <a:rPr sz="800" i="1" spc="105" dirty="0">
                <a:latin typeface="Calibri"/>
                <a:cs typeface="Calibri"/>
              </a:rPr>
              <a:t>r</a:t>
            </a:r>
            <a:r>
              <a:rPr sz="800" spc="105" dirty="0">
                <a:latin typeface="Calibri"/>
                <a:cs typeface="Calibri"/>
              </a:rPr>
              <a:t>)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or</a:t>
            </a:r>
            <a:r>
              <a:rPr sz="800" spc="535" dirty="0">
                <a:latin typeface="Microsoft Sans Serif"/>
                <a:cs typeface="Microsoft Sans Serif"/>
              </a:rPr>
              <a:t> </a:t>
            </a:r>
            <a:r>
              <a:rPr sz="800" i="1" spc="185" dirty="0">
                <a:latin typeface="Calibri"/>
                <a:cs typeface="Calibri"/>
              </a:rPr>
              <a:t>C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362591" y="1303114"/>
            <a:ext cx="698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40" dirty="0">
                <a:latin typeface="Calibri"/>
                <a:cs typeface="Calibri"/>
              </a:rPr>
              <a:t>r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610952" y="1244160"/>
            <a:ext cx="838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0" dirty="0">
                <a:latin typeface="Calibri"/>
                <a:cs typeface="Calibri"/>
              </a:rPr>
              <a:t>n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616934" y="1330152"/>
            <a:ext cx="698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40" dirty="0">
                <a:latin typeface="Calibri"/>
                <a:cs typeface="Calibri"/>
              </a:rPr>
              <a:t>r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561664" y="1183676"/>
            <a:ext cx="182880" cy="14732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800" spc="145" dirty="0">
                <a:latin typeface="Trebuchet MS"/>
                <a:cs typeface="Trebuchet MS"/>
              </a:rPr>
              <a:t>  </a:t>
            </a:r>
            <a:r>
              <a:rPr sz="800" spc="-25" dirty="0">
                <a:latin typeface="Trebuchet MS"/>
                <a:cs typeface="Trebuchet MS"/>
              </a:rPr>
              <a:t> </a:t>
            </a:r>
            <a:r>
              <a:rPr sz="800" spc="145" dirty="0">
                <a:latin typeface="Trebuchet MS"/>
                <a:cs typeface="Trebuchet MS"/>
              </a:rPr>
              <a:t> 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443541" y="1265160"/>
            <a:ext cx="4978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5595" algn="l"/>
              </a:tabLst>
            </a:pPr>
            <a:r>
              <a:rPr sz="800" spc="-5" dirty="0">
                <a:latin typeface="Microsoft Sans Serif"/>
                <a:cs typeface="Microsoft Sans Serif"/>
              </a:rPr>
              <a:t>or	and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062441" y="1498253"/>
            <a:ext cx="8128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spc="140" dirty="0">
                <a:latin typeface="Georgia"/>
                <a:cs typeface="Georgia"/>
              </a:rPr>
              <a:t>n</a:t>
            </a:r>
            <a:endParaRPr sz="500">
              <a:latin typeface="Georgia"/>
              <a:cs typeface="Georgi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561630" y="1546846"/>
            <a:ext cx="8801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359" baseline="6944" dirty="0">
                <a:latin typeface="Calibri"/>
                <a:cs typeface="Calibri"/>
              </a:rPr>
              <a:t>C</a:t>
            </a:r>
            <a:r>
              <a:rPr sz="1200" spc="127" baseline="6944" dirty="0">
                <a:latin typeface="Calibri"/>
                <a:cs typeface="Calibri"/>
              </a:rPr>
              <a:t>(</a:t>
            </a:r>
            <a:r>
              <a:rPr sz="1200" i="1" spc="97" baseline="6944" dirty="0">
                <a:latin typeface="Calibri"/>
                <a:cs typeface="Calibri"/>
              </a:rPr>
              <a:t>n,</a:t>
            </a:r>
            <a:r>
              <a:rPr sz="1200" i="1" spc="-60" baseline="6944" dirty="0">
                <a:latin typeface="Calibri"/>
                <a:cs typeface="Calibri"/>
              </a:rPr>
              <a:t> </a:t>
            </a:r>
            <a:r>
              <a:rPr sz="1200" i="1" spc="187" baseline="6944" dirty="0">
                <a:latin typeface="Calibri"/>
                <a:cs typeface="Calibri"/>
              </a:rPr>
              <a:t>r</a:t>
            </a:r>
            <a:r>
              <a:rPr sz="1200" spc="127" baseline="6944" dirty="0">
                <a:latin typeface="Calibri"/>
                <a:cs typeface="Calibri"/>
              </a:rPr>
              <a:t>)</a:t>
            </a:r>
            <a:r>
              <a:rPr sz="1200" spc="75" baseline="6944" dirty="0">
                <a:latin typeface="Calibri"/>
                <a:cs typeface="Calibri"/>
              </a:rPr>
              <a:t> </a:t>
            </a:r>
            <a:r>
              <a:rPr sz="1200" spc="382" baseline="6944" dirty="0">
                <a:latin typeface="Calibri"/>
                <a:cs typeface="Calibri"/>
              </a:rPr>
              <a:t>=</a:t>
            </a:r>
            <a:r>
              <a:rPr sz="1200" baseline="6944" dirty="0">
                <a:latin typeface="Calibri"/>
                <a:cs typeface="Calibri"/>
              </a:rPr>
              <a:t>   </a:t>
            </a:r>
            <a:r>
              <a:rPr sz="1200" spc="37" baseline="6944" dirty="0">
                <a:latin typeface="Calibri"/>
                <a:cs typeface="Calibri"/>
              </a:rPr>
              <a:t> </a:t>
            </a:r>
            <a:r>
              <a:rPr sz="1200" i="1" spc="359" baseline="6944" dirty="0">
                <a:latin typeface="Calibri"/>
                <a:cs typeface="Calibri"/>
              </a:rPr>
              <a:t>C</a:t>
            </a:r>
            <a:r>
              <a:rPr sz="600" i="1" spc="140" dirty="0">
                <a:latin typeface="Calibri"/>
                <a:cs typeface="Calibri"/>
              </a:rPr>
              <a:t>r</a:t>
            </a:r>
            <a:r>
              <a:rPr sz="600" i="1" dirty="0">
                <a:latin typeface="Calibri"/>
                <a:cs typeface="Calibri"/>
              </a:rPr>
              <a:t> </a:t>
            </a:r>
            <a:r>
              <a:rPr sz="600" i="1" spc="30" dirty="0">
                <a:latin typeface="Calibri"/>
                <a:cs typeface="Calibri"/>
              </a:rPr>
              <a:t> </a:t>
            </a:r>
            <a:r>
              <a:rPr sz="1200" spc="382" baseline="6944" dirty="0">
                <a:latin typeface="Calibri"/>
                <a:cs typeface="Calibri"/>
              </a:rPr>
              <a:t>=</a:t>
            </a:r>
            <a:endParaRPr sz="1200" baseline="6944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472359" y="1463711"/>
            <a:ext cx="908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00" dirty="0">
                <a:latin typeface="Calibri"/>
                <a:cs typeface="Calibri"/>
              </a:rPr>
              <a:t>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479230" y="1610015"/>
            <a:ext cx="742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05" dirty="0">
                <a:latin typeface="Calibri"/>
                <a:cs typeface="Calibri"/>
              </a:rPr>
              <a:t>r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408135" y="1422347"/>
            <a:ext cx="219075" cy="14732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800" spc="260" dirty="0">
                <a:latin typeface="Trebuchet MS"/>
                <a:cs typeface="Trebuchet MS"/>
              </a:rPr>
              <a:t>  </a:t>
            </a:r>
            <a:r>
              <a:rPr sz="800" spc="30" dirty="0">
                <a:latin typeface="Trebuchet MS"/>
                <a:cs typeface="Trebuchet MS"/>
              </a:rPr>
              <a:t> </a:t>
            </a:r>
            <a:r>
              <a:rPr sz="800" spc="260" dirty="0">
                <a:latin typeface="Trebuchet MS"/>
                <a:cs typeface="Trebuchet MS"/>
              </a:rPr>
              <a:t> 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631719" y="1534196"/>
            <a:ext cx="1092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54" dirty="0">
                <a:latin typeface="Calibri"/>
                <a:cs typeface="Calibri"/>
              </a:rPr>
              <a:t>=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760433" y="1438872"/>
            <a:ext cx="468630" cy="31813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186055" algn="l"/>
                <a:tab pos="455295" algn="l"/>
              </a:tabLst>
            </a:pPr>
            <a:r>
              <a:rPr sz="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800" i="1" u="sng" spc="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800" u="sng" spc="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!	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800" i="1" spc="125" dirty="0">
                <a:latin typeface="Calibri"/>
                <a:cs typeface="Calibri"/>
              </a:rPr>
              <a:t>r</a:t>
            </a:r>
            <a:r>
              <a:rPr sz="800" spc="30" dirty="0">
                <a:latin typeface="Calibri"/>
                <a:cs typeface="Calibri"/>
              </a:rPr>
              <a:t>!(</a:t>
            </a:r>
            <a:r>
              <a:rPr sz="800" i="1" spc="100" dirty="0">
                <a:latin typeface="Calibri"/>
                <a:cs typeface="Calibri"/>
              </a:rPr>
              <a:t>n</a:t>
            </a:r>
            <a:r>
              <a:rPr sz="800" i="1" spc="5" dirty="0">
                <a:latin typeface="Calibri"/>
                <a:cs typeface="Calibri"/>
              </a:rPr>
              <a:t> </a:t>
            </a:r>
            <a:r>
              <a:rPr sz="800" spc="-145" dirty="0">
                <a:latin typeface="Yu Gothic"/>
                <a:cs typeface="Yu Gothic"/>
              </a:rPr>
              <a:t>−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i="1" spc="125" dirty="0">
                <a:latin typeface="Calibri"/>
                <a:cs typeface="Calibri"/>
              </a:rPr>
              <a:t>r</a:t>
            </a:r>
            <a:r>
              <a:rPr sz="800" spc="30" dirty="0">
                <a:latin typeface="Calibri"/>
                <a:cs typeface="Calibri"/>
              </a:rPr>
              <a:t>)!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218751" y="1534196"/>
            <a:ext cx="558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0" dirty="0"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309193" y="1951735"/>
            <a:ext cx="3989704" cy="158115"/>
          </a:xfrm>
          <a:custGeom>
            <a:avLst/>
            <a:gdLst/>
            <a:ahLst/>
            <a:cxnLst/>
            <a:rect l="l" t="t" r="r" b="b"/>
            <a:pathLst>
              <a:path w="3989704" h="15811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57641"/>
                </a:lnTo>
                <a:lnTo>
                  <a:pt x="3989652" y="157641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359994" y="1966499"/>
            <a:ext cx="394335" cy="125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19"/>
              </a:lnSpc>
            </a:pPr>
            <a:r>
              <a:rPr sz="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309193" y="2008668"/>
            <a:ext cx="4040504" cy="448945"/>
            <a:chOff x="309193" y="2008668"/>
            <a:chExt cx="4040504" cy="448945"/>
          </a:xfrm>
        </p:grpSpPr>
        <p:pic>
          <p:nvPicPr>
            <p:cNvPr id="82" name="object 8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9194" y="2096719"/>
              <a:ext cx="3989651" cy="50609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359994" y="2008668"/>
              <a:ext cx="3989704" cy="448945"/>
            </a:xfrm>
            <a:custGeom>
              <a:avLst/>
              <a:gdLst/>
              <a:ahLst/>
              <a:cxnLst/>
              <a:rect l="l" t="t" r="r" b="b"/>
              <a:pathLst>
                <a:path w="3989704" h="448944">
                  <a:moveTo>
                    <a:pt x="3989652" y="0"/>
                  </a:moveTo>
                  <a:lnTo>
                    <a:pt x="0" y="0"/>
                  </a:lnTo>
                  <a:lnTo>
                    <a:pt x="0" y="448680"/>
                  </a:lnTo>
                  <a:lnTo>
                    <a:pt x="3989652" y="448680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09193" y="2141005"/>
              <a:ext cx="3989704" cy="266065"/>
            </a:xfrm>
            <a:custGeom>
              <a:avLst/>
              <a:gdLst/>
              <a:ahLst/>
              <a:cxnLst/>
              <a:rect l="l" t="t" r="r" b="b"/>
              <a:pathLst>
                <a:path w="3989704" h="266064">
                  <a:moveTo>
                    <a:pt x="3989652" y="0"/>
                  </a:moveTo>
                  <a:lnTo>
                    <a:pt x="0" y="0"/>
                  </a:lnTo>
                  <a:lnTo>
                    <a:pt x="0" y="214743"/>
                  </a:lnTo>
                  <a:lnTo>
                    <a:pt x="4008" y="234468"/>
                  </a:lnTo>
                  <a:lnTo>
                    <a:pt x="14922" y="250620"/>
                  </a:lnTo>
                  <a:lnTo>
                    <a:pt x="31075" y="261535"/>
                  </a:lnTo>
                  <a:lnTo>
                    <a:pt x="50800" y="265543"/>
                  </a:lnTo>
                  <a:lnTo>
                    <a:pt x="3938852" y="265543"/>
                  </a:lnTo>
                  <a:lnTo>
                    <a:pt x="3958576" y="261535"/>
                  </a:lnTo>
                  <a:lnTo>
                    <a:pt x="3974729" y="250620"/>
                  </a:lnTo>
                  <a:lnTo>
                    <a:pt x="3985644" y="234468"/>
                  </a:lnTo>
                  <a:lnTo>
                    <a:pt x="3989652" y="214743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309194" y="2008668"/>
            <a:ext cx="4040504" cy="44894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 marL="50800" marR="180975">
              <a:lnSpc>
                <a:spcPts val="950"/>
              </a:lnSpc>
            </a:pPr>
            <a:r>
              <a:rPr sz="800" spc="-10" dirty="0">
                <a:latin typeface="Microsoft Sans Serif"/>
                <a:cs typeface="Microsoft Sans Serif"/>
              </a:rPr>
              <a:t>How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many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ways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are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there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to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select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11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players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from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23-member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football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squad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for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final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match?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47294" y="2463481"/>
            <a:ext cx="361632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sz="800" b="1" spc="-5" dirty="0">
                <a:latin typeface="Arial"/>
                <a:cs typeface="Arial"/>
              </a:rPr>
              <a:t>Answer:</a:t>
            </a:r>
            <a:r>
              <a:rPr sz="800" b="1" spc="55" dirty="0">
                <a:latin typeface="Arial"/>
                <a:cs typeface="Arial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answer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given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by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number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11-combinations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set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with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23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elements.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answer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is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727974" y="2865303"/>
            <a:ext cx="118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Calibri"/>
                <a:cs typeface="Calibri"/>
              </a:rPr>
              <a:t>11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953414" y="2814687"/>
            <a:ext cx="10452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923290" algn="l"/>
              </a:tabLst>
            </a:pPr>
            <a:r>
              <a:rPr sz="800" i="1" spc="75" dirty="0">
                <a:latin typeface="Calibri"/>
                <a:cs typeface="Calibri"/>
              </a:rPr>
              <a:t>C</a:t>
            </a:r>
            <a:r>
              <a:rPr sz="800" spc="75" dirty="0">
                <a:latin typeface="Calibri"/>
                <a:cs typeface="Calibri"/>
              </a:rPr>
              <a:t>(23</a:t>
            </a:r>
            <a:r>
              <a:rPr sz="800" i="1" spc="75" dirty="0">
                <a:latin typeface="Calibri"/>
                <a:cs typeface="Calibri"/>
              </a:rPr>
              <a:t>,</a:t>
            </a:r>
            <a:r>
              <a:rPr sz="800" i="1" spc="-40" dirty="0">
                <a:latin typeface="Calibri"/>
                <a:cs typeface="Calibri"/>
              </a:rPr>
              <a:t> </a:t>
            </a:r>
            <a:r>
              <a:rPr sz="800" spc="40" dirty="0">
                <a:latin typeface="Calibri"/>
                <a:cs typeface="Calibri"/>
              </a:rPr>
              <a:t>11)</a:t>
            </a:r>
            <a:r>
              <a:rPr sz="800" spc="60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110" dirty="0">
                <a:latin typeface="Calibri"/>
                <a:cs typeface="Calibri"/>
              </a:rPr>
              <a:t> </a:t>
            </a:r>
            <a:r>
              <a:rPr sz="900" spc="150" baseline="32407" dirty="0">
                <a:latin typeface="Calibri"/>
                <a:cs typeface="Calibri"/>
              </a:rPr>
              <a:t>23</a:t>
            </a:r>
            <a:r>
              <a:rPr sz="800" i="1" spc="100" dirty="0">
                <a:latin typeface="Calibri"/>
                <a:cs typeface="Calibri"/>
              </a:rPr>
              <a:t>C	</a:t>
            </a:r>
            <a:r>
              <a:rPr sz="800" spc="254" dirty="0">
                <a:latin typeface="Calibri"/>
                <a:cs typeface="Calibri"/>
              </a:rPr>
              <a:t>=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2005507" y="2903309"/>
            <a:ext cx="597535" cy="0"/>
          </a:xfrm>
          <a:custGeom>
            <a:avLst/>
            <a:gdLst/>
            <a:ahLst/>
            <a:cxnLst/>
            <a:rect l="l" t="t" r="r" b="b"/>
            <a:pathLst>
              <a:path w="597535">
                <a:moveTo>
                  <a:pt x="0" y="0"/>
                </a:moveTo>
                <a:lnTo>
                  <a:pt x="597484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2222842" y="2744214"/>
            <a:ext cx="7727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2300" algn="l"/>
              </a:tabLst>
            </a:pPr>
            <a:r>
              <a:rPr sz="800" dirty="0">
                <a:latin typeface="Calibri"/>
                <a:cs typeface="Calibri"/>
              </a:rPr>
              <a:t>23!	23!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2776766" y="2903309"/>
            <a:ext cx="274955" cy="0"/>
          </a:xfrm>
          <a:custGeom>
            <a:avLst/>
            <a:gdLst/>
            <a:ahLst/>
            <a:cxnLst/>
            <a:rect l="l" t="t" r="r" b="b"/>
            <a:pathLst>
              <a:path w="274955">
                <a:moveTo>
                  <a:pt x="0" y="0"/>
                </a:moveTo>
                <a:lnTo>
                  <a:pt x="274840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1992807" y="2890518"/>
            <a:ext cx="10718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83590" algn="l"/>
              </a:tabLst>
            </a:pPr>
            <a:r>
              <a:rPr sz="800" spc="20" dirty="0">
                <a:latin typeface="Calibri"/>
                <a:cs typeface="Calibri"/>
              </a:rPr>
              <a:t>11!(23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145" dirty="0">
                <a:latin typeface="Yu Gothic"/>
                <a:cs typeface="Yu Gothic"/>
              </a:rPr>
              <a:t>−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20" dirty="0">
                <a:latin typeface="Calibri"/>
                <a:cs typeface="Calibri"/>
              </a:rPr>
              <a:t>11)!</a:t>
            </a:r>
            <a:r>
              <a:rPr sz="800" dirty="0">
                <a:latin typeface="Calibri"/>
                <a:cs typeface="Calibri"/>
              </a:rPr>
              <a:t>	11!12!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635364" y="2814687"/>
            <a:ext cx="9944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1009" algn="l"/>
              </a:tabLst>
            </a:pPr>
            <a:r>
              <a:rPr sz="800" spc="254" dirty="0">
                <a:latin typeface="Calibri"/>
                <a:cs typeface="Calibri"/>
              </a:rPr>
              <a:t>=	=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spc="15" dirty="0">
                <a:latin typeface="Calibri"/>
                <a:cs typeface="Calibri"/>
              </a:rPr>
              <a:t>1352078</a:t>
            </a:r>
            <a:r>
              <a:rPr sz="800" i="1" spc="15" dirty="0"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75863" y="3358384"/>
            <a:ext cx="203200" cy="55880"/>
            <a:chOff x="3275863" y="3358384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39032" y="336091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75863" y="33672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42982" y="3357119"/>
            <a:ext cx="203200" cy="58419"/>
            <a:chOff x="3542982" y="3357119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31883" y="337361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2982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19183" y="3360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10101" y="3357119"/>
            <a:ext cx="203200" cy="58419"/>
            <a:chOff x="3810101" y="3357119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86302" y="336091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0101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6302" y="3399015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5343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2" y="3358384"/>
            <a:ext cx="238760" cy="57150"/>
            <a:chOff x="4326582" y="3358384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39139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3649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36091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0" y="0"/>
            <a:ext cx="4608195" cy="231775"/>
            <a:chOff x="0" y="0"/>
            <a:chExt cx="4608195" cy="23177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08004" cy="23159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2065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1056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7883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289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8682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845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845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49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853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357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861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365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869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131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6350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139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6430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527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0313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535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072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5762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080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468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3972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476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4980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Permutation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Combination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Addition</a:t>
            </a:r>
            <a:r>
              <a:rPr sz="500" spc="1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and</a:t>
            </a:r>
            <a:r>
              <a:rPr sz="500" spc="1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Product</a:t>
            </a:r>
            <a:r>
              <a:rPr sz="500" spc="1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Rules</a:t>
            </a:r>
            <a:r>
              <a:rPr sz="5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Pigeonhole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Principle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of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Inclusion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Exclusion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Divisibility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9" action="ppaction://hlinksldjump"/>
              </a:rPr>
              <a:t>Prime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9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0" y="181978"/>
            <a:ext cx="4608195" cy="277495"/>
            <a:chOff x="0" y="181978"/>
            <a:chExt cx="4608195" cy="277495"/>
          </a:xfrm>
        </p:grpSpPr>
        <p:pic>
          <p:nvPicPr>
            <p:cNvPr id="52" name="object 5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181978"/>
              <a:ext cx="4608004" cy="66166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0" y="231609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95300" y="196123"/>
            <a:ext cx="6026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Outline</a:t>
            </a:r>
            <a:endParaRPr sz="1400"/>
          </a:p>
        </p:txBody>
      </p:sp>
      <p:pic>
        <p:nvPicPr>
          <p:cNvPr id="55" name="object 5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459346"/>
            <a:ext cx="4608004" cy="33083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07060" y="655790"/>
            <a:ext cx="172046" cy="172046"/>
          </a:xfrm>
          <a:prstGeom prst="rect">
            <a:avLst/>
          </a:prstGeom>
        </p:spPr>
      </p:pic>
      <p:sp>
        <p:nvSpPr>
          <p:cNvPr id="57" name="object 57"/>
          <p:cNvSpPr txBox="1"/>
          <p:nvPr/>
        </p:nvSpPr>
        <p:spPr>
          <a:xfrm>
            <a:off x="355765" y="671743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1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29272" y="561168"/>
            <a:ext cx="2010410" cy="266128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3" action="ppaction://hlinksldjump"/>
              </a:rPr>
              <a:t>Combinatorics</a:t>
            </a:r>
            <a:endParaRPr sz="1000">
              <a:latin typeface="Microsoft Sans Serif"/>
              <a:cs typeface="Microsoft Sans Serif"/>
            </a:endParaRPr>
          </a:p>
          <a:p>
            <a:pPr marL="12700" marR="320675">
              <a:lnSpc>
                <a:spcPct val="157200"/>
              </a:lnSpc>
            </a:pPr>
            <a:r>
              <a:rPr sz="1000" spc="-10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Permutation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 and Combination </a:t>
            </a:r>
            <a:r>
              <a:rPr sz="1000" spc="-25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Addition</a:t>
            </a:r>
            <a:r>
              <a:rPr sz="100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and</a:t>
            </a:r>
            <a:r>
              <a:rPr sz="1000" spc="5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Product</a:t>
            </a:r>
            <a:r>
              <a:rPr sz="100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Rules </a:t>
            </a:r>
            <a:r>
              <a:rPr sz="100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Pigeonhole</a:t>
            </a:r>
            <a:r>
              <a:rPr sz="1000" spc="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endParaRPr sz="1000">
              <a:latin typeface="Microsoft Sans Serif"/>
              <a:cs typeface="Microsoft Sans Serif"/>
            </a:endParaRPr>
          </a:p>
          <a:p>
            <a:pPr marL="12700" marR="5080">
              <a:lnSpc>
                <a:spcPct val="157200"/>
              </a:lnSpc>
            </a:pP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7" action="ppaction://hlinksldjump"/>
              </a:rPr>
              <a:t>Principle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7" action="ppaction://hlinksldjump"/>
              </a:rPr>
              <a:t>of</a:t>
            </a:r>
            <a:r>
              <a:rPr sz="1000" spc="5" dirty="0">
                <a:solidFill>
                  <a:srgbClr val="D6D6E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7" action="ppaction://hlinksldjump"/>
              </a:rPr>
              <a:t>Inclusion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7" action="ppaction://hlinksldjump"/>
              </a:rPr>
              <a:t>and</a:t>
            </a:r>
            <a:r>
              <a:rPr sz="1000" spc="5" dirty="0">
                <a:solidFill>
                  <a:srgbClr val="D6D6E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7" action="ppaction://hlinksldjump"/>
              </a:rPr>
              <a:t>Exclusion </a:t>
            </a:r>
            <a:r>
              <a:rPr sz="1000" spc="-25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8" action="ppaction://hlinksldjump"/>
              </a:rPr>
              <a:t>Divisibility</a:t>
            </a:r>
            <a:endParaRPr sz="1000">
              <a:latin typeface="Microsoft Sans Serif"/>
              <a:cs typeface="Microsoft Sans Serif"/>
            </a:endParaRPr>
          </a:p>
          <a:p>
            <a:pPr marL="12700" marR="902335">
              <a:lnSpc>
                <a:spcPct val="157200"/>
              </a:lnSpc>
            </a:pP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9" action="ppaction://hlinksldjump"/>
              </a:rPr>
              <a:t>Prime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9" action="ppaction://hlinksldjump"/>
              </a:rPr>
              <a:t>Numbers </a:t>
            </a:r>
            <a:r>
              <a:rPr sz="100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3" action="ppaction://hlinksldjump"/>
              </a:rPr>
              <a:t>Prime </a:t>
            </a:r>
            <a:r>
              <a:rPr sz="1000" spc="-10" dirty="0">
                <a:solidFill>
                  <a:srgbClr val="D6D6EF"/>
                </a:solidFill>
                <a:latin typeface="Microsoft Sans Serif"/>
                <a:cs typeface="Microsoft Sans Serif"/>
                <a:hlinkClick r:id="rId13" action="ppaction://hlinksldjump"/>
              </a:rPr>
              <a:t>Factorization </a:t>
            </a:r>
            <a:r>
              <a:rPr sz="1000" spc="-254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4" action="ppaction://hlinksldjump"/>
              </a:rPr>
              <a:t>GCD</a:t>
            </a:r>
            <a:endParaRPr sz="1000">
              <a:latin typeface="Microsoft Sans Serif"/>
              <a:cs typeface="Microsoft Sans Serif"/>
            </a:endParaRPr>
          </a:p>
          <a:p>
            <a:pPr marL="12700" marR="609600">
              <a:lnSpc>
                <a:spcPct val="157200"/>
              </a:lnSpc>
            </a:pP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5" action="ppaction://hlinksldjump"/>
              </a:rPr>
              <a:t>The</a:t>
            </a:r>
            <a:r>
              <a:rPr sz="1000" spc="-15" dirty="0">
                <a:solidFill>
                  <a:srgbClr val="D6D6EF"/>
                </a:solidFill>
                <a:latin typeface="Microsoft Sans Serif"/>
                <a:cs typeface="Microsoft Sans Serif"/>
                <a:hlinkClick r:id="rId15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5" action="ppaction://hlinksldjump"/>
              </a:rPr>
              <a:t>Euclidean</a:t>
            </a:r>
            <a:r>
              <a:rPr sz="1000" spc="-15" dirty="0">
                <a:solidFill>
                  <a:srgbClr val="D6D6EF"/>
                </a:solidFill>
                <a:latin typeface="Microsoft Sans Serif"/>
                <a:cs typeface="Microsoft Sans Serif"/>
                <a:hlinkClick r:id="rId15" action="ppaction://hlinksldjump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5" action="ppaction://hlinksldjump"/>
              </a:rPr>
              <a:t>Algorithm </a:t>
            </a:r>
            <a:r>
              <a:rPr sz="1000" spc="-250" dirty="0">
                <a:solidFill>
                  <a:srgbClr val="D6D6E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D6D6EF"/>
                </a:solidFill>
                <a:latin typeface="Microsoft Sans Serif"/>
                <a:cs typeface="Microsoft Sans Serif"/>
                <a:hlinkClick r:id="rId16" action="ppaction://hlinksldjump"/>
              </a:rPr>
              <a:t>LCM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59" name="object 5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07060" y="895362"/>
            <a:ext cx="172046" cy="172046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355765" y="911316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2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61" name="object 6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07060" y="1134948"/>
            <a:ext cx="172046" cy="172046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355765" y="1150165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3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63" name="object 6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07060" y="1374521"/>
            <a:ext cx="172046" cy="172046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355765" y="1390474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4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65" name="object 6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07060" y="1614106"/>
            <a:ext cx="172046" cy="172046"/>
          </a:xfrm>
          <a:prstGeom prst="rect">
            <a:avLst/>
          </a:prstGeom>
        </p:spPr>
      </p:pic>
      <p:sp>
        <p:nvSpPr>
          <p:cNvPr id="66" name="object 66"/>
          <p:cNvSpPr txBox="1"/>
          <p:nvPr/>
        </p:nvSpPr>
        <p:spPr>
          <a:xfrm>
            <a:off x="355765" y="1628510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5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67" name="object 6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07060" y="1853692"/>
            <a:ext cx="172046" cy="172046"/>
          </a:xfrm>
          <a:prstGeom prst="rect">
            <a:avLst/>
          </a:prstGeom>
        </p:spPr>
      </p:pic>
      <p:sp>
        <p:nvSpPr>
          <p:cNvPr id="68" name="object 68"/>
          <p:cNvSpPr txBox="1"/>
          <p:nvPr/>
        </p:nvSpPr>
        <p:spPr>
          <a:xfrm>
            <a:off x="355765" y="1868909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6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69" name="object 6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07060" y="2093264"/>
            <a:ext cx="172046" cy="172046"/>
          </a:xfrm>
          <a:prstGeom prst="rect">
            <a:avLst/>
          </a:prstGeom>
        </p:spPr>
      </p:pic>
      <p:sp>
        <p:nvSpPr>
          <p:cNvPr id="70" name="object 70"/>
          <p:cNvSpPr txBox="1"/>
          <p:nvPr/>
        </p:nvSpPr>
        <p:spPr>
          <a:xfrm>
            <a:off x="355765" y="2108405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7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71" name="object 7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07060" y="2332850"/>
            <a:ext cx="172046" cy="172046"/>
          </a:xfrm>
          <a:prstGeom prst="rect">
            <a:avLst/>
          </a:prstGeom>
        </p:spPr>
      </p:pic>
      <p:sp>
        <p:nvSpPr>
          <p:cNvPr id="72" name="object 72"/>
          <p:cNvSpPr txBox="1"/>
          <p:nvPr/>
        </p:nvSpPr>
        <p:spPr>
          <a:xfrm>
            <a:off x="355765" y="2348067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8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73" name="object 7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07060" y="2572423"/>
            <a:ext cx="172046" cy="172046"/>
          </a:xfrm>
          <a:prstGeom prst="rect">
            <a:avLst/>
          </a:prstGeom>
        </p:spPr>
      </p:pic>
      <p:sp>
        <p:nvSpPr>
          <p:cNvPr id="74" name="object 74"/>
          <p:cNvSpPr txBox="1"/>
          <p:nvPr/>
        </p:nvSpPr>
        <p:spPr>
          <a:xfrm>
            <a:off x="355765" y="2587653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9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75" name="object 7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07060" y="2812008"/>
            <a:ext cx="172046" cy="172046"/>
          </a:xfrm>
          <a:prstGeom prst="rect">
            <a:avLst/>
          </a:prstGeom>
        </p:spPr>
      </p:pic>
      <p:sp>
        <p:nvSpPr>
          <p:cNvPr id="76" name="object 76"/>
          <p:cNvSpPr txBox="1"/>
          <p:nvPr/>
        </p:nvSpPr>
        <p:spPr>
          <a:xfrm>
            <a:off x="331139" y="2827225"/>
            <a:ext cx="1244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10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77" name="object 7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07060" y="3051581"/>
            <a:ext cx="172046" cy="172046"/>
          </a:xfrm>
          <a:prstGeom prst="rect">
            <a:avLst/>
          </a:prstGeom>
        </p:spPr>
      </p:pic>
      <p:sp>
        <p:nvSpPr>
          <p:cNvPr id="78" name="object 78"/>
          <p:cNvSpPr txBox="1"/>
          <p:nvPr/>
        </p:nvSpPr>
        <p:spPr>
          <a:xfrm>
            <a:off x="331139" y="3067535"/>
            <a:ext cx="1244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AFAFD"/>
                </a:solidFill>
                <a:latin typeface="Microsoft Sans Serif"/>
                <a:cs typeface="Microsoft Sans Serif"/>
              </a:rPr>
              <a:t>11</a:t>
            </a:r>
            <a:endParaRPr sz="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75863" y="3358384"/>
            <a:ext cx="203200" cy="55880"/>
            <a:chOff x="3275863" y="3358384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39032" y="336091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75863" y="33672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42982" y="3357119"/>
            <a:ext cx="203200" cy="58419"/>
            <a:chOff x="3542982" y="3357119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31883" y="337361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2982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19183" y="3360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10101" y="3357119"/>
            <a:ext cx="203200" cy="58419"/>
            <a:chOff x="3810101" y="3357119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86302" y="336091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0101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6302" y="3399015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5343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2" y="3358384"/>
            <a:ext cx="238760" cy="57150"/>
            <a:chOff x="4326582" y="3358384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39139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3649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36091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0" y="0"/>
            <a:ext cx="4608195" cy="231775"/>
            <a:chOff x="0" y="0"/>
            <a:chExt cx="4608195" cy="23177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08004" cy="23159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2065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1056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7883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289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8682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845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349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49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853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357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861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3653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8692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131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6350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1391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6430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527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03130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5353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072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5762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08018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468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3972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47654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498047" y="1176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95300" y="0"/>
            <a:ext cx="451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Combinatorics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Permutation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Combination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Addition</a:t>
            </a:r>
            <a:r>
              <a:rPr sz="500" spc="1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and</a:t>
            </a:r>
            <a:r>
              <a:rPr sz="500" spc="1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Product</a:t>
            </a:r>
            <a:r>
              <a:rPr sz="500" spc="1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Rules</a:t>
            </a:r>
            <a:r>
              <a:rPr sz="5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Pigeonhole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Principle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Principle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of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Inclusion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and</a:t>
            </a:r>
            <a:r>
              <a:rPr sz="500" spc="1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Exclusion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Divisibility</a:t>
            </a:r>
            <a:r>
              <a:rPr sz="500" spc="12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1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9" action="ppaction://hlinksldjump"/>
              </a:rPr>
              <a:t>Prime</a:t>
            </a:r>
            <a:r>
              <a:rPr sz="500" spc="20" dirty="0">
                <a:solidFill>
                  <a:srgbClr val="7F7F7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5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9" action="ppaction://hlinksldjump"/>
              </a:rPr>
              <a:t>Nu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0" y="181978"/>
            <a:ext cx="4608195" cy="277495"/>
            <a:chOff x="0" y="181978"/>
            <a:chExt cx="4608195" cy="277495"/>
          </a:xfrm>
        </p:grpSpPr>
        <p:pic>
          <p:nvPicPr>
            <p:cNvPr id="52" name="object 5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181978"/>
              <a:ext cx="4608004" cy="66166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0" y="231609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95300" y="196123"/>
            <a:ext cx="11093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Addition</a:t>
            </a:r>
            <a:r>
              <a:rPr sz="1400" spc="-3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Rule</a:t>
            </a:r>
            <a:endParaRPr sz="1400"/>
          </a:p>
        </p:txBody>
      </p:sp>
      <p:pic>
        <p:nvPicPr>
          <p:cNvPr id="55" name="object 5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459346"/>
            <a:ext cx="4608004" cy="33083"/>
          </a:xfrm>
          <a:prstGeom prst="rect">
            <a:avLst/>
          </a:prstGeom>
        </p:spPr>
      </p:pic>
      <p:sp>
        <p:nvSpPr>
          <p:cNvPr id="56" name="object 56"/>
          <p:cNvSpPr txBox="1"/>
          <p:nvPr/>
        </p:nvSpPr>
        <p:spPr>
          <a:xfrm>
            <a:off x="296494" y="602347"/>
            <a:ext cx="4015104" cy="9696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3500" marR="118745">
              <a:lnSpc>
                <a:spcPts val="950"/>
              </a:lnSpc>
              <a:spcBef>
                <a:spcPts val="135"/>
              </a:spcBef>
            </a:pPr>
            <a:r>
              <a:rPr sz="800" b="1" spc="-5" dirty="0">
                <a:solidFill>
                  <a:srgbClr val="FF0000"/>
                </a:solidFill>
                <a:latin typeface="Arial"/>
                <a:cs typeface="Arial"/>
              </a:rPr>
              <a:t>Addition Rule:</a:t>
            </a:r>
            <a:r>
              <a:rPr sz="800" b="1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task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can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done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either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one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i="1" spc="80" dirty="0">
                <a:latin typeface="Calibri"/>
                <a:cs typeface="Calibri"/>
              </a:rPr>
              <a:t>n</a:t>
            </a:r>
            <a:r>
              <a:rPr sz="900" spc="120" baseline="-9259" dirty="0">
                <a:latin typeface="Calibri"/>
                <a:cs typeface="Calibri"/>
              </a:rPr>
              <a:t>1</a:t>
            </a:r>
            <a:r>
              <a:rPr sz="900" spc="209" baseline="-9259" dirty="0">
                <a:latin typeface="Calibri"/>
                <a:cs typeface="Calibri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ways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or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one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i="1" spc="80" dirty="0">
                <a:latin typeface="Calibri"/>
                <a:cs typeface="Calibri"/>
              </a:rPr>
              <a:t>n</a:t>
            </a:r>
            <a:r>
              <a:rPr sz="900" spc="120" baseline="-9259" dirty="0">
                <a:latin typeface="Calibri"/>
                <a:cs typeface="Calibri"/>
              </a:rPr>
              <a:t>2</a:t>
            </a:r>
            <a:r>
              <a:rPr sz="900" spc="209" baseline="-9259" dirty="0">
                <a:latin typeface="Calibri"/>
                <a:cs typeface="Calibri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ways, 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where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none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set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i="1" spc="80" dirty="0">
                <a:latin typeface="Calibri"/>
                <a:cs typeface="Calibri"/>
              </a:rPr>
              <a:t>n</a:t>
            </a:r>
            <a:r>
              <a:rPr sz="900" spc="120" baseline="-9259" dirty="0">
                <a:latin typeface="Calibri"/>
                <a:cs typeface="Calibri"/>
              </a:rPr>
              <a:t>1</a:t>
            </a:r>
            <a:r>
              <a:rPr sz="900" spc="209" baseline="-9259" dirty="0">
                <a:latin typeface="Calibri"/>
                <a:cs typeface="Calibri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ways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same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any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set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i="1" spc="80" dirty="0">
                <a:latin typeface="Calibri"/>
                <a:cs typeface="Calibri"/>
              </a:rPr>
              <a:t>n</a:t>
            </a:r>
            <a:r>
              <a:rPr sz="900" spc="120" baseline="-9259" dirty="0">
                <a:latin typeface="Calibri"/>
                <a:cs typeface="Calibri"/>
              </a:rPr>
              <a:t>2</a:t>
            </a:r>
            <a:r>
              <a:rPr sz="900" spc="209" baseline="-9259" dirty="0">
                <a:latin typeface="Calibri"/>
                <a:cs typeface="Calibri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ways,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there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are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i="1" spc="80" dirty="0">
                <a:latin typeface="Calibri"/>
                <a:cs typeface="Calibri"/>
              </a:rPr>
              <a:t>n</a:t>
            </a:r>
            <a:r>
              <a:rPr sz="900" spc="120" baseline="-9259" dirty="0">
                <a:latin typeface="Calibri"/>
                <a:cs typeface="Calibri"/>
              </a:rPr>
              <a:t>1</a:t>
            </a:r>
            <a:r>
              <a:rPr sz="900" spc="157" baseline="-9259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+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i="1" spc="80" dirty="0">
                <a:latin typeface="Calibri"/>
                <a:cs typeface="Calibri"/>
              </a:rPr>
              <a:t>n</a:t>
            </a:r>
            <a:r>
              <a:rPr sz="900" spc="120" baseline="-9259" dirty="0">
                <a:latin typeface="Calibri"/>
                <a:cs typeface="Calibri"/>
              </a:rPr>
              <a:t>2</a:t>
            </a:r>
            <a:r>
              <a:rPr sz="900" spc="202" baseline="-9259" dirty="0">
                <a:latin typeface="Calibri"/>
                <a:cs typeface="Calibri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ways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to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do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task.</a:t>
            </a:r>
            <a:endParaRPr sz="800">
              <a:latin typeface="Microsoft Sans Serif"/>
              <a:cs typeface="Microsoft Sans Serif"/>
            </a:endParaRPr>
          </a:p>
          <a:p>
            <a:pPr marL="63500" marR="55880">
              <a:lnSpc>
                <a:spcPts val="950"/>
              </a:lnSpc>
              <a:spcBef>
                <a:spcPts val="785"/>
              </a:spcBef>
            </a:pPr>
            <a:r>
              <a:rPr sz="800" b="1" spc="-5" dirty="0">
                <a:latin typeface="Arial"/>
                <a:cs typeface="Arial"/>
              </a:rPr>
              <a:t>Extension</a:t>
            </a:r>
            <a:r>
              <a:rPr sz="800" b="1" spc="15" dirty="0">
                <a:latin typeface="Arial"/>
                <a:cs typeface="Arial"/>
              </a:rPr>
              <a:t> </a:t>
            </a:r>
            <a:r>
              <a:rPr sz="800" b="1" spc="-5" dirty="0">
                <a:latin typeface="Arial"/>
                <a:cs typeface="Arial"/>
              </a:rPr>
              <a:t>of</a:t>
            </a:r>
            <a:r>
              <a:rPr sz="800" b="1" spc="15" dirty="0">
                <a:latin typeface="Arial"/>
                <a:cs typeface="Arial"/>
              </a:rPr>
              <a:t> </a:t>
            </a:r>
            <a:r>
              <a:rPr sz="800" b="1" spc="-5" dirty="0">
                <a:latin typeface="Arial"/>
                <a:cs typeface="Arial"/>
              </a:rPr>
              <a:t>Addition</a:t>
            </a:r>
            <a:r>
              <a:rPr sz="800" b="1" spc="15" dirty="0">
                <a:latin typeface="Arial"/>
                <a:cs typeface="Arial"/>
              </a:rPr>
              <a:t> </a:t>
            </a:r>
            <a:r>
              <a:rPr sz="800" b="1" spc="-5" dirty="0">
                <a:latin typeface="Arial"/>
                <a:cs typeface="Arial"/>
              </a:rPr>
              <a:t>Rule:</a:t>
            </a:r>
            <a:r>
              <a:rPr sz="800" b="1" spc="70" dirty="0">
                <a:latin typeface="Arial"/>
                <a:cs typeface="Arial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Suppose</a:t>
            </a:r>
            <a:r>
              <a:rPr sz="800" spc="3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that</a:t>
            </a:r>
            <a:r>
              <a:rPr sz="800" spc="2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</a:t>
            </a:r>
            <a:r>
              <a:rPr sz="800" spc="2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task</a:t>
            </a:r>
            <a:r>
              <a:rPr sz="800" spc="2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can</a:t>
            </a:r>
            <a:r>
              <a:rPr sz="800" spc="2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be</a:t>
            </a:r>
            <a:r>
              <a:rPr sz="800" spc="2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done</a:t>
            </a:r>
            <a:r>
              <a:rPr sz="800" spc="3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</a:t>
            </a:r>
            <a:r>
              <a:rPr sz="800" spc="2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one</a:t>
            </a:r>
            <a:r>
              <a:rPr sz="800" spc="2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25" dirty="0">
                <a:latin typeface="Microsoft Sans Serif"/>
                <a:cs typeface="Microsoft Sans Serif"/>
              </a:rPr>
              <a:t> </a:t>
            </a:r>
            <a:r>
              <a:rPr sz="800" i="1" spc="80" dirty="0">
                <a:latin typeface="Calibri"/>
                <a:cs typeface="Calibri"/>
              </a:rPr>
              <a:t>n</a:t>
            </a:r>
            <a:r>
              <a:rPr sz="900" spc="120" baseline="-9259" dirty="0">
                <a:latin typeface="Calibri"/>
                <a:cs typeface="Calibri"/>
              </a:rPr>
              <a:t>1</a:t>
            </a:r>
            <a:r>
              <a:rPr sz="900" spc="240" baseline="-9259" dirty="0">
                <a:latin typeface="Calibri"/>
                <a:cs typeface="Calibri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ways,</a:t>
            </a:r>
            <a:r>
              <a:rPr sz="800" spc="2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or 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one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i="1" spc="80" dirty="0">
                <a:latin typeface="Calibri"/>
                <a:cs typeface="Calibri"/>
              </a:rPr>
              <a:t>n</a:t>
            </a:r>
            <a:r>
              <a:rPr sz="900" spc="120" baseline="-9259" dirty="0">
                <a:latin typeface="Calibri"/>
                <a:cs typeface="Calibri"/>
              </a:rPr>
              <a:t>2</a:t>
            </a:r>
            <a:r>
              <a:rPr sz="900" spc="195" baseline="-9259" dirty="0">
                <a:latin typeface="Calibri"/>
                <a:cs typeface="Calibri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ways,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85" dirty="0">
                <a:latin typeface="Yu Gothic"/>
                <a:cs typeface="Yu Gothic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90" dirty="0">
                <a:latin typeface="Yu Gothic"/>
                <a:cs typeface="Yu Gothic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135" dirty="0">
                <a:latin typeface="Yu Gothic"/>
                <a:cs typeface="Yu Gothic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,or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one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i="1" spc="140" dirty="0">
                <a:latin typeface="Calibri"/>
                <a:cs typeface="Calibri"/>
              </a:rPr>
              <a:t>n</a:t>
            </a:r>
            <a:r>
              <a:rPr sz="900" i="1" spc="209" baseline="-9259" dirty="0">
                <a:latin typeface="Calibri"/>
                <a:cs typeface="Calibri"/>
              </a:rPr>
              <a:t>m</a:t>
            </a:r>
            <a:r>
              <a:rPr sz="900" i="1" spc="195" baseline="-9259" dirty="0">
                <a:latin typeface="Calibri"/>
                <a:cs typeface="Calibri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ways,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where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none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set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i="1" spc="114" dirty="0">
                <a:latin typeface="Calibri"/>
                <a:cs typeface="Calibri"/>
              </a:rPr>
              <a:t>n</a:t>
            </a:r>
            <a:r>
              <a:rPr sz="900" i="1" spc="172" baseline="-9259" dirty="0">
                <a:latin typeface="Calibri"/>
                <a:cs typeface="Calibri"/>
              </a:rPr>
              <a:t>i</a:t>
            </a:r>
            <a:r>
              <a:rPr sz="900" i="1" spc="195" baseline="-9259" dirty="0">
                <a:latin typeface="Calibri"/>
                <a:cs typeface="Calibri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ways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doing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task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same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any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set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i="1" spc="130" dirty="0">
                <a:latin typeface="Calibri"/>
                <a:cs typeface="Calibri"/>
              </a:rPr>
              <a:t>n</a:t>
            </a:r>
            <a:r>
              <a:rPr sz="900" i="1" spc="195" baseline="-9259" dirty="0">
                <a:latin typeface="Calibri"/>
                <a:cs typeface="Calibri"/>
              </a:rPr>
              <a:t>j</a:t>
            </a:r>
            <a:r>
              <a:rPr sz="900" i="1" spc="254" baseline="-9259" dirty="0">
                <a:latin typeface="Calibri"/>
                <a:cs typeface="Calibri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ways,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for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all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pairs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i="1" spc="100" dirty="0">
                <a:latin typeface="Calibri"/>
                <a:cs typeface="Calibri"/>
              </a:rPr>
              <a:t>i</a:t>
            </a:r>
            <a:r>
              <a:rPr sz="800" i="1" spc="45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and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i="1" spc="150" dirty="0">
                <a:latin typeface="Calibri"/>
                <a:cs typeface="Calibri"/>
              </a:rPr>
              <a:t>j</a:t>
            </a:r>
            <a:r>
              <a:rPr sz="800" i="1" spc="85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with</a:t>
            </a:r>
            <a:endParaRPr sz="800">
              <a:latin typeface="Microsoft Sans Serif"/>
              <a:cs typeface="Microsoft Sans Serif"/>
            </a:endParaRPr>
          </a:p>
          <a:p>
            <a:pPr marL="63500">
              <a:lnSpc>
                <a:spcPts val="910"/>
              </a:lnSpc>
            </a:pPr>
            <a:r>
              <a:rPr sz="800" spc="15" dirty="0">
                <a:latin typeface="Calibri"/>
                <a:cs typeface="Calibri"/>
              </a:rPr>
              <a:t>1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75" dirty="0">
                <a:latin typeface="Yu Gothic"/>
                <a:cs typeface="Yu Gothic"/>
              </a:rPr>
              <a:t>≤</a:t>
            </a:r>
            <a:r>
              <a:rPr sz="800" spc="5" dirty="0">
                <a:latin typeface="Yu Gothic"/>
                <a:cs typeface="Yu Gothic"/>
              </a:rPr>
              <a:t> </a:t>
            </a:r>
            <a:r>
              <a:rPr sz="800" i="1" spc="100" dirty="0">
                <a:latin typeface="Calibri"/>
                <a:cs typeface="Calibri"/>
              </a:rPr>
              <a:t>i</a:t>
            </a:r>
            <a:r>
              <a:rPr sz="800" i="1" spc="55" dirty="0">
                <a:latin typeface="Calibri"/>
                <a:cs typeface="Calibri"/>
              </a:rPr>
              <a:t> </a:t>
            </a:r>
            <a:r>
              <a:rPr sz="800" i="1" spc="254" dirty="0">
                <a:latin typeface="Calibri"/>
                <a:cs typeface="Calibri"/>
              </a:rPr>
              <a:t>&lt;</a:t>
            </a:r>
            <a:r>
              <a:rPr sz="800" i="1" spc="50" dirty="0">
                <a:latin typeface="Calibri"/>
                <a:cs typeface="Calibri"/>
              </a:rPr>
              <a:t> </a:t>
            </a:r>
            <a:r>
              <a:rPr sz="800" i="1" spc="150" dirty="0">
                <a:latin typeface="Calibri"/>
                <a:cs typeface="Calibri"/>
              </a:rPr>
              <a:t>j</a:t>
            </a:r>
            <a:r>
              <a:rPr sz="800" i="1" spc="105" dirty="0">
                <a:latin typeface="Calibri"/>
                <a:cs typeface="Calibri"/>
              </a:rPr>
              <a:t> </a:t>
            </a:r>
            <a:r>
              <a:rPr sz="800" spc="75" dirty="0">
                <a:latin typeface="Yu Gothic"/>
                <a:cs typeface="Yu Gothic"/>
              </a:rPr>
              <a:t>≤</a:t>
            </a:r>
            <a:r>
              <a:rPr sz="800" spc="5" dirty="0">
                <a:latin typeface="Yu Gothic"/>
                <a:cs typeface="Yu Gothic"/>
              </a:rPr>
              <a:t> </a:t>
            </a:r>
            <a:r>
              <a:rPr sz="800" i="1" spc="55" dirty="0">
                <a:latin typeface="Calibri"/>
                <a:cs typeface="Calibri"/>
              </a:rPr>
              <a:t>m</a:t>
            </a:r>
            <a:r>
              <a:rPr sz="800" spc="55" dirty="0">
                <a:latin typeface="Microsoft Sans Serif"/>
                <a:cs typeface="Microsoft Sans Serif"/>
              </a:rPr>
              <a:t>.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Then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number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of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ways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to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do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task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i="1" spc="80" dirty="0">
                <a:latin typeface="Calibri"/>
                <a:cs typeface="Calibri"/>
              </a:rPr>
              <a:t>n</a:t>
            </a:r>
            <a:r>
              <a:rPr sz="900" spc="120" baseline="-9259" dirty="0">
                <a:latin typeface="Calibri"/>
                <a:cs typeface="Calibri"/>
              </a:rPr>
              <a:t>1</a:t>
            </a:r>
            <a:r>
              <a:rPr sz="900" spc="157" baseline="-9259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+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i="1" spc="80" dirty="0">
                <a:latin typeface="Calibri"/>
                <a:cs typeface="Calibri"/>
              </a:rPr>
              <a:t>n</a:t>
            </a:r>
            <a:r>
              <a:rPr sz="900" spc="120" baseline="-9259" dirty="0">
                <a:latin typeface="Calibri"/>
                <a:cs typeface="Calibri"/>
              </a:rPr>
              <a:t>2</a:t>
            </a:r>
            <a:r>
              <a:rPr sz="900" spc="157" baseline="-9259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+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90" dirty="0">
                <a:latin typeface="Yu Gothic"/>
                <a:cs typeface="Yu Gothic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85" dirty="0">
                <a:latin typeface="Yu Gothic"/>
                <a:cs typeface="Yu Gothic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254" dirty="0">
                <a:latin typeface="Calibri"/>
                <a:cs typeface="Calibri"/>
              </a:rPr>
              <a:t>+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i="1" spc="110" dirty="0">
                <a:latin typeface="Calibri"/>
                <a:cs typeface="Calibri"/>
              </a:rPr>
              <a:t>n</a:t>
            </a:r>
            <a:r>
              <a:rPr sz="900" i="1" spc="165" baseline="-9259" dirty="0">
                <a:latin typeface="Calibri"/>
                <a:cs typeface="Calibri"/>
              </a:rPr>
              <a:t>m</a:t>
            </a:r>
            <a:r>
              <a:rPr sz="800" spc="110" dirty="0"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09193" y="1661604"/>
            <a:ext cx="3989704" cy="155575"/>
          </a:xfrm>
          <a:custGeom>
            <a:avLst/>
            <a:gdLst/>
            <a:ahLst/>
            <a:cxnLst/>
            <a:rect l="l" t="t" r="r" b="b"/>
            <a:pathLst>
              <a:path w="3989704" h="15557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55516"/>
                </a:lnTo>
                <a:lnTo>
                  <a:pt x="3989652" y="155516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59994" y="1676368"/>
            <a:ext cx="405130" cy="125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19"/>
              </a:lnSpc>
            </a:pPr>
            <a:r>
              <a:rPr sz="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Theorem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309193" y="1718537"/>
            <a:ext cx="4040504" cy="466090"/>
            <a:chOff x="309193" y="1718537"/>
            <a:chExt cx="4040504" cy="466090"/>
          </a:xfrm>
        </p:grpSpPr>
        <p:pic>
          <p:nvPicPr>
            <p:cNvPr id="60" name="object 6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9194" y="1804466"/>
              <a:ext cx="3989651" cy="50609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359994" y="1718537"/>
              <a:ext cx="3989704" cy="466090"/>
            </a:xfrm>
            <a:custGeom>
              <a:avLst/>
              <a:gdLst/>
              <a:ahLst/>
              <a:cxnLst/>
              <a:rect l="l" t="t" r="r" b="b"/>
              <a:pathLst>
                <a:path w="3989704" h="466089">
                  <a:moveTo>
                    <a:pt x="3989652" y="0"/>
                  </a:moveTo>
                  <a:lnTo>
                    <a:pt x="0" y="0"/>
                  </a:lnTo>
                  <a:lnTo>
                    <a:pt x="0" y="465990"/>
                  </a:lnTo>
                  <a:lnTo>
                    <a:pt x="3989652" y="465990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09193" y="1848748"/>
              <a:ext cx="3989704" cy="285115"/>
            </a:xfrm>
            <a:custGeom>
              <a:avLst/>
              <a:gdLst/>
              <a:ahLst/>
              <a:cxnLst/>
              <a:rect l="l" t="t" r="r" b="b"/>
              <a:pathLst>
                <a:path w="3989704" h="285114">
                  <a:moveTo>
                    <a:pt x="3989652" y="0"/>
                  </a:moveTo>
                  <a:lnTo>
                    <a:pt x="0" y="0"/>
                  </a:lnTo>
                  <a:lnTo>
                    <a:pt x="0" y="234178"/>
                  </a:lnTo>
                  <a:lnTo>
                    <a:pt x="4008" y="253903"/>
                  </a:lnTo>
                  <a:lnTo>
                    <a:pt x="14922" y="270056"/>
                  </a:lnTo>
                  <a:lnTo>
                    <a:pt x="31075" y="280970"/>
                  </a:lnTo>
                  <a:lnTo>
                    <a:pt x="50800" y="284978"/>
                  </a:lnTo>
                  <a:lnTo>
                    <a:pt x="3938852" y="284978"/>
                  </a:lnTo>
                  <a:lnTo>
                    <a:pt x="3958576" y="280970"/>
                  </a:lnTo>
                  <a:lnTo>
                    <a:pt x="3974729" y="270056"/>
                  </a:lnTo>
                  <a:lnTo>
                    <a:pt x="3985644" y="253903"/>
                  </a:lnTo>
                  <a:lnTo>
                    <a:pt x="3989652" y="23417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09194" y="1718537"/>
            <a:ext cx="4040504" cy="46609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Times New Roman"/>
              <a:cs typeface="Times New Roman"/>
            </a:endParaRPr>
          </a:p>
          <a:p>
            <a:pPr marL="50800" marR="109855">
              <a:lnSpc>
                <a:spcPts val="950"/>
              </a:lnSpc>
            </a:pPr>
            <a:r>
              <a:rPr sz="800" i="1" spc="-5" dirty="0">
                <a:latin typeface="Arial"/>
                <a:cs typeface="Arial"/>
              </a:rPr>
              <a:t>When</a:t>
            </a:r>
            <a:r>
              <a:rPr sz="800" i="1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repetition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of</a:t>
            </a:r>
            <a:r>
              <a:rPr sz="800" i="1" dirty="0">
                <a:latin typeface="Arial"/>
                <a:cs typeface="Arial"/>
              </a:rPr>
              <a:t> </a:t>
            </a:r>
            <a:r>
              <a:rPr sz="800" i="1" spc="100" dirty="0">
                <a:latin typeface="Calibri"/>
                <a:cs typeface="Calibri"/>
              </a:rPr>
              <a:t>n</a:t>
            </a:r>
            <a:r>
              <a:rPr sz="800" i="1" spc="50" dirty="0">
                <a:latin typeface="Calibri"/>
                <a:cs typeface="Calibri"/>
              </a:rPr>
              <a:t> </a:t>
            </a:r>
            <a:r>
              <a:rPr sz="800" i="1" spc="-5" dirty="0">
                <a:latin typeface="Arial"/>
                <a:cs typeface="Arial"/>
              </a:rPr>
              <a:t>elements</a:t>
            </a:r>
            <a:r>
              <a:rPr sz="800" i="1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contained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in</a:t>
            </a:r>
            <a:r>
              <a:rPr sz="800" i="1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the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set</a:t>
            </a:r>
            <a:r>
              <a:rPr sz="800" i="1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is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permitted </a:t>
            </a:r>
            <a:r>
              <a:rPr sz="800" i="1" spc="-5" dirty="0">
                <a:latin typeface="Arial"/>
                <a:cs typeface="Arial"/>
              </a:rPr>
              <a:t>in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800" i="1" spc="5" dirty="0">
                <a:latin typeface="Calibri"/>
                <a:cs typeface="Calibri"/>
              </a:rPr>
              <a:t>r</a:t>
            </a:r>
            <a:r>
              <a:rPr sz="800" i="1" spc="5" dirty="0">
                <a:latin typeface="Arial"/>
                <a:cs typeface="Arial"/>
              </a:rPr>
              <a:t>-permutations,</a:t>
            </a:r>
            <a:r>
              <a:rPr sz="800" i="1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then </a:t>
            </a:r>
            <a:r>
              <a:rPr sz="800" i="1" spc="-204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the</a:t>
            </a:r>
            <a:r>
              <a:rPr sz="800" i="1" spc="-10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number of </a:t>
            </a:r>
            <a:r>
              <a:rPr sz="800" i="1" spc="5" dirty="0">
                <a:latin typeface="Calibri"/>
                <a:cs typeface="Calibri"/>
              </a:rPr>
              <a:t>r</a:t>
            </a:r>
            <a:r>
              <a:rPr sz="800" i="1" spc="5" dirty="0">
                <a:latin typeface="Arial"/>
                <a:cs typeface="Arial"/>
              </a:rPr>
              <a:t>-permutations</a:t>
            </a:r>
            <a:r>
              <a:rPr sz="800" i="1" spc="-5" dirty="0">
                <a:latin typeface="Arial"/>
                <a:cs typeface="Arial"/>
              </a:rPr>
              <a:t> is </a:t>
            </a:r>
            <a:r>
              <a:rPr sz="800" i="1" spc="100" dirty="0">
                <a:latin typeface="Calibri"/>
                <a:cs typeface="Calibri"/>
              </a:rPr>
              <a:t>n</a:t>
            </a:r>
            <a:r>
              <a:rPr sz="900" i="1" spc="150" baseline="27777" dirty="0">
                <a:latin typeface="Calibri"/>
                <a:cs typeface="Calibri"/>
              </a:rPr>
              <a:t>r</a:t>
            </a:r>
            <a:r>
              <a:rPr sz="800" i="1" spc="100" dirty="0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09193" y="2285656"/>
            <a:ext cx="3989704" cy="155575"/>
          </a:xfrm>
          <a:custGeom>
            <a:avLst/>
            <a:gdLst/>
            <a:ahLst/>
            <a:cxnLst/>
            <a:rect l="l" t="t" r="r" b="b"/>
            <a:pathLst>
              <a:path w="3989704" h="15557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55516"/>
                </a:lnTo>
                <a:lnTo>
                  <a:pt x="3989652" y="155516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59994" y="2300420"/>
            <a:ext cx="405130" cy="125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19"/>
              </a:lnSpc>
            </a:pPr>
            <a:r>
              <a:rPr sz="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Theorem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309193" y="2342575"/>
            <a:ext cx="4040504" cy="969644"/>
            <a:chOff x="309193" y="2342575"/>
            <a:chExt cx="4040504" cy="969644"/>
          </a:xfrm>
        </p:grpSpPr>
        <p:pic>
          <p:nvPicPr>
            <p:cNvPr id="67" name="object 6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9194" y="2428519"/>
              <a:ext cx="3989651" cy="50609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359994" y="2342575"/>
              <a:ext cx="3989704" cy="969644"/>
            </a:xfrm>
            <a:custGeom>
              <a:avLst/>
              <a:gdLst/>
              <a:ahLst/>
              <a:cxnLst/>
              <a:rect l="l" t="t" r="r" b="b"/>
              <a:pathLst>
                <a:path w="3989704" h="969645">
                  <a:moveTo>
                    <a:pt x="3989652" y="0"/>
                  </a:moveTo>
                  <a:lnTo>
                    <a:pt x="0" y="0"/>
                  </a:lnTo>
                  <a:lnTo>
                    <a:pt x="0" y="969128"/>
                  </a:lnTo>
                  <a:lnTo>
                    <a:pt x="3989652" y="96912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09193" y="2472786"/>
              <a:ext cx="3989704" cy="788670"/>
            </a:xfrm>
            <a:custGeom>
              <a:avLst/>
              <a:gdLst/>
              <a:ahLst/>
              <a:cxnLst/>
              <a:rect l="l" t="t" r="r" b="b"/>
              <a:pathLst>
                <a:path w="3989704" h="788670">
                  <a:moveTo>
                    <a:pt x="3989652" y="0"/>
                  </a:moveTo>
                  <a:lnTo>
                    <a:pt x="0" y="0"/>
                  </a:lnTo>
                  <a:lnTo>
                    <a:pt x="0" y="737316"/>
                  </a:lnTo>
                  <a:lnTo>
                    <a:pt x="4008" y="757040"/>
                  </a:lnTo>
                  <a:lnTo>
                    <a:pt x="14922" y="773193"/>
                  </a:lnTo>
                  <a:lnTo>
                    <a:pt x="31075" y="784107"/>
                  </a:lnTo>
                  <a:lnTo>
                    <a:pt x="50800" y="788116"/>
                  </a:lnTo>
                  <a:lnTo>
                    <a:pt x="3938852" y="788116"/>
                  </a:lnTo>
                  <a:lnTo>
                    <a:pt x="3958576" y="784107"/>
                  </a:lnTo>
                  <a:lnTo>
                    <a:pt x="3974729" y="773193"/>
                  </a:lnTo>
                  <a:lnTo>
                    <a:pt x="3985644" y="757040"/>
                  </a:lnTo>
                  <a:lnTo>
                    <a:pt x="3989652" y="737316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983955" y="2917939"/>
              <a:ext cx="610235" cy="0"/>
            </a:xfrm>
            <a:custGeom>
              <a:avLst/>
              <a:gdLst/>
              <a:ahLst/>
              <a:cxnLst/>
              <a:rect l="l" t="t" r="r" b="b"/>
              <a:pathLst>
                <a:path w="610235">
                  <a:moveTo>
                    <a:pt x="0" y="0"/>
                  </a:moveTo>
                  <a:lnTo>
                    <a:pt x="610222" y="0"/>
                  </a:lnTo>
                </a:path>
              </a:pathLst>
            </a:custGeom>
            <a:ln w="4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309194" y="2342575"/>
            <a:ext cx="4040504" cy="969644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50800" marR="111125" indent="-10795" algn="ctr">
              <a:lnSpc>
                <a:spcPts val="950"/>
              </a:lnSpc>
              <a:spcBef>
                <a:spcPts val="1045"/>
              </a:spcBef>
            </a:pPr>
            <a:r>
              <a:rPr sz="800" i="1" spc="-5" dirty="0">
                <a:latin typeface="Arial"/>
                <a:cs typeface="Arial"/>
              </a:rPr>
              <a:t>The number of different permutations of </a:t>
            </a:r>
            <a:r>
              <a:rPr sz="800" i="1" spc="100" dirty="0">
                <a:latin typeface="Calibri"/>
                <a:cs typeface="Calibri"/>
              </a:rPr>
              <a:t>n </a:t>
            </a:r>
            <a:r>
              <a:rPr sz="800" i="1" spc="-5" dirty="0">
                <a:latin typeface="Arial"/>
                <a:cs typeface="Arial"/>
              </a:rPr>
              <a:t>objects which include </a:t>
            </a:r>
            <a:r>
              <a:rPr sz="800" i="1" spc="80" dirty="0">
                <a:latin typeface="Calibri"/>
                <a:cs typeface="Calibri"/>
              </a:rPr>
              <a:t>n</a:t>
            </a:r>
            <a:r>
              <a:rPr sz="900" spc="120" baseline="-9259" dirty="0">
                <a:latin typeface="Calibri"/>
                <a:cs typeface="Calibri"/>
              </a:rPr>
              <a:t>1</a:t>
            </a:r>
            <a:r>
              <a:rPr sz="900" spc="127" baseline="-9259" dirty="0">
                <a:latin typeface="Calibri"/>
                <a:cs typeface="Calibri"/>
              </a:rPr>
              <a:t> </a:t>
            </a:r>
            <a:r>
              <a:rPr sz="800" i="1" spc="-5" dirty="0">
                <a:latin typeface="Arial"/>
                <a:cs typeface="Arial"/>
              </a:rPr>
              <a:t>identical objects of </a:t>
            </a:r>
            <a:r>
              <a:rPr sz="800" i="1" spc="-210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type</a:t>
            </a:r>
            <a:r>
              <a:rPr sz="800" i="1" dirty="0">
                <a:latin typeface="Arial"/>
                <a:cs typeface="Arial"/>
              </a:rPr>
              <a:t> </a:t>
            </a:r>
            <a:r>
              <a:rPr sz="800" i="1" spc="110" dirty="0">
                <a:latin typeface="Calibri"/>
                <a:cs typeface="Calibri"/>
              </a:rPr>
              <a:t>I</a:t>
            </a:r>
            <a:r>
              <a:rPr sz="800" i="1" spc="110" dirty="0">
                <a:latin typeface="Arial"/>
                <a:cs typeface="Arial"/>
              </a:rPr>
              <a:t>,</a:t>
            </a:r>
            <a:r>
              <a:rPr sz="800" i="1" dirty="0">
                <a:latin typeface="Arial"/>
                <a:cs typeface="Arial"/>
              </a:rPr>
              <a:t> </a:t>
            </a:r>
            <a:r>
              <a:rPr sz="800" i="1" spc="80" dirty="0">
                <a:latin typeface="Calibri"/>
                <a:cs typeface="Calibri"/>
              </a:rPr>
              <a:t>n</a:t>
            </a:r>
            <a:r>
              <a:rPr sz="900" spc="120" baseline="-9259" dirty="0">
                <a:latin typeface="Calibri"/>
                <a:cs typeface="Calibri"/>
              </a:rPr>
              <a:t>2</a:t>
            </a:r>
            <a:r>
              <a:rPr sz="900" spc="217" baseline="-9259" dirty="0">
                <a:latin typeface="Calibri"/>
                <a:cs typeface="Calibri"/>
              </a:rPr>
              <a:t> </a:t>
            </a:r>
            <a:r>
              <a:rPr sz="800" i="1" spc="-5" dirty="0">
                <a:latin typeface="Arial"/>
                <a:cs typeface="Arial"/>
              </a:rPr>
              <a:t>identical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objects</a:t>
            </a:r>
            <a:r>
              <a:rPr sz="800" i="1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of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type</a:t>
            </a:r>
            <a:r>
              <a:rPr sz="800" i="1" dirty="0">
                <a:latin typeface="Arial"/>
                <a:cs typeface="Arial"/>
              </a:rPr>
              <a:t> </a:t>
            </a:r>
            <a:r>
              <a:rPr sz="800" i="1" spc="145" dirty="0">
                <a:latin typeface="Calibri"/>
                <a:cs typeface="Calibri"/>
              </a:rPr>
              <a:t>II</a:t>
            </a:r>
            <a:r>
              <a:rPr sz="800" i="1" spc="145" dirty="0">
                <a:latin typeface="Arial"/>
                <a:cs typeface="Arial"/>
              </a:rPr>
              <a:t>,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90" dirty="0">
                <a:latin typeface="Yu Gothic"/>
                <a:cs typeface="Yu Gothic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85" dirty="0">
                <a:latin typeface="Yu Gothic"/>
                <a:cs typeface="Yu Gothic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145" dirty="0">
                <a:latin typeface="Yu Gothic"/>
                <a:cs typeface="Yu Gothic"/>
              </a:rPr>
              <a:t> </a:t>
            </a:r>
            <a:r>
              <a:rPr sz="800" i="1" spc="-5" dirty="0">
                <a:latin typeface="Arial"/>
                <a:cs typeface="Arial"/>
              </a:rPr>
              <a:t>and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800" i="1" spc="110" dirty="0">
                <a:latin typeface="Calibri"/>
                <a:cs typeface="Calibri"/>
              </a:rPr>
              <a:t>n</a:t>
            </a:r>
            <a:r>
              <a:rPr sz="900" i="1" spc="165" baseline="-13888" dirty="0">
                <a:latin typeface="Calibri"/>
                <a:cs typeface="Calibri"/>
              </a:rPr>
              <a:t>k</a:t>
            </a:r>
            <a:r>
              <a:rPr sz="900" i="1" spc="232" baseline="-13888" dirty="0">
                <a:latin typeface="Calibri"/>
                <a:cs typeface="Calibri"/>
              </a:rPr>
              <a:t> </a:t>
            </a:r>
            <a:r>
              <a:rPr sz="800" i="1" spc="-5" dirty="0">
                <a:latin typeface="Arial"/>
                <a:cs typeface="Arial"/>
              </a:rPr>
              <a:t>identical</a:t>
            </a:r>
            <a:r>
              <a:rPr sz="800" i="1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objects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of</a:t>
            </a:r>
            <a:r>
              <a:rPr sz="800" i="1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type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800" i="1" spc="75" dirty="0">
                <a:latin typeface="Calibri"/>
                <a:cs typeface="Calibri"/>
              </a:rPr>
              <a:t>k</a:t>
            </a:r>
            <a:r>
              <a:rPr sz="800" i="1" spc="65" dirty="0">
                <a:latin typeface="Calibri"/>
                <a:cs typeface="Calibri"/>
              </a:rPr>
              <a:t> </a:t>
            </a:r>
            <a:r>
              <a:rPr sz="800" i="1" spc="-5" dirty="0">
                <a:latin typeface="Arial"/>
                <a:cs typeface="Arial"/>
              </a:rPr>
              <a:t>is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equal</a:t>
            </a:r>
            <a:r>
              <a:rPr sz="800" i="1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to</a:t>
            </a:r>
            <a:endParaRPr sz="800">
              <a:latin typeface="Arial"/>
              <a:cs typeface="Arial"/>
            </a:endParaRPr>
          </a:p>
          <a:p>
            <a:pPr marR="73025" algn="ctr">
              <a:lnSpc>
                <a:spcPts val="755"/>
              </a:lnSpc>
              <a:spcBef>
                <a:spcPts val="430"/>
              </a:spcBef>
            </a:pPr>
            <a:r>
              <a:rPr sz="800" i="1" spc="35" dirty="0">
                <a:latin typeface="Calibri"/>
                <a:cs typeface="Calibri"/>
              </a:rPr>
              <a:t>n</a:t>
            </a:r>
            <a:r>
              <a:rPr sz="800" spc="35" dirty="0">
                <a:latin typeface="Calibri"/>
                <a:cs typeface="Calibri"/>
              </a:rPr>
              <a:t>!</a:t>
            </a:r>
            <a:endParaRPr sz="800">
              <a:latin typeface="Calibri"/>
              <a:cs typeface="Calibri"/>
            </a:endParaRPr>
          </a:p>
          <a:p>
            <a:pPr marL="589280" algn="ctr">
              <a:lnSpc>
                <a:spcPts val="575"/>
              </a:lnSpc>
            </a:pPr>
            <a:r>
              <a:rPr sz="800" i="1" spc="35" dirty="0">
                <a:latin typeface="Calibri"/>
                <a:cs typeface="Calibri"/>
              </a:rPr>
              <a:t>,</a:t>
            </a:r>
            <a:endParaRPr sz="800">
              <a:latin typeface="Calibri"/>
              <a:cs typeface="Calibri"/>
            </a:endParaRPr>
          </a:p>
          <a:p>
            <a:pPr marR="73025" algn="ctr">
              <a:lnSpc>
                <a:spcPts val="780"/>
              </a:lnSpc>
            </a:pPr>
            <a:r>
              <a:rPr sz="800" i="1" spc="100" dirty="0">
                <a:latin typeface="Calibri"/>
                <a:cs typeface="Calibri"/>
              </a:rPr>
              <a:t>n</a:t>
            </a:r>
            <a:r>
              <a:rPr sz="900" spc="157" baseline="-9259" dirty="0">
                <a:latin typeface="Calibri"/>
                <a:cs typeface="Calibri"/>
              </a:rPr>
              <a:t>1</a:t>
            </a:r>
            <a:r>
              <a:rPr sz="800" spc="-30" dirty="0">
                <a:latin typeface="Calibri"/>
                <a:cs typeface="Calibri"/>
              </a:rPr>
              <a:t>!</a:t>
            </a:r>
            <a:r>
              <a:rPr sz="800" i="1" spc="100" dirty="0">
                <a:latin typeface="Calibri"/>
                <a:cs typeface="Calibri"/>
              </a:rPr>
              <a:t>n</a:t>
            </a:r>
            <a:r>
              <a:rPr sz="900" spc="157" baseline="-9259" dirty="0">
                <a:latin typeface="Calibri"/>
                <a:cs typeface="Calibri"/>
              </a:rPr>
              <a:t>2</a:t>
            </a:r>
            <a:r>
              <a:rPr sz="800" spc="-30" dirty="0">
                <a:latin typeface="Calibri"/>
                <a:cs typeface="Calibri"/>
              </a:rPr>
              <a:t>!</a:t>
            </a:r>
            <a:r>
              <a:rPr sz="800" spc="-40" dirty="0">
                <a:latin typeface="Calibri"/>
                <a:cs typeface="Calibri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90" dirty="0">
                <a:latin typeface="Yu Gothic"/>
                <a:cs typeface="Yu Gothic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90" dirty="0">
                <a:latin typeface="Yu Gothic"/>
                <a:cs typeface="Yu Gothic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90" dirty="0">
                <a:latin typeface="Yu Gothic"/>
                <a:cs typeface="Yu Gothic"/>
              </a:rPr>
              <a:t> </a:t>
            </a:r>
            <a:r>
              <a:rPr sz="800" i="1" spc="100" dirty="0">
                <a:latin typeface="Calibri"/>
                <a:cs typeface="Calibri"/>
              </a:rPr>
              <a:t>n</a:t>
            </a:r>
            <a:r>
              <a:rPr sz="900" i="1" spc="179" baseline="-13888" dirty="0">
                <a:latin typeface="Calibri"/>
                <a:cs typeface="Calibri"/>
              </a:rPr>
              <a:t>k</a:t>
            </a:r>
            <a:r>
              <a:rPr sz="900" i="1" spc="-112" baseline="-13888" dirty="0">
                <a:latin typeface="Calibri"/>
                <a:cs typeface="Calibri"/>
              </a:rPr>
              <a:t> </a:t>
            </a:r>
            <a:r>
              <a:rPr sz="800" spc="-30" dirty="0">
                <a:latin typeface="Calibri"/>
                <a:cs typeface="Calibri"/>
              </a:rPr>
              <a:t>!</a:t>
            </a:r>
            <a:endParaRPr sz="800">
              <a:latin typeface="Calibri"/>
              <a:cs typeface="Calibri"/>
            </a:endParaRPr>
          </a:p>
          <a:p>
            <a:pPr marR="2511425" algn="ctr">
              <a:lnSpc>
                <a:spcPct val="100000"/>
              </a:lnSpc>
              <a:spcBef>
                <a:spcPts val="450"/>
              </a:spcBef>
            </a:pPr>
            <a:r>
              <a:rPr sz="800" i="1" spc="-5" dirty="0">
                <a:latin typeface="Arial"/>
                <a:cs typeface="Arial"/>
              </a:rPr>
              <a:t>where </a:t>
            </a:r>
            <a:r>
              <a:rPr sz="800" i="1" spc="100" dirty="0">
                <a:latin typeface="Calibri"/>
                <a:cs typeface="Calibri"/>
              </a:rPr>
              <a:t>n</a:t>
            </a:r>
            <a:r>
              <a:rPr sz="900" spc="89" baseline="-9259" dirty="0">
                <a:latin typeface="Calibri"/>
                <a:cs typeface="Calibri"/>
              </a:rPr>
              <a:t>1</a:t>
            </a:r>
            <a:r>
              <a:rPr sz="900" baseline="-9259" dirty="0">
                <a:latin typeface="Calibri"/>
                <a:cs typeface="Calibri"/>
              </a:rPr>
              <a:t> </a:t>
            </a:r>
            <a:r>
              <a:rPr sz="900" spc="-52" baseline="-9259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+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i="1" spc="100" dirty="0">
                <a:latin typeface="Calibri"/>
                <a:cs typeface="Calibri"/>
              </a:rPr>
              <a:t>n</a:t>
            </a:r>
            <a:r>
              <a:rPr sz="900" spc="89" baseline="-9259" dirty="0">
                <a:latin typeface="Calibri"/>
                <a:cs typeface="Calibri"/>
              </a:rPr>
              <a:t>2</a:t>
            </a:r>
            <a:r>
              <a:rPr sz="900" baseline="-9259" dirty="0">
                <a:latin typeface="Calibri"/>
                <a:cs typeface="Calibri"/>
              </a:rPr>
              <a:t> </a:t>
            </a:r>
            <a:r>
              <a:rPr sz="900" spc="-52" baseline="-9259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+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90" dirty="0">
                <a:latin typeface="Yu Gothic"/>
                <a:cs typeface="Yu Gothic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90" dirty="0">
                <a:latin typeface="Yu Gothic"/>
                <a:cs typeface="Yu Gothic"/>
              </a:rPr>
              <a:t> </a:t>
            </a:r>
            <a:r>
              <a:rPr sz="800" spc="25" dirty="0">
                <a:latin typeface="Yu Gothic"/>
                <a:cs typeface="Yu Gothic"/>
              </a:rPr>
              <a:t>·</a:t>
            </a:r>
            <a:r>
              <a:rPr sz="800" spc="-40" dirty="0">
                <a:latin typeface="Yu Gothic"/>
                <a:cs typeface="Yu Gothic"/>
              </a:rPr>
              <a:t> </a:t>
            </a:r>
            <a:r>
              <a:rPr sz="800" spc="254" dirty="0">
                <a:latin typeface="Calibri"/>
                <a:cs typeface="Calibri"/>
              </a:rPr>
              <a:t>+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i="1" spc="100" dirty="0">
                <a:latin typeface="Calibri"/>
                <a:cs typeface="Calibri"/>
              </a:rPr>
              <a:t>n</a:t>
            </a:r>
            <a:r>
              <a:rPr sz="900" i="1" spc="179" baseline="-13888" dirty="0">
                <a:latin typeface="Calibri"/>
                <a:cs typeface="Calibri"/>
              </a:rPr>
              <a:t>k</a:t>
            </a:r>
            <a:r>
              <a:rPr sz="900" i="1" baseline="-13888" dirty="0">
                <a:latin typeface="Calibri"/>
                <a:cs typeface="Calibri"/>
              </a:rPr>
              <a:t> </a:t>
            </a:r>
            <a:r>
              <a:rPr sz="900" i="1" spc="37" baseline="-13888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i="1" spc="100" dirty="0">
                <a:latin typeface="Calibri"/>
                <a:cs typeface="Calibri"/>
              </a:rPr>
              <a:t>n</a:t>
            </a:r>
            <a:r>
              <a:rPr sz="800" i="1" spc="-5" dirty="0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7197</Words>
  <Application>Microsoft Office PowerPoint</Application>
  <PresentationFormat>Custom</PresentationFormat>
  <Paragraphs>661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Yu Gothic</vt:lpstr>
      <vt:lpstr>Arial</vt:lpstr>
      <vt:lpstr>Calibri</vt:lpstr>
      <vt:lpstr>Georgia</vt:lpstr>
      <vt:lpstr>Lucida Sans Unicode</vt:lpstr>
      <vt:lpstr>Microsoft Sans Serif</vt:lpstr>
      <vt:lpstr>Times New Roman</vt:lpstr>
      <vt:lpstr>Trebuchet MS</vt:lpstr>
      <vt:lpstr>Office Theme</vt:lpstr>
      <vt:lpstr>DISCRETE MATHEMATICS FOR  ENGINEERS (18MAB302T, Unit II)</vt:lpstr>
      <vt:lpstr>Outline</vt:lpstr>
      <vt:lpstr>Outline</vt:lpstr>
      <vt:lpstr>What is Combinatorics?</vt:lpstr>
      <vt:lpstr>Outline</vt:lpstr>
      <vt:lpstr>Permutation</vt:lpstr>
      <vt:lpstr>Combination</vt:lpstr>
      <vt:lpstr>Outline</vt:lpstr>
      <vt:lpstr>Addition Rule</vt:lpstr>
      <vt:lpstr>Example</vt:lpstr>
      <vt:lpstr>Example</vt:lpstr>
      <vt:lpstr>Example</vt:lpstr>
      <vt:lpstr>Product Rule</vt:lpstr>
      <vt:lpstr>Example</vt:lpstr>
      <vt:lpstr>Outline</vt:lpstr>
      <vt:lpstr>Pigeonhole Principle</vt:lpstr>
      <vt:lpstr>Examples (Pigeonhole Principle)</vt:lpstr>
      <vt:lpstr>Examples (Generalization of the Pigeonhole Principle)</vt:lpstr>
      <vt:lpstr>Outline</vt:lpstr>
      <vt:lpstr>Principle of Inclusion and Exclusion</vt:lpstr>
      <vt:lpstr>Example</vt:lpstr>
      <vt:lpstr>Outline</vt:lpstr>
      <vt:lpstr>Divisibility</vt:lpstr>
      <vt:lpstr>PowerPoint Presentation</vt:lpstr>
      <vt:lpstr>Outline</vt:lpstr>
      <vt:lpstr>Prime numbers</vt:lpstr>
      <vt:lpstr>Fundamental Theorem of Arithmetic</vt:lpstr>
      <vt:lpstr>For prime p and integers a and b, if p | ab, then either p | a or p | b.</vt:lpstr>
      <vt:lpstr>Outline</vt:lpstr>
      <vt:lpstr>Finding prime factorization of a given number</vt:lpstr>
      <vt:lpstr>PowerPoint Presentation</vt:lpstr>
      <vt:lpstr>PowerPoint Presentation</vt:lpstr>
      <vt:lpstr>PowerPoint Presentation</vt:lpstr>
      <vt:lpstr>The Division Algorithm</vt:lpstr>
      <vt:lpstr>Outline</vt:lpstr>
      <vt:lpstr>PowerPoint Presentation</vt:lpstr>
      <vt:lpstr> The integers a and b are relatively prime if their greatest common  divisor is 1.</vt:lpstr>
      <vt:lpstr>Outline</vt:lpstr>
      <vt:lpstr>The Euclidean Algorithm</vt:lpstr>
      <vt:lpstr>Find the greatest common divisor of 414 and 662 using the Euclidean  algorithm. Solution: Successive uses of the division algorithm give:</vt:lpstr>
      <vt:lpstr>PowerPoint Presentation</vt:lpstr>
      <vt:lpstr>Properties of gcd</vt:lpstr>
      <vt:lpstr>Outline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FOR  ENGINEERS (18MAB302T, Unit II)</dc:title>
  <cp:lastModifiedBy>Dhurairaj Radhakrishnan</cp:lastModifiedBy>
  <cp:revision>1</cp:revision>
  <dcterms:created xsi:type="dcterms:W3CDTF">2022-01-10T13:57:15Z</dcterms:created>
  <dcterms:modified xsi:type="dcterms:W3CDTF">2022-01-10T13:58:17Z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2022-01-10T00:00:00Z</vt:filetime>
  </property>
</Properties>
</file>