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2" r:id="rId5"/>
    <p:sldId id="263" r:id="rId6"/>
    <p:sldId id="264" r:id="rId7"/>
    <p:sldId id="265" r:id="rId8"/>
    <p:sldId id="266" r:id="rId9"/>
    <p:sldId id="267" r:id="rId10"/>
    <p:sldId id="268" r:id="rId11"/>
    <p:sldId id="269" r:id="rId12"/>
    <p:sldId id="271" r:id="rId13"/>
    <p:sldId id="270" r:id="rId14"/>
    <p:sldId id="276" r:id="rId15"/>
    <p:sldId id="272" r:id="rId16"/>
    <p:sldId id="273" r:id="rId17"/>
    <p:sldId id="274" r:id="rId18"/>
    <p:sldId id="275" r:id="rId19"/>
    <p:sldId id="277" r:id="rId20"/>
    <p:sldId id="278" r:id="rId21"/>
    <p:sldId id="279" r:id="rId22"/>
    <p:sldId id="280" r:id="rId23"/>
    <p:sldId id="281" r:id="rId24"/>
    <p:sldId id="282"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20-09-2020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3847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20-09-2020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822836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20-09-2020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63032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20-09-2020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330887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20-09-2020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23578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A1D1F1D-BFB2-44FD-BFF2-30F23433DA41}" type="datetimeFigureOut">
              <a:rPr lang="en-IN" smtClean="0">
                <a:solidFill>
                  <a:prstClr val="white">
                    <a:tint val="75000"/>
                  </a:prstClr>
                </a:solidFill>
              </a:rPr>
              <a:pPr/>
              <a:t>20-09-2020</a:t>
            </a:fld>
            <a:endParaRPr lang="en-IN">
              <a:solidFill>
                <a:prstClr val="white">
                  <a:tint val="75000"/>
                </a:prstClr>
              </a:solidFill>
            </a:endParaRPr>
          </a:p>
        </p:txBody>
      </p:sp>
      <p:sp>
        <p:nvSpPr>
          <p:cNvPr id="6" name="Footer Placeholder 5"/>
          <p:cNvSpPr>
            <a:spLocks noGrp="1"/>
          </p:cNvSpPr>
          <p:nvPr>
            <p:ph type="ftr" sz="quarter" idx="11"/>
          </p:nvPr>
        </p:nvSpPr>
        <p:spPr/>
        <p:txBody>
          <a:bodyPr/>
          <a:lstStyle/>
          <a:p>
            <a:endParaRPr lang="en-IN">
              <a:solidFill>
                <a:prstClr val="white">
                  <a:tint val="75000"/>
                </a:prstClr>
              </a:solidFill>
            </a:endParaRPr>
          </a:p>
        </p:txBody>
      </p:sp>
      <p:sp>
        <p:nvSpPr>
          <p:cNvPr id="7" name="Slide Number Placeholder 6"/>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31507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A1D1F1D-BFB2-44FD-BFF2-30F23433DA41}" type="datetimeFigureOut">
              <a:rPr lang="en-IN" smtClean="0">
                <a:solidFill>
                  <a:prstClr val="white">
                    <a:tint val="75000"/>
                  </a:prstClr>
                </a:solidFill>
              </a:rPr>
              <a:pPr/>
              <a:t>20-09-2020</a:t>
            </a:fld>
            <a:endParaRPr lang="en-IN">
              <a:solidFill>
                <a:prstClr val="white">
                  <a:tint val="75000"/>
                </a:prstClr>
              </a:solidFill>
            </a:endParaRPr>
          </a:p>
        </p:txBody>
      </p:sp>
      <p:sp>
        <p:nvSpPr>
          <p:cNvPr id="8" name="Footer Placeholder 7"/>
          <p:cNvSpPr>
            <a:spLocks noGrp="1"/>
          </p:cNvSpPr>
          <p:nvPr>
            <p:ph type="ftr" sz="quarter" idx="11"/>
          </p:nvPr>
        </p:nvSpPr>
        <p:spPr/>
        <p:txBody>
          <a:bodyPr/>
          <a:lstStyle/>
          <a:p>
            <a:endParaRPr lang="en-IN">
              <a:solidFill>
                <a:prstClr val="white">
                  <a:tint val="75000"/>
                </a:prstClr>
              </a:solidFill>
            </a:endParaRPr>
          </a:p>
        </p:txBody>
      </p:sp>
      <p:sp>
        <p:nvSpPr>
          <p:cNvPr id="9" name="Slide Number Placeholder 8"/>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752989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A1D1F1D-BFB2-44FD-BFF2-30F23433DA41}" type="datetimeFigureOut">
              <a:rPr lang="en-IN" smtClean="0">
                <a:solidFill>
                  <a:prstClr val="white">
                    <a:tint val="75000"/>
                  </a:prstClr>
                </a:solidFill>
              </a:rPr>
              <a:pPr/>
              <a:t>20-09-2020</a:t>
            </a:fld>
            <a:endParaRPr lang="en-IN">
              <a:solidFill>
                <a:prstClr val="white">
                  <a:tint val="75000"/>
                </a:prstClr>
              </a:solidFill>
            </a:endParaRPr>
          </a:p>
        </p:txBody>
      </p:sp>
      <p:sp>
        <p:nvSpPr>
          <p:cNvPr id="4" name="Footer Placeholder 3"/>
          <p:cNvSpPr>
            <a:spLocks noGrp="1"/>
          </p:cNvSpPr>
          <p:nvPr>
            <p:ph type="ftr" sz="quarter" idx="11"/>
          </p:nvPr>
        </p:nvSpPr>
        <p:spPr/>
        <p:txBody>
          <a:bodyPr/>
          <a:lstStyle/>
          <a:p>
            <a:endParaRPr lang="en-IN">
              <a:solidFill>
                <a:prstClr val="white">
                  <a:tint val="75000"/>
                </a:prstClr>
              </a:solidFill>
            </a:endParaRPr>
          </a:p>
        </p:txBody>
      </p:sp>
      <p:sp>
        <p:nvSpPr>
          <p:cNvPr id="5" name="Slide Number Placeholder 4"/>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26640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D1F1D-BFB2-44FD-BFF2-30F23433DA41}" type="datetimeFigureOut">
              <a:rPr lang="en-IN" smtClean="0">
                <a:solidFill>
                  <a:prstClr val="white">
                    <a:tint val="75000"/>
                  </a:prstClr>
                </a:solidFill>
              </a:rPr>
              <a:pPr/>
              <a:t>20-09-2020</a:t>
            </a:fld>
            <a:endParaRPr lang="en-IN">
              <a:solidFill>
                <a:prstClr val="white">
                  <a:tint val="75000"/>
                </a:prstClr>
              </a:solidFill>
            </a:endParaRPr>
          </a:p>
        </p:txBody>
      </p:sp>
      <p:sp>
        <p:nvSpPr>
          <p:cNvPr id="3" name="Footer Placeholder 2"/>
          <p:cNvSpPr>
            <a:spLocks noGrp="1"/>
          </p:cNvSpPr>
          <p:nvPr>
            <p:ph type="ftr" sz="quarter" idx="11"/>
          </p:nvPr>
        </p:nvSpPr>
        <p:spPr/>
        <p:txBody>
          <a:bodyPr/>
          <a:lstStyle/>
          <a:p>
            <a:endParaRPr lang="en-IN">
              <a:solidFill>
                <a:prstClr val="white">
                  <a:tint val="75000"/>
                </a:prstClr>
              </a:solidFill>
            </a:endParaRPr>
          </a:p>
        </p:txBody>
      </p:sp>
      <p:sp>
        <p:nvSpPr>
          <p:cNvPr id="4" name="Slide Number Placeholder 3"/>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91783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D1F1D-BFB2-44FD-BFF2-30F23433DA41}" type="datetimeFigureOut">
              <a:rPr lang="en-IN" smtClean="0">
                <a:solidFill>
                  <a:prstClr val="white">
                    <a:tint val="75000"/>
                  </a:prstClr>
                </a:solidFill>
              </a:rPr>
              <a:pPr/>
              <a:t>20-09-2020</a:t>
            </a:fld>
            <a:endParaRPr lang="en-IN">
              <a:solidFill>
                <a:prstClr val="white">
                  <a:tint val="75000"/>
                </a:prstClr>
              </a:solidFill>
            </a:endParaRPr>
          </a:p>
        </p:txBody>
      </p:sp>
      <p:sp>
        <p:nvSpPr>
          <p:cNvPr id="6" name="Footer Placeholder 5"/>
          <p:cNvSpPr>
            <a:spLocks noGrp="1"/>
          </p:cNvSpPr>
          <p:nvPr>
            <p:ph type="ftr" sz="quarter" idx="11"/>
          </p:nvPr>
        </p:nvSpPr>
        <p:spPr/>
        <p:txBody>
          <a:bodyPr/>
          <a:lstStyle/>
          <a:p>
            <a:endParaRPr lang="en-IN">
              <a:solidFill>
                <a:prstClr val="white">
                  <a:tint val="75000"/>
                </a:prstClr>
              </a:solidFill>
            </a:endParaRPr>
          </a:p>
        </p:txBody>
      </p:sp>
      <p:sp>
        <p:nvSpPr>
          <p:cNvPr id="7" name="Slide Number Placeholder 6"/>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884276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D1F1D-BFB2-44FD-BFF2-30F23433DA41}" type="datetimeFigureOut">
              <a:rPr lang="en-IN" smtClean="0">
                <a:solidFill>
                  <a:prstClr val="white">
                    <a:tint val="75000"/>
                  </a:prstClr>
                </a:solidFill>
              </a:rPr>
              <a:pPr/>
              <a:t>20-09-2020</a:t>
            </a:fld>
            <a:endParaRPr lang="en-IN">
              <a:solidFill>
                <a:prstClr val="white">
                  <a:tint val="75000"/>
                </a:prstClr>
              </a:solidFill>
            </a:endParaRPr>
          </a:p>
        </p:txBody>
      </p:sp>
      <p:sp>
        <p:nvSpPr>
          <p:cNvPr id="6" name="Footer Placeholder 5"/>
          <p:cNvSpPr>
            <a:spLocks noGrp="1"/>
          </p:cNvSpPr>
          <p:nvPr>
            <p:ph type="ftr" sz="quarter" idx="11"/>
          </p:nvPr>
        </p:nvSpPr>
        <p:spPr/>
        <p:txBody>
          <a:bodyPr/>
          <a:lstStyle/>
          <a:p>
            <a:endParaRPr lang="en-IN">
              <a:solidFill>
                <a:prstClr val="white">
                  <a:tint val="75000"/>
                </a:prstClr>
              </a:solidFill>
            </a:endParaRPr>
          </a:p>
        </p:txBody>
      </p:sp>
      <p:sp>
        <p:nvSpPr>
          <p:cNvPr id="7" name="Slide Number Placeholder 6"/>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57510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bg2"/>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D1F1D-BFB2-44FD-BFF2-30F23433DA41}" type="datetimeFigureOut">
              <a:rPr lang="en-IN" smtClean="0">
                <a:solidFill>
                  <a:prstClr val="white">
                    <a:tint val="75000"/>
                  </a:prstClr>
                </a:solidFill>
              </a:rPr>
              <a:pPr/>
              <a:t>20-09-2020</a:t>
            </a:fld>
            <a:endParaRPr lang="en-IN">
              <a:solidFill>
                <a:prstClr val="white">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white">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7313137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052736"/>
            <a:ext cx="7772400" cy="1470025"/>
          </a:xfrm>
        </p:spPr>
        <p:txBody>
          <a:bodyPr/>
          <a:lstStyle/>
          <a:p>
            <a:r>
              <a:rPr lang="en-US" dirty="0" smtClean="0"/>
              <a:t>18PDM301L</a:t>
            </a:r>
            <a:endParaRPr lang="en-IN" dirty="0"/>
          </a:p>
        </p:txBody>
      </p:sp>
      <p:sp>
        <p:nvSpPr>
          <p:cNvPr id="3" name="Subtitle 2"/>
          <p:cNvSpPr>
            <a:spLocks noGrp="1"/>
          </p:cNvSpPr>
          <p:nvPr>
            <p:ph type="subTitle" idx="1"/>
          </p:nvPr>
        </p:nvSpPr>
        <p:spPr>
          <a:xfrm>
            <a:off x="683568" y="3212976"/>
            <a:ext cx="7848872" cy="2664296"/>
          </a:xfrm>
        </p:spPr>
        <p:txBody>
          <a:bodyPr>
            <a:noAutofit/>
          </a:bodyPr>
          <a:lstStyle/>
          <a:p>
            <a:r>
              <a:rPr lang="en-US" sz="5400" dirty="0" smtClean="0"/>
              <a:t>Analytical and Logical Thinking Skills</a:t>
            </a:r>
            <a:endParaRPr lang="en-IN" sz="5400" dirty="0"/>
          </a:p>
        </p:txBody>
      </p:sp>
    </p:spTree>
    <p:extLst>
      <p:ext uri="{BB962C8B-B14F-4D97-AF65-F5344CB8AC3E}">
        <p14:creationId xmlns:p14="http://schemas.microsoft.com/office/powerpoint/2010/main" val="1057004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712968" cy="2376264"/>
          </a:xfrm>
        </p:spPr>
        <p:txBody>
          <a:bodyPr>
            <a:noAutofit/>
          </a:bodyPr>
          <a:lstStyle/>
          <a:p>
            <a:pPr algn="l"/>
            <a:r>
              <a:rPr lang="en-IN" sz="2800" dirty="0"/>
              <a:t>7. A vessel contains 24 litre of a mixture of ethanol &amp; water. If the ratio of ethanol and water in the mixture is 5:3, then how much water should be added to this mixture to reverse the ratio of ethanol and water?</a:t>
            </a:r>
            <a:br>
              <a:rPr lang="en-IN" sz="2800" dirty="0"/>
            </a:br>
            <a:r>
              <a:rPr lang="en-IN" sz="2800" dirty="0"/>
              <a:t>a) 10		 b) 16		c) 15		 d) 11</a:t>
            </a:r>
            <a:br>
              <a:rPr lang="en-IN" sz="2800" dirty="0"/>
            </a:br>
            <a:endParaRPr lang="en-IN" sz="2800" dirty="0"/>
          </a:p>
        </p:txBody>
      </p:sp>
      <p:sp>
        <p:nvSpPr>
          <p:cNvPr id="4" name="Rectangle 3"/>
          <p:cNvSpPr/>
          <p:nvPr/>
        </p:nvSpPr>
        <p:spPr bwMode="auto">
          <a:xfrm>
            <a:off x="1240763" y="2348880"/>
            <a:ext cx="1037727"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24L</a:t>
            </a:r>
            <a:endParaRPr lang="en-US" dirty="0">
              <a:solidFill>
                <a:schemeClr val="tx1"/>
              </a:solidFill>
              <a:latin typeface="Arial Black" pitchFamily="34" charset="0"/>
            </a:endParaRPr>
          </a:p>
        </p:txBody>
      </p:sp>
      <p:cxnSp>
        <p:nvCxnSpPr>
          <p:cNvPr id="5" name="Straight Connector 4"/>
          <p:cNvCxnSpPr/>
          <p:nvPr/>
        </p:nvCxnSpPr>
        <p:spPr bwMode="auto">
          <a:xfrm rot="5400000" flipH="1" flipV="1">
            <a:off x="947454" y="2818119"/>
            <a:ext cx="457200" cy="4571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bwMode="auto">
          <a:xfrm rot="16200000" flipH="1">
            <a:off x="2011790" y="2818118"/>
            <a:ext cx="5334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auto">
          <a:xfrm>
            <a:off x="109328" y="3485202"/>
            <a:ext cx="1650298"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Ethanol</a:t>
            </a:r>
            <a:endParaRPr lang="en-US" dirty="0">
              <a:solidFill>
                <a:schemeClr val="tx1"/>
              </a:solidFill>
              <a:latin typeface="Arial Black" pitchFamily="34" charset="0"/>
            </a:endParaRPr>
          </a:p>
        </p:txBody>
      </p:sp>
      <p:sp>
        <p:nvSpPr>
          <p:cNvPr id="8" name="Rectangle 7"/>
          <p:cNvSpPr/>
          <p:nvPr/>
        </p:nvSpPr>
        <p:spPr bwMode="auto">
          <a:xfrm>
            <a:off x="2044417" y="3497080"/>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Water</a:t>
            </a:r>
            <a:endParaRPr lang="en-US" sz="2400" dirty="0">
              <a:solidFill>
                <a:schemeClr val="tx1"/>
              </a:solidFill>
              <a:latin typeface="Arial Black" pitchFamily="34" charset="0"/>
            </a:endParaRPr>
          </a:p>
        </p:txBody>
      </p:sp>
      <p:sp>
        <p:nvSpPr>
          <p:cNvPr id="9" name="Rectangle 8"/>
          <p:cNvSpPr/>
          <p:nvPr/>
        </p:nvSpPr>
        <p:spPr bwMode="auto">
          <a:xfrm>
            <a:off x="273218" y="3928115"/>
            <a:ext cx="290263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    5       :       3</a:t>
            </a:r>
            <a:endParaRPr lang="en-US" dirty="0">
              <a:solidFill>
                <a:schemeClr val="tx1"/>
              </a:solidFill>
              <a:latin typeface="Arial Black" pitchFamily="34" charset="0"/>
            </a:endParaRPr>
          </a:p>
        </p:txBody>
      </p:sp>
      <p:sp>
        <p:nvSpPr>
          <p:cNvPr id="11" name="Rectangle 10"/>
          <p:cNvSpPr/>
          <p:nvPr/>
        </p:nvSpPr>
        <p:spPr bwMode="auto">
          <a:xfrm>
            <a:off x="273218" y="4523428"/>
            <a:ext cx="96754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Arial Black" pitchFamily="34" charset="0"/>
              </a:rPr>
              <a:t>1</a:t>
            </a:r>
            <a:r>
              <a:rPr lang="en-US" sz="2400" dirty="0" smtClean="0">
                <a:solidFill>
                  <a:schemeClr val="tx1"/>
                </a:solidFill>
                <a:latin typeface="Arial Black" pitchFamily="34" charset="0"/>
              </a:rPr>
              <a:t>5 L</a:t>
            </a:r>
            <a:endParaRPr lang="en-US" dirty="0">
              <a:solidFill>
                <a:schemeClr val="tx1"/>
              </a:solidFill>
              <a:latin typeface="Arial Black" pitchFamily="34" charset="0"/>
            </a:endParaRPr>
          </a:p>
        </p:txBody>
      </p:sp>
      <p:sp>
        <p:nvSpPr>
          <p:cNvPr id="12" name="Rectangle 11"/>
          <p:cNvSpPr/>
          <p:nvPr/>
        </p:nvSpPr>
        <p:spPr bwMode="auto">
          <a:xfrm>
            <a:off x="2208306" y="4523428"/>
            <a:ext cx="96754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Arial Black" pitchFamily="34" charset="0"/>
              </a:rPr>
              <a:t>9</a:t>
            </a:r>
            <a:r>
              <a:rPr lang="en-US" sz="2400" dirty="0" smtClean="0">
                <a:solidFill>
                  <a:schemeClr val="tx1"/>
                </a:solidFill>
                <a:latin typeface="Arial Black" pitchFamily="34" charset="0"/>
              </a:rPr>
              <a:t> L</a:t>
            </a:r>
            <a:endParaRPr lang="en-US" dirty="0">
              <a:solidFill>
                <a:schemeClr val="tx1"/>
              </a:solidFill>
              <a:latin typeface="Arial Black" pitchFamily="34" charset="0"/>
            </a:endParaRPr>
          </a:p>
        </p:txBody>
      </p:sp>
      <p:sp>
        <p:nvSpPr>
          <p:cNvPr id="14" name="TextBox 13"/>
          <p:cNvSpPr txBox="1"/>
          <p:nvPr/>
        </p:nvSpPr>
        <p:spPr>
          <a:xfrm>
            <a:off x="4283968" y="3015483"/>
            <a:ext cx="4392488" cy="3785652"/>
          </a:xfrm>
          <a:prstGeom prst="rect">
            <a:avLst/>
          </a:prstGeom>
          <a:noFill/>
        </p:spPr>
        <p:txBody>
          <a:bodyPr wrap="square" rtlCol="0">
            <a:spAutoFit/>
          </a:bodyPr>
          <a:lstStyle/>
          <a:p>
            <a:r>
              <a:rPr lang="en-US" sz="2400" u="sng" dirty="0" smtClean="0">
                <a:latin typeface="Arial Black" panose="020B0A04020102020204" pitchFamily="34" charset="0"/>
              </a:rPr>
              <a:t>15      </a:t>
            </a:r>
            <a:r>
              <a:rPr lang="en-US" sz="2400" dirty="0" smtClean="0">
                <a:latin typeface="Arial Black" panose="020B0A04020102020204" pitchFamily="34" charset="0"/>
              </a:rPr>
              <a:t> = </a:t>
            </a:r>
            <a:r>
              <a:rPr lang="en-US" sz="2400" u="sng" dirty="0" smtClean="0">
                <a:latin typeface="Arial Black" panose="020B0A04020102020204" pitchFamily="34" charset="0"/>
              </a:rPr>
              <a:t>3</a:t>
            </a:r>
          </a:p>
          <a:p>
            <a:r>
              <a:rPr lang="en-US" sz="2400" dirty="0">
                <a:latin typeface="Arial Black" panose="020B0A04020102020204" pitchFamily="34" charset="0"/>
              </a:rPr>
              <a:t>9</a:t>
            </a:r>
            <a:r>
              <a:rPr lang="en-US" sz="2400" dirty="0" smtClean="0">
                <a:latin typeface="Arial Black" panose="020B0A04020102020204" pitchFamily="34" charset="0"/>
              </a:rPr>
              <a:t> + X      5</a:t>
            </a:r>
          </a:p>
          <a:p>
            <a:r>
              <a:rPr lang="en-US" sz="2400" u="sng" dirty="0">
                <a:latin typeface="Arial Black" panose="020B0A04020102020204" pitchFamily="34" charset="0"/>
              </a:rPr>
              <a:t> </a:t>
            </a:r>
            <a:r>
              <a:rPr lang="en-US" sz="2400" u="sng" dirty="0" smtClean="0">
                <a:latin typeface="Arial Black" panose="020B0A04020102020204" pitchFamily="34" charset="0"/>
              </a:rPr>
              <a:t> 5      </a:t>
            </a:r>
            <a:r>
              <a:rPr lang="en-US" sz="2400" dirty="0" smtClean="0">
                <a:latin typeface="Arial Black" panose="020B0A04020102020204" pitchFamily="34" charset="0"/>
              </a:rPr>
              <a:t> = </a:t>
            </a:r>
            <a:r>
              <a:rPr lang="en-US" sz="2400" u="sng" dirty="0">
                <a:latin typeface="Arial Black" panose="020B0A04020102020204" pitchFamily="34" charset="0"/>
              </a:rPr>
              <a:t>1</a:t>
            </a:r>
            <a:endParaRPr lang="en-US" sz="2400" u="sng" dirty="0" smtClean="0">
              <a:latin typeface="Arial Black" panose="020B0A04020102020204" pitchFamily="34" charset="0"/>
            </a:endParaRPr>
          </a:p>
          <a:p>
            <a:r>
              <a:rPr lang="en-US" sz="2400" dirty="0" smtClean="0">
                <a:latin typeface="Arial Black" panose="020B0A04020102020204" pitchFamily="34" charset="0"/>
              </a:rPr>
              <a:t>9 + X      5</a:t>
            </a:r>
          </a:p>
          <a:p>
            <a:endParaRPr lang="en-US" sz="2400" dirty="0">
              <a:latin typeface="Arial Black" panose="020B0A04020102020204" pitchFamily="34" charset="0"/>
            </a:endParaRPr>
          </a:p>
          <a:p>
            <a:r>
              <a:rPr lang="en-US" sz="2400" dirty="0" smtClean="0">
                <a:latin typeface="Arial Black" panose="020B0A04020102020204" pitchFamily="34" charset="0"/>
              </a:rPr>
              <a:t>9 + X = 25</a:t>
            </a:r>
          </a:p>
          <a:p>
            <a:endParaRPr lang="en-US" sz="2400" dirty="0">
              <a:latin typeface="Arial Black" panose="020B0A04020102020204" pitchFamily="34" charset="0"/>
            </a:endParaRPr>
          </a:p>
          <a:p>
            <a:r>
              <a:rPr lang="en-US" sz="2400" dirty="0" smtClean="0">
                <a:latin typeface="Arial Black" panose="020B0A04020102020204" pitchFamily="34" charset="0"/>
              </a:rPr>
              <a:t>X = 16  </a:t>
            </a:r>
          </a:p>
          <a:p>
            <a:endParaRPr lang="en-US" sz="2400" dirty="0">
              <a:latin typeface="Arial Black" panose="020B0A04020102020204" pitchFamily="34" charset="0"/>
            </a:endParaRPr>
          </a:p>
          <a:p>
            <a:r>
              <a:rPr lang="en-US" sz="2400" dirty="0" smtClean="0">
                <a:latin typeface="Arial Black" panose="020B0A04020102020204" pitchFamily="34" charset="0"/>
              </a:rPr>
              <a:t>Answer : b</a:t>
            </a:r>
            <a:endParaRPr lang="en-IN" sz="2400" dirty="0">
              <a:latin typeface="Arial Black" panose="020B0A04020102020204" pitchFamily="34" charset="0"/>
            </a:endParaRPr>
          </a:p>
        </p:txBody>
      </p:sp>
      <p:sp>
        <p:nvSpPr>
          <p:cNvPr id="15" name="Rectangle 14"/>
          <p:cNvSpPr/>
          <p:nvPr/>
        </p:nvSpPr>
        <p:spPr bwMode="auto">
          <a:xfrm>
            <a:off x="273217" y="4971848"/>
            <a:ext cx="290263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    3       :       5</a:t>
            </a:r>
            <a:endParaRPr lang="en-US" dirty="0">
              <a:solidFill>
                <a:schemeClr val="tx1"/>
              </a:solidFill>
              <a:latin typeface="Arial Black" pitchFamily="34" charset="0"/>
            </a:endParaRPr>
          </a:p>
        </p:txBody>
      </p:sp>
      <p:sp>
        <p:nvSpPr>
          <p:cNvPr id="16" name="Rectangle 15"/>
          <p:cNvSpPr/>
          <p:nvPr/>
        </p:nvSpPr>
        <p:spPr bwMode="auto">
          <a:xfrm>
            <a:off x="273218" y="5567161"/>
            <a:ext cx="3578702" cy="12339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3X = 15;     X = 5</a:t>
            </a:r>
          </a:p>
          <a:p>
            <a:pPr>
              <a:defRPr/>
            </a:pPr>
            <a:r>
              <a:rPr lang="en-US" sz="2400" dirty="0" smtClean="0">
                <a:solidFill>
                  <a:schemeClr val="tx1"/>
                </a:solidFill>
                <a:latin typeface="Arial Black" pitchFamily="34" charset="0"/>
              </a:rPr>
              <a:t>5X = 25 </a:t>
            </a:r>
          </a:p>
          <a:p>
            <a:pPr>
              <a:defRPr/>
            </a:pPr>
            <a:r>
              <a:rPr lang="en-US" sz="2400" dirty="0" smtClean="0">
                <a:solidFill>
                  <a:schemeClr val="tx1"/>
                </a:solidFill>
                <a:latin typeface="Arial Black" pitchFamily="34" charset="0"/>
              </a:rPr>
              <a:t>16 L to be added</a:t>
            </a:r>
          </a:p>
          <a:p>
            <a:pPr>
              <a:defRPr/>
            </a:pPr>
            <a:endParaRPr lang="en-US" dirty="0">
              <a:solidFill>
                <a:schemeClr val="tx1"/>
              </a:solidFill>
              <a:latin typeface="Arial Black" pitchFamily="34" charset="0"/>
            </a:endParaRPr>
          </a:p>
        </p:txBody>
      </p:sp>
    </p:spTree>
    <p:extLst>
      <p:ext uri="{BB962C8B-B14F-4D97-AF65-F5344CB8AC3E}">
        <p14:creationId xmlns:p14="http://schemas.microsoft.com/office/powerpoint/2010/main" val="232366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1" grpId="0"/>
      <p:bldP spid="12"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0"/>
            <a:ext cx="8784976" cy="1692771"/>
          </a:xfrm>
          <a:prstGeom prst="rect">
            <a:avLst/>
          </a:prstGeom>
        </p:spPr>
        <p:txBody>
          <a:bodyPr wrap="square">
            <a:spAutoFit/>
          </a:bodyPr>
          <a:lstStyle/>
          <a:p>
            <a:r>
              <a:rPr lang="en-IN" sz="2600" dirty="0"/>
              <a:t>8. A shopkeeper mixes 30 Kg of rice at the rate of </a:t>
            </a:r>
            <a:r>
              <a:rPr lang="en-IN" sz="2600" dirty="0" err="1"/>
              <a:t>Rs</a:t>
            </a:r>
            <a:r>
              <a:rPr lang="en-IN" sz="2600" dirty="0"/>
              <a:t> 40 per Kg and 20 Kg of rice at the rate of </a:t>
            </a:r>
            <a:r>
              <a:rPr lang="en-IN" sz="2600" dirty="0" err="1"/>
              <a:t>Rs</a:t>
            </a:r>
            <a:r>
              <a:rPr lang="en-IN" sz="2600" dirty="0"/>
              <a:t> 50 per Kg. At what rate per Kg should he sell the mixture in order to get 25% profit?</a:t>
            </a:r>
          </a:p>
          <a:p>
            <a:r>
              <a:rPr lang="en-IN" sz="2600" dirty="0"/>
              <a:t>a) </a:t>
            </a:r>
            <a:r>
              <a:rPr lang="en-IN" sz="2600" dirty="0" err="1"/>
              <a:t>Rs</a:t>
            </a:r>
            <a:r>
              <a:rPr lang="en-IN" sz="2600" dirty="0"/>
              <a:t> 44	b) </a:t>
            </a:r>
            <a:r>
              <a:rPr lang="en-IN" sz="2600" dirty="0" err="1"/>
              <a:t>Rs</a:t>
            </a:r>
            <a:r>
              <a:rPr lang="en-IN" sz="2600" dirty="0"/>
              <a:t> 45	c) </a:t>
            </a:r>
            <a:r>
              <a:rPr lang="en-IN" sz="2600" dirty="0" err="1"/>
              <a:t>Rs</a:t>
            </a:r>
            <a:r>
              <a:rPr lang="en-IN" sz="2600" dirty="0"/>
              <a:t> 55	d) None of these</a:t>
            </a:r>
          </a:p>
        </p:txBody>
      </p:sp>
      <p:sp>
        <p:nvSpPr>
          <p:cNvPr id="6" name="Rectangle 5"/>
          <p:cNvSpPr/>
          <p:nvPr/>
        </p:nvSpPr>
        <p:spPr bwMode="auto">
          <a:xfrm>
            <a:off x="733798" y="2354351"/>
            <a:ext cx="2254026" cy="13295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30            20</a:t>
            </a:r>
          </a:p>
          <a:p>
            <a:pPr>
              <a:defRPr/>
            </a:pPr>
            <a:endParaRPr lang="en-US" sz="2400" dirty="0" smtClean="0">
              <a:solidFill>
                <a:schemeClr val="tx1"/>
              </a:solidFill>
              <a:latin typeface="Arial Black" pitchFamily="34" charset="0"/>
            </a:endParaRPr>
          </a:p>
          <a:p>
            <a:pPr>
              <a:defRPr/>
            </a:pPr>
            <a:r>
              <a:rPr lang="en-US" sz="2400" dirty="0">
                <a:solidFill>
                  <a:schemeClr val="tx1"/>
                </a:solidFill>
                <a:latin typeface="Arial Black" pitchFamily="34" charset="0"/>
              </a:rPr>
              <a:t>4</a:t>
            </a:r>
            <a:r>
              <a:rPr lang="en-US" sz="2400" dirty="0" smtClean="0">
                <a:solidFill>
                  <a:schemeClr val="tx1"/>
                </a:solidFill>
                <a:latin typeface="Arial Black" pitchFamily="34" charset="0"/>
              </a:rPr>
              <a:t>0            </a:t>
            </a:r>
            <a:r>
              <a:rPr lang="en-US" sz="2400" dirty="0">
                <a:solidFill>
                  <a:schemeClr val="tx1"/>
                </a:solidFill>
                <a:latin typeface="Arial Black" pitchFamily="34" charset="0"/>
              </a:rPr>
              <a:t>5</a:t>
            </a:r>
            <a:r>
              <a:rPr lang="en-US" sz="2400" dirty="0" smtClean="0">
                <a:solidFill>
                  <a:schemeClr val="tx1"/>
                </a:solidFill>
                <a:latin typeface="Arial Black" pitchFamily="34" charset="0"/>
              </a:rPr>
              <a:t>0</a:t>
            </a:r>
            <a:endParaRPr lang="en-US" dirty="0">
              <a:solidFill>
                <a:schemeClr val="tx1"/>
              </a:solidFill>
              <a:latin typeface="Arial Black" pitchFamily="34" charset="0"/>
            </a:endParaRPr>
          </a:p>
        </p:txBody>
      </p:sp>
      <p:cxnSp>
        <p:nvCxnSpPr>
          <p:cNvPr id="7" name="Straight Connector 6"/>
          <p:cNvCxnSpPr/>
          <p:nvPr/>
        </p:nvCxnSpPr>
        <p:spPr bwMode="auto">
          <a:xfrm>
            <a:off x="1021830" y="3717140"/>
            <a:ext cx="503238" cy="4635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auto">
          <a:xfrm>
            <a:off x="1525068" y="4162845"/>
            <a:ext cx="63976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Arial Black" pitchFamily="34" charset="0"/>
              </a:rPr>
              <a:t>X</a:t>
            </a:r>
          </a:p>
        </p:txBody>
      </p:sp>
      <p:cxnSp>
        <p:nvCxnSpPr>
          <p:cNvPr id="9" name="Straight Connector 8"/>
          <p:cNvCxnSpPr/>
          <p:nvPr/>
        </p:nvCxnSpPr>
        <p:spPr bwMode="auto">
          <a:xfrm flipV="1">
            <a:off x="2233876" y="3717140"/>
            <a:ext cx="516146" cy="47276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auto">
          <a:xfrm rot="5400000" flipH="1" flipV="1">
            <a:off x="1067868" y="4632084"/>
            <a:ext cx="457200" cy="4571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auto">
          <a:xfrm rot="16200000" flipH="1">
            <a:off x="2132204" y="4632083"/>
            <a:ext cx="5334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auto">
          <a:xfrm>
            <a:off x="2164831" y="5299168"/>
            <a:ext cx="123326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X - 40</a:t>
            </a:r>
            <a:endParaRPr lang="en-US" sz="2400" dirty="0">
              <a:solidFill>
                <a:schemeClr val="tx1"/>
              </a:solidFill>
              <a:latin typeface="Arial Black" pitchFamily="34" charset="0"/>
            </a:endParaRPr>
          </a:p>
        </p:txBody>
      </p:sp>
      <p:sp>
        <p:nvSpPr>
          <p:cNvPr id="13" name="Rectangle 12"/>
          <p:cNvSpPr/>
          <p:nvPr/>
        </p:nvSpPr>
        <p:spPr bwMode="auto">
          <a:xfrm>
            <a:off x="373758" y="5299167"/>
            <a:ext cx="1151310"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50 - X</a:t>
            </a:r>
            <a:endParaRPr lang="en-US" dirty="0">
              <a:solidFill>
                <a:schemeClr val="tx1"/>
              </a:solidFill>
              <a:latin typeface="Arial Black" pitchFamily="34" charset="0"/>
            </a:endParaRPr>
          </a:p>
        </p:txBody>
      </p:sp>
      <p:sp>
        <p:nvSpPr>
          <p:cNvPr id="14" name="Rectangle 13"/>
          <p:cNvSpPr/>
          <p:nvPr/>
        </p:nvSpPr>
        <p:spPr bwMode="auto">
          <a:xfrm>
            <a:off x="3865908" y="1844824"/>
            <a:ext cx="4954563" cy="48245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u="sng" dirty="0" smtClean="0">
                <a:solidFill>
                  <a:schemeClr val="tx1"/>
                </a:solidFill>
                <a:latin typeface="Arial Black" pitchFamily="34" charset="0"/>
              </a:rPr>
              <a:t>50 - X  </a:t>
            </a:r>
            <a:r>
              <a:rPr lang="en-US" sz="2400" dirty="0" smtClean="0">
                <a:solidFill>
                  <a:schemeClr val="tx1"/>
                </a:solidFill>
                <a:latin typeface="Arial Black" pitchFamily="34" charset="0"/>
              </a:rPr>
              <a:t>=  </a:t>
            </a:r>
            <a:r>
              <a:rPr lang="en-US" sz="2400" u="sng" dirty="0" smtClean="0">
                <a:solidFill>
                  <a:schemeClr val="tx1"/>
                </a:solidFill>
                <a:latin typeface="Arial Black" pitchFamily="34" charset="0"/>
              </a:rPr>
              <a:t>3  </a:t>
            </a:r>
          </a:p>
          <a:p>
            <a:pPr>
              <a:defRPr/>
            </a:pPr>
            <a:r>
              <a:rPr lang="en-US" sz="2400" dirty="0" smtClean="0">
                <a:solidFill>
                  <a:schemeClr val="tx1"/>
                </a:solidFill>
                <a:latin typeface="Arial Black" pitchFamily="34" charset="0"/>
              </a:rPr>
              <a:t>X – 40      2</a:t>
            </a:r>
          </a:p>
          <a:p>
            <a:pPr>
              <a:defRPr/>
            </a:pPr>
            <a:endParaRPr lang="en-US" sz="2400" dirty="0">
              <a:solidFill>
                <a:schemeClr val="tx1"/>
              </a:solidFill>
              <a:latin typeface="Arial Black" pitchFamily="34" charset="0"/>
            </a:endParaRPr>
          </a:p>
          <a:p>
            <a:pPr>
              <a:defRPr/>
            </a:pPr>
            <a:r>
              <a:rPr lang="en-US" sz="2400" dirty="0" smtClean="0">
                <a:solidFill>
                  <a:schemeClr val="tx1"/>
                </a:solidFill>
                <a:latin typeface="Arial Black" pitchFamily="34" charset="0"/>
              </a:rPr>
              <a:t>100 – 2X = 3X – 120</a:t>
            </a:r>
          </a:p>
          <a:p>
            <a:pPr>
              <a:defRPr/>
            </a:pPr>
            <a:endParaRPr lang="en-US" sz="2400" dirty="0">
              <a:solidFill>
                <a:schemeClr val="tx1"/>
              </a:solidFill>
              <a:latin typeface="Arial Black" pitchFamily="34" charset="0"/>
            </a:endParaRPr>
          </a:p>
          <a:p>
            <a:pPr>
              <a:defRPr/>
            </a:pPr>
            <a:r>
              <a:rPr lang="en-US" sz="2400" dirty="0" smtClean="0">
                <a:solidFill>
                  <a:schemeClr val="tx1"/>
                </a:solidFill>
                <a:latin typeface="Arial Black" pitchFamily="34" charset="0"/>
              </a:rPr>
              <a:t>5X = 220</a:t>
            </a:r>
          </a:p>
          <a:p>
            <a:pPr>
              <a:defRPr/>
            </a:pPr>
            <a:endParaRPr lang="en-US" sz="2400" dirty="0" smtClean="0">
              <a:solidFill>
                <a:schemeClr val="tx1"/>
              </a:solidFill>
              <a:latin typeface="Arial Black" pitchFamily="34" charset="0"/>
            </a:endParaRPr>
          </a:p>
          <a:p>
            <a:pPr>
              <a:defRPr/>
            </a:pPr>
            <a:r>
              <a:rPr lang="en-US" sz="2400" dirty="0" smtClean="0">
                <a:solidFill>
                  <a:schemeClr val="tx1"/>
                </a:solidFill>
                <a:latin typeface="Arial Black" pitchFamily="34" charset="0"/>
              </a:rPr>
              <a:t>X   = 44</a:t>
            </a:r>
          </a:p>
          <a:p>
            <a:pPr>
              <a:defRPr/>
            </a:pPr>
            <a:endParaRPr lang="en-US" sz="2400" dirty="0" smtClean="0">
              <a:solidFill>
                <a:schemeClr val="tx1"/>
              </a:solidFill>
              <a:latin typeface="Arial Black" pitchFamily="34" charset="0"/>
            </a:endParaRPr>
          </a:p>
          <a:p>
            <a:pPr>
              <a:defRPr/>
            </a:pPr>
            <a:r>
              <a:rPr lang="en-US" sz="2400" dirty="0" smtClean="0">
                <a:solidFill>
                  <a:schemeClr val="tx1"/>
                </a:solidFill>
                <a:latin typeface="Arial Black" pitchFamily="34" charset="0"/>
              </a:rPr>
              <a:t>25 % Profit = 25% of 44 = 11</a:t>
            </a:r>
          </a:p>
          <a:p>
            <a:pPr>
              <a:defRPr/>
            </a:pPr>
            <a:r>
              <a:rPr lang="en-US" sz="2400" dirty="0" smtClean="0">
                <a:solidFill>
                  <a:schemeClr val="tx1"/>
                </a:solidFill>
                <a:latin typeface="Arial Black" pitchFamily="34" charset="0"/>
              </a:rPr>
              <a:t>SP = 44 + 11 = 55 </a:t>
            </a:r>
            <a:r>
              <a:rPr lang="en-US" sz="2400" dirty="0" err="1" smtClean="0">
                <a:solidFill>
                  <a:schemeClr val="tx1"/>
                </a:solidFill>
                <a:latin typeface="Arial Black" pitchFamily="34" charset="0"/>
              </a:rPr>
              <a:t>Rs</a:t>
            </a:r>
            <a:r>
              <a:rPr lang="en-US" sz="2400" dirty="0" smtClean="0">
                <a:solidFill>
                  <a:schemeClr val="tx1"/>
                </a:solidFill>
                <a:latin typeface="Arial Black" pitchFamily="34" charset="0"/>
              </a:rPr>
              <a:t>.</a:t>
            </a:r>
          </a:p>
          <a:p>
            <a:pPr>
              <a:defRPr/>
            </a:pPr>
            <a:endParaRPr lang="en-US" sz="2400" dirty="0">
              <a:solidFill>
                <a:schemeClr val="tx1"/>
              </a:solidFill>
              <a:latin typeface="Arial Black" pitchFamily="34" charset="0"/>
            </a:endParaRPr>
          </a:p>
          <a:p>
            <a:pPr>
              <a:defRPr/>
            </a:pPr>
            <a:r>
              <a:rPr lang="en-US" sz="2400" dirty="0">
                <a:solidFill>
                  <a:schemeClr val="tx1"/>
                </a:solidFill>
                <a:latin typeface="Arial Black" pitchFamily="34" charset="0"/>
              </a:rPr>
              <a:t>Answer : c</a:t>
            </a:r>
          </a:p>
        </p:txBody>
      </p:sp>
    </p:spTree>
    <p:extLst>
      <p:ext uri="{BB962C8B-B14F-4D97-AF65-F5344CB8AC3E}">
        <p14:creationId xmlns:p14="http://schemas.microsoft.com/office/powerpoint/2010/main" val="256359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88640"/>
            <a:ext cx="8856984" cy="1692771"/>
          </a:xfrm>
          <a:prstGeom prst="rect">
            <a:avLst/>
          </a:prstGeom>
        </p:spPr>
        <p:txBody>
          <a:bodyPr wrap="square">
            <a:spAutoFit/>
          </a:bodyPr>
          <a:lstStyle/>
          <a:p>
            <a:r>
              <a:rPr lang="en-IN" sz="2600" dirty="0"/>
              <a:t>9. How many kg. of wheat costing Rs.8 per kg must be mixed with 36 kg of wheat costing Rs.5.40 per kg so that 20% gain may be obtained by selling the mixture at </a:t>
            </a:r>
            <a:r>
              <a:rPr lang="en-IN" sz="2600" dirty="0" err="1"/>
              <a:t>Rs</a:t>
            </a:r>
            <a:r>
              <a:rPr lang="en-IN" sz="2600" dirty="0"/>
              <a:t>. 7.20 per kg? </a:t>
            </a:r>
          </a:p>
          <a:p>
            <a:r>
              <a:rPr lang="en-IN" sz="2600" dirty="0"/>
              <a:t>a) 12 Kg	b)10.8 Kg	c) 12.4 Kg	d) 10.4Kg  </a:t>
            </a:r>
          </a:p>
        </p:txBody>
      </p:sp>
      <p:sp>
        <p:nvSpPr>
          <p:cNvPr id="5" name="Rectangle 4"/>
          <p:cNvSpPr/>
          <p:nvPr/>
        </p:nvSpPr>
        <p:spPr bwMode="auto">
          <a:xfrm>
            <a:off x="179513" y="1889231"/>
            <a:ext cx="4428492" cy="46361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Let CP = 100</a:t>
            </a:r>
          </a:p>
          <a:p>
            <a:pPr>
              <a:defRPr/>
            </a:pPr>
            <a:r>
              <a:rPr lang="en-US" sz="2400" dirty="0" smtClean="0">
                <a:solidFill>
                  <a:schemeClr val="tx1"/>
                </a:solidFill>
                <a:latin typeface="Arial Black" pitchFamily="34" charset="0"/>
              </a:rPr>
              <a:t>20 % Profit </a:t>
            </a:r>
          </a:p>
          <a:p>
            <a:pPr>
              <a:defRPr/>
            </a:pPr>
            <a:r>
              <a:rPr lang="en-US" sz="2400" dirty="0" smtClean="0">
                <a:solidFill>
                  <a:schemeClr val="tx1"/>
                </a:solidFill>
                <a:latin typeface="Arial Black" pitchFamily="34" charset="0"/>
              </a:rPr>
              <a:t>So SP = 120</a:t>
            </a:r>
          </a:p>
          <a:p>
            <a:pPr>
              <a:defRPr/>
            </a:pPr>
            <a:r>
              <a:rPr lang="en-US" sz="2400" dirty="0" smtClean="0">
                <a:solidFill>
                  <a:schemeClr val="tx1"/>
                </a:solidFill>
                <a:latin typeface="Arial Black" pitchFamily="34" charset="0"/>
              </a:rPr>
              <a:t>Given that SP = 7.2</a:t>
            </a:r>
          </a:p>
          <a:p>
            <a:pPr>
              <a:defRPr/>
            </a:pPr>
            <a:r>
              <a:rPr lang="en-US" sz="2400" dirty="0" smtClean="0">
                <a:solidFill>
                  <a:schemeClr val="tx1"/>
                </a:solidFill>
                <a:latin typeface="Arial Black" pitchFamily="34" charset="0"/>
              </a:rPr>
              <a:t>120 = 7.2</a:t>
            </a:r>
          </a:p>
          <a:p>
            <a:pPr>
              <a:defRPr/>
            </a:pPr>
            <a:r>
              <a:rPr lang="en-US" sz="2400" dirty="0" smtClean="0">
                <a:solidFill>
                  <a:schemeClr val="tx1"/>
                </a:solidFill>
                <a:latin typeface="Arial Black" pitchFamily="34" charset="0"/>
              </a:rPr>
              <a:t>100 = ?</a:t>
            </a:r>
          </a:p>
          <a:p>
            <a:pPr>
              <a:defRPr/>
            </a:pPr>
            <a:r>
              <a:rPr lang="en-US" sz="2400" u="sng" dirty="0" smtClean="0">
                <a:solidFill>
                  <a:schemeClr val="tx1"/>
                </a:solidFill>
                <a:latin typeface="Arial Black" pitchFamily="34" charset="0"/>
              </a:rPr>
              <a:t>7.2</a:t>
            </a:r>
            <a:r>
              <a:rPr lang="en-US" sz="2400" dirty="0" smtClean="0">
                <a:solidFill>
                  <a:schemeClr val="tx1"/>
                </a:solidFill>
                <a:latin typeface="Arial Black" pitchFamily="34" charset="0"/>
              </a:rPr>
              <a:t> * 100 =  </a:t>
            </a:r>
            <a:r>
              <a:rPr lang="en-US" sz="2400" u="sng" dirty="0" smtClean="0">
                <a:solidFill>
                  <a:schemeClr val="tx1"/>
                </a:solidFill>
                <a:latin typeface="Arial Black" pitchFamily="34" charset="0"/>
              </a:rPr>
              <a:t>72 </a:t>
            </a:r>
            <a:r>
              <a:rPr lang="en-US" sz="2400" dirty="0" smtClean="0">
                <a:solidFill>
                  <a:schemeClr val="tx1"/>
                </a:solidFill>
                <a:latin typeface="Arial Black" pitchFamily="34" charset="0"/>
              </a:rPr>
              <a:t> = 6</a:t>
            </a:r>
            <a:endParaRPr lang="en-US" sz="2400" u="sng" dirty="0" smtClean="0">
              <a:solidFill>
                <a:schemeClr val="tx1"/>
              </a:solidFill>
              <a:latin typeface="Arial Black" pitchFamily="34" charset="0"/>
            </a:endParaRPr>
          </a:p>
          <a:p>
            <a:pPr>
              <a:defRPr/>
            </a:pPr>
            <a:r>
              <a:rPr lang="en-US" sz="2400" dirty="0" smtClean="0">
                <a:solidFill>
                  <a:schemeClr val="tx1"/>
                </a:solidFill>
                <a:latin typeface="Arial Black" pitchFamily="34" charset="0"/>
              </a:rPr>
              <a:t>120              12 </a:t>
            </a:r>
          </a:p>
          <a:p>
            <a:pPr>
              <a:defRPr/>
            </a:pPr>
            <a:endParaRPr lang="en-US" sz="2400" dirty="0" smtClean="0">
              <a:solidFill>
                <a:schemeClr val="tx1"/>
              </a:solidFill>
              <a:latin typeface="Arial Black" pitchFamily="34" charset="0"/>
            </a:endParaRPr>
          </a:p>
          <a:p>
            <a:pPr>
              <a:defRPr/>
            </a:pPr>
            <a:r>
              <a:rPr lang="en-US" sz="2400" dirty="0" smtClean="0">
                <a:solidFill>
                  <a:schemeClr val="tx1"/>
                </a:solidFill>
                <a:latin typeface="Arial Black" pitchFamily="34" charset="0"/>
              </a:rPr>
              <a:t>CP = </a:t>
            </a:r>
            <a:r>
              <a:rPr lang="en-US" sz="2400" dirty="0" err="1" smtClean="0">
                <a:solidFill>
                  <a:schemeClr val="tx1"/>
                </a:solidFill>
                <a:latin typeface="Arial Black" pitchFamily="34" charset="0"/>
              </a:rPr>
              <a:t>Rs</a:t>
            </a:r>
            <a:r>
              <a:rPr lang="en-US" sz="2400" dirty="0" smtClean="0">
                <a:solidFill>
                  <a:schemeClr val="tx1"/>
                </a:solidFill>
                <a:latin typeface="Arial Black" pitchFamily="34" charset="0"/>
              </a:rPr>
              <a:t>. 6</a:t>
            </a:r>
          </a:p>
          <a:p>
            <a:pPr>
              <a:defRPr/>
            </a:pPr>
            <a:endParaRPr lang="en-US" sz="2400" dirty="0">
              <a:solidFill>
                <a:schemeClr val="tx1"/>
              </a:solidFill>
              <a:latin typeface="Arial Black" pitchFamily="34" charset="0"/>
            </a:endParaRPr>
          </a:p>
          <a:p>
            <a:pPr>
              <a:defRPr/>
            </a:pPr>
            <a:r>
              <a:rPr lang="en-US" sz="2400" dirty="0" smtClean="0">
                <a:solidFill>
                  <a:schemeClr val="tx1"/>
                </a:solidFill>
                <a:latin typeface="Arial Black" pitchFamily="34" charset="0"/>
              </a:rPr>
              <a:t>Answer : b</a:t>
            </a:r>
            <a:endParaRPr lang="en-US" sz="2400" dirty="0">
              <a:solidFill>
                <a:schemeClr val="tx1"/>
              </a:solidFill>
              <a:latin typeface="Arial Black" pitchFamily="34" charset="0"/>
            </a:endParaRPr>
          </a:p>
        </p:txBody>
      </p:sp>
      <p:sp>
        <p:nvSpPr>
          <p:cNvPr id="6" name="Rectangle 5"/>
          <p:cNvSpPr/>
          <p:nvPr/>
        </p:nvSpPr>
        <p:spPr bwMode="auto">
          <a:xfrm>
            <a:off x="4924612" y="1924370"/>
            <a:ext cx="2254026" cy="13295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a:solidFill>
                  <a:schemeClr val="tx1"/>
                </a:solidFill>
                <a:latin typeface="Arial Black" pitchFamily="34" charset="0"/>
              </a:rPr>
              <a:t>W</a:t>
            </a:r>
            <a:r>
              <a:rPr lang="en-US" sz="2400" dirty="0" smtClean="0">
                <a:solidFill>
                  <a:schemeClr val="tx1"/>
                </a:solidFill>
                <a:latin typeface="Arial Black" pitchFamily="34" charset="0"/>
              </a:rPr>
              <a:t>            36</a:t>
            </a:r>
          </a:p>
          <a:p>
            <a:pPr>
              <a:defRPr/>
            </a:pPr>
            <a:endParaRPr lang="en-US" sz="2400" dirty="0" smtClean="0">
              <a:solidFill>
                <a:schemeClr val="tx1"/>
              </a:solidFill>
              <a:latin typeface="Arial Black" pitchFamily="34" charset="0"/>
            </a:endParaRPr>
          </a:p>
          <a:p>
            <a:pPr>
              <a:defRPr/>
            </a:pPr>
            <a:r>
              <a:rPr lang="en-US" sz="2400" dirty="0" smtClean="0">
                <a:solidFill>
                  <a:schemeClr val="tx1"/>
                </a:solidFill>
                <a:latin typeface="Arial Black" pitchFamily="34" charset="0"/>
              </a:rPr>
              <a:t>8             5.4</a:t>
            </a:r>
            <a:endParaRPr lang="en-US" dirty="0">
              <a:solidFill>
                <a:schemeClr val="tx1"/>
              </a:solidFill>
              <a:latin typeface="Arial Black" pitchFamily="34" charset="0"/>
            </a:endParaRPr>
          </a:p>
        </p:txBody>
      </p:sp>
      <p:cxnSp>
        <p:nvCxnSpPr>
          <p:cNvPr id="7" name="Straight Connector 6"/>
          <p:cNvCxnSpPr/>
          <p:nvPr/>
        </p:nvCxnSpPr>
        <p:spPr bwMode="auto">
          <a:xfrm>
            <a:off x="5212644" y="3287159"/>
            <a:ext cx="503238" cy="4635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auto">
          <a:xfrm>
            <a:off x="5715882" y="3732864"/>
            <a:ext cx="63976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6</a:t>
            </a:r>
            <a:endParaRPr lang="en-US" sz="2400" dirty="0">
              <a:solidFill>
                <a:schemeClr val="tx1"/>
              </a:solidFill>
              <a:latin typeface="Arial Black" pitchFamily="34" charset="0"/>
            </a:endParaRPr>
          </a:p>
        </p:txBody>
      </p:sp>
      <p:cxnSp>
        <p:nvCxnSpPr>
          <p:cNvPr id="9" name="Straight Connector 8"/>
          <p:cNvCxnSpPr/>
          <p:nvPr/>
        </p:nvCxnSpPr>
        <p:spPr bwMode="auto">
          <a:xfrm flipV="1">
            <a:off x="6424690" y="3287159"/>
            <a:ext cx="516146" cy="47276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auto">
          <a:xfrm rot="5400000" flipH="1" flipV="1">
            <a:off x="5258682" y="4202103"/>
            <a:ext cx="457200" cy="4571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auto">
          <a:xfrm rot="16200000" flipH="1">
            <a:off x="6323018" y="4202102"/>
            <a:ext cx="5334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auto">
          <a:xfrm>
            <a:off x="6355645" y="4869187"/>
            <a:ext cx="123326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2</a:t>
            </a:r>
            <a:endParaRPr lang="en-US" sz="2400" dirty="0">
              <a:solidFill>
                <a:schemeClr val="tx1"/>
              </a:solidFill>
              <a:latin typeface="Arial Black" pitchFamily="34" charset="0"/>
            </a:endParaRPr>
          </a:p>
        </p:txBody>
      </p:sp>
      <p:sp>
        <p:nvSpPr>
          <p:cNvPr id="13" name="Rectangle 12"/>
          <p:cNvSpPr/>
          <p:nvPr/>
        </p:nvSpPr>
        <p:spPr bwMode="auto">
          <a:xfrm>
            <a:off x="4564572" y="4869186"/>
            <a:ext cx="1151310"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Arial Black" pitchFamily="34" charset="0"/>
              </a:rPr>
              <a:t>0.6</a:t>
            </a:r>
          </a:p>
        </p:txBody>
      </p:sp>
      <p:sp>
        <p:nvSpPr>
          <p:cNvPr id="14" name="TextBox 13"/>
          <p:cNvSpPr txBox="1"/>
          <p:nvPr/>
        </p:nvSpPr>
        <p:spPr>
          <a:xfrm>
            <a:off x="4564572" y="5340196"/>
            <a:ext cx="3751844" cy="1569660"/>
          </a:xfrm>
          <a:prstGeom prst="rect">
            <a:avLst/>
          </a:prstGeom>
          <a:noFill/>
        </p:spPr>
        <p:txBody>
          <a:bodyPr wrap="square" rtlCol="0">
            <a:spAutoFit/>
          </a:bodyPr>
          <a:lstStyle/>
          <a:p>
            <a:r>
              <a:rPr lang="en-US" sz="2400" u="sng" dirty="0" smtClean="0">
                <a:latin typeface="Arial Black" panose="020B0A04020102020204" pitchFamily="34" charset="0"/>
              </a:rPr>
              <a:t>0.6</a:t>
            </a:r>
            <a:r>
              <a:rPr lang="en-US" sz="2400" dirty="0" smtClean="0">
                <a:latin typeface="Arial Black" panose="020B0A04020102020204" pitchFamily="34" charset="0"/>
              </a:rPr>
              <a:t> = </a:t>
            </a:r>
            <a:r>
              <a:rPr lang="en-US" sz="2400" u="sng" dirty="0" smtClean="0">
                <a:latin typeface="Arial Black" panose="020B0A04020102020204" pitchFamily="34" charset="0"/>
              </a:rPr>
              <a:t>W  </a:t>
            </a:r>
          </a:p>
          <a:p>
            <a:r>
              <a:rPr lang="en-US" sz="2400" dirty="0">
                <a:latin typeface="Arial Black" panose="020B0A04020102020204" pitchFamily="34" charset="0"/>
              </a:rPr>
              <a:t> </a:t>
            </a:r>
            <a:r>
              <a:rPr lang="en-US" sz="2400" dirty="0" smtClean="0">
                <a:latin typeface="Arial Black" panose="020B0A04020102020204" pitchFamily="34" charset="0"/>
              </a:rPr>
              <a:t>2      36 </a:t>
            </a:r>
          </a:p>
          <a:p>
            <a:r>
              <a:rPr lang="en-US" sz="2400" dirty="0" smtClean="0">
                <a:latin typeface="Arial Black" panose="020B0A04020102020204" pitchFamily="34" charset="0"/>
              </a:rPr>
              <a:t>W = </a:t>
            </a:r>
            <a:r>
              <a:rPr lang="en-US" sz="2400" u="sng" dirty="0" smtClean="0">
                <a:latin typeface="Arial Black" panose="020B0A04020102020204" pitchFamily="34" charset="0"/>
              </a:rPr>
              <a:t>21.6 </a:t>
            </a:r>
            <a:r>
              <a:rPr lang="en-US" sz="2400" dirty="0" smtClean="0">
                <a:latin typeface="Arial Black" panose="020B0A04020102020204" pitchFamily="34" charset="0"/>
              </a:rPr>
              <a:t> = 10.8</a:t>
            </a:r>
            <a:endParaRPr lang="en-US" sz="2400" u="sng" dirty="0" smtClean="0">
              <a:latin typeface="Arial Black" panose="020B0A04020102020204" pitchFamily="34" charset="0"/>
            </a:endParaRPr>
          </a:p>
          <a:p>
            <a:r>
              <a:rPr lang="en-US" sz="2400" dirty="0">
                <a:latin typeface="Arial Black" panose="020B0A04020102020204" pitchFamily="34" charset="0"/>
              </a:rPr>
              <a:t> </a:t>
            </a:r>
            <a:r>
              <a:rPr lang="en-US" sz="2400" dirty="0" smtClean="0">
                <a:latin typeface="Arial Black" panose="020B0A04020102020204" pitchFamily="34" charset="0"/>
              </a:rPr>
              <a:t>         2</a:t>
            </a:r>
            <a:endParaRPr lang="en-IN" sz="2400" dirty="0">
              <a:latin typeface="Arial Black" panose="020B0A04020102020204" pitchFamily="34" charset="0"/>
            </a:endParaRPr>
          </a:p>
        </p:txBody>
      </p:sp>
    </p:spTree>
    <p:extLst>
      <p:ext uri="{BB962C8B-B14F-4D97-AF65-F5344CB8AC3E}">
        <p14:creationId xmlns:p14="http://schemas.microsoft.com/office/powerpoint/2010/main" val="160447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4">
                                            <p:txEl>
                                              <p:pRg st="0" end="0"/>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4">
                                            <p:txEl>
                                              <p:pRg st="2" end="2"/>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512" y="188640"/>
            <a:ext cx="8784976" cy="1569660"/>
          </a:xfrm>
          <a:prstGeom prst="rect">
            <a:avLst/>
          </a:prstGeom>
        </p:spPr>
        <p:txBody>
          <a:bodyPr wrap="square">
            <a:spAutoFit/>
          </a:bodyPr>
          <a:lstStyle/>
          <a:p>
            <a:r>
              <a:rPr lang="en-IN" sz="2400" dirty="0"/>
              <a:t>10. A mixture of certain quantity of milk with 14L of water costs </a:t>
            </a:r>
            <a:r>
              <a:rPr lang="en-IN" sz="2400" dirty="0" err="1"/>
              <a:t>Rs</a:t>
            </a:r>
            <a:r>
              <a:rPr lang="en-IN" sz="2400" dirty="0"/>
              <a:t> 15 per L. If pure milk be cost </a:t>
            </a:r>
            <a:r>
              <a:rPr lang="en-IN" sz="2400" dirty="0" err="1"/>
              <a:t>Rs</a:t>
            </a:r>
            <a:r>
              <a:rPr lang="en-IN" sz="2400" dirty="0"/>
              <a:t> 25 per L and water is freely available, How much milk is there in the mixture?                                                                               a) 14L	</a:t>
            </a:r>
            <a:r>
              <a:rPr lang="en-IN" sz="2400" dirty="0" smtClean="0"/>
              <a:t>	b</a:t>
            </a:r>
            <a:r>
              <a:rPr lang="en-IN" sz="2400" dirty="0"/>
              <a:t>) 21L	</a:t>
            </a:r>
            <a:r>
              <a:rPr lang="en-IN" sz="2400" dirty="0" smtClean="0"/>
              <a:t>	c</a:t>
            </a:r>
            <a:r>
              <a:rPr lang="en-IN" sz="2400" dirty="0"/>
              <a:t>) 35L		d) 7L</a:t>
            </a:r>
          </a:p>
        </p:txBody>
      </p:sp>
      <p:sp>
        <p:nvSpPr>
          <p:cNvPr id="6" name="Rectangle 5"/>
          <p:cNvSpPr/>
          <p:nvPr/>
        </p:nvSpPr>
        <p:spPr bwMode="auto">
          <a:xfrm>
            <a:off x="899592" y="2060848"/>
            <a:ext cx="2254026" cy="13295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M      W 14 L</a:t>
            </a:r>
          </a:p>
          <a:p>
            <a:pPr>
              <a:defRPr/>
            </a:pPr>
            <a:endParaRPr lang="en-US" sz="2400" dirty="0" smtClean="0">
              <a:solidFill>
                <a:schemeClr val="tx1"/>
              </a:solidFill>
              <a:latin typeface="Arial Black" pitchFamily="34" charset="0"/>
            </a:endParaRPr>
          </a:p>
          <a:p>
            <a:pPr>
              <a:defRPr/>
            </a:pPr>
            <a:r>
              <a:rPr lang="en-US" sz="2400" dirty="0" smtClean="0">
                <a:solidFill>
                  <a:schemeClr val="tx1"/>
                </a:solidFill>
                <a:latin typeface="Arial Black" pitchFamily="34" charset="0"/>
              </a:rPr>
              <a:t>25              0</a:t>
            </a:r>
            <a:endParaRPr lang="en-US" dirty="0">
              <a:solidFill>
                <a:schemeClr val="tx1"/>
              </a:solidFill>
              <a:latin typeface="Arial Black" pitchFamily="34" charset="0"/>
            </a:endParaRPr>
          </a:p>
        </p:txBody>
      </p:sp>
      <p:cxnSp>
        <p:nvCxnSpPr>
          <p:cNvPr id="7" name="Straight Connector 6"/>
          <p:cNvCxnSpPr/>
          <p:nvPr/>
        </p:nvCxnSpPr>
        <p:spPr bwMode="auto">
          <a:xfrm>
            <a:off x="1187624" y="3423637"/>
            <a:ext cx="503238" cy="4635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auto">
          <a:xfrm>
            <a:off x="1690862" y="3869342"/>
            <a:ext cx="63976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15</a:t>
            </a:r>
            <a:endParaRPr lang="en-US" sz="2400" dirty="0">
              <a:solidFill>
                <a:schemeClr val="tx1"/>
              </a:solidFill>
              <a:latin typeface="Arial Black" pitchFamily="34" charset="0"/>
            </a:endParaRPr>
          </a:p>
        </p:txBody>
      </p:sp>
      <p:cxnSp>
        <p:nvCxnSpPr>
          <p:cNvPr id="9" name="Straight Connector 8"/>
          <p:cNvCxnSpPr/>
          <p:nvPr/>
        </p:nvCxnSpPr>
        <p:spPr bwMode="auto">
          <a:xfrm flipV="1">
            <a:off x="2399670" y="3423637"/>
            <a:ext cx="516146" cy="47276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auto">
          <a:xfrm rot="5400000" flipH="1" flipV="1">
            <a:off x="1233662" y="4338581"/>
            <a:ext cx="457200" cy="4571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auto">
          <a:xfrm rot="16200000" flipH="1">
            <a:off x="2297998" y="4338580"/>
            <a:ext cx="5334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auto">
          <a:xfrm>
            <a:off x="2330625" y="5005665"/>
            <a:ext cx="123326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10</a:t>
            </a:r>
            <a:endParaRPr lang="en-US" sz="2400" dirty="0">
              <a:solidFill>
                <a:schemeClr val="tx1"/>
              </a:solidFill>
              <a:latin typeface="Arial Black" pitchFamily="34" charset="0"/>
            </a:endParaRPr>
          </a:p>
        </p:txBody>
      </p:sp>
      <p:sp>
        <p:nvSpPr>
          <p:cNvPr id="13" name="Rectangle 12"/>
          <p:cNvSpPr/>
          <p:nvPr/>
        </p:nvSpPr>
        <p:spPr bwMode="auto">
          <a:xfrm>
            <a:off x="539552" y="5005664"/>
            <a:ext cx="1151310"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15</a:t>
            </a:r>
            <a:endParaRPr lang="en-US" sz="2400" dirty="0">
              <a:solidFill>
                <a:schemeClr val="tx1"/>
              </a:solidFill>
              <a:latin typeface="Arial Black" pitchFamily="34" charset="0"/>
            </a:endParaRPr>
          </a:p>
        </p:txBody>
      </p:sp>
      <p:sp>
        <p:nvSpPr>
          <p:cNvPr id="14" name="Rectangle 13"/>
          <p:cNvSpPr/>
          <p:nvPr/>
        </p:nvSpPr>
        <p:spPr bwMode="auto">
          <a:xfrm>
            <a:off x="827678" y="5448578"/>
            <a:ext cx="2325939"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 3       :        2</a:t>
            </a:r>
            <a:endParaRPr lang="en-US" sz="2400" dirty="0">
              <a:solidFill>
                <a:schemeClr val="tx1"/>
              </a:solidFill>
              <a:latin typeface="Arial Black" pitchFamily="34" charset="0"/>
            </a:endParaRPr>
          </a:p>
        </p:txBody>
      </p:sp>
      <p:sp>
        <p:nvSpPr>
          <p:cNvPr id="15" name="Rectangle 14"/>
          <p:cNvSpPr/>
          <p:nvPr/>
        </p:nvSpPr>
        <p:spPr bwMode="auto">
          <a:xfrm>
            <a:off x="5364088" y="2725615"/>
            <a:ext cx="3024336" cy="2863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a:solidFill>
                  <a:schemeClr val="tx1"/>
                </a:solidFill>
                <a:latin typeface="Arial Black" pitchFamily="34" charset="0"/>
              </a:rPr>
              <a:t> </a:t>
            </a:r>
            <a:r>
              <a:rPr lang="en-US" sz="2400" dirty="0" smtClean="0">
                <a:solidFill>
                  <a:schemeClr val="tx1"/>
                </a:solidFill>
                <a:latin typeface="Arial Black" pitchFamily="34" charset="0"/>
              </a:rPr>
              <a:t>2X = 14 L</a:t>
            </a:r>
          </a:p>
          <a:p>
            <a:pPr>
              <a:defRPr/>
            </a:pPr>
            <a:r>
              <a:rPr lang="en-US" sz="2400" dirty="0">
                <a:solidFill>
                  <a:schemeClr val="tx1"/>
                </a:solidFill>
                <a:latin typeface="Arial Black" pitchFamily="34" charset="0"/>
              </a:rPr>
              <a:t> </a:t>
            </a:r>
            <a:endParaRPr lang="en-US" sz="2400" dirty="0" smtClean="0">
              <a:solidFill>
                <a:schemeClr val="tx1"/>
              </a:solidFill>
              <a:latin typeface="Arial Black" pitchFamily="34" charset="0"/>
            </a:endParaRPr>
          </a:p>
          <a:p>
            <a:pPr>
              <a:defRPr/>
            </a:pPr>
            <a:r>
              <a:rPr lang="en-US" sz="2400" dirty="0">
                <a:solidFill>
                  <a:schemeClr val="tx1"/>
                </a:solidFill>
                <a:latin typeface="Arial Black" pitchFamily="34" charset="0"/>
              </a:rPr>
              <a:t> </a:t>
            </a:r>
            <a:r>
              <a:rPr lang="en-US" sz="2400" dirty="0" smtClean="0">
                <a:solidFill>
                  <a:schemeClr val="tx1"/>
                </a:solidFill>
                <a:latin typeface="Arial Black" pitchFamily="34" charset="0"/>
              </a:rPr>
              <a:t>X = 7 L</a:t>
            </a:r>
          </a:p>
          <a:p>
            <a:pPr>
              <a:defRPr/>
            </a:pPr>
            <a:endParaRPr lang="en-US" sz="2400" dirty="0">
              <a:solidFill>
                <a:schemeClr val="tx1"/>
              </a:solidFill>
              <a:latin typeface="Arial Black" pitchFamily="34" charset="0"/>
            </a:endParaRPr>
          </a:p>
          <a:p>
            <a:pPr>
              <a:defRPr/>
            </a:pPr>
            <a:r>
              <a:rPr lang="en-US" sz="2400" dirty="0" smtClean="0">
                <a:solidFill>
                  <a:schemeClr val="tx1"/>
                </a:solidFill>
                <a:latin typeface="Arial Black" pitchFamily="34" charset="0"/>
              </a:rPr>
              <a:t>3X = 21 L</a:t>
            </a:r>
          </a:p>
          <a:p>
            <a:pPr>
              <a:defRPr/>
            </a:pPr>
            <a:endParaRPr lang="en-US" sz="2400" dirty="0" smtClean="0">
              <a:solidFill>
                <a:schemeClr val="tx1"/>
              </a:solidFill>
              <a:latin typeface="Arial Black" pitchFamily="34" charset="0"/>
            </a:endParaRPr>
          </a:p>
          <a:p>
            <a:pPr>
              <a:defRPr/>
            </a:pPr>
            <a:r>
              <a:rPr lang="en-US" sz="2400" dirty="0" smtClean="0">
                <a:solidFill>
                  <a:schemeClr val="tx1"/>
                </a:solidFill>
                <a:latin typeface="Arial Black" pitchFamily="34" charset="0"/>
              </a:rPr>
              <a:t>Answer = b</a:t>
            </a:r>
            <a:endParaRPr lang="en-US" sz="2400" dirty="0">
              <a:solidFill>
                <a:schemeClr val="tx1"/>
              </a:solidFill>
              <a:latin typeface="Arial Black" pitchFamily="34" charset="0"/>
            </a:endParaRPr>
          </a:p>
        </p:txBody>
      </p:sp>
    </p:spTree>
    <p:extLst>
      <p:ext uri="{BB962C8B-B14F-4D97-AF65-F5344CB8AC3E}">
        <p14:creationId xmlns:p14="http://schemas.microsoft.com/office/powerpoint/2010/main" val="116454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2" grpId="0"/>
      <p:bldP spid="13"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229600" cy="5400600"/>
          </a:xfrm>
        </p:spPr>
        <p:txBody>
          <a:bodyPr/>
          <a:lstStyle/>
          <a:p>
            <a:pPr marL="0" indent="0">
              <a:buNone/>
            </a:pPr>
            <a:r>
              <a:rPr lang="en-US" dirty="0" smtClean="0"/>
              <a:t>Example :</a:t>
            </a:r>
          </a:p>
          <a:p>
            <a:pPr marL="0" indent="0">
              <a:buNone/>
            </a:pPr>
            <a:r>
              <a:rPr lang="en-US" dirty="0" smtClean="0"/>
              <a:t>A dishonest shop keeper selling his goods for cost price only but he delivers only 800g instead of 1Kg. What is his profit percentage ?</a:t>
            </a:r>
          </a:p>
          <a:p>
            <a:pPr marL="0" indent="0">
              <a:buNone/>
            </a:pPr>
            <a:r>
              <a:rPr lang="en-US" dirty="0"/>
              <a:t> </a:t>
            </a:r>
            <a:r>
              <a:rPr lang="en-US" dirty="0" smtClean="0"/>
              <a:t>   </a:t>
            </a:r>
          </a:p>
          <a:p>
            <a:pPr marL="0" indent="0">
              <a:buNone/>
            </a:pPr>
            <a:r>
              <a:rPr lang="en-US" dirty="0"/>
              <a:t> </a:t>
            </a:r>
            <a:r>
              <a:rPr lang="en-US" dirty="0" smtClean="0"/>
              <a:t>            </a:t>
            </a:r>
            <a:r>
              <a:rPr lang="en-US" u="sng" dirty="0" smtClean="0"/>
              <a:t>200</a:t>
            </a:r>
            <a:r>
              <a:rPr lang="en-US" dirty="0" smtClean="0"/>
              <a:t> * 100 = ¼ * 100</a:t>
            </a:r>
            <a:endParaRPr lang="en-US" u="sng" dirty="0" smtClean="0"/>
          </a:p>
          <a:p>
            <a:pPr marL="0" indent="0">
              <a:buNone/>
            </a:pPr>
            <a:r>
              <a:rPr lang="en-US" dirty="0"/>
              <a:t> </a:t>
            </a:r>
            <a:r>
              <a:rPr lang="en-US" dirty="0" smtClean="0"/>
              <a:t>            800</a:t>
            </a:r>
          </a:p>
          <a:p>
            <a:pPr marL="0" indent="0">
              <a:buNone/>
            </a:pPr>
            <a:r>
              <a:rPr lang="en-US" dirty="0"/>
              <a:t> </a:t>
            </a:r>
            <a:r>
              <a:rPr lang="en-US" dirty="0" smtClean="0"/>
              <a:t>            = 25%</a:t>
            </a:r>
          </a:p>
          <a:p>
            <a:pPr marL="0" indent="0">
              <a:buNone/>
            </a:pPr>
            <a:r>
              <a:rPr lang="en-US" dirty="0"/>
              <a:t> </a:t>
            </a:r>
            <a:r>
              <a:rPr lang="en-US" dirty="0" smtClean="0"/>
              <a:t>       </a:t>
            </a:r>
            <a:endParaRPr lang="en-IN" dirty="0"/>
          </a:p>
        </p:txBody>
      </p:sp>
    </p:spTree>
    <p:extLst>
      <p:ext uri="{BB962C8B-B14F-4D97-AF65-F5344CB8AC3E}">
        <p14:creationId xmlns:p14="http://schemas.microsoft.com/office/powerpoint/2010/main" val="117594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16632"/>
            <a:ext cx="8856984" cy="1569660"/>
          </a:xfrm>
          <a:prstGeom prst="rect">
            <a:avLst/>
          </a:prstGeom>
        </p:spPr>
        <p:txBody>
          <a:bodyPr wrap="square">
            <a:spAutoFit/>
          </a:bodyPr>
          <a:lstStyle/>
          <a:p>
            <a:r>
              <a:rPr lang="en-IN" sz="2400" dirty="0"/>
              <a:t>11. A dishonest milkman professes to sell his milk at cost price but he mixes water in pure milk and thereby gains 50%. Find the percentage of water he adds to pure milk.</a:t>
            </a:r>
          </a:p>
          <a:p>
            <a:r>
              <a:rPr lang="en-IN" sz="2400" dirty="0"/>
              <a:t>a) 50%	 </a:t>
            </a:r>
            <a:r>
              <a:rPr lang="en-IN" sz="2400" dirty="0" smtClean="0"/>
              <a:t>	b</a:t>
            </a:r>
            <a:r>
              <a:rPr lang="en-IN" sz="2400" dirty="0"/>
              <a:t>) 33.33%	c) 40% 	</a:t>
            </a:r>
            <a:r>
              <a:rPr lang="en-IN" sz="2400" dirty="0" smtClean="0"/>
              <a:t>	d</a:t>
            </a:r>
            <a:r>
              <a:rPr lang="en-IN" sz="2400" dirty="0"/>
              <a:t>) 42.5%</a:t>
            </a:r>
          </a:p>
        </p:txBody>
      </p:sp>
      <p:sp>
        <p:nvSpPr>
          <p:cNvPr id="6" name="Rectangle 5"/>
          <p:cNvSpPr/>
          <p:nvPr/>
        </p:nvSpPr>
        <p:spPr bwMode="auto">
          <a:xfrm>
            <a:off x="6077816" y="1848973"/>
            <a:ext cx="2254026" cy="13295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M              W </a:t>
            </a:r>
          </a:p>
          <a:p>
            <a:pPr>
              <a:defRPr/>
            </a:pPr>
            <a:endParaRPr lang="en-US" sz="2400" dirty="0" smtClean="0">
              <a:solidFill>
                <a:schemeClr val="tx1"/>
              </a:solidFill>
              <a:latin typeface="Arial Black" pitchFamily="34" charset="0"/>
            </a:endParaRPr>
          </a:p>
          <a:p>
            <a:pPr>
              <a:defRPr/>
            </a:pPr>
            <a:r>
              <a:rPr lang="en-US" sz="2400" dirty="0" smtClean="0">
                <a:solidFill>
                  <a:schemeClr val="tx1"/>
                </a:solidFill>
                <a:latin typeface="Arial Black" pitchFamily="34" charset="0"/>
              </a:rPr>
              <a:t>100            0</a:t>
            </a:r>
            <a:endParaRPr lang="en-US" dirty="0">
              <a:solidFill>
                <a:schemeClr val="tx1"/>
              </a:solidFill>
              <a:latin typeface="Arial Black" pitchFamily="34" charset="0"/>
            </a:endParaRPr>
          </a:p>
        </p:txBody>
      </p:sp>
      <p:cxnSp>
        <p:nvCxnSpPr>
          <p:cNvPr id="7" name="Straight Connector 6"/>
          <p:cNvCxnSpPr/>
          <p:nvPr/>
        </p:nvCxnSpPr>
        <p:spPr bwMode="auto">
          <a:xfrm>
            <a:off x="6365848" y="3211762"/>
            <a:ext cx="503238" cy="4635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auto">
          <a:xfrm>
            <a:off x="6640486" y="3657467"/>
            <a:ext cx="1247730"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66.67</a:t>
            </a:r>
            <a:endParaRPr lang="en-US" sz="2400" dirty="0">
              <a:solidFill>
                <a:schemeClr val="tx1"/>
              </a:solidFill>
              <a:latin typeface="Arial Black" pitchFamily="34" charset="0"/>
            </a:endParaRPr>
          </a:p>
        </p:txBody>
      </p:sp>
      <p:cxnSp>
        <p:nvCxnSpPr>
          <p:cNvPr id="9" name="Straight Connector 8"/>
          <p:cNvCxnSpPr/>
          <p:nvPr/>
        </p:nvCxnSpPr>
        <p:spPr bwMode="auto">
          <a:xfrm flipV="1">
            <a:off x="7577894" y="3211762"/>
            <a:ext cx="516146" cy="47276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auto">
          <a:xfrm rot="5400000" flipH="1" flipV="1">
            <a:off x="6411886" y="4126706"/>
            <a:ext cx="457200" cy="4571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auto">
          <a:xfrm rot="16200000" flipH="1">
            <a:off x="7476222" y="4126705"/>
            <a:ext cx="5334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auto">
          <a:xfrm>
            <a:off x="7508849" y="4793790"/>
            <a:ext cx="123326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33.33</a:t>
            </a:r>
            <a:endParaRPr lang="en-US" sz="2400" dirty="0">
              <a:solidFill>
                <a:schemeClr val="tx1"/>
              </a:solidFill>
              <a:latin typeface="Arial Black" pitchFamily="34" charset="0"/>
            </a:endParaRPr>
          </a:p>
        </p:txBody>
      </p:sp>
      <p:sp>
        <p:nvSpPr>
          <p:cNvPr id="13" name="Rectangle 12"/>
          <p:cNvSpPr/>
          <p:nvPr/>
        </p:nvSpPr>
        <p:spPr bwMode="auto">
          <a:xfrm>
            <a:off x="5717776" y="4793789"/>
            <a:ext cx="1151310"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66.67</a:t>
            </a:r>
            <a:endParaRPr lang="en-US" sz="2400" dirty="0">
              <a:solidFill>
                <a:schemeClr val="tx1"/>
              </a:solidFill>
              <a:latin typeface="Arial Black" pitchFamily="34" charset="0"/>
            </a:endParaRPr>
          </a:p>
        </p:txBody>
      </p:sp>
      <p:sp>
        <p:nvSpPr>
          <p:cNvPr id="16" name="TextBox 15"/>
          <p:cNvSpPr txBox="1"/>
          <p:nvPr/>
        </p:nvSpPr>
        <p:spPr>
          <a:xfrm>
            <a:off x="107504" y="1878384"/>
            <a:ext cx="2808312" cy="3416320"/>
          </a:xfrm>
          <a:prstGeom prst="rect">
            <a:avLst/>
          </a:prstGeom>
          <a:noFill/>
        </p:spPr>
        <p:txBody>
          <a:bodyPr wrap="square" rtlCol="0">
            <a:spAutoFit/>
          </a:bodyPr>
          <a:lstStyle/>
          <a:p>
            <a:r>
              <a:rPr lang="en-US" sz="2400" u="sng" dirty="0" smtClean="0">
                <a:latin typeface="Arial Black" panose="020B0A04020102020204" pitchFamily="34" charset="0"/>
              </a:rPr>
              <a:t>W</a:t>
            </a:r>
            <a:r>
              <a:rPr lang="en-US" sz="2400" dirty="0" smtClean="0">
                <a:latin typeface="Arial Black" panose="020B0A04020102020204" pitchFamily="34" charset="0"/>
              </a:rPr>
              <a:t> * 100 = 50</a:t>
            </a:r>
          </a:p>
          <a:p>
            <a:r>
              <a:rPr lang="en-US" sz="2400" dirty="0" smtClean="0">
                <a:latin typeface="Arial Black" panose="020B0A04020102020204" pitchFamily="34" charset="0"/>
              </a:rPr>
              <a:t>M</a:t>
            </a:r>
          </a:p>
          <a:p>
            <a:r>
              <a:rPr lang="en-US" sz="2400" u="sng" dirty="0" smtClean="0">
                <a:latin typeface="Arial Black" panose="020B0A04020102020204" pitchFamily="34" charset="0"/>
              </a:rPr>
              <a:t>       W     </a:t>
            </a:r>
            <a:r>
              <a:rPr lang="en-US" sz="2400" dirty="0" smtClean="0">
                <a:latin typeface="Arial Black" panose="020B0A04020102020204" pitchFamily="34" charset="0"/>
              </a:rPr>
              <a:t> = </a:t>
            </a:r>
            <a:r>
              <a:rPr lang="en-US" sz="2400" u="sng" dirty="0" smtClean="0">
                <a:latin typeface="Arial Black" panose="020B0A04020102020204" pitchFamily="34" charset="0"/>
              </a:rPr>
              <a:t>1  </a:t>
            </a:r>
          </a:p>
          <a:p>
            <a:r>
              <a:rPr lang="en-US" sz="2400" dirty="0" smtClean="0">
                <a:latin typeface="Arial Black" panose="020B0A04020102020204" pitchFamily="34" charset="0"/>
              </a:rPr>
              <a:t>1000 – W     2</a:t>
            </a:r>
          </a:p>
          <a:p>
            <a:r>
              <a:rPr lang="en-US" sz="2400" dirty="0" smtClean="0">
                <a:latin typeface="Arial Black" panose="020B0A04020102020204" pitchFamily="34" charset="0"/>
              </a:rPr>
              <a:t>2W = 1000 – W</a:t>
            </a:r>
          </a:p>
          <a:p>
            <a:r>
              <a:rPr lang="en-US" sz="2400" dirty="0" smtClean="0">
                <a:latin typeface="Arial Black" panose="020B0A04020102020204" pitchFamily="34" charset="0"/>
              </a:rPr>
              <a:t>3W = 1000</a:t>
            </a:r>
          </a:p>
          <a:p>
            <a:r>
              <a:rPr lang="en-US" sz="2400" dirty="0" smtClean="0">
                <a:latin typeface="Arial Black" panose="020B0A04020102020204" pitchFamily="34" charset="0"/>
              </a:rPr>
              <a:t>W   =  1000 / 3</a:t>
            </a:r>
          </a:p>
          <a:p>
            <a:r>
              <a:rPr lang="en-US" sz="2400" dirty="0">
                <a:latin typeface="Arial Black" panose="020B0A04020102020204" pitchFamily="34" charset="0"/>
              </a:rPr>
              <a:t> </a:t>
            </a:r>
            <a:r>
              <a:rPr lang="en-US" sz="2400" dirty="0" smtClean="0">
                <a:latin typeface="Arial Black" panose="020B0A04020102020204" pitchFamily="34" charset="0"/>
              </a:rPr>
              <a:t>     =  333.33</a:t>
            </a:r>
          </a:p>
          <a:p>
            <a:r>
              <a:rPr lang="en-US" sz="2400" dirty="0">
                <a:latin typeface="Arial Black" panose="020B0A04020102020204" pitchFamily="34" charset="0"/>
              </a:rPr>
              <a:t> </a:t>
            </a:r>
            <a:r>
              <a:rPr lang="en-US" sz="2400" dirty="0" smtClean="0">
                <a:latin typeface="Arial Black" panose="020B0A04020102020204" pitchFamily="34" charset="0"/>
              </a:rPr>
              <a:t>     =  33.33%</a:t>
            </a:r>
            <a:endParaRPr lang="en-IN" sz="2400" dirty="0">
              <a:latin typeface="Arial Black" panose="020B0A04020102020204" pitchFamily="34" charset="0"/>
            </a:endParaRPr>
          </a:p>
        </p:txBody>
      </p:sp>
      <p:sp>
        <p:nvSpPr>
          <p:cNvPr id="17" name="TextBox 16"/>
          <p:cNvSpPr txBox="1"/>
          <p:nvPr/>
        </p:nvSpPr>
        <p:spPr>
          <a:xfrm>
            <a:off x="3068216" y="2022523"/>
            <a:ext cx="2649560" cy="3046988"/>
          </a:xfrm>
          <a:prstGeom prst="rect">
            <a:avLst/>
          </a:prstGeom>
          <a:noFill/>
        </p:spPr>
        <p:txBody>
          <a:bodyPr wrap="square" rtlCol="0">
            <a:spAutoFit/>
          </a:bodyPr>
          <a:lstStyle/>
          <a:p>
            <a:r>
              <a:rPr lang="en-US" sz="2400" dirty="0" smtClean="0">
                <a:latin typeface="Arial Black" panose="020B0A04020102020204" pitchFamily="34" charset="0"/>
              </a:rPr>
              <a:t>CP = SP = 100</a:t>
            </a:r>
          </a:p>
          <a:p>
            <a:r>
              <a:rPr lang="en-US" sz="2400" dirty="0" smtClean="0">
                <a:latin typeface="Arial Black" panose="020B0A04020102020204" pitchFamily="34" charset="0"/>
              </a:rPr>
              <a:t>After mixing water 50% Profit</a:t>
            </a:r>
          </a:p>
          <a:p>
            <a:r>
              <a:rPr lang="en-US" sz="2400" dirty="0" smtClean="0">
                <a:latin typeface="Arial Black" panose="020B0A04020102020204" pitchFamily="34" charset="0"/>
              </a:rPr>
              <a:t>SP = 150</a:t>
            </a:r>
          </a:p>
          <a:p>
            <a:r>
              <a:rPr lang="en-US" sz="2400" dirty="0" smtClean="0">
                <a:latin typeface="Arial Black" panose="020B0A04020102020204" pitchFamily="34" charset="0"/>
              </a:rPr>
              <a:t>CP = </a:t>
            </a:r>
            <a:r>
              <a:rPr lang="en-US" sz="2400" u="sng" dirty="0" smtClean="0">
                <a:latin typeface="Arial Black" panose="020B0A04020102020204" pitchFamily="34" charset="0"/>
              </a:rPr>
              <a:t>100 </a:t>
            </a:r>
            <a:r>
              <a:rPr lang="en-US" sz="2400" dirty="0" smtClean="0">
                <a:latin typeface="Arial Black" panose="020B0A04020102020204" pitchFamily="34" charset="0"/>
              </a:rPr>
              <a:t>* 100</a:t>
            </a:r>
          </a:p>
          <a:p>
            <a:r>
              <a:rPr lang="en-US" sz="2400" dirty="0">
                <a:latin typeface="Arial Black" panose="020B0A04020102020204" pitchFamily="34" charset="0"/>
              </a:rPr>
              <a:t> </a:t>
            </a:r>
            <a:r>
              <a:rPr lang="en-US" sz="2400" dirty="0" smtClean="0">
                <a:latin typeface="Arial Black" panose="020B0A04020102020204" pitchFamily="34" charset="0"/>
              </a:rPr>
              <a:t>        150 </a:t>
            </a:r>
          </a:p>
          <a:p>
            <a:r>
              <a:rPr lang="en-US" sz="2400" dirty="0">
                <a:latin typeface="Arial Black" panose="020B0A04020102020204" pitchFamily="34" charset="0"/>
              </a:rPr>
              <a:t> </a:t>
            </a:r>
            <a:r>
              <a:rPr lang="en-US" sz="2400" dirty="0" smtClean="0">
                <a:latin typeface="Arial Black" panose="020B0A04020102020204" pitchFamily="34" charset="0"/>
              </a:rPr>
              <a:t>     =  66.67</a:t>
            </a:r>
            <a:endParaRPr lang="en-IN" sz="2400" dirty="0">
              <a:latin typeface="Arial Black" panose="020B0A04020102020204" pitchFamily="34" charset="0"/>
            </a:endParaRPr>
          </a:p>
        </p:txBody>
      </p:sp>
      <p:sp>
        <p:nvSpPr>
          <p:cNvPr id="19" name="Rectangle 18"/>
          <p:cNvSpPr/>
          <p:nvPr/>
        </p:nvSpPr>
        <p:spPr bwMode="auto">
          <a:xfrm>
            <a:off x="2915816" y="5389102"/>
            <a:ext cx="2801960"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Answer : b</a:t>
            </a:r>
            <a:endParaRPr lang="en-US" sz="2400" dirty="0">
              <a:solidFill>
                <a:schemeClr val="tx1"/>
              </a:solidFill>
              <a:latin typeface="Arial Black" pitchFamily="34" charset="0"/>
            </a:endParaRPr>
          </a:p>
        </p:txBody>
      </p:sp>
    </p:spTree>
    <p:extLst>
      <p:ext uri="{BB962C8B-B14F-4D97-AF65-F5344CB8AC3E}">
        <p14:creationId xmlns:p14="http://schemas.microsoft.com/office/powerpoint/2010/main" val="224948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2" grpId="0"/>
      <p:bldP spid="13"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856984" cy="1569660"/>
          </a:xfrm>
          <a:prstGeom prst="rect">
            <a:avLst/>
          </a:prstGeom>
        </p:spPr>
        <p:txBody>
          <a:bodyPr wrap="square">
            <a:spAutoFit/>
          </a:bodyPr>
          <a:lstStyle/>
          <a:p>
            <a:r>
              <a:rPr lang="en-IN" sz="2400" dirty="0"/>
              <a:t>12. Tea worth </a:t>
            </a:r>
            <a:r>
              <a:rPr lang="en-IN" sz="2400" dirty="0" err="1"/>
              <a:t>Rs</a:t>
            </a:r>
            <a:r>
              <a:rPr lang="en-IN" sz="2400" dirty="0"/>
              <a:t>. 126 per kg and </a:t>
            </a:r>
            <a:r>
              <a:rPr lang="en-IN" sz="2400" dirty="0" err="1"/>
              <a:t>Rs</a:t>
            </a:r>
            <a:r>
              <a:rPr lang="en-IN" sz="2400" dirty="0"/>
              <a:t>. 135 per kg are mixed with a third variety in the ratio 1 : 1 : 2. If the mixture is worth </a:t>
            </a:r>
            <a:r>
              <a:rPr lang="en-IN" sz="2400" dirty="0" err="1"/>
              <a:t>Rs</a:t>
            </a:r>
            <a:r>
              <a:rPr lang="en-IN" sz="2400" dirty="0"/>
              <a:t>. 153 per kg, the price of the third variety per kg will be</a:t>
            </a:r>
          </a:p>
          <a:p>
            <a:r>
              <a:rPr lang="en-IN" sz="2400" dirty="0"/>
              <a:t>a) 109	</a:t>
            </a:r>
            <a:r>
              <a:rPr lang="en-IN" sz="2400" dirty="0" smtClean="0"/>
              <a:t>	b</a:t>
            </a:r>
            <a:r>
              <a:rPr lang="en-IN" sz="2400" dirty="0"/>
              <a:t>) </a:t>
            </a:r>
            <a:r>
              <a:rPr lang="en-IN" sz="2400" dirty="0" smtClean="0"/>
              <a:t>218	</a:t>
            </a:r>
            <a:r>
              <a:rPr lang="en-IN" sz="2400" dirty="0"/>
              <a:t>	c) 351	</a:t>
            </a:r>
            <a:r>
              <a:rPr lang="en-IN" sz="2400" dirty="0" smtClean="0"/>
              <a:t>	d</a:t>
            </a:r>
            <a:r>
              <a:rPr lang="en-IN" sz="2400" dirty="0"/>
              <a:t>) 175.5</a:t>
            </a:r>
          </a:p>
        </p:txBody>
      </p:sp>
      <p:sp>
        <p:nvSpPr>
          <p:cNvPr id="3" name="TextBox 2"/>
          <p:cNvSpPr txBox="1"/>
          <p:nvPr/>
        </p:nvSpPr>
        <p:spPr>
          <a:xfrm>
            <a:off x="323528" y="1844824"/>
            <a:ext cx="7632848" cy="4154984"/>
          </a:xfrm>
          <a:prstGeom prst="rect">
            <a:avLst/>
          </a:prstGeom>
          <a:noFill/>
        </p:spPr>
        <p:txBody>
          <a:bodyPr wrap="square" rtlCol="0">
            <a:spAutoFit/>
          </a:bodyPr>
          <a:lstStyle/>
          <a:p>
            <a:r>
              <a:rPr lang="en-US" sz="2400" b="1" dirty="0" err="1" smtClean="0"/>
              <a:t>Rs</a:t>
            </a:r>
            <a:r>
              <a:rPr lang="en-US" sz="2400" b="1" dirty="0" smtClean="0"/>
              <a:t>    126     135     X</a:t>
            </a:r>
          </a:p>
          <a:p>
            <a:r>
              <a:rPr lang="en-US" sz="2400" b="1" dirty="0"/>
              <a:t> </a:t>
            </a:r>
            <a:r>
              <a:rPr lang="en-US" sz="2400" b="1" dirty="0" smtClean="0"/>
              <a:t>          1    :    1    :  2</a:t>
            </a:r>
          </a:p>
          <a:p>
            <a:endParaRPr lang="en-US" sz="2400" b="1" dirty="0"/>
          </a:p>
          <a:p>
            <a:r>
              <a:rPr lang="en-US" sz="2400" b="1" dirty="0" smtClean="0"/>
              <a:t>Total Price = (1*126) + ( 1*135) + 2X   For 4 Kg</a:t>
            </a:r>
          </a:p>
          <a:p>
            <a:r>
              <a:rPr lang="en-US" sz="2400" b="1" dirty="0" smtClean="0"/>
              <a:t>                    = 261 + 2X   For 4 Kg</a:t>
            </a:r>
            <a:endParaRPr lang="en-US" sz="2400" b="1" dirty="0"/>
          </a:p>
          <a:p>
            <a:r>
              <a:rPr lang="en-US" sz="2400" b="1" dirty="0" smtClean="0"/>
              <a:t>Per Kg        = (261 + 2X) / 4  =  153 (given data)</a:t>
            </a:r>
          </a:p>
          <a:p>
            <a:r>
              <a:rPr lang="en-US" sz="2400" b="1" dirty="0"/>
              <a:t> </a:t>
            </a:r>
            <a:r>
              <a:rPr lang="en-US" sz="2400" b="1" dirty="0" smtClean="0"/>
              <a:t>                       261 + 2X = 612</a:t>
            </a:r>
          </a:p>
          <a:p>
            <a:r>
              <a:rPr lang="en-US" sz="2400" b="1" dirty="0"/>
              <a:t> </a:t>
            </a:r>
            <a:r>
              <a:rPr lang="en-US" sz="2400" b="1" dirty="0" smtClean="0"/>
              <a:t>                                  2X = 612 – 261</a:t>
            </a:r>
          </a:p>
          <a:p>
            <a:r>
              <a:rPr lang="en-US" sz="2400" b="1" dirty="0"/>
              <a:t>	</a:t>
            </a:r>
            <a:r>
              <a:rPr lang="en-US" sz="2400" b="1" dirty="0" smtClean="0"/>
              <a:t>	         2X = 351</a:t>
            </a:r>
          </a:p>
          <a:p>
            <a:r>
              <a:rPr lang="en-US" sz="2400" b="1" dirty="0"/>
              <a:t> </a:t>
            </a:r>
            <a:r>
              <a:rPr lang="en-US" sz="2400" b="1" dirty="0" smtClean="0"/>
              <a:t>                                      X = 175.5</a:t>
            </a:r>
          </a:p>
          <a:p>
            <a:r>
              <a:rPr lang="en-US" sz="2400" b="1" dirty="0"/>
              <a:t> </a:t>
            </a:r>
            <a:r>
              <a:rPr lang="en-US" sz="2400" b="1" dirty="0" smtClean="0"/>
              <a:t>     Answer : d</a:t>
            </a:r>
            <a:endParaRPr lang="en-IN" sz="2400" b="1" dirty="0"/>
          </a:p>
        </p:txBody>
      </p:sp>
    </p:spTree>
    <p:extLst>
      <p:ext uri="{BB962C8B-B14F-4D97-AF65-F5344CB8AC3E}">
        <p14:creationId xmlns:p14="http://schemas.microsoft.com/office/powerpoint/2010/main" val="68914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8640960" cy="2092881"/>
          </a:xfrm>
          <a:prstGeom prst="rect">
            <a:avLst/>
          </a:prstGeom>
        </p:spPr>
        <p:txBody>
          <a:bodyPr wrap="square">
            <a:spAutoFit/>
          </a:bodyPr>
          <a:lstStyle/>
          <a:p>
            <a:r>
              <a:rPr lang="en-IN" sz="2600" dirty="0"/>
              <a:t>13. A container contains 40L of milk, from this 4L of milk is taken out and replaced by water. This process is repeated further 2 times. How much milk is now contained by the container?</a:t>
            </a:r>
          </a:p>
          <a:p>
            <a:r>
              <a:rPr lang="en-IN" sz="2600" dirty="0"/>
              <a:t>a) 28L	</a:t>
            </a:r>
            <a:r>
              <a:rPr lang="en-IN" sz="2600" dirty="0" smtClean="0"/>
              <a:t>	b</a:t>
            </a:r>
            <a:r>
              <a:rPr lang="en-IN" sz="2600" dirty="0"/>
              <a:t>) 12L	</a:t>
            </a:r>
            <a:r>
              <a:rPr lang="en-IN" sz="2600" dirty="0" smtClean="0"/>
              <a:t>	c</a:t>
            </a:r>
            <a:r>
              <a:rPr lang="en-IN" sz="2600" dirty="0"/>
              <a:t>) 29.16L	d) 28.16L</a:t>
            </a:r>
          </a:p>
        </p:txBody>
      </p:sp>
      <p:sp>
        <p:nvSpPr>
          <p:cNvPr id="3" name="TextBox 2"/>
          <p:cNvSpPr txBox="1"/>
          <p:nvPr/>
        </p:nvSpPr>
        <p:spPr>
          <a:xfrm>
            <a:off x="387975" y="2282111"/>
            <a:ext cx="8136904" cy="5632311"/>
          </a:xfrm>
          <a:prstGeom prst="rect">
            <a:avLst/>
          </a:prstGeom>
          <a:noFill/>
        </p:spPr>
        <p:txBody>
          <a:bodyPr wrap="square" rtlCol="0">
            <a:spAutoFit/>
          </a:bodyPr>
          <a:lstStyle/>
          <a:p>
            <a:r>
              <a:rPr lang="en-US" sz="2400" b="1" dirty="0" smtClean="0"/>
              <a:t>					        Milk    :    Total</a:t>
            </a:r>
          </a:p>
          <a:p>
            <a:r>
              <a:rPr lang="en-US" sz="2400" b="1" dirty="0" smtClean="0"/>
              <a:t>After First Replacement			a     :      b</a:t>
            </a:r>
          </a:p>
          <a:p>
            <a:r>
              <a:rPr lang="en-US" sz="2400" b="1" dirty="0" smtClean="0"/>
              <a:t>After Second Replacement			a²    :      b²</a:t>
            </a:r>
          </a:p>
          <a:p>
            <a:r>
              <a:rPr lang="en-US" sz="2400" b="1" dirty="0" smtClean="0"/>
              <a:t>After Third Replacement			a³    :      b³</a:t>
            </a:r>
          </a:p>
          <a:p>
            <a:r>
              <a:rPr lang="en-US" sz="2400" b="1" dirty="0"/>
              <a:t> </a:t>
            </a:r>
            <a:endParaRPr lang="en-US" sz="2400" b="1" dirty="0" smtClean="0"/>
          </a:p>
          <a:p>
            <a:r>
              <a:rPr lang="en-US" sz="2400" b="1" dirty="0" smtClean="0"/>
              <a:t>After First Replacement			36     :     40</a:t>
            </a:r>
          </a:p>
          <a:p>
            <a:r>
              <a:rPr lang="en-US" sz="2400" b="1" dirty="0"/>
              <a:t>	</a:t>
            </a:r>
            <a:r>
              <a:rPr lang="en-US" sz="2400" b="1" dirty="0" smtClean="0"/>
              <a:t>					 9      :     10</a:t>
            </a:r>
          </a:p>
          <a:p>
            <a:r>
              <a:rPr lang="en-US" sz="2400" b="1" dirty="0" smtClean="0"/>
              <a:t>After Third Replacement			 9³     :    10³</a:t>
            </a:r>
          </a:p>
          <a:p>
            <a:r>
              <a:rPr lang="en-US" sz="2400" b="1" dirty="0"/>
              <a:t>	</a:t>
            </a:r>
            <a:r>
              <a:rPr lang="en-US" sz="2400" b="1" dirty="0" smtClean="0"/>
              <a:t>					729   :   1000</a:t>
            </a:r>
          </a:p>
          <a:p>
            <a:r>
              <a:rPr lang="en-US" sz="2400" b="1" dirty="0" smtClean="0"/>
              <a:t>Total is Always 40 L So,     1000 = 40 then 729 = ?</a:t>
            </a:r>
          </a:p>
          <a:p>
            <a:r>
              <a:rPr lang="en-US" sz="2400" b="1" dirty="0"/>
              <a:t> </a:t>
            </a:r>
            <a:r>
              <a:rPr lang="en-US" sz="2400" b="1" dirty="0" smtClean="0"/>
              <a:t>                </a:t>
            </a:r>
            <a:r>
              <a:rPr lang="en-US" sz="2400" b="1" u="sng" dirty="0" smtClean="0"/>
              <a:t>40    * 729</a:t>
            </a:r>
            <a:r>
              <a:rPr lang="en-US" sz="2400" b="1" dirty="0" smtClean="0"/>
              <a:t> =  29.16</a:t>
            </a:r>
          </a:p>
          <a:p>
            <a:r>
              <a:rPr lang="en-US" sz="2400" b="1" dirty="0"/>
              <a:t> </a:t>
            </a:r>
            <a:r>
              <a:rPr lang="en-US" sz="2400" b="1" dirty="0" smtClean="0"/>
              <a:t>                 1000				Answer  :  c</a:t>
            </a:r>
          </a:p>
          <a:p>
            <a:r>
              <a:rPr lang="en-US" sz="2400" b="1" dirty="0" smtClean="0"/>
              <a:t> </a:t>
            </a:r>
          </a:p>
          <a:p>
            <a:r>
              <a:rPr lang="en-US" sz="2400" b="1" dirty="0" smtClean="0"/>
              <a:t>	</a:t>
            </a:r>
          </a:p>
          <a:p>
            <a:endParaRPr lang="en-IN" sz="2400" b="1" dirty="0"/>
          </a:p>
        </p:txBody>
      </p:sp>
    </p:spTree>
    <p:extLst>
      <p:ext uri="{BB962C8B-B14F-4D97-AF65-F5344CB8AC3E}">
        <p14:creationId xmlns:p14="http://schemas.microsoft.com/office/powerpoint/2010/main" val="16924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568" y="188640"/>
            <a:ext cx="8784976" cy="1938992"/>
          </a:xfrm>
          <a:prstGeom prst="rect">
            <a:avLst/>
          </a:prstGeom>
        </p:spPr>
        <p:txBody>
          <a:bodyPr wrap="square">
            <a:spAutoFit/>
          </a:bodyPr>
          <a:lstStyle/>
          <a:p>
            <a:r>
              <a:rPr lang="en-IN" sz="2400" dirty="0"/>
              <a:t>14. 8L is drawn from a cask full of wine and is filled with water. This process is performed three more times. The ratio of the quantity of wine now left in the cask to that of water is 16:65. How much wine did the container had initially?</a:t>
            </a:r>
          </a:p>
          <a:p>
            <a:r>
              <a:rPr lang="en-IN" sz="2400" dirty="0"/>
              <a:t>a) 24L	</a:t>
            </a:r>
            <a:r>
              <a:rPr lang="en-IN" sz="2400" dirty="0" smtClean="0"/>
              <a:t>	b</a:t>
            </a:r>
            <a:r>
              <a:rPr lang="en-IN" sz="2400" dirty="0"/>
              <a:t>) 40L	</a:t>
            </a:r>
            <a:r>
              <a:rPr lang="en-IN" sz="2400" dirty="0" smtClean="0"/>
              <a:t>	c</a:t>
            </a:r>
            <a:r>
              <a:rPr lang="en-IN" sz="2400" dirty="0"/>
              <a:t>) 16L		d) 48L</a:t>
            </a:r>
          </a:p>
        </p:txBody>
      </p:sp>
      <p:sp>
        <p:nvSpPr>
          <p:cNvPr id="3" name="Rectangle 2"/>
          <p:cNvSpPr/>
          <p:nvPr/>
        </p:nvSpPr>
        <p:spPr>
          <a:xfrm>
            <a:off x="253879" y="2127632"/>
            <a:ext cx="8634912" cy="4924425"/>
          </a:xfrm>
          <a:prstGeom prst="rect">
            <a:avLst/>
          </a:prstGeom>
        </p:spPr>
        <p:txBody>
          <a:bodyPr wrap="square">
            <a:spAutoFit/>
          </a:bodyPr>
          <a:lstStyle/>
          <a:p>
            <a:r>
              <a:rPr lang="en-US" sz="2600" b="1" dirty="0" smtClean="0"/>
              <a:t>After Fourth Replacement	Wine : Water  =  16 : 65</a:t>
            </a:r>
          </a:p>
          <a:p>
            <a:r>
              <a:rPr lang="en-US" sz="2600" b="1" dirty="0"/>
              <a:t>	</a:t>
            </a:r>
            <a:r>
              <a:rPr lang="en-US" sz="2600" b="1" dirty="0" smtClean="0"/>
              <a:t>		             Wine : Total    =   16 : 81</a:t>
            </a:r>
          </a:p>
          <a:p>
            <a:r>
              <a:rPr lang="en-US" sz="2600" b="1" dirty="0"/>
              <a:t> </a:t>
            </a:r>
            <a:r>
              <a:rPr lang="en-US" sz="2600" b="1" dirty="0" smtClean="0"/>
              <a:t>                                                      a⁴  :   b⁴         =   16 : 81</a:t>
            </a:r>
          </a:p>
          <a:p>
            <a:r>
              <a:rPr lang="en-US" sz="2600" b="1" dirty="0" smtClean="0"/>
              <a:t>After First Replacement             a   :   b           =   2 : 3</a:t>
            </a:r>
          </a:p>
          <a:p>
            <a:endParaRPr lang="en-US" sz="2600" b="1" dirty="0"/>
          </a:p>
          <a:p>
            <a:r>
              <a:rPr lang="en-US" sz="2600" b="1" dirty="0" smtClean="0"/>
              <a:t>Total = 3X</a:t>
            </a:r>
          </a:p>
          <a:p>
            <a:r>
              <a:rPr lang="en-US" sz="2600" b="1" dirty="0" smtClean="0"/>
              <a:t> 8 L is removed  So  3X – 8 = 2X</a:t>
            </a:r>
          </a:p>
          <a:p>
            <a:r>
              <a:rPr lang="en-US" sz="2600" b="1" dirty="0"/>
              <a:t> </a:t>
            </a:r>
            <a:r>
              <a:rPr lang="en-US" sz="2600" b="1" dirty="0" smtClean="0"/>
              <a:t>                                            X =  8</a:t>
            </a:r>
          </a:p>
          <a:p>
            <a:r>
              <a:rPr lang="en-US" sz="2600" b="1" dirty="0"/>
              <a:t> </a:t>
            </a:r>
            <a:r>
              <a:rPr lang="en-US" sz="2600" b="1" dirty="0" smtClean="0"/>
              <a:t>                               Total  3X = 24</a:t>
            </a:r>
          </a:p>
          <a:p>
            <a:r>
              <a:rPr lang="en-US" sz="2600" b="1" dirty="0" smtClean="0"/>
              <a:t>Answer  :  a</a:t>
            </a:r>
          </a:p>
          <a:p>
            <a:r>
              <a:rPr lang="en-US" b="1" dirty="0"/>
              <a:t> </a:t>
            </a:r>
            <a:r>
              <a:rPr lang="en-US" b="1" dirty="0" smtClean="0"/>
              <a:t>               	 </a:t>
            </a:r>
          </a:p>
          <a:p>
            <a:r>
              <a:rPr lang="en-US" b="1" dirty="0" smtClean="0"/>
              <a:t>	</a:t>
            </a:r>
          </a:p>
          <a:p>
            <a:endParaRPr lang="en-IN" b="1" dirty="0"/>
          </a:p>
        </p:txBody>
      </p:sp>
    </p:spTree>
    <p:extLst>
      <p:ext uri="{BB962C8B-B14F-4D97-AF65-F5344CB8AC3E}">
        <p14:creationId xmlns:p14="http://schemas.microsoft.com/office/powerpoint/2010/main" val="312962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16632"/>
            <a:ext cx="8712968" cy="1938992"/>
          </a:xfrm>
          <a:prstGeom prst="rect">
            <a:avLst/>
          </a:prstGeom>
        </p:spPr>
        <p:txBody>
          <a:bodyPr wrap="square">
            <a:spAutoFit/>
          </a:bodyPr>
          <a:lstStyle/>
          <a:p>
            <a:r>
              <a:rPr lang="en-IN" sz="2400" dirty="0"/>
              <a:t>15. There are two bottles A and B, each filled with milk and water in the ratio 5:3 and 1:2 respectively. A new mixture is formed by mixing the contents of A and B in the ratio 4:3.What is the ratio of composition of milk and water in the new mixture?.</a:t>
            </a:r>
          </a:p>
          <a:p>
            <a:r>
              <a:rPr lang="en-IN" sz="2400" dirty="0"/>
              <a:t>a) 6:5		b) 24:15	</a:t>
            </a:r>
            <a:r>
              <a:rPr lang="en-IN" sz="2400" dirty="0" smtClean="0"/>
              <a:t>	c</a:t>
            </a:r>
            <a:r>
              <a:rPr lang="en-IN" sz="2400" dirty="0"/>
              <a:t>) 1:1		d) 9:10 </a:t>
            </a:r>
          </a:p>
        </p:txBody>
      </p:sp>
      <p:sp>
        <p:nvSpPr>
          <p:cNvPr id="3" name="Rectangle 2"/>
          <p:cNvSpPr/>
          <p:nvPr/>
        </p:nvSpPr>
        <p:spPr bwMode="auto">
          <a:xfrm>
            <a:off x="1533711" y="2198411"/>
            <a:ext cx="483772"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a:solidFill>
                  <a:schemeClr val="tx1"/>
                </a:solidFill>
                <a:latin typeface="Arial Black" pitchFamily="34" charset="0"/>
              </a:rPr>
              <a:t>A</a:t>
            </a:r>
            <a:endParaRPr lang="en-US" dirty="0">
              <a:solidFill>
                <a:schemeClr val="tx1"/>
              </a:solidFill>
              <a:latin typeface="Arial Black" pitchFamily="34" charset="0"/>
            </a:endParaRPr>
          </a:p>
        </p:txBody>
      </p:sp>
      <p:cxnSp>
        <p:nvCxnSpPr>
          <p:cNvPr id="4" name="Straight Connector 3"/>
          <p:cNvCxnSpPr/>
          <p:nvPr/>
        </p:nvCxnSpPr>
        <p:spPr bwMode="auto">
          <a:xfrm rot="5400000" flipH="1" flipV="1">
            <a:off x="1017638" y="2667650"/>
            <a:ext cx="457200" cy="4571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bwMode="auto">
          <a:xfrm rot="16200000" flipH="1">
            <a:off x="2081974" y="2667649"/>
            <a:ext cx="5334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179512" y="3334733"/>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Milk</a:t>
            </a:r>
            <a:endParaRPr lang="en-US" dirty="0">
              <a:solidFill>
                <a:schemeClr val="tx1"/>
              </a:solidFill>
              <a:latin typeface="Arial Black" pitchFamily="34" charset="0"/>
            </a:endParaRPr>
          </a:p>
        </p:txBody>
      </p:sp>
      <p:sp>
        <p:nvSpPr>
          <p:cNvPr id="7" name="Rectangle 6"/>
          <p:cNvSpPr/>
          <p:nvPr/>
        </p:nvSpPr>
        <p:spPr bwMode="auto">
          <a:xfrm>
            <a:off x="2114601" y="3346611"/>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Water</a:t>
            </a:r>
            <a:endParaRPr lang="en-US" sz="2400" dirty="0">
              <a:solidFill>
                <a:schemeClr val="tx1"/>
              </a:solidFill>
              <a:latin typeface="Arial Black" pitchFamily="34" charset="0"/>
            </a:endParaRPr>
          </a:p>
        </p:txBody>
      </p:sp>
      <p:sp>
        <p:nvSpPr>
          <p:cNvPr id="8" name="Rectangle 7"/>
          <p:cNvSpPr/>
          <p:nvPr/>
        </p:nvSpPr>
        <p:spPr bwMode="auto">
          <a:xfrm>
            <a:off x="343402" y="3777646"/>
            <a:ext cx="2644422"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5     :     3</a:t>
            </a:r>
            <a:endParaRPr lang="en-US" dirty="0">
              <a:solidFill>
                <a:schemeClr val="tx1"/>
              </a:solidFill>
              <a:latin typeface="Arial Black" pitchFamily="34" charset="0"/>
            </a:endParaRPr>
          </a:p>
        </p:txBody>
      </p:sp>
      <p:sp>
        <p:nvSpPr>
          <p:cNvPr id="10" name="Rectangle 9"/>
          <p:cNvSpPr/>
          <p:nvPr/>
        </p:nvSpPr>
        <p:spPr bwMode="auto">
          <a:xfrm>
            <a:off x="5588421" y="2186532"/>
            <a:ext cx="60713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Arial Black" pitchFamily="34" charset="0"/>
              </a:rPr>
              <a:t>B</a:t>
            </a:r>
            <a:endParaRPr lang="en-US" dirty="0">
              <a:solidFill>
                <a:schemeClr val="tx1"/>
              </a:solidFill>
              <a:latin typeface="Arial Black" pitchFamily="34" charset="0"/>
            </a:endParaRPr>
          </a:p>
        </p:txBody>
      </p:sp>
      <p:cxnSp>
        <p:nvCxnSpPr>
          <p:cNvPr id="11" name="Straight Connector 10"/>
          <p:cNvCxnSpPr/>
          <p:nvPr/>
        </p:nvCxnSpPr>
        <p:spPr bwMode="auto">
          <a:xfrm rot="5400000" flipH="1" flipV="1">
            <a:off x="5131221" y="2655771"/>
            <a:ext cx="457200" cy="4571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auto">
          <a:xfrm rot="16200000" flipH="1">
            <a:off x="6195557" y="2655770"/>
            <a:ext cx="5334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4293095" y="3322854"/>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Arial Black" pitchFamily="34" charset="0"/>
              </a:rPr>
              <a:t>Milk</a:t>
            </a:r>
            <a:endParaRPr lang="en-US" sz="2400" dirty="0">
              <a:solidFill>
                <a:schemeClr val="tx1"/>
              </a:solidFill>
              <a:latin typeface="Arial Black" pitchFamily="34" charset="0"/>
            </a:endParaRPr>
          </a:p>
        </p:txBody>
      </p:sp>
      <p:sp>
        <p:nvSpPr>
          <p:cNvPr id="14" name="Rectangle 13"/>
          <p:cNvSpPr/>
          <p:nvPr/>
        </p:nvSpPr>
        <p:spPr bwMode="auto">
          <a:xfrm>
            <a:off x="6228184" y="3334732"/>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Water</a:t>
            </a:r>
            <a:endParaRPr lang="en-US" sz="2400" dirty="0">
              <a:solidFill>
                <a:schemeClr val="tx1"/>
              </a:solidFill>
              <a:latin typeface="Arial Black" pitchFamily="34" charset="0"/>
            </a:endParaRPr>
          </a:p>
        </p:txBody>
      </p:sp>
      <p:sp>
        <p:nvSpPr>
          <p:cNvPr id="15" name="Rectangle 14"/>
          <p:cNvSpPr/>
          <p:nvPr/>
        </p:nvSpPr>
        <p:spPr bwMode="auto">
          <a:xfrm>
            <a:off x="4293095" y="3765767"/>
            <a:ext cx="3015209"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1     :      2</a:t>
            </a:r>
            <a:endParaRPr lang="en-US" dirty="0">
              <a:solidFill>
                <a:schemeClr val="tx1"/>
              </a:solidFill>
              <a:latin typeface="Arial Black" pitchFamily="34" charset="0"/>
            </a:endParaRPr>
          </a:p>
        </p:txBody>
      </p:sp>
      <p:sp>
        <p:nvSpPr>
          <p:cNvPr id="19" name="Rectangle 18"/>
          <p:cNvSpPr/>
          <p:nvPr/>
        </p:nvSpPr>
        <p:spPr bwMode="auto">
          <a:xfrm>
            <a:off x="611560" y="4220559"/>
            <a:ext cx="720080"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5/8</a:t>
            </a:r>
            <a:endParaRPr lang="en-US" dirty="0">
              <a:solidFill>
                <a:schemeClr val="tx1"/>
              </a:solidFill>
              <a:latin typeface="Arial Black" pitchFamily="34" charset="0"/>
            </a:endParaRPr>
          </a:p>
        </p:txBody>
      </p:sp>
      <p:sp>
        <p:nvSpPr>
          <p:cNvPr id="20" name="Rectangle 19"/>
          <p:cNvSpPr/>
          <p:nvPr/>
        </p:nvSpPr>
        <p:spPr bwMode="auto">
          <a:xfrm>
            <a:off x="1988634" y="4220559"/>
            <a:ext cx="720080"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a:solidFill>
                  <a:schemeClr val="tx1"/>
                </a:solidFill>
                <a:latin typeface="Arial Black" pitchFamily="34" charset="0"/>
              </a:rPr>
              <a:t>3</a:t>
            </a:r>
            <a:r>
              <a:rPr lang="en-US" sz="2400" dirty="0" smtClean="0">
                <a:solidFill>
                  <a:schemeClr val="tx1"/>
                </a:solidFill>
                <a:latin typeface="Arial Black" pitchFamily="34" charset="0"/>
              </a:rPr>
              <a:t>/8</a:t>
            </a:r>
            <a:endParaRPr lang="en-US" dirty="0">
              <a:solidFill>
                <a:schemeClr val="tx1"/>
              </a:solidFill>
              <a:latin typeface="Arial Black" pitchFamily="34" charset="0"/>
            </a:endParaRPr>
          </a:p>
        </p:txBody>
      </p:sp>
      <p:sp>
        <p:nvSpPr>
          <p:cNvPr id="21" name="Rectangle 20"/>
          <p:cNvSpPr/>
          <p:nvPr/>
        </p:nvSpPr>
        <p:spPr bwMode="auto">
          <a:xfrm>
            <a:off x="4706235" y="4221408"/>
            <a:ext cx="720080"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1/3</a:t>
            </a:r>
            <a:endParaRPr lang="en-US" dirty="0">
              <a:solidFill>
                <a:schemeClr val="tx1"/>
              </a:solidFill>
              <a:latin typeface="Arial Black" pitchFamily="34" charset="0"/>
            </a:endParaRPr>
          </a:p>
        </p:txBody>
      </p:sp>
      <p:sp>
        <p:nvSpPr>
          <p:cNvPr id="22" name="Rectangle 21"/>
          <p:cNvSpPr/>
          <p:nvPr/>
        </p:nvSpPr>
        <p:spPr bwMode="auto">
          <a:xfrm>
            <a:off x="6155767" y="4221408"/>
            <a:ext cx="720080"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2/3</a:t>
            </a:r>
            <a:endParaRPr lang="en-US" dirty="0">
              <a:solidFill>
                <a:schemeClr val="tx1"/>
              </a:solidFill>
              <a:latin typeface="Arial Black" pitchFamily="34" charset="0"/>
            </a:endParaRPr>
          </a:p>
        </p:txBody>
      </p:sp>
      <p:sp>
        <p:nvSpPr>
          <p:cNvPr id="23" name="Rectangle 22"/>
          <p:cNvSpPr/>
          <p:nvPr/>
        </p:nvSpPr>
        <p:spPr bwMode="auto">
          <a:xfrm>
            <a:off x="593415" y="4663472"/>
            <a:ext cx="6282432"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4           :           3</a:t>
            </a:r>
            <a:endParaRPr lang="en-US" dirty="0">
              <a:solidFill>
                <a:schemeClr val="tx1"/>
              </a:solidFill>
              <a:latin typeface="Arial Black" pitchFamily="34" charset="0"/>
            </a:endParaRPr>
          </a:p>
        </p:txBody>
      </p:sp>
      <p:sp>
        <p:nvSpPr>
          <p:cNvPr id="24" name="Rectangle 23"/>
          <p:cNvSpPr/>
          <p:nvPr/>
        </p:nvSpPr>
        <p:spPr bwMode="auto">
          <a:xfrm>
            <a:off x="495802" y="5229200"/>
            <a:ext cx="7027708" cy="15121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Arial Black" pitchFamily="34" charset="0"/>
            </a:endParaRPr>
          </a:p>
        </p:txBody>
      </p:sp>
      <p:sp>
        <p:nvSpPr>
          <p:cNvPr id="25" name="Rectangle 24"/>
          <p:cNvSpPr/>
          <p:nvPr/>
        </p:nvSpPr>
        <p:spPr bwMode="auto">
          <a:xfrm>
            <a:off x="525914" y="5007743"/>
            <a:ext cx="6782390" cy="1661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a:solidFill>
                  <a:schemeClr val="tx1"/>
                </a:solidFill>
                <a:latin typeface="Arial Black" pitchFamily="34" charset="0"/>
              </a:rPr>
              <a:t>	 Milk </a:t>
            </a:r>
            <a:r>
              <a:rPr lang="en-US" sz="2400" dirty="0" smtClean="0">
                <a:solidFill>
                  <a:schemeClr val="tx1"/>
                </a:solidFill>
                <a:latin typeface="Arial Black" pitchFamily="34" charset="0"/>
              </a:rPr>
              <a:t>				Water	</a:t>
            </a:r>
            <a:endParaRPr lang="en-US" sz="2400" dirty="0">
              <a:solidFill>
                <a:schemeClr val="tx1"/>
              </a:solidFill>
              <a:latin typeface="Arial Black" pitchFamily="34" charset="0"/>
            </a:endParaRPr>
          </a:p>
          <a:p>
            <a:pPr>
              <a:defRPr/>
            </a:pPr>
            <a:r>
              <a:rPr lang="en-US" sz="2400" dirty="0" smtClean="0">
                <a:solidFill>
                  <a:schemeClr val="tx1"/>
                </a:solidFill>
                <a:latin typeface="Arial Black" pitchFamily="34" charset="0"/>
              </a:rPr>
              <a:t>(5/8)* 4 + (1/3) * 3   :   (3/8)* 4 + (2/3) * 3</a:t>
            </a:r>
          </a:p>
          <a:p>
            <a:pPr>
              <a:defRPr/>
            </a:pPr>
            <a:r>
              <a:rPr lang="en-US" sz="2400" dirty="0">
                <a:solidFill>
                  <a:schemeClr val="tx1"/>
                </a:solidFill>
                <a:latin typeface="Arial Black" pitchFamily="34" charset="0"/>
              </a:rPr>
              <a:t>	</a:t>
            </a:r>
            <a:r>
              <a:rPr lang="en-US" sz="2400" dirty="0" smtClean="0">
                <a:solidFill>
                  <a:schemeClr val="tx1"/>
                </a:solidFill>
                <a:latin typeface="Arial Black" pitchFamily="34" charset="0"/>
              </a:rPr>
              <a:t>(5/2) + 1         : 		(3/2) + 2</a:t>
            </a:r>
          </a:p>
          <a:p>
            <a:pPr>
              <a:defRPr/>
            </a:pPr>
            <a:r>
              <a:rPr lang="en-US" sz="2400" dirty="0">
                <a:solidFill>
                  <a:schemeClr val="tx1"/>
                </a:solidFill>
                <a:latin typeface="Arial Black" pitchFamily="34" charset="0"/>
              </a:rPr>
              <a:t>	</a:t>
            </a:r>
            <a:r>
              <a:rPr lang="en-US" sz="2400" dirty="0" smtClean="0">
                <a:solidFill>
                  <a:schemeClr val="tx1"/>
                </a:solidFill>
                <a:latin typeface="Arial Black" pitchFamily="34" charset="0"/>
              </a:rPr>
              <a:t>(7/2)		     :		(7/2)</a:t>
            </a:r>
          </a:p>
          <a:p>
            <a:pPr>
              <a:defRPr/>
            </a:pPr>
            <a:r>
              <a:rPr lang="en-US" sz="2400" dirty="0">
                <a:solidFill>
                  <a:schemeClr val="tx1"/>
                </a:solidFill>
                <a:latin typeface="Arial Black" pitchFamily="34" charset="0"/>
              </a:rPr>
              <a:t>	</a:t>
            </a:r>
            <a:r>
              <a:rPr lang="en-US" sz="2400" dirty="0" smtClean="0">
                <a:solidFill>
                  <a:schemeClr val="tx1"/>
                </a:solidFill>
                <a:latin typeface="Arial Black" pitchFamily="34" charset="0"/>
              </a:rPr>
              <a:t>		1   :   1  Answer : c</a:t>
            </a:r>
            <a:endParaRPr lang="en-US" dirty="0">
              <a:solidFill>
                <a:schemeClr val="tx1"/>
              </a:solidFill>
              <a:latin typeface="Arial Black" pitchFamily="34" charset="0"/>
            </a:endParaRPr>
          </a:p>
        </p:txBody>
      </p:sp>
    </p:spTree>
    <p:extLst>
      <p:ext uri="{BB962C8B-B14F-4D97-AF65-F5344CB8AC3E}">
        <p14:creationId xmlns:p14="http://schemas.microsoft.com/office/powerpoint/2010/main" val="319508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10" grpId="0"/>
      <p:bldP spid="13" grpId="0"/>
      <p:bldP spid="14" grpId="0"/>
      <p:bldP spid="15" grpId="0"/>
      <p:bldP spid="19" grpId="0"/>
      <p:bldP spid="20" grpId="0"/>
      <p:bldP spid="21" grpId="0"/>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628800"/>
            <a:ext cx="8229600" cy="3154362"/>
          </a:xfrm>
        </p:spPr>
        <p:txBody>
          <a:bodyPr/>
          <a:lstStyle/>
          <a:p>
            <a:r>
              <a:rPr lang="en-US" dirty="0" smtClean="0"/>
              <a:t>Mixtures and Solutions</a:t>
            </a:r>
            <a:endParaRPr lang="en-IN" dirty="0"/>
          </a:p>
        </p:txBody>
      </p:sp>
    </p:spTree>
    <p:extLst>
      <p:ext uri="{BB962C8B-B14F-4D97-AF65-F5344CB8AC3E}">
        <p14:creationId xmlns:p14="http://schemas.microsoft.com/office/powerpoint/2010/main" val="2925476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928992" cy="1569660"/>
          </a:xfrm>
          <a:prstGeom prst="rect">
            <a:avLst/>
          </a:prstGeom>
        </p:spPr>
        <p:txBody>
          <a:bodyPr wrap="square">
            <a:spAutoFit/>
          </a:bodyPr>
          <a:lstStyle/>
          <a:p>
            <a:r>
              <a:rPr lang="en-IN" sz="2400" dirty="0"/>
              <a:t>16. The ratio of acid 1 to acid 2 in the container A is 3:2 and it is 3:7 in container B. In what ratio should they be mixed so the resultant ratio of acid 1 to acid 2 in container C is 1:1?</a:t>
            </a:r>
          </a:p>
          <a:p>
            <a:r>
              <a:rPr lang="en-IN" sz="2400" dirty="0"/>
              <a:t>a) 2:1 	</a:t>
            </a:r>
            <a:r>
              <a:rPr lang="en-IN" sz="2400" dirty="0" smtClean="0"/>
              <a:t>	b</a:t>
            </a:r>
            <a:r>
              <a:rPr lang="en-IN" sz="2400" dirty="0"/>
              <a:t>) 1:1		c) 1:2		 d) 2:3</a:t>
            </a:r>
          </a:p>
        </p:txBody>
      </p:sp>
      <p:sp>
        <p:nvSpPr>
          <p:cNvPr id="3" name="Rectangle 2"/>
          <p:cNvSpPr/>
          <p:nvPr/>
        </p:nvSpPr>
        <p:spPr bwMode="auto">
          <a:xfrm>
            <a:off x="1533711" y="1633693"/>
            <a:ext cx="483772"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b="1" dirty="0">
                <a:solidFill>
                  <a:schemeClr val="tx1"/>
                </a:solidFill>
                <a:latin typeface="+mj-lt"/>
              </a:rPr>
              <a:t>A</a:t>
            </a:r>
            <a:endParaRPr lang="en-US" sz="2400" b="1" dirty="0">
              <a:solidFill>
                <a:schemeClr val="tx1"/>
              </a:solidFill>
              <a:latin typeface="+mj-lt"/>
            </a:endParaRPr>
          </a:p>
        </p:txBody>
      </p:sp>
      <p:cxnSp>
        <p:nvCxnSpPr>
          <p:cNvPr id="4" name="Straight Connector 3"/>
          <p:cNvCxnSpPr/>
          <p:nvPr/>
        </p:nvCxnSpPr>
        <p:spPr bwMode="auto">
          <a:xfrm rot="5400000" flipH="1" flipV="1">
            <a:off x="1017638" y="2102932"/>
            <a:ext cx="457200" cy="4571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bwMode="auto">
          <a:xfrm rot="16200000" flipH="1">
            <a:off x="2081974" y="2102931"/>
            <a:ext cx="5334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323937" y="2781893"/>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latin typeface="+mj-lt"/>
              </a:rPr>
              <a:t>Acid 1</a:t>
            </a:r>
            <a:endParaRPr lang="en-US" sz="2400" b="1" dirty="0">
              <a:solidFill>
                <a:schemeClr val="tx1"/>
              </a:solidFill>
              <a:latin typeface="+mj-lt"/>
            </a:endParaRPr>
          </a:p>
        </p:txBody>
      </p:sp>
      <p:sp>
        <p:nvSpPr>
          <p:cNvPr id="7" name="Rectangle 6"/>
          <p:cNvSpPr/>
          <p:nvPr/>
        </p:nvSpPr>
        <p:spPr bwMode="auto">
          <a:xfrm>
            <a:off x="2114601" y="2781893"/>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smtClean="0">
                <a:solidFill>
                  <a:schemeClr val="tx1"/>
                </a:solidFill>
                <a:latin typeface="+mj-lt"/>
              </a:rPr>
              <a:t>Acid 2</a:t>
            </a:r>
            <a:endParaRPr lang="en-US" sz="2400" b="1" dirty="0">
              <a:solidFill>
                <a:schemeClr val="tx1"/>
              </a:solidFill>
              <a:latin typeface="+mj-lt"/>
            </a:endParaRPr>
          </a:p>
        </p:txBody>
      </p:sp>
      <p:sp>
        <p:nvSpPr>
          <p:cNvPr id="8" name="Rectangle 7"/>
          <p:cNvSpPr/>
          <p:nvPr/>
        </p:nvSpPr>
        <p:spPr bwMode="auto">
          <a:xfrm>
            <a:off x="343402" y="3212928"/>
            <a:ext cx="2644422"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latin typeface="+mj-lt"/>
              </a:rPr>
              <a:t>3</a:t>
            </a:r>
            <a:r>
              <a:rPr lang="en-US" sz="2400" b="1" dirty="0" smtClean="0">
                <a:solidFill>
                  <a:schemeClr val="tx1"/>
                </a:solidFill>
                <a:latin typeface="+mj-lt"/>
              </a:rPr>
              <a:t>     :     2</a:t>
            </a:r>
            <a:endParaRPr lang="en-US" sz="2400" b="1" dirty="0">
              <a:solidFill>
                <a:schemeClr val="tx1"/>
              </a:solidFill>
              <a:latin typeface="+mj-lt"/>
            </a:endParaRPr>
          </a:p>
        </p:txBody>
      </p:sp>
      <p:sp>
        <p:nvSpPr>
          <p:cNvPr id="9" name="Rectangle 8"/>
          <p:cNvSpPr/>
          <p:nvPr/>
        </p:nvSpPr>
        <p:spPr bwMode="auto">
          <a:xfrm>
            <a:off x="5588421" y="1621814"/>
            <a:ext cx="60713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latin typeface="+mj-lt"/>
              </a:rPr>
              <a:t>B</a:t>
            </a:r>
            <a:endParaRPr lang="en-US" sz="2400" b="1" dirty="0">
              <a:solidFill>
                <a:schemeClr val="tx1"/>
              </a:solidFill>
              <a:latin typeface="+mj-lt"/>
            </a:endParaRPr>
          </a:p>
        </p:txBody>
      </p:sp>
      <p:cxnSp>
        <p:nvCxnSpPr>
          <p:cNvPr id="10" name="Straight Connector 9"/>
          <p:cNvCxnSpPr/>
          <p:nvPr/>
        </p:nvCxnSpPr>
        <p:spPr bwMode="auto">
          <a:xfrm rot="5400000" flipH="1" flipV="1">
            <a:off x="5131221" y="2091053"/>
            <a:ext cx="457200" cy="4571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auto">
          <a:xfrm rot="16200000" flipH="1">
            <a:off x="6195557" y="2091052"/>
            <a:ext cx="5334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auto">
          <a:xfrm>
            <a:off x="4293095" y="2758136"/>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latin typeface="+mj-lt"/>
              </a:rPr>
              <a:t>Acid 1</a:t>
            </a:r>
          </a:p>
        </p:txBody>
      </p:sp>
      <p:sp>
        <p:nvSpPr>
          <p:cNvPr id="13" name="Rectangle 12"/>
          <p:cNvSpPr/>
          <p:nvPr/>
        </p:nvSpPr>
        <p:spPr bwMode="auto">
          <a:xfrm>
            <a:off x="6228184" y="2770014"/>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latin typeface="+mj-lt"/>
              </a:rPr>
              <a:t>Acid </a:t>
            </a:r>
            <a:r>
              <a:rPr lang="en-US" sz="2400" b="1" dirty="0" smtClean="0">
                <a:solidFill>
                  <a:schemeClr val="tx1"/>
                </a:solidFill>
                <a:latin typeface="+mj-lt"/>
              </a:rPr>
              <a:t>2</a:t>
            </a:r>
            <a:endParaRPr lang="en-US" sz="2400" b="1" dirty="0">
              <a:solidFill>
                <a:schemeClr val="tx1"/>
              </a:solidFill>
              <a:latin typeface="+mj-lt"/>
            </a:endParaRPr>
          </a:p>
        </p:txBody>
      </p:sp>
      <p:sp>
        <p:nvSpPr>
          <p:cNvPr id="14" name="Rectangle 13"/>
          <p:cNvSpPr/>
          <p:nvPr/>
        </p:nvSpPr>
        <p:spPr bwMode="auto">
          <a:xfrm>
            <a:off x="4293095" y="3201049"/>
            <a:ext cx="3015209"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latin typeface="+mj-lt"/>
              </a:rPr>
              <a:t>3</a:t>
            </a:r>
            <a:r>
              <a:rPr lang="en-US" sz="2400" b="1" dirty="0" smtClean="0">
                <a:solidFill>
                  <a:schemeClr val="tx1"/>
                </a:solidFill>
                <a:latin typeface="+mj-lt"/>
              </a:rPr>
              <a:t>     :      7</a:t>
            </a:r>
            <a:endParaRPr lang="en-US" sz="2400" b="1" dirty="0">
              <a:solidFill>
                <a:schemeClr val="tx1"/>
              </a:solidFill>
              <a:latin typeface="+mj-lt"/>
            </a:endParaRPr>
          </a:p>
        </p:txBody>
      </p:sp>
      <p:sp>
        <p:nvSpPr>
          <p:cNvPr id="15" name="Rectangle 14"/>
          <p:cNvSpPr/>
          <p:nvPr/>
        </p:nvSpPr>
        <p:spPr bwMode="auto">
          <a:xfrm>
            <a:off x="611560" y="3655841"/>
            <a:ext cx="720080"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b="1" dirty="0" smtClean="0">
                <a:solidFill>
                  <a:schemeClr val="tx1"/>
                </a:solidFill>
                <a:latin typeface="+mj-lt"/>
              </a:rPr>
              <a:t>3</a:t>
            </a:r>
            <a:r>
              <a:rPr lang="en-US" sz="2400" b="1" dirty="0" smtClean="0">
                <a:solidFill>
                  <a:schemeClr val="tx1"/>
                </a:solidFill>
                <a:latin typeface="+mj-lt"/>
              </a:rPr>
              <a:t>/5</a:t>
            </a:r>
            <a:endParaRPr lang="en-US" sz="2400" b="1" dirty="0">
              <a:solidFill>
                <a:schemeClr val="tx1"/>
              </a:solidFill>
              <a:latin typeface="+mj-lt"/>
            </a:endParaRPr>
          </a:p>
        </p:txBody>
      </p:sp>
      <p:sp>
        <p:nvSpPr>
          <p:cNvPr id="16" name="Rectangle 15"/>
          <p:cNvSpPr/>
          <p:nvPr/>
        </p:nvSpPr>
        <p:spPr bwMode="auto">
          <a:xfrm>
            <a:off x="1988634" y="3655841"/>
            <a:ext cx="720080"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b="1" dirty="0" smtClean="0">
                <a:solidFill>
                  <a:schemeClr val="tx1"/>
                </a:solidFill>
                <a:latin typeface="+mj-lt"/>
              </a:rPr>
              <a:t>2</a:t>
            </a:r>
            <a:r>
              <a:rPr lang="en-US" sz="2400" b="1" dirty="0" smtClean="0">
                <a:solidFill>
                  <a:schemeClr val="tx1"/>
                </a:solidFill>
                <a:latin typeface="+mj-lt"/>
              </a:rPr>
              <a:t>/5</a:t>
            </a:r>
            <a:endParaRPr lang="en-US" sz="2400" b="1" dirty="0">
              <a:solidFill>
                <a:schemeClr val="tx1"/>
              </a:solidFill>
              <a:latin typeface="+mj-lt"/>
            </a:endParaRPr>
          </a:p>
        </p:txBody>
      </p:sp>
      <p:sp>
        <p:nvSpPr>
          <p:cNvPr id="17" name="Rectangle 16"/>
          <p:cNvSpPr/>
          <p:nvPr/>
        </p:nvSpPr>
        <p:spPr bwMode="auto">
          <a:xfrm>
            <a:off x="4706235" y="3656690"/>
            <a:ext cx="88218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b="1" dirty="0" smtClean="0">
                <a:solidFill>
                  <a:schemeClr val="tx1"/>
                </a:solidFill>
                <a:latin typeface="+mj-lt"/>
              </a:rPr>
              <a:t>3</a:t>
            </a:r>
            <a:r>
              <a:rPr lang="en-US" sz="2400" b="1" dirty="0" smtClean="0">
                <a:solidFill>
                  <a:schemeClr val="tx1"/>
                </a:solidFill>
                <a:latin typeface="+mj-lt"/>
              </a:rPr>
              <a:t>/10</a:t>
            </a:r>
            <a:endParaRPr lang="en-US" sz="2400" b="1" dirty="0">
              <a:solidFill>
                <a:schemeClr val="tx1"/>
              </a:solidFill>
              <a:latin typeface="+mj-lt"/>
            </a:endParaRPr>
          </a:p>
        </p:txBody>
      </p:sp>
      <p:sp>
        <p:nvSpPr>
          <p:cNvPr id="18" name="Rectangle 17"/>
          <p:cNvSpPr/>
          <p:nvPr/>
        </p:nvSpPr>
        <p:spPr bwMode="auto">
          <a:xfrm>
            <a:off x="6155766" y="3656690"/>
            <a:ext cx="1008521"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b="1" dirty="0" smtClean="0">
                <a:solidFill>
                  <a:schemeClr val="tx1"/>
                </a:solidFill>
                <a:latin typeface="+mj-lt"/>
              </a:rPr>
              <a:t>7</a:t>
            </a:r>
            <a:r>
              <a:rPr lang="en-US" sz="2400" b="1" dirty="0" smtClean="0">
                <a:solidFill>
                  <a:schemeClr val="tx1"/>
                </a:solidFill>
                <a:latin typeface="+mj-lt"/>
              </a:rPr>
              <a:t>/10</a:t>
            </a:r>
            <a:endParaRPr lang="en-US" sz="2400" b="1" dirty="0">
              <a:solidFill>
                <a:schemeClr val="tx1"/>
              </a:solidFill>
              <a:latin typeface="+mj-lt"/>
            </a:endParaRPr>
          </a:p>
        </p:txBody>
      </p:sp>
      <p:sp>
        <p:nvSpPr>
          <p:cNvPr id="19" name="Rectangle 18"/>
          <p:cNvSpPr/>
          <p:nvPr/>
        </p:nvSpPr>
        <p:spPr bwMode="auto">
          <a:xfrm>
            <a:off x="593415" y="4098754"/>
            <a:ext cx="6282432"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latin typeface="+mj-lt"/>
              </a:rPr>
              <a:t>a</a:t>
            </a:r>
            <a:r>
              <a:rPr lang="en-US" sz="2400" b="1" dirty="0" smtClean="0">
                <a:solidFill>
                  <a:schemeClr val="tx1"/>
                </a:solidFill>
                <a:latin typeface="+mj-lt"/>
              </a:rPr>
              <a:t>           :           b</a:t>
            </a:r>
            <a:endParaRPr lang="en-US" sz="2400" b="1" dirty="0">
              <a:solidFill>
                <a:schemeClr val="tx1"/>
              </a:solidFill>
              <a:latin typeface="+mj-lt"/>
            </a:endParaRPr>
          </a:p>
        </p:txBody>
      </p:sp>
      <p:sp>
        <p:nvSpPr>
          <p:cNvPr id="20" name="Rectangle 19"/>
          <p:cNvSpPr/>
          <p:nvPr/>
        </p:nvSpPr>
        <p:spPr bwMode="auto">
          <a:xfrm>
            <a:off x="495802" y="4664482"/>
            <a:ext cx="7027708" cy="15121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b="1" dirty="0">
              <a:solidFill>
                <a:schemeClr val="tx1"/>
              </a:solidFill>
              <a:latin typeface="+mj-lt"/>
            </a:endParaRPr>
          </a:p>
        </p:txBody>
      </p:sp>
      <p:sp>
        <p:nvSpPr>
          <p:cNvPr id="21" name="Rectangle 20"/>
          <p:cNvSpPr/>
          <p:nvPr/>
        </p:nvSpPr>
        <p:spPr bwMode="auto">
          <a:xfrm>
            <a:off x="525914" y="4443025"/>
            <a:ext cx="8034780" cy="22263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b="1" dirty="0">
                <a:solidFill>
                  <a:schemeClr val="tx1"/>
                </a:solidFill>
                <a:latin typeface="+mj-lt"/>
              </a:rPr>
              <a:t>	 </a:t>
            </a:r>
            <a:r>
              <a:rPr lang="en-US" sz="2400" b="1" dirty="0" smtClean="0">
                <a:solidFill>
                  <a:schemeClr val="tx1"/>
                </a:solidFill>
                <a:latin typeface="+mj-lt"/>
              </a:rPr>
              <a:t>Acid 1			Acid 2	</a:t>
            </a:r>
          </a:p>
          <a:p>
            <a:pPr>
              <a:defRPr/>
            </a:pPr>
            <a:r>
              <a:rPr lang="en-US" sz="2400" b="1" dirty="0" smtClean="0">
                <a:solidFill>
                  <a:schemeClr val="tx1"/>
                </a:solidFill>
                <a:latin typeface="+mj-lt"/>
              </a:rPr>
              <a:t>(3/5)*a + (3/10)*b   :   (2/5)*a + (7/10)*b</a:t>
            </a:r>
          </a:p>
          <a:p>
            <a:pPr>
              <a:defRPr/>
            </a:pPr>
            <a:r>
              <a:rPr lang="en-US" sz="2400" b="1" dirty="0" smtClean="0">
                <a:solidFill>
                  <a:schemeClr val="tx1"/>
                </a:solidFill>
                <a:latin typeface="+mj-lt"/>
              </a:rPr>
              <a:t>(6a + 3b) / 10          : 	(4a + 7b) / 10</a:t>
            </a:r>
          </a:p>
          <a:p>
            <a:pPr>
              <a:defRPr/>
            </a:pPr>
            <a:r>
              <a:rPr lang="en-US" sz="2400" b="1" dirty="0">
                <a:solidFill>
                  <a:schemeClr val="tx1"/>
                </a:solidFill>
                <a:latin typeface="+mj-lt"/>
              </a:rPr>
              <a:t>	</a:t>
            </a:r>
            <a:r>
              <a:rPr lang="en-US" sz="2400" b="1" dirty="0" smtClean="0">
                <a:solidFill>
                  <a:schemeClr val="tx1"/>
                </a:solidFill>
                <a:latin typeface="+mj-lt"/>
              </a:rPr>
              <a:t>         	1      :   1  </a:t>
            </a:r>
          </a:p>
          <a:p>
            <a:pPr>
              <a:defRPr/>
            </a:pPr>
            <a:r>
              <a:rPr lang="en-US" sz="2400" b="1" dirty="0" smtClean="0">
                <a:solidFill>
                  <a:schemeClr val="tx1"/>
                </a:solidFill>
                <a:latin typeface="+mj-lt"/>
              </a:rPr>
              <a:t> 6a + 3b = 4a + 7b </a:t>
            </a:r>
          </a:p>
          <a:p>
            <a:pPr>
              <a:defRPr/>
            </a:pPr>
            <a:r>
              <a:rPr lang="en-US" sz="2400" b="1" dirty="0" smtClean="0">
                <a:solidFill>
                  <a:schemeClr val="tx1"/>
                </a:solidFill>
                <a:latin typeface="+mj-lt"/>
              </a:rPr>
              <a:t>Answer : a</a:t>
            </a:r>
            <a:endParaRPr lang="en-US" sz="2400" b="1" dirty="0">
              <a:solidFill>
                <a:schemeClr val="tx1"/>
              </a:solidFill>
              <a:latin typeface="+mj-lt"/>
            </a:endParaRPr>
          </a:p>
        </p:txBody>
      </p:sp>
      <p:sp>
        <p:nvSpPr>
          <p:cNvPr id="22" name="Rectangle 21"/>
          <p:cNvSpPr/>
          <p:nvPr/>
        </p:nvSpPr>
        <p:spPr bwMode="auto">
          <a:xfrm>
            <a:off x="3086968" y="5877272"/>
            <a:ext cx="1900668"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smtClean="0">
                <a:solidFill>
                  <a:schemeClr val="tx1"/>
                </a:solidFill>
                <a:latin typeface="+mj-lt"/>
              </a:rPr>
              <a:t>2a = 4b</a:t>
            </a:r>
            <a:endParaRPr lang="en-US" sz="2400" b="1" dirty="0">
              <a:solidFill>
                <a:schemeClr val="tx1"/>
              </a:solidFill>
              <a:latin typeface="+mj-lt"/>
            </a:endParaRPr>
          </a:p>
        </p:txBody>
      </p:sp>
      <p:sp>
        <p:nvSpPr>
          <p:cNvPr id="23" name="Rectangle 22"/>
          <p:cNvSpPr/>
          <p:nvPr/>
        </p:nvSpPr>
        <p:spPr bwMode="auto">
          <a:xfrm>
            <a:off x="4706858" y="5877272"/>
            <a:ext cx="1900668"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smtClean="0">
                <a:solidFill>
                  <a:schemeClr val="tx1"/>
                </a:solidFill>
                <a:latin typeface="+mj-lt"/>
              </a:rPr>
              <a:t>a = 2b</a:t>
            </a:r>
            <a:endParaRPr lang="en-US" sz="2400" b="1" dirty="0">
              <a:solidFill>
                <a:schemeClr val="tx1"/>
              </a:solidFill>
              <a:latin typeface="+mj-lt"/>
            </a:endParaRPr>
          </a:p>
        </p:txBody>
      </p:sp>
      <p:sp>
        <p:nvSpPr>
          <p:cNvPr id="24" name="Rectangle 23"/>
          <p:cNvSpPr/>
          <p:nvPr/>
        </p:nvSpPr>
        <p:spPr bwMode="auto">
          <a:xfrm>
            <a:off x="6646618" y="5866878"/>
            <a:ext cx="1900668"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smtClean="0">
                <a:solidFill>
                  <a:schemeClr val="tx1"/>
                </a:solidFill>
                <a:latin typeface="+mj-lt"/>
              </a:rPr>
              <a:t>a / b = 2 / 1</a:t>
            </a:r>
            <a:endParaRPr lang="en-US" sz="2400" b="1" dirty="0">
              <a:solidFill>
                <a:schemeClr val="tx1"/>
              </a:solidFill>
              <a:latin typeface="+mj-lt"/>
            </a:endParaRPr>
          </a:p>
        </p:txBody>
      </p:sp>
    </p:spTree>
    <p:extLst>
      <p:ext uri="{BB962C8B-B14F-4D97-AF65-F5344CB8AC3E}">
        <p14:creationId xmlns:p14="http://schemas.microsoft.com/office/powerpoint/2010/main" val="272351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2" grpId="0"/>
      <p:bldP spid="13" grpId="0"/>
      <p:bldP spid="14" grpId="0"/>
      <p:bldP spid="15" grpId="0"/>
      <p:bldP spid="16" grpId="0"/>
      <p:bldP spid="17" grpId="0"/>
      <p:bldP spid="18" grpId="0"/>
      <p:bldP spid="19" grpId="0"/>
      <p:bldP spid="22" grpId="0"/>
      <p:bldP spid="23"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928992" cy="1785104"/>
          </a:xfrm>
          <a:prstGeom prst="rect">
            <a:avLst/>
          </a:prstGeom>
        </p:spPr>
        <p:txBody>
          <a:bodyPr wrap="square">
            <a:spAutoFit/>
          </a:bodyPr>
          <a:lstStyle/>
          <a:p>
            <a:r>
              <a:rPr lang="en-IN" sz="2200" dirty="0"/>
              <a:t>17. A can contains a mixture of two liquids A and B is the ratio 7 : 5. When 9 litres of mixture are drawn off and the can is filled with B, the ratio of A and B becomes 7 : 9. How many litres of liquid A was contained by the can initially?</a:t>
            </a:r>
          </a:p>
          <a:p>
            <a:r>
              <a:rPr lang="en-IN" sz="2200" dirty="0"/>
              <a:t>a) 28		b) 21		c)35		d) 14</a:t>
            </a:r>
          </a:p>
        </p:txBody>
      </p:sp>
      <p:sp>
        <p:nvSpPr>
          <p:cNvPr id="3" name="Rectangle 2"/>
          <p:cNvSpPr/>
          <p:nvPr/>
        </p:nvSpPr>
        <p:spPr>
          <a:xfrm>
            <a:off x="215008" y="2204864"/>
            <a:ext cx="8605464" cy="4493538"/>
          </a:xfrm>
          <a:prstGeom prst="rect">
            <a:avLst/>
          </a:prstGeom>
        </p:spPr>
        <p:txBody>
          <a:bodyPr wrap="square">
            <a:spAutoFit/>
          </a:bodyPr>
          <a:lstStyle/>
          <a:p>
            <a:r>
              <a:rPr lang="en-US" sz="2200" dirty="0" smtClean="0"/>
              <a:t>A   :  B = 7 : 5		9</a:t>
            </a:r>
          </a:p>
          <a:p>
            <a:r>
              <a:rPr lang="en-US" sz="2200" dirty="0" smtClean="0"/>
              <a:t>7x    5x		            7: 5</a:t>
            </a:r>
          </a:p>
          <a:p>
            <a:r>
              <a:rPr lang="en-US" sz="2200" dirty="0"/>
              <a:t> </a:t>
            </a:r>
            <a:r>
              <a:rPr lang="en-US" sz="2200" dirty="0" smtClean="0"/>
              <a:t>                                       </a:t>
            </a:r>
            <a:r>
              <a:rPr lang="en-US" sz="2200" u="sng" dirty="0" smtClean="0"/>
              <a:t>9 </a:t>
            </a:r>
            <a:r>
              <a:rPr lang="en-US" sz="2200" dirty="0" smtClean="0"/>
              <a:t> * 7    </a:t>
            </a:r>
            <a:r>
              <a:rPr lang="en-US" sz="2200" dirty="0"/>
              <a:t> </a:t>
            </a:r>
            <a:r>
              <a:rPr lang="en-US" sz="2200" u="sng" dirty="0"/>
              <a:t>9 </a:t>
            </a:r>
            <a:r>
              <a:rPr lang="en-US" sz="2200" dirty="0"/>
              <a:t> * 5</a:t>
            </a:r>
            <a:endParaRPr lang="en-US" sz="2200" dirty="0" smtClean="0"/>
          </a:p>
          <a:p>
            <a:r>
              <a:rPr lang="en-US" sz="2200" dirty="0"/>
              <a:t> </a:t>
            </a:r>
            <a:r>
              <a:rPr lang="en-US" sz="2200" dirty="0" smtClean="0"/>
              <a:t>                                      12           12</a:t>
            </a:r>
          </a:p>
          <a:p>
            <a:r>
              <a:rPr lang="en-US" sz="2200" dirty="0"/>
              <a:t> </a:t>
            </a:r>
            <a:r>
              <a:rPr lang="en-US" sz="2200" dirty="0" smtClean="0"/>
              <a:t>		           </a:t>
            </a:r>
            <a:r>
              <a:rPr lang="en-US" sz="2200" u="sng" dirty="0" smtClean="0"/>
              <a:t>3 </a:t>
            </a:r>
            <a:r>
              <a:rPr lang="en-US" sz="2200" dirty="0" smtClean="0"/>
              <a:t> </a:t>
            </a:r>
            <a:r>
              <a:rPr lang="en-US" sz="2200" dirty="0"/>
              <a:t>* 7     </a:t>
            </a:r>
            <a:r>
              <a:rPr lang="en-US" sz="2200" u="sng" dirty="0" smtClean="0"/>
              <a:t>3 </a:t>
            </a:r>
            <a:r>
              <a:rPr lang="en-US" sz="2200" dirty="0" smtClean="0"/>
              <a:t> </a:t>
            </a:r>
            <a:r>
              <a:rPr lang="en-US" sz="2200" dirty="0"/>
              <a:t>* </a:t>
            </a:r>
            <a:r>
              <a:rPr lang="en-US" sz="2200" dirty="0" smtClean="0"/>
              <a:t>5   =   21/4,  15/4</a:t>
            </a:r>
            <a:endParaRPr lang="en-US" sz="2200" dirty="0"/>
          </a:p>
          <a:p>
            <a:r>
              <a:rPr lang="en-US" sz="2200" dirty="0"/>
              <a:t>                                       </a:t>
            </a:r>
            <a:r>
              <a:rPr lang="en-US" sz="2200" dirty="0" smtClean="0"/>
              <a:t>4              4</a:t>
            </a:r>
          </a:p>
          <a:p>
            <a:r>
              <a:rPr lang="en-US" sz="2200" dirty="0" smtClean="0"/>
              <a:t>7x – (21/4)    5x – 15/4</a:t>
            </a:r>
          </a:p>
          <a:p>
            <a:r>
              <a:rPr lang="en-US" sz="2200" u="sng" dirty="0"/>
              <a:t>7x – (21/4</a:t>
            </a:r>
            <a:r>
              <a:rPr lang="en-US" sz="2200" u="sng" dirty="0" smtClean="0"/>
              <a:t>)      =</a:t>
            </a:r>
            <a:r>
              <a:rPr lang="en-US" sz="2200" dirty="0" smtClean="0"/>
              <a:t> </a:t>
            </a:r>
            <a:r>
              <a:rPr lang="en-US" sz="2200" u="sng" dirty="0" smtClean="0"/>
              <a:t>7</a:t>
            </a:r>
            <a:r>
              <a:rPr lang="en-US" sz="2200" dirty="0" smtClean="0"/>
              <a:t>          </a:t>
            </a:r>
            <a:r>
              <a:rPr lang="en-US" sz="2200" u="sng" dirty="0" smtClean="0"/>
              <a:t>(28x – 21) / 4         =</a:t>
            </a:r>
            <a:r>
              <a:rPr lang="en-US" sz="2200" dirty="0" smtClean="0"/>
              <a:t> </a:t>
            </a:r>
            <a:r>
              <a:rPr lang="en-US" sz="2200" u="sng" dirty="0" smtClean="0"/>
              <a:t>7</a:t>
            </a:r>
            <a:r>
              <a:rPr lang="en-US" sz="2200" dirty="0" smtClean="0"/>
              <a:t>         </a:t>
            </a:r>
            <a:r>
              <a:rPr lang="en-US" sz="2200" u="sng" dirty="0" smtClean="0"/>
              <a:t>(28x – 21) =</a:t>
            </a:r>
            <a:r>
              <a:rPr lang="en-US" sz="2200" dirty="0" smtClean="0"/>
              <a:t> </a:t>
            </a:r>
            <a:r>
              <a:rPr lang="en-US" sz="2200" u="sng" dirty="0" smtClean="0"/>
              <a:t>7</a:t>
            </a:r>
          </a:p>
          <a:p>
            <a:r>
              <a:rPr lang="en-US" sz="2200" dirty="0" smtClean="0"/>
              <a:t>5x – (15/4) +9    9          (20x – 15 + 36) / 4    9         (20x + 21)    9</a:t>
            </a:r>
          </a:p>
          <a:p>
            <a:r>
              <a:rPr lang="en-US" sz="2200" dirty="0" smtClean="0"/>
              <a:t>252x – 189  =  140x + 147 </a:t>
            </a:r>
          </a:p>
          <a:p>
            <a:r>
              <a:rPr lang="en-US" sz="2200" dirty="0" smtClean="0"/>
              <a:t>112x   =   336</a:t>
            </a:r>
          </a:p>
          <a:p>
            <a:r>
              <a:rPr lang="en-US" sz="2200" dirty="0"/>
              <a:t> </a:t>
            </a:r>
            <a:r>
              <a:rPr lang="en-US" sz="2200" dirty="0" smtClean="0"/>
              <a:t>      x   =   3</a:t>
            </a:r>
          </a:p>
          <a:p>
            <a:r>
              <a:rPr lang="en-US" sz="2200" dirty="0"/>
              <a:t> </a:t>
            </a:r>
            <a:r>
              <a:rPr lang="en-US" sz="2200" dirty="0" smtClean="0"/>
              <a:t>     7x  =   21			Answer : b</a:t>
            </a:r>
            <a:endParaRPr lang="en-IN" sz="2200" dirty="0"/>
          </a:p>
        </p:txBody>
      </p:sp>
    </p:spTree>
    <p:extLst>
      <p:ext uri="{BB962C8B-B14F-4D97-AF65-F5344CB8AC3E}">
        <p14:creationId xmlns:p14="http://schemas.microsoft.com/office/powerpoint/2010/main" val="106980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856984" cy="1446550"/>
          </a:xfrm>
          <a:prstGeom prst="rect">
            <a:avLst/>
          </a:prstGeom>
        </p:spPr>
        <p:txBody>
          <a:bodyPr wrap="square">
            <a:spAutoFit/>
          </a:bodyPr>
          <a:lstStyle/>
          <a:p>
            <a:r>
              <a:rPr lang="en-IN" sz="2200" dirty="0"/>
              <a:t>18.</a:t>
            </a:r>
            <a:r>
              <a:rPr lang="en-IN" sz="2200" b="1" dirty="0"/>
              <a:t> </a:t>
            </a:r>
            <a:r>
              <a:rPr lang="en-IN" sz="2200" dirty="0"/>
              <a:t>The average salary of all the workers in a workshop is </a:t>
            </a:r>
            <a:r>
              <a:rPr lang="en-IN" sz="2200" dirty="0" err="1"/>
              <a:t>Rs</a:t>
            </a:r>
            <a:r>
              <a:rPr lang="en-IN" sz="2200" dirty="0"/>
              <a:t>. 8,000/-. The average salary of 7 technicians is </a:t>
            </a:r>
            <a:r>
              <a:rPr lang="en-IN" sz="2200" dirty="0" err="1"/>
              <a:t>Rs</a:t>
            </a:r>
            <a:r>
              <a:rPr lang="en-IN" sz="2200" dirty="0"/>
              <a:t>. 12,000/- and the average salary of the rest is </a:t>
            </a:r>
            <a:r>
              <a:rPr lang="en-IN" sz="2200" dirty="0" err="1"/>
              <a:t>Rs</a:t>
            </a:r>
            <a:r>
              <a:rPr lang="en-IN" sz="2200" dirty="0"/>
              <a:t>. 6,000/-. The total number of the workers in the workshop is</a:t>
            </a:r>
          </a:p>
          <a:p>
            <a:r>
              <a:rPr lang="en-IN" sz="2200" dirty="0"/>
              <a:t>a) 14		</a:t>
            </a:r>
            <a:r>
              <a:rPr lang="en-IN" sz="2200" dirty="0" smtClean="0"/>
              <a:t>b</a:t>
            </a:r>
            <a:r>
              <a:rPr lang="en-IN" sz="2200" dirty="0"/>
              <a:t>) 21		</a:t>
            </a:r>
            <a:r>
              <a:rPr lang="en-IN" sz="2200" dirty="0" smtClean="0"/>
              <a:t>c</a:t>
            </a:r>
            <a:r>
              <a:rPr lang="en-IN" sz="2200" dirty="0"/>
              <a:t>) 7		</a:t>
            </a:r>
            <a:r>
              <a:rPr lang="en-IN" sz="2200" dirty="0" smtClean="0"/>
              <a:t>d</a:t>
            </a:r>
            <a:r>
              <a:rPr lang="en-IN" sz="2200" dirty="0"/>
              <a:t>) 35</a:t>
            </a:r>
          </a:p>
        </p:txBody>
      </p:sp>
      <p:sp>
        <p:nvSpPr>
          <p:cNvPr id="3" name="Rectangle 2"/>
          <p:cNvSpPr/>
          <p:nvPr/>
        </p:nvSpPr>
        <p:spPr>
          <a:xfrm>
            <a:off x="187829" y="1916832"/>
            <a:ext cx="8856984" cy="430887"/>
          </a:xfrm>
          <a:prstGeom prst="rect">
            <a:avLst/>
          </a:prstGeom>
        </p:spPr>
        <p:txBody>
          <a:bodyPr wrap="square">
            <a:spAutoFit/>
          </a:bodyPr>
          <a:lstStyle/>
          <a:p>
            <a:r>
              <a:rPr lang="en-IN" sz="2200" b="1" dirty="0" smtClean="0"/>
              <a:t> </a:t>
            </a:r>
            <a:endParaRPr lang="en-IN" sz="2200" dirty="0"/>
          </a:p>
        </p:txBody>
      </p:sp>
      <p:sp>
        <p:nvSpPr>
          <p:cNvPr id="4" name="Rectangle 3"/>
          <p:cNvSpPr/>
          <p:nvPr/>
        </p:nvSpPr>
        <p:spPr bwMode="auto">
          <a:xfrm>
            <a:off x="611560" y="2060848"/>
            <a:ext cx="2808312" cy="13295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  7                 r</a:t>
            </a:r>
            <a:endParaRPr lang="en-US" sz="2400" dirty="0" smtClean="0">
              <a:solidFill>
                <a:schemeClr val="tx1"/>
              </a:solidFill>
              <a:latin typeface="Arial Black" pitchFamily="34" charset="0"/>
            </a:endParaRPr>
          </a:p>
          <a:p>
            <a:pPr>
              <a:defRPr/>
            </a:pPr>
            <a:endParaRPr lang="en-US" sz="2400" dirty="0" smtClean="0">
              <a:solidFill>
                <a:schemeClr val="tx1"/>
              </a:solidFill>
              <a:latin typeface="Arial Black" pitchFamily="34" charset="0"/>
            </a:endParaRPr>
          </a:p>
          <a:p>
            <a:pPr>
              <a:defRPr/>
            </a:pPr>
            <a:r>
              <a:rPr lang="en-US" sz="2400" dirty="0" smtClean="0">
                <a:solidFill>
                  <a:schemeClr val="tx1"/>
                </a:solidFill>
                <a:latin typeface="Arial Black" pitchFamily="34" charset="0"/>
              </a:rPr>
              <a:t>12000 </a:t>
            </a:r>
            <a:r>
              <a:rPr lang="en-US" sz="2400" dirty="0" smtClean="0">
                <a:solidFill>
                  <a:schemeClr val="tx1"/>
                </a:solidFill>
                <a:latin typeface="Arial Black" pitchFamily="34" charset="0"/>
              </a:rPr>
              <a:t>      6000</a:t>
            </a:r>
            <a:endParaRPr lang="en-US" dirty="0">
              <a:solidFill>
                <a:schemeClr val="tx1"/>
              </a:solidFill>
              <a:latin typeface="Arial Black" pitchFamily="34" charset="0"/>
            </a:endParaRPr>
          </a:p>
        </p:txBody>
      </p:sp>
      <p:cxnSp>
        <p:nvCxnSpPr>
          <p:cNvPr id="5" name="Straight Connector 4"/>
          <p:cNvCxnSpPr/>
          <p:nvPr/>
        </p:nvCxnSpPr>
        <p:spPr bwMode="auto">
          <a:xfrm>
            <a:off x="1187624" y="3423637"/>
            <a:ext cx="503238" cy="4635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1462262" y="3869342"/>
            <a:ext cx="110243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8000</a:t>
            </a:r>
            <a:endParaRPr lang="en-US" sz="2400" dirty="0">
              <a:solidFill>
                <a:schemeClr val="tx1"/>
              </a:solidFill>
              <a:latin typeface="Arial Black" pitchFamily="34" charset="0"/>
            </a:endParaRPr>
          </a:p>
        </p:txBody>
      </p:sp>
      <p:cxnSp>
        <p:nvCxnSpPr>
          <p:cNvPr id="7" name="Straight Connector 6"/>
          <p:cNvCxnSpPr/>
          <p:nvPr/>
        </p:nvCxnSpPr>
        <p:spPr bwMode="auto">
          <a:xfrm flipV="1">
            <a:off x="2399670" y="3423637"/>
            <a:ext cx="516146" cy="47276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auto">
          <a:xfrm rot="5400000" flipH="1" flipV="1">
            <a:off x="1233662" y="4338581"/>
            <a:ext cx="457200" cy="4571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auto">
          <a:xfrm rot="16200000" flipH="1">
            <a:off x="2297998" y="4338580"/>
            <a:ext cx="5334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2330625" y="5005665"/>
            <a:ext cx="123326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4000</a:t>
            </a:r>
            <a:endParaRPr lang="en-US" sz="2400" dirty="0">
              <a:solidFill>
                <a:schemeClr val="tx1"/>
              </a:solidFill>
              <a:latin typeface="Arial Black" pitchFamily="34" charset="0"/>
            </a:endParaRPr>
          </a:p>
        </p:txBody>
      </p:sp>
      <p:sp>
        <p:nvSpPr>
          <p:cNvPr id="11" name="Rectangle 10"/>
          <p:cNvSpPr/>
          <p:nvPr/>
        </p:nvSpPr>
        <p:spPr bwMode="auto">
          <a:xfrm>
            <a:off x="827678" y="5448578"/>
            <a:ext cx="2325939"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 </a:t>
            </a:r>
            <a:r>
              <a:rPr lang="en-US" sz="2400" dirty="0" smtClean="0">
                <a:solidFill>
                  <a:schemeClr val="tx1"/>
                </a:solidFill>
                <a:latin typeface="Arial Black" pitchFamily="34" charset="0"/>
              </a:rPr>
              <a:t>1       </a:t>
            </a:r>
            <a:r>
              <a:rPr lang="en-US" sz="2400" dirty="0" smtClean="0">
                <a:solidFill>
                  <a:schemeClr val="tx1"/>
                </a:solidFill>
                <a:latin typeface="Arial Black" pitchFamily="34" charset="0"/>
              </a:rPr>
              <a:t>:        2</a:t>
            </a:r>
            <a:endParaRPr lang="en-US" sz="2400" dirty="0">
              <a:solidFill>
                <a:schemeClr val="tx1"/>
              </a:solidFill>
              <a:latin typeface="Arial Black" pitchFamily="34" charset="0"/>
            </a:endParaRPr>
          </a:p>
        </p:txBody>
      </p:sp>
      <p:sp>
        <p:nvSpPr>
          <p:cNvPr id="12" name="Rectangle 11"/>
          <p:cNvSpPr/>
          <p:nvPr/>
        </p:nvSpPr>
        <p:spPr bwMode="auto">
          <a:xfrm>
            <a:off x="617030" y="5005665"/>
            <a:ext cx="123326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Arial Black" pitchFamily="34" charset="0"/>
              </a:rPr>
              <a:t>2</a:t>
            </a:r>
            <a:r>
              <a:rPr lang="en-US" sz="2400" dirty="0" smtClean="0">
                <a:solidFill>
                  <a:schemeClr val="tx1"/>
                </a:solidFill>
                <a:latin typeface="Arial Black" pitchFamily="34" charset="0"/>
              </a:rPr>
              <a:t>000</a:t>
            </a:r>
            <a:endParaRPr lang="en-US" sz="2400" dirty="0">
              <a:solidFill>
                <a:schemeClr val="tx1"/>
              </a:solidFill>
              <a:latin typeface="Arial Black" pitchFamily="34" charset="0"/>
            </a:endParaRPr>
          </a:p>
        </p:txBody>
      </p:sp>
      <p:sp>
        <p:nvSpPr>
          <p:cNvPr id="13" name="Rectangle 12"/>
          <p:cNvSpPr/>
          <p:nvPr/>
        </p:nvSpPr>
        <p:spPr bwMode="auto">
          <a:xfrm>
            <a:off x="4604002" y="2067014"/>
            <a:ext cx="3568398" cy="3738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 </a:t>
            </a:r>
            <a:r>
              <a:rPr lang="en-US" sz="2400" dirty="0" smtClean="0">
                <a:solidFill>
                  <a:schemeClr val="tx1"/>
                </a:solidFill>
                <a:latin typeface="Arial Black" pitchFamily="34" charset="0"/>
              </a:rPr>
              <a:t>1 : 2  =  7 : r</a:t>
            </a:r>
          </a:p>
          <a:p>
            <a:pPr>
              <a:defRPr/>
            </a:pPr>
            <a:r>
              <a:rPr lang="en-US" sz="2400" dirty="0" smtClean="0">
                <a:solidFill>
                  <a:schemeClr val="tx1"/>
                </a:solidFill>
                <a:latin typeface="Arial Black" pitchFamily="34" charset="0"/>
              </a:rPr>
              <a:t>r = 14</a:t>
            </a:r>
          </a:p>
          <a:p>
            <a:pPr>
              <a:defRPr/>
            </a:pPr>
            <a:r>
              <a:rPr lang="en-US" sz="2400" dirty="0" smtClean="0">
                <a:solidFill>
                  <a:schemeClr val="tx1"/>
                </a:solidFill>
                <a:latin typeface="Arial Black" pitchFamily="34" charset="0"/>
              </a:rPr>
              <a:t>Total = 7 + 14 = 21</a:t>
            </a:r>
            <a:endParaRPr lang="en-US" sz="2400" dirty="0" smtClean="0">
              <a:solidFill>
                <a:schemeClr val="tx1"/>
              </a:solidFill>
              <a:latin typeface="Arial Black" pitchFamily="34" charset="0"/>
            </a:endParaRPr>
          </a:p>
          <a:p>
            <a:pPr>
              <a:defRPr/>
            </a:pPr>
            <a:endParaRPr lang="en-US" sz="2400" dirty="0">
              <a:solidFill>
                <a:schemeClr val="tx1"/>
              </a:solidFill>
              <a:latin typeface="Arial Black" pitchFamily="34" charset="0"/>
            </a:endParaRPr>
          </a:p>
          <a:p>
            <a:pPr>
              <a:defRPr/>
            </a:pPr>
            <a:r>
              <a:rPr lang="en-US" sz="2400" dirty="0" smtClean="0">
                <a:solidFill>
                  <a:schemeClr val="tx1"/>
                </a:solidFill>
                <a:latin typeface="Arial Black" pitchFamily="34" charset="0"/>
              </a:rPr>
              <a:t>x = 7</a:t>
            </a:r>
          </a:p>
          <a:p>
            <a:pPr>
              <a:defRPr/>
            </a:pPr>
            <a:r>
              <a:rPr lang="en-US" sz="2400" dirty="0" smtClean="0">
                <a:solidFill>
                  <a:schemeClr val="tx1"/>
                </a:solidFill>
                <a:latin typeface="Arial Black" pitchFamily="34" charset="0"/>
              </a:rPr>
              <a:t>2x = 14</a:t>
            </a:r>
          </a:p>
          <a:p>
            <a:pPr>
              <a:defRPr/>
            </a:pPr>
            <a:r>
              <a:rPr lang="en-US" sz="2400" dirty="0" smtClean="0">
                <a:solidFill>
                  <a:schemeClr val="tx1"/>
                </a:solidFill>
                <a:latin typeface="Arial Black" pitchFamily="34" charset="0"/>
              </a:rPr>
              <a:t>Total 3x = 21</a:t>
            </a:r>
          </a:p>
          <a:p>
            <a:pPr>
              <a:defRPr/>
            </a:pPr>
            <a:endParaRPr lang="en-US" sz="2400" dirty="0">
              <a:solidFill>
                <a:schemeClr val="tx1"/>
              </a:solidFill>
              <a:latin typeface="Arial Black" pitchFamily="34" charset="0"/>
            </a:endParaRPr>
          </a:p>
          <a:p>
            <a:pPr>
              <a:defRPr/>
            </a:pPr>
            <a:r>
              <a:rPr lang="en-US" sz="2400" dirty="0" smtClean="0">
                <a:solidFill>
                  <a:schemeClr val="tx1"/>
                </a:solidFill>
                <a:latin typeface="Arial Black" pitchFamily="34" charset="0"/>
              </a:rPr>
              <a:t>Answer : b</a:t>
            </a:r>
            <a:endParaRPr lang="en-US" sz="2400" dirty="0">
              <a:solidFill>
                <a:schemeClr val="tx1"/>
              </a:solidFill>
              <a:latin typeface="Arial Black" pitchFamily="34" charset="0"/>
            </a:endParaRPr>
          </a:p>
        </p:txBody>
      </p:sp>
    </p:spTree>
    <p:extLst>
      <p:ext uri="{BB962C8B-B14F-4D97-AF65-F5344CB8AC3E}">
        <p14:creationId xmlns:p14="http://schemas.microsoft.com/office/powerpoint/2010/main" val="48989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0"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856984" cy="1446550"/>
          </a:xfrm>
          <a:prstGeom prst="rect">
            <a:avLst/>
          </a:prstGeom>
        </p:spPr>
        <p:txBody>
          <a:bodyPr wrap="square">
            <a:spAutoFit/>
          </a:bodyPr>
          <a:lstStyle/>
          <a:p>
            <a:r>
              <a:rPr lang="en-IN" sz="2200" dirty="0"/>
              <a:t>19. A sum of Rs.10,000 is lent under simple interest partly @ 5% p.a. and the remaining @ 7% p.a. for one year. If the total interest earned is Rs.600 then find the sum invested @ 7% p.a.?</a:t>
            </a:r>
          </a:p>
          <a:p>
            <a:r>
              <a:rPr lang="en-IN" sz="2200" dirty="0"/>
              <a:t>a) </a:t>
            </a:r>
            <a:r>
              <a:rPr lang="en-IN" sz="2200" dirty="0" err="1"/>
              <a:t>Rs</a:t>
            </a:r>
            <a:r>
              <a:rPr lang="en-IN" sz="2200" dirty="0"/>
              <a:t>. 5,000	</a:t>
            </a:r>
            <a:r>
              <a:rPr lang="en-IN" sz="2200" dirty="0" smtClean="0"/>
              <a:t>b</a:t>
            </a:r>
            <a:r>
              <a:rPr lang="en-IN" sz="2200" dirty="0"/>
              <a:t>) </a:t>
            </a:r>
            <a:r>
              <a:rPr lang="en-IN" sz="2200" dirty="0" err="1"/>
              <a:t>Rs</a:t>
            </a:r>
            <a:r>
              <a:rPr lang="en-IN" sz="2200" dirty="0"/>
              <a:t>. 5,500	</a:t>
            </a:r>
            <a:r>
              <a:rPr lang="en-IN" sz="2200" dirty="0" smtClean="0"/>
              <a:t>c</a:t>
            </a:r>
            <a:r>
              <a:rPr lang="en-IN" sz="2200" dirty="0"/>
              <a:t>) </a:t>
            </a:r>
            <a:r>
              <a:rPr lang="en-IN" sz="2200" dirty="0" err="1"/>
              <a:t>Rs</a:t>
            </a:r>
            <a:r>
              <a:rPr lang="en-IN" sz="2200" dirty="0"/>
              <a:t>. 4,000	</a:t>
            </a:r>
            <a:r>
              <a:rPr lang="en-IN" sz="2200" dirty="0" smtClean="0"/>
              <a:t>d</a:t>
            </a:r>
            <a:r>
              <a:rPr lang="en-IN" sz="2200" dirty="0"/>
              <a:t>) </a:t>
            </a:r>
            <a:r>
              <a:rPr lang="en-IN" sz="2200" dirty="0" err="1"/>
              <a:t>Rs</a:t>
            </a:r>
            <a:r>
              <a:rPr lang="en-IN" sz="2200" dirty="0"/>
              <a:t>. 4,500</a:t>
            </a:r>
          </a:p>
        </p:txBody>
      </p:sp>
      <p:sp>
        <p:nvSpPr>
          <p:cNvPr id="3" name="Rectangle 2"/>
          <p:cNvSpPr/>
          <p:nvPr/>
        </p:nvSpPr>
        <p:spPr bwMode="auto">
          <a:xfrm>
            <a:off x="611560" y="2053582"/>
            <a:ext cx="2808312" cy="13295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         10000</a:t>
            </a:r>
            <a:endParaRPr lang="en-US" sz="2400" dirty="0" smtClean="0">
              <a:solidFill>
                <a:schemeClr val="tx1"/>
              </a:solidFill>
              <a:latin typeface="Arial Black" pitchFamily="34" charset="0"/>
            </a:endParaRPr>
          </a:p>
          <a:p>
            <a:pPr>
              <a:defRPr/>
            </a:pPr>
            <a:r>
              <a:rPr lang="en-US" sz="2400" dirty="0" smtClean="0">
                <a:solidFill>
                  <a:schemeClr val="tx1"/>
                </a:solidFill>
                <a:latin typeface="Arial Black" pitchFamily="34" charset="0"/>
              </a:rPr>
              <a:t>   5%           7%</a:t>
            </a:r>
            <a:endParaRPr lang="en-US" sz="2400" dirty="0" smtClean="0">
              <a:solidFill>
                <a:schemeClr val="tx1"/>
              </a:solidFill>
              <a:latin typeface="Arial Black" pitchFamily="34" charset="0"/>
            </a:endParaRPr>
          </a:p>
          <a:p>
            <a:pPr>
              <a:defRPr/>
            </a:pPr>
            <a:r>
              <a:rPr lang="en-US" sz="2400" dirty="0">
                <a:solidFill>
                  <a:schemeClr val="tx1"/>
                </a:solidFill>
                <a:latin typeface="Arial Black" pitchFamily="34" charset="0"/>
              </a:rPr>
              <a:t> </a:t>
            </a:r>
            <a:r>
              <a:rPr lang="en-US" sz="2400" dirty="0" smtClean="0">
                <a:solidFill>
                  <a:schemeClr val="tx1"/>
                </a:solidFill>
                <a:latin typeface="Arial Black" pitchFamily="34" charset="0"/>
              </a:rPr>
              <a:t> 500 </a:t>
            </a:r>
            <a:r>
              <a:rPr lang="en-US" sz="2400" dirty="0" smtClean="0">
                <a:solidFill>
                  <a:schemeClr val="tx1"/>
                </a:solidFill>
                <a:latin typeface="Arial Black" pitchFamily="34" charset="0"/>
              </a:rPr>
              <a:t>         700</a:t>
            </a:r>
            <a:endParaRPr lang="en-US" dirty="0">
              <a:solidFill>
                <a:schemeClr val="tx1"/>
              </a:solidFill>
              <a:latin typeface="Arial Black" pitchFamily="34" charset="0"/>
            </a:endParaRPr>
          </a:p>
        </p:txBody>
      </p:sp>
      <p:cxnSp>
        <p:nvCxnSpPr>
          <p:cNvPr id="4" name="Straight Connector 3"/>
          <p:cNvCxnSpPr/>
          <p:nvPr/>
        </p:nvCxnSpPr>
        <p:spPr bwMode="auto">
          <a:xfrm>
            <a:off x="1187624" y="3423637"/>
            <a:ext cx="503238" cy="4635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bwMode="auto">
          <a:xfrm>
            <a:off x="1462262" y="3869342"/>
            <a:ext cx="110243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600</a:t>
            </a:r>
            <a:endParaRPr lang="en-US" sz="2400" dirty="0">
              <a:solidFill>
                <a:schemeClr val="tx1"/>
              </a:solidFill>
              <a:latin typeface="Arial Black" pitchFamily="34" charset="0"/>
            </a:endParaRPr>
          </a:p>
        </p:txBody>
      </p:sp>
      <p:cxnSp>
        <p:nvCxnSpPr>
          <p:cNvPr id="6" name="Straight Connector 5"/>
          <p:cNvCxnSpPr/>
          <p:nvPr/>
        </p:nvCxnSpPr>
        <p:spPr bwMode="auto">
          <a:xfrm flipV="1">
            <a:off x="2399670" y="3423637"/>
            <a:ext cx="516146" cy="47276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auto">
          <a:xfrm rot="5400000" flipH="1" flipV="1">
            <a:off x="1233662" y="4338581"/>
            <a:ext cx="457200" cy="4571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auto">
          <a:xfrm rot="16200000" flipH="1">
            <a:off x="2297998" y="4338580"/>
            <a:ext cx="5334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2330625" y="5005665"/>
            <a:ext cx="123326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Arial Black" pitchFamily="34" charset="0"/>
              </a:rPr>
              <a:t>1</a:t>
            </a:r>
            <a:r>
              <a:rPr lang="en-US" sz="2400" dirty="0" smtClean="0">
                <a:solidFill>
                  <a:schemeClr val="tx1"/>
                </a:solidFill>
                <a:latin typeface="Arial Black" pitchFamily="34" charset="0"/>
              </a:rPr>
              <a:t>00</a:t>
            </a:r>
            <a:endParaRPr lang="en-US" sz="2400" dirty="0">
              <a:solidFill>
                <a:schemeClr val="tx1"/>
              </a:solidFill>
              <a:latin typeface="Arial Black" pitchFamily="34" charset="0"/>
            </a:endParaRPr>
          </a:p>
        </p:txBody>
      </p:sp>
      <p:sp>
        <p:nvSpPr>
          <p:cNvPr id="10" name="Rectangle 9"/>
          <p:cNvSpPr/>
          <p:nvPr/>
        </p:nvSpPr>
        <p:spPr bwMode="auto">
          <a:xfrm>
            <a:off x="827678" y="5448578"/>
            <a:ext cx="2325939"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 </a:t>
            </a:r>
            <a:r>
              <a:rPr lang="en-US" sz="2400" dirty="0" smtClean="0">
                <a:solidFill>
                  <a:schemeClr val="tx1"/>
                </a:solidFill>
                <a:latin typeface="Arial Black" pitchFamily="34" charset="0"/>
              </a:rPr>
              <a:t>1       </a:t>
            </a:r>
            <a:r>
              <a:rPr lang="en-US" sz="2400" dirty="0" smtClean="0">
                <a:solidFill>
                  <a:schemeClr val="tx1"/>
                </a:solidFill>
                <a:latin typeface="Arial Black" pitchFamily="34" charset="0"/>
              </a:rPr>
              <a:t>:        </a:t>
            </a:r>
            <a:r>
              <a:rPr lang="en-US" sz="2400" dirty="0" smtClean="0">
                <a:solidFill>
                  <a:schemeClr val="tx1"/>
                </a:solidFill>
                <a:latin typeface="Arial Black" pitchFamily="34" charset="0"/>
              </a:rPr>
              <a:t>1</a:t>
            </a:r>
            <a:endParaRPr lang="en-US" sz="2400" dirty="0">
              <a:solidFill>
                <a:schemeClr val="tx1"/>
              </a:solidFill>
              <a:latin typeface="Arial Black" pitchFamily="34" charset="0"/>
            </a:endParaRPr>
          </a:p>
        </p:txBody>
      </p:sp>
      <p:sp>
        <p:nvSpPr>
          <p:cNvPr id="11" name="Rectangle 10"/>
          <p:cNvSpPr/>
          <p:nvPr/>
        </p:nvSpPr>
        <p:spPr bwMode="auto">
          <a:xfrm>
            <a:off x="617030" y="5005665"/>
            <a:ext cx="123326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Arial Black" pitchFamily="34" charset="0"/>
              </a:rPr>
              <a:t>1</a:t>
            </a:r>
            <a:r>
              <a:rPr lang="en-US" sz="2400" dirty="0" smtClean="0">
                <a:solidFill>
                  <a:schemeClr val="tx1"/>
                </a:solidFill>
                <a:latin typeface="Arial Black" pitchFamily="34" charset="0"/>
              </a:rPr>
              <a:t>00</a:t>
            </a:r>
            <a:endParaRPr lang="en-US" sz="2400" dirty="0">
              <a:solidFill>
                <a:schemeClr val="tx1"/>
              </a:solidFill>
              <a:latin typeface="Arial Black" pitchFamily="34" charset="0"/>
            </a:endParaRPr>
          </a:p>
        </p:txBody>
      </p:sp>
      <p:sp>
        <p:nvSpPr>
          <p:cNvPr id="12" name="Rectangle 11"/>
          <p:cNvSpPr/>
          <p:nvPr/>
        </p:nvSpPr>
        <p:spPr bwMode="auto">
          <a:xfrm>
            <a:off x="5503837" y="2275437"/>
            <a:ext cx="110243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b="1" dirty="0" smtClean="0">
                <a:solidFill>
                  <a:schemeClr val="tx1"/>
                </a:solidFill>
                <a:latin typeface="+mj-lt"/>
              </a:rPr>
              <a:t>10000</a:t>
            </a:r>
            <a:endParaRPr lang="en-US" sz="2400" b="1" dirty="0">
              <a:solidFill>
                <a:schemeClr val="tx1"/>
              </a:solidFill>
              <a:latin typeface="+mj-lt"/>
            </a:endParaRPr>
          </a:p>
        </p:txBody>
      </p:sp>
      <p:cxnSp>
        <p:nvCxnSpPr>
          <p:cNvPr id="13" name="Straight Connector 12"/>
          <p:cNvCxnSpPr/>
          <p:nvPr/>
        </p:nvCxnSpPr>
        <p:spPr bwMode="auto">
          <a:xfrm rot="5400000" flipH="1" flipV="1">
            <a:off x="5275237" y="2744676"/>
            <a:ext cx="457200" cy="4571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auto">
          <a:xfrm rot="16200000" flipH="1">
            <a:off x="6339573" y="2744675"/>
            <a:ext cx="5334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a:off x="4608004" y="3899700"/>
            <a:ext cx="2644422"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smtClean="0">
                <a:solidFill>
                  <a:schemeClr val="tx1"/>
                </a:solidFill>
                <a:latin typeface="+mj-lt"/>
              </a:rPr>
              <a:t>5000                  5000</a:t>
            </a:r>
            <a:endParaRPr lang="en-US" sz="2400" b="1" dirty="0">
              <a:solidFill>
                <a:schemeClr val="tx1"/>
              </a:solidFill>
              <a:latin typeface="+mj-lt"/>
            </a:endParaRPr>
          </a:p>
        </p:txBody>
      </p:sp>
      <p:sp>
        <p:nvSpPr>
          <p:cNvPr id="17" name="Rectangle 16"/>
          <p:cNvSpPr/>
          <p:nvPr/>
        </p:nvSpPr>
        <p:spPr bwMode="auto">
          <a:xfrm>
            <a:off x="4608004" y="3390383"/>
            <a:ext cx="2644422"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latin typeface="+mj-lt"/>
              </a:rPr>
              <a:t> </a:t>
            </a:r>
            <a:r>
              <a:rPr lang="en-US" sz="2400" b="1" dirty="0" smtClean="0">
                <a:solidFill>
                  <a:schemeClr val="tx1"/>
                </a:solidFill>
                <a:latin typeface="+mj-lt"/>
              </a:rPr>
              <a:t>1           :            1</a:t>
            </a:r>
            <a:endParaRPr lang="en-US" sz="2400" b="1" dirty="0">
              <a:solidFill>
                <a:schemeClr val="tx1"/>
              </a:solidFill>
              <a:latin typeface="+mj-lt"/>
            </a:endParaRPr>
          </a:p>
        </p:txBody>
      </p:sp>
      <p:sp>
        <p:nvSpPr>
          <p:cNvPr id="18" name="Rectangle 17"/>
          <p:cNvSpPr/>
          <p:nvPr/>
        </p:nvSpPr>
        <p:spPr bwMode="auto">
          <a:xfrm>
            <a:off x="4732843" y="4795781"/>
            <a:ext cx="2644422"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smtClean="0">
                <a:solidFill>
                  <a:schemeClr val="tx1"/>
                </a:solidFill>
                <a:latin typeface="+mj-lt"/>
              </a:rPr>
              <a:t>Answer : a</a:t>
            </a:r>
            <a:endParaRPr lang="en-US" sz="2400" b="1" dirty="0">
              <a:solidFill>
                <a:schemeClr val="tx1"/>
              </a:solidFill>
              <a:latin typeface="+mj-lt"/>
            </a:endParaRPr>
          </a:p>
        </p:txBody>
      </p:sp>
    </p:spTree>
    <p:extLst>
      <p:ext uri="{BB962C8B-B14F-4D97-AF65-F5344CB8AC3E}">
        <p14:creationId xmlns:p14="http://schemas.microsoft.com/office/powerpoint/2010/main" val="184080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P spid="10" grpId="0"/>
      <p:bldP spid="11" grpId="0"/>
      <p:bldP spid="12" grpId="0"/>
      <p:bldP spid="16" grpId="0"/>
      <p:bldP spid="17"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856984" cy="1446550"/>
          </a:xfrm>
          <a:prstGeom prst="rect">
            <a:avLst/>
          </a:prstGeom>
        </p:spPr>
        <p:txBody>
          <a:bodyPr wrap="square">
            <a:spAutoFit/>
          </a:bodyPr>
          <a:lstStyle/>
          <a:p>
            <a:r>
              <a:rPr lang="en-IN" sz="2200" dirty="0"/>
              <a:t>20. A merchant has 2000 Kg of rice, part of which he sold at 36% profit and the rest at 16% profit. He gains 28% on the whole. Find the quantity sold at 16% profit.</a:t>
            </a:r>
          </a:p>
          <a:p>
            <a:r>
              <a:rPr lang="en-IN" sz="2200" dirty="0"/>
              <a:t>a) 600 Kg	</a:t>
            </a:r>
            <a:r>
              <a:rPr lang="en-IN" sz="2200" dirty="0" smtClean="0"/>
              <a:t>b</a:t>
            </a:r>
            <a:r>
              <a:rPr lang="en-IN" sz="2200" dirty="0"/>
              <a:t>) 1200 Kg	</a:t>
            </a:r>
            <a:r>
              <a:rPr lang="en-IN" sz="2200" dirty="0" smtClean="0"/>
              <a:t>c</a:t>
            </a:r>
            <a:r>
              <a:rPr lang="en-IN" sz="2200" dirty="0"/>
              <a:t>) 400 Kg	</a:t>
            </a:r>
            <a:r>
              <a:rPr lang="en-IN" sz="2200" dirty="0" smtClean="0"/>
              <a:t>d</a:t>
            </a:r>
            <a:r>
              <a:rPr lang="en-IN" sz="2200" dirty="0"/>
              <a:t>) 800 Kg</a:t>
            </a:r>
          </a:p>
        </p:txBody>
      </p:sp>
      <p:sp>
        <p:nvSpPr>
          <p:cNvPr id="3" name="Rectangle 2"/>
          <p:cNvSpPr/>
          <p:nvPr/>
        </p:nvSpPr>
        <p:spPr bwMode="auto">
          <a:xfrm>
            <a:off x="611560" y="2262714"/>
            <a:ext cx="2808312" cy="1148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         2000 Kg</a:t>
            </a:r>
            <a:endParaRPr lang="en-US" sz="2400" dirty="0" smtClean="0">
              <a:solidFill>
                <a:schemeClr val="tx1"/>
              </a:solidFill>
              <a:latin typeface="Arial Black" pitchFamily="34" charset="0"/>
            </a:endParaRPr>
          </a:p>
          <a:p>
            <a:pPr>
              <a:defRPr/>
            </a:pPr>
            <a:r>
              <a:rPr lang="en-US" sz="2400" dirty="0" smtClean="0">
                <a:solidFill>
                  <a:schemeClr val="tx1"/>
                </a:solidFill>
                <a:latin typeface="Arial Black" pitchFamily="34" charset="0"/>
              </a:rPr>
              <a:t>   36%        16%</a:t>
            </a:r>
          </a:p>
        </p:txBody>
      </p:sp>
      <p:cxnSp>
        <p:nvCxnSpPr>
          <p:cNvPr id="4" name="Straight Connector 3"/>
          <p:cNvCxnSpPr/>
          <p:nvPr/>
        </p:nvCxnSpPr>
        <p:spPr bwMode="auto">
          <a:xfrm>
            <a:off x="1187624" y="3423637"/>
            <a:ext cx="503238" cy="4635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bwMode="auto">
          <a:xfrm>
            <a:off x="1462262" y="3869342"/>
            <a:ext cx="110243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28%</a:t>
            </a:r>
            <a:endParaRPr lang="en-US" sz="2400" dirty="0">
              <a:solidFill>
                <a:schemeClr val="tx1"/>
              </a:solidFill>
              <a:latin typeface="Arial Black" pitchFamily="34" charset="0"/>
            </a:endParaRPr>
          </a:p>
        </p:txBody>
      </p:sp>
      <p:cxnSp>
        <p:nvCxnSpPr>
          <p:cNvPr id="6" name="Straight Connector 5"/>
          <p:cNvCxnSpPr/>
          <p:nvPr/>
        </p:nvCxnSpPr>
        <p:spPr bwMode="auto">
          <a:xfrm flipV="1">
            <a:off x="2399670" y="3423637"/>
            <a:ext cx="516146" cy="47276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auto">
          <a:xfrm rot="5400000" flipH="1" flipV="1">
            <a:off x="1233662" y="4338581"/>
            <a:ext cx="457200" cy="4571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auto">
          <a:xfrm rot="16200000" flipH="1">
            <a:off x="2297998" y="4338580"/>
            <a:ext cx="5334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2330625" y="5005665"/>
            <a:ext cx="123326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8%</a:t>
            </a:r>
            <a:endParaRPr lang="en-US" sz="2400" dirty="0">
              <a:solidFill>
                <a:schemeClr val="tx1"/>
              </a:solidFill>
              <a:latin typeface="Arial Black" pitchFamily="34" charset="0"/>
            </a:endParaRPr>
          </a:p>
        </p:txBody>
      </p:sp>
      <p:sp>
        <p:nvSpPr>
          <p:cNvPr id="10" name="Rectangle 9"/>
          <p:cNvSpPr/>
          <p:nvPr/>
        </p:nvSpPr>
        <p:spPr bwMode="auto">
          <a:xfrm>
            <a:off x="827678" y="5448578"/>
            <a:ext cx="2325939"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 </a:t>
            </a:r>
            <a:r>
              <a:rPr lang="en-US" sz="2400" dirty="0" smtClean="0">
                <a:solidFill>
                  <a:schemeClr val="tx1"/>
                </a:solidFill>
                <a:latin typeface="Arial Black" pitchFamily="34" charset="0"/>
              </a:rPr>
              <a:t>3 </a:t>
            </a:r>
            <a:r>
              <a:rPr lang="en-US" sz="2400" dirty="0" smtClean="0">
                <a:solidFill>
                  <a:schemeClr val="tx1"/>
                </a:solidFill>
                <a:latin typeface="Arial Black" pitchFamily="34" charset="0"/>
              </a:rPr>
              <a:t>      </a:t>
            </a:r>
            <a:r>
              <a:rPr lang="en-US" sz="2400" dirty="0" smtClean="0">
                <a:solidFill>
                  <a:schemeClr val="tx1"/>
                </a:solidFill>
                <a:latin typeface="Arial Black" pitchFamily="34" charset="0"/>
              </a:rPr>
              <a:t>:        </a:t>
            </a:r>
            <a:r>
              <a:rPr lang="en-US" sz="2400" dirty="0" smtClean="0">
                <a:solidFill>
                  <a:schemeClr val="tx1"/>
                </a:solidFill>
                <a:latin typeface="Arial Black" pitchFamily="34" charset="0"/>
              </a:rPr>
              <a:t>2</a:t>
            </a:r>
            <a:endParaRPr lang="en-US" sz="2400" dirty="0">
              <a:solidFill>
                <a:schemeClr val="tx1"/>
              </a:solidFill>
              <a:latin typeface="Arial Black" pitchFamily="34" charset="0"/>
            </a:endParaRPr>
          </a:p>
        </p:txBody>
      </p:sp>
      <p:sp>
        <p:nvSpPr>
          <p:cNvPr id="11" name="Rectangle 10"/>
          <p:cNvSpPr/>
          <p:nvPr/>
        </p:nvSpPr>
        <p:spPr bwMode="auto">
          <a:xfrm>
            <a:off x="617030" y="5005665"/>
            <a:ext cx="123326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12%</a:t>
            </a:r>
            <a:endParaRPr lang="en-US" sz="2400" dirty="0">
              <a:solidFill>
                <a:schemeClr val="tx1"/>
              </a:solidFill>
              <a:latin typeface="Arial Black" pitchFamily="34" charset="0"/>
            </a:endParaRPr>
          </a:p>
        </p:txBody>
      </p:sp>
      <p:sp>
        <p:nvSpPr>
          <p:cNvPr id="12" name="Rectangle 11"/>
          <p:cNvSpPr/>
          <p:nvPr/>
        </p:nvSpPr>
        <p:spPr bwMode="auto">
          <a:xfrm>
            <a:off x="5503837" y="2275437"/>
            <a:ext cx="110243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b="1" dirty="0" smtClean="0">
                <a:solidFill>
                  <a:schemeClr val="tx1"/>
                </a:solidFill>
                <a:latin typeface="+mj-lt"/>
              </a:rPr>
              <a:t>  2000</a:t>
            </a:r>
            <a:endParaRPr lang="en-US" sz="2400" b="1" dirty="0">
              <a:solidFill>
                <a:schemeClr val="tx1"/>
              </a:solidFill>
              <a:latin typeface="+mj-lt"/>
            </a:endParaRPr>
          </a:p>
        </p:txBody>
      </p:sp>
      <p:cxnSp>
        <p:nvCxnSpPr>
          <p:cNvPr id="13" name="Straight Connector 12"/>
          <p:cNvCxnSpPr/>
          <p:nvPr/>
        </p:nvCxnSpPr>
        <p:spPr bwMode="auto">
          <a:xfrm rot="5400000" flipH="1" flipV="1">
            <a:off x="5275237" y="2744676"/>
            <a:ext cx="457200" cy="4571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auto">
          <a:xfrm rot="16200000" flipH="1">
            <a:off x="6339573" y="2744675"/>
            <a:ext cx="5334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auto">
          <a:xfrm>
            <a:off x="4608004" y="3899700"/>
            <a:ext cx="2644422"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smtClean="0">
                <a:solidFill>
                  <a:schemeClr val="tx1"/>
                </a:solidFill>
                <a:latin typeface="+mj-lt"/>
              </a:rPr>
              <a:t>1200                  800</a:t>
            </a:r>
            <a:endParaRPr lang="en-US" sz="2400" b="1" dirty="0">
              <a:solidFill>
                <a:schemeClr val="tx1"/>
              </a:solidFill>
              <a:latin typeface="+mj-lt"/>
            </a:endParaRPr>
          </a:p>
        </p:txBody>
      </p:sp>
      <p:sp>
        <p:nvSpPr>
          <p:cNvPr id="16" name="Rectangle 15"/>
          <p:cNvSpPr/>
          <p:nvPr/>
        </p:nvSpPr>
        <p:spPr bwMode="auto">
          <a:xfrm>
            <a:off x="4608004" y="3390383"/>
            <a:ext cx="2644422"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latin typeface="+mj-lt"/>
              </a:rPr>
              <a:t> 3</a:t>
            </a:r>
            <a:r>
              <a:rPr lang="en-US" sz="2400" b="1" dirty="0" smtClean="0">
                <a:solidFill>
                  <a:schemeClr val="tx1"/>
                </a:solidFill>
                <a:latin typeface="+mj-lt"/>
              </a:rPr>
              <a:t>           :            2</a:t>
            </a:r>
            <a:endParaRPr lang="en-US" sz="2400" b="1" dirty="0">
              <a:solidFill>
                <a:schemeClr val="tx1"/>
              </a:solidFill>
              <a:latin typeface="+mj-lt"/>
            </a:endParaRPr>
          </a:p>
        </p:txBody>
      </p:sp>
      <p:sp>
        <p:nvSpPr>
          <p:cNvPr id="17" name="Rectangle 16"/>
          <p:cNvSpPr/>
          <p:nvPr/>
        </p:nvSpPr>
        <p:spPr bwMode="auto">
          <a:xfrm>
            <a:off x="4732843" y="4429066"/>
            <a:ext cx="2644422" cy="10195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b="1" dirty="0" smtClean="0">
                <a:solidFill>
                  <a:schemeClr val="tx1"/>
                </a:solidFill>
                <a:latin typeface="+mj-lt"/>
              </a:rPr>
              <a:t>5x = 2000</a:t>
            </a:r>
          </a:p>
          <a:p>
            <a:pPr>
              <a:defRPr/>
            </a:pPr>
            <a:r>
              <a:rPr lang="en-US" sz="2400" b="1" dirty="0">
                <a:solidFill>
                  <a:schemeClr val="tx1"/>
                </a:solidFill>
                <a:latin typeface="+mj-lt"/>
              </a:rPr>
              <a:t>x</a:t>
            </a:r>
            <a:r>
              <a:rPr lang="en-US" sz="2400" b="1" dirty="0" smtClean="0">
                <a:solidFill>
                  <a:schemeClr val="tx1"/>
                </a:solidFill>
                <a:latin typeface="+mj-lt"/>
              </a:rPr>
              <a:t> = 400</a:t>
            </a:r>
          </a:p>
          <a:p>
            <a:pPr>
              <a:defRPr/>
            </a:pPr>
            <a:r>
              <a:rPr lang="en-US" sz="2400" b="1" dirty="0" smtClean="0">
                <a:solidFill>
                  <a:schemeClr val="tx1"/>
                </a:solidFill>
                <a:latin typeface="+mj-lt"/>
              </a:rPr>
              <a:t>2x = 800 </a:t>
            </a:r>
            <a:endParaRPr lang="en-US" sz="2400" b="1" dirty="0">
              <a:solidFill>
                <a:schemeClr val="tx1"/>
              </a:solidFill>
              <a:latin typeface="+mj-lt"/>
            </a:endParaRPr>
          </a:p>
        </p:txBody>
      </p:sp>
      <p:sp>
        <p:nvSpPr>
          <p:cNvPr id="18" name="Rectangle 17"/>
          <p:cNvSpPr/>
          <p:nvPr/>
        </p:nvSpPr>
        <p:spPr bwMode="auto">
          <a:xfrm>
            <a:off x="4885243" y="5612550"/>
            <a:ext cx="2644422"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smtClean="0">
                <a:solidFill>
                  <a:schemeClr val="tx1"/>
                </a:solidFill>
                <a:latin typeface="+mj-lt"/>
              </a:rPr>
              <a:t>Answer : d</a:t>
            </a:r>
            <a:endParaRPr lang="en-US" sz="2400" b="1" dirty="0">
              <a:solidFill>
                <a:schemeClr val="tx1"/>
              </a:solidFill>
              <a:latin typeface="+mj-lt"/>
            </a:endParaRPr>
          </a:p>
        </p:txBody>
      </p:sp>
    </p:spTree>
    <p:extLst>
      <p:ext uri="{BB962C8B-B14F-4D97-AF65-F5344CB8AC3E}">
        <p14:creationId xmlns:p14="http://schemas.microsoft.com/office/powerpoint/2010/main" val="72581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P spid="10" grpId="0"/>
      <p:bldP spid="11" grpId="0"/>
      <p:bldP spid="12" grpId="0"/>
      <p:bldP spid="15" grpId="0"/>
      <p:bldP spid="16" grpId="0"/>
      <p:bldP spid="17"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672" y="980728"/>
            <a:ext cx="4752528" cy="784830"/>
          </a:xfrm>
          <a:prstGeom prst="rect">
            <a:avLst/>
          </a:prstGeom>
          <a:noFill/>
        </p:spPr>
        <p:txBody>
          <a:bodyPr wrap="square" rtlCol="0">
            <a:spAutoFit/>
          </a:bodyPr>
          <a:lstStyle/>
          <a:p>
            <a:r>
              <a:rPr lang="en-US" sz="4500" dirty="0" smtClean="0"/>
              <a:t>Doubts……???</a:t>
            </a:r>
            <a:endParaRPr lang="en-IN" sz="4500" dirty="0"/>
          </a:p>
        </p:txBody>
      </p:sp>
      <p:sp>
        <p:nvSpPr>
          <p:cNvPr id="3" name="TextBox 2"/>
          <p:cNvSpPr txBox="1"/>
          <p:nvPr/>
        </p:nvSpPr>
        <p:spPr>
          <a:xfrm>
            <a:off x="1619672" y="3573016"/>
            <a:ext cx="4752528" cy="784830"/>
          </a:xfrm>
          <a:prstGeom prst="rect">
            <a:avLst/>
          </a:prstGeom>
          <a:noFill/>
        </p:spPr>
        <p:txBody>
          <a:bodyPr wrap="square" rtlCol="0">
            <a:spAutoFit/>
          </a:bodyPr>
          <a:lstStyle/>
          <a:p>
            <a:r>
              <a:rPr lang="en-US" sz="4500" dirty="0" smtClean="0"/>
              <a:t>Thank you…</a:t>
            </a:r>
            <a:endParaRPr lang="en-IN" sz="4500" dirty="0"/>
          </a:p>
        </p:txBody>
      </p:sp>
    </p:spTree>
    <p:extLst>
      <p:ext uri="{BB962C8B-B14F-4D97-AF65-F5344CB8AC3E}">
        <p14:creationId xmlns:p14="http://schemas.microsoft.com/office/powerpoint/2010/main" val="68398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80">
                                          <p:stCondLst>
                                            <p:cond delay="0"/>
                                          </p:stCondLst>
                                        </p:cTn>
                                        <p:tgtEl>
                                          <p:spTgt spid="3"/>
                                        </p:tgtEl>
                                      </p:cBhvr>
                                    </p:animEffect>
                                    <p:anim calcmode="lin" valueType="num">
                                      <p:cBhvr>
                                        <p:cTn id="1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gtEl>
                                      </p:cBhvr>
                                      <p:to x="100000" y="60000"/>
                                    </p:animScale>
                                    <p:animScale>
                                      <p:cBhvr>
                                        <p:cTn id="21" dur="166" decel="50000">
                                          <p:stCondLst>
                                            <p:cond delay="676"/>
                                          </p:stCondLst>
                                        </p:cTn>
                                        <p:tgtEl>
                                          <p:spTgt spid="3"/>
                                        </p:tgtEl>
                                      </p:cBhvr>
                                      <p:to x="100000" y="100000"/>
                                    </p:animScale>
                                    <p:animScale>
                                      <p:cBhvr>
                                        <p:cTn id="22" dur="26">
                                          <p:stCondLst>
                                            <p:cond delay="1312"/>
                                          </p:stCondLst>
                                        </p:cTn>
                                        <p:tgtEl>
                                          <p:spTgt spid="3"/>
                                        </p:tgtEl>
                                      </p:cBhvr>
                                      <p:to x="100000" y="80000"/>
                                    </p:animScale>
                                    <p:animScale>
                                      <p:cBhvr>
                                        <p:cTn id="23" dur="166" decel="50000">
                                          <p:stCondLst>
                                            <p:cond delay="1338"/>
                                          </p:stCondLst>
                                        </p:cTn>
                                        <p:tgtEl>
                                          <p:spTgt spid="3"/>
                                        </p:tgtEl>
                                      </p:cBhvr>
                                      <p:to x="100000" y="100000"/>
                                    </p:animScale>
                                    <p:animScale>
                                      <p:cBhvr>
                                        <p:cTn id="24" dur="26">
                                          <p:stCondLst>
                                            <p:cond delay="1642"/>
                                          </p:stCondLst>
                                        </p:cTn>
                                        <p:tgtEl>
                                          <p:spTgt spid="3"/>
                                        </p:tgtEl>
                                      </p:cBhvr>
                                      <p:to x="100000" y="90000"/>
                                    </p:animScale>
                                    <p:animScale>
                                      <p:cBhvr>
                                        <p:cTn id="25" dur="166" decel="50000">
                                          <p:stCondLst>
                                            <p:cond delay="1668"/>
                                          </p:stCondLst>
                                        </p:cTn>
                                        <p:tgtEl>
                                          <p:spTgt spid="3"/>
                                        </p:tgtEl>
                                      </p:cBhvr>
                                      <p:to x="100000" y="100000"/>
                                    </p:animScale>
                                    <p:animScale>
                                      <p:cBhvr>
                                        <p:cTn id="26" dur="26">
                                          <p:stCondLst>
                                            <p:cond delay="1808"/>
                                          </p:stCondLst>
                                        </p:cTn>
                                        <p:tgtEl>
                                          <p:spTgt spid="3"/>
                                        </p:tgtEl>
                                      </p:cBhvr>
                                      <p:to x="100000" y="95000"/>
                                    </p:animScale>
                                    <p:animScale>
                                      <p:cBhvr>
                                        <p:cTn id="27"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683568" y="3140968"/>
            <a:ext cx="2254026" cy="4429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3        :       1</a:t>
            </a:r>
            <a:endParaRPr lang="en-US" dirty="0">
              <a:solidFill>
                <a:schemeClr val="tx1"/>
              </a:solidFill>
              <a:latin typeface="Arial Black" pitchFamily="34" charset="0"/>
            </a:endParaRPr>
          </a:p>
        </p:txBody>
      </p:sp>
      <p:sp>
        <p:nvSpPr>
          <p:cNvPr id="26" name="Rectangle 25"/>
          <p:cNvSpPr/>
          <p:nvPr/>
        </p:nvSpPr>
        <p:spPr bwMode="auto">
          <a:xfrm>
            <a:off x="683568" y="414471"/>
            <a:ext cx="2254026" cy="4429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60            40</a:t>
            </a:r>
            <a:endParaRPr lang="en-US" dirty="0">
              <a:solidFill>
                <a:schemeClr val="tx1"/>
              </a:solidFill>
              <a:latin typeface="Arial Black" pitchFamily="34" charset="0"/>
            </a:endParaRPr>
          </a:p>
        </p:txBody>
      </p:sp>
      <p:cxnSp>
        <p:nvCxnSpPr>
          <p:cNvPr id="27" name="Straight Connector 26"/>
          <p:cNvCxnSpPr/>
          <p:nvPr/>
        </p:nvCxnSpPr>
        <p:spPr bwMode="auto">
          <a:xfrm>
            <a:off x="971600" y="890637"/>
            <a:ext cx="503238" cy="4635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auto">
          <a:xfrm>
            <a:off x="1474838" y="1417716"/>
            <a:ext cx="63976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Arial Black" pitchFamily="34" charset="0"/>
              </a:rPr>
              <a:t>5</a:t>
            </a:r>
            <a:r>
              <a:rPr lang="en-US" sz="2400" dirty="0" smtClean="0">
                <a:solidFill>
                  <a:schemeClr val="tx1"/>
                </a:solidFill>
                <a:latin typeface="Arial Black" pitchFamily="34" charset="0"/>
              </a:rPr>
              <a:t>5</a:t>
            </a:r>
            <a:endParaRPr lang="en-US" dirty="0">
              <a:solidFill>
                <a:schemeClr val="tx1"/>
              </a:solidFill>
              <a:latin typeface="Arial Black" pitchFamily="34" charset="0"/>
            </a:endParaRPr>
          </a:p>
        </p:txBody>
      </p:sp>
      <p:cxnSp>
        <p:nvCxnSpPr>
          <p:cNvPr id="29" name="Straight Connector 28"/>
          <p:cNvCxnSpPr/>
          <p:nvPr/>
        </p:nvCxnSpPr>
        <p:spPr bwMode="auto">
          <a:xfrm flipV="1">
            <a:off x="2183646" y="890637"/>
            <a:ext cx="516146" cy="47276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auto">
          <a:xfrm rot="5400000" flipH="1" flipV="1">
            <a:off x="1017638" y="1886955"/>
            <a:ext cx="457200" cy="4571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auto">
          <a:xfrm rot="16200000" flipH="1">
            <a:off x="2081974" y="1886954"/>
            <a:ext cx="5334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bwMode="auto">
          <a:xfrm>
            <a:off x="2297831" y="2554039"/>
            <a:ext cx="63976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5</a:t>
            </a:r>
            <a:endParaRPr lang="en-US" dirty="0">
              <a:solidFill>
                <a:schemeClr val="tx1"/>
              </a:solidFill>
              <a:latin typeface="Arial Black" pitchFamily="34" charset="0"/>
            </a:endParaRPr>
          </a:p>
        </p:txBody>
      </p:sp>
      <p:sp>
        <p:nvSpPr>
          <p:cNvPr id="35" name="Rectangle 34"/>
          <p:cNvSpPr/>
          <p:nvPr/>
        </p:nvSpPr>
        <p:spPr bwMode="auto">
          <a:xfrm>
            <a:off x="683568" y="2554038"/>
            <a:ext cx="63976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15</a:t>
            </a:r>
            <a:endParaRPr lang="en-US" dirty="0">
              <a:solidFill>
                <a:schemeClr val="tx1"/>
              </a:solidFill>
              <a:latin typeface="Arial Black" pitchFamily="34" charset="0"/>
            </a:endParaRPr>
          </a:p>
        </p:txBody>
      </p:sp>
      <p:sp>
        <p:nvSpPr>
          <p:cNvPr id="37" name="Rectangle 36"/>
          <p:cNvSpPr/>
          <p:nvPr/>
        </p:nvSpPr>
        <p:spPr bwMode="auto">
          <a:xfrm>
            <a:off x="5580112" y="0"/>
            <a:ext cx="2254026" cy="13295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25            15</a:t>
            </a:r>
          </a:p>
          <a:p>
            <a:pPr>
              <a:defRPr/>
            </a:pPr>
            <a:endParaRPr lang="en-US" sz="2400" dirty="0" smtClean="0">
              <a:solidFill>
                <a:schemeClr val="tx1"/>
              </a:solidFill>
              <a:latin typeface="Arial Black" pitchFamily="34" charset="0"/>
            </a:endParaRPr>
          </a:p>
          <a:p>
            <a:pPr>
              <a:defRPr/>
            </a:pPr>
            <a:r>
              <a:rPr lang="en-US" sz="2400" dirty="0" smtClean="0">
                <a:solidFill>
                  <a:schemeClr val="tx1"/>
                </a:solidFill>
                <a:latin typeface="Arial Black" pitchFamily="34" charset="0"/>
              </a:rPr>
              <a:t>60            40</a:t>
            </a:r>
            <a:endParaRPr lang="en-US" dirty="0">
              <a:solidFill>
                <a:schemeClr val="tx1"/>
              </a:solidFill>
              <a:latin typeface="Arial Black" pitchFamily="34" charset="0"/>
            </a:endParaRPr>
          </a:p>
        </p:txBody>
      </p:sp>
      <p:cxnSp>
        <p:nvCxnSpPr>
          <p:cNvPr id="38" name="Straight Connector 37"/>
          <p:cNvCxnSpPr/>
          <p:nvPr/>
        </p:nvCxnSpPr>
        <p:spPr bwMode="auto">
          <a:xfrm>
            <a:off x="5868144" y="1362789"/>
            <a:ext cx="503238" cy="4635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bwMode="auto">
          <a:xfrm>
            <a:off x="6371382" y="1808494"/>
            <a:ext cx="63976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Arial Black" pitchFamily="34" charset="0"/>
              </a:rPr>
              <a:t>X</a:t>
            </a:r>
          </a:p>
        </p:txBody>
      </p:sp>
      <p:cxnSp>
        <p:nvCxnSpPr>
          <p:cNvPr id="40" name="Straight Connector 39"/>
          <p:cNvCxnSpPr/>
          <p:nvPr/>
        </p:nvCxnSpPr>
        <p:spPr bwMode="auto">
          <a:xfrm flipV="1">
            <a:off x="7080190" y="1362789"/>
            <a:ext cx="516146" cy="47276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auto">
          <a:xfrm rot="5400000" flipH="1" flipV="1">
            <a:off x="5914182" y="2277733"/>
            <a:ext cx="457200" cy="4571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auto">
          <a:xfrm rot="16200000" flipH="1">
            <a:off x="6978518" y="2277732"/>
            <a:ext cx="5334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7011145" y="2944817"/>
            <a:ext cx="123326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60 - X</a:t>
            </a:r>
            <a:endParaRPr lang="en-US" sz="2400" dirty="0">
              <a:solidFill>
                <a:schemeClr val="tx1"/>
              </a:solidFill>
              <a:latin typeface="Arial Black" pitchFamily="34" charset="0"/>
            </a:endParaRPr>
          </a:p>
        </p:txBody>
      </p:sp>
      <p:sp>
        <p:nvSpPr>
          <p:cNvPr id="44" name="Rectangle 43"/>
          <p:cNvSpPr/>
          <p:nvPr/>
        </p:nvSpPr>
        <p:spPr bwMode="auto">
          <a:xfrm>
            <a:off x="5220072" y="2944816"/>
            <a:ext cx="1151310"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X - 40</a:t>
            </a:r>
            <a:endParaRPr lang="en-US" dirty="0">
              <a:solidFill>
                <a:schemeClr val="tx1"/>
              </a:solidFill>
              <a:latin typeface="Arial Black" pitchFamily="34" charset="0"/>
            </a:endParaRPr>
          </a:p>
        </p:txBody>
      </p:sp>
      <p:sp>
        <p:nvSpPr>
          <p:cNvPr id="54" name="Rectangle 53"/>
          <p:cNvSpPr/>
          <p:nvPr/>
        </p:nvSpPr>
        <p:spPr bwMode="auto">
          <a:xfrm>
            <a:off x="4104424" y="3583880"/>
            <a:ext cx="4458460" cy="3146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u="sng" dirty="0" smtClean="0">
                <a:solidFill>
                  <a:schemeClr val="tx1"/>
                </a:solidFill>
                <a:latin typeface="Arial Black" pitchFamily="34" charset="0"/>
              </a:rPr>
              <a:t>X – 40  </a:t>
            </a:r>
            <a:r>
              <a:rPr lang="en-US" sz="2400" dirty="0" smtClean="0">
                <a:solidFill>
                  <a:schemeClr val="tx1"/>
                </a:solidFill>
                <a:latin typeface="Arial Black" pitchFamily="34" charset="0"/>
              </a:rPr>
              <a:t>= </a:t>
            </a:r>
            <a:r>
              <a:rPr lang="en-US" sz="2400" u="sng" dirty="0" smtClean="0">
                <a:solidFill>
                  <a:schemeClr val="tx1"/>
                </a:solidFill>
                <a:latin typeface="Arial Black" pitchFamily="34" charset="0"/>
              </a:rPr>
              <a:t>25 </a:t>
            </a:r>
            <a:r>
              <a:rPr lang="en-US" sz="2400" dirty="0" smtClean="0">
                <a:solidFill>
                  <a:schemeClr val="tx1"/>
                </a:solidFill>
                <a:latin typeface="Arial Black" pitchFamily="34" charset="0"/>
              </a:rPr>
              <a:t>= </a:t>
            </a:r>
            <a:r>
              <a:rPr lang="en-US" sz="2400" u="sng" dirty="0" smtClean="0">
                <a:solidFill>
                  <a:schemeClr val="tx1"/>
                </a:solidFill>
                <a:latin typeface="Arial Black" pitchFamily="34" charset="0"/>
              </a:rPr>
              <a:t>5  </a:t>
            </a:r>
          </a:p>
          <a:p>
            <a:pPr>
              <a:defRPr/>
            </a:pPr>
            <a:r>
              <a:rPr lang="en-US" sz="2400" dirty="0" smtClean="0">
                <a:solidFill>
                  <a:schemeClr val="tx1"/>
                </a:solidFill>
                <a:latin typeface="Arial Black" pitchFamily="34" charset="0"/>
              </a:rPr>
              <a:t>60 – X     15    </a:t>
            </a:r>
            <a:r>
              <a:rPr lang="en-US" sz="2400" dirty="0">
                <a:solidFill>
                  <a:schemeClr val="tx1"/>
                </a:solidFill>
                <a:latin typeface="Arial Black" pitchFamily="34" charset="0"/>
              </a:rPr>
              <a:t>3</a:t>
            </a:r>
            <a:endParaRPr lang="en-US" sz="2400" dirty="0" smtClean="0">
              <a:solidFill>
                <a:schemeClr val="tx1"/>
              </a:solidFill>
              <a:latin typeface="Arial Black" pitchFamily="34" charset="0"/>
            </a:endParaRPr>
          </a:p>
          <a:p>
            <a:pPr>
              <a:defRPr/>
            </a:pPr>
            <a:endParaRPr lang="en-US" sz="2400" dirty="0">
              <a:solidFill>
                <a:schemeClr val="tx1"/>
              </a:solidFill>
              <a:latin typeface="Arial Black" pitchFamily="34" charset="0"/>
            </a:endParaRPr>
          </a:p>
          <a:p>
            <a:pPr>
              <a:defRPr/>
            </a:pPr>
            <a:r>
              <a:rPr lang="en-US" sz="2400" dirty="0" smtClean="0">
                <a:solidFill>
                  <a:schemeClr val="tx1"/>
                </a:solidFill>
                <a:latin typeface="Arial Black" pitchFamily="34" charset="0"/>
              </a:rPr>
              <a:t>3X – 120 = 300 – 5x</a:t>
            </a:r>
          </a:p>
          <a:p>
            <a:pPr>
              <a:defRPr/>
            </a:pPr>
            <a:endParaRPr lang="en-US" sz="2400" dirty="0">
              <a:solidFill>
                <a:schemeClr val="tx1"/>
              </a:solidFill>
              <a:latin typeface="Arial Black" pitchFamily="34" charset="0"/>
            </a:endParaRPr>
          </a:p>
          <a:p>
            <a:pPr>
              <a:defRPr/>
            </a:pPr>
            <a:r>
              <a:rPr lang="en-US" sz="2400" dirty="0">
                <a:solidFill>
                  <a:schemeClr val="tx1"/>
                </a:solidFill>
                <a:latin typeface="Arial Black" pitchFamily="34" charset="0"/>
              </a:rPr>
              <a:t>8</a:t>
            </a:r>
            <a:r>
              <a:rPr lang="en-US" sz="2400" dirty="0" smtClean="0">
                <a:solidFill>
                  <a:schemeClr val="tx1"/>
                </a:solidFill>
                <a:latin typeface="Arial Black" pitchFamily="34" charset="0"/>
              </a:rPr>
              <a:t>X = 420</a:t>
            </a:r>
          </a:p>
          <a:p>
            <a:pPr>
              <a:defRPr/>
            </a:pPr>
            <a:endParaRPr lang="en-US" sz="2400" dirty="0">
              <a:solidFill>
                <a:schemeClr val="tx1"/>
              </a:solidFill>
              <a:latin typeface="Arial Black" pitchFamily="34" charset="0"/>
            </a:endParaRPr>
          </a:p>
          <a:p>
            <a:pPr>
              <a:defRPr/>
            </a:pPr>
            <a:r>
              <a:rPr lang="en-US" sz="2400" dirty="0" smtClean="0">
                <a:solidFill>
                  <a:schemeClr val="tx1"/>
                </a:solidFill>
                <a:latin typeface="Arial Black" pitchFamily="34" charset="0"/>
              </a:rPr>
              <a:t>X = 52.5</a:t>
            </a:r>
            <a:endParaRPr lang="en-US" sz="2400" dirty="0">
              <a:solidFill>
                <a:schemeClr val="tx1"/>
              </a:solidFill>
              <a:latin typeface="Arial Black" pitchFamily="34" charset="0"/>
            </a:endParaRPr>
          </a:p>
          <a:p>
            <a:pPr>
              <a:defRPr/>
            </a:pPr>
            <a:endParaRPr lang="en-US" dirty="0">
              <a:solidFill>
                <a:schemeClr val="tx1"/>
              </a:solidFill>
              <a:latin typeface="Arial Black" pitchFamily="34" charset="0"/>
            </a:endParaRPr>
          </a:p>
        </p:txBody>
      </p:sp>
    </p:spTree>
    <p:extLst>
      <p:ext uri="{BB962C8B-B14F-4D97-AF65-F5344CB8AC3E}">
        <p14:creationId xmlns:p14="http://schemas.microsoft.com/office/powerpoint/2010/main" val="326437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4">
                                            <p:txEl>
                                              <p:pRg st="0" end="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4">
                                            <p:txEl>
                                              <p:pRg st="5" end="5"/>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p:bldP spid="34" grpId="0"/>
      <p:bldP spid="35" grpId="0"/>
      <p:bldP spid="37" grpId="0"/>
      <p:bldP spid="39" grpId="0"/>
      <p:bldP spid="43" grpId="0"/>
      <p:bldP spid="44" grpId="0"/>
      <p:bldP spid="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2290266"/>
          </a:xfrm>
        </p:spPr>
        <p:txBody>
          <a:bodyPr>
            <a:noAutofit/>
          </a:bodyPr>
          <a:lstStyle/>
          <a:p>
            <a:pPr algn="l"/>
            <a:r>
              <a:rPr lang="en-IN" sz="3000" dirty="0"/>
              <a:t>1. One variety of sugar costing </a:t>
            </a:r>
            <a:r>
              <a:rPr lang="en-IN" sz="3000" dirty="0" err="1"/>
              <a:t>Rs</a:t>
            </a:r>
            <a:r>
              <a:rPr lang="en-IN" sz="3000" dirty="0"/>
              <a:t>. 15/kg is mixed with another variety of sugar costing </a:t>
            </a:r>
            <a:r>
              <a:rPr lang="en-IN" sz="3000" dirty="0" err="1"/>
              <a:t>Rs</a:t>
            </a:r>
            <a:r>
              <a:rPr lang="en-IN" sz="3000" dirty="0"/>
              <a:t> 20/kg, then which of the following is true, about the average cost of the mixture</a:t>
            </a:r>
            <a:r>
              <a:rPr lang="en-IN" sz="3000" dirty="0" smtClean="0"/>
              <a:t>?</a:t>
            </a:r>
            <a:endParaRPr lang="en-IN" sz="3000" dirty="0"/>
          </a:p>
        </p:txBody>
      </p:sp>
      <p:sp>
        <p:nvSpPr>
          <p:cNvPr id="5" name="Content Placeholder 4"/>
          <p:cNvSpPr>
            <a:spLocks noGrp="1"/>
          </p:cNvSpPr>
          <p:nvPr>
            <p:ph idx="1"/>
          </p:nvPr>
        </p:nvSpPr>
        <p:spPr>
          <a:xfrm>
            <a:off x="395536" y="2420888"/>
            <a:ext cx="8229600" cy="2880319"/>
          </a:xfrm>
        </p:spPr>
        <p:txBody>
          <a:bodyPr>
            <a:normAutofit/>
          </a:bodyPr>
          <a:lstStyle/>
          <a:p>
            <a:pPr marL="0" indent="0">
              <a:buNone/>
            </a:pPr>
            <a:r>
              <a:rPr lang="en-IN" dirty="0"/>
              <a:t>a) It is greater than </a:t>
            </a:r>
            <a:r>
              <a:rPr lang="en-IN" dirty="0" err="1"/>
              <a:t>Rs</a:t>
            </a:r>
            <a:r>
              <a:rPr lang="en-IN" dirty="0"/>
              <a:t> 20/kg</a:t>
            </a:r>
            <a:br>
              <a:rPr lang="en-IN" dirty="0"/>
            </a:br>
            <a:r>
              <a:rPr lang="en-IN" dirty="0"/>
              <a:t>b) It is less than </a:t>
            </a:r>
            <a:r>
              <a:rPr lang="en-IN" dirty="0" err="1"/>
              <a:t>Rs</a:t>
            </a:r>
            <a:r>
              <a:rPr lang="en-IN" dirty="0"/>
              <a:t> 15/kg</a:t>
            </a:r>
            <a:br>
              <a:rPr lang="en-IN" dirty="0"/>
            </a:br>
            <a:r>
              <a:rPr lang="en-IN" dirty="0"/>
              <a:t>c) It can take any value between 15 &amp; 20 but not  </a:t>
            </a:r>
            <a:r>
              <a:rPr lang="en-IN" dirty="0" smtClean="0"/>
              <a:t>       one </a:t>
            </a:r>
            <a:r>
              <a:rPr lang="en-IN" dirty="0"/>
              <a:t>of the two.</a:t>
            </a:r>
            <a:br>
              <a:rPr lang="en-IN" dirty="0"/>
            </a:br>
            <a:r>
              <a:rPr lang="en-IN" dirty="0"/>
              <a:t>d) None of these</a:t>
            </a:r>
            <a:r>
              <a:rPr lang="en-IN" dirty="0" smtClean="0"/>
              <a:t>.</a:t>
            </a:r>
            <a:endParaRPr lang="en-IN" dirty="0"/>
          </a:p>
        </p:txBody>
      </p:sp>
      <p:sp>
        <p:nvSpPr>
          <p:cNvPr id="6" name="TextBox 5"/>
          <p:cNvSpPr txBox="1"/>
          <p:nvPr/>
        </p:nvSpPr>
        <p:spPr>
          <a:xfrm>
            <a:off x="755576" y="5661248"/>
            <a:ext cx="4032448" cy="523220"/>
          </a:xfrm>
          <a:prstGeom prst="rect">
            <a:avLst/>
          </a:prstGeom>
          <a:noFill/>
        </p:spPr>
        <p:txBody>
          <a:bodyPr wrap="square" rtlCol="0">
            <a:spAutoFit/>
          </a:bodyPr>
          <a:lstStyle/>
          <a:p>
            <a:r>
              <a:rPr lang="en-US" sz="2800" b="1" dirty="0" smtClean="0"/>
              <a:t>Answer : c</a:t>
            </a:r>
            <a:endParaRPr lang="en-IN" sz="2800" b="1" dirty="0"/>
          </a:p>
        </p:txBody>
      </p:sp>
    </p:spTree>
    <p:extLst>
      <p:ext uri="{BB962C8B-B14F-4D97-AF65-F5344CB8AC3E}">
        <p14:creationId xmlns:p14="http://schemas.microsoft.com/office/powerpoint/2010/main" val="304568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22314"/>
          </a:xfrm>
        </p:spPr>
        <p:txBody>
          <a:bodyPr>
            <a:noAutofit/>
          </a:bodyPr>
          <a:lstStyle/>
          <a:p>
            <a:pPr algn="l"/>
            <a:r>
              <a:rPr lang="en-IN" sz="2800" dirty="0"/>
              <a:t>2. Ten litre of milk is added to 50 litre of a solution of milk &amp; water containing 40% milk. Find the percentage of water in the final mixture.</a:t>
            </a:r>
            <a:br>
              <a:rPr lang="en-IN" sz="2800" dirty="0"/>
            </a:br>
            <a:r>
              <a:rPr lang="en-IN" sz="2800" dirty="0"/>
              <a:t>a) 10% 	</a:t>
            </a:r>
            <a:r>
              <a:rPr lang="en-IN" sz="2800" dirty="0" smtClean="0"/>
              <a:t>b</a:t>
            </a:r>
            <a:r>
              <a:rPr lang="en-IN" sz="2800" dirty="0"/>
              <a:t>) 20%	</a:t>
            </a:r>
            <a:r>
              <a:rPr lang="en-IN" sz="2800" dirty="0" smtClean="0"/>
              <a:t>c</a:t>
            </a:r>
            <a:r>
              <a:rPr lang="en-IN" sz="2800" dirty="0"/>
              <a:t>) 50%	</a:t>
            </a:r>
            <a:r>
              <a:rPr lang="en-IN" sz="2800" dirty="0" smtClean="0"/>
              <a:t>d</a:t>
            </a:r>
            <a:r>
              <a:rPr lang="en-IN" sz="2800" dirty="0"/>
              <a:t>) 75%</a:t>
            </a:r>
            <a:br>
              <a:rPr lang="en-IN" sz="2800" dirty="0"/>
            </a:br>
            <a:endParaRPr lang="en-IN" sz="2800" dirty="0"/>
          </a:p>
        </p:txBody>
      </p:sp>
      <p:sp>
        <p:nvSpPr>
          <p:cNvPr id="4" name="Rectangle 3"/>
          <p:cNvSpPr/>
          <p:nvPr/>
        </p:nvSpPr>
        <p:spPr bwMode="auto">
          <a:xfrm>
            <a:off x="1474838" y="2915577"/>
            <a:ext cx="63976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5</a:t>
            </a:r>
            <a:r>
              <a:rPr lang="en-US" sz="2400" dirty="0">
                <a:solidFill>
                  <a:schemeClr val="tx1"/>
                </a:solidFill>
                <a:latin typeface="Arial Black" pitchFamily="34" charset="0"/>
              </a:rPr>
              <a:t>0</a:t>
            </a:r>
            <a:endParaRPr lang="en-US" dirty="0">
              <a:solidFill>
                <a:schemeClr val="tx1"/>
              </a:solidFill>
              <a:latin typeface="Arial Black" pitchFamily="34" charset="0"/>
            </a:endParaRPr>
          </a:p>
        </p:txBody>
      </p:sp>
      <p:cxnSp>
        <p:nvCxnSpPr>
          <p:cNvPr id="5" name="Straight Connector 4"/>
          <p:cNvCxnSpPr/>
          <p:nvPr/>
        </p:nvCxnSpPr>
        <p:spPr bwMode="auto">
          <a:xfrm rot="5400000" flipH="1" flipV="1">
            <a:off x="1017638" y="3384816"/>
            <a:ext cx="457200" cy="4571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bwMode="auto">
          <a:xfrm rot="16200000" flipH="1">
            <a:off x="2081974" y="3384815"/>
            <a:ext cx="5334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auto">
          <a:xfrm>
            <a:off x="179512" y="4051899"/>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Milk</a:t>
            </a:r>
            <a:endParaRPr lang="en-US" dirty="0">
              <a:solidFill>
                <a:schemeClr val="tx1"/>
              </a:solidFill>
              <a:latin typeface="Arial Black" pitchFamily="34" charset="0"/>
            </a:endParaRPr>
          </a:p>
        </p:txBody>
      </p:sp>
      <p:sp>
        <p:nvSpPr>
          <p:cNvPr id="9" name="Rectangle 8"/>
          <p:cNvSpPr/>
          <p:nvPr/>
        </p:nvSpPr>
        <p:spPr bwMode="auto">
          <a:xfrm>
            <a:off x="2114601" y="4063777"/>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Water</a:t>
            </a:r>
            <a:endParaRPr lang="en-US" sz="2400" dirty="0">
              <a:solidFill>
                <a:schemeClr val="tx1"/>
              </a:solidFill>
              <a:latin typeface="Arial Black" pitchFamily="34" charset="0"/>
            </a:endParaRPr>
          </a:p>
        </p:txBody>
      </p:sp>
      <p:sp>
        <p:nvSpPr>
          <p:cNvPr id="11" name="Rectangle 10"/>
          <p:cNvSpPr/>
          <p:nvPr/>
        </p:nvSpPr>
        <p:spPr bwMode="auto">
          <a:xfrm>
            <a:off x="343402" y="4494812"/>
            <a:ext cx="96754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40%</a:t>
            </a:r>
            <a:endParaRPr lang="en-US" dirty="0">
              <a:solidFill>
                <a:schemeClr val="tx1"/>
              </a:solidFill>
              <a:latin typeface="Arial Black" pitchFamily="34" charset="0"/>
            </a:endParaRPr>
          </a:p>
        </p:txBody>
      </p:sp>
      <p:sp>
        <p:nvSpPr>
          <p:cNvPr id="12" name="Rectangle 11"/>
          <p:cNvSpPr/>
          <p:nvPr/>
        </p:nvSpPr>
        <p:spPr bwMode="auto">
          <a:xfrm>
            <a:off x="2278491" y="4482511"/>
            <a:ext cx="96754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Arial Black" pitchFamily="34" charset="0"/>
              </a:rPr>
              <a:t>6</a:t>
            </a:r>
            <a:r>
              <a:rPr lang="en-US" sz="2400" dirty="0" smtClean="0">
                <a:solidFill>
                  <a:schemeClr val="tx1"/>
                </a:solidFill>
                <a:latin typeface="Arial Black" pitchFamily="34" charset="0"/>
              </a:rPr>
              <a:t>0%</a:t>
            </a:r>
            <a:endParaRPr lang="en-US" dirty="0">
              <a:solidFill>
                <a:schemeClr val="tx1"/>
              </a:solidFill>
              <a:latin typeface="Arial Black" pitchFamily="34" charset="0"/>
            </a:endParaRPr>
          </a:p>
        </p:txBody>
      </p:sp>
      <p:sp>
        <p:nvSpPr>
          <p:cNvPr id="13" name="Rectangle 12"/>
          <p:cNvSpPr/>
          <p:nvPr/>
        </p:nvSpPr>
        <p:spPr bwMode="auto">
          <a:xfrm>
            <a:off x="343402" y="5090125"/>
            <a:ext cx="96754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20</a:t>
            </a:r>
            <a:r>
              <a:rPr lang="en-US" sz="2400" dirty="0">
                <a:solidFill>
                  <a:schemeClr val="tx1"/>
                </a:solidFill>
                <a:latin typeface="Arial Black" pitchFamily="34" charset="0"/>
              </a:rPr>
              <a:t> </a:t>
            </a:r>
            <a:r>
              <a:rPr lang="en-US" sz="2400" dirty="0" smtClean="0">
                <a:solidFill>
                  <a:schemeClr val="tx1"/>
                </a:solidFill>
                <a:latin typeface="Arial Black" pitchFamily="34" charset="0"/>
              </a:rPr>
              <a:t>L</a:t>
            </a:r>
            <a:endParaRPr lang="en-US" dirty="0">
              <a:solidFill>
                <a:schemeClr val="tx1"/>
              </a:solidFill>
              <a:latin typeface="Arial Black" pitchFamily="34" charset="0"/>
            </a:endParaRPr>
          </a:p>
        </p:txBody>
      </p:sp>
      <p:sp>
        <p:nvSpPr>
          <p:cNvPr id="14" name="Rectangle 13"/>
          <p:cNvSpPr/>
          <p:nvPr/>
        </p:nvSpPr>
        <p:spPr bwMode="auto">
          <a:xfrm>
            <a:off x="2278490" y="5090125"/>
            <a:ext cx="96754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Arial Black" pitchFamily="34" charset="0"/>
              </a:rPr>
              <a:t>3</a:t>
            </a:r>
            <a:r>
              <a:rPr lang="en-US" sz="2400" dirty="0" smtClean="0">
                <a:solidFill>
                  <a:schemeClr val="tx1"/>
                </a:solidFill>
                <a:latin typeface="Arial Black" pitchFamily="34" charset="0"/>
              </a:rPr>
              <a:t>0 L</a:t>
            </a:r>
            <a:endParaRPr lang="en-US" dirty="0">
              <a:solidFill>
                <a:schemeClr val="tx1"/>
              </a:solidFill>
              <a:latin typeface="Arial Black" pitchFamily="34" charset="0"/>
            </a:endParaRPr>
          </a:p>
        </p:txBody>
      </p:sp>
      <p:sp>
        <p:nvSpPr>
          <p:cNvPr id="15" name="Rectangle 14"/>
          <p:cNvSpPr/>
          <p:nvPr/>
        </p:nvSpPr>
        <p:spPr bwMode="auto">
          <a:xfrm>
            <a:off x="343402" y="5686469"/>
            <a:ext cx="2750234"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+ 10 L = 30 L</a:t>
            </a:r>
            <a:endParaRPr lang="en-US" dirty="0">
              <a:solidFill>
                <a:schemeClr val="tx1"/>
              </a:solidFill>
              <a:latin typeface="Arial Black" pitchFamily="34" charset="0"/>
            </a:endParaRPr>
          </a:p>
        </p:txBody>
      </p:sp>
      <p:sp>
        <p:nvSpPr>
          <p:cNvPr id="16" name="Rectangle 15"/>
          <p:cNvSpPr/>
          <p:nvPr/>
        </p:nvSpPr>
        <p:spPr bwMode="auto">
          <a:xfrm>
            <a:off x="5588421" y="2903698"/>
            <a:ext cx="63976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Arial Black" pitchFamily="34" charset="0"/>
              </a:rPr>
              <a:t>6</a:t>
            </a:r>
            <a:r>
              <a:rPr lang="en-US" sz="2400" dirty="0" smtClean="0">
                <a:solidFill>
                  <a:schemeClr val="tx1"/>
                </a:solidFill>
                <a:latin typeface="Arial Black" pitchFamily="34" charset="0"/>
              </a:rPr>
              <a:t>0</a:t>
            </a:r>
            <a:endParaRPr lang="en-US" dirty="0">
              <a:solidFill>
                <a:schemeClr val="tx1"/>
              </a:solidFill>
              <a:latin typeface="Arial Black" pitchFamily="34" charset="0"/>
            </a:endParaRPr>
          </a:p>
        </p:txBody>
      </p:sp>
      <p:cxnSp>
        <p:nvCxnSpPr>
          <p:cNvPr id="17" name="Straight Connector 16"/>
          <p:cNvCxnSpPr/>
          <p:nvPr/>
        </p:nvCxnSpPr>
        <p:spPr bwMode="auto">
          <a:xfrm rot="5400000" flipH="1" flipV="1">
            <a:off x="5131221" y="3372937"/>
            <a:ext cx="457200" cy="4571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rot="16200000" flipH="1">
            <a:off x="6195557" y="3372936"/>
            <a:ext cx="5334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bwMode="auto">
          <a:xfrm>
            <a:off x="4293095" y="4040020"/>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Milk</a:t>
            </a:r>
            <a:endParaRPr lang="en-US" dirty="0">
              <a:solidFill>
                <a:schemeClr val="tx1"/>
              </a:solidFill>
              <a:latin typeface="Arial Black" pitchFamily="34" charset="0"/>
            </a:endParaRPr>
          </a:p>
        </p:txBody>
      </p:sp>
      <p:sp>
        <p:nvSpPr>
          <p:cNvPr id="20" name="Rectangle 19"/>
          <p:cNvSpPr/>
          <p:nvPr/>
        </p:nvSpPr>
        <p:spPr bwMode="auto">
          <a:xfrm>
            <a:off x="6228184" y="4051898"/>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Water</a:t>
            </a:r>
            <a:endParaRPr lang="en-US" sz="2400" dirty="0">
              <a:solidFill>
                <a:schemeClr val="tx1"/>
              </a:solidFill>
              <a:latin typeface="Arial Black" pitchFamily="34" charset="0"/>
            </a:endParaRPr>
          </a:p>
        </p:txBody>
      </p:sp>
      <p:sp>
        <p:nvSpPr>
          <p:cNvPr id="21" name="Rectangle 20"/>
          <p:cNvSpPr/>
          <p:nvPr/>
        </p:nvSpPr>
        <p:spPr bwMode="auto">
          <a:xfrm>
            <a:off x="4456985" y="4482933"/>
            <a:ext cx="96754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30L</a:t>
            </a:r>
            <a:endParaRPr lang="en-US" dirty="0">
              <a:solidFill>
                <a:schemeClr val="tx1"/>
              </a:solidFill>
              <a:latin typeface="Arial Black" pitchFamily="34" charset="0"/>
            </a:endParaRPr>
          </a:p>
        </p:txBody>
      </p:sp>
      <p:sp>
        <p:nvSpPr>
          <p:cNvPr id="22" name="Rectangle 21"/>
          <p:cNvSpPr/>
          <p:nvPr/>
        </p:nvSpPr>
        <p:spPr bwMode="auto">
          <a:xfrm>
            <a:off x="6392074" y="4470632"/>
            <a:ext cx="96754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30L</a:t>
            </a:r>
            <a:endParaRPr lang="en-US" dirty="0">
              <a:solidFill>
                <a:schemeClr val="tx1"/>
              </a:solidFill>
              <a:latin typeface="Arial Black" pitchFamily="34" charset="0"/>
            </a:endParaRPr>
          </a:p>
        </p:txBody>
      </p:sp>
      <p:sp>
        <p:nvSpPr>
          <p:cNvPr id="23" name="Rectangle 22"/>
          <p:cNvSpPr/>
          <p:nvPr/>
        </p:nvSpPr>
        <p:spPr bwMode="auto">
          <a:xfrm>
            <a:off x="4439995" y="4950026"/>
            <a:ext cx="96754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Arial Black" pitchFamily="34" charset="0"/>
              </a:rPr>
              <a:t>5</a:t>
            </a:r>
            <a:r>
              <a:rPr lang="en-US" sz="2400" dirty="0" smtClean="0">
                <a:solidFill>
                  <a:schemeClr val="tx1"/>
                </a:solidFill>
                <a:latin typeface="Arial Black" pitchFamily="34" charset="0"/>
              </a:rPr>
              <a:t>0%</a:t>
            </a:r>
            <a:endParaRPr lang="en-US" dirty="0">
              <a:solidFill>
                <a:schemeClr val="tx1"/>
              </a:solidFill>
              <a:latin typeface="Arial Black" pitchFamily="34" charset="0"/>
            </a:endParaRPr>
          </a:p>
        </p:txBody>
      </p:sp>
      <p:sp>
        <p:nvSpPr>
          <p:cNvPr id="24" name="Rectangle 23"/>
          <p:cNvSpPr/>
          <p:nvPr/>
        </p:nvSpPr>
        <p:spPr bwMode="auto">
          <a:xfrm>
            <a:off x="6375084" y="4937725"/>
            <a:ext cx="96754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50%</a:t>
            </a:r>
            <a:endParaRPr lang="en-US" dirty="0">
              <a:solidFill>
                <a:schemeClr val="tx1"/>
              </a:solidFill>
              <a:latin typeface="Arial Black" pitchFamily="34" charset="0"/>
            </a:endParaRPr>
          </a:p>
        </p:txBody>
      </p:sp>
      <p:sp>
        <p:nvSpPr>
          <p:cNvPr id="25" name="Rectangle 24"/>
          <p:cNvSpPr/>
          <p:nvPr/>
        </p:nvSpPr>
        <p:spPr bwMode="auto">
          <a:xfrm>
            <a:off x="4527168" y="5686470"/>
            <a:ext cx="3717240" cy="6766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Answer : c</a:t>
            </a:r>
            <a:endParaRPr lang="en-US" sz="2400" dirty="0">
              <a:solidFill>
                <a:schemeClr val="tx1"/>
              </a:solidFill>
              <a:latin typeface="Arial Black" pitchFamily="34" charset="0"/>
            </a:endParaRPr>
          </a:p>
        </p:txBody>
      </p:sp>
    </p:spTree>
    <p:extLst>
      <p:ext uri="{BB962C8B-B14F-4D97-AF65-F5344CB8AC3E}">
        <p14:creationId xmlns:p14="http://schemas.microsoft.com/office/powerpoint/2010/main" val="44949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1" grpId="0"/>
      <p:bldP spid="12" grpId="0"/>
      <p:bldP spid="13" grpId="0"/>
      <p:bldP spid="14" grpId="0"/>
      <p:bldP spid="15" grpId="0"/>
      <p:bldP spid="16" grpId="0"/>
      <p:bldP spid="19" grpId="0"/>
      <p:bldP spid="20" grpId="0"/>
      <p:bldP spid="21" grpId="0"/>
      <p:bldP spid="22" grpId="0"/>
      <p:bldP spid="23"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146250"/>
          </a:xfrm>
        </p:spPr>
        <p:txBody>
          <a:bodyPr>
            <a:noAutofit/>
          </a:bodyPr>
          <a:lstStyle/>
          <a:p>
            <a:pPr algn="l"/>
            <a:r>
              <a:rPr lang="en-IN" sz="2800" dirty="0"/>
              <a:t>3. A mixture of water and milk contains 75% milk. In 60 L</a:t>
            </a:r>
            <a:r>
              <a:rPr lang="en-IN" sz="2800" dirty="0" smtClean="0"/>
              <a:t> </a:t>
            </a:r>
            <a:r>
              <a:rPr lang="en-IN" sz="2800" dirty="0"/>
              <a:t>of such a mixture how much water should to be added to make the concentration of water as 50%?</a:t>
            </a:r>
            <a:br>
              <a:rPr lang="en-IN" sz="2800" dirty="0"/>
            </a:br>
            <a:r>
              <a:rPr lang="en-IN" sz="2800" dirty="0"/>
              <a:t>a) 30 L 	</a:t>
            </a:r>
            <a:r>
              <a:rPr lang="en-IN" sz="2800" dirty="0" smtClean="0"/>
              <a:t>b</a:t>
            </a:r>
            <a:r>
              <a:rPr lang="en-IN" sz="2800" dirty="0"/>
              <a:t>) 50 L	</a:t>
            </a:r>
            <a:r>
              <a:rPr lang="en-IN" sz="2800" dirty="0" smtClean="0"/>
              <a:t>c</a:t>
            </a:r>
            <a:r>
              <a:rPr lang="en-IN" sz="2800" dirty="0"/>
              <a:t>) 40 L 	</a:t>
            </a:r>
            <a:r>
              <a:rPr lang="en-IN" sz="2800" dirty="0" smtClean="0"/>
              <a:t>d</a:t>
            </a:r>
            <a:r>
              <a:rPr lang="en-IN" sz="2800" dirty="0"/>
              <a:t>) 45 L</a:t>
            </a:r>
            <a:br>
              <a:rPr lang="en-IN" sz="2800" dirty="0"/>
            </a:br>
            <a:endParaRPr lang="en-IN" sz="2800" dirty="0"/>
          </a:p>
        </p:txBody>
      </p:sp>
      <p:sp>
        <p:nvSpPr>
          <p:cNvPr id="4" name="Rectangle 3"/>
          <p:cNvSpPr/>
          <p:nvPr/>
        </p:nvSpPr>
        <p:spPr bwMode="auto">
          <a:xfrm>
            <a:off x="1310947" y="2915577"/>
            <a:ext cx="1037727"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60L</a:t>
            </a:r>
            <a:endParaRPr lang="en-US" dirty="0">
              <a:solidFill>
                <a:schemeClr val="tx1"/>
              </a:solidFill>
              <a:latin typeface="Arial Black" pitchFamily="34" charset="0"/>
            </a:endParaRPr>
          </a:p>
        </p:txBody>
      </p:sp>
      <p:cxnSp>
        <p:nvCxnSpPr>
          <p:cNvPr id="5" name="Straight Connector 4"/>
          <p:cNvCxnSpPr/>
          <p:nvPr/>
        </p:nvCxnSpPr>
        <p:spPr bwMode="auto">
          <a:xfrm rot="5400000" flipH="1" flipV="1">
            <a:off x="1017638" y="3384816"/>
            <a:ext cx="457200" cy="4571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bwMode="auto">
          <a:xfrm rot="16200000" flipH="1">
            <a:off x="2081974" y="3384815"/>
            <a:ext cx="5334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auto">
          <a:xfrm>
            <a:off x="179512" y="4051899"/>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Milk</a:t>
            </a:r>
            <a:endParaRPr lang="en-US" dirty="0">
              <a:solidFill>
                <a:schemeClr val="tx1"/>
              </a:solidFill>
              <a:latin typeface="Arial Black" pitchFamily="34" charset="0"/>
            </a:endParaRPr>
          </a:p>
        </p:txBody>
      </p:sp>
      <p:sp>
        <p:nvSpPr>
          <p:cNvPr id="8" name="Rectangle 7"/>
          <p:cNvSpPr/>
          <p:nvPr/>
        </p:nvSpPr>
        <p:spPr bwMode="auto">
          <a:xfrm>
            <a:off x="2114601" y="4063777"/>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Water</a:t>
            </a:r>
            <a:endParaRPr lang="en-US" sz="2400" dirty="0">
              <a:solidFill>
                <a:schemeClr val="tx1"/>
              </a:solidFill>
              <a:latin typeface="Arial Black" pitchFamily="34" charset="0"/>
            </a:endParaRPr>
          </a:p>
        </p:txBody>
      </p:sp>
      <p:sp>
        <p:nvSpPr>
          <p:cNvPr id="9" name="Rectangle 8"/>
          <p:cNvSpPr/>
          <p:nvPr/>
        </p:nvSpPr>
        <p:spPr bwMode="auto">
          <a:xfrm>
            <a:off x="343402" y="4494812"/>
            <a:ext cx="96754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75%</a:t>
            </a:r>
            <a:endParaRPr lang="en-US" dirty="0">
              <a:solidFill>
                <a:schemeClr val="tx1"/>
              </a:solidFill>
              <a:latin typeface="Arial Black" pitchFamily="34" charset="0"/>
            </a:endParaRPr>
          </a:p>
        </p:txBody>
      </p:sp>
      <p:sp>
        <p:nvSpPr>
          <p:cNvPr id="10" name="Rectangle 9"/>
          <p:cNvSpPr/>
          <p:nvPr/>
        </p:nvSpPr>
        <p:spPr bwMode="auto">
          <a:xfrm>
            <a:off x="2278491" y="4482511"/>
            <a:ext cx="96754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25%</a:t>
            </a:r>
            <a:endParaRPr lang="en-US" dirty="0">
              <a:solidFill>
                <a:schemeClr val="tx1"/>
              </a:solidFill>
              <a:latin typeface="Arial Black" pitchFamily="34" charset="0"/>
            </a:endParaRPr>
          </a:p>
        </p:txBody>
      </p:sp>
      <p:sp>
        <p:nvSpPr>
          <p:cNvPr id="11" name="Rectangle 10"/>
          <p:cNvSpPr/>
          <p:nvPr/>
        </p:nvSpPr>
        <p:spPr bwMode="auto">
          <a:xfrm>
            <a:off x="343402" y="5090125"/>
            <a:ext cx="96754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45 L</a:t>
            </a:r>
            <a:endParaRPr lang="en-US" dirty="0">
              <a:solidFill>
                <a:schemeClr val="tx1"/>
              </a:solidFill>
              <a:latin typeface="Arial Black" pitchFamily="34" charset="0"/>
            </a:endParaRPr>
          </a:p>
        </p:txBody>
      </p:sp>
      <p:sp>
        <p:nvSpPr>
          <p:cNvPr id="12" name="Rectangle 11"/>
          <p:cNvSpPr/>
          <p:nvPr/>
        </p:nvSpPr>
        <p:spPr bwMode="auto">
          <a:xfrm>
            <a:off x="2278490" y="5090125"/>
            <a:ext cx="96754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15 L</a:t>
            </a:r>
            <a:endParaRPr lang="en-US" dirty="0">
              <a:solidFill>
                <a:schemeClr val="tx1"/>
              </a:solidFill>
              <a:latin typeface="Arial Black" pitchFamily="34" charset="0"/>
            </a:endParaRPr>
          </a:p>
        </p:txBody>
      </p:sp>
      <p:sp>
        <p:nvSpPr>
          <p:cNvPr id="13" name="Rectangle 12"/>
          <p:cNvSpPr/>
          <p:nvPr/>
        </p:nvSpPr>
        <p:spPr bwMode="auto">
          <a:xfrm>
            <a:off x="1474838" y="5686468"/>
            <a:ext cx="2377082"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+ 30 L = 45 L</a:t>
            </a:r>
            <a:endParaRPr lang="en-US" dirty="0">
              <a:solidFill>
                <a:schemeClr val="tx1"/>
              </a:solidFill>
              <a:latin typeface="Arial Black" pitchFamily="34" charset="0"/>
            </a:endParaRPr>
          </a:p>
        </p:txBody>
      </p:sp>
      <p:sp>
        <p:nvSpPr>
          <p:cNvPr id="23" name="TextBox 22"/>
          <p:cNvSpPr txBox="1"/>
          <p:nvPr/>
        </p:nvSpPr>
        <p:spPr>
          <a:xfrm>
            <a:off x="4283968" y="3015483"/>
            <a:ext cx="4392488" cy="3785652"/>
          </a:xfrm>
          <a:prstGeom prst="rect">
            <a:avLst/>
          </a:prstGeom>
          <a:noFill/>
        </p:spPr>
        <p:txBody>
          <a:bodyPr wrap="square" rtlCol="0">
            <a:spAutoFit/>
          </a:bodyPr>
          <a:lstStyle/>
          <a:p>
            <a:r>
              <a:rPr lang="en-US" sz="2400" u="sng" dirty="0" smtClean="0">
                <a:latin typeface="Arial Black" panose="020B0A04020102020204" pitchFamily="34" charset="0"/>
              </a:rPr>
              <a:t>15 + X </a:t>
            </a:r>
            <a:r>
              <a:rPr lang="en-US" sz="2400" dirty="0" smtClean="0">
                <a:latin typeface="Arial Black" panose="020B0A04020102020204" pitchFamily="34" charset="0"/>
              </a:rPr>
              <a:t> * 100 = 50</a:t>
            </a:r>
            <a:endParaRPr lang="en-US" sz="2400" u="sng" dirty="0" smtClean="0">
              <a:latin typeface="Arial Black" panose="020B0A04020102020204" pitchFamily="34" charset="0"/>
            </a:endParaRPr>
          </a:p>
          <a:p>
            <a:r>
              <a:rPr lang="en-US" sz="2400" dirty="0" smtClean="0">
                <a:latin typeface="Arial Black" panose="020B0A04020102020204" pitchFamily="34" charset="0"/>
              </a:rPr>
              <a:t>60 + X</a:t>
            </a:r>
          </a:p>
          <a:p>
            <a:r>
              <a:rPr lang="en-US" sz="2400" u="sng" dirty="0" smtClean="0">
                <a:latin typeface="Arial Black" panose="020B0A04020102020204" pitchFamily="34" charset="0"/>
              </a:rPr>
              <a:t>15 + X </a:t>
            </a:r>
            <a:r>
              <a:rPr lang="en-US" sz="2400" dirty="0" smtClean="0">
                <a:latin typeface="Arial Black" panose="020B0A04020102020204" pitchFamily="34" charset="0"/>
              </a:rPr>
              <a:t>  = </a:t>
            </a:r>
            <a:r>
              <a:rPr lang="en-US" sz="2400" u="sng" dirty="0" smtClean="0">
                <a:latin typeface="Arial Black" panose="020B0A04020102020204" pitchFamily="34" charset="0"/>
              </a:rPr>
              <a:t>1</a:t>
            </a:r>
          </a:p>
          <a:p>
            <a:r>
              <a:rPr lang="en-US" sz="2400" dirty="0" smtClean="0">
                <a:latin typeface="Arial Black" panose="020B0A04020102020204" pitchFamily="34" charset="0"/>
              </a:rPr>
              <a:t>60 + X      2</a:t>
            </a:r>
          </a:p>
          <a:p>
            <a:endParaRPr lang="en-US" sz="2400" dirty="0">
              <a:latin typeface="Arial Black" panose="020B0A04020102020204" pitchFamily="34" charset="0"/>
            </a:endParaRPr>
          </a:p>
          <a:p>
            <a:r>
              <a:rPr lang="en-US" sz="2400" dirty="0" smtClean="0">
                <a:latin typeface="Arial Black" panose="020B0A04020102020204" pitchFamily="34" charset="0"/>
              </a:rPr>
              <a:t>30 + 2X = 60 + X</a:t>
            </a:r>
          </a:p>
          <a:p>
            <a:endParaRPr lang="en-US" sz="2400" dirty="0">
              <a:latin typeface="Arial Black" panose="020B0A04020102020204" pitchFamily="34" charset="0"/>
            </a:endParaRPr>
          </a:p>
          <a:p>
            <a:r>
              <a:rPr lang="en-US" sz="2400" dirty="0" smtClean="0">
                <a:latin typeface="Arial Black" panose="020B0A04020102020204" pitchFamily="34" charset="0"/>
              </a:rPr>
              <a:t>X = 30  </a:t>
            </a:r>
          </a:p>
          <a:p>
            <a:endParaRPr lang="en-US" sz="2400" dirty="0">
              <a:latin typeface="Arial Black" panose="020B0A04020102020204" pitchFamily="34" charset="0"/>
            </a:endParaRPr>
          </a:p>
          <a:p>
            <a:r>
              <a:rPr lang="en-US" sz="2400" dirty="0" smtClean="0">
                <a:latin typeface="Arial Black" panose="020B0A04020102020204" pitchFamily="34" charset="0"/>
              </a:rPr>
              <a:t>Answer : a</a:t>
            </a:r>
            <a:endParaRPr lang="en-IN" sz="2400" dirty="0">
              <a:latin typeface="Arial Black" panose="020B0A04020102020204" pitchFamily="34" charset="0"/>
            </a:endParaRPr>
          </a:p>
        </p:txBody>
      </p:sp>
    </p:spTree>
    <p:extLst>
      <p:ext uri="{BB962C8B-B14F-4D97-AF65-F5344CB8AC3E}">
        <p14:creationId xmlns:p14="http://schemas.microsoft.com/office/powerpoint/2010/main" val="208891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xEl>
                                              <p:pRg st="2" end="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06290"/>
          </a:xfrm>
        </p:spPr>
        <p:txBody>
          <a:bodyPr>
            <a:noAutofit/>
          </a:bodyPr>
          <a:lstStyle/>
          <a:p>
            <a:pPr algn="l"/>
            <a:r>
              <a:rPr lang="en-IN" sz="2800" dirty="0"/>
              <a:t>4.  3 litre of Hydrochloric acid solution contains 40% of water is mixed with 2 litre of Hydrochloric acid solution contains 60% of water. Find the percentage of Hydrochloric acid in the resultant mixture.   </a:t>
            </a:r>
            <a:r>
              <a:rPr lang="en-IN" sz="2800" dirty="0" smtClean="0"/>
              <a:t>                        </a:t>
            </a:r>
            <a:r>
              <a:rPr lang="en-IN" sz="2800" dirty="0"/>
              <a:t>a) 50%	b) 51%	c) 52%	d) 53</a:t>
            </a:r>
            <a:r>
              <a:rPr lang="en-IN" sz="2800" dirty="0" smtClean="0"/>
              <a:t>%</a:t>
            </a:r>
            <a:endParaRPr lang="en-IN" sz="2800" dirty="0"/>
          </a:p>
        </p:txBody>
      </p:sp>
      <p:sp>
        <p:nvSpPr>
          <p:cNvPr id="3" name="Content Placeholder 2"/>
          <p:cNvSpPr>
            <a:spLocks noGrp="1"/>
          </p:cNvSpPr>
          <p:nvPr>
            <p:ph idx="1"/>
          </p:nvPr>
        </p:nvSpPr>
        <p:spPr>
          <a:xfrm>
            <a:off x="457200" y="2924944"/>
            <a:ext cx="8229600" cy="3672408"/>
          </a:xfrm>
        </p:spPr>
        <p:txBody>
          <a:bodyPr>
            <a:normAutofit/>
          </a:bodyPr>
          <a:lstStyle/>
          <a:p>
            <a:pPr marL="0" indent="0">
              <a:buNone/>
            </a:pPr>
            <a:endParaRPr lang="en-IN" sz="2400" dirty="0">
              <a:latin typeface="Arial Black" pitchFamily="34" charset="0"/>
            </a:endParaRPr>
          </a:p>
        </p:txBody>
      </p:sp>
      <p:sp>
        <p:nvSpPr>
          <p:cNvPr id="22" name="Rectangle 21"/>
          <p:cNvSpPr/>
          <p:nvPr/>
        </p:nvSpPr>
        <p:spPr bwMode="auto">
          <a:xfrm>
            <a:off x="971600" y="3157461"/>
            <a:ext cx="2254026" cy="13295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a:solidFill>
                  <a:schemeClr val="tx1"/>
                </a:solidFill>
                <a:latin typeface="Arial Black" pitchFamily="34" charset="0"/>
              </a:rPr>
              <a:t>3</a:t>
            </a:r>
            <a:r>
              <a:rPr lang="en-US" sz="2400" dirty="0" smtClean="0">
                <a:solidFill>
                  <a:schemeClr val="tx1"/>
                </a:solidFill>
                <a:latin typeface="Arial Black" pitchFamily="34" charset="0"/>
              </a:rPr>
              <a:t>               2</a:t>
            </a:r>
          </a:p>
          <a:p>
            <a:pPr>
              <a:defRPr/>
            </a:pPr>
            <a:endParaRPr lang="en-US" sz="2400" dirty="0" smtClean="0">
              <a:solidFill>
                <a:schemeClr val="tx1"/>
              </a:solidFill>
              <a:latin typeface="Arial Black" pitchFamily="34" charset="0"/>
            </a:endParaRPr>
          </a:p>
          <a:p>
            <a:pPr>
              <a:defRPr/>
            </a:pPr>
            <a:r>
              <a:rPr lang="en-US" sz="2400" dirty="0" smtClean="0">
                <a:solidFill>
                  <a:schemeClr val="tx1"/>
                </a:solidFill>
                <a:latin typeface="Arial Black" pitchFamily="34" charset="0"/>
              </a:rPr>
              <a:t>60            40</a:t>
            </a:r>
            <a:endParaRPr lang="en-US" dirty="0">
              <a:solidFill>
                <a:schemeClr val="tx1"/>
              </a:solidFill>
              <a:latin typeface="Arial Black" pitchFamily="34" charset="0"/>
            </a:endParaRPr>
          </a:p>
        </p:txBody>
      </p:sp>
      <p:cxnSp>
        <p:nvCxnSpPr>
          <p:cNvPr id="23" name="Straight Connector 22"/>
          <p:cNvCxnSpPr/>
          <p:nvPr/>
        </p:nvCxnSpPr>
        <p:spPr bwMode="auto">
          <a:xfrm>
            <a:off x="1259632" y="4520250"/>
            <a:ext cx="503238" cy="4635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bwMode="auto">
          <a:xfrm>
            <a:off x="1762870" y="4965955"/>
            <a:ext cx="63976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Arial Black" pitchFamily="34" charset="0"/>
              </a:rPr>
              <a:t>X</a:t>
            </a:r>
          </a:p>
        </p:txBody>
      </p:sp>
      <p:cxnSp>
        <p:nvCxnSpPr>
          <p:cNvPr id="25" name="Straight Connector 24"/>
          <p:cNvCxnSpPr/>
          <p:nvPr/>
        </p:nvCxnSpPr>
        <p:spPr bwMode="auto">
          <a:xfrm flipV="1">
            <a:off x="2471678" y="4520250"/>
            <a:ext cx="516146" cy="47276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auto">
          <a:xfrm rot="5400000" flipH="1" flipV="1">
            <a:off x="1305670" y="5435194"/>
            <a:ext cx="457200" cy="4571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auto">
          <a:xfrm rot="16200000" flipH="1">
            <a:off x="2370006" y="5435193"/>
            <a:ext cx="5334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auto">
          <a:xfrm>
            <a:off x="2402633" y="6102278"/>
            <a:ext cx="123326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60 - X</a:t>
            </a:r>
            <a:endParaRPr lang="en-US" sz="2400" dirty="0">
              <a:solidFill>
                <a:schemeClr val="tx1"/>
              </a:solidFill>
              <a:latin typeface="Arial Black" pitchFamily="34" charset="0"/>
            </a:endParaRPr>
          </a:p>
        </p:txBody>
      </p:sp>
      <p:sp>
        <p:nvSpPr>
          <p:cNvPr id="29" name="Rectangle 28"/>
          <p:cNvSpPr/>
          <p:nvPr/>
        </p:nvSpPr>
        <p:spPr bwMode="auto">
          <a:xfrm>
            <a:off x="611560" y="6102277"/>
            <a:ext cx="1151310"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X - 40</a:t>
            </a:r>
            <a:endParaRPr lang="en-US" dirty="0">
              <a:solidFill>
                <a:schemeClr val="tx1"/>
              </a:solidFill>
              <a:latin typeface="Arial Black" pitchFamily="34" charset="0"/>
            </a:endParaRPr>
          </a:p>
        </p:txBody>
      </p:sp>
      <p:sp>
        <p:nvSpPr>
          <p:cNvPr id="39" name="TextBox 38"/>
          <p:cNvSpPr txBox="1"/>
          <p:nvPr/>
        </p:nvSpPr>
        <p:spPr>
          <a:xfrm>
            <a:off x="4139952" y="3822228"/>
            <a:ext cx="4176464" cy="369332"/>
          </a:xfrm>
          <a:prstGeom prst="rect">
            <a:avLst/>
          </a:prstGeom>
          <a:noFill/>
        </p:spPr>
        <p:txBody>
          <a:bodyPr wrap="square" rtlCol="0">
            <a:spAutoFit/>
          </a:bodyPr>
          <a:lstStyle/>
          <a:p>
            <a:endParaRPr lang="en-IN" dirty="0"/>
          </a:p>
        </p:txBody>
      </p:sp>
      <p:sp>
        <p:nvSpPr>
          <p:cNvPr id="40" name="Rectangle 39"/>
          <p:cNvSpPr/>
          <p:nvPr/>
        </p:nvSpPr>
        <p:spPr bwMode="auto">
          <a:xfrm>
            <a:off x="4103711" y="2996952"/>
            <a:ext cx="4458460" cy="3548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u="sng" dirty="0" smtClean="0">
                <a:solidFill>
                  <a:schemeClr val="tx1"/>
                </a:solidFill>
                <a:latin typeface="Arial Black" pitchFamily="34" charset="0"/>
              </a:rPr>
              <a:t>X – 40  </a:t>
            </a:r>
            <a:r>
              <a:rPr lang="en-US" sz="2400" dirty="0" smtClean="0">
                <a:solidFill>
                  <a:schemeClr val="tx1"/>
                </a:solidFill>
                <a:latin typeface="Arial Black" pitchFamily="34" charset="0"/>
              </a:rPr>
              <a:t>= </a:t>
            </a:r>
            <a:r>
              <a:rPr lang="en-US" sz="2400" u="sng" dirty="0">
                <a:solidFill>
                  <a:schemeClr val="tx1"/>
                </a:solidFill>
                <a:latin typeface="Arial Black" pitchFamily="34" charset="0"/>
              </a:rPr>
              <a:t>3</a:t>
            </a:r>
            <a:r>
              <a:rPr lang="en-US" sz="2400" u="sng" dirty="0" smtClean="0">
                <a:solidFill>
                  <a:schemeClr val="tx1"/>
                </a:solidFill>
                <a:latin typeface="Arial Black" pitchFamily="34" charset="0"/>
              </a:rPr>
              <a:t>  </a:t>
            </a:r>
          </a:p>
          <a:p>
            <a:pPr>
              <a:defRPr/>
            </a:pPr>
            <a:r>
              <a:rPr lang="en-US" sz="2400" dirty="0" smtClean="0">
                <a:solidFill>
                  <a:schemeClr val="tx1"/>
                </a:solidFill>
                <a:latin typeface="Arial Black" pitchFamily="34" charset="0"/>
              </a:rPr>
              <a:t>60 – X     2</a:t>
            </a:r>
          </a:p>
          <a:p>
            <a:pPr>
              <a:defRPr/>
            </a:pPr>
            <a:endParaRPr lang="en-US" sz="2400" dirty="0">
              <a:solidFill>
                <a:schemeClr val="tx1"/>
              </a:solidFill>
              <a:latin typeface="Arial Black" pitchFamily="34" charset="0"/>
            </a:endParaRPr>
          </a:p>
          <a:p>
            <a:pPr>
              <a:defRPr/>
            </a:pPr>
            <a:r>
              <a:rPr lang="en-US" sz="2400" dirty="0">
                <a:solidFill>
                  <a:schemeClr val="tx1"/>
                </a:solidFill>
                <a:latin typeface="Arial Black" pitchFamily="34" charset="0"/>
              </a:rPr>
              <a:t>2</a:t>
            </a:r>
            <a:r>
              <a:rPr lang="en-US" sz="2400" dirty="0" smtClean="0">
                <a:solidFill>
                  <a:schemeClr val="tx1"/>
                </a:solidFill>
                <a:latin typeface="Arial Black" pitchFamily="34" charset="0"/>
              </a:rPr>
              <a:t>X – 80 = 180 – 3x</a:t>
            </a:r>
          </a:p>
          <a:p>
            <a:pPr>
              <a:defRPr/>
            </a:pPr>
            <a:endParaRPr lang="en-US" sz="2400" dirty="0">
              <a:solidFill>
                <a:schemeClr val="tx1"/>
              </a:solidFill>
              <a:latin typeface="Arial Black" pitchFamily="34" charset="0"/>
            </a:endParaRPr>
          </a:p>
          <a:p>
            <a:pPr>
              <a:defRPr/>
            </a:pPr>
            <a:r>
              <a:rPr lang="en-US" sz="2400" dirty="0" smtClean="0">
                <a:solidFill>
                  <a:schemeClr val="tx1"/>
                </a:solidFill>
                <a:latin typeface="Arial Black" pitchFamily="34" charset="0"/>
              </a:rPr>
              <a:t>5X = 260</a:t>
            </a:r>
          </a:p>
          <a:p>
            <a:pPr>
              <a:defRPr/>
            </a:pPr>
            <a:endParaRPr lang="en-US" sz="2400" dirty="0">
              <a:solidFill>
                <a:schemeClr val="tx1"/>
              </a:solidFill>
              <a:latin typeface="Arial Black" pitchFamily="34" charset="0"/>
            </a:endParaRPr>
          </a:p>
          <a:p>
            <a:pPr>
              <a:defRPr/>
            </a:pPr>
            <a:r>
              <a:rPr lang="en-US" sz="2400" dirty="0" smtClean="0">
                <a:solidFill>
                  <a:schemeClr val="tx1"/>
                </a:solidFill>
                <a:latin typeface="Arial Black" pitchFamily="34" charset="0"/>
              </a:rPr>
              <a:t>X = 52 %</a:t>
            </a:r>
          </a:p>
          <a:p>
            <a:pPr>
              <a:defRPr/>
            </a:pPr>
            <a:endParaRPr lang="en-US" sz="2400" dirty="0">
              <a:solidFill>
                <a:schemeClr val="tx1"/>
              </a:solidFill>
              <a:latin typeface="Arial Black" pitchFamily="34" charset="0"/>
            </a:endParaRPr>
          </a:p>
          <a:p>
            <a:pPr>
              <a:defRPr/>
            </a:pPr>
            <a:r>
              <a:rPr lang="en-US" sz="2400" dirty="0">
                <a:solidFill>
                  <a:schemeClr val="tx1"/>
                </a:solidFill>
                <a:latin typeface="Arial Black" pitchFamily="34" charset="0"/>
              </a:rPr>
              <a:t>Answer : c</a:t>
            </a:r>
          </a:p>
        </p:txBody>
      </p:sp>
    </p:spTree>
    <p:extLst>
      <p:ext uri="{BB962C8B-B14F-4D97-AF65-F5344CB8AC3E}">
        <p14:creationId xmlns:p14="http://schemas.microsoft.com/office/powerpoint/2010/main" val="266161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0">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8"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402" y="274638"/>
            <a:ext cx="8621086" cy="1911894"/>
          </a:xfrm>
        </p:spPr>
        <p:txBody>
          <a:bodyPr>
            <a:noAutofit/>
          </a:bodyPr>
          <a:lstStyle/>
          <a:p>
            <a:pPr algn="l"/>
            <a:r>
              <a:rPr lang="en-IN" sz="2800" dirty="0"/>
              <a:t>5. 20 litre of a salt solution containing 83% water is exposed to sunlight for 10 days. After 10 days, if the water content in the remaining solution is 20%. Find the volume of the remaining solution.</a:t>
            </a:r>
            <a:br>
              <a:rPr lang="en-IN" sz="2800" dirty="0"/>
            </a:br>
            <a:r>
              <a:rPr lang="en-IN" sz="2800" dirty="0"/>
              <a:t>a) 8L		b) 4L		c) 4.25L	d) 4.5L</a:t>
            </a:r>
            <a:br>
              <a:rPr lang="en-IN" sz="2800" dirty="0"/>
            </a:br>
            <a:endParaRPr lang="en-IN" sz="2800" dirty="0"/>
          </a:p>
        </p:txBody>
      </p:sp>
      <p:sp>
        <p:nvSpPr>
          <p:cNvPr id="4" name="Rectangle 3"/>
          <p:cNvSpPr/>
          <p:nvPr/>
        </p:nvSpPr>
        <p:spPr bwMode="auto">
          <a:xfrm>
            <a:off x="1310948" y="2198411"/>
            <a:ext cx="967544"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20 L</a:t>
            </a:r>
            <a:endParaRPr lang="en-US" dirty="0">
              <a:solidFill>
                <a:schemeClr val="tx1"/>
              </a:solidFill>
              <a:latin typeface="Arial Black" pitchFamily="34" charset="0"/>
            </a:endParaRPr>
          </a:p>
        </p:txBody>
      </p:sp>
      <p:cxnSp>
        <p:nvCxnSpPr>
          <p:cNvPr id="5" name="Straight Connector 4"/>
          <p:cNvCxnSpPr/>
          <p:nvPr/>
        </p:nvCxnSpPr>
        <p:spPr bwMode="auto">
          <a:xfrm rot="5400000" flipH="1" flipV="1">
            <a:off x="1017638" y="2667650"/>
            <a:ext cx="457200" cy="4571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bwMode="auto">
          <a:xfrm rot="16200000" flipH="1">
            <a:off x="2081974" y="2667649"/>
            <a:ext cx="5334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auto">
          <a:xfrm>
            <a:off x="179512" y="3334733"/>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Salt</a:t>
            </a:r>
            <a:endParaRPr lang="en-US" dirty="0">
              <a:solidFill>
                <a:schemeClr val="tx1"/>
              </a:solidFill>
              <a:latin typeface="Arial Black" pitchFamily="34" charset="0"/>
            </a:endParaRPr>
          </a:p>
        </p:txBody>
      </p:sp>
      <p:sp>
        <p:nvSpPr>
          <p:cNvPr id="8" name="Rectangle 7"/>
          <p:cNvSpPr/>
          <p:nvPr/>
        </p:nvSpPr>
        <p:spPr bwMode="auto">
          <a:xfrm>
            <a:off x="2114601" y="3346611"/>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Water</a:t>
            </a:r>
            <a:endParaRPr lang="en-US" sz="2400" dirty="0">
              <a:solidFill>
                <a:schemeClr val="tx1"/>
              </a:solidFill>
              <a:latin typeface="Arial Black" pitchFamily="34" charset="0"/>
            </a:endParaRPr>
          </a:p>
        </p:txBody>
      </p:sp>
      <p:sp>
        <p:nvSpPr>
          <p:cNvPr id="9" name="Rectangle 8"/>
          <p:cNvSpPr/>
          <p:nvPr/>
        </p:nvSpPr>
        <p:spPr bwMode="auto">
          <a:xfrm>
            <a:off x="343402" y="3777646"/>
            <a:ext cx="96754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17%</a:t>
            </a:r>
            <a:endParaRPr lang="en-US" dirty="0">
              <a:solidFill>
                <a:schemeClr val="tx1"/>
              </a:solidFill>
              <a:latin typeface="Arial Black" pitchFamily="34" charset="0"/>
            </a:endParaRPr>
          </a:p>
        </p:txBody>
      </p:sp>
      <p:sp>
        <p:nvSpPr>
          <p:cNvPr id="10" name="Rectangle 9"/>
          <p:cNvSpPr/>
          <p:nvPr/>
        </p:nvSpPr>
        <p:spPr bwMode="auto">
          <a:xfrm>
            <a:off x="2278491" y="3765345"/>
            <a:ext cx="96754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83%</a:t>
            </a:r>
            <a:endParaRPr lang="en-US" dirty="0">
              <a:solidFill>
                <a:schemeClr val="tx1"/>
              </a:solidFill>
              <a:latin typeface="Arial Black" pitchFamily="34" charset="0"/>
            </a:endParaRPr>
          </a:p>
        </p:txBody>
      </p:sp>
      <p:sp>
        <p:nvSpPr>
          <p:cNvPr id="11" name="Rectangle 10"/>
          <p:cNvSpPr/>
          <p:nvPr/>
        </p:nvSpPr>
        <p:spPr bwMode="auto">
          <a:xfrm>
            <a:off x="343402" y="4372959"/>
            <a:ext cx="113143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3.4 L</a:t>
            </a:r>
            <a:endParaRPr lang="en-US" dirty="0">
              <a:solidFill>
                <a:schemeClr val="tx1"/>
              </a:solidFill>
              <a:latin typeface="Arial Black" pitchFamily="34" charset="0"/>
            </a:endParaRPr>
          </a:p>
        </p:txBody>
      </p:sp>
      <p:sp>
        <p:nvSpPr>
          <p:cNvPr id="12" name="Rectangle 11"/>
          <p:cNvSpPr/>
          <p:nvPr/>
        </p:nvSpPr>
        <p:spPr bwMode="auto">
          <a:xfrm>
            <a:off x="2114602" y="4372959"/>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16.6 L</a:t>
            </a:r>
            <a:endParaRPr lang="en-US" dirty="0">
              <a:solidFill>
                <a:schemeClr val="tx1"/>
              </a:solidFill>
              <a:latin typeface="Arial Black" pitchFamily="34" charset="0"/>
            </a:endParaRPr>
          </a:p>
        </p:txBody>
      </p:sp>
      <p:sp>
        <p:nvSpPr>
          <p:cNvPr id="13" name="Rectangle 12"/>
          <p:cNvSpPr/>
          <p:nvPr/>
        </p:nvSpPr>
        <p:spPr bwMode="auto">
          <a:xfrm>
            <a:off x="179512" y="4815872"/>
            <a:ext cx="3888432" cy="2042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80 % = 3.4</a:t>
            </a:r>
          </a:p>
          <a:p>
            <a:pPr>
              <a:defRPr/>
            </a:pPr>
            <a:r>
              <a:rPr lang="en-US" sz="2400" dirty="0" smtClean="0">
                <a:solidFill>
                  <a:schemeClr val="tx1"/>
                </a:solidFill>
                <a:latin typeface="Arial Black" pitchFamily="34" charset="0"/>
              </a:rPr>
              <a:t>100 % = ?</a:t>
            </a:r>
          </a:p>
          <a:p>
            <a:pPr>
              <a:defRPr/>
            </a:pPr>
            <a:r>
              <a:rPr lang="en-US" sz="2400" u="sng" dirty="0" smtClean="0">
                <a:solidFill>
                  <a:schemeClr val="tx1"/>
                </a:solidFill>
                <a:latin typeface="Arial Black" pitchFamily="34" charset="0"/>
              </a:rPr>
              <a:t>3.4</a:t>
            </a:r>
            <a:r>
              <a:rPr lang="en-US" sz="2400" dirty="0" smtClean="0">
                <a:solidFill>
                  <a:schemeClr val="tx1"/>
                </a:solidFill>
                <a:latin typeface="Arial Black" pitchFamily="34" charset="0"/>
              </a:rPr>
              <a:t> * 100 = </a:t>
            </a:r>
            <a:r>
              <a:rPr lang="en-US" sz="2400" u="sng" dirty="0" smtClean="0">
                <a:solidFill>
                  <a:schemeClr val="tx1"/>
                </a:solidFill>
                <a:latin typeface="Arial Black" pitchFamily="34" charset="0"/>
              </a:rPr>
              <a:t>34</a:t>
            </a:r>
          </a:p>
          <a:p>
            <a:pPr>
              <a:defRPr/>
            </a:pPr>
            <a:r>
              <a:rPr lang="en-US" sz="2400" dirty="0" smtClean="0">
                <a:solidFill>
                  <a:schemeClr val="tx1"/>
                </a:solidFill>
                <a:latin typeface="Arial Black" pitchFamily="34" charset="0"/>
              </a:rPr>
              <a:t>80                8 </a:t>
            </a:r>
          </a:p>
          <a:p>
            <a:pPr>
              <a:defRPr/>
            </a:pPr>
            <a:r>
              <a:rPr lang="en-US" sz="2400" dirty="0" smtClean="0">
                <a:solidFill>
                  <a:schemeClr val="tx1"/>
                </a:solidFill>
                <a:latin typeface="Arial Black" pitchFamily="34" charset="0"/>
              </a:rPr>
              <a:t>                = 4.25 L</a:t>
            </a:r>
            <a:endParaRPr lang="en-US" dirty="0">
              <a:solidFill>
                <a:schemeClr val="tx1"/>
              </a:solidFill>
              <a:latin typeface="Arial Black" pitchFamily="34" charset="0"/>
            </a:endParaRPr>
          </a:p>
        </p:txBody>
      </p:sp>
      <p:sp>
        <p:nvSpPr>
          <p:cNvPr id="14" name="Rectangle 13"/>
          <p:cNvSpPr/>
          <p:nvPr/>
        </p:nvSpPr>
        <p:spPr bwMode="auto">
          <a:xfrm>
            <a:off x="5359820" y="2186532"/>
            <a:ext cx="122840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100 %</a:t>
            </a:r>
            <a:endParaRPr lang="en-US" dirty="0">
              <a:solidFill>
                <a:schemeClr val="tx1"/>
              </a:solidFill>
              <a:latin typeface="Arial Black" pitchFamily="34" charset="0"/>
            </a:endParaRPr>
          </a:p>
        </p:txBody>
      </p:sp>
      <p:cxnSp>
        <p:nvCxnSpPr>
          <p:cNvPr id="15" name="Straight Connector 14"/>
          <p:cNvCxnSpPr/>
          <p:nvPr/>
        </p:nvCxnSpPr>
        <p:spPr bwMode="auto">
          <a:xfrm rot="5400000" flipH="1" flipV="1">
            <a:off x="5131221" y="2655771"/>
            <a:ext cx="457200" cy="4571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auto">
          <a:xfrm rot="16200000" flipH="1">
            <a:off x="6195557" y="2655770"/>
            <a:ext cx="5334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bwMode="auto">
          <a:xfrm>
            <a:off x="4293095" y="3322854"/>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Salt</a:t>
            </a:r>
            <a:endParaRPr lang="en-US" dirty="0">
              <a:solidFill>
                <a:schemeClr val="tx1"/>
              </a:solidFill>
              <a:latin typeface="Arial Black" pitchFamily="34" charset="0"/>
            </a:endParaRPr>
          </a:p>
        </p:txBody>
      </p:sp>
      <p:sp>
        <p:nvSpPr>
          <p:cNvPr id="18" name="Rectangle 17"/>
          <p:cNvSpPr/>
          <p:nvPr/>
        </p:nvSpPr>
        <p:spPr bwMode="auto">
          <a:xfrm>
            <a:off x="6228184" y="3334732"/>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Water</a:t>
            </a:r>
            <a:endParaRPr lang="en-US" sz="2400" dirty="0">
              <a:solidFill>
                <a:schemeClr val="tx1"/>
              </a:solidFill>
              <a:latin typeface="Arial Black" pitchFamily="34" charset="0"/>
            </a:endParaRPr>
          </a:p>
        </p:txBody>
      </p:sp>
      <p:sp>
        <p:nvSpPr>
          <p:cNvPr id="19" name="Rectangle 18"/>
          <p:cNvSpPr/>
          <p:nvPr/>
        </p:nvSpPr>
        <p:spPr bwMode="auto">
          <a:xfrm>
            <a:off x="4293095" y="3765767"/>
            <a:ext cx="113143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3.4 L</a:t>
            </a:r>
            <a:endParaRPr lang="en-US" dirty="0">
              <a:solidFill>
                <a:schemeClr val="tx1"/>
              </a:solidFill>
              <a:latin typeface="Arial Black" pitchFamily="34" charset="0"/>
            </a:endParaRPr>
          </a:p>
        </p:txBody>
      </p:sp>
      <p:sp>
        <p:nvSpPr>
          <p:cNvPr id="20" name="Rectangle 19"/>
          <p:cNvSpPr/>
          <p:nvPr/>
        </p:nvSpPr>
        <p:spPr bwMode="auto">
          <a:xfrm>
            <a:off x="6392074" y="3753466"/>
            <a:ext cx="96754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Arial Black" pitchFamily="34" charset="0"/>
              </a:rPr>
              <a:t>?</a:t>
            </a:r>
            <a:endParaRPr lang="en-US" dirty="0">
              <a:solidFill>
                <a:schemeClr val="tx1"/>
              </a:solidFill>
              <a:latin typeface="Arial Black" pitchFamily="34" charset="0"/>
            </a:endParaRPr>
          </a:p>
        </p:txBody>
      </p:sp>
      <p:sp>
        <p:nvSpPr>
          <p:cNvPr id="21" name="Rectangle 20"/>
          <p:cNvSpPr/>
          <p:nvPr/>
        </p:nvSpPr>
        <p:spPr bwMode="auto">
          <a:xfrm>
            <a:off x="4439995" y="4232860"/>
            <a:ext cx="96754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80%</a:t>
            </a:r>
            <a:endParaRPr lang="en-US" dirty="0">
              <a:solidFill>
                <a:schemeClr val="tx1"/>
              </a:solidFill>
              <a:latin typeface="Arial Black" pitchFamily="34" charset="0"/>
            </a:endParaRPr>
          </a:p>
        </p:txBody>
      </p:sp>
      <p:sp>
        <p:nvSpPr>
          <p:cNvPr id="22" name="Rectangle 21"/>
          <p:cNvSpPr/>
          <p:nvPr/>
        </p:nvSpPr>
        <p:spPr bwMode="auto">
          <a:xfrm>
            <a:off x="6375084" y="4220559"/>
            <a:ext cx="96754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20%</a:t>
            </a:r>
            <a:endParaRPr lang="en-US" dirty="0">
              <a:solidFill>
                <a:schemeClr val="tx1"/>
              </a:solidFill>
              <a:latin typeface="Arial Black" pitchFamily="34" charset="0"/>
            </a:endParaRPr>
          </a:p>
        </p:txBody>
      </p:sp>
      <p:sp>
        <p:nvSpPr>
          <p:cNvPr id="23" name="Rectangle 22"/>
          <p:cNvSpPr/>
          <p:nvPr/>
        </p:nvSpPr>
        <p:spPr bwMode="auto">
          <a:xfrm>
            <a:off x="5973741" y="5949280"/>
            <a:ext cx="2819878" cy="6766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Answer : c</a:t>
            </a:r>
            <a:endParaRPr lang="en-US" sz="2400" dirty="0">
              <a:solidFill>
                <a:schemeClr val="tx1"/>
              </a:solidFill>
              <a:latin typeface="Arial Black" pitchFamily="34" charset="0"/>
            </a:endParaRPr>
          </a:p>
        </p:txBody>
      </p:sp>
    </p:spTree>
    <p:extLst>
      <p:ext uri="{BB962C8B-B14F-4D97-AF65-F5344CB8AC3E}">
        <p14:creationId xmlns:p14="http://schemas.microsoft.com/office/powerpoint/2010/main" val="396654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
                                            <p:txEl>
                                              <p:pRg st="2" end="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P spid="12" grpId="0"/>
      <p:bldP spid="14" grpId="0"/>
      <p:bldP spid="17" grpId="0"/>
      <p:bldP spid="18" grpId="0"/>
      <p:bldP spid="19" grpId="0"/>
      <p:bldP spid="20" grpId="0"/>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218"/>
          </a:xfrm>
        </p:spPr>
        <p:txBody>
          <a:bodyPr>
            <a:noAutofit/>
          </a:bodyPr>
          <a:lstStyle/>
          <a:p>
            <a:pPr algn="l"/>
            <a:r>
              <a:rPr lang="en-IN" sz="2800" dirty="0"/>
              <a:t>6. In fresh grapes water content is 76%. In dried grapes water content is 20%. If I have 10 kg fresh grapes how many </a:t>
            </a:r>
            <a:r>
              <a:rPr lang="en-IN" sz="2800" dirty="0" err="1"/>
              <a:t>kgs</a:t>
            </a:r>
            <a:r>
              <a:rPr lang="en-IN" sz="2800" dirty="0"/>
              <a:t> of dried grapes can be made?</a:t>
            </a:r>
            <a:br>
              <a:rPr lang="en-IN" sz="2800" dirty="0"/>
            </a:br>
            <a:r>
              <a:rPr lang="en-IN" sz="2800" dirty="0"/>
              <a:t>a) 3kg		b) 4kg	</a:t>
            </a:r>
            <a:r>
              <a:rPr lang="en-IN" sz="2800" dirty="0" smtClean="0"/>
              <a:t>	c</a:t>
            </a:r>
            <a:r>
              <a:rPr lang="en-IN" sz="2800" dirty="0"/>
              <a:t>) 5kg		d) </a:t>
            </a:r>
            <a:r>
              <a:rPr lang="en-IN" sz="2800" dirty="0" smtClean="0"/>
              <a:t>2kg</a:t>
            </a:r>
            <a:endParaRPr lang="en-IN" sz="2800" dirty="0"/>
          </a:p>
        </p:txBody>
      </p:sp>
      <p:sp>
        <p:nvSpPr>
          <p:cNvPr id="4" name="Rectangle 3"/>
          <p:cNvSpPr/>
          <p:nvPr/>
        </p:nvSpPr>
        <p:spPr bwMode="auto">
          <a:xfrm>
            <a:off x="1310948" y="2198411"/>
            <a:ext cx="1172820"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10 Kg</a:t>
            </a:r>
            <a:endParaRPr lang="en-US" dirty="0">
              <a:solidFill>
                <a:schemeClr val="tx1"/>
              </a:solidFill>
              <a:latin typeface="Arial Black" pitchFamily="34" charset="0"/>
            </a:endParaRPr>
          </a:p>
        </p:txBody>
      </p:sp>
      <p:cxnSp>
        <p:nvCxnSpPr>
          <p:cNvPr id="5" name="Straight Connector 4"/>
          <p:cNvCxnSpPr/>
          <p:nvPr/>
        </p:nvCxnSpPr>
        <p:spPr bwMode="auto">
          <a:xfrm rot="5400000" flipH="1" flipV="1">
            <a:off x="1017638" y="2667650"/>
            <a:ext cx="457200" cy="4571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bwMode="auto">
          <a:xfrm rot="16200000" flipH="1">
            <a:off x="2081974" y="2667649"/>
            <a:ext cx="5334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auto">
          <a:xfrm>
            <a:off x="179512" y="3334733"/>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Grape</a:t>
            </a:r>
            <a:endParaRPr lang="en-US" dirty="0">
              <a:solidFill>
                <a:schemeClr val="tx1"/>
              </a:solidFill>
              <a:latin typeface="Arial Black" pitchFamily="34" charset="0"/>
            </a:endParaRPr>
          </a:p>
        </p:txBody>
      </p:sp>
      <p:sp>
        <p:nvSpPr>
          <p:cNvPr id="8" name="Rectangle 7"/>
          <p:cNvSpPr/>
          <p:nvPr/>
        </p:nvSpPr>
        <p:spPr bwMode="auto">
          <a:xfrm>
            <a:off x="2114601" y="3346611"/>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Water</a:t>
            </a:r>
            <a:endParaRPr lang="en-US" sz="2400" dirty="0">
              <a:solidFill>
                <a:schemeClr val="tx1"/>
              </a:solidFill>
              <a:latin typeface="Arial Black" pitchFamily="34" charset="0"/>
            </a:endParaRPr>
          </a:p>
        </p:txBody>
      </p:sp>
      <p:sp>
        <p:nvSpPr>
          <p:cNvPr id="9" name="Rectangle 8"/>
          <p:cNvSpPr/>
          <p:nvPr/>
        </p:nvSpPr>
        <p:spPr bwMode="auto">
          <a:xfrm>
            <a:off x="343402" y="3777646"/>
            <a:ext cx="96754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24%</a:t>
            </a:r>
            <a:endParaRPr lang="en-US" dirty="0">
              <a:solidFill>
                <a:schemeClr val="tx1"/>
              </a:solidFill>
              <a:latin typeface="Arial Black" pitchFamily="34" charset="0"/>
            </a:endParaRPr>
          </a:p>
        </p:txBody>
      </p:sp>
      <p:sp>
        <p:nvSpPr>
          <p:cNvPr id="10" name="Rectangle 9"/>
          <p:cNvSpPr/>
          <p:nvPr/>
        </p:nvSpPr>
        <p:spPr bwMode="auto">
          <a:xfrm>
            <a:off x="2278491" y="3765345"/>
            <a:ext cx="96754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76%</a:t>
            </a:r>
            <a:endParaRPr lang="en-US" dirty="0">
              <a:solidFill>
                <a:schemeClr val="tx1"/>
              </a:solidFill>
              <a:latin typeface="Arial Black" pitchFamily="34" charset="0"/>
            </a:endParaRPr>
          </a:p>
        </p:txBody>
      </p:sp>
      <p:sp>
        <p:nvSpPr>
          <p:cNvPr id="11" name="Rectangle 10"/>
          <p:cNvSpPr/>
          <p:nvPr/>
        </p:nvSpPr>
        <p:spPr bwMode="auto">
          <a:xfrm>
            <a:off x="343402" y="4372959"/>
            <a:ext cx="113143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Arial Black" pitchFamily="34" charset="0"/>
              </a:rPr>
              <a:t>2</a:t>
            </a:r>
            <a:r>
              <a:rPr lang="en-US" sz="2400" dirty="0" smtClean="0">
                <a:solidFill>
                  <a:schemeClr val="tx1"/>
                </a:solidFill>
                <a:latin typeface="Arial Black" pitchFamily="34" charset="0"/>
              </a:rPr>
              <a:t>.4</a:t>
            </a:r>
            <a:endParaRPr lang="en-US" dirty="0">
              <a:solidFill>
                <a:schemeClr val="tx1"/>
              </a:solidFill>
              <a:latin typeface="Arial Black" pitchFamily="34" charset="0"/>
            </a:endParaRPr>
          </a:p>
        </p:txBody>
      </p:sp>
      <p:sp>
        <p:nvSpPr>
          <p:cNvPr id="12" name="Rectangle 11"/>
          <p:cNvSpPr/>
          <p:nvPr/>
        </p:nvSpPr>
        <p:spPr bwMode="auto">
          <a:xfrm>
            <a:off x="2114602" y="4372959"/>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Arial Black" pitchFamily="34" charset="0"/>
              </a:rPr>
              <a:t>7</a:t>
            </a:r>
            <a:r>
              <a:rPr lang="en-US" sz="2400" dirty="0" smtClean="0">
                <a:solidFill>
                  <a:schemeClr val="tx1"/>
                </a:solidFill>
                <a:latin typeface="Arial Black" pitchFamily="34" charset="0"/>
              </a:rPr>
              <a:t>.6 </a:t>
            </a:r>
            <a:endParaRPr lang="en-US" dirty="0">
              <a:solidFill>
                <a:schemeClr val="tx1"/>
              </a:solidFill>
              <a:latin typeface="Arial Black" pitchFamily="34" charset="0"/>
            </a:endParaRPr>
          </a:p>
        </p:txBody>
      </p:sp>
      <p:sp>
        <p:nvSpPr>
          <p:cNvPr id="13" name="Rectangle 12"/>
          <p:cNvSpPr/>
          <p:nvPr/>
        </p:nvSpPr>
        <p:spPr bwMode="auto">
          <a:xfrm>
            <a:off x="179512" y="4815872"/>
            <a:ext cx="3888432" cy="2042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80 % = 2.4</a:t>
            </a:r>
          </a:p>
          <a:p>
            <a:pPr>
              <a:defRPr/>
            </a:pPr>
            <a:r>
              <a:rPr lang="en-US" sz="2400" dirty="0" smtClean="0">
                <a:solidFill>
                  <a:schemeClr val="tx1"/>
                </a:solidFill>
                <a:latin typeface="Arial Black" pitchFamily="34" charset="0"/>
              </a:rPr>
              <a:t>100 % = ?</a:t>
            </a:r>
          </a:p>
          <a:p>
            <a:pPr>
              <a:defRPr/>
            </a:pPr>
            <a:r>
              <a:rPr lang="en-US" sz="2400" u="sng" dirty="0">
                <a:solidFill>
                  <a:schemeClr val="tx1"/>
                </a:solidFill>
                <a:latin typeface="Arial Black" pitchFamily="34" charset="0"/>
              </a:rPr>
              <a:t>2</a:t>
            </a:r>
            <a:r>
              <a:rPr lang="en-US" sz="2400" u="sng" dirty="0" smtClean="0">
                <a:solidFill>
                  <a:schemeClr val="tx1"/>
                </a:solidFill>
                <a:latin typeface="Arial Black" pitchFamily="34" charset="0"/>
              </a:rPr>
              <a:t>.4</a:t>
            </a:r>
            <a:r>
              <a:rPr lang="en-US" sz="2400" dirty="0" smtClean="0">
                <a:solidFill>
                  <a:schemeClr val="tx1"/>
                </a:solidFill>
                <a:latin typeface="Arial Black" pitchFamily="34" charset="0"/>
              </a:rPr>
              <a:t> * 100 = </a:t>
            </a:r>
            <a:r>
              <a:rPr lang="en-US" sz="2400" u="sng" dirty="0">
                <a:solidFill>
                  <a:schemeClr val="tx1"/>
                </a:solidFill>
                <a:latin typeface="Arial Black" pitchFamily="34" charset="0"/>
              </a:rPr>
              <a:t>2</a:t>
            </a:r>
            <a:r>
              <a:rPr lang="en-US" sz="2400" u="sng" dirty="0" smtClean="0">
                <a:solidFill>
                  <a:schemeClr val="tx1"/>
                </a:solidFill>
                <a:latin typeface="Arial Black" pitchFamily="34" charset="0"/>
              </a:rPr>
              <a:t>4</a:t>
            </a:r>
          </a:p>
          <a:p>
            <a:pPr>
              <a:defRPr/>
            </a:pPr>
            <a:r>
              <a:rPr lang="en-US" sz="2400" dirty="0" smtClean="0">
                <a:solidFill>
                  <a:schemeClr val="tx1"/>
                </a:solidFill>
                <a:latin typeface="Arial Black" pitchFamily="34" charset="0"/>
              </a:rPr>
              <a:t>80                8 </a:t>
            </a:r>
          </a:p>
          <a:p>
            <a:pPr>
              <a:defRPr/>
            </a:pPr>
            <a:r>
              <a:rPr lang="en-US" sz="2400" dirty="0" smtClean="0">
                <a:solidFill>
                  <a:schemeClr val="tx1"/>
                </a:solidFill>
                <a:latin typeface="Arial Black" pitchFamily="34" charset="0"/>
              </a:rPr>
              <a:t>                = 3 Kg</a:t>
            </a:r>
            <a:endParaRPr lang="en-US" dirty="0">
              <a:solidFill>
                <a:schemeClr val="tx1"/>
              </a:solidFill>
              <a:latin typeface="Arial Black" pitchFamily="34" charset="0"/>
            </a:endParaRPr>
          </a:p>
        </p:txBody>
      </p:sp>
      <p:sp>
        <p:nvSpPr>
          <p:cNvPr id="14" name="Rectangle 13"/>
          <p:cNvSpPr/>
          <p:nvPr/>
        </p:nvSpPr>
        <p:spPr bwMode="auto">
          <a:xfrm>
            <a:off x="5359820" y="2186532"/>
            <a:ext cx="1228403"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100 %</a:t>
            </a:r>
            <a:endParaRPr lang="en-US" dirty="0">
              <a:solidFill>
                <a:schemeClr val="tx1"/>
              </a:solidFill>
              <a:latin typeface="Arial Black" pitchFamily="34" charset="0"/>
            </a:endParaRPr>
          </a:p>
        </p:txBody>
      </p:sp>
      <p:cxnSp>
        <p:nvCxnSpPr>
          <p:cNvPr id="15" name="Straight Connector 14"/>
          <p:cNvCxnSpPr/>
          <p:nvPr/>
        </p:nvCxnSpPr>
        <p:spPr bwMode="auto">
          <a:xfrm rot="5400000" flipH="1" flipV="1">
            <a:off x="5131221" y="2655771"/>
            <a:ext cx="457200" cy="4571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auto">
          <a:xfrm rot="16200000" flipH="1">
            <a:off x="6195557" y="2655770"/>
            <a:ext cx="5334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bwMode="auto">
          <a:xfrm>
            <a:off x="4293095" y="3322854"/>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latin typeface="Arial Black" pitchFamily="34" charset="0"/>
              </a:rPr>
              <a:t>Grape</a:t>
            </a:r>
            <a:endParaRPr lang="en-US" dirty="0">
              <a:solidFill>
                <a:schemeClr val="tx1"/>
              </a:solidFill>
              <a:latin typeface="Arial Black" pitchFamily="34" charset="0"/>
            </a:endParaRPr>
          </a:p>
        </p:txBody>
      </p:sp>
      <p:sp>
        <p:nvSpPr>
          <p:cNvPr id="18" name="Rectangle 17"/>
          <p:cNvSpPr/>
          <p:nvPr/>
        </p:nvSpPr>
        <p:spPr bwMode="auto">
          <a:xfrm>
            <a:off x="6228184" y="3334732"/>
            <a:ext cx="1295326"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Water</a:t>
            </a:r>
            <a:endParaRPr lang="en-US" sz="2400" dirty="0">
              <a:solidFill>
                <a:schemeClr val="tx1"/>
              </a:solidFill>
              <a:latin typeface="Arial Black" pitchFamily="34" charset="0"/>
            </a:endParaRPr>
          </a:p>
        </p:txBody>
      </p:sp>
      <p:sp>
        <p:nvSpPr>
          <p:cNvPr id="19" name="Rectangle 18"/>
          <p:cNvSpPr/>
          <p:nvPr/>
        </p:nvSpPr>
        <p:spPr bwMode="auto">
          <a:xfrm>
            <a:off x="4293095" y="3765767"/>
            <a:ext cx="113143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Arial Black" pitchFamily="34" charset="0"/>
              </a:rPr>
              <a:t>2</a:t>
            </a:r>
            <a:r>
              <a:rPr lang="en-US" sz="2400" dirty="0" smtClean="0">
                <a:solidFill>
                  <a:schemeClr val="tx1"/>
                </a:solidFill>
                <a:latin typeface="Arial Black" pitchFamily="34" charset="0"/>
              </a:rPr>
              <a:t>.4 L</a:t>
            </a:r>
            <a:endParaRPr lang="en-US" dirty="0">
              <a:solidFill>
                <a:schemeClr val="tx1"/>
              </a:solidFill>
              <a:latin typeface="Arial Black" pitchFamily="34" charset="0"/>
            </a:endParaRPr>
          </a:p>
        </p:txBody>
      </p:sp>
      <p:sp>
        <p:nvSpPr>
          <p:cNvPr id="20" name="Rectangle 19"/>
          <p:cNvSpPr/>
          <p:nvPr/>
        </p:nvSpPr>
        <p:spPr bwMode="auto">
          <a:xfrm>
            <a:off x="6392074" y="3753466"/>
            <a:ext cx="96754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Arial Black" pitchFamily="34" charset="0"/>
              </a:rPr>
              <a:t>?</a:t>
            </a:r>
            <a:endParaRPr lang="en-US" dirty="0">
              <a:solidFill>
                <a:schemeClr val="tx1"/>
              </a:solidFill>
              <a:latin typeface="Arial Black" pitchFamily="34" charset="0"/>
            </a:endParaRPr>
          </a:p>
        </p:txBody>
      </p:sp>
      <p:sp>
        <p:nvSpPr>
          <p:cNvPr id="21" name="Rectangle 20"/>
          <p:cNvSpPr/>
          <p:nvPr/>
        </p:nvSpPr>
        <p:spPr bwMode="auto">
          <a:xfrm>
            <a:off x="4439995" y="4232860"/>
            <a:ext cx="96754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80%</a:t>
            </a:r>
            <a:endParaRPr lang="en-US" dirty="0">
              <a:solidFill>
                <a:schemeClr val="tx1"/>
              </a:solidFill>
              <a:latin typeface="Arial Black" pitchFamily="34" charset="0"/>
            </a:endParaRPr>
          </a:p>
        </p:txBody>
      </p:sp>
      <p:sp>
        <p:nvSpPr>
          <p:cNvPr id="22" name="Rectangle 21"/>
          <p:cNvSpPr/>
          <p:nvPr/>
        </p:nvSpPr>
        <p:spPr bwMode="auto">
          <a:xfrm>
            <a:off x="6375084" y="4220559"/>
            <a:ext cx="967545" cy="44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chemeClr val="tx1"/>
                </a:solidFill>
                <a:latin typeface="Arial Black" pitchFamily="34" charset="0"/>
              </a:rPr>
              <a:t>20%</a:t>
            </a:r>
            <a:endParaRPr lang="en-US" dirty="0">
              <a:solidFill>
                <a:schemeClr val="tx1"/>
              </a:solidFill>
              <a:latin typeface="Arial Black" pitchFamily="34" charset="0"/>
            </a:endParaRPr>
          </a:p>
        </p:txBody>
      </p:sp>
      <p:sp>
        <p:nvSpPr>
          <p:cNvPr id="23" name="Rectangle 22"/>
          <p:cNvSpPr/>
          <p:nvPr/>
        </p:nvSpPr>
        <p:spPr bwMode="auto">
          <a:xfrm>
            <a:off x="5973741" y="5949280"/>
            <a:ext cx="2819878" cy="6766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smtClean="0">
                <a:solidFill>
                  <a:schemeClr val="tx1"/>
                </a:solidFill>
                <a:latin typeface="Arial Black" pitchFamily="34" charset="0"/>
              </a:rPr>
              <a:t>Answer : a</a:t>
            </a:r>
            <a:endParaRPr lang="en-US" sz="2400" dirty="0">
              <a:solidFill>
                <a:schemeClr val="tx1"/>
              </a:solidFill>
              <a:latin typeface="Arial Black" pitchFamily="34" charset="0"/>
            </a:endParaRPr>
          </a:p>
        </p:txBody>
      </p:sp>
    </p:spTree>
    <p:extLst>
      <p:ext uri="{BB962C8B-B14F-4D97-AF65-F5344CB8AC3E}">
        <p14:creationId xmlns:p14="http://schemas.microsoft.com/office/powerpoint/2010/main" val="4244459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
                                            <p:txEl>
                                              <p:pRg st="2" end="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P spid="12" grpId="0"/>
      <p:bldP spid="14" grpId="0"/>
      <p:bldP spid="17" grpId="0"/>
      <p:bldP spid="18" grpId="0"/>
      <p:bldP spid="19" grpId="0"/>
      <p:bldP spid="20" grpId="0"/>
      <p:bldP spid="21" grpId="0"/>
      <p:bldP spid="22"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TotalTime>
  <Words>1756</Words>
  <Application>Microsoft Office PowerPoint</Application>
  <PresentationFormat>On-screen Show (4:3)</PresentationFormat>
  <Paragraphs>383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1_Office Theme</vt:lpstr>
      <vt:lpstr>18PDM301L</vt:lpstr>
      <vt:lpstr>Mixtures and Solutions</vt:lpstr>
      <vt:lpstr>PowerPoint Presentation</vt:lpstr>
      <vt:lpstr>1. One variety of sugar costing Rs. 15/kg is mixed with another variety of sugar costing Rs 20/kg, then which of the following is true, about the average cost of the mixture?</vt:lpstr>
      <vt:lpstr>2. Ten litre of milk is added to 50 litre of a solution of milk &amp; water containing 40% milk. Find the percentage of water in the final mixture. a) 10%  b) 20% c) 50% d) 75% </vt:lpstr>
      <vt:lpstr>3. A mixture of water and milk contains 75% milk. In 60 L of such a mixture how much water should to be added to make the concentration of water as 50%? a) 30 L  b) 50 L c) 40 L  d) 45 L </vt:lpstr>
      <vt:lpstr>4.  3 litre of Hydrochloric acid solution contains 40% of water is mixed with 2 litre of Hydrochloric acid solution contains 60% of water. Find the percentage of Hydrochloric acid in the resultant mixture.                           a) 50% b) 51% c) 52% d) 53%</vt:lpstr>
      <vt:lpstr>5. 20 litre of a salt solution containing 83% water is exposed to sunlight for 10 days. After 10 days, if the water content in the remaining solution is 20%. Find the volume of the remaining solution. a) 8L  b) 4L  c) 4.25L d) 4.5L </vt:lpstr>
      <vt:lpstr>6. In fresh grapes water content is 76%. In dried grapes water content is 20%. If I have 10 kg fresh grapes how many kgs of dried grapes can be made? a) 3kg  b) 4kg  c) 5kg  d) 2kg</vt:lpstr>
      <vt:lpstr>7. A vessel contains 24 litre of a mixture of ethanol &amp; water. If the ratio of ethanol and water in the mixture is 5:3, then how much water should be added to this mixture to reverse the ratio of ethanol and water? a) 10   b) 16  c) 15   d) 11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Mathi</dc:creator>
  <cp:lastModifiedBy>Mathi</cp:lastModifiedBy>
  <cp:revision>109</cp:revision>
  <dcterms:created xsi:type="dcterms:W3CDTF">2020-09-15T13:13:06Z</dcterms:created>
  <dcterms:modified xsi:type="dcterms:W3CDTF">2020-09-20T18:13:22Z</dcterms:modified>
</cp:coreProperties>
</file>