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4" r:id="rId25"/>
    <p:sldId id="285" r:id="rId26"/>
    <p:sldId id="287" r:id="rId27"/>
    <p:sldId id="282" r:id="rId28"/>
    <p:sldId id="283" r:id="rId29"/>
    <p:sldId id="288" r:id="rId30"/>
    <p:sldId id="289" r:id="rId31"/>
    <p:sldId id="290" r:id="rId32"/>
    <p:sldId id="294" r:id="rId33"/>
    <p:sldId id="291" r:id="rId34"/>
    <p:sldId id="292" r:id="rId35"/>
    <p:sldId id="293" r:id="rId36"/>
    <p:sldId id="29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3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30-09-2020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3847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30-09-2020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822836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30-09-2020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63032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30-09-2020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33088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30-09-2020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23578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1D1F1D-BFB2-44FD-BFF2-30F23433DA41}" type="datetimeFigureOut">
              <a:rPr lang="en-IN" smtClean="0">
                <a:solidFill>
                  <a:prstClr val="white">
                    <a:tint val="75000"/>
                  </a:prstClr>
                </a:solidFill>
              </a:rPr>
              <a:pPr/>
              <a:t>30-09-2020</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31507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1D1F1D-BFB2-44FD-BFF2-30F23433DA41}" type="datetimeFigureOut">
              <a:rPr lang="en-IN" smtClean="0">
                <a:solidFill>
                  <a:prstClr val="white">
                    <a:tint val="75000"/>
                  </a:prstClr>
                </a:solidFill>
              </a:rPr>
              <a:pPr/>
              <a:t>30-09-2020</a:t>
            </a:fld>
            <a:endParaRPr lang="en-IN">
              <a:solidFill>
                <a:prstClr val="white">
                  <a:tint val="75000"/>
                </a:prstClr>
              </a:solidFill>
            </a:endParaRPr>
          </a:p>
        </p:txBody>
      </p:sp>
      <p:sp>
        <p:nvSpPr>
          <p:cNvPr id="8" name="Footer Placeholder 7"/>
          <p:cNvSpPr>
            <a:spLocks noGrp="1"/>
          </p:cNvSpPr>
          <p:nvPr>
            <p:ph type="ftr" sz="quarter" idx="11"/>
          </p:nvPr>
        </p:nvSpPr>
        <p:spPr/>
        <p:txBody>
          <a:bodyPr/>
          <a:lstStyle/>
          <a:p>
            <a:endParaRPr lang="en-IN">
              <a:solidFill>
                <a:prstClr val="white">
                  <a:tint val="75000"/>
                </a:prstClr>
              </a:solidFill>
            </a:endParaRPr>
          </a:p>
        </p:txBody>
      </p:sp>
      <p:sp>
        <p:nvSpPr>
          <p:cNvPr id="9" name="Slide Number Placeholder 8"/>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752989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1D1F1D-BFB2-44FD-BFF2-30F23433DA41}" type="datetimeFigureOut">
              <a:rPr lang="en-IN" smtClean="0">
                <a:solidFill>
                  <a:prstClr val="white">
                    <a:tint val="75000"/>
                  </a:prstClr>
                </a:solidFill>
              </a:rPr>
              <a:pPr/>
              <a:t>30-09-2020</a:t>
            </a:fld>
            <a:endParaRPr lang="en-IN">
              <a:solidFill>
                <a:prstClr val="white">
                  <a:tint val="75000"/>
                </a:prstClr>
              </a:solidFill>
            </a:endParaRPr>
          </a:p>
        </p:txBody>
      </p:sp>
      <p:sp>
        <p:nvSpPr>
          <p:cNvPr id="4" name="Footer Placeholder 3"/>
          <p:cNvSpPr>
            <a:spLocks noGrp="1"/>
          </p:cNvSpPr>
          <p:nvPr>
            <p:ph type="ftr" sz="quarter" idx="11"/>
          </p:nvPr>
        </p:nvSpPr>
        <p:spPr/>
        <p:txBody>
          <a:bodyPr/>
          <a:lstStyle/>
          <a:p>
            <a:endParaRPr lang="en-IN">
              <a:solidFill>
                <a:prstClr val="white">
                  <a:tint val="75000"/>
                </a:prstClr>
              </a:solidFill>
            </a:endParaRPr>
          </a:p>
        </p:txBody>
      </p:sp>
      <p:sp>
        <p:nvSpPr>
          <p:cNvPr id="5" name="Slide Number Placeholder 4"/>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26640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D1F1D-BFB2-44FD-BFF2-30F23433DA41}" type="datetimeFigureOut">
              <a:rPr lang="en-IN" smtClean="0">
                <a:solidFill>
                  <a:prstClr val="white">
                    <a:tint val="75000"/>
                  </a:prstClr>
                </a:solidFill>
              </a:rPr>
              <a:pPr/>
              <a:t>30-09-2020</a:t>
            </a:fld>
            <a:endParaRPr lang="en-IN">
              <a:solidFill>
                <a:prstClr val="white">
                  <a:tint val="75000"/>
                </a:prstClr>
              </a:solidFill>
            </a:endParaRPr>
          </a:p>
        </p:txBody>
      </p:sp>
      <p:sp>
        <p:nvSpPr>
          <p:cNvPr id="3" name="Footer Placeholder 2"/>
          <p:cNvSpPr>
            <a:spLocks noGrp="1"/>
          </p:cNvSpPr>
          <p:nvPr>
            <p:ph type="ftr" sz="quarter" idx="11"/>
          </p:nvPr>
        </p:nvSpPr>
        <p:spPr/>
        <p:txBody>
          <a:bodyPr/>
          <a:lstStyle/>
          <a:p>
            <a:endParaRPr lang="en-IN">
              <a:solidFill>
                <a:prstClr val="white">
                  <a:tint val="75000"/>
                </a:prstClr>
              </a:solidFill>
            </a:endParaRPr>
          </a:p>
        </p:txBody>
      </p:sp>
      <p:sp>
        <p:nvSpPr>
          <p:cNvPr id="4" name="Slide Number Placeholder 3"/>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91783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D1F1D-BFB2-44FD-BFF2-30F23433DA41}" type="datetimeFigureOut">
              <a:rPr lang="en-IN" smtClean="0">
                <a:solidFill>
                  <a:prstClr val="white">
                    <a:tint val="75000"/>
                  </a:prstClr>
                </a:solidFill>
              </a:rPr>
              <a:pPr/>
              <a:t>30-09-2020</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884276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D1F1D-BFB2-44FD-BFF2-30F23433DA41}" type="datetimeFigureOut">
              <a:rPr lang="en-IN" smtClean="0">
                <a:solidFill>
                  <a:prstClr val="white">
                    <a:tint val="75000"/>
                  </a:prstClr>
                </a:solidFill>
              </a:rPr>
              <a:pPr/>
              <a:t>30-09-2020</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57510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D1F1D-BFB2-44FD-BFF2-30F23433DA41}" type="datetimeFigureOut">
              <a:rPr lang="en-IN" smtClean="0">
                <a:solidFill>
                  <a:prstClr val="white">
                    <a:tint val="75000"/>
                  </a:prstClr>
                </a:solidFill>
              </a:rPr>
              <a:pPr/>
              <a:t>30-09-2020</a:t>
            </a:fld>
            <a:endParaRPr lang="en-IN">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7313137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3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052736"/>
            <a:ext cx="7772400" cy="1470025"/>
          </a:xfrm>
        </p:spPr>
        <p:txBody>
          <a:bodyPr/>
          <a:lstStyle/>
          <a:p>
            <a:r>
              <a:rPr lang="en-US" dirty="0" smtClean="0"/>
              <a:t>18PDM301L</a:t>
            </a:r>
            <a:endParaRPr lang="en-IN" dirty="0"/>
          </a:p>
        </p:txBody>
      </p:sp>
      <p:sp>
        <p:nvSpPr>
          <p:cNvPr id="3" name="Subtitle 2"/>
          <p:cNvSpPr>
            <a:spLocks noGrp="1"/>
          </p:cNvSpPr>
          <p:nvPr>
            <p:ph type="subTitle" idx="1"/>
          </p:nvPr>
        </p:nvSpPr>
        <p:spPr>
          <a:xfrm>
            <a:off x="683568" y="3212976"/>
            <a:ext cx="7848872" cy="2664296"/>
          </a:xfrm>
        </p:spPr>
        <p:txBody>
          <a:bodyPr>
            <a:noAutofit/>
          </a:bodyPr>
          <a:lstStyle/>
          <a:p>
            <a:r>
              <a:rPr lang="en-US" sz="5400" dirty="0" smtClean="0"/>
              <a:t>Analytical and Logical Thinking Skills</a:t>
            </a:r>
            <a:endParaRPr lang="en-IN" sz="5400" dirty="0"/>
          </a:p>
        </p:txBody>
      </p:sp>
    </p:spTree>
    <p:extLst>
      <p:ext uri="{BB962C8B-B14F-4D97-AF65-F5344CB8AC3E}">
        <p14:creationId xmlns:p14="http://schemas.microsoft.com/office/powerpoint/2010/main" val="1057004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785104"/>
          </a:xfrm>
          <a:prstGeom prst="rect">
            <a:avLst/>
          </a:prstGeom>
        </p:spPr>
        <p:txBody>
          <a:bodyPr wrap="square">
            <a:spAutoFit/>
          </a:bodyPr>
          <a:lstStyle/>
          <a:p>
            <a:r>
              <a:rPr lang="en-IN" sz="2200" b="1" dirty="0"/>
              <a:t>2. A can complete a job in 16 days. B can do the same job in 24 days. They started working together but after some days A left the job. B alone completed the remaining work in 9 more days. After how many days A left the job.</a:t>
            </a:r>
          </a:p>
          <a:p>
            <a:r>
              <a:rPr lang="en-IN" sz="2200" b="1" dirty="0"/>
              <a:t>a. 5		b. 6		c. 7 		d. Can’t be determined </a:t>
            </a:r>
          </a:p>
        </p:txBody>
      </p:sp>
      <p:sp>
        <p:nvSpPr>
          <p:cNvPr id="3" name="TextBox 2"/>
          <p:cNvSpPr txBox="1"/>
          <p:nvPr/>
        </p:nvSpPr>
        <p:spPr>
          <a:xfrm>
            <a:off x="179512" y="1955205"/>
            <a:ext cx="8784976" cy="1107996"/>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LCM of 16 and 24 =</a:t>
            </a:r>
          </a:p>
          <a:p>
            <a:pPr>
              <a:lnSpc>
                <a:spcPct val="150000"/>
              </a:lnSpc>
            </a:pPr>
            <a:r>
              <a:rPr lang="en-US" sz="2200" dirty="0" smtClean="0">
                <a:latin typeface="Arial Black" panose="020B0A04020102020204" pitchFamily="34" charset="0"/>
              </a:rPr>
              <a:t>Total Work is 48 units                          </a:t>
            </a:r>
            <a:endParaRPr lang="en-IN" sz="2200" dirty="0">
              <a:latin typeface="Arial Black" panose="020B0A04020102020204" pitchFamily="34" charset="0"/>
            </a:endParaRPr>
          </a:p>
        </p:txBody>
      </p:sp>
      <p:sp>
        <p:nvSpPr>
          <p:cNvPr id="4" name="TextBox 3"/>
          <p:cNvSpPr txBox="1"/>
          <p:nvPr/>
        </p:nvSpPr>
        <p:spPr>
          <a:xfrm>
            <a:off x="3330579" y="2078316"/>
            <a:ext cx="720080" cy="430887"/>
          </a:xfrm>
          <a:prstGeom prst="rect">
            <a:avLst/>
          </a:prstGeom>
          <a:noFill/>
        </p:spPr>
        <p:txBody>
          <a:bodyPr wrap="square" rtlCol="0">
            <a:spAutoFit/>
          </a:bodyPr>
          <a:lstStyle/>
          <a:p>
            <a:r>
              <a:rPr lang="en-US" sz="2200" dirty="0" smtClean="0">
                <a:latin typeface="Arial Black" panose="020B0A04020102020204" pitchFamily="34" charset="0"/>
              </a:rPr>
              <a:t>48</a:t>
            </a:r>
            <a:endParaRPr lang="en-IN" sz="2200" dirty="0">
              <a:latin typeface="Arial Black" panose="020B0A04020102020204" pitchFamily="34" charset="0"/>
            </a:endParaRPr>
          </a:p>
        </p:txBody>
      </p:sp>
      <p:sp>
        <p:nvSpPr>
          <p:cNvPr id="5" name="TextBox 4"/>
          <p:cNvSpPr txBox="1"/>
          <p:nvPr/>
        </p:nvSpPr>
        <p:spPr>
          <a:xfrm>
            <a:off x="4022712" y="3012436"/>
            <a:ext cx="1485392" cy="430887"/>
          </a:xfrm>
          <a:prstGeom prst="rect">
            <a:avLst/>
          </a:prstGeom>
          <a:noFill/>
        </p:spPr>
        <p:txBody>
          <a:bodyPr wrap="square" rtlCol="0">
            <a:spAutoFit/>
          </a:bodyPr>
          <a:lstStyle/>
          <a:p>
            <a:r>
              <a:rPr lang="en-US" sz="2200" dirty="0" smtClean="0">
                <a:latin typeface="Arial Black" panose="020B0A04020102020204" pitchFamily="34" charset="0"/>
              </a:rPr>
              <a:t>A	B</a:t>
            </a:r>
            <a:endParaRPr lang="en-IN" sz="2200" dirty="0">
              <a:latin typeface="Arial Black" panose="020B0A04020102020204" pitchFamily="34" charset="0"/>
            </a:endParaRPr>
          </a:p>
        </p:txBody>
      </p:sp>
      <p:sp>
        <p:nvSpPr>
          <p:cNvPr id="6" name="TextBox 5"/>
          <p:cNvSpPr txBox="1"/>
          <p:nvPr/>
        </p:nvSpPr>
        <p:spPr>
          <a:xfrm>
            <a:off x="600898" y="3519969"/>
            <a:ext cx="1008112" cy="430887"/>
          </a:xfrm>
          <a:prstGeom prst="rect">
            <a:avLst/>
          </a:prstGeom>
          <a:noFill/>
        </p:spPr>
        <p:txBody>
          <a:bodyPr wrap="square" rtlCol="0">
            <a:spAutoFit/>
          </a:bodyPr>
          <a:lstStyle/>
          <a:p>
            <a:r>
              <a:rPr lang="en-US" sz="2200" dirty="0" smtClean="0">
                <a:latin typeface="Arial Black" panose="020B0A04020102020204" pitchFamily="34" charset="0"/>
              </a:rPr>
              <a:t>Days</a:t>
            </a:r>
            <a:endParaRPr lang="en-IN" sz="2200" dirty="0">
              <a:latin typeface="Arial Black" panose="020B0A04020102020204" pitchFamily="34" charset="0"/>
            </a:endParaRPr>
          </a:p>
        </p:txBody>
      </p:sp>
      <p:sp>
        <p:nvSpPr>
          <p:cNvPr id="7" name="TextBox 6"/>
          <p:cNvSpPr txBox="1"/>
          <p:nvPr/>
        </p:nvSpPr>
        <p:spPr>
          <a:xfrm>
            <a:off x="3989355" y="3519968"/>
            <a:ext cx="1518749" cy="769441"/>
          </a:xfrm>
          <a:prstGeom prst="rect">
            <a:avLst/>
          </a:prstGeom>
          <a:noFill/>
        </p:spPr>
        <p:txBody>
          <a:bodyPr wrap="square" rtlCol="0">
            <a:spAutoFit/>
          </a:bodyPr>
          <a:lstStyle/>
          <a:p>
            <a:r>
              <a:rPr lang="en-US" sz="2200" dirty="0" smtClean="0">
                <a:latin typeface="Arial Black" panose="020B0A04020102020204" pitchFamily="34" charset="0"/>
              </a:rPr>
              <a:t>16	24	</a:t>
            </a:r>
            <a:endParaRPr lang="en-IN" sz="2200" dirty="0">
              <a:latin typeface="Arial Black" panose="020B0A04020102020204" pitchFamily="34" charset="0"/>
            </a:endParaRPr>
          </a:p>
        </p:txBody>
      </p:sp>
      <p:sp>
        <p:nvSpPr>
          <p:cNvPr id="8" name="TextBox 7"/>
          <p:cNvSpPr txBox="1"/>
          <p:nvPr/>
        </p:nvSpPr>
        <p:spPr>
          <a:xfrm>
            <a:off x="600897" y="3969918"/>
            <a:ext cx="3217666" cy="430887"/>
          </a:xfrm>
          <a:prstGeom prst="rect">
            <a:avLst/>
          </a:prstGeom>
          <a:noFill/>
        </p:spPr>
        <p:txBody>
          <a:bodyPr wrap="square" rtlCol="0">
            <a:spAutoFit/>
          </a:bodyPr>
          <a:lstStyle/>
          <a:p>
            <a:r>
              <a:rPr lang="en-US" sz="2200" dirty="0" smtClean="0">
                <a:latin typeface="Arial Black" panose="020B0A04020102020204" pitchFamily="34" charset="0"/>
              </a:rPr>
              <a:t>1 Day Work in units</a:t>
            </a:r>
            <a:endParaRPr lang="en-IN" sz="2200" dirty="0">
              <a:latin typeface="Arial Black" panose="020B0A04020102020204" pitchFamily="34" charset="0"/>
            </a:endParaRPr>
          </a:p>
        </p:txBody>
      </p:sp>
      <p:sp>
        <p:nvSpPr>
          <p:cNvPr id="9" name="TextBox 8"/>
          <p:cNvSpPr txBox="1"/>
          <p:nvPr/>
        </p:nvSpPr>
        <p:spPr>
          <a:xfrm>
            <a:off x="4022712" y="3961062"/>
            <a:ext cx="1629408" cy="430887"/>
          </a:xfrm>
          <a:prstGeom prst="rect">
            <a:avLst/>
          </a:prstGeom>
          <a:noFill/>
        </p:spPr>
        <p:txBody>
          <a:bodyPr wrap="square" rtlCol="0">
            <a:spAutoFit/>
          </a:bodyPr>
          <a:lstStyle/>
          <a:p>
            <a:r>
              <a:rPr lang="en-US" sz="2200" dirty="0" smtClean="0">
                <a:latin typeface="Arial Black" panose="020B0A04020102020204" pitchFamily="34" charset="0"/>
              </a:rPr>
              <a:t> 3	 2</a:t>
            </a:r>
            <a:endParaRPr lang="en-IN" sz="2200" dirty="0">
              <a:latin typeface="Arial Black" panose="020B0A04020102020204" pitchFamily="34" charset="0"/>
            </a:endParaRPr>
          </a:p>
        </p:txBody>
      </p:sp>
      <p:sp>
        <p:nvSpPr>
          <p:cNvPr id="10" name="TextBox 9"/>
          <p:cNvSpPr txBox="1"/>
          <p:nvPr/>
        </p:nvSpPr>
        <p:spPr>
          <a:xfrm>
            <a:off x="600898" y="4400805"/>
            <a:ext cx="2026886" cy="430887"/>
          </a:xfrm>
          <a:prstGeom prst="rect">
            <a:avLst/>
          </a:prstGeom>
          <a:noFill/>
        </p:spPr>
        <p:txBody>
          <a:bodyPr wrap="square" rtlCol="0">
            <a:spAutoFit/>
          </a:bodyPr>
          <a:lstStyle/>
          <a:p>
            <a:r>
              <a:rPr lang="en-US" sz="2200" dirty="0" smtClean="0">
                <a:latin typeface="Arial Black" panose="020B0A04020102020204" pitchFamily="34" charset="0"/>
              </a:rPr>
              <a:t>B in 9 days</a:t>
            </a:r>
            <a:endParaRPr lang="en-IN" sz="2200" dirty="0">
              <a:latin typeface="Arial Black" panose="020B0A04020102020204" pitchFamily="34" charset="0"/>
            </a:endParaRPr>
          </a:p>
        </p:txBody>
      </p:sp>
      <p:sp>
        <p:nvSpPr>
          <p:cNvPr id="11" name="TextBox 10"/>
          <p:cNvSpPr txBox="1"/>
          <p:nvPr/>
        </p:nvSpPr>
        <p:spPr>
          <a:xfrm>
            <a:off x="3690618" y="4431322"/>
            <a:ext cx="2537566" cy="430887"/>
          </a:xfrm>
          <a:prstGeom prst="rect">
            <a:avLst/>
          </a:prstGeom>
          <a:noFill/>
        </p:spPr>
        <p:txBody>
          <a:bodyPr wrap="square" rtlCol="0">
            <a:spAutoFit/>
          </a:bodyPr>
          <a:lstStyle/>
          <a:p>
            <a:r>
              <a:rPr lang="en-US" sz="2200" dirty="0" smtClean="0">
                <a:latin typeface="Arial Black" panose="020B0A04020102020204" pitchFamily="34" charset="0"/>
              </a:rPr>
              <a:t>9 * 2 = 18 units</a:t>
            </a:r>
            <a:endParaRPr lang="en-IN" sz="2200" dirty="0">
              <a:latin typeface="Arial Black" panose="020B0A04020102020204" pitchFamily="34" charset="0"/>
            </a:endParaRPr>
          </a:p>
        </p:txBody>
      </p:sp>
      <p:sp>
        <p:nvSpPr>
          <p:cNvPr id="12" name="TextBox 11"/>
          <p:cNvSpPr txBox="1"/>
          <p:nvPr/>
        </p:nvSpPr>
        <p:spPr>
          <a:xfrm>
            <a:off x="5664438" y="3063201"/>
            <a:ext cx="1485392" cy="430887"/>
          </a:xfrm>
          <a:prstGeom prst="rect">
            <a:avLst/>
          </a:prstGeom>
          <a:noFill/>
        </p:spPr>
        <p:txBody>
          <a:bodyPr wrap="square" rtlCol="0">
            <a:spAutoFit/>
          </a:bodyPr>
          <a:lstStyle/>
          <a:p>
            <a:r>
              <a:rPr lang="en-US" sz="2200" dirty="0" smtClean="0">
                <a:latin typeface="Arial Black" panose="020B0A04020102020204" pitchFamily="34" charset="0"/>
              </a:rPr>
              <a:t>    A + B</a:t>
            </a:r>
            <a:endParaRPr lang="en-IN" sz="2200" dirty="0">
              <a:latin typeface="Arial Black" panose="020B0A04020102020204" pitchFamily="34" charset="0"/>
            </a:endParaRPr>
          </a:p>
        </p:txBody>
      </p:sp>
      <p:sp>
        <p:nvSpPr>
          <p:cNvPr id="13" name="TextBox 12"/>
          <p:cNvSpPr txBox="1"/>
          <p:nvPr/>
        </p:nvSpPr>
        <p:spPr>
          <a:xfrm>
            <a:off x="6228184" y="3902394"/>
            <a:ext cx="706185" cy="430887"/>
          </a:xfrm>
          <a:prstGeom prst="rect">
            <a:avLst/>
          </a:prstGeom>
          <a:noFill/>
        </p:spPr>
        <p:txBody>
          <a:bodyPr wrap="square" rtlCol="0">
            <a:spAutoFit/>
          </a:bodyPr>
          <a:lstStyle/>
          <a:p>
            <a:r>
              <a:rPr lang="en-US" sz="2200" dirty="0" smtClean="0">
                <a:latin typeface="Arial Black" panose="020B0A04020102020204" pitchFamily="34" charset="0"/>
              </a:rPr>
              <a:t>  5</a:t>
            </a:r>
            <a:endParaRPr lang="en-IN" sz="2200" dirty="0">
              <a:latin typeface="Arial Black" panose="020B0A04020102020204" pitchFamily="34" charset="0"/>
            </a:endParaRPr>
          </a:p>
        </p:txBody>
      </p:sp>
      <p:sp>
        <p:nvSpPr>
          <p:cNvPr id="14" name="TextBox 13"/>
          <p:cNvSpPr txBox="1"/>
          <p:nvPr/>
        </p:nvSpPr>
        <p:spPr>
          <a:xfrm>
            <a:off x="615354" y="4853556"/>
            <a:ext cx="4133375" cy="430887"/>
          </a:xfrm>
          <a:prstGeom prst="rect">
            <a:avLst/>
          </a:prstGeom>
          <a:noFill/>
        </p:spPr>
        <p:txBody>
          <a:bodyPr wrap="square" rtlCol="0">
            <a:spAutoFit/>
          </a:bodyPr>
          <a:lstStyle/>
          <a:p>
            <a:r>
              <a:rPr lang="en-US" sz="2200" dirty="0" smtClean="0">
                <a:latin typeface="Arial Black" panose="020B0A04020102020204" pitchFamily="34" charset="0"/>
              </a:rPr>
              <a:t>Work done by A and B </a:t>
            </a:r>
            <a:endParaRPr lang="en-IN" sz="2200" dirty="0">
              <a:latin typeface="Arial Black" panose="020B0A04020102020204" pitchFamily="34" charset="0"/>
            </a:endParaRPr>
          </a:p>
        </p:txBody>
      </p:sp>
      <p:sp>
        <p:nvSpPr>
          <p:cNvPr id="15" name="TextBox 14"/>
          <p:cNvSpPr txBox="1"/>
          <p:nvPr/>
        </p:nvSpPr>
        <p:spPr>
          <a:xfrm>
            <a:off x="4959401" y="4884073"/>
            <a:ext cx="3140992" cy="430887"/>
          </a:xfrm>
          <a:prstGeom prst="rect">
            <a:avLst/>
          </a:prstGeom>
          <a:noFill/>
        </p:spPr>
        <p:txBody>
          <a:bodyPr wrap="square" rtlCol="0">
            <a:spAutoFit/>
          </a:bodyPr>
          <a:lstStyle/>
          <a:p>
            <a:r>
              <a:rPr lang="en-US" sz="2200" dirty="0" smtClean="0">
                <a:latin typeface="Arial Black" panose="020B0A04020102020204" pitchFamily="34" charset="0"/>
              </a:rPr>
              <a:t>48 - 18 = 30 units</a:t>
            </a:r>
            <a:endParaRPr lang="en-IN" sz="2200" dirty="0">
              <a:latin typeface="Arial Black" panose="020B0A04020102020204" pitchFamily="34" charset="0"/>
            </a:endParaRPr>
          </a:p>
        </p:txBody>
      </p:sp>
      <p:sp>
        <p:nvSpPr>
          <p:cNvPr id="16" name="TextBox 15"/>
          <p:cNvSpPr txBox="1"/>
          <p:nvPr/>
        </p:nvSpPr>
        <p:spPr>
          <a:xfrm>
            <a:off x="615354" y="5373796"/>
            <a:ext cx="7269014" cy="430887"/>
          </a:xfrm>
          <a:prstGeom prst="rect">
            <a:avLst/>
          </a:prstGeom>
          <a:noFill/>
        </p:spPr>
        <p:txBody>
          <a:bodyPr wrap="square" rtlCol="0">
            <a:spAutoFit/>
          </a:bodyPr>
          <a:lstStyle/>
          <a:p>
            <a:r>
              <a:rPr lang="en-US" sz="2200" dirty="0" smtClean="0">
                <a:latin typeface="Arial Black" panose="020B0A04020102020204" pitchFamily="34" charset="0"/>
              </a:rPr>
              <a:t>A and B can complete 5 units in one day </a:t>
            </a:r>
            <a:endParaRPr lang="en-IN" sz="2200" dirty="0">
              <a:latin typeface="Arial Black" panose="020B0A04020102020204" pitchFamily="34" charset="0"/>
            </a:endParaRPr>
          </a:p>
        </p:txBody>
      </p:sp>
      <p:sp>
        <p:nvSpPr>
          <p:cNvPr id="17" name="TextBox 16"/>
          <p:cNvSpPr txBox="1"/>
          <p:nvPr/>
        </p:nvSpPr>
        <p:spPr>
          <a:xfrm>
            <a:off x="644619" y="5957083"/>
            <a:ext cx="2685960" cy="430887"/>
          </a:xfrm>
          <a:prstGeom prst="rect">
            <a:avLst/>
          </a:prstGeom>
          <a:noFill/>
        </p:spPr>
        <p:txBody>
          <a:bodyPr wrap="square" rtlCol="0">
            <a:spAutoFit/>
          </a:bodyPr>
          <a:lstStyle/>
          <a:p>
            <a:r>
              <a:rPr lang="en-US" sz="2200" dirty="0" smtClean="0">
                <a:latin typeface="Arial Black" panose="020B0A04020102020204" pitchFamily="34" charset="0"/>
              </a:rPr>
              <a:t>30 units in </a:t>
            </a:r>
            <a:endParaRPr lang="en-IN" sz="2200" dirty="0">
              <a:latin typeface="Arial Black" panose="020B0A04020102020204" pitchFamily="34" charset="0"/>
            </a:endParaRPr>
          </a:p>
        </p:txBody>
      </p:sp>
      <p:sp>
        <p:nvSpPr>
          <p:cNvPr id="18" name="TextBox 17"/>
          <p:cNvSpPr txBox="1"/>
          <p:nvPr/>
        </p:nvSpPr>
        <p:spPr>
          <a:xfrm>
            <a:off x="3607089" y="5957083"/>
            <a:ext cx="1158319" cy="430887"/>
          </a:xfrm>
          <a:prstGeom prst="rect">
            <a:avLst/>
          </a:prstGeom>
          <a:noFill/>
        </p:spPr>
        <p:txBody>
          <a:bodyPr wrap="square" rtlCol="0">
            <a:spAutoFit/>
          </a:bodyPr>
          <a:lstStyle/>
          <a:p>
            <a:r>
              <a:rPr lang="en-US" sz="2200" dirty="0" smtClean="0">
                <a:latin typeface="Arial Black" panose="020B0A04020102020204" pitchFamily="34" charset="0"/>
              </a:rPr>
              <a:t>30 / 5             </a:t>
            </a:r>
            <a:endParaRPr lang="en-IN" sz="2200" dirty="0">
              <a:latin typeface="Arial Black" panose="020B0A04020102020204" pitchFamily="34" charset="0"/>
            </a:endParaRPr>
          </a:p>
        </p:txBody>
      </p:sp>
      <p:sp>
        <p:nvSpPr>
          <p:cNvPr id="19" name="TextBox 18"/>
          <p:cNvSpPr txBox="1"/>
          <p:nvPr/>
        </p:nvSpPr>
        <p:spPr>
          <a:xfrm>
            <a:off x="5248815" y="5977900"/>
            <a:ext cx="1483425" cy="430887"/>
          </a:xfrm>
          <a:prstGeom prst="rect">
            <a:avLst/>
          </a:prstGeom>
          <a:noFill/>
        </p:spPr>
        <p:txBody>
          <a:bodyPr wrap="square" rtlCol="0">
            <a:spAutoFit/>
          </a:bodyPr>
          <a:lstStyle/>
          <a:p>
            <a:r>
              <a:rPr lang="en-US" sz="2200" dirty="0" smtClean="0">
                <a:latin typeface="Arial Black" panose="020B0A04020102020204" pitchFamily="34" charset="0"/>
              </a:rPr>
              <a:t>6 Days             </a:t>
            </a:r>
            <a:endParaRPr lang="en-IN" sz="2200" dirty="0">
              <a:latin typeface="Arial Black" panose="020B0A04020102020204" pitchFamily="34" charset="0"/>
            </a:endParaRPr>
          </a:p>
        </p:txBody>
      </p:sp>
      <p:sp>
        <p:nvSpPr>
          <p:cNvPr id="20" name="TextBox 19"/>
          <p:cNvSpPr txBox="1"/>
          <p:nvPr/>
        </p:nvSpPr>
        <p:spPr>
          <a:xfrm>
            <a:off x="6957051" y="5960157"/>
            <a:ext cx="2007437" cy="430887"/>
          </a:xfrm>
          <a:prstGeom prst="rect">
            <a:avLst/>
          </a:prstGeom>
          <a:noFill/>
        </p:spPr>
        <p:txBody>
          <a:bodyPr wrap="square" rtlCol="0">
            <a:spAutoFit/>
          </a:bodyPr>
          <a:lstStyle/>
          <a:p>
            <a:r>
              <a:rPr lang="en-US" sz="2200" dirty="0" smtClean="0">
                <a:latin typeface="Arial Black" panose="020B0A04020102020204" pitchFamily="34" charset="0"/>
              </a:rPr>
              <a:t>Answer : b            </a:t>
            </a:r>
            <a:endParaRPr lang="en-IN" sz="2200" dirty="0">
              <a:latin typeface="Arial Black" panose="020B0A04020102020204" pitchFamily="34" charset="0"/>
            </a:endParaRPr>
          </a:p>
        </p:txBody>
      </p:sp>
    </p:spTree>
    <p:extLst>
      <p:ext uri="{BB962C8B-B14F-4D97-AF65-F5344CB8AC3E}">
        <p14:creationId xmlns:p14="http://schemas.microsoft.com/office/powerpoint/2010/main" val="319456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446550"/>
          </a:xfrm>
          <a:prstGeom prst="rect">
            <a:avLst/>
          </a:prstGeom>
        </p:spPr>
        <p:txBody>
          <a:bodyPr wrap="square">
            <a:spAutoFit/>
          </a:bodyPr>
          <a:lstStyle/>
          <a:p>
            <a:r>
              <a:rPr lang="en-IN" sz="2200" b="1" dirty="0"/>
              <a:t>3. A and B can do a piece of work in 12 days and 16 days respectively. Both work for 4 days and then B goes away. Find how long will A take to complete the remaining work?</a:t>
            </a:r>
          </a:p>
          <a:p>
            <a:r>
              <a:rPr lang="en-IN" sz="2200" b="1" dirty="0"/>
              <a:t>a) 5 days	</a:t>
            </a:r>
            <a:r>
              <a:rPr lang="en-IN" sz="2200" b="1" dirty="0" smtClean="0"/>
              <a:t>b</a:t>
            </a:r>
            <a:r>
              <a:rPr lang="en-IN" sz="2200" b="1" dirty="0"/>
              <a:t>) 9 days		c) 6 days		d) 4 days</a:t>
            </a:r>
          </a:p>
        </p:txBody>
      </p:sp>
      <p:sp>
        <p:nvSpPr>
          <p:cNvPr id="3" name="TextBox 2"/>
          <p:cNvSpPr txBox="1"/>
          <p:nvPr/>
        </p:nvSpPr>
        <p:spPr>
          <a:xfrm>
            <a:off x="179512" y="1739761"/>
            <a:ext cx="8784976" cy="1107996"/>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LCM of 12 and 16 =</a:t>
            </a:r>
          </a:p>
          <a:p>
            <a:pPr>
              <a:lnSpc>
                <a:spcPct val="150000"/>
              </a:lnSpc>
            </a:pPr>
            <a:r>
              <a:rPr lang="en-US" sz="2200" dirty="0" smtClean="0">
                <a:latin typeface="Arial Black" panose="020B0A04020102020204" pitchFamily="34" charset="0"/>
              </a:rPr>
              <a:t>Total Work is 48 units                          </a:t>
            </a:r>
            <a:endParaRPr lang="en-IN" sz="2200" dirty="0">
              <a:latin typeface="Arial Black" panose="020B0A04020102020204" pitchFamily="34" charset="0"/>
            </a:endParaRPr>
          </a:p>
        </p:txBody>
      </p:sp>
      <p:sp>
        <p:nvSpPr>
          <p:cNvPr id="4" name="TextBox 3"/>
          <p:cNvSpPr txBox="1"/>
          <p:nvPr/>
        </p:nvSpPr>
        <p:spPr>
          <a:xfrm>
            <a:off x="3330579" y="1862872"/>
            <a:ext cx="720080" cy="430887"/>
          </a:xfrm>
          <a:prstGeom prst="rect">
            <a:avLst/>
          </a:prstGeom>
          <a:noFill/>
        </p:spPr>
        <p:txBody>
          <a:bodyPr wrap="square" rtlCol="0">
            <a:spAutoFit/>
          </a:bodyPr>
          <a:lstStyle/>
          <a:p>
            <a:r>
              <a:rPr lang="en-US" sz="2200" dirty="0" smtClean="0">
                <a:latin typeface="Arial Black" panose="020B0A04020102020204" pitchFamily="34" charset="0"/>
              </a:rPr>
              <a:t>48</a:t>
            </a:r>
            <a:endParaRPr lang="en-IN" sz="2200" dirty="0">
              <a:latin typeface="Arial Black" panose="020B0A04020102020204" pitchFamily="34" charset="0"/>
            </a:endParaRPr>
          </a:p>
        </p:txBody>
      </p:sp>
      <p:sp>
        <p:nvSpPr>
          <p:cNvPr id="5" name="TextBox 4"/>
          <p:cNvSpPr txBox="1"/>
          <p:nvPr/>
        </p:nvSpPr>
        <p:spPr>
          <a:xfrm>
            <a:off x="4006033" y="3012436"/>
            <a:ext cx="1485392" cy="430887"/>
          </a:xfrm>
          <a:prstGeom prst="rect">
            <a:avLst/>
          </a:prstGeom>
          <a:noFill/>
        </p:spPr>
        <p:txBody>
          <a:bodyPr wrap="square" rtlCol="0">
            <a:spAutoFit/>
          </a:bodyPr>
          <a:lstStyle/>
          <a:p>
            <a:r>
              <a:rPr lang="en-US" sz="2200" dirty="0" smtClean="0">
                <a:latin typeface="Arial Black" panose="020B0A04020102020204" pitchFamily="34" charset="0"/>
              </a:rPr>
              <a:t>A	B</a:t>
            </a:r>
            <a:endParaRPr lang="en-IN" sz="2200" dirty="0">
              <a:latin typeface="Arial Black" panose="020B0A04020102020204" pitchFamily="34" charset="0"/>
            </a:endParaRPr>
          </a:p>
        </p:txBody>
      </p:sp>
      <p:sp>
        <p:nvSpPr>
          <p:cNvPr id="6" name="TextBox 5"/>
          <p:cNvSpPr txBox="1"/>
          <p:nvPr/>
        </p:nvSpPr>
        <p:spPr>
          <a:xfrm>
            <a:off x="600898" y="3519969"/>
            <a:ext cx="1008112" cy="430887"/>
          </a:xfrm>
          <a:prstGeom prst="rect">
            <a:avLst/>
          </a:prstGeom>
          <a:noFill/>
        </p:spPr>
        <p:txBody>
          <a:bodyPr wrap="square" rtlCol="0">
            <a:spAutoFit/>
          </a:bodyPr>
          <a:lstStyle/>
          <a:p>
            <a:r>
              <a:rPr lang="en-US" sz="2200" dirty="0" smtClean="0">
                <a:latin typeface="Arial Black" panose="020B0A04020102020204" pitchFamily="34" charset="0"/>
              </a:rPr>
              <a:t>Days</a:t>
            </a:r>
            <a:endParaRPr lang="en-IN" sz="2200" dirty="0">
              <a:latin typeface="Arial Black" panose="020B0A04020102020204" pitchFamily="34" charset="0"/>
            </a:endParaRPr>
          </a:p>
        </p:txBody>
      </p:sp>
      <p:sp>
        <p:nvSpPr>
          <p:cNvPr id="7" name="TextBox 6"/>
          <p:cNvSpPr txBox="1"/>
          <p:nvPr/>
        </p:nvSpPr>
        <p:spPr>
          <a:xfrm>
            <a:off x="3989355" y="3519968"/>
            <a:ext cx="1518749" cy="769441"/>
          </a:xfrm>
          <a:prstGeom prst="rect">
            <a:avLst/>
          </a:prstGeom>
          <a:noFill/>
        </p:spPr>
        <p:txBody>
          <a:bodyPr wrap="square" rtlCol="0">
            <a:spAutoFit/>
          </a:bodyPr>
          <a:lstStyle/>
          <a:p>
            <a:r>
              <a:rPr lang="en-US" sz="2200" dirty="0" smtClean="0">
                <a:latin typeface="Arial Black" panose="020B0A04020102020204" pitchFamily="34" charset="0"/>
              </a:rPr>
              <a:t>12	16	</a:t>
            </a:r>
            <a:endParaRPr lang="en-IN" sz="2200" dirty="0">
              <a:latin typeface="Arial Black" panose="020B0A04020102020204" pitchFamily="34" charset="0"/>
            </a:endParaRPr>
          </a:p>
        </p:txBody>
      </p:sp>
      <p:sp>
        <p:nvSpPr>
          <p:cNvPr id="8" name="TextBox 7"/>
          <p:cNvSpPr txBox="1"/>
          <p:nvPr/>
        </p:nvSpPr>
        <p:spPr>
          <a:xfrm>
            <a:off x="600897" y="3969918"/>
            <a:ext cx="3217666" cy="430887"/>
          </a:xfrm>
          <a:prstGeom prst="rect">
            <a:avLst/>
          </a:prstGeom>
          <a:noFill/>
        </p:spPr>
        <p:txBody>
          <a:bodyPr wrap="square" rtlCol="0">
            <a:spAutoFit/>
          </a:bodyPr>
          <a:lstStyle/>
          <a:p>
            <a:r>
              <a:rPr lang="en-US" sz="2200" dirty="0" smtClean="0">
                <a:latin typeface="Arial Black" panose="020B0A04020102020204" pitchFamily="34" charset="0"/>
              </a:rPr>
              <a:t>1 Day Work in units</a:t>
            </a:r>
            <a:endParaRPr lang="en-IN" sz="2200" dirty="0">
              <a:latin typeface="Arial Black" panose="020B0A04020102020204" pitchFamily="34" charset="0"/>
            </a:endParaRPr>
          </a:p>
        </p:txBody>
      </p:sp>
      <p:sp>
        <p:nvSpPr>
          <p:cNvPr id="9" name="TextBox 8"/>
          <p:cNvSpPr txBox="1"/>
          <p:nvPr/>
        </p:nvSpPr>
        <p:spPr>
          <a:xfrm>
            <a:off x="4022712" y="3961062"/>
            <a:ext cx="1629408" cy="430887"/>
          </a:xfrm>
          <a:prstGeom prst="rect">
            <a:avLst/>
          </a:prstGeom>
          <a:noFill/>
        </p:spPr>
        <p:txBody>
          <a:bodyPr wrap="square" rtlCol="0">
            <a:spAutoFit/>
          </a:bodyPr>
          <a:lstStyle/>
          <a:p>
            <a:r>
              <a:rPr lang="en-US" sz="2200" dirty="0" smtClean="0">
                <a:latin typeface="Arial Black" panose="020B0A04020102020204" pitchFamily="34" charset="0"/>
              </a:rPr>
              <a:t> 4	 3</a:t>
            </a:r>
            <a:endParaRPr lang="en-IN" sz="2200" dirty="0">
              <a:latin typeface="Arial Black" panose="020B0A04020102020204" pitchFamily="34" charset="0"/>
            </a:endParaRPr>
          </a:p>
        </p:txBody>
      </p:sp>
      <p:sp>
        <p:nvSpPr>
          <p:cNvPr id="10" name="TextBox 9"/>
          <p:cNvSpPr txBox="1"/>
          <p:nvPr/>
        </p:nvSpPr>
        <p:spPr>
          <a:xfrm>
            <a:off x="600897" y="4400805"/>
            <a:ext cx="3089721" cy="430887"/>
          </a:xfrm>
          <a:prstGeom prst="rect">
            <a:avLst/>
          </a:prstGeom>
          <a:noFill/>
        </p:spPr>
        <p:txBody>
          <a:bodyPr wrap="square" rtlCol="0">
            <a:spAutoFit/>
          </a:bodyPr>
          <a:lstStyle/>
          <a:p>
            <a:r>
              <a:rPr lang="en-US" sz="2200" dirty="0" smtClean="0">
                <a:latin typeface="Arial Black" panose="020B0A04020102020204" pitchFamily="34" charset="0"/>
              </a:rPr>
              <a:t>A + B in 4 days</a:t>
            </a:r>
            <a:endParaRPr lang="en-IN" sz="2200" dirty="0">
              <a:latin typeface="Arial Black" panose="020B0A04020102020204" pitchFamily="34" charset="0"/>
            </a:endParaRPr>
          </a:p>
        </p:txBody>
      </p:sp>
      <p:sp>
        <p:nvSpPr>
          <p:cNvPr id="11" name="TextBox 10"/>
          <p:cNvSpPr txBox="1"/>
          <p:nvPr/>
        </p:nvSpPr>
        <p:spPr>
          <a:xfrm>
            <a:off x="3690618" y="4431322"/>
            <a:ext cx="2537566" cy="430887"/>
          </a:xfrm>
          <a:prstGeom prst="rect">
            <a:avLst/>
          </a:prstGeom>
          <a:noFill/>
        </p:spPr>
        <p:txBody>
          <a:bodyPr wrap="square" rtlCol="0">
            <a:spAutoFit/>
          </a:bodyPr>
          <a:lstStyle/>
          <a:p>
            <a:r>
              <a:rPr lang="en-US" sz="2200" dirty="0">
                <a:latin typeface="Arial Black" panose="020B0A04020102020204" pitchFamily="34" charset="0"/>
              </a:rPr>
              <a:t>4</a:t>
            </a:r>
            <a:r>
              <a:rPr lang="en-US" sz="2200" dirty="0" smtClean="0">
                <a:latin typeface="Arial Black" panose="020B0A04020102020204" pitchFamily="34" charset="0"/>
              </a:rPr>
              <a:t> * 7 = 28 units</a:t>
            </a:r>
            <a:endParaRPr lang="en-IN" sz="2200" dirty="0">
              <a:latin typeface="Arial Black" panose="020B0A04020102020204" pitchFamily="34" charset="0"/>
            </a:endParaRPr>
          </a:p>
        </p:txBody>
      </p:sp>
      <p:sp>
        <p:nvSpPr>
          <p:cNvPr id="12" name="TextBox 11"/>
          <p:cNvSpPr txBox="1"/>
          <p:nvPr/>
        </p:nvSpPr>
        <p:spPr>
          <a:xfrm>
            <a:off x="5664438" y="3063201"/>
            <a:ext cx="1485392" cy="430887"/>
          </a:xfrm>
          <a:prstGeom prst="rect">
            <a:avLst/>
          </a:prstGeom>
          <a:noFill/>
        </p:spPr>
        <p:txBody>
          <a:bodyPr wrap="square" rtlCol="0">
            <a:spAutoFit/>
          </a:bodyPr>
          <a:lstStyle/>
          <a:p>
            <a:r>
              <a:rPr lang="en-US" sz="2200" dirty="0" smtClean="0">
                <a:latin typeface="Arial Black" panose="020B0A04020102020204" pitchFamily="34" charset="0"/>
              </a:rPr>
              <a:t>    A + B</a:t>
            </a:r>
            <a:endParaRPr lang="en-IN" sz="2200" dirty="0">
              <a:latin typeface="Arial Black" panose="020B0A04020102020204" pitchFamily="34" charset="0"/>
            </a:endParaRPr>
          </a:p>
        </p:txBody>
      </p:sp>
      <p:sp>
        <p:nvSpPr>
          <p:cNvPr id="13" name="TextBox 12"/>
          <p:cNvSpPr txBox="1"/>
          <p:nvPr/>
        </p:nvSpPr>
        <p:spPr>
          <a:xfrm>
            <a:off x="6228184" y="3902394"/>
            <a:ext cx="706185" cy="430887"/>
          </a:xfrm>
          <a:prstGeom prst="rect">
            <a:avLst/>
          </a:prstGeom>
          <a:noFill/>
        </p:spPr>
        <p:txBody>
          <a:bodyPr wrap="square" rtlCol="0">
            <a:spAutoFit/>
          </a:bodyPr>
          <a:lstStyle/>
          <a:p>
            <a:r>
              <a:rPr lang="en-US" sz="2200" dirty="0" smtClean="0">
                <a:latin typeface="Arial Black" panose="020B0A04020102020204" pitchFamily="34" charset="0"/>
              </a:rPr>
              <a:t>  7</a:t>
            </a:r>
            <a:endParaRPr lang="en-IN" sz="2200" dirty="0">
              <a:latin typeface="Arial Black" panose="020B0A04020102020204" pitchFamily="34" charset="0"/>
            </a:endParaRPr>
          </a:p>
        </p:txBody>
      </p:sp>
      <p:sp>
        <p:nvSpPr>
          <p:cNvPr id="14" name="TextBox 13"/>
          <p:cNvSpPr txBox="1"/>
          <p:nvPr/>
        </p:nvSpPr>
        <p:spPr>
          <a:xfrm>
            <a:off x="615354" y="4853556"/>
            <a:ext cx="4133375" cy="430887"/>
          </a:xfrm>
          <a:prstGeom prst="rect">
            <a:avLst/>
          </a:prstGeom>
          <a:noFill/>
        </p:spPr>
        <p:txBody>
          <a:bodyPr wrap="square" rtlCol="0">
            <a:spAutoFit/>
          </a:bodyPr>
          <a:lstStyle/>
          <a:p>
            <a:r>
              <a:rPr lang="en-US" sz="2200" dirty="0" smtClean="0">
                <a:latin typeface="Arial Black" panose="020B0A04020102020204" pitchFamily="34" charset="0"/>
              </a:rPr>
              <a:t>Remaining Work </a:t>
            </a:r>
            <a:endParaRPr lang="en-IN" sz="2200" dirty="0">
              <a:latin typeface="Arial Black" panose="020B0A04020102020204" pitchFamily="34" charset="0"/>
            </a:endParaRPr>
          </a:p>
        </p:txBody>
      </p:sp>
      <p:sp>
        <p:nvSpPr>
          <p:cNvPr id="15" name="TextBox 14"/>
          <p:cNvSpPr txBox="1"/>
          <p:nvPr/>
        </p:nvSpPr>
        <p:spPr>
          <a:xfrm>
            <a:off x="3498907" y="4862209"/>
            <a:ext cx="3140992" cy="430887"/>
          </a:xfrm>
          <a:prstGeom prst="rect">
            <a:avLst/>
          </a:prstGeom>
          <a:noFill/>
        </p:spPr>
        <p:txBody>
          <a:bodyPr wrap="square" rtlCol="0">
            <a:spAutoFit/>
          </a:bodyPr>
          <a:lstStyle/>
          <a:p>
            <a:r>
              <a:rPr lang="en-US" sz="2200" dirty="0" smtClean="0">
                <a:latin typeface="Arial Black" panose="020B0A04020102020204" pitchFamily="34" charset="0"/>
              </a:rPr>
              <a:t>48 - 28 = 20 units</a:t>
            </a:r>
            <a:endParaRPr lang="en-IN" sz="2200" dirty="0">
              <a:latin typeface="Arial Black" panose="020B0A04020102020204" pitchFamily="34" charset="0"/>
            </a:endParaRPr>
          </a:p>
        </p:txBody>
      </p:sp>
      <p:sp>
        <p:nvSpPr>
          <p:cNvPr id="16" name="TextBox 15"/>
          <p:cNvSpPr txBox="1"/>
          <p:nvPr/>
        </p:nvSpPr>
        <p:spPr>
          <a:xfrm>
            <a:off x="615354" y="5373796"/>
            <a:ext cx="7269014" cy="430887"/>
          </a:xfrm>
          <a:prstGeom prst="rect">
            <a:avLst/>
          </a:prstGeom>
          <a:noFill/>
        </p:spPr>
        <p:txBody>
          <a:bodyPr wrap="square" rtlCol="0">
            <a:spAutoFit/>
          </a:bodyPr>
          <a:lstStyle/>
          <a:p>
            <a:r>
              <a:rPr lang="en-US" sz="2200" dirty="0" smtClean="0">
                <a:latin typeface="Arial Black" panose="020B0A04020102020204" pitchFamily="34" charset="0"/>
              </a:rPr>
              <a:t>A can complete 4 units in one day </a:t>
            </a:r>
            <a:endParaRPr lang="en-IN" sz="2200" dirty="0">
              <a:latin typeface="Arial Black" panose="020B0A04020102020204" pitchFamily="34" charset="0"/>
            </a:endParaRPr>
          </a:p>
        </p:txBody>
      </p:sp>
      <p:sp>
        <p:nvSpPr>
          <p:cNvPr id="17" name="TextBox 16"/>
          <p:cNvSpPr txBox="1"/>
          <p:nvPr/>
        </p:nvSpPr>
        <p:spPr>
          <a:xfrm>
            <a:off x="644619" y="5957083"/>
            <a:ext cx="2685960" cy="430887"/>
          </a:xfrm>
          <a:prstGeom prst="rect">
            <a:avLst/>
          </a:prstGeom>
          <a:noFill/>
        </p:spPr>
        <p:txBody>
          <a:bodyPr wrap="square" rtlCol="0">
            <a:spAutoFit/>
          </a:bodyPr>
          <a:lstStyle/>
          <a:p>
            <a:r>
              <a:rPr lang="en-US" sz="2200" dirty="0">
                <a:latin typeface="Arial Black" panose="020B0A04020102020204" pitchFamily="34" charset="0"/>
              </a:rPr>
              <a:t>2</a:t>
            </a:r>
            <a:r>
              <a:rPr lang="en-US" sz="2200" dirty="0" smtClean="0">
                <a:latin typeface="Arial Black" panose="020B0A04020102020204" pitchFamily="34" charset="0"/>
              </a:rPr>
              <a:t>0 units in </a:t>
            </a:r>
            <a:endParaRPr lang="en-IN" sz="2200" dirty="0">
              <a:latin typeface="Arial Black" panose="020B0A04020102020204" pitchFamily="34" charset="0"/>
            </a:endParaRPr>
          </a:p>
        </p:txBody>
      </p:sp>
      <p:sp>
        <p:nvSpPr>
          <p:cNvPr id="18" name="TextBox 17"/>
          <p:cNvSpPr txBox="1"/>
          <p:nvPr/>
        </p:nvSpPr>
        <p:spPr>
          <a:xfrm>
            <a:off x="3607089" y="5957083"/>
            <a:ext cx="1158319" cy="430887"/>
          </a:xfrm>
          <a:prstGeom prst="rect">
            <a:avLst/>
          </a:prstGeom>
          <a:noFill/>
        </p:spPr>
        <p:txBody>
          <a:bodyPr wrap="square" rtlCol="0">
            <a:spAutoFit/>
          </a:bodyPr>
          <a:lstStyle/>
          <a:p>
            <a:r>
              <a:rPr lang="en-US" sz="2200" dirty="0">
                <a:latin typeface="Arial Black" panose="020B0A04020102020204" pitchFamily="34" charset="0"/>
              </a:rPr>
              <a:t>2</a:t>
            </a:r>
            <a:r>
              <a:rPr lang="en-US" sz="2200" dirty="0" smtClean="0">
                <a:latin typeface="Arial Black" panose="020B0A04020102020204" pitchFamily="34" charset="0"/>
              </a:rPr>
              <a:t>0 / 4             </a:t>
            </a:r>
            <a:endParaRPr lang="en-IN" sz="2200" dirty="0">
              <a:latin typeface="Arial Black" panose="020B0A04020102020204" pitchFamily="34" charset="0"/>
            </a:endParaRPr>
          </a:p>
        </p:txBody>
      </p:sp>
      <p:sp>
        <p:nvSpPr>
          <p:cNvPr id="19" name="TextBox 18"/>
          <p:cNvSpPr txBox="1"/>
          <p:nvPr/>
        </p:nvSpPr>
        <p:spPr>
          <a:xfrm>
            <a:off x="5248815" y="5977900"/>
            <a:ext cx="1483425" cy="430887"/>
          </a:xfrm>
          <a:prstGeom prst="rect">
            <a:avLst/>
          </a:prstGeom>
          <a:noFill/>
        </p:spPr>
        <p:txBody>
          <a:bodyPr wrap="square" rtlCol="0">
            <a:spAutoFit/>
          </a:bodyPr>
          <a:lstStyle/>
          <a:p>
            <a:r>
              <a:rPr lang="en-US" sz="2200" dirty="0">
                <a:latin typeface="Arial Black" panose="020B0A04020102020204" pitchFamily="34" charset="0"/>
              </a:rPr>
              <a:t>5</a:t>
            </a:r>
            <a:r>
              <a:rPr lang="en-US" sz="2200" dirty="0" smtClean="0">
                <a:latin typeface="Arial Black" panose="020B0A04020102020204" pitchFamily="34" charset="0"/>
              </a:rPr>
              <a:t> Days             </a:t>
            </a:r>
            <a:endParaRPr lang="en-IN" sz="2200" dirty="0">
              <a:latin typeface="Arial Black" panose="020B0A04020102020204" pitchFamily="34" charset="0"/>
            </a:endParaRPr>
          </a:p>
        </p:txBody>
      </p:sp>
      <p:sp>
        <p:nvSpPr>
          <p:cNvPr id="20" name="TextBox 19"/>
          <p:cNvSpPr txBox="1"/>
          <p:nvPr/>
        </p:nvSpPr>
        <p:spPr>
          <a:xfrm>
            <a:off x="6957051" y="5960157"/>
            <a:ext cx="2007437" cy="430887"/>
          </a:xfrm>
          <a:prstGeom prst="rect">
            <a:avLst/>
          </a:prstGeom>
          <a:noFill/>
        </p:spPr>
        <p:txBody>
          <a:bodyPr wrap="square" rtlCol="0">
            <a:spAutoFit/>
          </a:bodyPr>
          <a:lstStyle/>
          <a:p>
            <a:r>
              <a:rPr lang="en-US" sz="2200" dirty="0" smtClean="0">
                <a:latin typeface="Arial Black" panose="020B0A04020102020204" pitchFamily="34" charset="0"/>
              </a:rPr>
              <a:t>Answer : a            </a:t>
            </a:r>
            <a:endParaRPr lang="en-IN" sz="2200" dirty="0">
              <a:latin typeface="Arial Black" panose="020B0A04020102020204" pitchFamily="34" charset="0"/>
            </a:endParaRPr>
          </a:p>
        </p:txBody>
      </p:sp>
    </p:spTree>
    <p:extLst>
      <p:ext uri="{BB962C8B-B14F-4D97-AF65-F5344CB8AC3E}">
        <p14:creationId xmlns:p14="http://schemas.microsoft.com/office/powerpoint/2010/main" val="151462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84976" cy="1446550"/>
          </a:xfrm>
          <a:prstGeom prst="rect">
            <a:avLst/>
          </a:prstGeom>
        </p:spPr>
        <p:txBody>
          <a:bodyPr wrap="square">
            <a:spAutoFit/>
          </a:bodyPr>
          <a:lstStyle/>
          <a:p>
            <a:r>
              <a:rPr lang="en-IN" sz="2200" b="1" dirty="0"/>
              <a:t>4. A can complete a job in 12 days while B can do the same job in 15 days. They worked together for 3 days then C joined them. The remaining work completed in 3 more days. In how many days C alone can complete the job</a:t>
            </a:r>
            <a:r>
              <a:rPr lang="en-IN" sz="2200" b="1" dirty="0" smtClean="0"/>
              <a:t>?  a)18</a:t>
            </a:r>
            <a:r>
              <a:rPr lang="en-IN" sz="2200" b="1" dirty="0"/>
              <a:t>		b) 20		c) 24		d) 30</a:t>
            </a:r>
          </a:p>
        </p:txBody>
      </p:sp>
      <p:sp>
        <p:nvSpPr>
          <p:cNvPr id="3" name="TextBox 2"/>
          <p:cNvSpPr txBox="1"/>
          <p:nvPr/>
        </p:nvSpPr>
        <p:spPr>
          <a:xfrm>
            <a:off x="179512" y="1563182"/>
            <a:ext cx="8784976" cy="1107996"/>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LCM of 12 and 15 =</a:t>
            </a:r>
          </a:p>
          <a:p>
            <a:pPr>
              <a:lnSpc>
                <a:spcPct val="150000"/>
              </a:lnSpc>
            </a:pPr>
            <a:r>
              <a:rPr lang="en-US" sz="2200" dirty="0" smtClean="0">
                <a:latin typeface="Arial Black" panose="020B0A04020102020204" pitchFamily="34" charset="0"/>
              </a:rPr>
              <a:t>Total Work is 60 units                          </a:t>
            </a:r>
            <a:endParaRPr lang="en-IN" sz="2200" dirty="0">
              <a:latin typeface="Arial Black" panose="020B0A04020102020204" pitchFamily="34" charset="0"/>
            </a:endParaRPr>
          </a:p>
        </p:txBody>
      </p:sp>
      <p:sp>
        <p:nvSpPr>
          <p:cNvPr id="4" name="TextBox 3"/>
          <p:cNvSpPr txBox="1"/>
          <p:nvPr/>
        </p:nvSpPr>
        <p:spPr>
          <a:xfrm>
            <a:off x="3330579" y="1686293"/>
            <a:ext cx="720080" cy="430887"/>
          </a:xfrm>
          <a:prstGeom prst="rect">
            <a:avLst/>
          </a:prstGeom>
          <a:noFill/>
        </p:spPr>
        <p:txBody>
          <a:bodyPr wrap="square" rtlCol="0">
            <a:spAutoFit/>
          </a:bodyPr>
          <a:lstStyle/>
          <a:p>
            <a:r>
              <a:rPr lang="en-US" sz="2200" dirty="0" smtClean="0">
                <a:latin typeface="Arial Black" panose="020B0A04020102020204" pitchFamily="34" charset="0"/>
              </a:rPr>
              <a:t>60</a:t>
            </a:r>
            <a:endParaRPr lang="en-IN" sz="2200" dirty="0">
              <a:latin typeface="Arial Black" panose="020B0A04020102020204" pitchFamily="34" charset="0"/>
            </a:endParaRPr>
          </a:p>
        </p:txBody>
      </p:sp>
      <p:sp>
        <p:nvSpPr>
          <p:cNvPr id="5" name="TextBox 4"/>
          <p:cNvSpPr txBox="1"/>
          <p:nvPr/>
        </p:nvSpPr>
        <p:spPr>
          <a:xfrm>
            <a:off x="4006033" y="2455734"/>
            <a:ext cx="1485392" cy="430887"/>
          </a:xfrm>
          <a:prstGeom prst="rect">
            <a:avLst/>
          </a:prstGeom>
          <a:noFill/>
        </p:spPr>
        <p:txBody>
          <a:bodyPr wrap="square" rtlCol="0">
            <a:spAutoFit/>
          </a:bodyPr>
          <a:lstStyle/>
          <a:p>
            <a:r>
              <a:rPr lang="en-US" sz="2200" dirty="0" smtClean="0">
                <a:latin typeface="Arial Black" panose="020B0A04020102020204" pitchFamily="34" charset="0"/>
              </a:rPr>
              <a:t>A	B</a:t>
            </a:r>
            <a:endParaRPr lang="en-IN" sz="2200" dirty="0">
              <a:latin typeface="Arial Black" panose="020B0A04020102020204" pitchFamily="34" charset="0"/>
            </a:endParaRPr>
          </a:p>
        </p:txBody>
      </p:sp>
      <p:sp>
        <p:nvSpPr>
          <p:cNvPr id="6" name="TextBox 5"/>
          <p:cNvSpPr txBox="1"/>
          <p:nvPr/>
        </p:nvSpPr>
        <p:spPr>
          <a:xfrm>
            <a:off x="600898" y="2963267"/>
            <a:ext cx="1008112" cy="430887"/>
          </a:xfrm>
          <a:prstGeom prst="rect">
            <a:avLst/>
          </a:prstGeom>
          <a:noFill/>
        </p:spPr>
        <p:txBody>
          <a:bodyPr wrap="square" rtlCol="0">
            <a:spAutoFit/>
          </a:bodyPr>
          <a:lstStyle/>
          <a:p>
            <a:r>
              <a:rPr lang="en-US" sz="2200" dirty="0" smtClean="0">
                <a:latin typeface="Arial Black" panose="020B0A04020102020204" pitchFamily="34" charset="0"/>
              </a:rPr>
              <a:t>Days</a:t>
            </a:r>
            <a:endParaRPr lang="en-IN" sz="2200" dirty="0">
              <a:latin typeface="Arial Black" panose="020B0A04020102020204" pitchFamily="34" charset="0"/>
            </a:endParaRPr>
          </a:p>
        </p:txBody>
      </p:sp>
      <p:sp>
        <p:nvSpPr>
          <p:cNvPr id="7" name="TextBox 6"/>
          <p:cNvSpPr txBox="1"/>
          <p:nvPr/>
        </p:nvSpPr>
        <p:spPr>
          <a:xfrm>
            <a:off x="3989355" y="2963266"/>
            <a:ext cx="1518749" cy="769441"/>
          </a:xfrm>
          <a:prstGeom prst="rect">
            <a:avLst/>
          </a:prstGeom>
          <a:noFill/>
        </p:spPr>
        <p:txBody>
          <a:bodyPr wrap="square" rtlCol="0">
            <a:spAutoFit/>
          </a:bodyPr>
          <a:lstStyle/>
          <a:p>
            <a:r>
              <a:rPr lang="en-US" sz="2200" dirty="0" smtClean="0">
                <a:latin typeface="Arial Black" panose="020B0A04020102020204" pitchFamily="34" charset="0"/>
              </a:rPr>
              <a:t>12	15	</a:t>
            </a:r>
            <a:endParaRPr lang="en-IN" sz="2200" dirty="0">
              <a:latin typeface="Arial Black" panose="020B0A04020102020204" pitchFamily="34" charset="0"/>
            </a:endParaRPr>
          </a:p>
        </p:txBody>
      </p:sp>
      <p:sp>
        <p:nvSpPr>
          <p:cNvPr id="8" name="TextBox 7"/>
          <p:cNvSpPr txBox="1"/>
          <p:nvPr/>
        </p:nvSpPr>
        <p:spPr>
          <a:xfrm>
            <a:off x="600897" y="3413216"/>
            <a:ext cx="3217666" cy="430887"/>
          </a:xfrm>
          <a:prstGeom prst="rect">
            <a:avLst/>
          </a:prstGeom>
          <a:noFill/>
        </p:spPr>
        <p:txBody>
          <a:bodyPr wrap="square" rtlCol="0">
            <a:spAutoFit/>
          </a:bodyPr>
          <a:lstStyle/>
          <a:p>
            <a:r>
              <a:rPr lang="en-US" sz="2200" dirty="0" smtClean="0">
                <a:latin typeface="Arial Black" panose="020B0A04020102020204" pitchFamily="34" charset="0"/>
              </a:rPr>
              <a:t>1 Day Work in units</a:t>
            </a:r>
            <a:endParaRPr lang="en-IN" sz="2200" dirty="0">
              <a:latin typeface="Arial Black" panose="020B0A04020102020204" pitchFamily="34" charset="0"/>
            </a:endParaRPr>
          </a:p>
        </p:txBody>
      </p:sp>
      <p:sp>
        <p:nvSpPr>
          <p:cNvPr id="9" name="TextBox 8"/>
          <p:cNvSpPr txBox="1"/>
          <p:nvPr/>
        </p:nvSpPr>
        <p:spPr>
          <a:xfrm>
            <a:off x="4022712" y="3404360"/>
            <a:ext cx="1629408" cy="430887"/>
          </a:xfrm>
          <a:prstGeom prst="rect">
            <a:avLst/>
          </a:prstGeom>
          <a:noFill/>
        </p:spPr>
        <p:txBody>
          <a:bodyPr wrap="square" rtlCol="0">
            <a:spAutoFit/>
          </a:bodyPr>
          <a:lstStyle/>
          <a:p>
            <a:r>
              <a:rPr lang="en-US" sz="2200" dirty="0" smtClean="0">
                <a:latin typeface="Arial Black" panose="020B0A04020102020204" pitchFamily="34" charset="0"/>
              </a:rPr>
              <a:t> 5	 4</a:t>
            </a:r>
            <a:endParaRPr lang="en-IN" sz="2200" dirty="0">
              <a:latin typeface="Arial Black" panose="020B0A04020102020204" pitchFamily="34" charset="0"/>
            </a:endParaRPr>
          </a:p>
        </p:txBody>
      </p:sp>
      <p:sp>
        <p:nvSpPr>
          <p:cNvPr id="10" name="TextBox 9"/>
          <p:cNvSpPr txBox="1"/>
          <p:nvPr/>
        </p:nvSpPr>
        <p:spPr>
          <a:xfrm>
            <a:off x="600897" y="3844103"/>
            <a:ext cx="3089721" cy="430887"/>
          </a:xfrm>
          <a:prstGeom prst="rect">
            <a:avLst/>
          </a:prstGeom>
          <a:noFill/>
        </p:spPr>
        <p:txBody>
          <a:bodyPr wrap="square" rtlCol="0">
            <a:spAutoFit/>
          </a:bodyPr>
          <a:lstStyle/>
          <a:p>
            <a:r>
              <a:rPr lang="en-US" sz="2200" dirty="0" smtClean="0">
                <a:latin typeface="Arial Black" panose="020B0A04020102020204" pitchFamily="34" charset="0"/>
              </a:rPr>
              <a:t>A + B in 3 days</a:t>
            </a:r>
            <a:endParaRPr lang="en-IN" sz="2200" dirty="0">
              <a:latin typeface="Arial Black" panose="020B0A04020102020204" pitchFamily="34" charset="0"/>
            </a:endParaRPr>
          </a:p>
        </p:txBody>
      </p:sp>
      <p:sp>
        <p:nvSpPr>
          <p:cNvPr id="11" name="TextBox 10"/>
          <p:cNvSpPr txBox="1"/>
          <p:nvPr/>
        </p:nvSpPr>
        <p:spPr>
          <a:xfrm>
            <a:off x="3690618" y="3874620"/>
            <a:ext cx="2537566" cy="430887"/>
          </a:xfrm>
          <a:prstGeom prst="rect">
            <a:avLst/>
          </a:prstGeom>
          <a:noFill/>
        </p:spPr>
        <p:txBody>
          <a:bodyPr wrap="square" rtlCol="0">
            <a:spAutoFit/>
          </a:bodyPr>
          <a:lstStyle/>
          <a:p>
            <a:r>
              <a:rPr lang="en-US" sz="2200" dirty="0" smtClean="0">
                <a:latin typeface="Arial Black" panose="020B0A04020102020204" pitchFamily="34" charset="0"/>
              </a:rPr>
              <a:t>3 * 9 = 27 units</a:t>
            </a:r>
            <a:endParaRPr lang="en-IN" sz="2200" dirty="0">
              <a:latin typeface="Arial Black" panose="020B0A04020102020204" pitchFamily="34" charset="0"/>
            </a:endParaRPr>
          </a:p>
        </p:txBody>
      </p:sp>
      <p:sp>
        <p:nvSpPr>
          <p:cNvPr id="12" name="TextBox 11"/>
          <p:cNvSpPr txBox="1"/>
          <p:nvPr/>
        </p:nvSpPr>
        <p:spPr>
          <a:xfrm>
            <a:off x="5664438" y="2506499"/>
            <a:ext cx="1485392" cy="430887"/>
          </a:xfrm>
          <a:prstGeom prst="rect">
            <a:avLst/>
          </a:prstGeom>
          <a:noFill/>
        </p:spPr>
        <p:txBody>
          <a:bodyPr wrap="square" rtlCol="0">
            <a:spAutoFit/>
          </a:bodyPr>
          <a:lstStyle/>
          <a:p>
            <a:r>
              <a:rPr lang="en-US" sz="2200" dirty="0" smtClean="0">
                <a:latin typeface="Arial Black" panose="020B0A04020102020204" pitchFamily="34" charset="0"/>
              </a:rPr>
              <a:t>    A + B</a:t>
            </a:r>
            <a:endParaRPr lang="en-IN" sz="2200" dirty="0">
              <a:latin typeface="Arial Black" panose="020B0A04020102020204" pitchFamily="34" charset="0"/>
            </a:endParaRPr>
          </a:p>
        </p:txBody>
      </p:sp>
      <p:sp>
        <p:nvSpPr>
          <p:cNvPr id="13" name="TextBox 12"/>
          <p:cNvSpPr txBox="1"/>
          <p:nvPr/>
        </p:nvSpPr>
        <p:spPr>
          <a:xfrm>
            <a:off x="6228184" y="3345692"/>
            <a:ext cx="706185" cy="430887"/>
          </a:xfrm>
          <a:prstGeom prst="rect">
            <a:avLst/>
          </a:prstGeom>
          <a:noFill/>
        </p:spPr>
        <p:txBody>
          <a:bodyPr wrap="square" rtlCol="0">
            <a:spAutoFit/>
          </a:bodyPr>
          <a:lstStyle/>
          <a:p>
            <a:r>
              <a:rPr lang="en-US" sz="2200" dirty="0" smtClean="0">
                <a:latin typeface="Arial Black" panose="020B0A04020102020204" pitchFamily="34" charset="0"/>
              </a:rPr>
              <a:t>  9</a:t>
            </a:r>
            <a:endParaRPr lang="en-IN" sz="2200" dirty="0">
              <a:latin typeface="Arial Black" panose="020B0A04020102020204" pitchFamily="34" charset="0"/>
            </a:endParaRPr>
          </a:p>
        </p:txBody>
      </p:sp>
      <p:sp>
        <p:nvSpPr>
          <p:cNvPr id="14" name="TextBox 13"/>
          <p:cNvSpPr txBox="1"/>
          <p:nvPr/>
        </p:nvSpPr>
        <p:spPr>
          <a:xfrm>
            <a:off x="615354" y="4296854"/>
            <a:ext cx="4133375" cy="430887"/>
          </a:xfrm>
          <a:prstGeom prst="rect">
            <a:avLst/>
          </a:prstGeom>
          <a:noFill/>
        </p:spPr>
        <p:txBody>
          <a:bodyPr wrap="square" rtlCol="0">
            <a:spAutoFit/>
          </a:bodyPr>
          <a:lstStyle/>
          <a:p>
            <a:r>
              <a:rPr lang="en-US" sz="2200" dirty="0" smtClean="0">
                <a:latin typeface="Arial Black" panose="020B0A04020102020204" pitchFamily="34" charset="0"/>
              </a:rPr>
              <a:t>Remaining Work </a:t>
            </a:r>
            <a:endParaRPr lang="en-IN" sz="2200" dirty="0">
              <a:latin typeface="Arial Black" panose="020B0A04020102020204" pitchFamily="34" charset="0"/>
            </a:endParaRPr>
          </a:p>
        </p:txBody>
      </p:sp>
      <p:sp>
        <p:nvSpPr>
          <p:cNvPr id="15" name="TextBox 14"/>
          <p:cNvSpPr txBox="1"/>
          <p:nvPr/>
        </p:nvSpPr>
        <p:spPr>
          <a:xfrm>
            <a:off x="3498907" y="4305507"/>
            <a:ext cx="2908227" cy="430887"/>
          </a:xfrm>
          <a:prstGeom prst="rect">
            <a:avLst/>
          </a:prstGeom>
          <a:noFill/>
        </p:spPr>
        <p:txBody>
          <a:bodyPr wrap="square" rtlCol="0">
            <a:spAutoFit/>
          </a:bodyPr>
          <a:lstStyle/>
          <a:p>
            <a:r>
              <a:rPr lang="en-US" sz="2200" dirty="0" smtClean="0">
                <a:latin typeface="Arial Black" panose="020B0A04020102020204" pitchFamily="34" charset="0"/>
              </a:rPr>
              <a:t>60 - 27 = 33 units</a:t>
            </a:r>
            <a:endParaRPr lang="en-IN" sz="2200" dirty="0">
              <a:latin typeface="Arial Black" panose="020B0A04020102020204" pitchFamily="34" charset="0"/>
            </a:endParaRPr>
          </a:p>
        </p:txBody>
      </p:sp>
      <p:sp>
        <p:nvSpPr>
          <p:cNvPr id="16" name="TextBox 15"/>
          <p:cNvSpPr txBox="1"/>
          <p:nvPr/>
        </p:nvSpPr>
        <p:spPr>
          <a:xfrm>
            <a:off x="615354" y="4817094"/>
            <a:ext cx="7269014" cy="430887"/>
          </a:xfrm>
          <a:prstGeom prst="rect">
            <a:avLst/>
          </a:prstGeom>
          <a:noFill/>
        </p:spPr>
        <p:txBody>
          <a:bodyPr wrap="square" rtlCol="0">
            <a:spAutoFit/>
          </a:bodyPr>
          <a:lstStyle/>
          <a:p>
            <a:r>
              <a:rPr lang="en-US" sz="2200" dirty="0" smtClean="0">
                <a:latin typeface="Arial Black" panose="020B0A04020102020204" pitchFamily="34" charset="0"/>
              </a:rPr>
              <a:t>33 units in 3 days by A+B+C </a:t>
            </a:r>
            <a:endParaRPr lang="en-IN" sz="2200" dirty="0">
              <a:latin typeface="Arial Black" panose="020B0A04020102020204" pitchFamily="34" charset="0"/>
            </a:endParaRPr>
          </a:p>
        </p:txBody>
      </p:sp>
      <p:sp>
        <p:nvSpPr>
          <p:cNvPr id="17" name="TextBox 16"/>
          <p:cNvSpPr txBox="1"/>
          <p:nvPr/>
        </p:nvSpPr>
        <p:spPr>
          <a:xfrm>
            <a:off x="251520" y="5400381"/>
            <a:ext cx="3079059" cy="430887"/>
          </a:xfrm>
          <a:prstGeom prst="rect">
            <a:avLst/>
          </a:prstGeom>
          <a:noFill/>
        </p:spPr>
        <p:txBody>
          <a:bodyPr wrap="square" rtlCol="0">
            <a:spAutoFit/>
          </a:bodyPr>
          <a:lstStyle/>
          <a:p>
            <a:r>
              <a:rPr lang="en-US" sz="2200" dirty="0" smtClean="0">
                <a:latin typeface="Arial Black" panose="020B0A04020102020204" pitchFamily="34" charset="0"/>
              </a:rPr>
              <a:t>A+B in 3 days = 27 </a:t>
            </a:r>
            <a:endParaRPr lang="en-IN" sz="2200" dirty="0">
              <a:latin typeface="Arial Black" panose="020B0A04020102020204" pitchFamily="34" charset="0"/>
            </a:endParaRPr>
          </a:p>
        </p:txBody>
      </p:sp>
      <p:sp>
        <p:nvSpPr>
          <p:cNvPr id="18" name="TextBox 17"/>
          <p:cNvSpPr txBox="1"/>
          <p:nvPr/>
        </p:nvSpPr>
        <p:spPr>
          <a:xfrm>
            <a:off x="3607089" y="5400381"/>
            <a:ext cx="3542741" cy="430887"/>
          </a:xfrm>
          <a:prstGeom prst="rect">
            <a:avLst/>
          </a:prstGeom>
          <a:noFill/>
        </p:spPr>
        <p:txBody>
          <a:bodyPr wrap="square" rtlCol="0">
            <a:spAutoFit/>
          </a:bodyPr>
          <a:lstStyle/>
          <a:p>
            <a:r>
              <a:rPr lang="en-US" sz="2200" dirty="0" smtClean="0">
                <a:latin typeface="Arial Black" panose="020B0A04020102020204" pitchFamily="34" charset="0"/>
              </a:rPr>
              <a:t>C in 3 days = 6 units            </a:t>
            </a:r>
            <a:endParaRPr lang="en-IN" sz="2200" dirty="0">
              <a:latin typeface="Arial Black" panose="020B0A04020102020204" pitchFamily="34" charset="0"/>
            </a:endParaRPr>
          </a:p>
        </p:txBody>
      </p:sp>
      <p:sp>
        <p:nvSpPr>
          <p:cNvPr id="19" name="TextBox 18"/>
          <p:cNvSpPr txBox="1"/>
          <p:nvPr/>
        </p:nvSpPr>
        <p:spPr>
          <a:xfrm>
            <a:off x="307624" y="5954378"/>
            <a:ext cx="3681731" cy="430887"/>
          </a:xfrm>
          <a:prstGeom prst="rect">
            <a:avLst/>
          </a:prstGeom>
          <a:noFill/>
        </p:spPr>
        <p:txBody>
          <a:bodyPr wrap="square" rtlCol="0">
            <a:spAutoFit/>
          </a:bodyPr>
          <a:lstStyle/>
          <a:p>
            <a:r>
              <a:rPr lang="en-US" sz="2200" dirty="0" smtClean="0">
                <a:latin typeface="Arial Black" panose="020B0A04020102020204" pitchFamily="34" charset="0"/>
              </a:rPr>
              <a:t>C in 1  Day = 2 units            </a:t>
            </a:r>
            <a:endParaRPr lang="en-IN" sz="2200" dirty="0">
              <a:latin typeface="Arial Black" panose="020B0A04020102020204" pitchFamily="34" charset="0"/>
            </a:endParaRPr>
          </a:p>
        </p:txBody>
      </p:sp>
      <p:sp>
        <p:nvSpPr>
          <p:cNvPr id="20" name="TextBox 19"/>
          <p:cNvSpPr txBox="1"/>
          <p:nvPr/>
        </p:nvSpPr>
        <p:spPr>
          <a:xfrm>
            <a:off x="3690618" y="5954378"/>
            <a:ext cx="3113630" cy="430887"/>
          </a:xfrm>
          <a:prstGeom prst="rect">
            <a:avLst/>
          </a:prstGeom>
          <a:noFill/>
        </p:spPr>
        <p:txBody>
          <a:bodyPr wrap="square" rtlCol="0">
            <a:spAutoFit/>
          </a:bodyPr>
          <a:lstStyle/>
          <a:p>
            <a:r>
              <a:rPr lang="en-US" sz="2200" dirty="0" smtClean="0">
                <a:latin typeface="Arial Black" panose="020B0A04020102020204" pitchFamily="34" charset="0"/>
              </a:rPr>
              <a:t>60 units in 30 days           </a:t>
            </a:r>
            <a:endParaRPr lang="en-IN" sz="2200" dirty="0">
              <a:latin typeface="Arial Black" panose="020B0A04020102020204" pitchFamily="34" charset="0"/>
            </a:endParaRPr>
          </a:p>
        </p:txBody>
      </p:sp>
      <p:sp>
        <p:nvSpPr>
          <p:cNvPr id="21" name="TextBox 20"/>
          <p:cNvSpPr txBox="1"/>
          <p:nvPr/>
        </p:nvSpPr>
        <p:spPr>
          <a:xfrm>
            <a:off x="6880649" y="6328457"/>
            <a:ext cx="2007437" cy="430887"/>
          </a:xfrm>
          <a:prstGeom prst="rect">
            <a:avLst/>
          </a:prstGeom>
          <a:noFill/>
        </p:spPr>
        <p:txBody>
          <a:bodyPr wrap="square" rtlCol="0">
            <a:spAutoFit/>
          </a:bodyPr>
          <a:lstStyle/>
          <a:p>
            <a:r>
              <a:rPr lang="en-US" sz="2200" dirty="0" smtClean="0">
                <a:latin typeface="Arial Black" panose="020B0A04020102020204" pitchFamily="34" charset="0"/>
              </a:rPr>
              <a:t>Answer : d            </a:t>
            </a:r>
            <a:endParaRPr lang="en-IN" sz="2200" dirty="0">
              <a:latin typeface="Arial Black" panose="020B0A04020102020204" pitchFamily="34" charset="0"/>
            </a:endParaRPr>
          </a:p>
        </p:txBody>
      </p:sp>
    </p:spTree>
    <p:extLst>
      <p:ext uri="{BB962C8B-B14F-4D97-AF65-F5344CB8AC3E}">
        <p14:creationId xmlns:p14="http://schemas.microsoft.com/office/powerpoint/2010/main" val="380855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84976" cy="1446550"/>
          </a:xfrm>
          <a:prstGeom prst="rect">
            <a:avLst/>
          </a:prstGeom>
        </p:spPr>
        <p:txBody>
          <a:bodyPr wrap="square">
            <a:spAutoFit/>
          </a:bodyPr>
          <a:lstStyle/>
          <a:p>
            <a:r>
              <a:rPr lang="en-IN" sz="2200" b="1" dirty="0"/>
              <a:t>5.  A, B and C can do a piece of work in 24, 30 and 40 days respectively. They start the work together but C leaves 4 days before the completion of the work. In how many days is the work done?</a:t>
            </a:r>
          </a:p>
          <a:p>
            <a:r>
              <a:rPr lang="en-IN" sz="2200" b="1" dirty="0"/>
              <a:t>a) 9 days	b) 10 days		c) 11 days		d) 12 days</a:t>
            </a:r>
          </a:p>
        </p:txBody>
      </p:sp>
      <p:sp>
        <p:nvSpPr>
          <p:cNvPr id="3" name="TextBox 2"/>
          <p:cNvSpPr txBox="1"/>
          <p:nvPr/>
        </p:nvSpPr>
        <p:spPr>
          <a:xfrm>
            <a:off x="3785322" y="2429760"/>
            <a:ext cx="2520280" cy="430887"/>
          </a:xfrm>
          <a:prstGeom prst="rect">
            <a:avLst/>
          </a:prstGeom>
          <a:noFill/>
        </p:spPr>
        <p:txBody>
          <a:bodyPr wrap="square" rtlCol="0">
            <a:spAutoFit/>
          </a:bodyPr>
          <a:lstStyle/>
          <a:p>
            <a:r>
              <a:rPr lang="en-US" sz="2200" dirty="0" smtClean="0">
                <a:latin typeface="Arial Black" panose="020B0A04020102020204" pitchFamily="34" charset="0"/>
              </a:rPr>
              <a:t>A	B	C</a:t>
            </a:r>
            <a:endParaRPr lang="en-IN" sz="2200" dirty="0">
              <a:latin typeface="Arial Black" panose="020B0A04020102020204" pitchFamily="34" charset="0"/>
            </a:endParaRPr>
          </a:p>
        </p:txBody>
      </p:sp>
      <p:sp>
        <p:nvSpPr>
          <p:cNvPr id="4" name="TextBox 3"/>
          <p:cNvSpPr txBox="1"/>
          <p:nvPr/>
        </p:nvSpPr>
        <p:spPr>
          <a:xfrm>
            <a:off x="363508" y="2937293"/>
            <a:ext cx="1008112" cy="430887"/>
          </a:xfrm>
          <a:prstGeom prst="rect">
            <a:avLst/>
          </a:prstGeom>
          <a:noFill/>
        </p:spPr>
        <p:txBody>
          <a:bodyPr wrap="square" rtlCol="0">
            <a:spAutoFit/>
          </a:bodyPr>
          <a:lstStyle/>
          <a:p>
            <a:r>
              <a:rPr lang="en-US" sz="2200" dirty="0" smtClean="0">
                <a:latin typeface="Arial Black" panose="020B0A04020102020204" pitchFamily="34" charset="0"/>
              </a:rPr>
              <a:t>Days</a:t>
            </a:r>
            <a:endParaRPr lang="en-IN" sz="2200" dirty="0">
              <a:latin typeface="Arial Black" panose="020B0A04020102020204" pitchFamily="34" charset="0"/>
            </a:endParaRPr>
          </a:p>
        </p:txBody>
      </p:sp>
      <p:sp>
        <p:nvSpPr>
          <p:cNvPr id="5" name="TextBox 4"/>
          <p:cNvSpPr txBox="1"/>
          <p:nvPr/>
        </p:nvSpPr>
        <p:spPr>
          <a:xfrm>
            <a:off x="3751965" y="2937292"/>
            <a:ext cx="2520280" cy="430887"/>
          </a:xfrm>
          <a:prstGeom prst="rect">
            <a:avLst/>
          </a:prstGeom>
          <a:noFill/>
        </p:spPr>
        <p:txBody>
          <a:bodyPr wrap="square" rtlCol="0">
            <a:spAutoFit/>
          </a:bodyPr>
          <a:lstStyle/>
          <a:p>
            <a:r>
              <a:rPr lang="en-US" sz="2200" dirty="0" smtClean="0">
                <a:latin typeface="Arial Black" panose="020B0A04020102020204" pitchFamily="34" charset="0"/>
              </a:rPr>
              <a:t>24	30	40</a:t>
            </a:r>
            <a:endParaRPr lang="en-IN" sz="2200" dirty="0">
              <a:latin typeface="Arial Black" panose="020B0A04020102020204" pitchFamily="34" charset="0"/>
            </a:endParaRPr>
          </a:p>
        </p:txBody>
      </p:sp>
      <p:sp>
        <p:nvSpPr>
          <p:cNvPr id="6" name="TextBox 5"/>
          <p:cNvSpPr txBox="1"/>
          <p:nvPr/>
        </p:nvSpPr>
        <p:spPr>
          <a:xfrm>
            <a:off x="286089" y="1532767"/>
            <a:ext cx="4726015" cy="1107996"/>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LCM of 24, 30  and 40 =</a:t>
            </a:r>
          </a:p>
          <a:p>
            <a:pPr>
              <a:lnSpc>
                <a:spcPct val="150000"/>
              </a:lnSpc>
            </a:pPr>
            <a:r>
              <a:rPr lang="en-US" sz="2200" dirty="0" smtClean="0">
                <a:latin typeface="Arial Black" panose="020B0A04020102020204" pitchFamily="34" charset="0"/>
              </a:rPr>
              <a:t>Total Work is 120 units                          </a:t>
            </a:r>
            <a:endParaRPr lang="en-IN" sz="2200" dirty="0">
              <a:latin typeface="Arial Black" panose="020B0A04020102020204" pitchFamily="34" charset="0"/>
            </a:endParaRPr>
          </a:p>
        </p:txBody>
      </p:sp>
      <p:sp>
        <p:nvSpPr>
          <p:cNvPr id="7" name="TextBox 6"/>
          <p:cNvSpPr txBox="1"/>
          <p:nvPr/>
        </p:nvSpPr>
        <p:spPr>
          <a:xfrm>
            <a:off x="4076000" y="1652585"/>
            <a:ext cx="936104" cy="430887"/>
          </a:xfrm>
          <a:prstGeom prst="rect">
            <a:avLst/>
          </a:prstGeom>
          <a:noFill/>
        </p:spPr>
        <p:txBody>
          <a:bodyPr wrap="square" rtlCol="0">
            <a:spAutoFit/>
          </a:bodyPr>
          <a:lstStyle/>
          <a:p>
            <a:r>
              <a:rPr lang="en-US" sz="2200" dirty="0" smtClean="0">
                <a:latin typeface="Arial Black" panose="020B0A04020102020204" pitchFamily="34" charset="0"/>
              </a:rPr>
              <a:t>120</a:t>
            </a:r>
            <a:endParaRPr lang="en-IN" sz="2200" dirty="0">
              <a:latin typeface="Arial Black" panose="020B0A04020102020204" pitchFamily="34" charset="0"/>
            </a:endParaRPr>
          </a:p>
        </p:txBody>
      </p:sp>
      <p:sp>
        <p:nvSpPr>
          <p:cNvPr id="8" name="TextBox 7"/>
          <p:cNvSpPr txBox="1"/>
          <p:nvPr/>
        </p:nvSpPr>
        <p:spPr>
          <a:xfrm>
            <a:off x="363507" y="3387242"/>
            <a:ext cx="3217666" cy="430887"/>
          </a:xfrm>
          <a:prstGeom prst="rect">
            <a:avLst/>
          </a:prstGeom>
          <a:noFill/>
        </p:spPr>
        <p:txBody>
          <a:bodyPr wrap="square" rtlCol="0">
            <a:spAutoFit/>
          </a:bodyPr>
          <a:lstStyle/>
          <a:p>
            <a:r>
              <a:rPr lang="en-US" sz="2200" dirty="0" smtClean="0">
                <a:latin typeface="Arial Black" panose="020B0A04020102020204" pitchFamily="34" charset="0"/>
              </a:rPr>
              <a:t>1 Day Work in units</a:t>
            </a:r>
            <a:endParaRPr lang="en-IN" sz="2200" dirty="0">
              <a:latin typeface="Arial Black" panose="020B0A04020102020204" pitchFamily="34" charset="0"/>
            </a:endParaRPr>
          </a:p>
        </p:txBody>
      </p:sp>
      <p:sp>
        <p:nvSpPr>
          <p:cNvPr id="9" name="TextBox 8"/>
          <p:cNvSpPr txBox="1"/>
          <p:nvPr/>
        </p:nvSpPr>
        <p:spPr>
          <a:xfrm>
            <a:off x="3785322" y="3378386"/>
            <a:ext cx="2520280" cy="430887"/>
          </a:xfrm>
          <a:prstGeom prst="rect">
            <a:avLst/>
          </a:prstGeom>
          <a:noFill/>
        </p:spPr>
        <p:txBody>
          <a:bodyPr wrap="square" rtlCol="0">
            <a:spAutoFit/>
          </a:bodyPr>
          <a:lstStyle/>
          <a:p>
            <a:r>
              <a:rPr lang="en-US" sz="2200" dirty="0" smtClean="0">
                <a:latin typeface="Arial Black" panose="020B0A04020102020204" pitchFamily="34" charset="0"/>
              </a:rPr>
              <a:t>5	 4	3</a:t>
            </a:r>
            <a:endParaRPr lang="en-IN" sz="2200" dirty="0">
              <a:latin typeface="Arial Black" panose="020B0A04020102020204" pitchFamily="34" charset="0"/>
            </a:endParaRPr>
          </a:p>
        </p:txBody>
      </p:sp>
      <p:sp>
        <p:nvSpPr>
          <p:cNvPr id="10" name="TextBox 9"/>
          <p:cNvSpPr txBox="1"/>
          <p:nvPr/>
        </p:nvSpPr>
        <p:spPr>
          <a:xfrm>
            <a:off x="342519" y="3818129"/>
            <a:ext cx="8024917" cy="3139321"/>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Let the total no. of days to complete the work is d</a:t>
            </a:r>
          </a:p>
          <a:p>
            <a:pPr>
              <a:lnSpc>
                <a:spcPct val="150000"/>
              </a:lnSpc>
            </a:pPr>
            <a:r>
              <a:rPr lang="en-US" sz="2200" dirty="0" smtClean="0">
                <a:latin typeface="Arial Black" panose="020B0A04020102020204" pitchFamily="34" charset="0"/>
              </a:rPr>
              <a:t>A and B worked for d days and C for (d-4) days</a:t>
            </a:r>
          </a:p>
          <a:p>
            <a:pPr>
              <a:lnSpc>
                <a:spcPct val="150000"/>
              </a:lnSpc>
            </a:pPr>
            <a:r>
              <a:rPr lang="en-US" sz="2200" dirty="0" smtClean="0">
                <a:latin typeface="Arial Black" panose="020B0A04020102020204" pitchFamily="34" charset="0"/>
              </a:rPr>
              <a:t>So, (5+4)*d + 3 * (d-4) = 120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9d + 3d – 12 	       = 120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12d	       = 132</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d     =  11		Answer : c </a:t>
            </a:r>
            <a:endParaRPr lang="en-IN" sz="2200" dirty="0">
              <a:latin typeface="Arial Black" panose="020B0A04020102020204" pitchFamily="34" charset="0"/>
            </a:endParaRPr>
          </a:p>
        </p:txBody>
      </p:sp>
    </p:spTree>
    <p:extLst>
      <p:ext uri="{BB962C8B-B14F-4D97-AF65-F5344CB8AC3E}">
        <p14:creationId xmlns:p14="http://schemas.microsoft.com/office/powerpoint/2010/main" val="286247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12968" cy="1446550"/>
          </a:xfrm>
          <a:prstGeom prst="rect">
            <a:avLst/>
          </a:prstGeom>
        </p:spPr>
        <p:txBody>
          <a:bodyPr wrap="square">
            <a:spAutoFit/>
          </a:bodyPr>
          <a:lstStyle/>
          <a:p>
            <a:r>
              <a:rPr lang="en-IN" sz="2200" b="1" dirty="0"/>
              <a:t>6. A can do a work in 8 days, B can do a work in 7 days. A works on the first day, B works on the second day and so on. When will they finish the work.</a:t>
            </a:r>
            <a:br>
              <a:rPr lang="en-IN" sz="2200" b="1" dirty="0"/>
            </a:br>
            <a:r>
              <a:rPr lang="en-IN" sz="2200" b="1" dirty="0"/>
              <a:t>a) 7.5 days	</a:t>
            </a:r>
            <a:r>
              <a:rPr lang="en-IN" sz="2200" b="1" dirty="0" smtClean="0"/>
              <a:t>b</a:t>
            </a:r>
            <a:r>
              <a:rPr lang="en-IN" sz="2200" b="1" dirty="0"/>
              <a:t>) 3.5 days	</a:t>
            </a:r>
            <a:r>
              <a:rPr lang="en-IN" sz="2200" b="1" dirty="0" smtClean="0"/>
              <a:t>c</a:t>
            </a:r>
            <a:r>
              <a:rPr lang="en-IN" sz="2200" b="1" dirty="0"/>
              <a:t>) 14 days	</a:t>
            </a:r>
            <a:r>
              <a:rPr lang="en-IN" sz="2200" b="1" dirty="0" smtClean="0"/>
              <a:t>d</a:t>
            </a:r>
            <a:r>
              <a:rPr lang="en-IN" sz="2200" b="1" dirty="0"/>
              <a:t>) 12 days</a:t>
            </a:r>
          </a:p>
        </p:txBody>
      </p:sp>
      <p:sp>
        <p:nvSpPr>
          <p:cNvPr id="3" name="TextBox 2"/>
          <p:cNvSpPr txBox="1"/>
          <p:nvPr/>
        </p:nvSpPr>
        <p:spPr>
          <a:xfrm>
            <a:off x="323528" y="1515267"/>
            <a:ext cx="3888432" cy="769441"/>
          </a:xfrm>
          <a:prstGeom prst="rect">
            <a:avLst/>
          </a:prstGeom>
          <a:noFill/>
        </p:spPr>
        <p:txBody>
          <a:bodyPr wrap="square" rtlCol="0">
            <a:spAutoFit/>
          </a:bodyPr>
          <a:lstStyle/>
          <a:p>
            <a:r>
              <a:rPr lang="en-US" sz="2200" dirty="0" smtClean="0">
                <a:latin typeface="Arial Black" panose="020B0A04020102020204" pitchFamily="34" charset="0"/>
              </a:rPr>
              <a:t>LCM of 8 and 7 =</a:t>
            </a:r>
          </a:p>
          <a:p>
            <a:r>
              <a:rPr lang="en-US" sz="2200" dirty="0">
                <a:latin typeface="Arial Black" panose="020B0A04020102020204" pitchFamily="34" charset="0"/>
              </a:rPr>
              <a:t>Total Work is </a:t>
            </a:r>
            <a:r>
              <a:rPr lang="en-US" sz="2200" dirty="0" smtClean="0">
                <a:latin typeface="Arial Black" panose="020B0A04020102020204" pitchFamily="34" charset="0"/>
              </a:rPr>
              <a:t>56 </a:t>
            </a:r>
            <a:r>
              <a:rPr lang="en-US" sz="2200" dirty="0">
                <a:latin typeface="Arial Black" panose="020B0A04020102020204" pitchFamily="34" charset="0"/>
              </a:rPr>
              <a:t>units </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4" name="TextBox 3"/>
          <p:cNvSpPr txBox="1"/>
          <p:nvPr/>
        </p:nvSpPr>
        <p:spPr>
          <a:xfrm>
            <a:off x="3059832" y="1496806"/>
            <a:ext cx="568008" cy="430887"/>
          </a:xfrm>
          <a:prstGeom prst="rect">
            <a:avLst/>
          </a:prstGeom>
          <a:noFill/>
        </p:spPr>
        <p:txBody>
          <a:bodyPr wrap="square" rtlCol="0">
            <a:spAutoFit/>
          </a:bodyPr>
          <a:lstStyle/>
          <a:p>
            <a:r>
              <a:rPr lang="en-US" sz="2200" dirty="0" smtClean="0">
                <a:latin typeface="Arial Black" panose="020B0A04020102020204" pitchFamily="34" charset="0"/>
              </a:rPr>
              <a:t>56</a:t>
            </a:r>
            <a:endParaRPr lang="en-IN" sz="2200" dirty="0">
              <a:latin typeface="Arial Black" panose="020B0A04020102020204" pitchFamily="34" charset="0"/>
            </a:endParaRPr>
          </a:p>
        </p:txBody>
      </p:sp>
      <p:sp>
        <p:nvSpPr>
          <p:cNvPr id="5" name="TextBox 4"/>
          <p:cNvSpPr txBox="1"/>
          <p:nvPr/>
        </p:nvSpPr>
        <p:spPr>
          <a:xfrm>
            <a:off x="4044195" y="2148498"/>
            <a:ext cx="1485392" cy="430887"/>
          </a:xfrm>
          <a:prstGeom prst="rect">
            <a:avLst/>
          </a:prstGeom>
          <a:noFill/>
        </p:spPr>
        <p:txBody>
          <a:bodyPr wrap="square" rtlCol="0">
            <a:spAutoFit/>
          </a:bodyPr>
          <a:lstStyle/>
          <a:p>
            <a:r>
              <a:rPr lang="en-US" sz="2200" dirty="0" smtClean="0">
                <a:latin typeface="Arial Black" panose="020B0A04020102020204" pitchFamily="34" charset="0"/>
              </a:rPr>
              <a:t>A	B</a:t>
            </a:r>
            <a:endParaRPr lang="en-IN" sz="2200" dirty="0">
              <a:latin typeface="Arial Black" panose="020B0A04020102020204" pitchFamily="34" charset="0"/>
            </a:endParaRPr>
          </a:p>
        </p:txBody>
      </p:sp>
      <p:sp>
        <p:nvSpPr>
          <p:cNvPr id="6" name="TextBox 5"/>
          <p:cNvSpPr txBox="1"/>
          <p:nvPr/>
        </p:nvSpPr>
        <p:spPr>
          <a:xfrm>
            <a:off x="639060" y="2656031"/>
            <a:ext cx="1008112" cy="430887"/>
          </a:xfrm>
          <a:prstGeom prst="rect">
            <a:avLst/>
          </a:prstGeom>
          <a:noFill/>
        </p:spPr>
        <p:txBody>
          <a:bodyPr wrap="square" rtlCol="0">
            <a:spAutoFit/>
          </a:bodyPr>
          <a:lstStyle/>
          <a:p>
            <a:r>
              <a:rPr lang="en-US" sz="2200" dirty="0" smtClean="0">
                <a:latin typeface="Arial Black" panose="020B0A04020102020204" pitchFamily="34" charset="0"/>
              </a:rPr>
              <a:t>Days</a:t>
            </a:r>
            <a:endParaRPr lang="en-IN" sz="2200" dirty="0">
              <a:latin typeface="Arial Black" panose="020B0A04020102020204" pitchFamily="34" charset="0"/>
            </a:endParaRPr>
          </a:p>
        </p:txBody>
      </p:sp>
      <p:sp>
        <p:nvSpPr>
          <p:cNvPr id="7" name="TextBox 6"/>
          <p:cNvSpPr txBox="1"/>
          <p:nvPr/>
        </p:nvSpPr>
        <p:spPr>
          <a:xfrm>
            <a:off x="4027517" y="2656030"/>
            <a:ext cx="1518749" cy="430887"/>
          </a:xfrm>
          <a:prstGeom prst="rect">
            <a:avLst/>
          </a:prstGeom>
          <a:noFill/>
        </p:spPr>
        <p:txBody>
          <a:bodyPr wrap="square" rtlCol="0">
            <a:spAutoFit/>
          </a:bodyPr>
          <a:lstStyle/>
          <a:p>
            <a:r>
              <a:rPr lang="en-US" sz="2200" dirty="0">
                <a:latin typeface="Arial Black" panose="020B0A04020102020204" pitchFamily="34" charset="0"/>
              </a:rPr>
              <a:t>8</a:t>
            </a:r>
            <a:r>
              <a:rPr lang="en-US" sz="2200" dirty="0" smtClean="0">
                <a:latin typeface="Arial Black" panose="020B0A04020102020204" pitchFamily="34" charset="0"/>
              </a:rPr>
              <a:t>	 7</a:t>
            </a:r>
            <a:endParaRPr lang="en-IN" sz="2200" dirty="0">
              <a:latin typeface="Arial Black" panose="020B0A04020102020204" pitchFamily="34" charset="0"/>
            </a:endParaRPr>
          </a:p>
        </p:txBody>
      </p:sp>
      <p:sp>
        <p:nvSpPr>
          <p:cNvPr id="8" name="TextBox 7"/>
          <p:cNvSpPr txBox="1"/>
          <p:nvPr/>
        </p:nvSpPr>
        <p:spPr>
          <a:xfrm>
            <a:off x="639059" y="3105980"/>
            <a:ext cx="3217666" cy="430887"/>
          </a:xfrm>
          <a:prstGeom prst="rect">
            <a:avLst/>
          </a:prstGeom>
          <a:noFill/>
        </p:spPr>
        <p:txBody>
          <a:bodyPr wrap="square" rtlCol="0">
            <a:spAutoFit/>
          </a:bodyPr>
          <a:lstStyle/>
          <a:p>
            <a:r>
              <a:rPr lang="en-US" sz="2200" dirty="0" smtClean="0">
                <a:latin typeface="Arial Black" panose="020B0A04020102020204" pitchFamily="34" charset="0"/>
              </a:rPr>
              <a:t>1 Day Work in units</a:t>
            </a:r>
            <a:endParaRPr lang="en-IN" sz="2200" dirty="0">
              <a:latin typeface="Arial Black" panose="020B0A04020102020204" pitchFamily="34" charset="0"/>
            </a:endParaRPr>
          </a:p>
        </p:txBody>
      </p:sp>
      <p:sp>
        <p:nvSpPr>
          <p:cNvPr id="9" name="TextBox 8"/>
          <p:cNvSpPr txBox="1"/>
          <p:nvPr/>
        </p:nvSpPr>
        <p:spPr>
          <a:xfrm>
            <a:off x="3972187" y="3105980"/>
            <a:ext cx="1629408" cy="430887"/>
          </a:xfrm>
          <a:prstGeom prst="rect">
            <a:avLst/>
          </a:prstGeom>
          <a:noFill/>
        </p:spPr>
        <p:txBody>
          <a:bodyPr wrap="square" rtlCol="0">
            <a:spAutoFit/>
          </a:bodyPr>
          <a:lstStyle/>
          <a:p>
            <a:r>
              <a:rPr lang="en-US" sz="2200" dirty="0" smtClean="0">
                <a:latin typeface="Arial Black" panose="020B0A04020102020204" pitchFamily="34" charset="0"/>
              </a:rPr>
              <a:t> 7	  8</a:t>
            </a:r>
            <a:endParaRPr lang="en-IN" sz="2200" dirty="0">
              <a:latin typeface="Arial Black" panose="020B0A04020102020204" pitchFamily="34" charset="0"/>
            </a:endParaRPr>
          </a:p>
        </p:txBody>
      </p:sp>
      <p:sp>
        <p:nvSpPr>
          <p:cNvPr id="10" name="TextBox 9"/>
          <p:cNvSpPr txBox="1"/>
          <p:nvPr/>
        </p:nvSpPr>
        <p:spPr>
          <a:xfrm>
            <a:off x="209623" y="3649682"/>
            <a:ext cx="3647101" cy="3477875"/>
          </a:xfrm>
          <a:prstGeom prst="rect">
            <a:avLst/>
          </a:prstGeom>
          <a:noFill/>
        </p:spPr>
        <p:txBody>
          <a:bodyPr wrap="square" rtlCol="0">
            <a:spAutoFit/>
          </a:bodyPr>
          <a:lstStyle/>
          <a:p>
            <a:r>
              <a:rPr lang="en-US" sz="2200" dirty="0" smtClean="0">
                <a:latin typeface="Arial Black" panose="020B0A04020102020204" pitchFamily="34" charset="0"/>
              </a:rPr>
              <a:t>Day 1 – A - 7 units</a:t>
            </a:r>
          </a:p>
          <a:p>
            <a:r>
              <a:rPr lang="en-US" sz="2200" dirty="0">
                <a:latin typeface="Arial Black" panose="020B0A04020102020204" pitchFamily="34" charset="0"/>
              </a:rPr>
              <a:t>Day </a:t>
            </a:r>
            <a:r>
              <a:rPr lang="en-US" sz="2200" dirty="0" smtClean="0">
                <a:latin typeface="Arial Black" panose="020B0A04020102020204" pitchFamily="34" charset="0"/>
              </a:rPr>
              <a:t>2 </a:t>
            </a:r>
            <a:r>
              <a:rPr lang="en-US" sz="2200" dirty="0">
                <a:latin typeface="Arial Black" panose="020B0A04020102020204" pitchFamily="34" charset="0"/>
              </a:rPr>
              <a:t>– B</a:t>
            </a:r>
            <a:r>
              <a:rPr lang="en-US" sz="2200" dirty="0" smtClean="0">
                <a:latin typeface="Arial Black" panose="020B0A04020102020204" pitchFamily="34" charset="0"/>
              </a:rPr>
              <a:t> </a:t>
            </a:r>
            <a:r>
              <a:rPr lang="en-US" sz="2200" dirty="0">
                <a:latin typeface="Arial Black" panose="020B0A04020102020204" pitchFamily="34" charset="0"/>
              </a:rPr>
              <a:t>- </a:t>
            </a:r>
            <a:r>
              <a:rPr lang="en-US" sz="2200" dirty="0" smtClean="0">
                <a:latin typeface="Arial Black" panose="020B0A04020102020204" pitchFamily="34" charset="0"/>
              </a:rPr>
              <a:t>8 </a:t>
            </a:r>
            <a:r>
              <a:rPr lang="en-US" sz="2200" dirty="0">
                <a:latin typeface="Arial Black" panose="020B0A04020102020204" pitchFamily="34" charset="0"/>
              </a:rPr>
              <a:t>units</a:t>
            </a:r>
            <a:endParaRPr lang="en-IN" sz="2200" dirty="0">
              <a:latin typeface="Arial Black" panose="020B0A04020102020204" pitchFamily="34" charset="0"/>
            </a:endParaRPr>
          </a:p>
          <a:p>
            <a:r>
              <a:rPr lang="en-US" sz="2200" dirty="0">
                <a:latin typeface="Arial Black" panose="020B0A04020102020204" pitchFamily="34" charset="0"/>
              </a:rPr>
              <a:t>Day </a:t>
            </a:r>
            <a:r>
              <a:rPr lang="en-US" sz="2200" dirty="0" smtClean="0">
                <a:latin typeface="Arial Black" panose="020B0A04020102020204" pitchFamily="34" charset="0"/>
              </a:rPr>
              <a:t>3 </a:t>
            </a:r>
            <a:r>
              <a:rPr lang="en-US" sz="2200" dirty="0">
                <a:latin typeface="Arial Black" panose="020B0A04020102020204" pitchFamily="34" charset="0"/>
              </a:rPr>
              <a:t>– A - 7 units</a:t>
            </a:r>
            <a:endParaRPr lang="en-IN" sz="2200" dirty="0">
              <a:latin typeface="Arial Black" panose="020B0A04020102020204" pitchFamily="34" charset="0"/>
            </a:endParaRPr>
          </a:p>
          <a:p>
            <a:r>
              <a:rPr lang="en-US" sz="2200" dirty="0">
                <a:latin typeface="Arial Black" panose="020B0A04020102020204" pitchFamily="34" charset="0"/>
              </a:rPr>
              <a:t>Day </a:t>
            </a:r>
            <a:r>
              <a:rPr lang="en-US" sz="2200" dirty="0" smtClean="0">
                <a:latin typeface="Arial Black" panose="020B0A04020102020204" pitchFamily="34" charset="0"/>
              </a:rPr>
              <a:t>4 </a:t>
            </a:r>
            <a:r>
              <a:rPr lang="en-US" sz="2200" dirty="0">
                <a:latin typeface="Arial Black" panose="020B0A04020102020204" pitchFamily="34" charset="0"/>
              </a:rPr>
              <a:t>– </a:t>
            </a:r>
            <a:r>
              <a:rPr lang="en-US" sz="2200" dirty="0" smtClean="0">
                <a:latin typeface="Arial Black" panose="020B0A04020102020204" pitchFamily="34" charset="0"/>
              </a:rPr>
              <a:t>B </a:t>
            </a:r>
            <a:r>
              <a:rPr lang="en-US" sz="2200" dirty="0">
                <a:latin typeface="Arial Black" panose="020B0A04020102020204" pitchFamily="34" charset="0"/>
              </a:rPr>
              <a:t>- </a:t>
            </a:r>
            <a:r>
              <a:rPr lang="en-US" sz="2200" dirty="0" smtClean="0">
                <a:latin typeface="Arial Black" panose="020B0A04020102020204" pitchFamily="34" charset="0"/>
              </a:rPr>
              <a:t>8 </a:t>
            </a:r>
            <a:r>
              <a:rPr lang="en-US" sz="2200" dirty="0">
                <a:latin typeface="Arial Black" panose="020B0A04020102020204" pitchFamily="34" charset="0"/>
              </a:rPr>
              <a:t>units</a:t>
            </a:r>
            <a:endParaRPr lang="en-IN" sz="2200" dirty="0">
              <a:latin typeface="Arial Black" panose="020B0A04020102020204" pitchFamily="34" charset="0"/>
            </a:endParaRPr>
          </a:p>
          <a:p>
            <a:r>
              <a:rPr lang="en-US" sz="2200" dirty="0">
                <a:latin typeface="Arial Black" panose="020B0A04020102020204" pitchFamily="34" charset="0"/>
              </a:rPr>
              <a:t>Day </a:t>
            </a:r>
            <a:r>
              <a:rPr lang="en-US" sz="2200" dirty="0" smtClean="0">
                <a:latin typeface="Arial Black" panose="020B0A04020102020204" pitchFamily="34" charset="0"/>
              </a:rPr>
              <a:t>5 </a:t>
            </a:r>
            <a:r>
              <a:rPr lang="en-US" sz="2200" dirty="0">
                <a:latin typeface="Arial Black" panose="020B0A04020102020204" pitchFamily="34" charset="0"/>
              </a:rPr>
              <a:t>– A - 7 units</a:t>
            </a:r>
            <a:endParaRPr lang="en-IN" sz="2200" dirty="0">
              <a:latin typeface="Arial Black" panose="020B0A04020102020204" pitchFamily="34" charset="0"/>
            </a:endParaRPr>
          </a:p>
          <a:p>
            <a:r>
              <a:rPr lang="en-US" sz="2200" dirty="0">
                <a:latin typeface="Arial Black" panose="020B0A04020102020204" pitchFamily="34" charset="0"/>
              </a:rPr>
              <a:t>Day </a:t>
            </a:r>
            <a:r>
              <a:rPr lang="en-US" sz="2200" dirty="0" smtClean="0">
                <a:latin typeface="Arial Black" panose="020B0A04020102020204" pitchFamily="34" charset="0"/>
              </a:rPr>
              <a:t>6 </a:t>
            </a:r>
            <a:r>
              <a:rPr lang="en-US" sz="2200" dirty="0">
                <a:latin typeface="Arial Black" panose="020B0A04020102020204" pitchFamily="34" charset="0"/>
              </a:rPr>
              <a:t>– </a:t>
            </a:r>
            <a:r>
              <a:rPr lang="en-US" sz="2200" dirty="0" smtClean="0">
                <a:latin typeface="Arial Black" panose="020B0A04020102020204" pitchFamily="34" charset="0"/>
              </a:rPr>
              <a:t>B </a:t>
            </a:r>
            <a:r>
              <a:rPr lang="en-US" sz="2200" dirty="0">
                <a:latin typeface="Arial Black" panose="020B0A04020102020204" pitchFamily="34" charset="0"/>
              </a:rPr>
              <a:t>- </a:t>
            </a:r>
            <a:r>
              <a:rPr lang="en-US" sz="2200" dirty="0" smtClean="0">
                <a:latin typeface="Arial Black" panose="020B0A04020102020204" pitchFamily="34" charset="0"/>
              </a:rPr>
              <a:t>8 </a:t>
            </a:r>
            <a:r>
              <a:rPr lang="en-US" sz="2200" dirty="0">
                <a:latin typeface="Arial Black" panose="020B0A04020102020204" pitchFamily="34" charset="0"/>
              </a:rPr>
              <a:t>units</a:t>
            </a:r>
            <a:endParaRPr lang="en-IN" sz="2200" dirty="0">
              <a:latin typeface="Arial Black" panose="020B0A04020102020204" pitchFamily="34" charset="0"/>
            </a:endParaRPr>
          </a:p>
          <a:p>
            <a:r>
              <a:rPr lang="en-US" sz="2200" dirty="0">
                <a:latin typeface="Arial Black" panose="020B0A04020102020204" pitchFamily="34" charset="0"/>
              </a:rPr>
              <a:t>Day </a:t>
            </a:r>
            <a:r>
              <a:rPr lang="en-US" sz="2200" dirty="0" smtClean="0">
                <a:latin typeface="Arial Black" panose="020B0A04020102020204" pitchFamily="34" charset="0"/>
              </a:rPr>
              <a:t>7 </a:t>
            </a:r>
            <a:r>
              <a:rPr lang="en-US" sz="2200" dirty="0">
                <a:latin typeface="Arial Black" panose="020B0A04020102020204" pitchFamily="34" charset="0"/>
              </a:rPr>
              <a:t>– A - 7 units</a:t>
            </a:r>
            <a:endParaRPr lang="en-IN" sz="2200" dirty="0">
              <a:latin typeface="Arial Black" panose="020B0A04020102020204" pitchFamily="34" charset="0"/>
            </a:endParaRPr>
          </a:p>
          <a:p>
            <a:r>
              <a:rPr lang="en-US" sz="2200" dirty="0">
                <a:latin typeface="Arial Black" panose="020B0A04020102020204" pitchFamily="34" charset="0"/>
              </a:rPr>
              <a:t>Day </a:t>
            </a:r>
            <a:r>
              <a:rPr lang="en-US" sz="2200" dirty="0" smtClean="0">
                <a:latin typeface="Arial Black" panose="020B0A04020102020204" pitchFamily="34" charset="0"/>
              </a:rPr>
              <a:t>8 </a:t>
            </a:r>
            <a:r>
              <a:rPr lang="en-US" sz="2200" dirty="0">
                <a:latin typeface="Arial Black" panose="020B0A04020102020204" pitchFamily="34" charset="0"/>
              </a:rPr>
              <a:t>– </a:t>
            </a:r>
            <a:r>
              <a:rPr lang="en-US" sz="2200" dirty="0" smtClean="0">
                <a:latin typeface="Arial Black" panose="020B0A04020102020204" pitchFamily="34" charset="0"/>
              </a:rPr>
              <a:t>B </a:t>
            </a:r>
            <a:r>
              <a:rPr lang="en-US" sz="2200" dirty="0">
                <a:latin typeface="Arial Black" panose="020B0A04020102020204" pitchFamily="34" charset="0"/>
              </a:rPr>
              <a:t>- </a:t>
            </a:r>
            <a:r>
              <a:rPr lang="en-US" sz="2200" dirty="0" smtClean="0">
                <a:latin typeface="Arial Black" panose="020B0A04020102020204" pitchFamily="34" charset="0"/>
              </a:rPr>
              <a:t>4 units</a:t>
            </a:r>
          </a:p>
          <a:p>
            <a:r>
              <a:rPr lang="en-US" sz="2200" dirty="0">
                <a:latin typeface="Arial Black" panose="020B0A04020102020204" pitchFamily="34" charset="0"/>
              </a:rPr>
              <a:t> </a:t>
            </a:r>
            <a:r>
              <a:rPr lang="en-US" sz="2200" dirty="0" smtClean="0">
                <a:latin typeface="Arial Black" panose="020B0A04020102020204" pitchFamily="34" charset="0"/>
              </a:rPr>
              <a:t>  7.5 Days</a:t>
            </a:r>
            <a:endParaRPr lang="en-IN" sz="2200" dirty="0">
              <a:latin typeface="Arial Black" panose="020B0A04020102020204" pitchFamily="34" charset="0"/>
            </a:endParaRPr>
          </a:p>
          <a:p>
            <a:endParaRPr lang="en-IN" sz="2200" dirty="0">
              <a:latin typeface="Arial Black" panose="020B0A04020102020204" pitchFamily="34" charset="0"/>
            </a:endParaRPr>
          </a:p>
        </p:txBody>
      </p:sp>
      <p:sp>
        <p:nvSpPr>
          <p:cNvPr id="11" name="TextBox 10"/>
          <p:cNvSpPr txBox="1"/>
          <p:nvPr/>
        </p:nvSpPr>
        <p:spPr>
          <a:xfrm>
            <a:off x="3496236" y="3665515"/>
            <a:ext cx="337272" cy="430887"/>
          </a:xfrm>
          <a:prstGeom prst="rect">
            <a:avLst/>
          </a:prstGeom>
          <a:noFill/>
        </p:spPr>
        <p:txBody>
          <a:bodyPr wrap="square" rtlCol="0">
            <a:spAutoFit/>
          </a:bodyPr>
          <a:lstStyle/>
          <a:p>
            <a:r>
              <a:rPr lang="en-US" sz="2200" dirty="0">
                <a:latin typeface="Arial Black" panose="020B0A04020102020204" pitchFamily="34" charset="0"/>
              </a:rPr>
              <a:t>7</a:t>
            </a:r>
            <a:endParaRPr lang="en-IN" sz="2200" dirty="0">
              <a:latin typeface="Arial Black" panose="020B0A04020102020204" pitchFamily="34" charset="0"/>
            </a:endParaRPr>
          </a:p>
        </p:txBody>
      </p:sp>
      <p:sp>
        <p:nvSpPr>
          <p:cNvPr id="12" name="TextBox 11"/>
          <p:cNvSpPr txBox="1"/>
          <p:nvPr/>
        </p:nvSpPr>
        <p:spPr>
          <a:xfrm>
            <a:off x="3357846" y="5709799"/>
            <a:ext cx="568008" cy="430887"/>
          </a:xfrm>
          <a:prstGeom prst="rect">
            <a:avLst/>
          </a:prstGeom>
          <a:noFill/>
        </p:spPr>
        <p:txBody>
          <a:bodyPr wrap="square" rtlCol="0">
            <a:spAutoFit/>
          </a:bodyPr>
          <a:lstStyle/>
          <a:p>
            <a:r>
              <a:rPr lang="en-US" sz="2200" dirty="0" smtClean="0">
                <a:latin typeface="Arial Black" panose="020B0A04020102020204" pitchFamily="34" charset="0"/>
              </a:rPr>
              <a:t>52</a:t>
            </a:r>
            <a:endParaRPr lang="en-IN" sz="2200" dirty="0">
              <a:latin typeface="Arial Black" panose="020B0A04020102020204" pitchFamily="34" charset="0"/>
            </a:endParaRPr>
          </a:p>
        </p:txBody>
      </p:sp>
      <p:sp>
        <p:nvSpPr>
          <p:cNvPr id="13" name="TextBox 12"/>
          <p:cNvSpPr txBox="1"/>
          <p:nvPr/>
        </p:nvSpPr>
        <p:spPr>
          <a:xfrm>
            <a:off x="3365005" y="5374957"/>
            <a:ext cx="568008" cy="430887"/>
          </a:xfrm>
          <a:prstGeom prst="rect">
            <a:avLst/>
          </a:prstGeom>
          <a:noFill/>
        </p:spPr>
        <p:txBody>
          <a:bodyPr wrap="square" rtlCol="0">
            <a:spAutoFit/>
          </a:bodyPr>
          <a:lstStyle/>
          <a:p>
            <a:r>
              <a:rPr lang="en-US" sz="2200" dirty="0" smtClean="0">
                <a:latin typeface="Arial Black" panose="020B0A04020102020204" pitchFamily="34" charset="0"/>
              </a:rPr>
              <a:t>45</a:t>
            </a:r>
            <a:endParaRPr lang="en-IN" sz="2200" dirty="0">
              <a:latin typeface="Arial Black" panose="020B0A04020102020204" pitchFamily="34" charset="0"/>
            </a:endParaRPr>
          </a:p>
        </p:txBody>
      </p:sp>
      <p:sp>
        <p:nvSpPr>
          <p:cNvPr id="14" name="TextBox 13"/>
          <p:cNvSpPr txBox="1"/>
          <p:nvPr/>
        </p:nvSpPr>
        <p:spPr>
          <a:xfrm>
            <a:off x="3365005" y="4998062"/>
            <a:ext cx="568008" cy="430887"/>
          </a:xfrm>
          <a:prstGeom prst="rect">
            <a:avLst/>
          </a:prstGeom>
          <a:noFill/>
        </p:spPr>
        <p:txBody>
          <a:bodyPr wrap="square" rtlCol="0">
            <a:spAutoFit/>
          </a:bodyPr>
          <a:lstStyle/>
          <a:p>
            <a:r>
              <a:rPr lang="en-US" sz="2200" dirty="0" smtClean="0">
                <a:latin typeface="Arial Black" panose="020B0A04020102020204" pitchFamily="34" charset="0"/>
              </a:rPr>
              <a:t>37</a:t>
            </a:r>
            <a:endParaRPr lang="en-IN" sz="2200" dirty="0">
              <a:latin typeface="Arial Black" panose="020B0A04020102020204" pitchFamily="34" charset="0"/>
            </a:endParaRPr>
          </a:p>
        </p:txBody>
      </p:sp>
      <p:sp>
        <p:nvSpPr>
          <p:cNvPr id="15" name="TextBox 14"/>
          <p:cNvSpPr txBox="1"/>
          <p:nvPr/>
        </p:nvSpPr>
        <p:spPr>
          <a:xfrm>
            <a:off x="3390392" y="4668871"/>
            <a:ext cx="568008" cy="430887"/>
          </a:xfrm>
          <a:prstGeom prst="rect">
            <a:avLst/>
          </a:prstGeom>
          <a:noFill/>
        </p:spPr>
        <p:txBody>
          <a:bodyPr wrap="square" rtlCol="0">
            <a:spAutoFit/>
          </a:bodyPr>
          <a:lstStyle/>
          <a:p>
            <a:r>
              <a:rPr lang="en-US" sz="2200" dirty="0" smtClean="0">
                <a:latin typeface="Arial Black" panose="020B0A04020102020204" pitchFamily="34" charset="0"/>
              </a:rPr>
              <a:t>30</a:t>
            </a:r>
            <a:endParaRPr lang="en-IN" sz="2200" dirty="0">
              <a:latin typeface="Arial Black" panose="020B0A04020102020204" pitchFamily="34" charset="0"/>
            </a:endParaRPr>
          </a:p>
        </p:txBody>
      </p:sp>
      <p:sp>
        <p:nvSpPr>
          <p:cNvPr id="16" name="TextBox 15"/>
          <p:cNvSpPr txBox="1"/>
          <p:nvPr/>
        </p:nvSpPr>
        <p:spPr>
          <a:xfrm>
            <a:off x="3405023" y="4383464"/>
            <a:ext cx="568008" cy="430887"/>
          </a:xfrm>
          <a:prstGeom prst="rect">
            <a:avLst/>
          </a:prstGeom>
          <a:noFill/>
        </p:spPr>
        <p:txBody>
          <a:bodyPr wrap="square" rtlCol="0">
            <a:spAutoFit/>
          </a:bodyPr>
          <a:lstStyle/>
          <a:p>
            <a:r>
              <a:rPr lang="en-US" sz="2200" dirty="0" smtClean="0">
                <a:latin typeface="Arial Black" panose="020B0A04020102020204" pitchFamily="34" charset="0"/>
              </a:rPr>
              <a:t>22</a:t>
            </a:r>
            <a:endParaRPr lang="en-IN" sz="2200" dirty="0">
              <a:latin typeface="Arial Black" panose="020B0A04020102020204" pitchFamily="34" charset="0"/>
            </a:endParaRPr>
          </a:p>
        </p:txBody>
      </p:sp>
      <p:sp>
        <p:nvSpPr>
          <p:cNvPr id="17" name="TextBox 16"/>
          <p:cNvSpPr txBox="1"/>
          <p:nvPr/>
        </p:nvSpPr>
        <p:spPr>
          <a:xfrm>
            <a:off x="3404179" y="4075514"/>
            <a:ext cx="568008" cy="430887"/>
          </a:xfrm>
          <a:prstGeom prst="rect">
            <a:avLst/>
          </a:prstGeom>
          <a:noFill/>
        </p:spPr>
        <p:txBody>
          <a:bodyPr wrap="square" rtlCol="0">
            <a:spAutoFit/>
          </a:bodyPr>
          <a:lstStyle/>
          <a:p>
            <a:r>
              <a:rPr lang="en-US" sz="2200" dirty="0" smtClean="0">
                <a:latin typeface="Arial Black" panose="020B0A04020102020204" pitchFamily="34" charset="0"/>
              </a:rPr>
              <a:t>15</a:t>
            </a:r>
            <a:endParaRPr lang="en-IN" sz="2200" dirty="0">
              <a:latin typeface="Arial Black" panose="020B0A04020102020204" pitchFamily="34" charset="0"/>
            </a:endParaRPr>
          </a:p>
        </p:txBody>
      </p:sp>
      <p:sp>
        <p:nvSpPr>
          <p:cNvPr id="18" name="TextBox 17"/>
          <p:cNvSpPr txBox="1"/>
          <p:nvPr/>
        </p:nvSpPr>
        <p:spPr>
          <a:xfrm>
            <a:off x="3357846" y="6021288"/>
            <a:ext cx="568008" cy="430887"/>
          </a:xfrm>
          <a:prstGeom prst="rect">
            <a:avLst/>
          </a:prstGeom>
          <a:noFill/>
        </p:spPr>
        <p:txBody>
          <a:bodyPr wrap="square" rtlCol="0">
            <a:spAutoFit/>
          </a:bodyPr>
          <a:lstStyle/>
          <a:p>
            <a:r>
              <a:rPr lang="en-US" sz="2200" dirty="0" smtClean="0">
                <a:latin typeface="Arial Black" panose="020B0A04020102020204" pitchFamily="34" charset="0"/>
              </a:rPr>
              <a:t>56</a:t>
            </a:r>
            <a:endParaRPr lang="en-IN" sz="2200" dirty="0">
              <a:latin typeface="Arial Black" panose="020B0A04020102020204" pitchFamily="34" charset="0"/>
            </a:endParaRPr>
          </a:p>
        </p:txBody>
      </p:sp>
      <p:sp>
        <p:nvSpPr>
          <p:cNvPr id="20" name="TextBox 19"/>
          <p:cNvSpPr txBox="1"/>
          <p:nvPr/>
        </p:nvSpPr>
        <p:spPr>
          <a:xfrm>
            <a:off x="4176776" y="3678786"/>
            <a:ext cx="3923615" cy="1446550"/>
          </a:xfrm>
          <a:prstGeom prst="rect">
            <a:avLst/>
          </a:prstGeom>
          <a:noFill/>
        </p:spPr>
        <p:txBody>
          <a:bodyPr wrap="square" rtlCol="0">
            <a:spAutoFit/>
          </a:bodyPr>
          <a:lstStyle/>
          <a:p>
            <a:r>
              <a:rPr lang="en-US" sz="2200" dirty="0" smtClean="0">
                <a:latin typeface="Arial Black" panose="020B0A04020102020204" pitchFamily="34" charset="0"/>
              </a:rPr>
              <a:t>15 units in 2 Days</a:t>
            </a:r>
          </a:p>
          <a:p>
            <a:r>
              <a:rPr lang="en-US" sz="2200" dirty="0" smtClean="0">
                <a:latin typeface="Arial Black" panose="020B0A04020102020204" pitchFamily="34" charset="0"/>
              </a:rPr>
              <a:t>56 units in </a:t>
            </a:r>
            <a:r>
              <a:rPr lang="en-US" sz="2200" u="sng" dirty="0">
                <a:latin typeface="Arial Black" panose="020B0A04020102020204" pitchFamily="34" charset="0"/>
              </a:rPr>
              <a:t>2</a:t>
            </a:r>
            <a:r>
              <a:rPr lang="en-US" sz="2200" u="sng" dirty="0" smtClean="0">
                <a:latin typeface="Arial Black" panose="020B0A04020102020204" pitchFamily="34" charset="0"/>
              </a:rPr>
              <a:t> </a:t>
            </a:r>
            <a:r>
              <a:rPr lang="en-US" sz="2200" dirty="0" smtClean="0">
                <a:latin typeface="Arial Black" panose="020B0A04020102020204" pitchFamily="34" charset="0"/>
              </a:rPr>
              <a:t>* 56</a:t>
            </a:r>
          </a:p>
          <a:p>
            <a:r>
              <a:rPr lang="en-US" sz="2200" dirty="0">
                <a:latin typeface="Arial Black" panose="020B0A04020102020204" pitchFamily="34" charset="0"/>
              </a:rPr>
              <a:t>	</a:t>
            </a:r>
            <a:r>
              <a:rPr lang="en-US" sz="2200" dirty="0" smtClean="0">
                <a:latin typeface="Arial Black" panose="020B0A04020102020204" pitchFamily="34" charset="0"/>
              </a:rPr>
              <a:t>        15	</a:t>
            </a:r>
          </a:p>
          <a:p>
            <a:r>
              <a:rPr lang="en-US" sz="2200" dirty="0">
                <a:latin typeface="Arial Black" panose="020B0A04020102020204" pitchFamily="34" charset="0"/>
              </a:rPr>
              <a:t> </a:t>
            </a:r>
            <a:r>
              <a:rPr lang="en-US" sz="2200" dirty="0" smtClean="0">
                <a:latin typeface="Arial Black" panose="020B0A04020102020204" pitchFamily="34" charset="0"/>
              </a:rPr>
              <a:t>	       = 7.5 Days</a:t>
            </a:r>
            <a:endParaRPr lang="en-IN" sz="2200" dirty="0">
              <a:latin typeface="Arial Black" panose="020B0A04020102020204" pitchFamily="34" charset="0"/>
            </a:endParaRPr>
          </a:p>
        </p:txBody>
      </p:sp>
      <p:sp>
        <p:nvSpPr>
          <p:cNvPr id="21" name="TextBox 20"/>
          <p:cNvSpPr txBox="1"/>
          <p:nvPr/>
        </p:nvSpPr>
        <p:spPr>
          <a:xfrm>
            <a:off x="4244470" y="5005625"/>
            <a:ext cx="4648010" cy="1785104"/>
          </a:xfrm>
          <a:prstGeom prst="rect">
            <a:avLst/>
          </a:prstGeom>
          <a:noFill/>
        </p:spPr>
        <p:txBody>
          <a:bodyPr wrap="square" rtlCol="0">
            <a:spAutoFit/>
          </a:bodyPr>
          <a:lstStyle/>
          <a:p>
            <a:r>
              <a:rPr lang="en-US" sz="2200" dirty="0" smtClean="0">
                <a:latin typeface="Arial Black" panose="020B0A04020102020204" pitchFamily="34" charset="0"/>
              </a:rPr>
              <a:t>15 units in 2 Days</a:t>
            </a:r>
          </a:p>
          <a:p>
            <a:r>
              <a:rPr lang="en-US" sz="2200" dirty="0" smtClean="0">
                <a:latin typeface="Arial Black" panose="020B0A04020102020204" pitchFamily="34" charset="0"/>
              </a:rPr>
              <a:t>30 units in 4 Days</a:t>
            </a:r>
          </a:p>
          <a:p>
            <a:r>
              <a:rPr lang="en-US" sz="2200" dirty="0" smtClean="0">
                <a:latin typeface="Arial Black" panose="020B0A04020102020204" pitchFamily="34" charset="0"/>
              </a:rPr>
              <a:t>60 units in 8 Days</a:t>
            </a:r>
          </a:p>
          <a:p>
            <a:r>
              <a:rPr lang="en-US" sz="2200" dirty="0" smtClean="0">
                <a:latin typeface="Arial Black" panose="020B0A04020102020204" pitchFamily="34" charset="0"/>
              </a:rPr>
              <a:t>56 units in 7.5 Days</a:t>
            </a:r>
          </a:p>
          <a:p>
            <a:r>
              <a:rPr lang="en-US" sz="2200" dirty="0">
                <a:latin typeface="Arial Black" panose="020B0A04020102020204" pitchFamily="34" charset="0"/>
              </a:rPr>
              <a:t>	</a:t>
            </a:r>
            <a:r>
              <a:rPr lang="en-US" sz="2200" dirty="0" smtClean="0">
                <a:latin typeface="Arial Black" panose="020B0A04020102020204" pitchFamily="34" charset="0"/>
              </a:rPr>
              <a:t>		Answer : a</a:t>
            </a:r>
            <a:endParaRPr lang="en-IN" sz="2200" dirty="0">
              <a:latin typeface="Arial Black" panose="020B0A04020102020204" pitchFamily="34" charset="0"/>
            </a:endParaRPr>
          </a:p>
        </p:txBody>
      </p:sp>
    </p:spTree>
    <p:extLst>
      <p:ext uri="{BB962C8B-B14F-4D97-AF65-F5344CB8AC3E}">
        <p14:creationId xmlns:p14="http://schemas.microsoft.com/office/powerpoint/2010/main" val="321900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0">
                                            <p:txEl>
                                              <p:pRg st="1" end="1"/>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1" grpId="0"/>
      <p:bldP spid="12" grpId="0"/>
      <p:bldP spid="13" grpId="0"/>
      <p:bldP spid="14" grpId="0"/>
      <p:bldP spid="15" grpId="0"/>
      <p:bldP spid="16" grpId="0"/>
      <p:bldP spid="17" grpId="0"/>
      <p:bldP spid="18" grpId="0"/>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8640"/>
            <a:ext cx="8928992" cy="1446550"/>
          </a:xfrm>
          <a:prstGeom prst="rect">
            <a:avLst/>
          </a:prstGeom>
        </p:spPr>
        <p:txBody>
          <a:bodyPr wrap="square">
            <a:spAutoFit/>
          </a:bodyPr>
          <a:lstStyle/>
          <a:p>
            <a:r>
              <a:rPr lang="en-IN" sz="2200" b="1" dirty="0"/>
              <a:t>7. A, B and C can do a piece of work in 20, 30 and 60 days respectively. In how many days can A do the work if he is assisted by B and C on every third day? </a:t>
            </a:r>
          </a:p>
          <a:p>
            <a:r>
              <a:rPr lang="en-IN" sz="2200" b="1" dirty="0"/>
              <a:t>a) 10 days	</a:t>
            </a:r>
            <a:r>
              <a:rPr lang="en-IN" sz="2200" b="1" dirty="0" smtClean="0"/>
              <a:t>b</a:t>
            </a:r>
            <a:r>
              <a:rPr lang="en-IN" sz="2200" b="1" dirty="0"/>
              <a:t>) 20 days	</a:t>
            </a:r>
            <a:r>
              <a:rPr lang="en-IN" sz="2200" b="1" dirty="0" smtClean="0"/>
              <a:t>c</a:t>
            </a:r>
            <a:r>
              <a:rPr lang="en-IN" sz="2200" b="1" dirty="0"/>
              <a:t>) 15 days 	</a:t>
            </a:r>
            <a:r>
              <a:rPr lang="en-IN" sz="2200" b="1" dirty="0" smtClean="0"/>
              <a:t>d</a:t>
            </a:r>
            <a:r>
              <a:rPr lang="en-IN" sz="2200" b="1" dirty="0"/>
              <a:t>) 25 days</a:t>
            </a:r>
          </a:p>
        </p:txBody>
      </p:sp>
      <p:sp>
        <p:nvSpPr>
          <p:cNvPr id="3" name="TextBox 2"/>
          <p:cNvSpPr txBox="1"/>
          <p:nvPr/>
        </p:nvSpPr>
        <p:spPr>
          <a:xfrm>
            <a:off x="3785322" y="2429760"/>
            <a:ext cx="2520280" cy="430887"/>
          </a:xfrm>
          <a:prstGeom prst="rect">
            <a:avLst/>
          </a:prstGeom>
          <a:noFill/>
        </p:spPr>
        <p:txBody>
          <a:bodyPr wrap="square" rtlCol="0">
            <a:spAutoFit/>
          </a:bodyPr>
          <a:lstStyle/>
          <a:p>
            <a:r>
              <a:rPr lang="en-US" sz="2200" dirty="0" smtClean="0">
                <a:latin typeface="Arial Black" panose="020B0A04020102020204" pitchFamily="34" charset="0"/>
              </a:rPr>
              <a:t>A	B	C</a:t>
            </a:r>
            <a:endParaRPr lang="en-IN" sz="2200" dirty="0">
              <a:latin typeface="Arial Black" panose="020B0A04020102020204" pitchFamily="34" charset="0"/>
            </a:endParaRPr>
          </a:p>
        </p:txBody>
      </p:sp>
      <p:sp>
        <p:nvSpPr>
          <p:cNvPr id="4" name="TextBox 3"/>
          <p:cNvSpPr txBox="1"/>
          <p:nvPr/>
        </p:nvSpPr>
        <p:spPr>
          <a:xfrm>
            <a:off x="363508" y="2937293"/>
            <a:ext cx="1008112" cy="430887"/>
          </a:xfrm>
          <a:prstGeom prst="rect">
            <a:avLst/>
          </a:prstGeom>
          <a:noFill/>
        </p:spPr>
        <p:txBody>
          <a:bodyPr wrap="square" rtlCol="0">
            <a:spAutoFit/>
          </a:bodyPr>
          <a:lstStyle/>
          <a:p>
            <a:r>
              <a:rPr lang="en-US" sz="2200" dirty="0" smtClean="0">
                <a:latin typeface="Arial Black" panose="020B0A04020102020204" pitchFamily="34" charset="0"/>
              </a:rPr>
              <a:t>Days</a:t>
            </a:r>
            <a:endParaRPr lang="en-IN" sz="2200" dirty="0">
              <a:latin typeface="Arial Black" panose="020B0A04020102020204" pitchFamily="34" charset="0"/>
            </a:endParaRPr>
          </a:p>
        </p:txBody>
      </p:sp>
      <p:sp>
        <p:nvSpPr>
          <p:cNvPr id="5" name="TextBox 4"/>
          <p:cNvSpPr txBox="1"/>
          <p:nvPr/>
        </p:nvSpPr>
        <p:spPr>
          <a:xfrm>
            <a:off x="3751965" y="2937292"/>
            <a:ext cx="2520280" cy="430887"/>
          </a:xfrm>
          <a:prstGeom prst="rect">
            <a:avLst/>
          </a:prstGeom>
          <a:noFill/>
        </p:spPr>
        <p:txBody>
          <a:bodyPr wrap="square" rtlCol="0">
            <a:spAutoFit/>
          </a:bodyPr>
          <a:lstStyle/>
          <a:p>
            <a:r>
              <a:rPr lang="en-US" sz="2200" dirty="0" smtClean="0">
                <a:latin typeface="Arial Black" panose="020B0A04020102020204" pitchFamily="34" charset="0"/>
              </a:rPr>
              <a:t>20	30	60</a:t>
            </a:r>
            <a:endParaRPr lang="en-IN" sz="2200" dirty="0">
              <a:latin typeface="Arial Black" panose="020B0A04020102020204" pitchFamily="34" charset="0"/>
            </a:endParaRPr>
          </a:p>
        </p:txBody>
      </p:sp>
      <p:sp>
        <p:nvSpPr>
          <p:cNvPr id="6" name="TextBox 5"/>
          <p:cNvSpPr txBox="1"/>
          <p:nvPr/>
        </p:nvSpPr>
        <p:spPr>
          <a:xfrm>
            <a:off x="286089" y="1532767"/>
            <a:ext cx="4726015" cy="1107996"/>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LCM of 20, 30  and 60 =</a:t>
            </a:r>
          </a:p>
          <a:p>
            <a:pPr>
              <a:lnSpc>
                <a:spcPct val="150000"/>
              </a:lnSpc>
            </a:pPr>
            <a:r>
              <a:rPr lang="en-US" sz="2200" dirty="0" smtClean="0">
                <a:latin typeface="Arial Black" panose="020B0A04020102020204" pitchFamily="34" charset="0"/>
              </a:rPr>
              <a:t>Total Work is </a:t>
            </a:r>
            <a:r>
              <a:rPr lang="en-US" sz="2200" dirty="0">
                <a:latin typeface="Arial Black" panose="020B0A04020102020204" pitchFamily="34" charset="0"/>
              </a:rPr>
              <a:t>6</a:t>
            </a:r>
            <a:r>
              <a:rPr lang="en-US" sz="2200" dirty="0" smtClean="0">
                <a:latin typeface="Arial Black" panose="020B0A04020102020204" pitchFamily="34" charset="0"/>
              </a:rPr>
              <a:t>0 units                          </a:t>
            </a:r>
            <a:endParaRPr lang="en-IN" sz="2200" dirty="0">
              <a:latin typeface="Arial Black" panose="020B0A04020102020204" pitchFamily="34" charset="0"/>
            </a:endParaRPr>
          </a:p>
        </p:txBody>
      </p:sp>
      <p:sp>
        <p:nvSpPr>
          <p:cNvPr id="7" name="TextBox 6"/>
          <p:cNvSpPr txBox="1"/>
          <p:nvPr/>
        </p:nvSpPr>
        <p:spPr>
          <a:xfrm>
            <a:off x="4076000" y="1652585"/>
            <a:ext cx="568008" cy="430887"/>
          </a:xfrm>
          <a:prstGeom prst="rect">
            <a:avLst/>
          </a:prstGeom>
          <a:noFill/>
        </p:spPr>
        <p:txBody>
          <a:bodyPr wrap="square" rtlCol="0">
            <a:spAutoFit/>
          </a:bodyPr>
          <a:lstStyle/>
          <a:p>
            <a:r>
              <a:rPr lang="en-US" sz="2200" dirty="0">
                <a:latin typeface="Arial Black" panose="020B0A04020102020204" pitchFamily="34" charset="0"/>
              </a:rPr>
              <a:t>6</a:t>
            </a:r>
            <a:r>
              <a:rPr lang="en-US" sz="2200" dirty="0" smtClean="0">
                <a:latin typeface="Arial Black" panose="020B0A04020102020204" pitchFamily="34" charset="0"/>
              </a:rPr>
              <a:t>0</a:t>
            </a:r>
            <a:endParaRPr lang="en-IN" sz="2200" dirty="0">
              <a:latin typeface="Arial Black" panose="020B0A04020102020204" pitchFamily="34" charset="0"/>
            </a:endParaRPr>
          </a:p>
        </p:txBody>
      </p:sp>
      <p:sp>
        <p:nvSpPr>
          <p:cNvPr id="8" name="TextBox 7"/>
          <p:cNvSpPr txBox="1"/>
          <p:nvPr/>
        </p:nvSpPr>
        <p:spPr>
          <a:xfrm>
            <a:off x="363507" y="3387242"/>
            <a:ext cx="3217666" cy="430887"/>
          </a:xfrm>
          <a:prstGeom prst="rect">
            <a:avLst/>
          </a:prstGeom>
          <a:noFill/>
        </p:spPr>
        <p:txBody>
          <a:bodyPr wrap="square" rtlCol="0">
            <a:spAutoFit/>
          </a:bodyPr>
          <a:lstStyle/>
          <a:p>
            <a:r>
              <a:rPr lang="en-US" sz="2200" dirty="0" smtClean="0">
                <a:latin typeface="Arial Black" panose="020B0A04020102020204" pitchFamily="34" charset="0"/>
              </a:rPr>
              <a:t>1 Day Work in units</a:t>
            </a:r>
            <a:endParaRPr lang="en-IN" sz="2200" dirty="0">
              <a:latin typeface="Arial Black" panose="020B0A04020102020204" pitchFamily="34" charset="0"/>
            </a:endParaRPr>
          </a:p>
        </p:txBody>
      </p:sp>
      <p:sp>
        <p:nvSpPr>
          <p:cNvPr id="9" name="TextBox 8"/>
          <p:cNvSpPr txBox="1"/>
          <p:nvPr/>
        </p:nvSpPr>
        <p:spPr>
          <a:xfrm>
            <a:off x="3785322" y="3378386"/>
            <a:ext cx="2520280" cy="430887"/>
          </a:xfrm>
          <a:prstGeom prst="rect">
            <a:avLst/>
          </a:prstGeom>
          <a:noFill/>
        </p:spPr>
        <p:txBody>
          <a:bodyPr wrap="square" rtlCol="0">
            <a:spAutoFit/>
          </a:bodyPr>
          <a:lstStyle/>
          <a:p>
            <a:r>
              <a:rPr lang="en-US" sz="2200" dirty="0">
                <a:latin typeface="Arial Black" panose="020B0A04020102020204" pitchFamily="34" charset="0"/>
              </a:rPr>
              <a:t>3</a:t>
            </a:r>
            <a:r>
              <a:rPr lang="en-US" sz="2200" dirty="0" smtClean="0">
                <a:latin typeface="Arial Black" panose="020B0A04020102020204" pitchFamily="34" charset="0"/>
              </a:rPr>
              <a:t>	 2	1</a:t>
            </a:r>
            <a:endParaRPr lang="en-IN" sz="2200" dirty="0">
              <a:latin typeface="Arial Black" panose="020B0A04020102020204" pitchFamily="34" charset="0"/>
            </a:endParaRPr>
          </a:p>
        </p:txBody>
      </p:sp>
      <p:sp>
        <p:nvSpPr>
          <p:cNvPr id="10" name="TextBox 9"/>
          <p:cNvSpPr txBox="1"/>
          <p:nvPr/>
        </p:nvSpPr>
        <p:spPr>
          <a:xfrm>
            <a:off x="463946" y="3846050"/>
            <a:ext cx="3820022" cy="3477875"/>
          </a:xfrm>
          <a:prstGeom prst="rect">
            <a:avLst/>
          </a:prstGeom>
          <a:noFill/>
        </p:spPr>
        <p:txBody>
          <a:bodyPr wrap="square" rtlCol="0">
            <a:spAutoFit/>
          </a:bodyPr>
          <a:lstStyle/>
          <a:p>
            <a:r>
              <a:rPr lang="en-US" sz="2200" dirty="0" smtClean="0">
                <a:latin typeface="Arial Black" panose="020B0A04020102020204" pitchFamily="34" charset="0"/>
              </a:rPr>
              <a:t>Day 1 &amp; 2 – A –   6 units</a:t>
            </a:r>
          </a:p>
          <a:p>
            <a:r>
              <a:rPr lang="en-US" sz="2200" dirty="0" smtClean="0">
                <a:latin typeface="Arial Black" panose="020B0A04020102020204" pitchFamily="34" charset="0"/>
              </a:rPr>
              <a:t>Day 3 – A+B+C – 6 units</a:t>
            </a:r>
          </a:p>
          <a:p>
            <a:endParaRPr lang="en-US" sz="2200" dirty="0">
              <a:latin typeface="Arial Black" panose="020B0A04020102020204" pitchFamily="34" charset="0"/>
            </a:endParaRPr>
          </a:p>
          <a:p>
            <a:r>
              <a:rPr lang="en-US" sz="2200" dirty="0" smtClean="0">
                <a:latin typeface="Arial Black" panose="020B0A04020102020204" pitchFamily="34" charset="0"/>
              </a:rPr>
              <a:t>12 units in 3 days</a:t>
            </a:r>
          </a:p>
          <a:p>
            <a:r>
              <a:rPr lang="en-US" sz="2200" dirty="0" smtClean="0">
                <a:latin typeface="Arial Black" panose="020B0A04020102020204" pitchFamily="34" charset="0"/>
              </a:rPr>
              <a:t>60 units in ?</a:t>
            </a:r>
          </a:p>
          <a:p>
            <a:r>
              <a:rPr lang="en-US" sz="2200" dirty="0" smtClean="0">
                <a:latin typeface="Arial Black" panose="020B0A04020102020204" pitchFamily="34" charset="0"/>
              </a:rPr>
              <a:t>		</a:t>
            </a:r>
            <a:r>
              <a:rPr lang="en-US" sz="2200" u="sng" dirty="0">
                <a:latin typeface="Arial Black" panose="020B0A04020102020204" pitchFamily="34" charset="0"/>
              </a:rPr>
              <a:t>3</a:t>
            </a:r>
            <a:r>
              <a:rPr lang="en-US" sz="2200" u="sng" dirty="0" smtClean="0">
                <a:latin typeface="Arial Black" panose="020B0A04020102020204" pitchFamily="34" charset="0"/>
              </a:rPr>
              <a:t> </a:t>
            </a:r>
            <a:r>
              <a:rPr lang="en-US" sz="2200" dirty="0">
                <a:latin typeface="Arial Black" panose="020B0A04020102020204" pitchFamily="34" charset="0"/>
              </a:rPr>
              <a:t>* </a:t>
            </a:r>
            <a:r>
              <a:rPr lang="en-US" sz="2200" dirty="0" smtClean="0">
                <a:latin typeface="Arial Black" panose="020B0A04020102020204" pitchFamily="34" charset="0"/>
              </a:rPr>
              <a:t>60</a:t>
            </a:r>
            <a:endParaRPr lang="en-US" sz="2200" dirty="0">
              <a:latin typeface="Arial Black" panose="020B0A04020102020204" pitchFamily="34" charset="0"/>
            </a:endParaRPr>
          </a:p>
          <a:p>
            <a:r>
              <a:rPr lang="en-US" sz="2200" dirty="0">
                <a:latin typeface="Arial Black" panose="020B0A04020102020204" pitchFamily="34" charset="0"/>
              </a:rPr>
              <a:t>	</a:t>
            </a:r>
            <a:r>
              <a:rPr lang="en-US" sz="2200" dirty="0" smtClean="0">
                <a:latin typeface="Arial Black" panose="020B0A04020102020204" pitchFamily="34" charset="0"/>
              </a:rPr>
              <a:t>         12</a:t>
            </a:r>
            <a:endParaRPr lang="en-US" sz="2200" dirty="0">
              <a:latin typeface="Arial Black" panose="020B0A04020102020204" pitchFamily="34" charset="0"/>
            </a:endParaRPr>
          </a:p>
          <a:p>
            <a:r>
              <a:rPr lang="en-US" sz="2200" dirty="0">
                <a:latin typeface="Arial Black" panose="020B0A04020102020204" pitchFamily="34" charset="0"/>
              </a:rPr>
              <a:t> 	       = 1</a:t>
            </a:r>
            <a:r>
              <a:rPr lang="en-US" sz="2200" dirty="0" smtClean="0">
                <a:latin typeface="Arial Black" panose="020B0A04020102020204" pitchFamily="34" charset="0"/>
              </a:rPr>
              <a:t>5 </a:t>
            </a:r>
            <a:r>
              <a:rPr lang="en-US" sz="2200" dirty="0">
                <a:latin typeface="Arial Black" panose="020B0A04020102020204" pitchFamily="34" charset="0"/>
              </a:rPr>
              <a:t>Days</a:t>
            </a:r>
            <a:endParaRPr lang="en-IN" sz="2200" dirty="0">
              <a:latin typeface="Arial Black" panose="020B0A04020102020204" pitchFamily="34" charset="0"/>
            </a:endParaRPr>
          </a:p>
          <a:p>
            <a:endParaRPr lang="en-US" sz="2200" dirty="0" smtClean="0">
              <a:latin typeface="Arial Black" panose="020B0A04020102020204" pitchFamily="34" charset="0"/>
            </a:endParaRPr>
          </a:p>
          <a:p>
            <a:endParaRPr lang="en-IN" sz="2200" dirty="0">
              <a:latin typeface="Arial Black" panose="020B0A04020102020204" pitchFamily="34" charset="0"/>
            </a:endParaRPr>
          </a:p>
        </p:txBody>
      </p:sp>
      <p:sp>
        <p:nvSpPr>
          <p:cNvPr id="11" name="TextBox 10"/>
          <p:cNvSpPr txBox="1"/>
          <p:nvPr/>
        </p:nvSpPr>
        <p:spPr>
          <a:xfrm>
            <a:off x="4360004" y="3846050"/>
            <a:ext cx="432048" cy="430887"/>
          </a:xfrm>
          <a:prstGeom prst="rect">
            <a:avLst/>
          </a:prstGeom>
          <a:noFill/>
        </p:spPr>
        <p:txBody>
          <a:bodyPr wrap="square" rtlCol="0">
            <a:spAutoFit/>
          </a:bodyPr>
          <a:lstStyle/>
          <a:p>
            <a:r>
              <a:rPr lang="en-US" sz="2200" dirty="0" smtClean="0">
                <a:latin typeface="Arial Black" panose="020B0A04020102020204" pitchFamily="34" charset="0"/>
              </a:rPr>
              <a:t>6</a:t>
            </a:r>
            <a:endParaRPr lang="en-IN" sz="2200" dirty="0">
              <a:latin typeface="Arial Black" panose="020B0A04020102020204" pitchFamily="34" charset="0"/>
            </a:endParaRPr>
          </a:p>
        </p:txBody>
      </p:sp>
      <p:sp>
        <p:nvSpPr>
          <p:cNvPr id="12" name="TextBox 11"/>
          <p:cNvSpPr txBox="1"/>
          <p:nvPr/>
        </p:nvSpPr>
        <p:spPr>
          <a:xfrm>
            <a:off x="4360004" y="4184604"/>
            <a:ext cx="652100" cy="430887"/>
          </a:xfrm>
          <a:prstGeom prst="rect">
            <a:avLst/>
          </a:prstGeom>
          <a:noFill/>
        </p:spPr>
        <p:txBody>
          <a:bodyPr wrap="square" rtlCol="0">
            <a:spAutoFit/>
          </a:bodyPr>
          <a:lstStyle/>
          <a:p>
            <a:r>
              <a:rPr lang="en-US" sz="2200" dirty="0" smtClean="0">
                <a:latin typeface="Arial Black" panose="020B0A04020102020204" pitchFamily="34" charset="0"/>
              </a:rPr>
              <a:t>12</a:t>
            </a:r>
            <a:endParaRPr lang="en-IN" sz="2200" dirty="0">
              <a:latin typeface="Arial Black" panose="020B0A04020102020204" pitchFamily="34" charset="0"/>
            </a:endParaRPr>
          </a:p>
        </p:txBody>
      </p:sp>
      <p:sp>
        <p:nvSpPr>
          <p:cNvPr id="13" name="TextBox 12"/>
          <p:cNvSpPr txBox="1"/>
          <p:nvPr/>
        </p:nvSpPr>
        <p:spPr>
          <a:xfrm>
            <a:off x="5148064" y="5584987"/>
            <a:ext cx="2448272" cy="430887"/>
          </a:xfrm>
          <a:prstGeom prst="rect">
            <a:avLst/>
          </a:prstGeom>
          <a:noFill/>
        </p:spPr>
        <p:txBody>
          <a:bodyPr wrap="square" rtlCol="0">
            <a:spAutoFit/>
          </a:bodyPr>
          <a:lstStyle/>
          <a:p>
            <a:r>
              <a:rPr lang="en-US" sz="2200" dirty="0" smtClean="0">
                <a:latin typeface="Arial Black" panose="020B0A04020102020204" pitchFamily="34" charset="0"/>
              </a:rPr>
              <a:t>Answer : c</a:t>
            </a:r>
            <a:endParaRPr lang="en-IN" sz="2200" dirty="0">
              <a:latin typeface="Arial Black" panose="020B0A04020102020204" pitchFamily="34" charset="0"/>
            </a:endParaRPr>
          </a:p>
        </p:txBody>
      </p:sp>
    </p:spTree>
    <p:extLst>
      <p:ext uri="{BB962C8B-B14F-4D97-AF65-F5344CB8AC3E}">
        <p14:creationId xmlns:p14="http://schemas.microsoft.com/office/powerpoint/2010/main" val="382076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107996"/>
          </a:xfrm>
          <a:prstGeom prst="rect">
            <a:avLst/>
          </a:prstGeom>
        </p:spPr>
        <p:txBody>
          <a:bodyPr wrap="square">
            <a:spAutoFit/>
          </a:bodyPr>
          <a:lstStyle/>
          <a:p>
            <a:r>
              <a:rPr lang="en-IN" sz="2200" b="1" dirty="0"/>
              <a:t>8. A and B can do a piece of work in 24 days; B and C in 30 days; C and A in 40 days. If A, B &amp; C work together they will complete the work in </a:t>
            </a:r>
          </a:p>
          <a:p>
            <a:r>
              <a:rPr lang="en-IN" sz="2200" b="1" dirty="0"/>
              <a:t>a) 10 days	</a:t>
            </a:r>
            <a:r>
              <a:rPr lang="en-IN" sz="2200" b="1" dirty="0" smtClean="0"/>
              <a:t>b</a:t>
            </a:r>
            <a:r>
              <a:rPr lang="en-IN" sz="2200" b="1" dirty="0"/>
              <a:t>) 20 days	</a:t>
            </a:r>
            <a:r>
              <a:rPr lang="en-IN" sz="2200" b="1" dirty="0" smtClean="0"/>
              <a:t>c</a:t>
            </a:r>
            <a:r>
              <a:rPr lang="en-IN" sz="2200" b="1" dirty="0"/>
              <a:t>) 17 days 	</a:t>
            </a:r>
            <a:r>
              <a:rPr lang="en-IN" sz="2200" b="1" dirty="0" smtClean="0"/>
              <a:t>d</a:t>
            </a:r>
            <a:r>
              <a:rPr lang="en-IN" sz="2200" b="1" dirty="0"/>
              <a:t>) 15 days</a:t>
            </a:r>
          </a:p>
        </p:txBody>
      </p:sp>
      <p:sp>
        <p:nvSpPr>
          <p:cNvPr id="21" name="TextBox 20"/>
          <p:cNvSpPr txBox="1"/>
          <p:nvPr/>
        </p:nvSpPr>
        <p:spPr>
          <a:xfrm>
            <a:off x="2375674" y="1496849"/>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24 </a:t>
            </a:r>
            <a:endParaRPr lang="en-IN" sz="2200" dirty="0">
              <a:latin typeface="Arial Black" panose="020B0A04020102020204" pitchFamily="34" charset="0"/>
            </a:endParaRPr>
          </a:p>
        </p:txBody>
      </p:sp>
      <p:sp>
        <p:nvSpPr>
          <p:cNvPr id="22" name="Rectangle 21"/>
          <p:cNvSpPr/>
          <p:nvPr/>
        </p:nvSpPr>
        <p:spPr>
          <a:xfrm>
            <a:off x="2575532" y="2086161"/>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23" name="TextBox 22"/>
          <p:cNvSpPr txBox="1"/>
          <p:nvPr/>
        </p:nvSpPr>
        <p:spPr>
          <a:xfrm>
            <a:off x="1187624" y="1493619"/>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B</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24" name="Rectangle 23"/>
          <p:cNvSpPr/>
          <p:nvPr/>
        </p:nvSpPr>
        <p:spPr>
          <a:xfrm>
            <a:off x="1387482" y="2082931"/>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25" name="TextBox 24"/>
          <p:cNvSpPr txBox="1"/>
          <p:nvPr/>
        </p:nvSpPr>
        <p:spPr>
          <a:xfrm>
            <a:off x="323528" y="1493619"/>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A</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26" name="Rectangle 25"/>
          <p:cNvSpPr/>
          <p:nvPr/>
        </p:nvSpPr>
        <p:spPr>
          <a:xfrm>
            <a:off x="523386" y="2082931"/>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29" name="TextBox 28"/>
          <p:cNvSpPr txBox="1"/>
          <p:nvPr/>
        </p:nvSpPr>
        <p:spPr>
          <a:xfrm>
            <a:off x="956128" y="1916436"/>
            <a:ext cx="360040"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30" name="TextBox 29"/>
          <p:cNvSpPr txBox="1"/>
          <p:nvPr/>
        </p:nvSpPr>
        <p:spPr>
          <a:xfrm>
            <a:off x="2015634" y="1913206"/>
            <a:ext cx="360040"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p:sp>
        <p:nvSpPr>
          <p:cNvPr id="35" name="TextBox 34"/>
          <p:cNvSpPr txBox="1"/>
          <p:nvPr/>
        </p:nvSpPr>
        <p:spPr>
          <a:xfrm>
            <a:off x="2375674" y="2602566"/>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30 </a:t>
            </a:r>
            <a:endParaRPr lang="en-IN" sz="2200" dirty="0">
              <a:latin typeface="Arial Black" panose="020B0A04020102020204" pitchFamily="34" charset="0"/>
            </a:endParaRPr>
          </a:p>
        </p:txBody>
      </p:sp>
      <p:sp>
        <p:nvSpPr>
          <p:cNvPr id="36" name="Rectangle 35"/>
          <p:cNvSpPr/>
          <p:nvPr/>
        </p:nvSpPr>
        <p:spPr>
          <a:xfrm>
            <a:off x="2575532" y="3191878"/>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37" name="TextBox 36"/>
          <p:cNvSpPr txBox="1"/>
          <p:nvPr/>
        </p:nvSpPr>
        <p:spPr>
          <a:xfrm>
            <a:off x="1187624" y="2599336"/>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C </a:t>
            </a:r>
            <a:endParaRPr lang="en-IN" sz="2200" dirty="0">
              <a:latin typeface="Arial Black" panose="020B0A04020102020204" pitchFamily="34" charset="0"/>
            </a:endParaRPr>
          </a:p>
        </p:txBody>
      </p:sp>
      <p:sp>
        <p:nvSpPr>
          <p:cNvPr id="38" name="Rectangle 37"/>
          <p:cNvSpPr/>
          <p:nvPr/>
        </p:nvSpPr>
        <p:spPr>
          <a:xfrm>
            <a:off x="1387482" y="3188648"/>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39" name="TextBox 38"/>
          <p:cNvSpPr txBox="1"/>
          <p:nvPr/>
        </p:nvSpPr>
        <p:spPr>
          <a:xfrm>
            <a:off x="323528" y="2599336"/>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B </a:t>
            </a:r>
            <a:endParaRPr lang="en-IN" sz="2200" dirty="0">
              <a:latin typeface="Arial Black" panose="020B0A04020102020204" pitchFamily="34" charset="0"/>
            </a:endParaRPr>
          </a:p>
        </p:txBody>
      </p:sp>
      <p:sp>
        <p:nvSpPr>
          <p:cNvPr id="40" name="Rectangle 39"/>
          <p:cNvSpPr/>
          <p:nvPr/>
        </p:nvSpPr>
        <p:spPr>
          <a:xfrm>
            <a:off x="523386" y="3188648"/>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41" name="TextBox 40"/>
          <p:cNvSpPr txBox="1"/>
          <p:nvPr/>
        </p:nvSpPr>
        <p:spPr>
          <a:xfrm>
            <a:off x="1007604" y="3033534"/>
            <a:ext cx="360040"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42" name="TextBox 41"/>
          <p:cNvSpPr txBox="1"/>
          <p:nvPr/>
        </p:nvSpPr>
        <p:spPr>
          <a:xfrm>
            <a:off x="2015634" y="3018923"/>
            <a:ext cx="252110"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p:sp>
        <p:nvSpPr>
          <p:cNvPr id="43" name="TextBox 42"/>
          <p:cNvSpPr txBox="1"/>
          <p:nvPr/>
        </p:nvSpPr>
        <p:spPr>
          <a:xfrm>
            <a:off x="2375674" y="3709130"/>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4</a:t>
            </a:r>
            <a:r>
              <a:rPr lang="en-US" sz="2200" dirty="0" smtClean="0">
                <a:latin typeface="Arial Black" panose="020B0A04020102020204" pitchFamily="34" charset="0"/>
              </a:rPr>
              <a:t>0 </a:t>
            </a:r>
            <a:endParaRPr lang="en-IN" sz="2200" dirty="0">
              <a:latin typeface="Arial Black" panose="020B0A04020102020204" pitchFamily="34" charset="0"/>
            </a:endParaRPr>
          </a:p>
        </p:txBody>
      </p:sp>
      <p:sp>
        <p:nvSpPr>
          <p:cNvPr id="44" name="Rectangle 43"/>
          <p:cNvSpPr/>
          <p:nvPr/>
        </p:nvSpPr>
        <p:spPr>
          <a:xfrm>
            <a:off x="2575532" y="4298442"/>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45" name="TextBox 44"/>
          <p:cNvSpPr txBox="1"/>
          <p:nvPr/>
        </p:nvSpPr>
        <p:spPr>
          <a:xfrm>
            <a:off x="1187624" y="3705900"/>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A</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46" name="Rectangle 45"/>
          <p:cNvSpPr/>
          <p:nvPr/>
        </p:nvSpPr>
        <p:spPr>
          <a:xfrm>
            <a:off x="1387482" y="4295212"/>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47" name="TextBox 46"/>
          <p:cNvSpPr txBox="1"/>
          <p:nvPr/>
        </p:nvSpPr>
        <p:spPr>
          <a:xfrm>
            <a:off x="323528" y="3705900"/>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C</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48" name="Rectangle 47"/>
          <p:cNvSpPr/>
          <p:nvPr/>
        </p:nvSpPr>
        <p:spPr>
          <a:xfrm>
            <a:off x="523386" y="4295212"/>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49" name="TextBox 48"/>
          <p:cNvSpPr txBox="1"/>
          <p:nvPr/>
        </p:nvSpPr>
        <p:spPr>
          <a:xfrm>
            <a:off x="1007604" y="4140098"/>
            <a:ext cx="360040"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50" name="TextBox 49"/>
          <p:cNvSpPr txBox="1"/>
          <p:nvPr/>
        </p:nvSpPr>
        <p:spPr>
          <a:xfrm>
            <a:off x="2015634" y="4125487"/>
            <a:ext cx="360040"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p:sp>
        <p:nvSpPr>
          <p:cNvPr id="51" name="TextBox 50"/>
          <p:cNvSpPr txBox="1"/>
          <p:nvPr/>
        </p:nvSpPr>
        <p:spPr>
          <a:xfrm>
            <a:off x="5486260" y="1551792"/>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2</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C</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52" name="Rectangle 51"/>
          <p:cNvSpPr/>
          <p:nvPr/>
        </p:nvSpPr>
        <p:spPr>
          <a:xfrm>
            <a:off x="5686118" y="2141104"/>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53" name="TextBox 52"/>
          <p:cNvSpPr txBox="1"/>
          <p:nvPr/>
        </p:nvSpPr>
        <p:spPr>
          <a:xfrm>
            <a:off x="4680094" y="1548562"/>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2</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B</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54" name="Rectangle 53"/>
          <p:cNvSpPr/>
          <p:nvPr/>
        </p:nvSpPr>
        <p:spPr>
          <a:xfrm>
            <a:off x="4879952" y="2137874"/>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55" name="TextBox 54"/>
          <p:cNvSpPr txBox="1"/>
          <p:nvPr/>
        </p:nvSpPr>
        <p:spPr>
          <a:xfrm>
            <a:off x="3815998" y="1548562"/>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2</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A</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56" name="Rectangle 55"/>
          <p:cNvSpPr/>
          <p:nvPr/>
        </p:nvSpPr>
        <p:spPr>
          <a:xfrm>
            <a:off x="4015856" y="2137874"/>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57" name="TextBox 56"/>
          <p:cNvSpPr txBox="1"/>
          <p:nvPr/>
        </p:nvSpPr>
        <p:spPr>
          <a:xfrm>
            <a:off x="4500074" y="1948519"/>
            <a:ext cx="360040"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58" name="TextBox 57"/>
          <p:cNvSpPr txBox="1"/>
          <p:nvPr/>
        </p:nvSpPr>
        <p:spPr>
          <a:xfrm>
            <a:off x="5306310" y="1950522"/>
            <a:ext cx="360040"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59" name="TextBox 58"/>
          <p:cNvSpPr txBox="1"/>
          <p:nvPr/>
        </p:nvSpPr>
        <p:spPr>
          <a:xfrm>
            <a:off x="6178640" y="1939294"/>
            <a:ext cx="252110"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p:sp>
        <p:nvSpPr>
          <p:cNvPr id="60" name="TextBox 59"/>
          <p:cNvSpPr txBox="1"/>
          <p:nvPr/>
        </p:nvSpPr>
        <p:spPr>
          <a:xfrm>
            <a:off x="6430750" y="1507187"/>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24 </a:t>
            </a:r>
            <a:endParaRPr lang="en-IN" sz="2200" dirty="0">
              <a:latin typeface="Arial Black" panose="020B0A04020102020204" pitchFamily="34" charset="0"/>
            </a:endParaRPr>
          </a:p>
        </p:txBody>
      </p:sp>
      <p:sp>
        <p:nvSpPr>
          <p:cNvPr id="61" name="Rectangle 60"/>
          <p:cNvSpPr/>
          <p:nvPr/>
        </p:nvSpPr>
        <p:spPr>
          <a:xfrm>
            <a:off x="6630608" y="2036047"/>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62" name="TextBox 61"/>
          <p:cNvSpPr txBox="1"/>
          <p:nvPr/>
        </p:nvSpPr>
        <p:spPr>
          <a:xfrm>
            <a:off x="7267096" y="1494570"/>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30 </a:t>
            </a:r>
            <a:endParaRPr lang="en-IN" sz="2200" dirty="0">
              <a:latin typeface="Arial Black" panose="020B0A04020102020204" pitchFamily="34" charset="0"/>
            </a:endParaRPr>
          </a:p>
        </p:txBody>
      </p:sp>
      <p:sp>
        <p:nvSpPr>
          <p:cNvPr id="63" name="Rectangle 62"/>
          <p:cNvSpPr/>
          <p:nvPr/>
        </p:nvSpPr>
        <p:spPr>
          <a:xfrm>
            <a:off x="7466954" y="2083882"/>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64" name="TextBox 63"/>
          <p:cNvSpPr txBox="1"/>
          <p:nvPr/>
        </p:nvSpPr>
        <p:spPr>
          <a:xfrm>
            <a:off x="8098258" y="1496849"/>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4</a:t>
            </a:r>
            <a:r>
              <a:rPr lang="en-US" sz="2200" dirty="0" smtClean="0">
                <a:latin typeface="Arial Black" panose="020B0A04020102020204" pitchFamily="34" charset="0"/>
              </a:rPr>
              <a:t>0 </a:t>
            </a:r>
            <a:endParaRPr lang="en-IN" sz="2200" dirty="0">
              <a:latin typeface="Arial Black" panose="020B0A04020102020204" pitchFamily="34" charset="0"/>
            </a:endParaRPr>
          </a:p>
        </p:txBody>
      </p:sp>
      <p:sp>
        <p:nvSpPr>
          <p:cNvPr id="65" name="Rectangle 64"/>
          <p:cNvSpPr/>
          <p:nvPr/>
        </p:nvSpPr>
        <p:spPr>
          <a:xfrm>
            <a:off x="8298116" y="2086161"/>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66" name="TextBox 65"/>
          <p:cNvSpPr txBox="1"/>
          <p:nvPr/>
        </p:nvSpPr>
        <p:spPr>
          <a:xfrm>
            <a:off x="7890618" y="1914157"/>
            <a:ext cx="360040"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67" name="TextBox 66"/>
          <p:cNvSpPr txBox="1"/>
          <p:nvPr/>
        </p:nvSpPr>
        <p:spPr>
          <a:xfrm>
            <a:off x="7073985" y="1888067"/>
            <a:ext cx="360040"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68" name="TextBox 67"/>
          <p:cNvSpPr txBox="1"/>
          <p:nvPr/>
        </p:nvSpPr>
        <p:spPr>
          <a:xfrm>
            <a:off x="5486330" y="2694979"/>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2</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C</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69" name="Rectangle 68"/>
          <p:cNvSpPr/>
          <p:nvPr/>
        </p:nvSpPr>
        <p:spPr>
          <a:xfrm>
            <a:off x="5686188" y="3284291"/>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70" name="TextBox 69"/>
          <p:cNvSpPr txBox="1"/>
          <p:nvPr/>
        </p:nvSpPr>
        <p:spPr>
          <a:xfrm>
            <a:off x="4680164" y="2691749"/>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2</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B</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71" name="Rectangle 70"/>
          <p:cNvSpPr/>
          <p:nvPr/>
        </p:nvSpPr>
        <p:spPr>
          <a:xfrm>
            <a:off x="4880022" y="3281061"/>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72" name="TextBox 71"/>
          <p:cNvSpPr txBox="1"/>
          <p:nvPr/>
        </p:nvSpPr>
        <p:spPr>
          <a:xfrm>
            <a:off x="3816068" y="2691749"/>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2</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A</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73" name="Rectangle 72"/>
          <p:cNvSpPr/>
          <p:nvPr/>
        </p:nvSpPr>
        <p:spPr>
          <a:xfrm>
            <a:off x="4015926" y="3281061"/>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74" name="TextBox 73"/>
          <p:cNvSpPr txBox="1"/>
          <p:nvPr/>
        </p:nvSpPr>
        <p:spPr>
          <a:xfrm>
            <a:off x="4500144" y="3091706"/>
            <a:ext cx="360040"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75" name="TextBox 74"/>
          <p:cNvSpPr txBox="1"/>
          <p:nvPr/>
        </p:nvSpPr>
        <p:spPr>
          <a:xfrm>
            <a:off x="5306380" y="3093709"/>
            <a:ext cx="360040"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76" name="TextBox 75"/>
          <p:cNvSpPr txBox="1"/>
          <p:nvPr/>
        </p:nvSpPr>
        <p:spPr>
          <a:xfrm>
            <a:off x="6202278" y="3056392"/>
            <a:ext cx="252110"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p:sp>
        <p:nvSpPr>
          <p:cNvPr id="77" name="TextBox 76"/>
          <p:cNvSpPr txBox="1"/>
          <p:nvPr/>
        </p:nvSpPr>
        <p:spPr>
          <a:xfrm>
            <a:off x="6454388" y="2694979"/>
            <a:ext cx="1996128"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5 + 4 + 3</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120 </a:t>
            </a:r>
            <a:endParaRPr lang="en-IN" sz="2200" dirty="0">
              <a:latin typeface="Arial Black" panose="020B0A04020102020204" pitchFamily="34" charset="0"/>
            </a:endParaRPr>
          </a:p>
        </p:txBody>
      </p:sp>
      <p:sp>
        <p:nvSpPr>
          <p:cNvPr id="78" name="Rectangle 77"/>
          <p:cNvSpPr/>
          <p:nvPr/>
        </p:nvSpPr>
        <p:spPr>
          <a:xfrm>
            <a:off x="6654245" y="3223839"/>
            <a:ext cx="1643871" cy="572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79" name="TextBox 78"/>
          <p:cNvSpPr txBox="1"/>
          <p:nvPr/>
        </p:nvSpPr>
        <p:spPr>
          <a:xfrm>
            <a:off x="6594496" y="3691310"/>
            <a:ext cx="1024857"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12</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240 </a:t>
            </a:r>
            <a:endParaRPr lang="en-IN" sz="2200" dirty="0">
              <a:latin typeface="Arial Black" panose="020B0A04020102020204" pitchFamily="34" charset="0"/>
            </a:endParaRPr>
          </a:p>
        </p:txBody>
      </p:sp>
      <p:sp>
        <p:nvSpPr>
          <p:cNvPr id="80" name="Rectangle 79"/>
          <p:cNvSpPr/>
          <p:nvPr/>
        </p:nvSpPr>
        <p:spPr>
          <a:xfrm>
            <a:off x="6794354" y="4220170"/>
            <a:ext cx="68182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81" name="TextBox 80"/>
          <p:cNvSpPr txBox="1"/>
          <p:nvPr/>
        </p:nvSpPr>
        <p:spPr>
          <a:xfrm>
            <a:off x="5537541" y="3705541"/>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C</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82" name="Rectangle 81"/>
          <p:cNvSpPr/>
          <p:nvPr/>
        </p:nvSpPr>
        <p:spPr>
          <a:xfrm>
            <a:off x="5737399" y="4294853"/>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83" name="TextBox 82"/>
          <p:cNvSpPr txBox="1"/>
          <p:nvPr/>
        </p:nvSpPr>
        <p:spPr>
          <a:xfrm>
            <a:off x="4731375" y="3702311"/>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B</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84" name="Rectangle 83"/>
          <p:cNvSpPr/>
          <p:nvPr/>
        </p:nvSpPr>
        <p:spPr>
          <a:xfrm>
            <a:off x="4931233" y="4291623"/>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85" name="TextBox 84"/>
          <p:cNvSpPr txBox="1"/>
          <p:nvPr/>
        </p:nvSpPr>
        <p:spPr>
          <a:xfrm>
            <a:off x="3867279" y="3702311"/>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A</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86" name="Rectangle 85"/>
          <p:cNvSpPr/>
          <p:nvPr/>
        </p:nvSpPr>
        <p:spPr>
          <a:xfrm>
            <a:off x="4067137" y="4291623"/>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87" name="TextBox 86"/>
          <p:cNvSpPr txBox="1"/>
          <p:nvPr/>
        </p:nvSpPr>
        <p:spPr>
          <a:xfrm>
            <a:off x="4551355" y="4102268"/>
            <a:ext cx="360040"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88" name="TextBox 87"/>
          <p:cNvSpPr txBox="1"/>
          <p:nvPr/>
        </p:nvSpPr>
        <p:spPr>
          <a:xfrm>
            <a:off x="5357591" y="4104271"/>
            <a:ext cx="360040"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89" name="TextBox 88"/>
          <p:cNvSpPr txBox="1"/>
          <p:nvPr/>
        </p:nvSpPr>
        <p:spPr>
          <a:xfrm>
            <a:off x="6253489" y="4066954"/>
            <a:ext cx="252110"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p:sp>
        <p:nvSpPr>
          <p:cNvPr id="90" name="TextBox 89"/>
          <p:cNvSpPr txBox="1"/>
          <p:nvPr/>
        </p:nvSpPr>
        <p:spPr>
          <a:xfrm>
            <a:off x="5171082" y="4938656"/>
            <a:ext cx="2448272" cy="430887"/>
          </a:xfrm>
          <a:prstGeom prst="rect">
            <a:avLst/>
          </a:prstGeom>
          <a:noFill/>
        </p:spPr>
        <p:txBody>
          <a:bodyPr wrap="square" rtlCol="0">
            <a:spAutoFit/>
          </a:bodyPr>
          <a:lstStyle/>
          <a:p>
            <a:r>
              <a:rPr lang="en-US" sz="2200" dirty="0" smtClean="0">
                <a:latin typeface="Arial Black" panose="020B0A04020102020204" pitchFamily="34" charset="0"/>
              </a:rPr>
              <a:t>20 Days</a:t>
            </a:r>
            <a:endParaRPr lang="en-IN" sz="2200" dirty="0">
              <a:latin typeface="Arial Black" panose="020B0A04020102020204" pitchFamily="34" charset="0"/>
            </a:endParaRPr>
          </a:p>
        </p:txBody>
      </p:sp>
      <p:sp>
        <p:nvSpPr>
          <p:cNvPr id="104" name="TextBox 103"/>
          <p:cNvSpPr txBox="1"/>
          <p:nvPr/>
        </p:nvSpPr>
        <p:spPr>
          <a:xfrm>
            <a:off x="7553322" y="4098279"/>
            <a:ext cx="252110"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p:sp>
        <p:nvSpPr>
          <p:cNvPr id="105" name="TextBox 104"/>
          <p:cNvSpPr txBox="1"/>
          <p:nvPr/>
        </p:nvSpPr>
        <p:spPr>
          <a:xfrm>
            <a:off x="7805432" y="3666172"/>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20 </a:t>
            </a:r>
            <a:endParaRPr lang="en-IN" sz="2200" dirty="0">
              <a:latin typeface="Arial Black" panose="020B0A04020102020204" pitchFamily="34" charset="0"/>
            </a:endParaRPr>
          </a:p>
        </p:txBody>
      </p:sp>
      <p:sp>
        <p:nvSpPr>
          <p:cNvPr id="106" name="Rectangle 105"/>
          <p:cNvSpPr/>
          <p:nvPr/>
        </p:nvSpPr>
        <p:spPr>
          <a:xfrm>
            <a:off x="8005290" y="4195032"/>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107" name="TextBox 106"/>
          <p:cNvSpPr txBox="1"/>
          <p:nvPr/>
        </p:nvSpPr>
        <p:spPr>
          <a:xfrm>
            <a:off x="4805733" y="5393210"/>
            <a:ext cx="2448272" cy="430887"/>
          </a:xfrm>
          <a:prstGeom prst="rect">
            <a:avLst/>
          </a:prstGeom>
          <a:noFill/>
        </p:spPr>
        <p:txBody>
          <a:bodyPr wrap="square" rtlCol="0">
            <a:spAutoFit/>
          </a:bodyPr>
          <a:lstStyle/>
          <a:p>
            <a:r>
              <a:rPr lang="en-US" sz="2200" dirty="0" smtClean="0">
                <a:latin typeface="Arial Black" panose="020B0A04020102020204" pitchFamily="34" charset="0"/>
              </a:rPr>
              <a:t>Answer : b</a:t>
            </a:r>
            <a:endParaRPr lang="en-IN" sz="2200" dirty="0">
              <a:latin typeface="Arial Black" panose="020B0A04020102020204" pitchFamily="34" charset="0"/>
            </a:endParaRPr>
          </a:p>
        </p:txBody>
      </p:sp>
    </p:spTree>
    <p:extLst>
      <p:ext uri="{BB962C8B-B14F-4D97-AF65-F5344CB8AC3E}">
        <p14:creationId xmlns:p14="http://schemas.microsoft.com/office/powerpoint/2010/main" val="30150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8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9"/>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04"/>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06"/>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0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9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P spid="24" grpId="0" animBg="1"/>
      <p:bldP spid="25" grpId="0"/>
      <p:bldP spid="26" grpId="0" animBg="1"/>
      <p:bldP spid="29" grpId="0"/>
      <p:bldP spid="30" grpId="0"/>
      <p:bldP spid="35" grpId="0"/>
      <p:bldP spid="36" grpId="0" animBg="1"/>
      <p:bldP spid="37" grpId="0"/>
      <p:bldP spid="38" grpId="0" animBg="1"/>
      <p:bldP spid="39" grpId="0"/>
      <p:bldP spid="40" grpId="0" animBg="1"/>
      <p:bldP spid="41" grpId="0"/>
      <p:bldP spid="42" grpId="0"/>
      <p:bldP spid="43" grpId="0"/>
      <p:bldP spid="44" grpId="0" animBg="1"/>
      <p:bldP spid="45" grpId="0"/>
      <p:bldP spid="46" grpId="0" animBg="1"/>
      <p:bldP spid="47" grpId="0"/>
      <p:bldP spid="48" grpId="0" animBg="1"/>
      <p:bldP spid="49" grpId="0"/>
      <p:bldP spid="50" grpId="0"/>
      <p:bldP spid="51" grpId="0"/>
      <p:bldP spid="52" grpId="0" animBg="1"/>
      <p:bldP spid="53" grpId="0"/>
      <p:bldP spid="54" grpId="0" animBg="1"/>
      <p:bldP spid="55" grpId="0"/>
      <p:bldP spid="56" grpId="0" animBg="1"/>
      <p:bldP spid="57" grpId="0"/>
      <p:bldP spid="58" grpId="0"/>
      <p:bldP spid="59" grpId="0"/>
      <p:bldP spid="60" grpId="0"/>
      <p:bldP spid="61" grpId="0" animBg="1"/>
      <p:bldP spid="62" grpId="0"/>
      <p:bldP spid="63" grpId="0" animBg="1"/>
      <p:bldP spid="64" grpId="0"/>
      <p:bldP spid="65" grpId="0" animBg="1"/>
      <p:bldP spid="66" grpId="0"/>
      <p:bldP spid="67" grpId="0"/>
      <p:bldP spid="68" grpId="0"/>
      <p:bldP spid="69" grpId="0" animBg="1"/>
      <p:bldP spid="70" grpId="0"/>
      <p:bldP spid="71" grpId="0" animBg="1"/>
      <p:bldP spid="72" grpId="0"/>
      <p:bldP spid="73" grpId="0" animBg="1"/>
      <p:bldP spid="74" grpId="0"/>
      <p:bldP spid="75" grpId="0"/>
      <p:bldP spid="76" grpId="0"/>
      <p:bldP spid="77" grpId="0"/>
      <p:bldP spid="78" grpId="0" animBg="1"/>
      <p:bldP spid="79" grpId="0"/>
      <p:bldP spid="80" grpId="0" animBg="1"/>
      <p:bldP spid="81" grpId="0"/>
      <p:bldP spid="82" grpId="0" animBg="1"/>
      <p:bldP spid="83" grpId="0"/>
      <p:bldP spid="84" grpId="0" animBg="1"/>
      <p:bldP spid="85" grpId="0"/>
      <p:bldP spid="86" grpId="0" animBg="1"/>
      <p:bldP spid="87" grpId="0"/>
      <p:bldP spid="89" grpId="0"/>
      <p:bldP spid="90" grpId="0"/>
      <p:bldP spid="104" grpId="0"/>
      <p:bldP spid="105" grpId="0"/>
      <p:bldP spid="106" grpId="0" animBg="1"/>
      <p:bldP spid="1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107996"/>
          </a:xfrm>
          <a:prstGeom prst="rect">
            <a:avLst/>
          </a:prstGeom>
        </p:spPr>
        <p:txBody>
          <a:bodyPr wrap="square">
            <a:spAutoFit/>
          </a:bodyPr>
          <a:lstStyle/>
          <a:p>
            <a:r>
              <a:rPr lang="en-IN" sz="2200" b="1" dirty="0"/>
              <a:t>8. A and B can do a piece of work in 24 days; B and C in 30 days; C and A in 40 days. If A, B &amp; C work together they will complete the work in </a:t>
            </a:r>
          </a:p>
          <a:p>
            <a:r>
              <a:rPr lang="en-IN" sz="2200" b="1" dirty="0"/>
              <a:t>a) 10 days	</a:t>
            </a:r>
            <a:r>
              <a:rPr lang="en-IN" sz="2200" b="1" dirty="0" smtClean="0"/>
              <a:t>b</a:t>
            </a:r>
            <a:r>
              <a:rPr lang="en-IN" sz="2200" b="1" dirty="0"/>
              <a:t>) 20 days	</a:t>
            </a:r>
            <a:r>
              <a:rPr lang="en-IN" sz="2200" b="1" dirty="0" smtClean="0"/>
              <a:t>c</a:t>
            </a:r>
            <a:r>
              <a:rPr lang="en-IN" sz="2200" b="1" dirty="0"/>
              <a:t>) 17 days 	</a:t>
            </a:r>
            <a:r>
              <a:rPr lang="en-IN" sz="2200" b="1" dirty="0" smtClean="0"/>
              <a:t>d</a:t>
            </a:r>
            <a:r>
              <a:rPr lang="en-IN" sz="2200" b="1" dirty="0"/>
              <a:t>) 15 days</a:t>
            </a:r>
          </a:p>
        </p:txBody>
      </p:sp>
      <p:sp>
        <p:nvSpPr>
          <p:cNvPr id="3" name="TextBox 2"/>
          <p:cNvSpPr txBox="1"/>
          <p:nvPr/>
        </p:nvSpPr>
        <p:spPr>
          <a:xfrm>
            <a:off x="3759612" y="2658525"/>
            <a:ext cx="4628812" cy="430887"/>
          </a:xfrm>
          <a:prstGeom prst="rect">
            <a:avLst/>
          </a:prstGeom>
          <a:noFill/>
        </p:spPr>
        <p:txBody>
          <a:bodyPr wrap="square" rtlCol="0">
            <a:spAutoFit/>
          </a:bodyPr>
          <a:lstStyle/>
          <a:p>
            <a:r>
              <a:rPr lang="en-US" sz="2200" dirty="0" smtClean="0">
                <a:latin typeface="Arial Black" panose="020B0A04020102020204" pitchFamily="34" charset="0"/>
              </a:rPr>
              <a:t>A&amp;B   </a:t>
            </a:r>
            <a:r>
              <a:rPr lang="en-US" sz="2200" dirty="0">
                <a:latin typeface="Arial Black" panose="020B0A04020102020204" pitchFamily="34" charset="0"/>
              </a:rPr>
              <a:t> </a:t>
            </a:r>
            <a:r>
              <a:rPr lang="en-US" sz="2200" dirty="0" smtClean="0">
                <a:latin typeface="Arial Black" panose="020B0A04020102020204" pitchFamily="34" charset="0"/>
              </a:rPr>
              <a:t>      B&amp;C           C&amp;A          </a:t>
            </a:r>
            <a:endParaRPr lang="en-IN" sz="2200" dirty="0">
              <a:latin typeface="Arial Black" panose="020B0A04020102020204" pitchFamily="34" charset="0"/>
            </a:endParaRPr>
          </a:p>
        </p:txBody>
      </p:sp>
      <p:sp>
        <p:nvSpPr>
          <p:cNvPr id="4" name="TextBox 3"/>
          <p:cNvSpPr txBox="1"/>
          <p:nvPr/>
        </p:nvSpPr>
        <p:spPr>
          <a:xfrm>
            <a:off x="337798" y="3166058"/>
            <a:ext cx="1008112" cy="430887"/>
          </a:xfrm>
          <a:prstGeom prst="rect">
            <a:avLst/>
          </a:prstGeom>
          <a:noFill/>
        </p:spPr>
        <p:txBody>
          <a:bodyPr wrap="square" rtlCol="0">
            <a:spAutoFit/>
          </a:bodyPr>
          <a:lstStyle/>
          <a:p>
            <a:r>
              <a:rPr lang="en-US" sz="2200" dirty="0" smtClean="0">
                <a:latin typeface="Arial Black" panose="020B0A04020102020204" pitchFamily="34" charset="0"/>
              </a:rPr>
              <a:t>Days</a:t>
            </a:r>
            <a:endParaRPr lang="en-IN" sz="2200" dirty="0">
              <a:latin typeface="Arial Black" panose="020B0A04020102020204" pitchFamily="34" charset="0"/>
            </a:endParaRPr>
          </a:p>
        </p:txBody>
      </p:sp>
      <p:sp>
        <p:nvSpPr>
          <p:cNvPr id="5" name="TextBox 4"/>
          <p:cNvSpPr txBox="1"/>
          <p:nvPr/>
        </p:nvSpPr>
        <p:spPr>
          <a:xfrm>
            <a:off x="3726254" y="3166057"/>
            <a:ext cx="4302129" cy="430887"/>
          </a:xfrm>
          <a:prstGeom prst="rect">
            <a:avLst/>
          </a:prstGeom>
          <a:noFill/>
        </p:spPr>
        <p:txBody>
          <a:bodyPr wrap="square" rtlCol="0">
            <a:spAutoFit/>
          </a:bodyPr>
          <a:lstStyle/>
          <a:p>
            <a:r>
              <a:rPr lang="en-US" sz="2200" dirty="0" smtClean="0">
                <a:latin typeface="Arial Black" panose="020B0A04020102020204" pitchFamily="34" charset="0"/>
              </a:rPr>
              <a:t>24	</a:t>
            </a:r>
            <a:r>
              <a:rPr lang="en-US" sz="2200" dirty="0">
                <a:latin typeface="Arial Black" panose="020B0A04020102020204" pitchFamily="34" charset="0"/>
              </a:rPr>
              <a:t>	</a:t>
            </a:r>
            <a:r>
              <a:rPr lang="en-US" sz="2200" dirty="0" smtClean="0">
                <a:latin typeface="Arial Black" panose="020B0A04020102020204" pitchFamily="34" charset="0"/>
              </a:rPr>
              <a:t>30	</a:t>
            </a:r>
            <a:r>
              <a:rPr lang="en-US" sz="2200" dirty="0">
                <a:latin typeface="Arial Black" panose="020B0A04020102020204" pitchFamily="34" charset="0"/>
              </a:rPr>
              <a:t> </a:t>
            </a:r>
            <a:r>
              <a:rPr lang="en-US" sz="2200" dirty="0" smtClean="0">
                <a:latin typeface="Arial Black" panose="020B0A04020102020204" pitchFamily="34" charset="0"/>
              </a:rPr>
              <a:t>       40</a:t>
            </a:r>
            <a:endParaRPr lang="en-IN" sz="2200" dirty="0">
              <a:latin typeface="Arial Black" panose="020B0A04020102020204" pitchFamily="34" charset="0"/>
            </a:endParaRPr>
          </a:p>
        </p:txBody>
      </p:sp>
      <p:sp>
        <p:nvSpPr>
          <p:cNvPr id="6" name="TextBox 5"/>
          <p:cNvSpPr txBox="1"/>
          <p:nvPr/>
        </p:nvSpPr>
        <p:spPr>
          <a:xfrm>
            <a:off x="260379" y="1761532"/>
            <a:ext cx="4726015" cy="1107996"/>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LCM of 24, 30  and </a:t>
            </a:r>
            <a:r>
              <a:rPr lang="en-US" sz="2200" dirty="0">
                <a:latin typeface="Arial Black" panose="020B0A04020102020204" pitchFamily="34" charset="0"/>
              </a:rPr>
              <a:t>4</a:t>
            </a:r>
            <a:r>
              <a:rPr lang="en-US" sz="2200" dirty="0" smtClean="0">
                <a:latin typeface="Arial Black" panose="020B0A04020102020204" pitchFamily="34" charset="0"/>
              </a:rPr>
              <a:t>0 =</a:t>
            </a:r>
          </a:p>
          <a:p>
            <a:pPr>
              <a:lnSpc>
                <a:spcPct val="150000"/>
              </a:lnSpc>
            </a:pPr>
            <a:r>
              <a:rPr lang="en-US" sz="2200" dirty="0" smtClean="0">
                <a:latin typeface="Arial Black" panose="020B0A04020102020204" pitchFamily="34" charset="0"/>
              </a:rPr>
              <a:t>Total Work is 120 units                          </a:t>
            </a:r>
            <a:endParaRPr lang="en-IN" sz="2200" dirty="0">
              <a:latin typeface="Arial Black" panose="020B0A04020102020204" pitchFamily="34" charset="0"/>
            </a:endParaRPr>
          </a:p>
        </p:txBody>
      </p:sp>
      <p:sp>
        <p:nvSpPr>
          <p:cNvPr id="7" name="TextBox 6"/>
          <p:cNvSpPr txBox="1"/>
          <p:nvPr/>
        </p:nvSpPr>
        <p:spPr>
          <a:xfrm>
            <a:off x="4050290" y="1881350"/>
            <a:ext cx="809742" cy="430887"/>
          </a:xfrm>
          <a:prstGeom prst="rect">
            <a:avLst/>
          </a:prstGeom>
          <a:noFill/>
        </p:spPr>
        <p:txBody>
          <a:bodyPr wrap="square" rtlCol="0">
            <a:spAutoFit/>
          </a:bodyPr>
          <a:lstStyle/>
          <a:p>
            <a:r>
              <a:rPr lang="en-US" sz="2200" dirty="0" smtClean="0">
                <a:latin typeface="Arial Black" panose="020B0A04020102020204" pitchFamily="34" charset="0"/>
              </a:rPr>
              <a:t>120</a:t>
            </a:r>
            <a:endParaRPr lang="en-IN" sz="2200" dirty="0">
              <a:latin typeface="Arial Black" panose="020B0A04020102020204" pitchFamily="34" charset="0"/>
            </a:endParaRPr>
          </a:p>
        </p:txBody>
      </p:sp>
      <p:sp>
        <p:nvSpPr>
          <p:cNvPr id="8" name="TextBox 7"/>
          <p:cNvSpPr txBox="1"/>
          <p:nvPr/>
        </p:nvSpPr>
        <p:spPr>
          <a:xfrm>
            <a:off x="337797" y="3616007"/>
            <a:ext cx="3217666" cy="430887"/>
          </a:xfrm>
          <a:prstGeom prst="rect">
            <a:avLst/>
          </a:prstGeom>
          <a:noFill/>
        </p:spPr>
        <p:txBody>
          <a:bodyPr wrap="square" rtlCol="0">
            <a:spAutoFit/>
          </a:bodyPr>
          <a:lstStyle/>
          <a:p>
            <a:r>
              <a:rPr lang="en-US" sz="2200" dirty="0" smtClean="0">
                <a:latin typeface="Arial Black" panose="020B0A04020102020204" pitchFamily="34" charset="0"/>
              </a:rPr>
              <a:t>1 Day Work in units</a:t>
            </a:r>
            <a:endParaRPr lang="en-IN" sz="2200" dirty="0">
              <a:latin typeface="Arial Black" panose="020B0A04020102020204" pitchFamily="34" charset="0"/>
            </a:endParaRPr>
          </a:p>
        </p:txBody>
      </p:sp>
      <p:sp>
        <p:nvSpPr>
          <p:cNvPr id="9" name="TextBox 8"/>
          <p:cNvSpPr txBox="1"/>
          <p:nvPr/>
        </p:nvSpPr>
        <p:spPr>
          <a:xfrm>
            <a:off x="3759612" y="3607151"/>
            <a:ext cx="4124756" cy="430887"/>
          </a:xfrm>
          <a:prstGeom prst="rect">
            <a:avLst/>
          </a:prstGeom>
          <a:noFill/>
        </p:spPr>
        <p:txBody>
          <a:bodyPr wrap="square" rtlCol="0">
            <a:spAutoFit/>
          </a:bodyPr>
          <a:lstStyle/>
          <a:p>
            <a:r>
              <a:rPr lang="en-US" sz="2200" dirty="0" smtClean="0">
                <a:latin typeface="Arial Black" panose="020B0A04020102020204" pitchFamily="34" charset="0"/>
              </a:rPr>
              <a:t> 5                	 </a:t>
            </a:r>
            <a:r>
              <a:rPr lang="en-US" sz="2200" dirty="0">
                <a:latin typeface="Arial Black" panose="020B0A04020102020204" pitchFamily="34" charset="0"/>
              </a:rPr>
              <a:t>4</a:t>
            </a:r>
            <a:r>
              <a:rPr lang="en-US" sz="2200" dirty="0" smtClean="0">
                <a:latin typeface="Arial Black" panose="020B0A04020102020204" pitchFamily="34" charset="0"/>
              </a:rPr>
              <a:t>	         3</a:t>
            </a:r>
            <a:endParaRPr lang="en-IN" sz="2200" dirty="0">
              <a:latin typeface="Arial Black" panose="020B0A04020102020204" pitchFamily="34" charset="0"/>
            </a:endParaRPr>
          </a:p>
        </p:txBody>
      </p:sp>
      <p:sp>
        <p:nvSpPr>
          <p:cNvPr id="10" name="TextBox 9"/>
          <p:cNvSpPr txBox="1"/>
          <p:nvPr/>
        </p:nvSpPr>
        <p:spPr>
          <a:xfrm>
            <a:off x="2171057" y="4218474"/>
            <a:ext cx="3361723" cy="2800767"/>
          </a:xfrm>
          <a:prstGeom prst="rect">
            <a:avLst/>
          </a:prstGeom>
          <a:noFill/>
        </p:spPr>
        <p:txBody>
          <a:bodyPr wrap="square" rtlCol="0">
            <a:spAutoFit/>
          </a:bodyPr>
          <a:lstStyle/>
          <a:p>
            <a:r>
              <a:rPr lang="en-US" sz="2200" dirty="0" smtClean="0">
                <a:latin typeface="Arial Black" panose="020B0A04020102020204" pitchFamily="34" charset="0"/>
              </a:rPr>
              <a:t>2 (A+B+C) = 12 units</a:t>
            </a:r>
          </a:p>
          <a:p>
            <a:r>
              <a:rPr lang="en-US" sz="2200" dirty="0" smtClean="0">
                <a:latin typeface="Arial Black" panose="020B0A04020102020204" pitchFamily="34" charset="0"/>
              </a:rPr>
              <a:t>   </a:t>
            </a:r>
            <a:r>
              <a:rPr lang="en-US" sz="2200" dirty="0">
                <a:latin typeface="Arial Black" panose="020B0A04020102020204" pitchFamily="34" charset="0"/>
              </a:rPr>
              <a:t>(A+B+C) = 6</a:t>
            </a:r>
            <a:r>
              <a:rPr lang="en-US" sz="2200" dirty="0" smtClean="0">
                <a:latin typeface="Arial Black" panose="020B0A04020102020204" pitchFamily="34" charset="0"/>
              </a:rPr>
              <a:t> units</a:t>
            </a:r>
          </a:p>
          <a:p>
            <a:r>
              <a:rPr lang="en-US" sz="2200" dirty="0" smtClean="0">
                <a:latin typeface="Arial Black" panose="020B0A04020102020204" pitchFamily="34" charset="0"/>
              </a:rPr>
              <a:t>6 units in 1 day</a:t>
            </a:r>
          </a:p>
          <a:p>
            <a:r>
              <a:rPr lang="en-US" sz="2200" dirty="0" smtClean="0">
                <a:latin typeface="Arial Black" panose="020B0A04020102020204" pitchFamily="34" charset="0"/>
              </a:rPr>
              <a:t>120 units in ?</a:t>
            </a:r>
          </a:p>
          <a:p>
            <a:r>
              <a:rPr lang="en-US" sz="2200" dirty="0" smtClean="0">
                <a:latin typeface="Arial Black" panose="020B0A04020102020204" pitchFamily="34" charset="0"/>
              </a:rPr>
              <a:t>20 days</a:t>
            </a:r>
          </a:p>
          <a:p>
            <a:r>
              <a:rPr lang="en-US" sz="2200" dirty="0">
                <a:latin typeface="Arial Black" panose="020B0A04020102020204" pitchFamily="34" charset="0"/>
              </a:rPr>
              <a:t> </a:t>
            </a:r>
            <a:r>
              <a:rPr lang="en-US" sz="2200" dirty="0" smtClean="0">
                <a:latin typeface="Arial Black" panose="020B0A04020102020204" pitchFamily="34" charset="0"/>
              </a:rPr>
              <a:t>   </a:t>
            </a:r>
          </a:p>
          <a:p>
            <a:r>
              <a:rPr lang="en-US" sz="2200" dirty="0">
                <a:latin typeface="Arial Black" panose="020B0A04020102020204" pitchFamily="34" charset="0"/>
              </a:rPr>
              <a:t> </a:t>
            </a:r>
            <a:r>
              <a:rPr lang="en-US" sz="2200" dirty="0" smtClean="0">
                <a:latin typeface="Arial Black" panose="020B0A04020102020204" pitchFamily="34" charset="0"/>
              </a:rPr>
              <a:t>               Answer : b</a:t>
            </a:r>
            <a:endParaRPr lang="en-US" sz="2200" dirty="0">
              <a:latin typeface="Arial Black" panose="020B0A04020102020204" pitchFamily="34" charset="0"/>
            </a:endParaRPr>
          </a:p>
          <a:p>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11" name="TextBox 10"/>
          <p:cNvSpPr txBox="1"/>
          <p:nvPr/>
        </p:nvSpPr>
        <p:spPr>
          <a:xfrm>
            <a:off x="337798" y="1359638"/>
            <a:ext cx="1713922" cy="430887"/>
          </a:xfrm>
          <a:prstGeom prst="rect">
            <a:avLst/>
          </a:prstGeom>
          <a:noFill/>
        </p:spPr>
        <p:txBody>
          <a:bodyPr wrap="square" rtlCol="0">
            <a:spAutoFit/>
          </a:bodyPr>
          <a:lstStyle/>
          <a:p>
            <a:r>
              <a:rPr lang="en-US" sz="2200" dirty="0" smtClean="0">
                <a:latin typeface="Arial Black" panose="020B0A04020102020204" pitchFamily="34" charset="0"/>
              </a:rPr>
              <a:t>Method 2</a:t>
            </a:r>
            <a:endParaRPr lang="en-IN" sz="2200" dirty="0">
              <a:latin typeface="Arial Black" panose="020B0A04020102020204" pitchFamily="34" charset="0"/>
            </a:endParaRPr>
          </a:p>
        </p:txBody>
      </p:sp>
    </p:spTree>
    <p:extLst>
      <p:ext uri="{BB962C8B-B14F-4D97-AF65-F5344CB8AC3E}">
        <p14:creationId xmlns:p14="http://schemas.microsoft.com/office/powerpoint/2010/main" val="27833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84976" cy="1107996"/>
          </a:xfrm>
          <a:prstGeom prst="rect">
            <a:avLst/>
          </a:prstGeom>
        </p:spPr>
        <p:txBody>
          <a:bodyPr wrap="square">
            <a:spAutoFit/>
          </a:bodyPr>
          <a:lstStyle/>
          <a:p>
            <a:r>
              <a:rPr lang="en-IN" sz="2200" b="1" dirty="0"/>
              <a:t>9. A and B together can complete a job in x days, A alone can do it x+2 days, B alone can do it in x+8 days. What is the value of x?</a:t>
            </a:r>
          </a:p>
          <a:p>
            <a:r>
              <a:rPr lang="en-IN" sz="2200" b="1" dirty="0"/>
              <a:t>a) 2		b) 4		c) 6		d) 8</a:t>
            </a:r>
          </a:p>
        </p:txBody>
      </p:sp>
      <p:sp>
        <p:nvSpPr>
          <p:cNvPr id="3" name="TextBox 2"/>
          <p:cNvSpPr txBox="1"/>
          <p:nvPr/>
        </p:nvSpPr>
        <p:spPr>
          <a:xfrm>
            <a:off x="3758607" y="2388696"/>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X</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4" name="Rectangle 3"/>
          <p:cNvSpPr/>
          <p:nvPr/>
        </p:nvSpPr>
        <p:spPr>
          <a:xfrm>
            <a:off x="3958465" y="2978008"/>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5" name="TextBox 4"/>
          <p:cNvSpPr txBox="1"/>
          <p:nvPr/>
        </p:nvSpPr>
        <p:spPr>
          <a:xfrm>
            <a:off x="2570557" y="2385466"/>
            <a:ext cx="828010"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1</a:t>
            </a:r>
          </a:p>
          <a:p>
            <a:pPr algn="ctr">
              <a:lnSpc>
                <a:spcPct val="150000"/>
              </a:lnSpc>
            </a:pPr>
            <a:r>
              <a:rPr lang="en-US" sz="2200" dirty="0" smtClean="0">
                <a:latin typeface="Arial Black" panose="020B0A04020102020204" pitchFamily="34" charset="0"/>
              </a:rPr>
              <a:t>X+8 </a:t>
            </a:r>
            <a:endParaRPr lang="en-IN" sz="2200" dirty="0">
              <a:latin typeface="Arial Black" panose="020B0A04020102020204" pitchFamily="34" charset="0"/>
            </a:endParaRPr>
          </a:p>
        </p:txBody>
      </p:sp>
      <p:sp>
        <p:nvSpPr>
          <p:cNvPr id="6" name="Rectangle 5"/>
          <p:cNvSpPr/>
          <p:nvPr/>
        </p:nvSpPr>
        <p:spPr>
          <a:xfrm>
            <a:off x="2672801" y="2987230"/>
            <a:ext cx="62352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7" name="TextBox 6"/>
          <p:cNvSpPr txBox="1"/>
          <p:nvPr/>
        </p:nvSpPr>
        <p:spPr>
          <a:xfrm>
            <a:off x="1306335" y="2420779"/>
            <a:ext cx="863313"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smtClean="0">
                <a:latin typeface="Arial Black" panose="020B0A04020102020204" pitchFamily="34" charset="0"/>
              </a:rPr>
              <a:t>X+2 </a:t>
            </a:r>
            <a:endParaRPr lang="en-IN" sz="2200" dirty="0">
              <a:latin typeface="Arial Black" panose="020B0A04020102020204" pitchFamily="34" charset="0"/>
            </a:endParaRPr>
          </a:p>
        </p:txBody>
      </p:sp>
      <p:sp>
        <p:nvSpPr>
          <p:cNvPr id="8" name="Rectangle 7"/>
          <p:cNvSpPr/>
          <p:nvPr/>
        </p:nvSpPr>
        <p:spPr>
          <a:xfrm flipV="1">
            <a:off x="1463307" y="3010090"/>
            <a:ext cx="62534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9" name="TextBox 8"/>
          <p:cNvSpPr txBox="1"/>
          <p:nvPr/>
        </p:nvSpPr>
        <p:spPr>
          <a:xfrm>
            <a:off x="2140777" y="2840365"/>
            <a:ext cx="360040"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10" name="TextBox 9"/>
          <p:cNvSpPr txBox="1"/>
          <p:nvPr/>
        </p:nvSpPr>
        <p:spPr>
          <a:xfrm>
            <a:off x="3398567" y="2805053"/>
            <a:ext cx="360040"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p:sp>
        <p:nvSpPr>
          <p:cNvPr id="11" name="TextBox 10"/>
          <p:cNvSpPr txBox="1"/>
          <p:nvPr/>
        </p:nvSpPr>
        <p:spPr>
          <a:xfrm>
            <a:off x="1737992" y="1417414"/>
            <a:ext cx="2906016" cy="430887"/>
          </a:xfrm>
          <a:prstGeom prst="rect">
            <a:avLst/>
          </a:prstGeom>
          <a:noFill/>
        </p:spPr>
        <p:txBody>
          <a:bodyPr wrap="square" rtlCol="0">
            <a:spAutoFit/>
          </a:bodyPr>
          <a:lstStyle/>
          <a:p>
            <a:r>
              <a:rPr lang="en-US" sz="2200" dirty="0" smtClean="0">
                <a:latin typeface="Arial Black" panose="020B0A04020102020204" pitchFamily="34" charset="0"/>
              </a:rPr>
              <a:t>A	   B	  A+B</a:t>
            </a:r>
            <a:endParaRPr lang="en-IN" sz="2200" dirty="0">
              <a:latin typeface="Arial Black" panose="020B0A04020102020204" pitchFamily="34" charset="0"/>
            </a:endParaRPr>
          </a:p>
        </p:txBody>
      </p:sp>
      <p:sp>
        <p:nvSpPr>
          <p:cNvPr id="12" name="TextBox 11"/>
          <p:cNvSpPr txBox="1"/>
          <p:nvPr/>
        </p:nvSpPr>
        <p:spPr>
          <a:xfrm>
            <a:off x="147415" y="1848301"/>
            <a:ext cx="1008112" cy="430887"/>
          </a:xfrm>
          <a:prstGeom prst="rect">
            <a:avLst/>
          </a:prstGeom>
          <a:noFill/>
        </p:spPr>
        <p:txBody>
          <a:bodyPr wrap="square" rtlCol="0">
            <a:spAutoFit/>
          </a:bodyPr>
          <a:lstStyle/>
          <a:p>
            <a:r>
              <a:rPr lang="en-US" sz="2200" dirty="0" smtClean="0">
                <a:latin typeface="Arial Black" panose="020B0A04020102020204" pitchFamily="34" charset="0"/>
              </a:rPr>
              <a:t>Days</a:t>
            </a:r>
            <a:endParaRPr lang="en-IN" sz="2200" dirty="0">
              <a:latin typeface="Arial Black" panose="020B0A04020102020204" pitchFamily="34" charset="0"/>
            </a:endParaRPr>
          </a:p>
        </p:txBody>
      </p:sp>
      <p:sp>
        <p:nvSpPr>
          <p:cNvPr id="13" name="TextBox 12"/>
          <p:cNvSpPr txBox="1"/>
          <p:nvPr/>
        </p:nvSpPr>
        <p:spPr>
          <a:xfrm>
            <a:off x="1704636" y="1924946"/>
            <a:ext cx="2939372" cy="430887"/>
          </a:xfrm>
          <a:prstGeom prst="rect">
            <a:avLst/>
          </a:prstGeom>
          <a:noFill/>
        </p:spPr>
        <p:txBody>
          <a:bodyPr wrap="square" rtlCol="0">
            <a:spAutoFit/>
          </a:bodyPr>
          <a:lstStyle/>
          <a:p>
            <a:r>
              <a:rPr lang="en-US" sz="2200" dirty="0" smtClean="0">
                <a:latin typeface="Arial Black" panose="020B0A04020102020204" pitchFamily="34" charset="0"/>
              </a:rPr>
              <a:t>X+2	  X+8	     X</a:t>
            </a:r>
            <a:endParaRPr lang="en-IN" sz="2200" dirty="0">
              <a:latin typeface="Arial Black" panose="020B0A04020102020204" pitchFamily="34" charset="0"/>
            </a:endParaRPr>
          </a:p>
        </p:txBody>
      </p:sp>
      <p:sp>
        <p:nvSpPr>
          <p:cNvPr id="14" name="TextBox 13"/>
          <p:cNvSpPr txBox="1"/>
          <p:nvPr/>
        </p:nvSpPr>
        <p:spPr>
          <a:xfrm>
            <a:off x="1249625" y="3496692"/>
            <a:ext cx="2502384"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X+2+X+8  </a:t>
            </a:r>
            <a:endParaRPr lang="en-US" sz="2200" dirty="0">
              <a:latin typeface="Arial Black" panose="020B0A04020102020204" pitchFamily="34" charset="0"/>
            </a:endParaRPr>
          </a:p>
          <a:p>
            <a:pPr algn="ctr">
              <a:lnSpc>
                <a:spcPct val="150000"/>
              </a:lnSpc>
            </a:pPr>
            <a:r>
              <a:rPr lang="en-US" sz="2200" dirty="0" smtClean="0">
                <a:latin typeface="Arial Black" panose="020B0A04020102020204" pitchFamily="34" charset="0"/>
              </a:rPr>
              <a:t>(X+2)(X+8) </a:t>
            </a:r>
            <a:endParaRPr lang="en-IN" sz="2200" dirty="0">
              <a:latin typeface="Arial Black" panose="020B0A04020102020204" pitchFamily="34" charset="0"/>
            </a:endParaRPr>
          </a:p>
        </p:txBody>
      </p:sp>
      <p:sp>
        <p:nvSpPr>
          <p:cNvPr id="15" name="Rectangle 14"/>
          <p:cNvSpPr/>
          <p:nvPr/>
        </p:nvSpPr>
        <p:spPr>
          <a:xfrm flipV="1">
            <a:off x="1587207" y="4038976"/>
            <a:ext cx="18126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16" name="TextBox 15"/>
          <p:cNvSpPr txBox="1"/>
          <p:nvPr/>
        </p:nvSpPr>
        <p:spPr>
          <a:xfrm>
            <a:off x="3748711" y="3395803"/>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X</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17" name="Rectangle 16"/>
          <p:cNvSpPr/>
          <p:nvPr/>
        </p:nvSpPr>
        <p:spPr>
          <a:xfrm>
            <a:off x="3948569" y="3985115"/>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18" name="TextBox 17"/>
          <p:cNvSpPr txBox="1"/>
          <p:nvPr/>
        </p:nvSpPr>
        <p:spPr>
          <a:xfrm>
            <a:off x="3388671" y="3812160"/>
            <a:ext cx="360040"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p:sp>
        <p:nvSpPr>
          <p:cNvPr id="19" name="TextBox 18"/>
          <p:cNvSpPr txBox="1"/>
          <p:nvPr/>
        </p:nvSpPr>
        <p:spPr>
          <a:xfrm>
            <a:off x="1432859" y="4627959"/>
            <a:ext cx="4147253" cy="1107996"/>
          </a:xfrm>
          <a:prstGeom prst="rect">
            <a:avLst/>
          </a:prstGeom>
          <a:noFill/>
        </p:spPr>
        <p:txBody>
          <a:bodyPr wrap="square" rtlCol="0">
            <a:spAutoFit/>
          </a:bodyPr>
          <a:lstStyle/>
          <a:p>
            <a:r>
              <a:rPr lang="en-US" sz="2200" dirty="0" smtClean="0">
                <a:latin typeface="Arial Black" panose="020B0A04020102020204" pitchFamily="34" charset="0"/>
              </a:rPr>
              <a:t>2X² + 10X = X² + 10X + 16</a:t>
            </a:r>
          </a:p>
          <a:p>
            <a:r>
              <a:rPr lang="en-US" sz="2200" dirty="0">
                <a:latin typeface="Arial Black" panose="020B0A04020102020204" pitchFamily="34" charset="0"/>
              </a:rPr>
              <a:t>	 </a:t>
            </a:r>
            <a:r>
              <a:rPr lang="en-US" sz="2200" dirty="0" smtClean="0">
                <a:latin typeface="Arial Black" panose="020B0A04020102020204" pitchFamily="34" charset="0"/>
              </a:rPr>
              <a:t>X²   =  16</a:t>
            </a:r>
          </a:p>
          <a:p>
            <a:r>
              <a:rPr lang="en-US" sz="2200" dirty="0">
                <a:latin typeface="Arial Black" panose="020B0A04020102020204" pitchFamily="34" charset="0"/>
              </a:rPr>
              <a:t>	</a:t>
            </a:r>
            <a:r>
              <a:rPr lang="en-US" sz="2200" dirty="0" smtClean="0">
                <a:latin typeface="Arial Black" panose="020B0A04020102020204" pitchFamily="34" charset="0"/>
              </a:rPr>
              <a:t> X    =   4</a:t>
            </a:r>
            <a:endParaRPr lang="en-IN" sz="2200" dirty="0">
              <a:latin typeface="Arial Black" panose="020B0A04020102020204" pitchFamily="34" charset="0"/>
            </a:endParaRPr>
          </a:p>
        </p:txBody>
      </p:sp>
      <p:sp>
        <p:nvSpPr>
          <p:cNvPr id="20" name="TextBox 19"/>
          <p:cNvSpPr txBox="1"/>
          <p:nvPr/>
        </p:nvSpPr>
        <p:spPr>
          <a:xfrm>
            <a:off x="5364088" y="5383147"/>
            <a:ext cx="2448272" cy="430887"/>
          </a:xfrm>
          <a:prstGeom prst="rect">
            <a:avLst/>
          </a:prstGeom>
          <a:noFill/>
        </p:spPr>
        <p:txBody>
          <a:bodyPr wrap="square" rtlCol="0">
            <a:spAutoFit/>
          </a:bodyPr>
          <a:lstStyle/>
          <a:p>
            <a:r>
              <a:rPr lang="en-US" sz="2200" dirty="0" smtClean="0">
                <a:latin typeface="Arial Black" panose="020B0A04020102020204" pitchFamily="34" charset="0"/>
              </a:rPr>
              <a:t>Answer : b</a:t>
            </a:r>
            <a:endParaRPr lang="en-IN" sz="2200" dirty="0">
              <a:latin typeface="Arial Black" panose="020B0A04020102020204" pitchFamily="34" charset="0"/>
            </a:endParaRPr>
          </a:p>
        </p:txBody>
      </p:sp>
    </p:spTree>
    <p:extLst>
      <p:ext uri="{BB962C8B-B14F-4D97-AF65-F5344CB8AC3E}">
        <p14:creationId xmlns:p14="http://schemas.microsoft.com/office/powerpoint/2010/main" val="329676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p:bldP spid="8" grpId="0" animBg="1"/>
      <p:bldP spid="9" grpId="0"/>
      <p:bldP spid="10" grpId="0"/>
      <p:bldP spid="11" grpId="0"/>
      <p:bldP spid="12" grpId="0"/>
      <p:bldP spid="13" grpId="0"/>
      <p:bldP spid="14" grpId="0"/>
      <p:bldP spid="15" grpId="0" animBg="1"/>
      <p:bldP spid="16" grpId="0"/>
      <p:bldP spid="17" grpId="0" animBg="1"/>
      <p:bldP spid="18"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856984" cy="1107996"/>
          </a:xfrm>
          <a:prstGeom prst="rect">
            <a:avLst/>
          </a:prstGeom>
        </p:spPr>
        <p:txBody>
          <a:bodyPr wrap="square">
            <a:spAutoFit/>
          </a:bodyPr>
          <a:lstStyle/>
          <a:p>
            <a:r>
              <a:rPr lang="en-IN" sz="2200" b="1" dirty="0"/>
              <a:t>10. A is thrice as good a workman as B and Takes 10 days less to do a piece of work than </a:t>
            </a:r>
            <a:r>
              <a:rPr lang="en-IN" sz="2200" b="1" dirty="0" smtClean="0"/>
              <a:t>B. B </a:t>
            </a:r>
            <a:r>
              <a:rPr lang="en-IN" sz="2200" b="1" dirty="0"/>
              <a:t>alone can do </a:t>
            </a:r>
            <a:r>
              <a:rPr lang="en-IN" sz="2200" b="1" dirty="0" smtClean="0"/>
              <a:t>the </a:t>
            </a:r>
            <a:r>
              <a:rPr lang="en-IN" sz="2200" b="1" dirty="0"/>
              <a:t>work </a:t>
            </a:r>
            <a:r>
              <a:rPr lang="en-IN" sz="2200" b="1" dirty="0" smtClean="0"/>
              <a:t> </a:t>
            </a:r>
            <a:r>
              <a:rPr lang="en-IN" sz="2200" b="1" dirty="0"/>
              <a:t>in : </a:t>
            </a:r>
          </a:p>
          <a:p>
            <a:r>
              <a:rPr lang="en-IN" sz="2200" b="1" dirty="0"/>
              <a:t>a) 12 days	b) 15 days	</a:t>
            </a:r>
            <a:r>
              <a:rPr lang="en-IN" sz="2200" b="1" dirty="0" smtClean="0"/>
              <a:t>c</a:t>
            </a:r>
            <a:r>
              <a:rPr lang="en-IN" sz="2200" b="1" dirty="0"/>
              <a:t>) 16 days	d) 18 days</a:t>
            </a:r>
          </a:p>
        </p:txBody>
      </p:sp>
      <p:sp>
        <p:nvSpPr>
          <p:cNvPr id="3" name="TextBox 2"/>
          <p:cNvSpPr txBox="1"/>
          <p:nvPr/>
        </p:nvSpPr>
        <p:spPr>
          <a:xfrm>
            <a:off x="395536" y="1425040"/>
            <a:ext cx="7848872" cy="4102341"/>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In terms of Efficiency		A = 3B</a:t>
            </a:r>
          </a:p>
          <a:p>
            <a:pPr>
              <a:lnSpc>
                <a:spcPct val="150000"/>
              </a:lnSpc>
            </a:pPr>
            <a:r>
              <a:rPr lang="en-US" sz="2200" dirty="0" smtClean="0">
                <a:latin typeface="Arial Black" panose="020B0A04020102020204" pitchFamily="34" charset="0"/>
              </a:rPr>
              <a:t>In terms of no of days		B = 3A</a:t>
            </a:r>
          </a:p>
          <a:p>
            <a:pPr>
              <a:lnSpc>
                <a:spcPct val="150000"/>
              </a:lnSpc>
            </a:pPr>
            <a:r>
              <a:rPr lang="en-US" sz="2200" dirty="0" smtClean="0">
                <a:latin typeface="Arial Black" panose="020B0A04020102020204" pitchFamily="34" charset="0"/>
              </a:rPr>
              <a:t>No of days taken by A		A = B – 10</a:t>
            </a:r>
          </a:p>
          <a:p>
            <a:pPr>
              <a:lnSpc>
                <a:spcPct val="150000"/>
              </a:lnSpc>
            </a:pPr>
            <a:r>
              <a:rPr lang="en-US" sz="2200" dirty="0" smtClean="0">
                <a:latin typeface="Arial Black" panose="020B0A04020102020204" pitchFamily="34" charset="0"/>
              </a:rPr>
              <a:t>Substitute B = 3A 		A = 3A – 10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2A = 10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 =  5</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B = 3A = 15 days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b	</a:t>
            </a:r>
            <a:endParaRPr lang="en-IN" sz="2200" dirty="0">
              <a:latin typeface="Arial Black" panose="020B0A04020102020204" pitchFamily="34" charset="0"/>
            </a:endParaRPr>
          </a:p>
        </p:txBody>
      </p:sp>
    </p:spTree>
    <p:extLst>
      <p:ext uri="{BB962C8B-B14F-4D97-AF65-F5344CB8AC3E}">
        <p14:creationId xmlns:p14="http://schemas.microsoft.com/office/powerpoint/2010/main" val="32933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628800"/>
            <a:ext cx="8229600" cy="3154362"/>
          </a:xfrm>
        </p:spPr>
        <p:txBody>
          <a:bodyPr/>
          <a:lstStyle/>
          <a:p>
            <a:r>
              <a:rPr lang="en-US" b="1" dirty="0" smtClean="0"/>
              <a:t>Time and Work</a:t>
            </a:r>
            <a:endParaRPr lang="en-IN" b="1" dirty="0"/>
          </a:p>
        </p:txBody>
      </p:sp>
    </p:spTree>
    <p:extLst>
      <p:ext uri="{BB962C8B-B14F-4D97-AF65-F5344CB8AC3E}">
        <p14:creationId xmlns:p14="http://schemas.microsoft.com/office/powerpoint/2010/main" val="2925476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107996"/>
          </a:xfrm>
          <a:prstGeom prst="rect">
            <a:avLst/>
          </a:prstGeom>
        </p:spPr>
        <p:txBody>
          <a:bodyPr wrap="square">
            <a:spAutoFit/>
          </a:bodyPr>
          <a:lstStyle/>
          <a:p>
            <a:r>
              <a:rPr lang="en-IN" sz="2200" b="1" dirty="0"/>
              <a:t>11. 5 men or 8 women can complete a work in 84 days. In how many days 10 men and 5 women can complete the same work</a:t>
            </a:r>
          </a:p>
          <a:p>
            <a:r>
              <a:rPr lang="en-IN" sz="2200" b="1" dirty="0"/>
              <a:t>a) 12 days	</a:t>
            </a:r>
            <a:r>
              <a:rPr lang="en-IN" sz="2200" b="1" dirty="0" smtClean="0"/>
              <a:t>b</a:t>
            </a:r>
            <a:r>
              <a:rPr lang="en-IN" sz="2200" b="1" dirty="0"/>
              <a:t>) 24 days	</a:t>
            </a:r>
            <a:r>
              <a:rPr lang="en-IN" sz="2200" b="1" dirty="0" smtClean="0"/>
              <a:t>c</a:t>
            </a:r>
            <a:r>
              <a:rPr lang="en-IN" sz="2200" b="1" dirty="0"/>
              <a:t>) 32 days	</a:t>
            </a:r>
            <a:r>
              <a:rPr lang="en-IN" sz="2200" b="1" dirty="0" smtClean="0"/>
              <a:t>d</a:t>
            </a:r>
            <a:r>
              <a:rPr lang="en-IN" sz="2200" b="1" dirty="0"/>
              <a:t>) 36 days</a:t>
            </a:r>
          </a:p>
        </p:txBody>
      </p:sp>
      <p:sp>
        <p:nvSpPr>
          <p:cNvPr id="3" name="TextBox 2"/>
          <p:cNvSpPr txBox="1"/>
          <p:nvPr/>
        </p:nvSpPr>
        <p:spPr>
          <a:xfrm>
            <a:off x="1259632" y="1484782"/>
            <a:ext cx="6336704" cy="4662815"/>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5m  or  8w	in 84 days</a:t>
            </a:r>
          </a:p>
          <a:p>
            <a:pPr>
              <a:lnSpc>
                <a:spcPct val="150000"/>
              </a:lnSpc>
            </a:pPr>
            <a:r>
              <a:rPr lang="en-US" sz="2200" dirty="0" smtClean="0">
                <a:latin typeface="Arial Black" panose="020B0A04020102020204" pitchFamily="34" charset="0"/>
              </a:rPr>
              <a:t>10m + 5w    in ?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5m = 8w</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10m = 16w</a:t>
            </a:r>
          </a:p>
          <a:p>
            <a:pPr>
              <a:lnSpc>
                <a:spcPct val="150000"/>
              </a:lnSpc>
            </a:pPr>
            <a:r>
              <a:rPr lang="en-US" sz="2200" dirty="0" smtClean="0">
                <a:latin typeface="Arial Black" panose="020B0A04020102020204" pitchFamily="34" charset="0"/>
              </a:rPr>
              <a:t>         10m </a:t>
            </a:r>
            <a:r>
              <a:rPr lang="en-US" sz="2200" dirty="0">
                <a:latin typeface="Arial Black" panose="020B0A04020102020204" pitchFamily="34" charset="0"/>
              </a:rPr>
              <a:t>+ </a:t>
            </a:r>
            <a:r>
              <a:rPr lang="en-US" sz="2200" dirty="0" smtClean="0">
                <a:latin typeface="Arial Black" panose="020B0A04020102020204" pitchFamily="34" charset="0"/>
              </a:rPr>
              <a:t>5w =  21w</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8 * 84  =  21 * d</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8 * 4  =  d</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32 days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c</a:t>
            </a:r>
          </a:p>
        </p:txBody>
      </p:sp>
    </p:spTree>
    <p:extLst>
      <p:ext uri="{BB962C8B-B14F-4D97-AF65-F5344CB8AC3E}">
        <p14:creationId xmlns:p14="http://schemas.microsoft.com/office/powerpoint/2010/main" val="107310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1446550"/>
          </a:xfrm>
          <a:prstGeom prst="rect">
            <a:avLst/>
          </a:prstGeom>
        </p:spPr>
        <p:txBody>
          <a:bodyPr wrap="square">
            <a:spAutoFit/>
          </a:bodyPr>
          <a:lstStyle/>
          <a:p>
            <a:r>
              <a:rPr lang="en-IN" sz="2200" b="1" dirty="0"/>
              <a:t>12. 8 boys or 24 girls can complete a job in 8 days. The job is to be completed in exactly 12 days with at least one boy &amp; one girl working. Find the maximum number of people required to complete the job?</a:t>
            </a:r>
            <a:br>
              <a:rPr lang="en-IN" sz="2200" b="1" dirty="0"/>
            </a:br>
            <a:r>
              <a:rPr lang="en-IN" sz="2200" b="1" dirty="0"/>
              <a:t>a) 16		</a:t>
            </a:r>
            <a:r>
              <a:rPr lang="en-IN" sz="2200" b="1" dirty="0" smtClean="0"/>
              <a:t>b</a:t>
            </a:r>
            <a:r>
              <a:rPr lang="en-IN" sz="2200" b="1" dirty="0"/>
              <a:t>) 14		</a:t>
            </a:r>
            <a:r>
              <a:rPr lang="en-IN" sz="2200" b="1" dirty="0" smtClean="0"/>
              <a:t>c</a:t>
            </a:r>
            <a:r>
              <a:rPr lang="en-IN" sz="2200" b="1" dirty="0"/>
              <a:t>) 15 		</a:t>
            </a:r>
            <a:r>
              <a:rPr lang="en-IN" sz="2200" b="1" dirty="0" smtClean="0"/>
              <a:t>d</a:t>
            </a:r>
            <a:r>
              <a:rPr lang="en-IN" sz="2200" b="1" dirty="0"/>
              <a:t>) 13</a:t>
            </a:r>
          </a:p>
        </p:txBody>
      </p:sp>
      <p:sp>
        <p:nvSpPr>
          <p:cNvPr id="3" name="TextBox 2"/>
          <p:cNvSpPr txBox="1"/>
          <p:nvPr/>
        </p:nvSpPr>
        <p:spPr>
          <a:xfrm>
            <a:off x="1043608" y="1844051"/>
            <a:ext cx="7128792" cy="4662815"/>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8 boys  =  24 girls</a:t>
            </a:r>
          </a:p>
          <a:p>
            <a:pPr>
              <a:lnSpc>
                <a:spcPct val="150000"/>
              </a:lnSpc>
            </a:pPr>
            <a:r>
              <a:rPr lang="en-US" sz="2200" dirty="0" smtClean="0">
                <a:latin typeface="Arial Black" panose="020B0A04020102020204" pitchFamily="34" charset="0"/>
              </a:rPr>
              <a:t>1 boy    =  3 girls</a:t>
            </a:r>
          </a:p>
          <a:p>
            <a:pPr>
              <a:lnSpc>
                <a:spcPct val="150000"/>
              </a:lnSpc>
            </a:pPr>
            <a:r>
              <a:rPr lang="en-US" sz="2200" dirty="0" smtClean="0">
                <a:latin typeface="Arial Black" panose="020B0A04020102020204" pitchFamily="34" charset="0"/>
              </a:rPr>
              <a:t>Maximum no of people  - So more no of girls</a:t>
            </a:r>
          </a:p>
          <a:p>
            <a:pPr>
              <a:lnSpc>
                <a:spcPct val="150000"/>
              </a:lnSpc>
            </a:pPr>
            <a:r>
              <a:rPr lang="en-US" sz="2200" dirty="0" smtClean="0">
                <a:latin typeface="Arial Black" panose="020B0A04020102020204" pitchFamily="34" charset="0"/>
              </a:rPr>
              <a:t>If only with girls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24 * 8 = g * 12</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g = 16 </a:t>
            </a:r>
          </a:p>
          <a:p>
            <a:pPr>
              <a:lnSpc>
                <a:spcPct val="150000"/>
              </a:lnSpc>
            </a:pPr>
            <a:r>
              <a:rPr lang="en-US" sz="2200" dirty="0" smtClean="0">
                <a:latin typeface="Arial Black" panose="020B0A04020102020204" pitchFamily="34" charset="0"/>
              </a:rPr>
              <a:t>At least 1 boy </a:t>
            </a:r>
          </a:p>
          <a:p>
            <a:pPr>
              <a:lnSpc>
                <a:spcPct val="150000"/>
              </a:lnSpc>
            </a:pPr>
            <a:endParaRPr lang="en-US" sz="2200" dirty="0" smtClean="0">
              <a:latin typeface="Arial Black" panose="020B0A04020102020204" pitchFamily="34" charset="0"/>
            </a:endParaRPr>
          </a:p>
          <a:p>
            <a:pPr>
              <a:lnSpc>
                <a:spcPct val="150000"/>
              </a:lnSpc>
            </a:pPr>
            <a:endParaRPr lang="en-IN" sz="2200" dirty="0">
              <a:latin typeface="Arial Black" panose="020B0A04020102020204" pitchFamily="34" charset="0"/>
            </a:endParaRPr>
          </a:p>
        </p:txBody>
      </p:sp>
      <p:sp>
        <p:nvSpPr>
          <p:cNvPr id="4" name="TextBox 3"/>
          <p:cNvSpPr txBox="1"/>
          <p:nvPr/>
        </p:nvSpPr>
        <p:spPr>
          <a:xfrm>
            <a:off x="4283968" y="4403053"/>
            <a:ext cx="2232248" cy="1563185"/>
          </a:xfrm>
          <a:prstGeom prst="rect">
            <a:avLst/>
          </a:prstGeom>
          <a:noFill/>
        </p:spPr>
        <p:txBody>
          <a:bodyPr wrap="square" rtlCol="0">
            <a:spAutoFit/>
          </a:bodyPr>
          <a:lstStyle/>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13g + 3g</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13g + 1b</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14</a:t>
            </a:r>
            <a:endParaRPr lang="en-IN" sz="2200" dirty="0">
              <a:latin typeface="Arial Black" panose="020B0A04020102020204" pitchFamily="34" charset="0"/>
            </a:endParaRPr>
          </a:p>
        </p:txBody>
      </p:sp>
      <p:sp>
        <p:nvSpPr>
          <p:cNvPr id="5" name="TextBox 4"/>
          <p:cNvSpPr txBox="1"/>
          <p:nvPr/>
        </p:nvSpPr>
        <p:spPr>
          <a:xfrm>
            <a:off x="5652120" y="6093296"/>
            <a:ext cx="2102284" cy="430887"/>
          </a:xfrm>
          <a:prstGeom prst="rect">
            <a:avLst/>
          </a:prstGeom>
          <a:noFill/>
        </p:spPr>
        <p:txBody>
          <a:bodyPr wrap="square" rtlCol="0">
            <a:spAutoFit/>
          </a:bodyPr>
          <a:lstStyle/>
          <a:p>
            <a:r>
              <a:rPr lang="en-US" sz="2200" dirty="0" smtClean="0">
                <a:latin typeface="Arial Black" panose="020B0A04020102020204" pitchFamily="34" charset="0"/>
              </a:rPr>
              <a:t>Answer : b</a:t>
            </a:r>
            <a:endParaRPr lang="en-IN" sz="2200" dirty="0">
              <a:latin typeface="Arial Black" panose="020B0A04020102020204" pitchFamily="34" charset="0"/>
            </a:endParaRPr>
          </a:p>
        </p:txBody>
      </p:sp>
    </p:spTree>
    <p:extLst>
      <p:ext uri="{BB962C8B-B14F-4D97-AF65-F5344CB8AC3E}">
        <p14:creationId xmlns:p14="http://schemas.microsoft.com/office/powerpoint/2010/main" val="213735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84976" cy="1446550"/>
          </a:xfrm>
          <a:prstGeom prst="rect">
            <a:avLst/>
          </a:prstGeom>
        </p:spPr>
        <p:txBody>
          <a:bodyPr wrap="square">
            <a:spAutoFit/>
          </a:bodyPr>
          <a:lstStyle/>
          <a:p>
            <a:r>
              <a:rPr lang="en-IN" sz="2200" b="1" dirty="0"/>
              <a:t>13. 4 men and 6 women can complete a work in 8 days, while 3 men and 7 women can complete it in 10 days. In how many days will 20 women complete it?</a:t>
            </a:r>
            <a:br>
              <a:rPr lang="en-IN" sz="2200" b="1" dirty="0"/>
            </a:br>
            <a:r>
              <a:rPr lang="en-IN" sz="2200" b="1" dirty="0"/>
              <a:t>a) 10 days	</a:t>
            </a:r>
            <a:r>
              <a:rPr lang="en-IN" sz="2200" b="1" dirty="0" smtClean="0"/>
              <a:t>b</a:t>
            </a:r>
            <a:r>
              <a:rPr lang="en-IN" sz="2200" b="1" dirty="0"/>
              <a:t>) 15 days	</a:t>
            </a:r>
            <a:r>
              <a:rPr lang="en-IN" sz="2200" b="1" dirty="0" smtClean="0"/>
              <a:t>c</a:t>
            </a:r>
            <a:r>
              <a:rPr lang="en-IN" sz="2200" b="1" dirty="0"/>
              <a:t>) 20 days	</a:t>
            </a:r>
            <a:r>
              <a:rPr lang="en-IN" sz="2200" b="1" dirty="0" smtClean="0"/>
              <a:t>d</a:t>
            </a:r>
            <a:r>
              <a:rPr lang="en-IN" sz="2200" b="1" dirty="0"/>
              <a:t>) 25 days</a:t>
            </a:r>
          </a:p>
        </p:txBody>
      </p:sp>
      <p:sp>
        <p:nvSpPr>
          <p:cNvPr id="3" name="TextBox 2"/>
          <p:cNvSpPr txBox="1"/>
          <p:nvPr/>
        </p:nvSpPr>
        <p:spPr>
          <a:xfrm>
            <a:off x="179512" y="1652358"/>
            <a:ext cx="3240360" cy="769441"/>
          </a:xfrm>
          <a:prstGeom prst="rect">
            <a:avLst/>
          </a:prstGeom>
          <a:noFill/>
        </p:spPr>
        <p:txBody>
          <a:bodyPr wrap="square" rtlCol="0">
            <a:spAutoFit/>
          </a:bodyPr>
          <a:lstStyle/>
          <a:p>
            <a:r>
              <a:rPr lang="en-US" sz="2200" dirty="0" smtClean="0">
                <a:latin typeface="Arial Black" panose="020B0A04020102020204" pitchFamily="34" charset="0"/>
              </a:rPr>
              <a:t>4m + 6w	8 days</a:t>
            </a:r>
          </a:p>
          <a:p>
            <a:r>
              <a:rPr lang="en-US" sz="2200" dirty="0" smtClean="0">
                <a:latin typeface="Arial Black" panose="020B0A04020102020204" pitchFamily="34" charset="0"/>
              </a:rPr>
              <a:t>3m + 7w	10 days</a:t>
            </a:r>
            <a:endParaRPr lang="en-IN" sz="2200" dirty="0">
              <a:latin typeface="Arial Black" panose="020B0A04020102020204" pitchFamily="34" charset="0"/>
            </a:endParaRPr>
          </a:p>
        </p:txBody>
      </p:sp>
      <p:sp>
        <p:nvSpPr>
          <p:cNvPr id="4" name="TextBox 3"/>
          <p:cNvSpPr txBox="1"/>
          <p:nvPr/>
        </p:nvSpPr>
        <p:spPr>
          <a:xfrm>
            <a:off x="3707904" y="1652358"/>
            <a:ext cx="1872208" cy="769441"/>
          </a:xfrm>
          <a:prstGeom prst="rect">
            <a:avLst/>
          </a:prstGeom>
          <a:noFill/>
        </p:spPr>
        <p:txBody>
          <a:bodyPr wrap="square" rtlCol="0">
            <a:spAutoFit/>
          </a:bodyPr>
          <a:lstStyle/>
          <a:p>
            <a:r>
              <a:rPr lang="en-US" sz="2200" dirty="0" smtClean="0">
                <a:latin typeface="Arial Black" panose="020B0A04020102020204" pitchFamily="34" charset="0"/>
              </a:rPr>
              <a:t>32m + 48w</a:t>
            </a:r>
          </a:p>
          <a:p>
            <a:r>
              <a:rPr lang="en-US" sz="2200" dirty="0" smtClean="0">
                <a:latin typeface="Arial Black" panose="020B0A04020102020204" pitchFamily="34" charset="0"/>
              </a:rPr>
              <a:t>30m + 70w</a:t>
            </a:r>
            <a:endParaRPr lang="en-IN" sz="2200" dirty="0">
              <a:latin typeface="Arial Black" panose="020B0A04020102020204" pitchFamily="34" charset="0"/>
            </a:endParaRPr>
          </a:p>
        </p:txBody>
      </p:sp>
      <p:sp>
        <p:nvSpPr>
          <p:cNvPr id="5" name="TextBox 4"/>
          <p:cNvSpPr txBox="1"/>
          <p:nvPr/>
        </p:nvSpPr>
        <p:spPr>
          <a:xfrm>
            <a:off x="5752993" y="1652358"/>
            <a:ext cx="1872208" cy="769441"/>
          </a:xfrm>
          <a:prstGeom prst="rect">
            <a:avLst/>
          </a:prstGeom>
          <a:noFill/>
        </p:spPr>
        <p:txBody>
          <a:bodyPr wrap="square" rtlCol="0">
            <a:spAutoFit/>
          </a:bodyPr>
          <a:lstStyle/>
          <a:p>
            <a:r>
              <a:rPr lang="en-US" sz="2200" dirty="0" smtClean="0">
                <a:latin typeface="Arial Black" panose="020B0A04020102020204" pitchFamily="34" charset="0"/>
              </a:rPr>
              <a:t>1 day</a:t>
            </a:r>
          </a:p>
          <a:p>
            <a:r>
              <a:rPr lang="en-US" sz="2200" dirty="0">
                <a:latin typeface="Arial Black" panose="020B0A04020102020204" pitchFamily="34" charset="0"/>
              </a:rPr>
              <a:t>1 </a:t>
            </a:r>
            <a:r>
              <a:rPr lang="en-US" sz="2200" dirty="0" smtClean="0">
                <a:latin typeface="Arial Black" panose="020B0A04020102020204" pitchFamily="34" charset="0"/>
              </a:rPr>
              <a:t>day</a:t>
            </a:r>
            <a:endParaRPr lang="en-IN" sz="2200" dirty="0">
              <a:latin typeface="Arial Black" panose="020B0A04020102020204" pitchFamily="34" charset="0"/>
            </a:endParaRPr>
          </a:p>
        </p:txBody>
      </p:sp>
      <p:sp>
        <p:nvSpPr>
          <p:cNvPr id="6" name="TextBox 5"/>
          <p:cNvSpPr txBox="1"/>
          <p:nvPr/>
        </p:nvSpPr>
        <p:spPr>
          <a:xfrm>
            <a:off x="5436096" y="2574198"/>
            <a:ext cx="3448000" cy="4154984"/>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4m + 6w	8 days</a:t>
            </a:r>
          </a:p>
          <a:p>
            <a:pPr>
              <a:lnSpc>
                <a:spcPct val="150000"/>
              </a:lnSpc>
            </a:pPr>
            <a:r>
              <a:rPr lang="en-US" sz="2200" dirty="0" smtClean="0">
                <a:latin typeface="Arial Black" panose="020B0A04020102020204" pitchFamily="34" charset="0"/>
              </a:rPr>
              <a:t>= 44w + 6w</a:t>
            </a:r>
          </a:p>
          <a:p>
            <a:pPr>
              <a:lnSpc>
                <a:spcPct val="150000"/>
              </a:lnSpc>
            </a:pPr>
            <a:r>
              <a:rPr lang="en-US" sz="2200" dirty="0" smtClean="0">
                <a:latin typeface="Arial Black" panose="020B0A04020102020204" pitchFamily="34" charset="0"/>
              </a:rPr>
              <a:t>= 50w 	8 days</a:t>
            </a:r>
          </a:p>
          <a:p>
            <a:pPr>
              <a:lnSpc>
                <a:spcPct val="150000"/>
              </a:lnSpc>
            </a:pPr>
            <a:r>
              <a:rPr lang="en-US" sz="2200" dirty="0" smtClean="0">
                <a:latin typeface="Arial Black" panose="020B0A04020102020204" pitchFamily="34" charset="0"/>
              </a:rPr>
              <a:t>20 w		?</a:t>
            </a:r>
          </a:p>
          <a:p>
            <a:pPr>
              <a:lnSpc>
                <a:spcPct val="150000"/>
              </a:lnSpc>
            </a:pPr>
            <a:r>
              <a:rPr lang="en-US" sz="2200" dirty="0" smtClean="0">
                <a:latin typeface="Arial Black" panose="020B0A04020102020204" pitchFamily="34" charset="0"/>
              </a:rPr>
              <a:t>50 * 8 = 20 * d</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d = 20 days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c</a:t>
            </a:r>
          </a:p>
        </p:txBody>
      </p:sp>
      <p:sp>
        <p:nvSpPr>
          <p:cNvPr id="7" name="TextBox 6"/>
          <p:cNvSpPr txBox="1"/>
          <p:nvPr/>
        </p:nvSpPr>
        <p:spPr>
          <a:xfrm>
            <a:off x="178356" y="2574198"/>
            <a:ext cx="4960168" cy="1954381"/>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2 men replaced by 22 women</a:t>
            </a:r>
          </a:p>
          <a:p>
            <a:pPr>
              <a:lnSpc>
                <a:spcPct val="150000"/>
              </a:lnSpc>
            </a:pPr>
            <a:r>
              <a:rPr lang="en-US" sz="2200" dirty="0" smtClean="0">
                <a:latin typeface="Arial Black" panose="020B0A04020102020204" pitchFamily="34" charset="0"/>
              </a:rPr>
              <a:t>2m = 22w</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m = 11w</a:t>
            </a:r>
          </a:p>
          <a:p>
            <a:endParaRPr lang="en-US" sz="2200" dirty="0" smtClean="0">
              <a:latin typeface="Arial Black" panose="020B0A04020102020204" pitchFamily="34" charset="0"/>
            </a:endParaRPr>
          </a:p>
        </p:txBody>
      </p:sp>
    </p:spTree>
    <p:extLst>
      <p:ext uri="{BB962C8B-B14F-4D97-AF65-F5344CB8AC3E}">
        <p14:creationId xmlns:p14="http://schemas.microsoft.com/office/powerpoint/2010/main" val="248008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446550"/>
          </a:xfrm>
          <a:prstGeom prst="rect">
            <a:avLst/>
          </a:prstGeom>
        </p:spPr>
        <p:txBody>
          <a:bodyPr wrap="square">
            <a:spAutoFit/>
          </a:bodyPr>
          <a:lstStyle/>
          <a:p>
            <a:r>
              <a:rPr lang="en-IN" sz="2200" b="1" dirty="0"/>
              <a:t>14. A and B undertake to do a piece of work for Rs.3200. A alone can do it in 12 days while B alone can do it in 16 days. With the help of C, they can finish it in 6 days, Find the share of C. </a:t>
            </a:r>
          </a:p>
          <a:p>
            <a:r>
              <a:rPr lang="en-IN" sz="2200" b="1" dirty="0"/>
              <a:t>a) Rs.500 	</a:t>
            </a:r>
            <a:r>
              <a:rPr lang="en-IN" sz="2200" b="1" dirty="0" smtClean="0"/>
              <a:t>b</a:t>
            </a:r>
            <a:r>
              <a:rPr lang="en-IN" sz="2200" b="1" dirty="0"/>
              <a:t>) Rs.600 	</a:t>
            </a:r>
            <a:r>
              <a:rPr lang="en-IN" sz="2200" b="1" dirty="0" smtClean="0"/>
              <a:t>c</a:t>
            </a:r>
            <a:r>
              <a:rPr lang="en-IN" sz="2200" b="1" dirty="0"/>
              <a:t>) Rs.400 	</a:t>
            </a:r>
            <a:r>
              <a:rPr lang="en-IN" sz="2200" b="1" dirty="0" smtClean="0"/>
              <a:t>d</a:t>
            </a:r>
            <a:r>
              <a:rPr lang="en-IN" sz="2200" b="1" dirty="0"/>
              <a:t>) Rs.300</a:t>
            </a:r>
          </a:p>
        </p:txBody>
      </p:sp>
      <p:sp>
        <p:nvSpPr>
          <p:cNvPr id="3" name="TextBox 2"/>
          <p:cNvSpPr txBox="1"/>
          <p:nvPr/>
        </p:nvSpPr>
        <p:spPr>
          <a:xfrm>
            <a:off x="4593169" y="2350466"/>
            <a:ext cx="2520280" cy="430887"/>
          </a:xfrm>
          <a:prstGeom prst="rect">
            <a:avLst/>
          </a:prstGeom>
          <a:noFill/>
        </p:spPr>
        <p:txBody>
          <a:bodyPr wrap="square" rtlCol="0">
            <a:spAutoFit/>
          </a:bodyPr>
          <a:lstStyle/>
          <a:p>
            <a:r>
              <a:rPr lang="en-US" sz="2200" dirty="0" smtClean="0">
                <a:latin typeface="Arial Black" panose="020B0A04020102020204" pitchFamily="34" charset="0"/>
              </a:rPr>
              <a:t>A	B	C</a:t>
            </a:r>
            <a:endParaRPr lang="en-IN" sz="2200" dirty="0">
              <a:latin typeface="Arial Black" panose="020B0A04020102020204" pitchFamily="34" charset="0"/>
            </a:endParaRPr>
          </a:p>
        </p:txBody>
      </p:sp>
      <p:sp>
        <p:nvSpPr>
          <p:cNvPr id="4" name="TextBox 3"/>
          <p:cNvSpPr txBox="1"/>
          <p:nvPr/>
        </p:nvSpPr>
        <p:spPr>
          <a:xfrm>
            <a:off x="1159480" y="2855243"/>
            <a:ext cx="1008112" cy="430887"/>
          </a:xfrm>
          <a:prstGeom prst="rect">
            <a:avLst/>
          </a:prstGeom>
          <a:noFill/>
        </p:spPr>
        <p:txBody>
          <a:bodyPr wrap="square" rtlCol="0">
            <a:spAutoFit/>
          </a:bodyPr>
          <a:lstStyle/>
          <a:p>
            <a:r>
              <a:rPr lang="en-US" sz="2200" dirty="0" smtClean="0">
                <a:latin typeface="Arial Black" panose="020B0A04020102020204" pitchFamily="34" charset="0"/>
              </a:rPr>
              <a:t>Days</a:t>
            </a:r>
            <a:endParaRPr lang="en-IN" sz="2200" dirty="0">
              <a:latin typeface="Arial Black" panose="020B0A04020102020204" pitchFamily="34" charset="0"/>
            </a:endParaRPr>
          </a:p>
        </p:txBody>
      </p:sp>
      <p:sp>
        <p:nvSpPr>
          <p:cNvPr id="5" name="TextBox 4"/>
          <p:cNvSpPr txBox="1"/>
          <p:nvPr/>
        </p:nvSpPr>
        <p:spPr>
          <a:xfrm>
            <a:off x="4547937" y="2855242"/>
            <a:ext cx="2520280" cy="430887"/>
          </a:xfrm>
          <a:prstGeom prst="rect">
            <a:avLst/>
          </a:prstGeom>
          <a:noFill/>
        </p:spPr>
        <p:txBody>
          <a:bodyPr wrap="square" rtlCol="0">
            <a:spAutoFit/>
          </a:bodyPr>
          <a:lstStyle/>
          <a:p>
            <a:r>
              <a:rPr lang="en-US" sz="2200" dirty="0" smtClean="0">
                <a:latin typeface="Arial Black" panose="020B0A04020102020204" pitchFamily="34" charset="0"/>
              </a:rPr>
              <a:t>12	16	C</a:t>
            </a:r>
            <a:endParaRPr lang="en-IN" sz="2200" dirty="0">
              <a:latin typeface="Arial Black" panose="020B0A04020102020204" pitchFamily="34" charset="0"/>
            </a:endParaRPr>
          </a:p>
        </p:txBody>
      </p:sp>
      <p:sp>
        <p:nvSpPr>
          <p:cNvPr id="6" name="TextBox 5"/>
          <p:cNvSpPr txBox="1"/>
          <p:nvPr/>
        </p:nvSpPr>
        <p:spPr>
          <a:xfrm>
            <a:off x="286090" y="1635190"/>
            <a:ext cx="4141894" cy="1107996"/>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LCM of 12 and 16 =</a:t>
            </a:r>
          </a:p>
          <a:p>
            <a:pPr>
              <a:lnSpc>
                <a:spcPct val="150000"/>
              </a:lnSpc>
            </a:pPr>
            <a:r>
              <a:rPr lang="en-US" sz="2200" dirty="0" smtClean="0">
                <a:latin typeface="Arial Black" panose="020B0A04020102020204" pitchFamily="34" charset="0"/>
              </a:rPr>
              <a:t>Total Work is 48 units                          </a:t>
            </a:r>
            <a:endParaRPr lang="en-IN" sz="2200" dirty="0">
              <a:latin typeface="Arial Black" panose="020B0A04020102020204" pitchFamily="34" charset="0"/>
            </a:endParaRPr>
          </a:p>
        </p:txBody>
      </p:sp>
      <p:sp>
        <p:nvSpPr>
          <p:cNvPr id="7" name="TextBox 6"/>
          <p:cNvSpPr txBox="1"/>
          <p:nvPr/>
        </p:nvSpPr>
        <p:spPr>
          <a:xfrm>
            <a:off x="3437157" y="1749949"/>
            <a:ext cx="720080" cy="430887"/>
          </a:xfrm>
          <a:prstGeom prst="rect">
            <a:avLst/>
          </a:prstGeom>
          <a:noFill/>
        </p:spPr>
        <p:txBody>
          <a:bodyPr wrap="square" rtlCol="0">
            <a:spAutoFit/>
          </a:bodyPr>
          <a:lstStyle/>
          <a:p>
            <a:r>
              <a:rPr lang="en-US" sz="2200" dirty="0" smtClean="0">
                <a:latin typeface="Arial Black" panose="020B0A04020102020204" pitchFamily="34" charset="0"/>
              </a:rPr>
              <a:t>48</a:t>
            </a:r>
            <a:endParaRPr lang="en-IN" sz="2200" dirty="0">
              <a:latin typeface="Arial Black" panose="020B0A04020102020204" pitchFamily="34" charset="0"/>
            </a:endParaRPr>
          </a:p>
        </p:txBody>
      </p:sp>
      <p:sp>
        <p:nvSpPr>
          <p:cNvPr id="8" name="TextBox 7"/>
          <p:cNvSpPr txBox="1"/>
          <p:nvPr/>
        </p:nvSpPr>
        <p:spPr>
          <a:xfrm>
            <a:off x="1159479" y="3305192"/>
            <a:ext cx="3217666" cy="430887"/>
          </a:xfrm>
          <a:prstGeom prst="rect">
            <a:avLst/>
          </a:prstGeom>
          <a:noFill/>
        </p:spPr>
        <p:txBody>
          <a:bodyPr wrap="square" rtlCol="0">
            <a:spAutoFit/>
          </a:bodyPr>
          <a:lstStyle/>
          <a:p>
            <a:r>
              <a:rPr lang="en-US" sz="2200" dirty="0" smtClean="0">
                <a:latin typeface="Arial Black" panose="020B0A04020102020204" pitchFamily="34" charset="0"/>
              </a:rPr>
              <a:t>1 Day Work in units</a:t>
            </a:r>
            <a:endParaRPr lang="en-IN" sz="2200" dirty="0">
              <a:latin typeface="Arial Black" panose="020B0A04020102020204" pitchFamily="34" charset="0"/>
            </a:endParaRPr>
          </a:p>
        </p:txBody>
      </p:sp>
      <p:sp>
        <p:nvSpPr>
          <p:cNvPr id="9" name="TextBox 8"/>
          <p:cNvSpPr txBox="1"/>
          <p:nvPr/>
        </p:nvSpPr>
        <p:spPr>
          <a:xfrm>
            <a:off x="4581294" y="3296336"/>
            <a:ext cx="2520280" cy="430887"/>
          </a:xfrm>
          <a:prstGeom prst="rect">
            <a:avLst/>
          </a:prstGeom>
          <a:noFill/>
        </p:spPr>
        <p:txBody>
          <a:bodyPr wrap="square" rtlCol="0">
            <a:spAutoFit/>
          </a:bodyPr>
          <a:lstStyle/>
          <a:p>
            <a:r>
              <a:rPr lang="en-US" sz="2200" dirty="0">
                <a:latin typeface="Arial Black" panose="020B0A04020102020204" pitchFamily="34" charset="0"/>
              </a:rPr>
              <a:t>4</a:t>
            </a:r>
            <a:r>
              <a:rPr lang="en-US" sz="2200" dirty="0" smtClean="0">
                <a:latin typeface="Arial Black" panose="020B0A04020102020204" pitchFamily="34" charset="0"/>
              </a:rPr>
              <a:t>	 3	c</a:t>
            </a:r>
            <a:endParaRPr lang="en-IN" sz="2200" dirty="0">
              <a:latin typeface="Arial Black" panose="020B0A04020102020204" pitchFamily="34" charset="0"/>
            </a:endParaRPr>
          </a:p>
        </p:txBody>
      </p:sp>
      <p:sp>
        <p:nvSpPr>
          <p:cNvPr id="10" name="TextBox 9"/>
          <p:cNvSpPr txBox="1"/>
          <p:nvPr/>
        </p:nvSpPr>
        <p:spPr>
          <a:xfrm>
            <a:off x="1159479" y="3879623"/>
            <a:ext cx="3073650" cy="430887"/>
          </a:xfrm>
          <a:prstGeom prst="rect">
            <a:avLst/>
          </a:prstGeom>
          <a:noFill/>
        </p:spPr>
        <p:txBody>
          <a:bodyPr wrap="square" rtlCol="0">
            <a:spAutoFit/>
          </a:bodyPr>
          <a:lstStyle/>
          <a:p>
            <a:r>
              <a:rPr lang="en-US" sz="2200" dirty="0">
                <a:latin typeface="Arial Black" panose="020B0A04020102020204" pitchFamily="34" charset="0"/>
              </a:rPr>
              <a:t>6</a:t>
            </a:r>
            <a:r>
              <a:rPr lang="en-US" sz="2200" dirty="0" smtClean="0">
                <a:latin typeface="Arial Black" panose="020B0A04020102020204" pitchFamily="34" charset="0"/>
              </a:rPr>
              <a:t> Days Work </a:t>
            </a:r>
            <a:endParaRPr lang="en-IN" sz="2200" dirty="0">
              <a:latin typeface="Arial Black" panose="020B0A04020102020204" pitchFamily="34" charset="0"/>
            </a:endParaRPr>
          </a:p>
        </p:txBody>
      </p:sp>
      <p:sp>
        <p:nvSpPr>
          <p:cNvPr id="11" name="TextBox 10"/>
          <p:cNvSpPr txBox="1"/>
          <p:nvPr/>
        </p:nvSpPr>
        <p:spPr>
          <a:xfrm>
            <a:off x="4591879" y="3879623"/>
            <a:ext cx="2520280" cy="430887"/>
          </a:xfrm>
          <a:prstGeom prst="rect">
            <a:avLst/>
          </a:prstGeom>
          <a:noFill/>
        </p:spPr>
        <p:txBody>
          <a:bodyPr wrap="square" rtlCol="0">
            <a:spAutoFit/>
          </a:bodyPr>
          <a:lstStyle/>
          <a:p>
            <a:r>
              <a:rPr lang="en-US" sz="2200" dirty="0" smtClean="0">
                <a:latin typeface="Arial Black" panose="020B0A04020102020204" pitchFamily="34" charset="0"/>
              </a:rPr>
              <a:t>24	 18	6c</a:t>
            </a:r>
            <a:endParaRPr lang="en-IN" sz="2200" dirty="0">
              <a:latin typeface="Arial Black" panose="020B0A04020102020204" pitchFamily="34" charset="0"/>
            </a:endParaRPr>
          </a:p>
        </p:txBody>
      </p:sp>
      <p:sp>
        <p:nvSpPr>
          <p:cNvPr id="12" name="TextBox 11"/>
          <p:cNvSpPr txBox="1"/>
          <p:nvPr/>
        </p:nvSpPr>
        <p:spPr>
          <a:xfrm>
            <a:off x="340813" y="4515647"/>
            <a:ext cx="3295083" cy="1615827"/>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24  +  18  +  6c  = 48</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6c  </a:t>
            </a:r>
            <a:r>
              <a:rPr lang="en-US" sz="2200" dirty="0">
                <a:latin typeface="Arial Black" panose="020B0A04020102020204" pitchFamily="34" charset="0"/>
              </a:rPr>
              <a:t>= 6</a:t>
            </a: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One day work c  </a:t>
            </a:r>
            <a:r>
              <a:rPr lang="en-US" sz="2200" dirty="0">
                <a:latin typeface="Arial Black" panose="020B0A04020102020204" pitchFamily="34" charset="0"/>
              </a:rPr>
              <a:t>= </a:t>
            </a:r>
            <a:r>
              <a:rPr lang="en-US" sz="2200" dirty="0" smtClean="0">
                <a:latin typeface="Arial Black" panose="020B0A04020102020204" pitchFamily="34" charset="0"/>
              </a:rPr>
              <a:t>1</a:t>
            </a:r>
          </a:p>
        </p:txBody>
      </p:sp>
      <p:sp>
        <p:nvSpPr>
          <p:cNvPr id="13" name="TextBox 12"/>
          <p:cNvSpPr txBox="1"/>
          <p:nvPr/>
        </p:nvSpPr>
        <p:spPr>
          <a:xfrm>
            <a:off x="6005709" y="4349425"/>
            <a:ext cx="2520280" cy="430887"/>
          </a:xfrm>
          <a:prstGeom prst="rect">
            <a:avLst/>
          </a:prstGeom>
          <a:noFill/>
        </p:spPr>
        <p:txBody>
          <a:bodyPr wrap="square" rtlCol="0">
            <a:spAutoFit/>
          </a:bodyPr>
          <a:lstStyle/>
          <a:p>
            <a:r>
              <a:rPr lang="en-US" sz="2200" dirty="0" smtClean="0">
                <a:latin typeface="Arial Black" panose="020B0A04020102020204" pitchFamily="34" charset="0"/>
              </a:rPr>
              <a:t>A   :	B   :	C</a:t>
            </a:r>
            <a:endParaRPr lang="en-IN" sz="2200" dirty="0">
              <a:latin typeface="Arial Black" panose="020B0A04020102020204" pitchFamily="34" charset="0"/>
            </a:endParaRPr>
          </a:p>
        </p:txBody>
      </p:sp>
      <p:sp>
        <p:nvSpPr>
          <p:cNvPr id="14" name="TextBox 13"/>
          <p:cNvSpPr txBox="1"/>
          <p:nvPr/>
        </p:nvSpPr>
        <p:spPr>
          <a:xfrm>
            <a:off x="5960477" y="4854201"/>
            <a:ext cx="2520280" cy="1954381"/>
          </a:xfrm>
          <a:prstGeom prst="rect">
            <a:avLst/>
          </a:prstGeom>
          <a:noFill/>
        </p:spPr>
        <p:txBody>
          <a:bodyPr wrap="square" rtlCol="0">
            <a:spAutoFit/>
          </a:bodyPr>
          <a:lstStyle/>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4</a:t>
            </a:r>
            <a:r>
              <a:rPr lang="en-US" sz="2200" dirty="0">
                <a:latin typeface="Arial Black" panose="020B0A04020102020204" pitchFamily="34" charset="0"/>
              </a:rPr>
              <a:t> </a:t>
            </a:r>
            <a:r>
              <a:rPr lang="en-US" sz="2200" dirty="0" smtClean="0">
                <a:latin typeface="Arial Black" panose="020B0A04020102020204" pitchFamily="34" charset="0"/>
              </a:rPr>
              <a:t>  :   3    :   1</a:t>
            </a:r>
          </a:p>
          <a:p>
            <a:pPr>
              <a:lnSpc>
                <a:spcPct val="150000"/>
              </a:lnSpc>
            </a:pPr>
            <a:r>
              <a:rPr lang="en-US" sz="2200" dirty="0" smtClean="0">
                <a:latin typeface="Arial Black" panose="020B0A04020102020204" pitchFamily="34" charset="0"/>
              </a:rPr>
              <a:t>8X = 3200</a:t>
            </a:r>
          </a:p>
          <a:p>
            <a:pPr>
              <a:lnSpc>
                <a:spcPct val="150000"/>
              </a:lnSpc>
            </a:pPr>
            <a:r>
              <a:rPr lang="en-US" sz="2200" dirty="0" smtClean="0">
                <a:latin typeface="Arial Black" panose="020B0A04020102020204" pitchFamily="34" charset="0"/>
              </a:rPr>
              <a:t>X = 400</a:t>
            </a:r>
            <a:endParaRPr lang="en-US" sz="2200" dirty="0">
              <a:latin typeface="Arial Black" panose="020B0A04020102020204" pitchFamily="34" charset="0"/>
            </a:endParaRPr>
          </a:p>
          <a:p>
            <a:r>
              <a:rPr lang="en-US" sz="2200" dirty="0" smtClean="0">
                <a:latin typeface="Arial Black" panose="020B0A04020102020204" pitchFamily="34" charset="0"/>
              </a:rPr>
              <a:t>Answer : c</a:t>
            </a:r>
            <a:endParaRPr lang="en-IN" sz="2200" dirty="0">
              <a:latin typeface="Arial Black" panose="020B0A04020102020204" pitchFamily="34" charset="0"/>
            </a:endParaRPr>
          </a:p>
        </p:txBody>
      </p:sp>
      <p:sp>
        <p:nvSpPr>
          <p:cNvPr id="15" name="TextBox 14"/>
          <p:cNvSpPr txBox="1"/>
          <p:nvPr/>
        </p:nvSpPr>
        <p:spPr>
          <a:xfrm>
            <a:off x="3995937" y="4884803"/>
            <a:ext cx="2009772" cy="430887"/>
          </a:xfrm>
          <a:prstGeom prst="rect">
            <a:avLst/>
          </a:prstGeom>
          <a:noFill/>
        </p:spPr>
        <p:txBody>
          <a:bodyPr wrap="square" rtlCol="0">
            <a:spAutoFit/>
          </a:bodyPr>
          <a:lstStyle/>
          <a:p>
            <a:r>
              <a:rPr lang="en-US" sz="2200" dirty="0" smtClean="0">
                <a:latin typeface="Arial Black" panose="020B0A04020102020204" pitchFamily="34" charset="0"/>
              </a:rPr>
              <a:t>1 day work</a:t>
            </a:r>
            <a:endParaRPr lang="en-IN" sz="2200" dirty="0">
              <a:latin typeface="Arial Black" panose="020B0A04020102020204" pitchFamily="34" charset="0"/>
            </a:endParaRPr>
          </a:p>
        </p:txBody>
      </p:sp>
    </p:spTree>
    <p:extLst>
      <p:ext uri="{BB962C8B-B14F-4D97-AF65-F5344CB8AC3E}">
        <p14:creationId xmlns:p14="http://schemas.microsoft.com/office/powerpoint/2010/main" val="281115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P spid="10" grpId="0"/>
      <p:bldP spid="11" grpId="0"/>
      <p:bldP spid="13"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856984" cy="1785104"/>
          </a:xfrm>
          <a:prstGeom prst="rect">
            <a:avLst/>
          </a:prstGeom>
        </p:spPr>
        <p:txBody>
          <a:bodyPr wrap="square">
            <a:spAutoFit/>
          </a:bodyPr>
          <a:lstStyle/>
          <a:p>
            <a:r>
              <a:rPr lang="en-IN" sz="2200" b="1" dirty="0"/>
              <a:t>15. P can complete a work in 12 days working 8 hours a day. Q can complete the same work in 8 days working 10 hours a day. If both p and Q work together, working 8 hours a day</a:t>
            </a:r>
            <a:r>
              <a:rPr lang="en-IN" sz="2200" b="1" dirty="0" smtClean="0"/>
              <a:t>, in </a:t>
            </a:r>
            <a:r>
              <a:rPr lang="en-IN" sz="2200" b="1" dirty="0"/>
              <a:t>how many days can they complete the work?</a:t>
            </a:r>
          </a:p>
          <a:p>
            <a:r>
              <a:rPr lang="en-IN" sz="2200" b="1" dirty="0"/>
              <a:t>a) 60/11	b) 61/11	c) 71/11	d) 72/11</a:t>
            </a:r>
          </a:p>
        </p:txBody>
      </p:sp>
      <mc:AlternateContent xmlns:mc="http://schemas.openxmlformats.org/markup-compatibility/2006" xmlns:a14="http://schemas.microsoft.com/office/drawing/2010/main">
        <mc:Choice Requires="a14">
          <p:sp>
            <p:nvSpPr>
              <p:cNvPr id="3" name="TextBox 2"/>
              <p:cNvSpPr txBox="1"/>
              <p:nvPr/>
            </p:nvSpPr>
            <p:spPr>
              <a:xfrm>
                <a:off x="3387583" y="3399079"/>
                <a:ext cx="1045864" cy="7285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𝟏𝟐</m:t>
                          </m:r>
                          <m:r>
                            <a:rPr lang="en-US" sz="2200" b="1" i="1" smtClean="0">
                              <a:latin typeface="Cambria Math"/>
                            </a:rPr>
                            <m:t>∗</m:t>
                          </m:r>
                          <m:r>
                            <a:rPr lang="en-US" sz="2200" b="1" i="1" smtClean="0">
                              <a:latin typeface="Cambria Math"/>
                            </a:rPr>
                            <m:t>𝟖</m:t>
                          </m:r>
                        </m:den>
                      </m:f>
                    </m:oMath>
                  </m:oMathPara>
                </a14:m>
                <a:endParaRPr lang="en-IN" sz="2200" b="1" dirty="0">
                  <a:latin typeface="Arial Black" panose="020B0A040201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387583" y="3399079"/>
                <a:ext cx="1045864" cy="728533"/>
              </a:xfrm>
              <a:prstGeom prst="rect">
                <a:avLst/>
              </a:prstGeom>
              <a:blipFill rotWithShape="1">
                <a:blip r:embed="rId2"/>
                <a:stretch>
                  <a:fillRect/>
                </a:stretch>
              </a:blipFill>
            </p:spPr>
            <p:txBody>
              <a:bodyPr/>
              <a:lstStyle/>
              <a:p>
                <a:r>
                  <a:rPr lang="en-IN">
                    <a:noFill/>
                  </a:rPr>
                  <a:t> </a:t>
                </a:r>
              </a:p>
            </p:txBody>
          </p:sp>
        </mc:Fallback>
      </mc:AlternateContent>
      <p:sp>
        <p:nvSpPr>
          <p:cNvPr id="4" name="TextBox 3"/>
          <p:cNvSpPr txBox="1"/>
          <p:nvPr/>
        </p:nvSpPr>
        <p:spPr>
          <a:xfrm>
            <a:off x="3419872" y="2350464"/>
            <a:ext cx="2376264" cy="430887"/>
          </a:xfrm>
          <a:prstGeom prst="rect">
            <a:avLst/>
          </a:prstGeom>
          <a:noFill/>
        </p:spPr>
        <p:txBody>
          <a:bodyPr wrap="square" rtlCol="0">
            <a:spAutoFit/>
          </a:bodyPr>
          <a:lstStyle/>
          <a:p>
            <a:r>
              <a:rPr lang="en-US" sz="2200" dirty="0">
                <a:latin typeface="Arial Black" panose="020B0A04020102020204" pitchFamily="34" charset="0"/>
              </a:rPr>
              <a:t>P</a:t>
            </a:r>
            <a:r>
              <a:rPr lang="en-US" sz="2200" dirty="0" smtClean="0">
                <a:latin typeface="Arial Black" panose="020B0A04020102020204" pitchFamily="34" charset="0"/>
              </a:rPr>
              <a:t>		Q</a:t>
            </a:r>
            <a:endParaRPr lang="en-IN" sz="2200" dirty="0">
              <a:latin typeface="Arial Black" panose="020B0A04020102020204" pitchFamily="34" charset="0"/>
            </a:endParaRPr>
          </a:p>
        </p:txBody>
      </p:sp>
      <p:sp>
        <p:nvSpPr>
          <p:cNvPr id="5" name="TextBox 4"/>
          <p:cNvSpPr txBox="1"/>
          <p:nvPr/>
        </p:nvSpPr>
        <p:spPr>
          <a:xfrm>
            <a:off x="3212405" y="2851904"/>
            <a:ext cx="2791198" cy="430887"/>
          </a:xfrm>
          <a:prstGeom prst="rect">
            <a:avLst/>
          </a:prstGeom>
          <a:noFill/>
        </p:spPr>
        <p:txBody>
          <a:bodyPr wrap="square" rtlCol="0">
            <a:spAutoFit/>
          </a:bodyPr>
          <a:lstStyle/>
          <a:p>
            <a:r>
              <a:rPr lang="en-US" sz="2200" dirty="0" smtClean="0">
                <a:latin typeface="Arial Black" panose="020B0A04020102020204" pitchFamily="34" charset="0"/>
              </a:rPr>
              <a:t>12*8		8*10</a:t>
            </a:r>
            <a:endParaRPr lang="en-IN" sz="2200" dirty="0">
              <a:latin typeface="Arial Black" panose="020B0A04020102020204" pitchFamily="34" charset="0"/>
            </a:endParaRPr>
          </a:p>
        </p:txBody>
      </p:sp>
      <p:sp>
        <p:nvSpPr>
          <p:cNvPr id="6" name="TextBox 5"/>
          <p:cNvSpPr txBox="1"/>
          <p:nvPr/>
        </p:nvSpPr>
        <p:spPr>
          <a:xfrm>
            <a:off x="0" y="2855241"/>
            <a:ext cx="2987824" cy="430887"/>
          </a:xfrm>
          <a:prstGeom prst="rect">
            <a:avLst/>
          </a:prstGeom>
          <a:noFill/>
        </p:spPr>
        <p:txBody>
          <a:bodyPr wrap="square" rtlCol="0">
            <a:spAutoFit/>
          </a:bodyPr>
          <a:lstStyle/>
          <a:p>
            <a:r>
              <a:rPr lang="en-US" sz="2200" dirty="0" smtClean="0">
                <a:latin typeface="Arial Black" panose="020B0A04020102020204" pitchFamily="34" charset="0"/>
              </a:rPr>
              <a:t>Total Work Hours</a:t>
            </a:r>
            <a:endParaRPr lang="en-IN" sz="2200" dirty="0">
              <a:latin typeface="Arial Black" panose="020B0A04020102020204" pitchFamily="34" charset="0"/>
            </a:endParaRPr>
          </a:p>
        </p:txBody>
      </p:sp>
      <p:sp>
        <p:nvSpPr>
          <p:cNvPr id="8" name="TextBox 7"/>
          <p:cNvSpPr txBox="1"/>
          <p:nvPr/>
        </p:nvSpPr>
        <p:spPr>
          <a:xfrm>
            <a:off x="179512" y="3501029"/>
            <a:ext cx="2987824" cy="430887"/>
          </a:xfrm>
          <a:prstGeom prst="rect">
            <a:avLst/>
          </a:prstGeom>
          <a:noFill/>
        </p:spPr>
        <p:txBody>
          <a:bodyPr wrap="square" rtlCol="0">
            <a:spAutoFit/>
          </a:bodyPr>
          <a:lstStyle/>
          <a:p>
            <a:r>
              <a:rPr lang="en-US" sz="2200" dirty="0" smtClean="0">
                <a:latin typeface="Arial Black" panose="020B0A04020102020204" pitchFamily="34" charset="0"/>
              </a:rPr>
              <a:t>1 Hour Work</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a:off x="5079960" y="3423010"/>
                <a:ext cx="1045864" cy="7285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𝟖</m:t>
                          </m:r>
                          <m:r>
                            <a:rPr lang="en-US" sz="2200" b="1" i="1" smtClean="0">
                              <a:latin typeface="Cambria Math"/>
                            </a:rPr>
                            <m:t>∗</m:t>
                          </m:r>
                          <m:r>
                            <a:rPr lang="en-US" sz="2200" b="1" i="1" smtClean="0">
                              <a:latin typeface="Cambria Math"/>
                            </a:rPr>
                            <m:t>𝟏𝟎</m:t>
                          </m:r>
                        </m:den>
                      </m:f>
                    </m:oMath>
                  </m:oMathPara>
                </a14:m>
                <a:endParaRPr lang="en-IN" sz="2200" b="1" dirty="0">
                  <a:latin typeface="Arial Black" panose="020B0A04020102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079960" y="3423010"/>
                <a:ext cx="1045864" cy="728533"/>
              </a:xfrm>
              <a:prstGeom prst="rect">
                <a:avLst/>
              </a:prstGeom>
              <a:blipFill rotWithShape="1">
                <a:blip r:embed="rId3"/>
                <a:stretch>
                  <a:fillRect/>
                </a:stretch>
              </a:blipFill>
            </p:spPr>
            <p:txBody>
              <a:bodyPr/>
              <a:lstStyle/>
              <a:p>
                <a:r>
                  <a:rPr lang="en-IN">
                    <a:noFill/>
                  </a:rPr>
                  <a:t> </a:t>
                </a:r>
              </a:p>
            </p:txBody>
          </p:sp>
        </mc:Fallback>
      </mc:AlternateContent>
      <p:sp>
        <p:nvSpPr>
          <p:cNvPr id="10" name="TextBox 9"/>
          <p:cNvSpPr txBox="1"/>
          <p:nvPr/>
        </p:nvSpPr>
        <p:spPr>
          <a:xfrm>
            <a:off x="238815" y="4263733"/>
            <a:ext cx="4693225" cy="430887"/>
          </a:xfrm>
          <a:prstGeom prst="rect">
            <a:avLst/>
          </a:prstGeom>
          <a:noFill/>
        </p:spPr>
        <p:txBody>
          <a:bodyPr wrap="square" rtlCol="0">
            <a:spAutoFit/>
          </a:bodyPr>
          <a:lstStyle/>
          <a:p>
            <a:r>
              <a:rPr lang="en-US" sz="2200" dirty="0" smtClean="0">
                <a:latin typeface="Arial Black" panose="020B0A04020102020204" pitchFamily="34" charset="0"/>
              </a:rPr>
              <a:t>P+Q Working 8 hours per day</a:t>
            </a:r>
            <a:endParaRPr lang="en-IN" sz="2200" dirty="0">
              <a:latin typeface="Arial Black" panose="020B0A04020102020204" pitchFamily="34" charset="0"/>
            </a:endParaRPr>
          </a:p>
        </p:txBody>
      </p:sp>
      <p:sp>
        <p:nvSpPr>
          <p:cNvPr id="13" name="TextBox 12"/>
          <p:cNvSpPr txBox="1"/>
          <p:nvPr/>
        </p:nvSpPr>
        <p:spPr>
          <a:xfrm>
            <a:off x="5881381" y="4286979"/>
            <a:ext cx="244443"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14" name="TextBox 13"/>
          <p:cNvSpPr txBox="1"/>
          <p:nvPr/>
        </p:nvSpPr>
        <p:spPr>
          <a:xfrm>
            <a:off x="7342808" y="4345851"/>
            <a:ext cx="244443"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15" name="TextBox 14"/>
              <p:cNvSpPr txBox="1"/>
              <p:nvPr/>
            </p:nvSpPr>
            <p:spPr>
              <a:xfrm>
                <a:off x="4957739" y="4136933"/>
                <a:ext cx="1045864" cy="7285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𝟏𝟐</m:t>
                          </m:r>
                          <m:r>
                            <a:rPr lang="en-US" sz="2200" b="1" i="1" smtClean="0">
                              <a:latin typeface="Cambria Math"/>
                            </a:rPr>
                            <m:t>∗</m:t>
                          </m:r>
                          <m:r>
                            <a:rPr lang="en-US" sz="2200" b="1" i="1" smtClean="0">
                              <a:latin typeface="Cambria Math"/>
                            </a:rPr>
                            <m:t>𝟖</m:t>
                          </m:r>
                        </m:den>
                      </m:f>
                    </m:oMath>
                  </m:oMathPara>
                </a14:m>
                <a:endParaRPr lang="en-IN" sz="2200" b="1" dirty="0">
                  <a:latin typeface="Arial Black" panose="020B0A04020102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957739" y="4136933"/>
                <a:ext cx="1045864" cy="728533"/>
              </a:xfrm>
              <a:prstGeom prst="rect">
                <a:avLst/>
              </a:prstGeom>
              <a:blipFill rotWithShape="1">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278224" y="4151543"/>
                <a:ext cx="1045864" cy="7285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𝟖</m:t>
                          </m:r>
                          <m:r>
                            <a:rPr lang="en-US" sz="2200" b="1" i="1" smtClean="0">
                              <a:latin typeface="Cambria Math"/>
                            </a:rPr>
                            <m:t>∗</m:t>
                          </m:r>
                          <m:r>
                            <a:rPr lang="en-US" sz="2200" b="1" i="1" smtClean="0">
                              <a:latin typeface="Cambria Math"/>
                            </a:rPr>
                            <m:t>𝟏𝟎</m:t>
                          </m:r>
                        </m:den>
                      </m:f>
                    </m:oMath>
                  </m:oMathPara>
                </a14:m>
                <a:endParaRPr lang="en-IN" sz="2200" b="1" dirty="0">
                  <a:latin typeface="Arial Black" panose="020B0A0402010202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278224" y="4151543"/>
                <a:ext cx="1045864" cy="728533"/>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812360" y="4114909"/>
                <a:ext cx="890372" cy="7285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𝒅</m:t>
                          </m:r>
                          <m:r>
                            <a:rPr lang="en-US" sz="2200" b="1" i="1" smtClean="0">
                              <a:latin typeface="Cambria Math"/>
                            </a:rPr>
                            <m:t>∗</m:t>
                          </m:r>
                          <m:r>
                            <a:rPr lang="en-US" sz="2200" b="1" i="1" smtClean="0">
                              <a:latin typeface="Cambria Math"/>
                            </a:rPr>
                            <m:t>𝟖</m:t>
                          </m:r>
                        </m:den>
                      </m:f>
                    </m:oMath>
                  </m:oMathPara>
                </a14:m>
                <a:endParaRPr lang="en-IN" sz="2200" b="1" dirty="0">
                  <a:latin typeface="Arial Black" panose="020B0A0402010202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812360" y="4114909"/>
                <a:ext cx="890372" cy="728533"/>
              </a:xfrm>
              <a:prstGeom prst="rect">
                <a:avLst/>
              </a:prstGeom>
              <a:blipFill rotWithShape="1">
                <a:blip r:embed="rId6"/>
                <a:stretch>
                  <a:fillRect/>
                </a:stretch>
              </a:blipFill>
            </p:spPr>
            <p:txBody>
              <a:bodyPr/>
              <a:lstStyle/>
              <a:p>
                <a:r>
                  <a:rPr lang="en-IN">
                    <a:noFill/>
                  </a:rPr>
                  <a:t> </a:t>
                </a:r>
              </a:p>
            </p:txBody>
          </p:sp>
        </mc:Fallback>
      </mc:AlternateContent>
      <p:sp>
        <p:nvSpPr>
          <p:cNvPr id="18" name="TextBox 17"/>
          <p:cNvSpPr txBox="1"/>
          <p:nvPr/>
        </p:nvSpPr>
        <p:spPr>
          <a:xfrm>
            <a:off x="5959958" y="5064574"/>
            <a:ext cx="244443"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19" name="TextBox 18"/>
          <p:cNvSpPr txBox="1"/>
          <p:nvPr/>
        </p:nvSpPr>
        <p:spPr>
          <a:xfrm>
            <a:off x="7421385" y="5123446"/>
            <a:ext cx="244443"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20" name="TextBox 19"/>
              <p:cNvSpPr txBox="1"/>
              <p:nvPr/>
            </p:nvSpPr>
            <p:spPr>
              <a:xfrm>
                <a:off x="5036316" y="4914528"/>
                <a:ext cx="615874" cy="7261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𝟏𝟐</m:t>
                          </m:r>
                        </m:den>
                      </m:f>
                    </m:oMath>
                  </m:oMathPara>
                </a14:m>
                <a:endParaRPr lang="en-IN" sz="2200" b="1" dirty="0">
                  <a:latin typeface="Arial Black" panose="020B0A04020102020204"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036316" y="4914528"/>
                <a:ext cx="615874" cy="726161"/>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356801" y="4929138"/>
                <a:ext cx="615874"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𝟏𝟎</m:t>
                          </m:r>
                        </m:den>
                      </m:f>
                    </m:oMath>
                  </m:oMathPara>
                </a14:m>
                <a:endParaRPr lang="en-IN" sz="2200" b="1" dirty="0">
                  <a:latin typeface="Arial Black" panose="020B0A04020102020204"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6356801" y="4929138"/>
                <a:ext cx="615874" cy="728341"/>
              </a:xfrm>
              <a:prstGeom prst="rect">
                <a:avLst/>
              </a:prstGeom>
              <a:blipFill rotWithShape="1">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7890937" y="4892504"/>
                <a:ext cx="460382"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𝒅</m:t>
                          </m:r>
                        </m:den>
                      </m:f>
                    </m:oMath>
                  </m:oMathPara>
                </a14:m>
                <a:endParaRPr lang="en-IN" sz="2200" b="1" dirty="0">
                  <a:latin typeface="Arial Black" panose="020B0A04020102020204"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7890937" y="4892504"/>
                <a:ext cx="460382" cy="728341"/>
              </a:xfrm>
              <a:prstGeom prst="rect">
                <a:avLst/>
              </a:prstGeom>
              <a:blipFill rotWithShape="1">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182275" y="5802895"/>
                <a:ext cx="899904" cy="757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𝟓</m:t>
                          </m:r>
                          <m:r>
                            <a:rPr lang="en-US" sz="2200" b="1" i="1" smtClean="0">
                              <a:latin typeface="Cambria Math"/>
                            </a:rPr>
                            <m:t>+</m:t>
                          </m:r>
                          <m:r>
                            <a:rPr lang="en-US" sz="2200" b="1" i="1" smtClean="0">
                              <a:latin typeface="Cambria Math"/>
                            </a:rPr>
                            <m:t>𝟔</m:t>
                          </m:r>
                        </m:num>
                        <m:den>
                          <m:r>
                            <a:rPr lang="en-US" sz="2200" b="1" i="1" smtClean="0">
                              <a:latin typeface="Cambria Math"/>
                            </a:rPr>
                            <m:t>𝟔𝟎</m:t>
                          </m:r>
                        </m:den>
                      </m:f>
                    </m:oMath>
                  </m:oMathPara>
                </a14:m>
                <a:endParaRPr lang="en-IN" sz="2200" b="1" dirty="0">
                  <a:latin typeface="Arial Black" panose="020B0A04020102020204"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5182275" y="5802895"/>
                <a:ext cx="899904" cy="757515"/>
              </a:xfrm>
              <a:prstGeom prst="rect">
                <a:avLst/>
              </a:prstGeom>
              <a:blipFill rotWithShape="1">
                <a:blip r:embed="rId10"/>
                <a:stretch>
                  <a:fillRect/>
                </a:stretch>
              </a:blipFill>
            </p:spPr>
            <p:txBody>
              <a:bodyPr/>
              <a:lstStyle/>
              <a:p>
                <a:r>
                  <a:rPr lang="en-IN">
                    <a:noFill/>
                  </a:rPr>
                  <a:t> </a:t>
                </a:r>
              </a:p>
            </p:txBody>
          </p:sp>
        </mc:Fallback>
      </mc:AlternateContent>
      <p:sp>
        <p:nvSpPr>
          <p:cNvPr id="24" name="TextBox 23"/>
          <p:cNvSpPr txBox="1"/>
          <p:nvPr/>
        </p:nvSpPr>
        <p:spPr>
          <a:xfrm>
            <a:off x="6088423" y="5966208"/>
            <a:ext cx="244443"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25" name="TextBox 24"/>
              <p:cNvSpPr txBox="1"/>
              <p:nvPr/>
            </p:nvSpPr>
            <p:spPr>
              <a:xfrm>
                <a:off x="6382411" y="5793865"/>
                <a:ext cx="615874"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𝟏𝟏</m:t>
                          </m:r>
                        </m:num>
                        <m:den>
                          <m:r>
                            <a:rPr lang="en-US" sz="2200" b="1" i="1" smtClean="0">
                              <a:latin typeface="Cambria Math"/>
                            </a:rPr>
                            <m:t>𝟔𝟎</m:t>
                          </m:r>
                        </m:den>
                      </m:f>
                    </m:oMath>
                  </m:oMathPara>
                </a14:m>
                <a:endParaRPr lang="en-IN" sz="2200" b="1" dirty="0">
                  <a:latin typeface="Arial Black" panose="020B0A04020102020204" pitchFamily="34"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382411" y="5793865"/>
                <a:ext cx="615874" cy="728341"/>
              </a:xfrm>
              <a:prstGeom prst="rect">
                <a:avLst/>
              </a:prstGeom>
              <a:blipFill rotWithShape="1">
                <a:blip r:embed="rId11"/>
                <a:stretch>
                  <a:fillRect/>
                </a:stretch>
              </a:blipFill>
            </p:spPr>
            <p:txBody>
              <a:bodyPr/>
              <a:lstStyle/>
              <a:p>
                <a:r>
                  <a:rPr lang="en-IN">
                    <a:noFill/>
                  </a:rPr>
                  <a:t> </a:t>
                </a:r>
              </a:p>
            </p:txBody>
          </p:sp>
        </mc:Fallback>
      </mc:AlternateContent>
      <p:sp>
        <p:nvSpPr>
          <p:cNvPr id="26" name="TextBox 25"/>
          <p:cNvSpPr txBox="1"/>
          <p:nvPr/>
        </p:nvSpPr>
        <p:spPr>
          <a:xfrm>
            <a:off x="6998285" y="5942591"/>
            <a:ext cx="244443"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27" name="TextBox 26"/>
              <p:cNvSpPr txBox="1"/>
              <p:nvPr/>
            </p:nvSpPr>
            <p:spPr>
              <a:xfrm>
                <a:off x="7467837" y="5711649"/>
                <a:ext cx="460382"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𝒅</m:t>
                          </m:r>
                        </m:den>
                      </m:f>
                    </m:oMath>
                  </m:oMathPara>
                </a14:m>
                <a:endParaRPr lang="en-IN" sz="2200" b="1" dirty="0">
                  <a:latin typeface="Arial Black" panose="020B0A0402010202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7467837" y="5711649"/>
                <a:ext cx="460382" cy="728341"/>
              </a:xfrm>
              <a:prstGeom prst="rect">
                <a:avLst/>
              </a:prstGeom>
              <a:blipFill rotWithShape="1">
                <a:blip r:embed="rId12"/>
                <a:stretch>
                  <a:fillRect/>
                </a:stretch>
              </a:blipFill>
            </p:spPr>
            <p:txBody>
              <a:bodyPr/>
              <a:lstStyle/>
              <a:p>
                <a:r>
                  <a:rPr lang="en-IN">
                    <a:noFill/>
                  </a:rPr>
                  <a:t> </a:t>
                </a:r>
              </a:p>
            </p:txBody>
          </p:sp>
        </mc:Fallback>
      </mc:AlternateContent>
      <p:sp>
        <p:nvSpPr>
          <p:cNvPr id="28" name="TextBox 27"/>
          <p:cNvSpPr txBox="1"/>
          <p:nvPr/>
        </p:nvSpPr>
        <p:spPr>
          <a:xfrm>
            <a:off x="331912" y="5372008"/>
            <a:ext cx="2987824" cy="1107996"/>
          </a:xfrm>
          <a:prstGeom prst="rect">
            <a:avLst/>
          </a:prstGeom>
          <a:noFill/>
        </p:spPr>
        <p:txBody>
          <a:bodyPr wrap="square" rtlCol="0">
            <a:spAutoFit/>
          </a:bodyPr>
          <a:lstStyle/>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d = 60/11</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Answer : a</a:t>
            </a:r>
            <a:endParaRPr lang="en-IN" sz="2200" dirty="0">
              <a:latin typeface="Arial Black" panose="020B0A04020102020204" pitchFamily="34" charset="0"/>
            </a:endParaRPr>
          </a:p>
        </p:txBody>
      </p:sp>
    </p:spTree>
    <p:extLst>
      <p:ext uri="{BB962C8B-B14F-4D97-AF65-F5344CB8AC3E}">
        <p14:creationId xmlns:p14="http://schemas.microsoft.com/office/powerpoint/2010/main" val="326230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785104"/>
          </a:xfrm>
          <a:prstGeom prst="rect">
            <a:avLst/>
          </a:prstGeom>
        </p:spPr>
        <p:txBody>
          <a:bodyPr wrap="square">
            <a:spAutoFit/>
          </a:bodyPr>
          <a:lstStyle/>
          <a:p>
            <a:r>
              <a:rPr lang="en-IN" sz="2200" b="1" dirty="0"/>
              <a:t>16. Two men and three women working 7 hours a day finish a work in 5 days. Four men and four women working 3 hours a day complete the work in 7 days. The number of days in which only 7 men working 4 hours a day will finish the work </a:t>
            </a:r>
            <a:r>
              <a:rPr lang="en-IN" sz="2200" b="1" dirty="0" smtClean="0"/>
              <a:t>in?</a:t>
            </a:r>
            <a:endParaRPr lang="en-IN" sz="2200" b="1" dirty="0"/>
          </a:p>
          <a:p>
            <a:r>
              <a:rPr lang="en-IN" sz="2200" b="1" dirty="0"/>
              <a:t>a) 5 days	b) 6 days	c) 4 days	d) 10 days</a:t>
            </a:r>
          </a:p>
        </p:txBody>
      </p:sp>
      <p:sp>
        <p:nvSpPr>
          <p:cNvPr id="3" name="TextBox 2"/>
          <p:cNvSpPr txBox="1"/>
          <p:nvPr/>
        </p:nvSpPr>
        <p:spPr>
          <a:xfrm>
            <a:off x="352393" y="2132856"/>
            <a:ext cx="3240360" cy="769441"/>
          </a:xfrm>
          <a:prstGeom prst="rect">
            <a:avLst/>
          </a:prstGeom>
          <a:noFill/>
        </p:spPr>
        <p:txBody>
          <a:bodyPr wrap="square" rtlCol="0">
            <a:spAutoFit/>
          </a:bodyPr>
          <a:lstStyle/>
          <a:p>
            <a:r>
              <a:rPr lang="en-US" sz="2200" dirty="0">
                <a:latin typeface="Arial Black" panose="020B0A04020102020204" pitchFamily="34" charset="0"/>
              </a:rPr>
              <a:t>2</a:t>
            </a:r>
            <a:r>
              <a:rPr lang="en-US" sz="2200" dirty="0" smtClean="0">
                <a:latin typeface="Arial Black" panose="020B0A04020102020204" pitchFamily="34" charset="0"/>
              </a:rPr>
              <a:t>m + 3w	35 </a:t>
            </a:r>
            <a:r>
              <a:rPr lang="en-US" sz="2200" dirty="0" err="1" smtClean="0">
                <a:latin typeface="Arial Black" panose="020B0A04020102020204" pitchFamily="34" charset="0"/>
              </a:rPr>
              <a:t>Hrs</a:t>
            </a:r>
            <a:endParaRPr lang="en-US" sz="2200" dirty="0" smtClean="0">
              <a:latin typeface="Arial Black" panose="020B0A04020102020204" pitchFamily="34" charset="0"/>
            </a:endParaRPr>
          </a:p>
          <a:p>
            <a:r>
              <a:rPr lang="en-US" sz="2200" dirty="0">
                <a:latin typeface="Arial Black" panose="020B0A04020102020204" pitchFamily="34" charset="0"/>
              </a:rPr>
              <a:t>4</a:t>
            </a:r>
            <a:r>
              <a:rPr lang="en-US" sz="2200" dirty="0" smtClean="0">
                <a:latin typeface="Arial Black" panose="020B0A04020102020204" pitchFamily="34" charset="0"/>
              </a:rPr>
              <a:t>m + 4w	21 </a:t>
            </a:r>
            <a:r>
              <a:rPr lang="en-US" sz="2200" dirty="0" err="1" smtClean="0">
                <a:latin typeface="Arial Black" panose="020B0A04020102020204" pitchFamily="34" charset="0"/>
              </a:rPr>
              <a:t>Hrs</a:t>
            </a:r>
            <a:endParaRPr lang="en-IN" sz="2200" dirty="0">
              <a:latin typeface="Arial Black" panose="020B0A04020102020204" pitchFamily="34" charset="0"/>
            </a:endParaRPr>
          </a:p>
        </p:txBody>
      </p:sp>
      <p:sp>
        <p:nvSpPr>
          <p:cNvPr id="4" name="TextBox 3"/>
          <p:cNvSpPr txBox="1"/>
          <p:nvPr/>
        </p:nvSpPr>
        <p:spPr>
          <a:xfrm>
            <a:off x="3707904" y="2132856"/>
            <a:ext cx="2045089" cy="769441"/>
          </a:xfrm>
          <a:prstGeom prst="rect">
            <a:avLst/>
          </a:prstGeom>
          <a:noFill/>
        </p:spPr>
        <p:txBody>
          <a:bodyPr wrap="square" rtlCol="0">
            <a:spAutoFit/>
          </a:bodyPr>
          <a:lstStyle/>
          <a:p>
            <a:r>
              <a:rPr lang="en-US" sz="2200" dirty="0" smtClean="0">
                <a:latin typeface="Arial Black" panose="020B0A04020102020204" pitchFamily="34" charset="0"/>
              </a:rPr>
              <a:t>70m + 105w</a:t>
            </a:r>
          </a:p>
          <a:p>
            <a:r>
              <a:rPr lang="en-US" sz="2200" dirty="0" smtClean="0">
                <a:latin typeface="Arial Black" panose="020B0A04020102020204" pitchFamily="34" charset="0"/>
              </a:rPr>
              <a:t>84m + 84w</a:t>
            </a:r>
            <a:endParaRPr lang="en-IN" sz="2200" dirty="0">
              <a:latin typeface="Arial Black" panose="020B0A04020102020204" pitchFamily="34" charset="0"/>
            </a:endParaRPr>
          </a:p>
        </p:txBody>
      </p:sp>
      <p:sp>
        <p:nvSpPr>
          <p:cNvPr id="5" name="TextBox 4"/>
          <p:cNvSpPr txBox="1"/>
          <p:nvPr/>
        </p:nvSpPr>
        <p:spPr>
          <a:xfrm>
            <a:off x="5925874" y="2132856"/>
            <a:ext cx="1872208" cy="769441"/>
          </a:xfrm>
          <a:prstGeom prst="rect">
            <a:avLst/>
          </a:prstGeom>
          <a:noFill/>
        </p:spPr>
        <p:txBody>
          <a:bodyPr wrap="square" rtlCol="0">
            <a:spAutoFit/>
          </a:bodyPr>
          <a:lstStyle/>
          <a:p>
            <a:r>
              <a:rPr lang="en-US" sz="2200" dirty="0" smtClean="0">
                <a:latin typeface="Arial Black" panose="020B0A04020102020204" pitchFamily="34" charset="0"/>
              </a:rPr>
              <a:t>1 </a:t>
            </a:r>
            <a:r>
              <a:rPr lang="en-US" sz="2200" dirty="0" err="1" smtClean="0">
                <a:latin typeface="Arial Black" panose="020B0A04020102020204" pitchFamily="34" charset="0"/>
              </a:rPr>
              <a:t>Hr</a:t>
            </a:r>
            <a:endParaRPr lang="en-US" sz="2200" dirty="0" smtClean="0">
              <a:latin typeface="Arial Black" panose="020B0A04020102020204" pitchFamily="34" charset="0"/>
            </a:endParaRPr>
          </a:p>
          <a:p>
            <a:r>
              <a:rPr lang="en-US" sz="2200" dirty="0">
                <a:latin typeface="Arial Black" panose="020B0A04020102020204" pitchFamily="34" charset="0"/>
              </a:rPr>
              <a:t>1 </a:t>
            </a:r>
            <a:r>
              <a:rPr lang="en-US" sz="2200" dirty="0" err="1" smtClean="0">
                <a:latin typeface="Arial Black" panose="020B0A04020102020204" pitchFamily="34" charset="0"/>
              </a:rPr>
              <a:t>Hr</a:t>
            </a:r>
            <a:endParaRPr lang="en-IN" sz="2200" dirty="0">
              <a:latin typeface="Arial Black" panose="020B0A04020102020204" pitchFamily="34" charset="0"/>
            </a:endParaRPr>
          </a:p>
        </p:txBody>
      </p:sp>
      <p:sp>
        <p:nvSpPr>
          <p:cNvPr id="6" name="TextBox 5"/>
          <p:cNvSpPr txBox="1"/>
          <p:nvPr/>
        </p:nvSpPr>
        <p:spPr>
          <a:xfrm>
            <a:off x="5311405" y="3054696"/>
            <a:ext cx="3745572" cy="3647152"/>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2m + 3w	  35Hrs</a:t>
            </a:r>
          </a:p>
          <a:p>
            <a:pPr>
              <a:lnSpc>
                <a:spcPct val="150000"/>
              </a:lnSpc>
            </a:pPr>
            <a:r>
              <a:rPr lang="en-US" sz="2200" dirty="0" smtClean="0">
                <a:latin typeface="Arial Black" panose="020B0A04020102020204" pitchFamily="34" charset="0"/>
              </a:rPr>
              <a:t>2m + 2m   5 Days 7Hrs</a:t>
            </a:r>
          </a:p>
          <a:p>
            <a:pPr>
              <a:lnSpc>
                <a:spcPct val="150000"/>
              </a:lnSpc>
            </a:pPr>
            <a:r>
              <a:rPr lang="en-US" sz="2200" dirty="0" smtClean="0">
                <a:latin typeface="Arial Black" panose="020B0A04020102020204" pitchFamily="34" charset="0"/>
              </a:rPr>
              <a:t>= 4m 	</a:t>
            </a:r>
            <a:r>
              <a:rPr lang="en-US" sz="2200" dirty="0">
                <a:latin typeface="Arial Black" panose="020B0A04020102020204" pitchFamily="34" charset="0"/>
              </a:rPr>
              <a:t> </a:t>
            </a:r>
            <a:r>
              <a:rPr lang="en-US" sz="2200" dirty="0" smtClean="0">
                <a:latin typeface="Arial Black" panose="020B0A04020102020204" pitchFamily="34" charset="0"/>
              </a:rPr>
              <a:t>      5 </a:t>
            </a:r>
            <a:r>
              <a:rPr lang="en-US" sz="2200" dirty="0">
                <a:latin typeface="Arial Black" panose="020B0A04020102020204" pitchFamily="34" charset="0"/>
              </a:rPr>
              <a:t>Days 7Hrs</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m1*d1*h1 = m2*d2*h2</a:t>
            </a:r>
          </a:p>
          <a:p>
            <a:pPr>
              <a:lnSpc>
                <a:spcPct val="150000"/>
              </a:lnSpc>
            </a:pPr>
            <a:r>
              <a:rPr lang="en-US" sz="2200" dirty="0" smtClean="0">
                <a:latin typeface="Arial Black" panose="020B0A04020102020204" pitchFamily="34" charset="0"/>
              </a:rPr>
              <a:t>        4*5*7 = 7*d*4</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d = </a:t>
            </a:r>
            <a:r>
              <a:rPr lang="en-US" sz="2200" dirty="0">
                <a:latin typeface="Arial Black" panose="020B0A04020102020204" pitchFamily="34" charset="0"/>
              </a:rPr>
              <a:t>5</a:t>
            </a:r>
            <a:r>
              <a:rPr lang="en-US" sz="2200" dirty="0" smtClean="0">
                <a:latin typeface="Arial Black" panose="020B0A04020102020204" pitchFamily="34" charset="0"/>
              </a:rPr>
              <a:t> days</a:t>
            </a:r>
            <a:r>
              <a:rPr lang="en-US" sz="2200" dirty="0">
                <a:latin typeface="Arial Black" panose="020B0A04020102020204" pitchFamily="34" charset="0"/>
              </a:rPr>
              <a:t> </a:t>
            </a:r>
            <a:r>
              <a:rPr lang="en-US" sz="2200" dirty="0" smtClean="0">
                <a:latin typeface="Arial Black" panose="020B0A04020102020204" pitchFamily="34" charset="0"/>
              </a:rPr>
              <a:t>                	Answer : a</a:t>
            </a:r>
          </a:p>
        </p:txBody>
      </p:sp>
      <p:sp>
        <p:nvSpPr>
          <p:cNvPr id="7" name="TextBox 6"/>
          <p:cNvSpPr txBox="1"/>
          <p:nvPr/>
        </p:nvSpPr>
        <p:spPr>
          <a:xfrm>
            <a:off x="351237" y="3054696"/>
            <a:ext cx="4960168" cy="2462213"/>
          </a:xfrm>
          <a:prstGeom prst="rect">
            <a:avLst/>
          </a:prstGeom>
          <a:noFill/>
        </p:spPr>
        <p:txBody>
          <a:bodyPr wrap="square" rtlCol="0">
            <a:spAutoFit/>
          </a:bodyPr>
          <a:lstStyle/>
          <a:p>
            <a:pPr>
              <a:lnSpc>
                <a:spcPct val="150000"/>
              </a:lnSpc>
            </a:pPr>
            <a:r>
              <a:rPr lang="en-US" sz="2200" smtClean="0">
                <a:latin typeface="Arial Black" panose="020B0A04020102020204" pitchFamily="34" charset="0"/>
              </a:rPr>
              <a:t>21</a:t>
            </a:r>
            <a:r>
              <a:rPr lang="en-US" sz="2200" smtClean="0">
                <a:latin typeface="Arial Black" panose="020B0A04020102020204" pitchFamily="34" charset="0"/>
              </a:rPr>
              <a:t> women </a:t>
            </a:r>
            <a:r>
              <a:rPr lang="en-US" sz="2200" dirty="0" smtClean="0">
                <a:latin typeface="Arial Black" panose="020B0A04020102020204" pitchFamily="34" charset="0"/>
              </a:rPr>
              <a:t>replaced </a:t>
            </a:r>
            <a:r>
              <a:rPr lang="en-US" sz="2200" smtClean="0">
                <a:latin typeface="Arial Black" panose="020B0A04020102020204" pitchFamily="34" charset="0"/>
              </a:rPr>
              <a:t>by </a:t>
            </a:r>
            <a:r>
              <a:rPr lang="en-US" sz="2200" smtClean="0">
                <a:latin typeface="Arial Black" panose="020B0A04020102020204" pitchFamily="34" charset="0"/>
              </a:rPr>
              <a:t>14 </a:t>
            </a:r>
            <a:r>
              <a:rPr lang="en-US" sz="2200" smtClean="0">
                <a:latin typeface="Arial Black" panose="020B0A04020102020204" pitchFamily="34" charset="0"/>
              </a:rPr>
              <a:t>men</a:t>
            </a: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14m = 21w</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2m = 3w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t>
            </a:r>
          </a:p>
          <a:p>
            <a:endParaRPr lang="en-US" sz="2200" dirty="0" smtClean="0">
              <a:latin typeface="Arial Black" panose="020B0A04020102020204" pitchFamily="34" charset="0"/>
            </a:endParaRPr>
          </a:p>
        </p:txBody>
      </p:sp>
    </p:spTree>
    <p:extLst>
      <p:ext uri="{BB962C8B-B14F-4D97-AF65-F5344CB8AC3E}">
        <p14:creationId xmlns:p14="http://schemas.microsoft.com/office/powerpoint/2010/main" val="241995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1446550"/>
          </a:xfrm>
          <a:prstGeom prst="rect">
            <a:avLst/>
          </a:prstGeom>
        </p:spPr>
        <p:txBody>
          <a:bodyPr wrap="square">
            <a:spAutoFit/>
          </a:bodyPr>
          <a:lstStyle/>
          <a:p>
            <a:r>
              <a:rPr lang="en-IN" sz="2200" b="1" dirty="0" smtClean="0"/>
              <a:t>17. </a:t>
            </a:r>
            <a:r>
              <a:rPr lang="en-IN" sz="2200" b="1" dirty="0"/>
              <a:t>50 men can complete a work in 65 days</a:t>
            </a:r>
            <a:r>
              <a:rPr lang="en-IN" sz="2200" b="1" dirty="0" smtClean="0"/>
              <a:t>. Five </a:t>
            </a:r>
            <a:r>
              <a:rPr lang="en-IN" sz="2200" b="1" dirty="0"/>
              <a:t>days after started the work, 20 men left the group. In how many days can the remaining work be </a:t>
            </a:r>
            <a:r>
              <a:rPr lang="en-IN" sz="2200" b="1" dirty="0" smtClean="0"/>
              <a:t>completed?</a:t>
            </a:r>
            <a:endParaRPr lang="en-IN" sz="2200" b="1" dirty="0"/>
          </a:p>
          <a:p>
            <a:r>
              <a:rPr lang="en-IN" sz="2200" b="1" dirty="0"/>
              <a:t>a) 50 days	</a:t>
            </a:r>
            <a:r>
              <a:rPr lang="en-IN" sz="2200" b="1" dirty="0" smtClean="0"/>
              <a:t>b</a:t>
            </a:r>
            <a:r>
              <a:rPr lang="en-IN" sz="2200" b="1" dirty="0"/>
              <a:t>) 100 days	</a:t>
            </a:r>
            <a:r>
              <a:rPr lang="en-IN" sz="2200" b="1" dirty="0" smtClean="0"/>
              <a:t>c</a:t>
            </a:r>
            <a:r>
              <a:rPr lang="en-IN" sz="2200" b="1" dirty="0"/>
              <a:t>) 75 days	</a:t>
            </a:r>
            <a:r>
              <a:rPr lang="en-IN" sz="2200" b="1" dirty="0" smtClean="0"/>
              <a:t>d</a:t>
            </a:r>
            <a:r>
              <a:rPr lang="en-IN" sz="2200" b="1" dirty="0"/>
              <a:t>) 80 days</a:t>
            </a:r>
          </a:p>
        </p:txBody>
      </p:sp>
      <p:sp>
        <p:nvSpPr>
          <p:cNvPr id="3" name="TextBox 2"/>
          <p:cNvSpPr txBox="1"/>
          <p:nvPr/>
        </p:nvSpPr>
        <p:spPr>
          <a:xfrm>
            <a:off x="683568" y="1988840"/>
            <a:ext cx="8136904" cy="4662815"/>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50 men		65 days</a:t>
            </a:r>
          </a:p>
          <a:p>
            <a:pPr>
              <a:lnSpc>
                <a:spcPct val="150000"/>
              </a:lnSpc>
            </a:pPr>
            <a:r>
              <a:rPr lang="en-US" sz="2200" dirty="0" smtClean="0">
                <a:latin typeface="Arial Black" panose="020B0A04020102020204" pitchFamily="34" charset="0"/>
              </a:rPr>
              <a:t>Total Work		= 	50 * 65</a:t>
            </a:r>
          </a:p>
          <a:p>
            <a:pPr>
              <a:lnSpc>
                <a:spcPct val="150000"/>
              </a:lnSpc>
            </a:pPr>
            <a:r>
              <a:rPr lang="en-US" sz="2200" dirty="0" smtClean="0">
                <a:latin typeface="Arial Black" panose="020B0A04020102020204" pitchFamily="34" charset="0"/>
              </a:rPr>
              <a:t>5 days work	=	50 * 5</a:t>
            </a:r>
          </a:p>
          <a:p>
            <a:pPr>
              <a:lnSpc>
                <a:spcPct val="150000"/>
              </a:lnSpc>
            </a:pPr>
            <a:r>
              <a:rPr lang="en-US" sz="2200" dirty="0" smtClean="0">
                <a:latin typeface="Arial Black" panose="020B0A04020102020204" pitchFamily="34" charset="0"/>
              </a:rPr>
              <a:t>Remaining Work	=	50 * 60</a:t>
            </a:r>
          </a:p>
          <a:p>
            <a:pPr>
              <a:lnSpc>
                <a:spcPct val="150000"/>
              </a:lnSpc>
            </a:pPr>
            <a:r>
              <a:rPr lang="en-US" sz="2200" dirty="0" smtClean="0">
                <a:latin typeface="Arial Black" panose="020B0A04020102020204" pitchFamily="34" charset="0"/>
              </a:rPr>
              <a:t>20 men left</a:t>
            </a:r>
          </a:p>
          <a:p>
            <a:pPr>
              <a:lnSpc>
                <a:spcPct val="150000"/>
              </a:lnSpc>
            </a:pPr>
            <a:r>
              <a:rPr lang="en-US" sz="2200" dirty="0" smtClean="0">
                <a:latin typeface="Arial Black" panose="020B0A04020102020204" pitchFamily="34" charset="0"/>
              </a:rPr>
              <a:t>So 30 men working to complete the remaining work</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30 * d		=	50 * 60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d	=	100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b</a:t>
            </a:r>
            <a:endParaRPr lang="en-IN" sz="2200" dirty="0">
              <a:latin typeface="Arial Black" panose="020B0A04020102020204" pitchFamily="34" charset="0"/>
            </a:endParaRPr>
          </a:p>
        </p:txBody>
      </p:sp>
    </p:spTree>
    <p:extLst>
      <p:ext uri="{BB962C8B-B14F-4D97-AF65-F5344CB8AC3E}">
        <p14:creationId xmlns:p14="http://schemas.microsoft.com/office/powerpoint/2010/main" val="399574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1446550"/>
          </a:xfrm>
          <a:prstGeom prst="rect">
            <a:avLst/>
          </a:prstGeom>
        </p:spPr>
        <p:txBody>
          <a:bodyPr wrap="square">
            <a:spAutoFit/>
          </a:bodyPr>
          <a:lstStyle/>
          <a:p>
            <a:r>
              <a:rPr lang="en-IN" sz="2200" b="1" dirty="0" smtClean="0"/>
              <a:t>18. </a:t>
            </a:r>
            <a:r>
              <a:rPr lang="en-IN" sz="2200" b="1" dirty="0"/>
              <a:t>If 34 men completed 2/5th of a work in 8 days working 9 hours a day. How many more man should be engaged to finish the rest of the work in</a:t>
            </a:r>
          </a:p>
          <a:p>
            <a:r>
              <a:rPr lang="en-IN" sz="2200" b="1" dirty="0"/>
              <a:t>6 days working 9 hours a day?</a:t>
            </a:r>
          </a:p>
          <a:p>
            <a:r>
              <a:rPr lang="en-IN" sz="2200" b="1" dirty="0"/>
              <a:t>a) 26 		b) 32 		c) 34 		d) 38</a:t>
            </a:r>
          </a:p>
        </p:txBody>
      </p:sp>
      <p:sp>
        <p:nvSpPr>
          <p:cNvPr id="4" name="TextBox 3"/>
          <p:cNvSpPr txBox="1"/>
          <p:nvPr/>
        </p:nvSpPr>
        <p:spPr>
          <a:xfrm>
            <a:off x="323528" y="1844824"/>
            <a:ext cx="1800200" cy="769441"/>
          </a:xfrm>
          <a:prstGeom prst="rect">
            <a:avLst/>
          </a:prstGeom>
          <a:noFill/>
        </p:spPr>
        <p:txBody>
          <a:bodyPr wrap="square" rtlCol="0">
            <a:spAutoFit/>
          </a:bodyPr>
          <a:lstStyle/>
          <a:p>
            <a:r>
              <a:rPr lang="en-IN" sz="2200" b="1" u="sng" dirty="0" smtClean="0">
                <a:latin typeface="Arial Black" panose="020B0A04020102020204" pitchFamily="34" charset="0"/>
              </a:rPr>
              <a:t>       2/5</a:t>
            </a:r>
            <a:r>
              <a:rPr lang="en-IN" sz="2200" b="1" u="sng" dirty="0">
                <a:latin typeface="Arial Black" panose="020B0A04020102020204" pitchFamily="34" charset="0"/>
              </a:rPr>
              <a:t> </a:t>
            </a:r>
            <a:r>
              <a:rPr lang="en-IN" sz="2200" b="1" u="sng" dirty="0" smtClean="0">
                <a:latin typeface="Arial Black" panose="020B0A04020102020204" pitchFamily="34" charset="0"/>
              </a:rPr>
              <a:t>   .    </a:t>
            </a:r>
            <a:r>
              <a:rPr lang="en-IN" sz="2200" b="1" dirty="0" smtClean="0">
                <a:latin typeface="Arial Black" panose="020B0A04020102020204" pitchFamily="34" charset="0"/>
              </a:rPr>
              <a:t> </a:t>
            </a:r>
            <a:r>
              <a:rPr lang="en-IN" sz="2200" b="1" u="sng" dirty="0" smtClean="0">
                <a:latin typeface="Arial Black" panose="020B0A04020102020204" pitchFamily="34" charset="0"/>
              </a:rPr>
              <a:t>        </a:t>
            </a:r>
            <a:r>
              <a:rPr lang="en-IN" sz="2200" b="1" dirty="0" smtClean="0">
                <a:latin typeface="Arial Black" panose="020B0A04020102020204" pitchFamily="34" charset="0"/>
              </a:rPr>
              <a:t>  </a:t>
            </a:r>
            <a:endParaRPr lang="en-IN" sz="2200" b="1" dirty="0">
              <a:latin typeface="Arial Black" panose="020B0A04020102020204" pitchFamily="34" charset="0"/>
            </a:endParaRPr>
          </a:p>
          <a:p>
            <a:r>
              <a:rPr lang="en-US" sz="2200" b="1" dirty="0">
                <a:latin typeface="Arial Black" panose="020B0A04020102020204" pitchFamily="34" charset="0"/>
              </a:rPr>
              <a:t>34 * 8 * </a:t>
            </a:r>
            <a:r>
              <a:rPr lang="en-US" sz="2200" b="1" dirty="0" smtClean="0">
                <a:latin typeface="Arial Black" panose="020B0A04020102020204" pitchFamily="34" charset="0"/>
              </a:rPr>
              <a:t>9</a:t>
            </a:r>
            <a:endParaRPr lang="en-IN" sz="2200" dirty="0">
              <a:latin typeface="Arial Black" panose="020B0A04020102020204" pitchFamily="34" charset="0"/>
            </a:endParaRPr>
          </a:p>
        </p:txBody>
      </p:sp>
      <p:sp>
        <p:nvSpPr>
          <p:cNvPr id="5" name="TextBox 4"/>
          <p:cNvSpPr txBox="1"/>
          <p:nvPr/>
        </p:nvSpPr>
        <p:spPr>
          <a:xfrm>
            <a:off x="2123728" y="2014100"/>
            <a:ext cx="360040" cy="430887"/>
          </a:xfrm>
          <a:prstGeom prst="rect">
            <a:avLst/>
          </a:prstGeom>
          <a:noFill/>
        </p:spPr>
        <p:txBody>
          <a:bodyPr wrap="square" rtlCol="0">
            <a:spAutoFit/>
          </a:bodyPr>
          <a:lstStyle/>
          <a:p>
            <a:r>
              <a:rPr lang="en-IN" sz="2200" b="1" dirty="0" smtClean="0">
                <a:latin typeface="Arial Black" panose="020B0A04020102020204" pitchFamily="34" charset="0"/>
              </a:rPr>
              <a:t>=</a:t>
            </a:r>
            <a:endParaRPr lang="en-IN" sz="2200" dirty="0">
              <a:latin typeface="Arial Black" panose="020B0A04020102020204" pitchFamily="34" charset="0"/>
            </a:endParaRPr>
          </a:p>
        </p:txBody>
      </p:sp>
      <p:sp>
        <p:nvSpPr>
          <p:cNvPr id="6" name="TextBox 5"/>
          <p:cNvSpPr txBox="1"/>
          <p:nvPr/>
        </p:nvSpPr>
        <p:spPr>
          <a:xfrm>
            <a:off x="2483768" y="1840565"/>
            <a:ext cx="2456589" cy="769441"/>
          </a:xfrm>
          <a:prstGeom prst="rect">
            <a:avLst/>
          </a:prstGeom>
          <a:noFill/>
        </p:spPr>
        <p:txBody>
          <a:bodyPr wrap="square" rtlCol="0">
            <a:spAutoFit/>
          </a:bodyPr>
          <a:lstStyle/>
          <a:p>
            <a:r>
              <a:rPr lang="en-IN" sz="2200" b="1" u="sng" dirty="0" smtClean="0">
                <a:latin typeface="Arial Black" panose="020B0A04020102020204" pitchFamily="34" charset="0"/>
              </a:rPr>
              <a:t>        3/5          .          </a:t>
            </a:r>
            <a:r>
              <a:rPr lang="en-IN" sz="2200" b="1" dirty="0" smtClean="0">
                <a:latin typeface="Arial Black" panose="020B0A04020102020204" pitchFamily="34" charset="0"/>
              </a:rPr>
              <a:t>  </a:t>
            </a:r>
          </a:p>
          <a:p>
            <a:r>
              <a:rPr lang="en-IN" sz="2200" b="1" dirty="0" smtClean="0">
                <a:latin typeface="Arial Black" panose="020B0A04020102020204" pitchFamily="34" charset="0"/>
              </a:rPr>
              <a:t> (</a:t>
            </a:r>
            <a:r>
              <a:rPr lang="en-US" sz="2200" b="1" dirty="0" smtClean="0">
                <a:latin typeface="Arial Black" panose="020B0A04020102020204" pitchFamily="34" charset="0"/>
              </a:rPr>
              <a:t>34+m) * 6 * 9</a:t>
            </a:r>
            <a:endParaRPr lang="en-IN" sz="2200" dirty="0">
              <a:latin typeface="Arial Black" panose="020B0A04020102020204" pitchFamily="34" charset="0"/>
            </a:endParaRPr>
          </a:p>
        </p:txBody>
      </p:sp>
      <p:sp>
        <p:nvSpPr>
          <p:cNvPr id="7" name="TextBox 6"/>
          <p:cNvSpPr txBox="1"/>
          <p:nvPr/>
        </p:nvSpPr>
        <p:spPr>
          <a:xfrm>
            <a:off x="344789" y="2857195"/>
            <a:ext cx="1800200" cy="769441"/>
          </a:xfrm>
          <a:prstGeom prst="rect">
            <a:avLst/>
          </a:prstGeom>
          <a:noFill/>
        </p:spPr>
        <p:txBody>
          <a:bodyPr wrap="square" rtlCol="0">
            <a:spAutoFit/>
          </a:bodyPr>
          <a:lstStyle/>
          <a:p>
            <a:r>
              <a:rPr lang="en-IN" sz="2200" b="1" u="sng" dirty="0" smtClean="0">
                <a:latin typeface="Arial Black" panose="020B0A04020102020204" pitchFamily="34" charset="0"/>
              </a:rPr>
              <a:t>       2      .    </a:t>
            </a:r>
            <a:r>
              <a:rPr lang="en-IN" sz="2200" b="1" dirty="0" smtClean="0">
                <a:latin typeface="Arial Black" panose="020B0A04020102020204" pitchFamily="34" charset="0"/>
              </a:rPr>
              <a:t> </a:t>
            </a:r>
            <a:r>
              <a:rPr lang="en-IN" sz="2200" b="1" u="sng" dirty="0" smtClean="0">
                <a:latin typeface="Arial Black" panose="020B0A04020102020204" pitchFamily="34" charset="0"/>
              </a:rPr>
              <a:t>        </a:t>
            </a:r>
            <a:r>
              <a:rPr lang="en-IN" sz="2200" b="1" dirty="0" smtClean="0">
                <a:latin typeface="Arial Black" panose="020B0A04020102020204" pitchFamily="34" charset="0"/>
              </a:rPr>
              <a:t>  </a:t>
            </a:r>
            <a:endParaRPr lang="en-IN" sz="2200" b="1" dirty="0">
              <a:latin typeface="Arial Black" panose="020B0A04020102020204" pitchFamily="34" charset="0"/>
            </a:endParaRPr>
          </a:p>
          <a:p>
            <a:r>
              <a:rPr lang="en-US" sz="2200" b="1" dirty="0">
                <a:latin typeface="Arial Black" panose="020B0A04020102020204" pitchFamily="34" charset="0"/>
              </a:rPr>
              <a:t>34 * 8 * </a:t>
            </a:r>
            <a:r>
              <a:rPr lang="en-US" sz="2200" b="1" dirty="0" smtClean="0">
                <a:latin typeface="Arial Black" panose="020B0A04020102020204" pitchFamily="34" charset="0"/>
              </a:rPr>
              <a:t>9</a:t>
            </a:r>
            <a:endParaRPr lang="en-IN" sz="2200" dirty="0">
              <a:latin typeface="Arial Black" panose="020B0A04020102020204" pitchFamily="34" charset="0"/>
            </a:endParaRPr>
          </a:p>
        </p:txBody>
      </p:sp>
      <p:sp>
        <p:nvSpPr>
          <p:cNvPr id="8" name="TextBox 7"/>
          <p:cNvSpPr txBox="1"/>
          <p:nvPr/>
        </p:nvSpPr>
        <p:spPr>
          <a:xfrm>
            <a:off x="2144989" y="3026471"/>
            <a:ext cx="360040" cy="430887"/>
          </a:xfrm>
          <a:prstGeom prst="rect">
            <a:avLst/>
          </a:prstGeom>
          <a:noFill/>
        </p:spPr>
        <p:txBody>
          <a:bodyPr wrap="square" rtlCol="0">
            <a:spAutoFit/>
          </a:bodyPr>
          <a:lstStyle/>
          <a:p>
            <a:r>
              <a:rPr lang="en-IN" sz="2200" b="1" dirty="0" smtClean="0">
                <a:latin typeface="Arial Black" panose="020B0A04020102020204" pitchFamily="34" charset="0"/>
              </a:rPr>
              <a:t>=</a:t>
            </a:r>
            <a:endParaRPr lang="en-IN" sz="2200" dirty="0">
              <a:latin typeface="Arial Black" panose="020B0A04020102020204" pitchFamily="34" charset="0"/>
            </a:endParaRPr>
          </a:p>
        </p:txBody>
      </p:sp>
      <p:sp>
        <p:nvSpPr>
          <p:cNvPr id="9" name="TextBox 8"/>
          <p:cNvSpPr txBox="1"/>
          <p:nvPr/>
        </p:nvSpPr>
        <p:spPr>
          <a:xfrm>
            <a:off x="2505029" y="2852936"/>
            <a:ext cx="2456589" cy="769441"/>
          </a:xfrm>
          <a:prstGeom prst="rect">
            <a:avLst/>
          </a:prstGeom>
          <a:noFill/>
        </p:spPr>
        <p:txBody>
          <a:bodyPr wrap="square" rtlCol="0">
            <a:spAutoFit/>
          </a:bodyPr>
          <a:lstStyle/>
          <a:p>
            <a:r>
              <a:rPr lang="en-IN" sz="2200" b="1" u="sng" dirty="0" smtClean="0">
                <a:latin typeface="Arial Black" panose="020B0A04020102020204" pitchFamily="34" charset="0"/>
              </a:rPr>
              <a:t>        3            .          </a:t>
            </a:r>
            <a:r>
              <a:rPr lang="en-IN" sz="2200" b="1" dirty="0" smtClean="0">
                <a:latin typeface="Arial Black" panose="020B0A04020102020204" pitchFamily="34" charset="0"/>
              </a:rPr>
              <a:t>  </a:t>
            </a:r>
          </a:p>
          <a:p>
            <a:r>
              <a:rPr lang="en-IN" sz="2200" b="1" dirty="0" smtClean="0">
                <a:latin typeface="Arial Black" panose="020B0A04020102020204" pitchFamily="34" charset="0"/>
              </a:rPr>
              <a:t> (</a:t>
            </a:r>
            <a:r>
              <a:rPr lang="en-US" sz="2200" b="1" dirty="0" smtClean="0">
                <a:latin typeface="Arial Black" panose="020B0A04020102020204" pitchFamily="34" charset="0"/>
              </a:rPr>
              <a:t>34+m) * 6 * 9</a:t>
            </a:r>
            <a:endParaRPr lang="en-IN" sz="2200" dirty="0">
              <a:latin typeface="Arial Black" panose="020B0A04020102020204" pitchFamily="34" charset="0"/>
            </a:endParaRPr>
          </a:p>
        </p:txBody>
      </p:sp>
      <p:sp>
        <p:nvSpPr>
          <p:cNvPr id="10" name="TextBox 9"/>
          <p:cNvSpPr txBox="1"/>
          <p:nvPr/>
        </p:nvSpPr>
        <p:spPr>
          <a:xfrm>
            <a:off x="358176" y="3630895"/>
            <a:ext cx="1800200" cy="769441"/>
          </a:xfrm>
          <a:prstGeom prst="rect">
            <a:avLst/>
          </a:prstGeom>
          <a:noFill/>
        </p:spPr>
        <p:txBody>
          <a:bodyPr wrap="square" rtlCol="0">
            <a:spAutoFit/>
          </a:bodyPr>
          <a:lstStyle/>
          <a:p>
            <a:r>
              <a:rPr lang="en-IN" sz="2200" b="1" u="sng" dirty="0" smtClean="0">
                <a:latin typeface="Arial Black" panose="020B0A04020102020204" pitchFamily="34" charset="0"/>
              </a:rPr>
              <a:t>   1     .        </a:t>
            </a:r>
            <a:r>
              <a:rPr lang="en-IN" sz="2200" b="1" dirty="0" smtClean="0">
                <a:latin typeface="Arial Black" panose="020B0A04020102020204" pitchFamily="34" charset="0"/>
              </a:rPr>
              <a:t> </a:t>
            </a:r>
            <a:r>
              <a:rPr lang="en-IN" sz="2200" b="1" u="sng" dirty="0" smtClean="0">
                <a:latin typeface="Arial Black" panose="020B0A04020102020204" pitchFamily="34" charset="0"/>
              </a:rPr>
              <a:t>        </a:t>
            </a:r>
            <a:r>
              <a:rPr lang="en-IN" sz="2200" b="1" dirty="0" smtClean="0">
                <a:latin typeface="Arial Black" panose="020B0A04020102020204" pitchFamily="34" charset="0"/>
              </a:rPr>
              <a:t>  </a:t>
            </a:r>
            <a:endParaRPr lang="en-IN" sz="2200" b="1" dirty="0">
              <a:latin typeface="Arial Black" panose="020B0A04020102020204" pitchFamily="34" charset="0"/>
            </a:endParaRPr>
          </a:p>
          <a:p>
            <a:r>
              <a:rPr lang="en-US" sz="2200" b="1" dirty="0">
                <a:latin typeface="Arial Black" panose="020B0A04020102020204" pitchFamily="34" charset="0"/>
              </a:rPr>
              <a:t>34 * </a:t>
            </a:r>
            <a:r>
              <a:rPr lang="en-US" sz="2200" b="1" dirty="0" smtClean="0">
                <a:latin typeface="Arial Black" panose="020B0A04020102020204" pitchFamily="34" charset="0"/>
              </a:rPr>
              <a:t>4 </a:t>
            </a:r>
            <a:endParaRPr lang="en-IN" sz="2200" dirty="0">
              <a:latin typeface="Arial Black" panose="020B0A04020102020204" pitchFamily="34" charset="0"/>
            </a:endParaRPr>
          </a:p>
        </p:txBody>
      </p:sp>
      <p:sp>
        <p:nvSpPr>
          <p:cNvPr id="11" name="TextBox 10"/>
          <p:cNvSpPr txBox="1"/>
          <p:nvPr/>
        </p:nvSpPr>
        <p:spPr>
          <a:xfrm>
            <a:off x="2158376" y="3800171"/>
            <a:ext cx="360040" cy="430887"/>
          </a:xfrm>
          <a:prstGeom prst="rect">
            <a:avLst/>
          </a:prstGeom>
          <a:noFill/>
        </p:spPr>
        <p:txBody>
          <a:bodyPr wrap="square" rtlCol="0">
            <a:spAutoFit/>
          </a:bodyPr>
          <a:lstStyle/>
          <a:p>
            <a:r>
              <a:rPr lang="en-IN" sz="2200" b="1" dirty="0" smtClean="0">
                <a:latin typeface="Arial Black" panose="020B0A04020102020204" pitchFamily="34" charset="0"/>
              </a:rPr>
              <a:t>=</a:t>
            </a:r>
            <a:endParaRPr lang="en-IN" sz="2200" dirty="0">
              <a:latin typeface="Arial Black" panose="020B0A04020102020204" pitchFamily="34" charset="0"/>
            </a:endParaRPr>
          </a:p>
        </p:txBody>
      </p:sp>
      <p:sp>
        <p:nvSpPr>
          <p:cNvPr id="12" name="TextBox 11"/>
          <p:cNvSpPr txBox="1"/>
          <p:nvPr/>
        </p:nvSpPr>
        <p:spPr>
          <a:xfrm>
            <a:off x="2518416" y="3626636"/>
            <a:ext cx="2456589" cy="769441"/>
          </a:xfrm>
          <a:prstGeom prst="rect">
            <a:avLst/>
          </a:prstGeom>
          <a:noFill/>
        </p:spPr>
        <p:txBody>
          <a:bodyPr wrap="square" rtlCol="0">
            <a:spAutoFit/>
          </a:bodyPr>
          <a:lstStyle/>
          <a:p>
            <a:r>
              <a:rPr lang="en-IN" sz="2200" b="1" u="sng" dirty="0" smtClean="0">
                <a:latin typeface="Arial Black" panose="020B0A04020102020204" pitchFamily="34" charset="0"/>
              </a:rPr>
              <a:t>        1       .          </a:t>
            </a:r>
            <a:r>
              <a:rPr lang="en-IN" sz="2200" b="1" dirty="0" smtClean="0">
                <a:latin typeface="Arial Black" panose="020B0A04020102020204" pitchFamily="34" charset="0"/>
              </a:rPr>
              <a:t>  </a:t>
            </a:r>
          </a:p>
          <a:p>
            <a:r>
              <a:rPr lang="en-IN" sz="2200" b="1" dirty="0" smtClean="0">
                <a:latin typeface="Arial Black" panose="020B0A04020102020204" pitchFamily="34" charset="0"/>
              </a:rPr>
              <a:t> (</a:t>
            </a:r>
            <a:r>
              <a:rPr lang="en-US" sz="2200" b="1" dirty="0" smtClean="0">
                <a:latin typeface="Arial Black" panose="020B0A04020102020204" pitchFamily="34" charset="0"/>
              </a:rPr>
              <a:t>34+m) * 2  </a:t>
            </a:r>
            <a:endParaRPr lang="en-IN" sz="2200" dirty="0">
              <a:latin typeface="Arial Black" panose="020B0A04020102020204" pitchFamily="34" charset="0"/>
            </a:endParaRPr>
          </a:p>
        </p:txBody>
      </p:sp>
      <p:sp>
        <p:nvSpPr>
          <p:cNvPr id="13" name="TextBox 12"/>
          <p:cNvSpPr txBox="1"/>
          <p:nvPr/>
        </p:nvSpPr>
        <p:spPr>
          <a:xfrm>
            <a:off x="358176" y="4492376"/>
            <a:ext cx="1800200" cy="769441"/>
          </a:xfrm>
          <a:prstGeom prst="rect">
            <a:avLst/>
          </a:prstGeom>
          <a:noFill/>
        </p:spPr>
        <p:txBody>
          <a:bodyPr wrap="square" rtlCol="0">
            <a:spAutoFit/>
          </a:bodyPr>
          <a:lstStyle/>
          <a:p>
            <a:r>
              <a:rPr lang="en-IN" sz="2200" b="1" u="sng" dirty="0" smtClean="0">
                <a:latin typeface="Arial Black" panose="020B0A04020102020204" pitchFamily="34" charset="0"/>
              </a:rPr>
              <a:t>   1     .        </a:t>
            </a:r>
            <a:r>
              <a:rPr lang="en-IN" sz="2200" b="1" dirty="0" smtClean="0">
                <a:latin typeface="Arial Black" panose="020B0A04020102020204" pitchFamily="34" charset="0"/>
              </a:rPr>
              <a:t> </a:t>
            </a:r>
            <a:r>
              <a:rPr lang="en-IN" sz="2200" b="1" u="sng" dirty="0" smtClean="0">
                <a:latin typeface="Arial Black" panose="020B0A04020102020204" pitchFamily="34" charset="0"/>
              </a:rPr>
              <a:t>        </a:t>
            </a:r>
            <a:r>
              <a:rPr lang="en-IN" sz="2200" b="1" dirty="0" smtClean="0">
                <a:latin typeface="Arial Black" panose="020B0A04020102020204" pitchFamily="34" charset="0"/>
              </a:rPr>
              <a:t>  </a:t>
            </a:r>
            <a:endParaRPr lang="en-IN" sz="2200" b="1" dirty="0">
              <a:latin typeface="Arial Black" panose="020B0A04020102020204" pitchFamily="34" charset="0"/>
            </a:endParaRPr>
          </a:p>
          <a:p>
            <a:r>
              <a:rPr lang="en-US" sz="2200" b="1" dirty="0">
                <a:latin typeface="Arial Black" panose="020B0A04020102020204" pitchFamily="34" charset="0"/>
              </a:rPr>
              <a:t>34 * 2</a:t>
            </a:r>
            <a:r>
              <a:rPr lang="en-US" sz="2200" b="1" dirty="0" smtClean="0">
                <a:latin typeface="Arial Black" panose="020B0A04020102020204" pitchFamily="34" charset="0"/>
              </a:rPr>
              <a:t> </a:t>
            </a:r>
            <a:endParaRPr lang="en-IN" sz="2200" dirty="0">
              <a:latin typeface="Arial Black" panose="020B0A04020102020204" pitchFamily="34" charset="0"/>
            </a:endParaRPr>
          </a:p>
        </p:txBody>
      </p:sp>
      <p:sp>
        <p:nvSpPr>
          <p:cNvPr id="14" name="TextBox 13"/>
          <p:cNvSpPr txBox="1"/>
          <p:nvPr/>
        </p:nvSpPr>
        <p:spPr>
          <a:xfrm>
            <a:off x="2158376" y="4661652"/>
            <a:ext cx="360040" cy="430887"/>
          </a:xfrm>
          <a:prstGeom prst="rect">
            <a:avLst/>
          </a:prstGeom>
          <a:noFill/>
        </p:spPr>
        <p:txBody>
          <a:bodyPr wrap="square" rtlCol="0">
            <a:spAutoFit/>
          </a:bodyPr>
          <a:lstStyle/>
          <a:p>
            <a:r>
              <a:rPr lang="en-IN" sz="2200" b="1" dirty="0" smtClean="0">
                <a:latin typeface="Arial Black" panose="020B0A04020102020204" pitchFamily="34" charset="0"/>
              </a:rPr>
              <a:t>=</a:t>
            </a:r>
            <a:endParaRPr lang="en-IN" sz="2200" dirty="0">
              <a:latin typeface="Arial Black" panose="020B0A04020102020204" pitchFamily="34" charset="0"/>
            </a:endParaRPr>
          </a:p>
        </p:txBody>
      </p:sp>
      <p:sp>
        <p:nvSpPr>
          <p:cNvPr id="15" name="TextBox 14"/>
          <p:cNvSpPr txBox="1"/>
          <p:nvPr/>
        </p:nvSpPr>
        <p:spPr>
          <a:xfrm>
            <a:off x="2518416" y="4488117"/>
            <a:ext cx="2456589" cy="769441"/>
          </a:xfrm>
          <a:prstGeom prst="rect">
            <a:avLst/>
          </a:prstGeom>
          <a:noFill/>
        </p:spPr>
        <p:txBody>
          <a:bodyPr wrap="square" rtlCol="0">
            <a:spAutoFit/>
          </a:bodyPr>
          <a:lstStyle/>
          <a:p>
            <a:r>
              <a:rPr lang="en-IN" sz="2200" b="1" u="sng" dirty="0" smtClean="0">
                <a:latin typeface="Arial Black" panose="020B0A04020102020204" pitchFamily="34" charset="0"/>
              </a:rPr>
              <a:t>      1    .          </a:t>
            </a:r>
            <a:r>
              <a:rPr lang="en-IN" sz="2200" b="1" dirty="0" smtClean="0">
                <a:latin typeface="Arial Black" panose="020B0A04020102020204" pitchFamily="34" charset="0"/>
              </a:rPr>
              <a:t>  </a:t>
            </a:r>
          </a:p>
          <a:p>
            <a:r>
              <a:rPr lang="en-IN" sz="2200" b="1" dirty="0" smtClean="0">
                <a:latin typeface="Arial Black" panose="020B0A04020102020204" pitchFamily="34" charset="0"/>
              </a:rPr>
              <a:t> (</a:t>
            </a:r>
            <a:r>
              <a:rPr lang="en-US" sz="2200" b="1" dirty="0" smtClean="0">
                <a:latin typeface="Arial Black" panose="020B0A04020102020204" pitchFamily="34" charset="0"/>
              </a:rPr>
              <a:t>34+m)   </a:t>
            </a:r>
            <a:endParaRPr lang="en-IN" sz="2200" dirty="0">
              <a:latin typeface="Arial Black" panose="020B0A04020102020204" pitchFamily="34" charset="0"/>
            </a:endParaRPr>
          </a:p>
        </p:txBody>
      </p:sp>
      <p:sp>
        <p:nvSpPr>
          <p:cNvPr id="16" name="TextBox 15"/>
          <p:cNvSpPr txBox="1"/>
          <p:nvPr/>
        </p:nvSpPr>
        <p:spPr>
          <a:xfrm>
            <a:off x="344789" y="5517232"/>
            <a:ext cx="3367273" cy="1107996"/>
          </a:xfrm>
          <a:prstGeom prst="rect">
            <a:avLst/>
          </a:prstGeom>
          <a:noFill/>
        </p:spPr>
        <p:txBody>
          <a:bodyPr wrap="square" rtlCol="0">
            <a:spAutoFit/>
          </a:bodyPr>
          <a:lstStyle/>
          <a:p>
            <a:pPr>
              <a:lnSpc>
                <a:spcPct val="150000"/>
              </a:lnSpc>
            </a:pPr>
            <a:r>
              <a:rPr lang="en-IN" sz="2200" b="1" dirty="0" smtClean="0">
                <a:latin typeface="Arial Black" panose="020B0A04020102020204" pitchFamily="34" charset="0"/>
              </a:rPr>
              <a:t> (</a:t>
            </a:r>
            <a:r>
              <a:rPr lang="en-US" sz="2200" b="1" dirty="0" smtClean="0">
                <a:latin typeface="Arial Black" panose="020B0A04020102020204" pitchFamily="34" charset="0"/>
              </a:rPr>
              <a:t>34+m)       =  68</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        m       =  34  </a:t>
            </a:r>
            <a:endParaRPr lang="en-IN" sz="2200" dirty="0">
              <a:latin typeface="Arial Black" panose="020B0A04020102020204" pitchFamily="34" charset="0"/>
            </a:endParaRPr>
          </a:p>
        </p:txBody>
      </p:sp>
      <p:sp>
        <p:nvSpPr>
          <p:cNvPr id="17" name="TextBox 16"/>
          <p:cNvSpPr txBox="1"/>
          <p:nvPr/>
        </p:nvSpPr>
        <p:spPr>
          <a:xfrm>
            <a:off x="4440081" y="5960898"/>
            <a:ext cx="3367273" cy="600164"/>
          </a:xfrm>
          <a:prstGeom prst="rect">
            <a:avLst/>
          </a:prstGeom>
          <a:noFill/>
        </p:spPr>
        <p:txBody>
          <a:bodyPr wrap="square" rtlCol="0">
            <a:spAutoFit/>
          </a:bodyPr>
          <a:lstStyle/>
          <a:p>
            <a:pPr>
              <a:lnSpc>
                <a:spcPct val="150000"/>
              </a:lnSpc>
            </a:pPr>
            <a:r>
              <a:rPr lang="en-US" sz="2200" b="1" dirty="0" smtClean="0">
                <a:latin typeface="Arial Black" panose="020B0A04020102020204" pitchFamily="34" charset="0"/>
              </a:rPr>
              <a:t>  Answer : c</a:t>
            </a:r>
            <a:endParaRPr lang="en-IN" sz="2200" dirty="0">
              <a:latin typeface="Arial Black" panose="020B0A04020102020204" pitchFamily="34" charset="0"/>
            </a:endParaRPr>
          </a:p>
        </p:txBody>
      </p:sp>
    </p:spTree>
    <p:extLst>
      <p:ext uri="{BB962C8B-B14F-4D97-AF65-F5344CB8AC3E}">
        <p14:creationId xmlns:p14="http://schemas.microsoft.com/office/powerpoint/2010/main" val="31801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712968" cy="1446550"/>
          </a:xfrm>
          <a:prstGeom prst="rect">
            <a:avLst/>
          </a:prstGeom>
        </p:spPr>
        <p:txBody>
          <a:bodyPr wrap="square">
            <a:spAutoFit/>
          </a:bodyPr>
          <a:lstStyle/>
          <a:p>
            <a:r>
              <a:rPr lang="en-IN" sz="2200" b="1" dirty="0" smtClean="0"/>
              <a:t>19. </a:t>
            </a:r>
            <a:r>
              <a:rPr lang="en-IN" sz="2200" b="1" dirty="0"/>
              <a:t>3 men, 4 women and 6 children can complete a work in 7 days. A woman does double the work a man does and a child does half the work a man does. How many women alone can complete this work in 7 days  ?</a:t>
            </a:r>
          </a:p>
          <a:p>
            <a:r>
              <a:rPr lang="en-IN" sz="2200" b="1" dirty="0"/>
              <a:t>a) 5		b) 6		c) 7		d) 8</a:t>
            </a:r>
          </a:p>
        </p:txBody>
      </p:sp>
      <p:sp>
        <p:nvSpPr>
          <p:cNvPr id="3" name="TextBox 2"/>
          <p:cNvSpPr txBox="1"/>
          <p:nvPr/>
        </p:nvSpPr>
        <p:spPr>
          <a:xfrm>
            <a:off x="395536" y="1933612"/>
            <a:ext cx="3951654" cy="5001369"/>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cs typeface="Arabic Typesetting" panose="03020402040406030203" pitchFamily="66" charset="-78"/>
              </a:rPr>
              <a:t>3m + 4w + 6c	7 days</a:t>
            </a:r>
          </a:p>
          <a:p>
            <a:pPr>
              <a:lnSpc>
                <a:spcPct val="150000"/>
              </a:lnSpc>
            </a:pPr>
            <a:r>
              <a:rPr lang="en-US" sz="2200" dirty="0">
                <a:latin typeface="Arial Black" panose="020B0A04020102020204" pitchFamily="34" charset="0"/>
                <a:cs typeface="Arabic Typesetting" panose="03020402040406030203" pitchFamily="66" charset="-78"/>
              </a:rPr>
              <a:t>w</a:t>
            </a:r>
            <a:r>
              <a:rPr lang="en-US" sz="2200" dirty="0" smtClean="0">
                <a:latin typeface="Arial Black" panose="020B0A04020102020204" pitchFamily="34" charset="0"/>
                <a:cs typeface="Arabic Typesetting" panose="03020402040406030203" pitchFamily="66" charset="-78"/>
              </a:rPr>
              <a:t>   =   2m</a:t>
            </a:r>
          </a:p>
          <a:p>
            <a:pPr>
              <a:lnSpc>
                <a:spcPct val="150000"/>
              </a:lnSpc>
            </a:pPr>
            <a:r>
              <a:rPr lang="en-US" sz="2200" dirty="0">
                <a:latin typeface="Arial Black" panose="020B0A04020102020204" pitchFamily="34" charset="0"/>
                <a:cs typeface="Arabic Typesetting" panose="03020402040406030203" pitchFamily="66" charset="-78"/>
              </a:rPr>
              <a:t>m</a:t>
            </a:r>
            <a:r>
              <a:rPr lang="en-US" sz="2200" dirty="0" smtClean="0">
                <a:latin typeface="Arial Black" panose="020B0A04020102020204" pitchFamily="34" charset="0"/>
                <a:cs typeface="Arabic Typesetting" panose="03020402040406030203" pitchFamily="66" charset="-78"/>
              </a:rPr>
              <a:t>   =   w / 2</a:t>
            </a:r>
          </a:p>
          <a:p>
            <a:pPr>
              <a:lnSpc>
                <a:spcPct val="150000"/>
              </a:lnSpc>
            </a:pPr>
            <a:r>
              <a:rPr lang="en-US" sz="2200" dirty="0" smtClean="0">
                <a:latin typeface="Arial Black" panose="020B0A04020102020204" pitchFamily="34" charset="0"/>
                <a:cs typeface="Arabic Typesetting" panose="03020402040406030203" pitchFamily="66" charset="-78"/>
              </a:rPr>
              <a:t>3m =   3w / 2</a:t>
            </a:r>
          </a:p>
          <a:p>
            <a:pPr>
              <a:lnSpc>
                <a:spcPct val="150000"/>
              </a:lnSpc>
            </a:pPr>
            <a:endParaRPr lang="en-US" sz="2200" dirty="0">
              <a:latin typeface="Arial Black" panose="020B0A04020102020204" pitchFamily="34" charset="0"/>
              <a:cs typeface="Arabic Typesetting" panose="03020402040406030203" pitchFamily="66" charset="-78"/>
            </a:endParaRPr>
          </a:p>
          <a:p>
            <a:pPr>
              <a:lnSpc>
                <a:spcPct val="150000"/>
              </a:lnSpc>
            </a:pPr>
            <a:r>
              <a:rPr lang="en-US" sz="2200" dirty="0">
                <a:latin typeface="Arial Black" panose="020B0A04020102020204" pitchFamily="34" charset="0"/>
                <a:cs typeface="Arabic Typesetting" panose="03020402040406030203" pitchFamily="66" charset="-78"/>
              </a:rPr>
              <a:t>c</a:t>
            </a:r>
            <a:r>
              <a:rPr lang="en-US" sz="2200" dirty="0" smtClean="0">
                <a:latin typeface="Arial Black" panose="020B0A04020102020204" pitchFamily="34" charset="0"/>
                <a:cs typeface="Arabic Typesetting" panose="03020402040406030203" pitchFamily="66" charset="-78"/>
              </a:rPr>
              <a:t>    =    m / 2</a:t>
            </a:r>
          </a:p>
          <a:p>
            <a:pPr>
              <a:lnSpc>
                <a:spcPct val="150000"/>
              </a:lnSpc>
            </a:pPr>
            <a:r>
              <a:rPr lang="en-US" sz="2200" dirty="0" smtClean="0">
                <a:latin typeface="Arial Black" panose="020B0A04020102020204" pitchFamily="34" charset="0"/>
                <a:cs typeface="Arabic Typesetting" panose="03020402040406030203" pitchFamily="66" charset="-78"/>
              </a:rPr>
              <a:t>6c   =   6m / 2</a:t>
            </a:r>
          </a:p>
          <a:p>
            <a:pPr>
              <a:lnSpc>
                <a:spcPct val="150000"/>
              </a:lnSpc>
            </a:pPr>
            <a:r>
              <a:rPr lang="en-US" sz="2200" dirty="0" smtClean="0">
                <a:latin typeface="Arial Black" panose="020B0A04020102020204" pitchFamily="34" charset="0"/>
                <a:cs typeface="Arabic Typesetting" panose="03020402040406030203" pitchFamily="66" charset="-78"/>
              </a:rPr>
              <a:t>       =   3m</a:t>
            </a:r>
          </a:p>
          <a:p>
            <a:pPr>
              <a:lnSpc>
                <a:spcPct val="150000"/>
              </a:lnSpc>
            </a:pPr>
            <a:r>
              <a:rPr lang="en-US" sz="2200" dirty="0">
                <a:latin typeface="Arial Black" panose="020B0A04020102020204" pitchFamily="34" charset="0"/>
                <a:cs typeface="Arabic Typesetting" panose="03020402040406030203" pitchFamily="66" charset="-78"/>
              </a:rPr>
              <a:t> </a:t>
            </a:r>
            <a:r>
              <a:rPr lang="en-US" sz="2200" dirty="0" smtClean="0">
                <a:latin typeface="Arial Black" panose="020B0A04020102020204" pitchFamily="34" charset="0"/>
                <a:cs typeface="Arabic Typesetting" panose="03020402040406030203" pitchFamily="66" charset="-78"/>
              </a:rPr>
              <a:t>      =   3w / 2</a:t>
            </a:r>
            <a:r>
              <a:rPr lang="en-US" sz="2200" dirty="0">
                <a:latin typeface="Arial Black" panose="020B0A04020102020204" pitchFamily="34" charset="0"/>
                <a:cs typeface="Arabic Typesetting" panose="03020402040406030203" pitchFamily="66" charset="-78"/>
              </a:rPr>
              <a:t>	</a:t>
            </a:r>
            <a:endParaRPr lang="en-US" sz="2200" dirty="0" smtClean="0">
              <a:latin typeface="Arial Black" panose="020B0A04020102020204" pitchFamily="34" charset="0"/>
              <a:cs typeface="Arabic Typesetting" panose="03020402040406030203" pitchFamily="66" charset="-78"/>
            </a:endParaRPr>
          </a:p>
          <a:p>
            <a:endParaRPr lang="en-IN" sz="2200" dirty="0">
              <a:latin typeface="Arial Black" panose="020B0A04020102020204" pitchFamily="34" charset="0"/>
              <a:cs typeface="Arabic Typesetting" panose="03020402040406030203" pitchFamily="66" charset="-78"/>
            </a:endParaRPr>
          </a:p>
        </p:txBody>
      </p:sp>
      <p:sp>
        <p:nvSpPr>
          <p:cNvPr id="4" name="TextBox 3"/>
          <p:cNvSpPr txBox="1"/>
          <p:nvPr/>
        </p:nvSpPr>
        <p:spPr>
          <a:xfrm>
            <a:off x="4608004" y="1943421"/>
            <a:ext cx="4356484" cy="1055354"/>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(3w / 2) + 4w + (3w / 2) 				    7 days</a:t>
            </a:r>
          </a:p>
        </p:txBody>
      </p:sp>
      <p:sp>
        <p:nvSpPr>
          <p:cNvPr id="5" name="Rectangle 4"/>
          <p:cNvSpPr/>
          <p:nvPr/>
        </p:nvSpPr>
        <p:spPr>
          <a:xfrm>
            <a:off x="4572000" y="3140968"/>
            <a:ext cx="4572000" cy="2071016"/>
          </a:xfrm>
          <a:prstGeom prst="rect">
            <a:avLst/>
          </a:prstGeom>
        </p:spPr>
        <p:txBody>
          <a:bodyPr>
            <a:spAutoFit/>
          </a:bodyPr>
          <a:lstStyle/>
          <a:p>
            <a:pPr>
              <a:lnSpc>
                <a:spcPct val="150000"/>
              </a:lnSpc>
            </a:pPr>
            <a:r>
              <a:rPr lang="en-US" sz="2200" dirty="0">
                <a:latin typeface="Arial Black" panose="020B0A04020102020204" pitchFamily="34" charset="0"/>
              </a:rPr>
              <a:t>3w + 4w		    7 days</a:t>
            </a:r>
          </a:p>
          <a:p>
            <a:pPr>
              <a:lnSpc>
                <a:spcPct val="150000"/>
              </a:lnSpc>
            </a:pPr>
            <a:r>
              <a:rPr lang="en-US" sz="2200" dirty="0">
                <a:latin typeface="Arial Black" panose="020B0A04020102020204" pitchFamily="34" charset="0"/>
              </a:rPr>
              <a:t>7w			    7 days</a:t>
            </a:r>
          </a:p>
          <a:p>
            <a:pPr>
              <a:lnSpc>
                <a:spcPct val="150000"/>
              </a:lnSpc>
            </a:pPr>
            <a:endParaRPr lang="en-US" sz="2200" dirty="0">
              <a:latin typeface="Arial Black" panose="020B0A04020102020204" pitchFamily="34" charset="0"/>
            </a:endParaRPr>
          </a:p>
          <a:p>
            <a:pPr>
              <a:lnSpc>
                <a:spcPct val="150000"/>
              </a:lnSpc>
            </a:pPr>
            <a:r>
              <a:rPr lang="en-US" sz="2200" dirty="0">
                <a:latin typeface="Arial Black" panose="020B0A04020102020204" pitchFamily="34" charset="0"/>
              </a:rPr>
              <a:t>Answer : c</a:t>
            </a:r>
            <a:endParaRPr lang="en-IN" sz="2200" dirty="0">
              <a:latin typeface="Arial Black" panose="020B0A04020102020204" pitchFamily="34" charset="0"/>
            </a:endParaRPr>
          </a:p>
        </p:txBody>
      </p:sp>
    </p:spTree>
    <p:extLst>
      <p:ext uri="{BB962C8B-B14F-4D97-AF65-F5344CB8AC3E}">
        <p14:creationId xmlns:p14="http://schemas.microsoft.com/office/powerpoint/2010/main" val="322735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1785104"/>
          </a:xfrm>
          <a:prstGeom prst="rect">
            <a:avLst/>
          </a:prstGeom>
        </p:spPr>
        <p:txBody>
          <a:bodyPr wrap="square">
            <a:spAutoFit/>
          </a:bodyPr>
          <a:lstStyle/>
          <a:p>
            <a:r>
              <a:rPr lang="en-IN" sz="2200" b="1" dirty="0" smtClean="0"/>
              <a:t>20. </a:t>
            </a:r>
            <a:r>
              <a:rPr lang="en-IN" sz="2200" b="1" dirty="0"/>
              <a:t>A swimming pool can be filled by an inlet pipe in 10 hours and emptied by an outlet pipe in 12 hours. One day the pool is empty and the owner opens the inlet pipe to fill the pool. However, he forgets to close the outlet. With both the pipes open, how long will it take to fill the pool? </a:t>
            </a:r>
          </a:p>
          <a:p>
            <a:r>
              <a:rPr lang="en-IN" sz="2200" b="1" dirty="0"/>
              <a:t>a) 50 hours	</a:t>
            </a:r>
            <a:r>
              <a:rPr lang="en-IN" sz="2200" b="1" dirty="0" smtClean="0"/>
              <a:t>b</a:t>
            </a:r>
            <a:r>
              <a:rPr lang="en-IN" sz="2200" b="1" dirty="0"/>
              <a:t>) 60 hours	</a:t>
            </a:r>
            <a:r>
              <a:rPr lang="en-IN" sz="2200" b="1" dirty="0" smtClean="0"/>
              <a:t>c</a:t>
            </a:r>
            <a:r>
              <a:rPr lang="en-IN" sz="2200" b="1" dirty="0"/>
              <a:t>) 40 hours 	</a:t>
            </a:r>
            <a:r>
              <a:rPr lang="en-IN" sz="2200" b="1" dirty="0" smtClean="0"/>
              <a:t>d</a:t>
            </a:r>
            <a:r>
              <a:rPr lang="en-IN" sz="2200" b="1" dirty="0"/>
              <a:t>) None of these</a:t>
            </a:r>
          </a:p>
        </p:txBody>
      </p:sp>
      <mc:AlternateContent xmlns:mc="http://schemas.openxmlformats.org/markup-compatibility/2006" xmlns:a14="http://schemas.microsoft.com/office/drawing/2010/main">
        <mc:Choice Requires="a14">
          <p:sp>
            <p:nvSpPr>
              <p:cNvPr id="3" name="TextBox 2"/>
              <p:cNvSpPr txBox="1"/>
              <p:nvPr/>
            </p:nvSpPr>
            <p:spPr>
              <a:xfrm>
                <a:off x="2030423" y="2911786"/>
                <a:ext cx="615874"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𝟏𝟎</m:t>
                          </m:r>
                        </m:den>
                      </m:f>
                    </m:oMath>
                  </m:oMathPara>
                </a14:m>
                <a:endParaRPr lang="en-IN" sz="2200" b="1" dirty="0">
                  <a:latin typeface="Arial Black" panose="020B0A040201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030423" y="2911786"/>
                <a:ext cx="615874" cy="728341"/>
              </a:xfrm>
              <a:prstGeom prst="rect">
                <a:avLst/>
              </a:prstGeom>
              <a:blipFill rotWithShape="1">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956126" y="2925841"/>
                <a:ext cx="615874" cy="7261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𝟏𝟐</m:t>
                          </m:r>
                        </m:den>
                      </m:f>
                    </m:oMath>
                  </m:oMathPara>
                </a14:m>
                <a:endParaRPr lang="en-IN" sz="2200" b="1" dirty="0">
                  <a:latin typeface="Arial Black" panose="020B0A04020102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956126" y="2925841"/>
                <a:ext cx="615874" cy="726161"/>
              </a:xfrm>
              <a:prstGeom prst="rect">
                <a:avLst/>
              </a:prstGeom>
              <a:blipFill rotWithShape="1">
                <a:blip r:embed="rId3"/>
                <a:stretch>
                  <a:fillRect/>
                </a:stretch>
              </a:blipFill>
            </p:spPr>
            <p:txBody>
              <a:bodyPr/>
              <a:lstStyle/>
              <a:p>
                <a:r>
                  <a:rPr lang="en-IN">
                    <a:noFill/>
                  </a:rPr>
                  <a:t> </a:t>
                </a:r>
              </a:p>
            </p:txBody>
          </p:sp>
        </mc:Fallback>
      </mc:AlternateContent>
      <p:sp>
        <p:nvSpPr>
          <p:cNvPr id="5" name="TextBox 4"/>
          <p:cNvSpPr txBox="1"/>
          <p:nvPr/>
        </p:nvSpPr>
        <p:spPr>
          <a:xfrm>
            <a:off x="1672222" y="4017144"/>
            <a:ext cx="244443"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6" name="TextBox 5"/>
          <p:cNvSpPr txBox="1"/>
          <p:nvPr/>
        </p:nvSpPr>
        <p:spPr>
          <a:xfrm>
            <a:off x="2537923" y="4025686"/>
            <a:ext cx="244443"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7" name="TextBox 6"/>
          <p:cNvSpPr txBox="1"/>
          <p:nvPr/>
        </p:nvSpPr>
        <p:spPr>
          <a:xfrm>
            <a:off x="2055684" y="2016252"/>
            <a:ext cx="2588324" cy="430887"/>
          </a:xfrm>
          <a:prstGeom prst="rect">
            <a:avLst/>
          </a:prstGeom>
          <a:noFill/>
        </p:spPr>
        <p:txBody>
          <a:bodyPr wrap="square" rtlCol="0">
            <a:spAutoFit/>
          </a:bodyPr>
          <a:lstStyle/>
          <a:p>
            <a:r>
              <a:rPr lang="en-US" sz="2200" dirty="0" smtClean="0">
                <a:latin typeface="Arial Black" panose="020B0A04020102020204" pitchFamily="34" charset="0"/>
              </a:rPr>
              <a:t>In		Out      </a:t>
            </a:r>
            <a:endParaRPr lang="en-IN" sz="2200" dirty="0">
              <a:latin typeface="Arial Black" panose="020B0A04020102020204" pitchFamily="34" charset="0"/>
            </a:endParaRPr>
          </a:p>
        </p:txBody>
      </p:sp>
      <p:sp>
        <p:nvSpPr>
          <p:cNvPr id="8" name="TextBox 7"/>
          <p:cNvSpPr txBox="1"/>
          <p:nvPr/>
        </p:nvSpPr>
        <p:spPr>
          <a:xfrm>
            <a:off x="2073650" y="2457761"/>
            <a:ext cx="2588324" cy="430887"/>
          </a:xfrm>
          <a:prstGeom prst="rect">
            <a:avLst/>
          </a:prstGeom>
          <a:noFill/>
        </p:spPr>
        <p:txBody>
          <a:bodyPr wrap="square" rtlCol="0">
            <a:spAutoFit/>
          </a:bodyPr>
          <a:lstStyle/>
          <a:p>
            <a:r>
              <a:rPr lang="en-US" sz="2200" dirty="0" smtClean="0">
                <a:latin typeface="Arial Black" panose="020B0A04020102020204" pitchFamily="34" charset="0"/>
              </a:rPr>
              <a:t>10		 12      </a:t>
            </a:r>
            <a:endParaRPr lang="en-IN" sz="2200" dirty="0">
              <a:latin typeface="Arial Black" panose="020B0A04020102020204" pitchFamily="34" charset="0"/>
            </a:endParaRPr>
          </a:p>
        </p:txBody>
      </p:sp>
      <p:sp>
        <p:nvSpPr>
          <p:cNvPr id="9" name="TextBox 8"/>
          <p:cNvSpPr txBox="1"/>
          <p:nvPr/>
        </p:nvSpPr>
        <p:spPr>
          <a:xfrm>
            <a:off x="76237" y="2457761"/>
            <a:ext cx="1111387" cy="430887"/>
          </a:xfrm>
          <a:prstGeom prst="rect">
            <a:avLst/>
          </a:prstGeom>
          <a:noFill/>
        </p:spPr>
        <p:txBody>
          <a:bodyPr wrap="square" rtlCol="0">
            <a:spAutoFit/>
          </a:bodyPr>
          <a:lstStyle/>
          <a:p>
            <a:r>
              <a:rPr lang="en-US" sz="2200" dirty="0" err="1" smtClean="0">
                <a:latin typeface="Arial Black" panose="020B0A04020102020204" pitchFamily="34" charset="0"/>
              </a:rPr>
              <a:t>Hrs</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10" name="TextBox 9"/>
          <p:cNvSpPr txBox="1"/>
          <p:nvPr/>
        </p:nvSpPr>
        <p:spPr>
          <a:xfrm>
            <a:off x="107504" y="3018262"/>
            <a:ext cx="1111387" cy="430887"/>
          </a:xfrm>
          <a:prstGeom prst="rect">
            <a:avLst/>
          </a:prstGeom>
          <a:noFill/>
        </p:spPr>
        <p:txBody>
          <a:bodyPr wrap="square" rtlCol="0">
            <a:spAutoFit/>
          </a:bodyPr>
          <a:lstStyle/>
          <a:p>
            <a:r>
              <a:rPr lang="en-US" sz="2200" dirty="0" smtClean="0">
                <a:latin typeface="Arial Black" panose="020B0A04020102020204" pitchFamily="34" charset="0"/>
              </a:rPr>
              <a:t>1 </a:t>
            </a:r>
            <a:r>
              <a:rPr lang="en-US" sz="2200" dirty="0" err="1" smtClean="0">
                <a:latin typeface="Arial Black" panose="020B0A04020102020204" pitchFamily="34" charset="0"/>
              </a:rPr>
              <a:t>Hr</a:t>
            </a:r>
            <a:r>
              <a:rPr lang="en-US" sz="2200" dirty="0" smtClean="0">
                <a:latin typeface="Arial Black" panose="020B0A04020102020204" pitchFamily="34" charset="0"/>
              </a:rPr>
              <a:t>     </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1056348" y="3868416"/>
                <a:ext cx="615874"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𝟏𝟎</m:t>
                          </m:r>
                        </m:den>
                      </m:f>
                    </m:oMath>
                  </m:oMathPara>
                </a14:m>
                <a:endParaRPr lang="en-IN" sz="2200" b="1" dirty="0">
                  <a:latin typeface="Arial Black" panose="020B0A04020102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056348" y="3868416"/>
                <a:ext cx="615874" cy="728341"/>
              </a:xfrm>
              <a:prstGeom prst="rect">
                <a:avLst/>
              </a:prstGeom>
              <a:blipFill rotWithShape="1">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916665" y="3867872"/>
                <a:ext cx="615874" cy="7261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𝟏𝟐</m:t>
                          </m:r>
                        </m:den>
                      </m:f>
                    </m:oMath>
                  </m:oMathPara>
                </a14:m>
                <a:endParaRPr lang="en-IN" sz="2200" b="1" dirty="0">
                  <a:latin typeface="Arial Black" panose="020B0A04020102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916665" y="3867872"/>
                <a:ext cx="615874" cy="726161"/>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955202" y="3878048"/>
                <a:ext cx="1013804" cy="7352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𝟔</m:t>
                          </m:r>
                          <m:r>
                            <a:rPr lang="en-US" sz="2200" b="1" i="1" smtClean="0">
                              <a:latin typeface="Cambria Math"/>
                            </a:rPr>
                            <m:t> −</m:t>
                          </m:r>
                          <m:r>
                            <a:rPr lang="en-US" sz="2200" b="1" i="1" smtClean="0">
                              <a:latin typeface="Cambria Math"/>
                            </a:rPr>
                            <m:t>𝟓</m:t>
                          </m:r>
                        </m:num>
                        <m:den>
                          <m:r>
                            <a:rPr lang="en-US" sz="2200" b="1" i="1" smtClean="0">
                              <a:latin typeface="Cambria Math"/>
                            </a:rPr>
                            <m:t>𝟔𝟎</m:t>
                          </m:r>
                        </m:den>
                      </m:f>
                    </m:oMath>
                  </m:oMathPara>
                </a14:m>
                <a:endParaRPr lang="en-IN" sz="2200" b="1" dirty="0">
                  <a:latin typeface="Arial Black" panose="020B0A04020102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955202" y="3878048"/>
                <a:ext cx="1013804" cy="735201"/>
              </a:xfrm>
              <a:prstGeom prst="rect">
                <a:avLst/>
              </a:prstGeom>
              <a:blipFill rotWithShape="1">
                <a:blip r:embed="rId6"/>
                <a:stretch>
                  <a:fillRect/>
                </a:stretch>
              </a:blipFill>
            </p:spPr>
            <p:txBody>
              <a:bodyPr/>
              <a:lstStyle/>
              <a:p>
                <a:r>
                  <a:rPr lang="en-IN">
                    <a:noFill/>
                  </a:rPr>
                  <a:t> </a:t>
                </a:r>
              </a:p>
            </p:txBody>
          </p:sp>
        </mc:Fallback>
      </mc:AlternateContent>
      <p:sp>
        <p:nvSpPr>
          <p:cNvPr id="14" name="TextBox 13"/>
          <p:cNvSpPr txBox="1"/>
          <p:nvPr/>
        </p:nvSpPr>
        <p:spPr>
          <a:xfrm>
            <a:off x="2537923" y="4710871"/>
            <a:ext cx="244443"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15" name="TextBox 14"/>
              <p:cNvSpPr txBox="1"/>
              <p:nvPr/>
            </p:nvSpPr>
            <p:spPr>
              <a:xfrm>
                <a:off x="2955202" y="4563233"/>
                <a:ext cx="615873"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𝟔𝟎</m:t>
                          </m:r>
                        </m:den>
                      </m:f>
                    </m:oMath>
                  </m:oMathPara>
                </a14:m>
                <a:endParaRPr lang="en-IN" sz="2200" b="1" dirty="0">
                  <a:latin typeface="Arial Black" panose="020B0A04020102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955202" y="4563233"/>
                <a:ext cx="615873" cy="728341"/>
              </a:xfrm>
              <a:prstGeom prst="rect">
                <a:avLst/>
              </a:prstGeom>
              <a:blipFill rotWithShape="1">
                <a:blip r:embed="rId7"/>
                <a:stretch>
                  <a:fillRect/>
                </a:stretch>
              </a:blipFill>
            </p:spPr>
            <p:txBody>
              <a:bodyPr/>
              <a:lstStyle/>
              <a:p>
                <a:r>
                  <a:rPr lang="en-IN">
                    <a:noFill/>
                  </a:rPr>
                  <a:t> </a:t>
                </a:r>
              </a:p>
            </p:txBody>
          </p:sp>
        </mc:Fallback>
      </mc:AlternateContent>
      <p:sp>
        <p:nvSpPr>
          <p:cNvPr id="16" name="TextBox 15"/>
          <p:cNvSpPr txBox="1"/>
          <p:nvPr/>
        </p:nvSpPr>
        <p:spPr>
          <a:xfrm>
            <a:off x="1606490" y="5143992"/>
            <a:ext cx="3313295" cy="1107996"/>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Filled in 60 </a:t>
            </a:r>
            <a:r>
              <a:rPr lang="en-US" sz="2200" dirty="0" err="1" smtClean="0">
                <a:latin typeface="Arial Black" panose="020B0A04020102020204" pitchFamily="34" charset="0"/>
              </a:rPr>
              <a:t>Hrs</a:t>
            </a: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Answer : b     </a:t>
            </a:r>
            <a:endParaRPr lang="en-IN" sz="2200" dirty="0">
              <a:latin typeface="Arial Black" panose="020B0A04020102020204" pitchFamily="34" charset="0"/>
            </a:endParaRPr>
          </a:p>
        </p:txBody>
      </p:sp>
      <p:sp>
        <p:nvSpPr>
          <p:cNvPr id="17" name="TextBox 16"/>
          <p:cNvSpPr txBox="1"/>
          <p:nvPr/>
        </p:nvSpPr>
        <p:spPr>
          <a:xfrm>
            <a:off x="4947081" y="1934271"/>
            <a:ext cx="4089415" cy="2123658"/>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LCM of 10 and 12 = 60</a:t>
            </a:r>
          </a:p>
          <a:p>
            <a:pPr>
              <a:lnSpc>
                <a:spcPct val="150000"/>
              </a:lnSpc>
            </a:pPr>
            <a:r>
              <a:rPr lang="en-US" sz="2200" dirty="0" smtClean="0">
                <a:latin typeface="Arial Black" panose="020B0A04020102020204" pitchFamily="34" charset="0"/>
              </a:rPr>
              <a:t>Capacity of the tank 60 L</a:t>
            </a:r>
          </a:p>
          <a:p>
            <a:pPr>
              <a:lnSpc>
                <a:spcPct val="150000"/>
              </a:lnSpc>
            </a:pP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18" name="TextBox 17"/>
          <p:cNvSpPr txBox="1"/>
          <p:nvPr/>
        </p:nvSpPr>
        <p:spPr>
          <a:xfrm>
            <a:off x="6440887" y="2995476"/>
            <a:ext cx="2588324" cy="430887"/>
          </a:xfrm>
          <a:prstGeom prst="rect">
            <a:avLst/>
          </a:prstGeom>
          <a:noFill/>
        </p:spPr>
        <p:txBody>
          <a:bodyPr wrap="square" rtlCol="0">
            <a:spAutoFit/>
          </a:bodyPr>
          <a:lstStyle/>
          <a:p>
            <a:r>
              <a:rPr lang="en-US" sz="2200" dirty="0" smtClean="0">
                <a:latin typeface="Arial Black" panose="020B0A04020102020204" pitchFamily="34" charset="0"/>
              </a:rPr>
              <a:t>In		Out      </a:t>
            </a:r>
            <a:endParaRPr lang="en-IN" sz="2200" dirty="0">
              <a:latin typeface="Arial Black" panose="020B0A04020102020204" pitchFamily="34" charset="0"/>
            </a:endParaRPr>
          </a:p>
        </p:txBody>
      </p:sp>
      <p:sp>
        <p:nvSpPr>
          <p:cNvPr id="19" name="TextBox 18"/>
          <p:cNvSpPr txBox="1"/>
          <p:nvPr/>
        </p:nvSpPr>
        <p:spPr>
          <a:xfrm>
            <a:off x="6458853" y="3436985"/>
            <a:ext cx="2588324" cy="430887"/>
          </a:xfrm>
          <a:prstGeom prst="rect">
            <a:avLst/>
          </a:prstGeom>
          <a:noFill/>
        </p:spPr>
        <p:txBody>
          <a:bodyPr wrap="square" rtlCol="0">
            <a:spAutoFit/>
          </a:bodyPr>
          <a:lstStyle/>
          <a:p>
            <a:r>
              <a:rPr lang="en-US" sz="2200" dirty="0" smtClean="0">
                <a:latin typeface="Arial Black" panose="020B0A04020102020204" pitchFamily="34" charset="0"/>
              </a:rPr>
              <a:t>10		 12      </a:t>
            </a:r>
            <a:endParaRPr lang="en-IN" sz="2200" dirty="0">
              <a:latin typeface="Arial Black" panose="020B0A04020102020204" pitchFamily="34" charset="0"/>
            </a:endParaRPr>
          </a:p>
        </p:txBody>
      </p:sp>
      <p:sp>
        <p:nvSpPr>
          <p:cNvPr id="20" name="TextBox 19"/>
          <p:cNvSpPr txBox="1"/>
          <p:nvPr/>
        </p:nvSpPr>
        <p:spPr>
          <a:xfrm>
            <a:off x="5176102" y="3424682"/>
            <a:ext cx="1111387" cy="430887"/>
          </a:xfrm>
          <a:prstGeom prst="rect">
            <a:avLst/>
          </a:prstGeom>
          <a:noFill/>
        </p:spPr>
        <p:txBody>
          <a:bodyPr wrap="square" rtlCol="0">
            <a:spAutoFit/>
          </a:bodyPr>
          <a:lstStyle/>
          <a:p>
            <a:r>
              <a:rPr lang="en-US" sz="2200" dirty="0" err="1" smtClean="0">
                <a:latin typeface="Arial Black" panose="020B0A04020102020204" pitchFamily="34" charset="0"/>
              </a:rPr>
              <a:t>Hrs</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21" name="TextBox 20"/>
          <p:cNvSpPr txBox="1"/>
          <p:nvPr/>
        </p:nvSpPr>
        <p:spPr>
          <a:xfrm>
            <a:off x="5176102" y="3873720"/>
            <a:ext cx="1111387" cy="430887"/>
          </a:xfrm>
          <a:prstGeom prst="rect">
            <a:avLst/>
          </a:prstGeom>
          <a:noFill/>
        </p:spPr>
        <p:txBody>
          <a:bodyPr wrap="square" rtlCol="0">
            <a:spAutoFit/>
          </a:bodyPr>
          <a:lstStyle/>
          <a:p>
            <a:r>
              <a:rPr lang="en-US" sz="2200" dirty="0" smtClean="0">
                <a:latin typeface="Arial Black" panose="020B0A04020102020204" pitchFamily="34" charset="0"/>
              </a:rPr>
              <a:t>1 </a:t>
            </a:r>
            <a:r>
              <a:rPr lang="en-US" sz="2200" dirty="0" err="1" smtClean="0">
                <a:latin typeface="Arial Black" panose="020B0A04020102020204" pitchFamily="34" charset="0"/>
              </a:rPr>
              <a:t>Hr</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22" name="TextBox 21"/>
          <p:cNvSpPr txBox="1"/>
          <p:nvPr/>
        </p:nvSpPr>
        <p:spPr>
          <a:xfrm>
            <a:off x="6458853" y="3873720"/>
            <a:ext cx="2588324" cy="430887"/>
          </a:xfrm>
          <a:prstGeom prst="rect">
            <a:avLst/>
          </a:prstGeom>
          <a:noFill/>
        </p:spPr>
        <p:txBody>
          <a:bodyPr wrap="square" rtlCol="0">
            <a:spAutoFit/>
          </a:bodyPr>
          <a:lstStyle/>
          <a:p>
            <a:r>
              <a:rPr lang="en-US" sz="2200" dirty="0">
                <a:latin typeface="Arial Black" panose="020B0A04020102020204" pitchFamily="34" charset="0"/>
              </a:rPr>
              <a:t> </a:t>
            </a:r>
            <a:r>
              <a:rPr lang="en-US" sz="2200" dirty="0" smtClean="0">
                <a:latin typeface="Arial Black" panose="020B0A04020102020204" pitchFamily="34" charset="0"/>
              </a:rPr>
              <a:t>6		  5      </a:t>
            </a:r>
            <a:endParaRPr lang="en-IN" sz="2200" dirty="0">
              <a:latin typeface="Arial Black" panose="020B0A04020102020204" pitchFamily="34" charset="0"/>
            </a:endParaRPr>
          </a:p>
        </p:txBody>
      </p:sp>
      <p:sp>
        <p:nvSpPr>
          <p:cNvPr id="23" name="TextBox 22"/>
          <p:cNvSpPr txBox="1"/>
          <p:nvPr/>
        </p:nvSpPr>
        <p:spPr>
          <a:xfrm>
            <a:off x="6474952" y="4288226"/>
            <a:ext cx="2588324" cy="2123658"/>
          </a:xfrm>
          <a:prstGeom prst="rect">
            <a:avLst/>
          </a:prstGeom>
          <a:noFill/>
        </p:spPr>
        <p:txBody>
          <a:bodyPr wrap="square" rtlCol="0">
            <a:spAutoFit/>
          </a:bodyPr>
          <a:lstStyle/>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6  -  5  = 1</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1 L in 1 </a:t>
            </a:r>
            <a:r>
              <a:rPr lang="en-US" sz="2200" dirty="0" err="1" smtClean="0">
                <a:latin typeface="Arial Black" panose="020B0A04020102020204" pitchFamily="34" charset="0"/>
              </a:rPr>
              <a:t>Hr</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60 L in ?</a:t>
            </a:r>
          </a:p>
          <a:p>
            <a:pPr>
              <a:lnSpc>
                <a:spcPct val="150000"/>
              </a:lnSpc>
            </a:pPr>
            <a:r>
              <a:rPr lang="en-US" sz="2200" dirty="0" smtClean="0">
                <a:latin typeface="Arial Black" panose="020B0A04020102020204" pitchFamily="34" charset="0"/>
              </a:rPr>
              <a:t> 60 </a:t>
            </a:r>
            <a:r>
              <a:rPr lang="en-US" sz="2200" dirty="0" err="1" smtClean="0">
                <a:latin typeface="Arial Black" panose="020B0A04020102020204" pitchFamily="34" charset="0"/>
              </a:rPr>
              <a:t>Hrs</a:t>
            </a:r>
            <a:r>
              <a:rPr lang="en-US" sz="2200" dirty="0" smtClean="0">
                <a:latin typeface="Arial Black" panose="020B0A04020102020204" pitchFamily="34" charset="0"/>
              </a:rPr>
              <a:t>       </a:t>
            </a:r>
            <a:endParaRPr lang="en-IN" sz="2200" dirty="0">
              <a:latin typeface="Arial Black" panose="020B0A04020102020204" pitchFamily="34" charset="0"/>
            </a:endParaRPr>
          </a:p>
        </p:txBody>
      </p:sp>
      <p:cxnSp>
        <p:nvCxnSpPr>
          <p:cNvPr id="25" name="Straight Connector 24"/>
          <p:cNvCxnSpPr/>
          <p:nvPr/>
        </p:nvCxnSpPr>
        <p:spPr>
          <a:xfrm>
            <a:off x="4788024" y="2016252"/>
            <a:ext cx="0" cy="46531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64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8" grpId="0"/>
      <p:bldP spid="19" grpId="0"/>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260648"/>
            <a:ext cx="8496944" cy="1107996"/>
          </a:xfrm>
          <a:prstGeom prst="rect">
            <a:avLst/>
          </a:prstGeom>
          <a:noFill/>
        </p:spPr>
        <p:txBody>
          <a:bodyPr wrap="square" rtlCol="0">
            <a:spAutoFit/>
          </a:bodyPr>
          <a:lstStyle/>
          <a:p>
            <a:r>
              <a:rPr lang="en-US" sz="2200" b="1" dirty="0" smtClean="0"/>
              <a:t>Example</a:t>
            </a:r>
          </a:p>
          <a:p>
            <a:r>
              <a:rPr lang="en-US" sz="2200" b="1" dirty="0" smtClean="0"/>
              <a:t>A can complete a job in 10 days and B can do the same job in 15 days. In how many days A and B together can complete the job? </a:t>
            </a:r>
            <a:endParaRPr lang="en-IN" sz="2200" b="1" dirty="0"/>
          </a:p>
        </p:txBody>
      </p:sp>
      <p:sp>
        <p:nvSpPr>
          <p:cNvPr id="4" name="TextBox 3"/>
          <p:cNvSpPr txBox="1"/>
          <p:nvPr/>
        </p:nvSpPr>
        <p:spPr>
          <a:xfrm>
            <a:off x="395536" y="1700808"/>
            <a:ext cx="1368152" cy="430887"/>
          </a:xfrm>
          <a:prstGeom prst="rect">
            <a:avLst/>
          </a:prstGeom>
          <a:noFill/>
        </p:spPr>
        <p:txBody>
          <a:bodyPr wrap="square" rtlCol="0">
            <a:spAutoFit/>
          </a:bodyPr>
          <a:lstStyle/>
          <a:p>
            <a:r>
              <a:rPr lang="en-US" sz="2200" b="1" dirty="0" smtClean="0">
                <a:latin typeface="+mj-lt"/>
                <a:cs typeface="Arial" panose="020B0604020202020204" pitchFamily="34" charset="0"/>
              </a:rPr>
              <a:t>Method 1</a:t>
            </a:r>
            <a:r>
              <a:rPr lang="en-US" sz="2200" b="1" dirty="0" smtClean="0">
                <a:latin typeface="+mj-lt"/>
                <a:cs typeface="Times New Roman" panose="02020603050405020304" pitchFamily="18" charset="0"/>
              </a:rPr>
              <a:t> </a:t>
            </a:r>
            <a:endParaRPr lang="en-US" sz="2200" b="1" dirty="0">
              <a:latin typeface="+mj-lt"/>
              <a:cs typeface="Times New Roman" panose="02020603050405020304" pitchFamily="18" charset="0"/>
            </a:endParaRPr>
          </a:p>
        </p:txBody>
      </p:sp>
      <p:sp>
        <p:nvSpPr>
          <p:cNvPr id="9" name="Rectangle 8"/>
          <p:cNvSpPr/>
          <p:nvPr/>
        </p:nvSpPr>
        <p:spPr>
          <a:xfrm>
            <a:off x="1880280" y="3562798"/>
            <a:ext cx="45947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12" name="TextBox 11"/>
          <p:cNvSpPr txBox="1"/>
          <p:nvPr/>
        </p:nvSpPr>
        <p:spPr>
          <a:xfrm>
            <a:off x="260100" y="2669728"/>
            <a:ext cx="819512" cy="430887"/>
          </a:xfrm>
          <a:prstGeom prst="rect">
            <a:avLst/>
          </a:prstGeom>
          <a:noFill/>
        </p:spPr>
        <p:txBody>
          <a:bodyPr wrap="square" rtlCol="0">
            <a:spAutoFit/>
          </a:bodyPr>
          <a:lstStyle/>
          <a:p>
            <a:r>
              <a:rPr lang="en-US" sz="2200" b="1" dirty="0" smtClean="0">
                <a:latin typeface="+mj-lt"/>
                <a:cs typeface="Arial" panose="020B0604020202020204" pitchFamily="34" charset="0"/>
              </a:rPr>
              <a:t>Days</a:t>
            </a:r>
            <a:r>
              <a:rPr lang="en-US" sz="2200" b="1" dirty="0" smtClean="0">
                <a:latin typeface="+mj-lt"/>
                <a:cs typeface="Times New Roman" panose="02020603050405020304" pitchFamily="18" charset="0"/>
              </a:rPr>
              <a:t> </a:t>
            </a:r>
            <a:endParaRPr lang="en-US" sz="2200" b="1" dirty="0">
              <a:latin typeface="+mj-lt"/>
              <a:cs typeface="Times New Roman" panose="02020603050405020304" pitchFamily="18" charset="0"/>
            </a:endParaRPr>
          </a:p>
        </p:txBody>
      </p:sp>
      <p:sp>
        <p:nvSpPr>
          <p:cNvPr id="13" name="TextBox 12"/>
          <p:cNvSpPr txBox="1"/>
          <p:nvPr/>
        </p:nvSpPr>
        <p:spPr>
          <a:xfrm>
            <a:off x="1905856" y="2247498"/>
            <a:ext cx="1586024" cy="430887"/>
          </a:xfrm>
          <a:prstGeom prst="rect">
            <a:avLst/>
          </a:prstGeom>
          <a:noFill/>
        </p:spPr>
        <p:txBody>
          <a:bodyPr wrap="square" rtlCol="0">
            <a:spAutoFit/>
          </a:bodyPr>
          <a:lstStyle/>
          <a:p>
            <a:r>
              <a:rPr lang="en-US" sz="2200" b="1" dirty="0" smtClean="0">
                <a:latin typeface="+mj-lt"/>
                <a:cs typeface="Arial" panose="020B0604020202020204" pitchFamily="34" charset="0"/>
              </a:rPr>
              <a:t>A                B</a:t>
            </a:r>
            <a:r>
              <a:rPr lang="en-US" sz="2200" b="1" dirty="0" smtClean="0">
                <a:latin typeface="+mj-lt"/>
                <a:cs typeface="Times New Roman" panose="02020603050405020304" pitchFamily="18" charset="0"/>
              </a:rPr>
              <a:t> </a:t>
            </a:r>
            <a:endParaRPr lang="en-US" sz="2200" b="1" dirty="0">
              <a:latin typeface="+mj-lt"/>
              <a:cs typeface="Times New Roman" panose="02020603050405020304" pitchFamily="18" charset="0"/>
            </a:endParaRPr>
          </a:p>
        </p:txBody>
      </p:sp>
      <p:sp>
        <p:nvSpPr>
          <p:cNvPr id="14" name="TextBox 13"/>
          <p:cNvSpPr txBox="1"/>
          <p:nvPr/>
        </p:nvSpPr>
        <p:spPr>
          <a:xfrm>
            <a:off x="1880280" y="2698917"/>
            <a:ext cx="1611600" cy="430887"/>
          </a:xfrm>
          <a:prstGeom prst="rect">
            <a:avLst/>
          </a:prstGeom>
          <a:noFill/>
        </p:spPr>
        <p:txBody>
          <a:bodyPr wrap="square" rtlCol="0">
            <a:spAutoFit/>
          </a:bodyPr>
          <a:lstStyle/>
          <a:p>
            <a:r>
              <a:rPr lang="en-US" sz="2200" b="1" dirty="0" smtClean="0">
                <a:latin typeface="+mj-lt"/>
                <a:cs typeface="Arial" panose="020B0604020202020204" pitchFamily="34" charset="0"/>
              </a:rPr>
              <a:t>10             15</a:t>
            </a:r>
            <a:r>
              <a:rPr lang="en-US" sz="2200" b="1" dirty="0" smtClean="0">
                <a:latin typeface="+mj-lt"/>
                <a:cs typeface="Times New Roman" panose="02020603050405020304" pitchFamily="18" charset="0"/>
              </a:rPr>
              <a:t> </a:t>
            </a:r>
            <a:endParaRPr lang="en-US" sz="2200" b="1" dirty="0">
              <a:latin typeface="+mj-lt"/>
              <a:cs typeface="Times New Roman" panose="02020603050405020304" pitchFamily="18" charset="0"/>
            </a:endParaRPr>
          </a:p>
        </p:txBody>
      </p:sp>
      <p:sp>
        <p:nvSpPr>
          <p:cNvPr id="15" name="TextBox 14"/>
          <p:cNvSpPr txBox="1"/>
          <p:nvPr/>
        </p:nvSpPr>
        <p:spPr>
          <a:xfrm>
            <a:off x="273610" y="3178078"/>
            <a:ext cx="3290278" cy="769441"/>
          </a:xfrm>
          <a:prstGeom prst="rect">
            <a:avLst/>
          </a:prstGeom>
          <a:noFill/>
        </p:spPr>
        <p:txBody>
          <a:bodyPr wrap="square" rtlCol="0">
            <a:spAutoFit/>
          </a:bodyPr>
          <a:lstStyle/>
          <a:p>
            <a:r>
              <a:rPr lang="en-US" sz="2200" b="1" dirty="0" smtClean="0">
                <a:latin typeface="+mj-lt"/>
                <a:cs typeface="Arial" panose="020B0604020202020204" pitchFamily="34" charset="0"/>
              </a:rPr>
              <a:t>1 </a:t>
            </a:r>
            <a:r>
              <a:rPr lang="en-US" sz="2200" b="1" dirty="0">
                <a:latin typeface="+mj-lt"/>
                <a:cs typeface="Arial" panose="020B0604020202020204" pitchFamily="34" charset="0"/>
              </a:rPr>
              <a:t>D</a:t>
            </a:r>
            <a:r>
              <a:rPr lang="en-US" sz="2200" b="1" dirty="0" smtClean="0">
                <a:latin typeface="+mj-lt"/>
                <a:cs typeface="Arial" panose="020B0604020202020204" pitchFamily="34" charset="0"/>
              </a:rPr>
              <a:t>ay Work     1	</a:t>
            </a:r>
            <a:r>
              <a:rPr lang="en-US" sz="2200" b="1" dirty="0" smtClean="0">
                <a:latin typeface="+mj-lt"/>
                <a:cs typeface="Arial" panose="020B0604020202020204" pitchFamily="34" charset="0"/>
              </a:rPr>
              <a:t>	 </a:t>
            </a:r>
            <a:r>
              <a:rPr lang="en-US" sz="2200" b="1" dirty="0" smtClean="0">
                <a:latin typeface="+mj-lt"/>
                <a:cs typeface="Arial" panose="020B0604020202020204" pitchFamily="34" charset="0"/>
              </a:rPr>
              <a:t>1</a:t>
            </a:r>
          </a:p>
          <a:p>
            <a:r>
              <a:rPr lang="en-US" sz="2200" b="1" dirty="0">
                <a:latin typeface="+mj-lt"/>
                <a:cs typeface="Arial" panose="020B0604020202020204" pitchFamily="34" charset="0"/>
              </a:rPr>
              <a:t>	 </a:t>
            </a:r>
            <a:r>
              <a:rPr lang="en-US" sz="2200" b="1" dirty="0" smtClean="0">
                <a:latin typeface="+mj-lt"/>
                <a:cs typeface="Arial" panose="020B0604020202020204" pitchFamily="34" charset="0"/>
              </a:rPr>
              <a:t>          10              15</a:t>
            </a:r>
            <a:r>
              <a:rPr lang="en-US" sz="2200" b="1" dirty="0" smtClean="0">
                <a:latin typeface="+mj-lt"/>
                <a:cs typeface="Times New Roman" panose="02020603050405020304" pitchFamily="18" charset="0"/>
              </a:rPr>
              <a:t> </a:t>
            </a:r>
            <a:endParaRPr lang="en-US" sz="2200" b="1" dirty="0">
              <a:latin typeface="+mj-lt"/>
              <a:cs typeface="Times New Roman" panose="02020603050405020304" pitchFamily="18" charset="0"/>
            </a:endParaRPr>
          </a:p>
        </p:txBody>
      </p:sp>
      <p:sp>
        <p:nvSpPr>
          <p:cNvPr id="16" name="Rectangle 15"/>
          <p:cNvSpPr/>
          <p:nvPr/>
        </p:nvSpPr>
        <p:spPr>
          <a:xfrm>
            <a:off x="3068216" y="3562797"/>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17" name="TextBox 16"/>
          <p:cNvSpPr txBox="1"/>
          <p:nvPr/>
        </p:nvSpPr>
        <p:spPr>
          <a:xfrm>
            <a:off x="260100" y="4126602"/>
            <a:ext cx="3519812" cy="769441"/>
          </a:xfrm>
          <a:prstGeom prst="rect">
            <a:avLst/>
          </a:prstGeom>
          <a:noFill/>
        </p:spPr>
        <p:txBody>
          <a:bodyPr wrap="square" rtlCol="0">
            <a:spAutoFit/>
          </a:bodyPr>
          <a:lstStyle/>
          <a:p>
            <a:r>
              <a:rPr lang="en-US" sz="2200" b="1" dirty="0" smtClean="0">
                <a:latin typeface="+mj-lt"/>
                <a:cs typeface="Arial" panose="020B0604020202020204" pitchFamily="34" charset="0"/>
              </a:rPr>
              <a:t>1 </a:t>
            </a:r>
            <a:r>
              <a:rPr lang="en-US" sz="2200" b="1" dirty="0">
                <a:latin typeface="+mj-lt"/>
                <a:cs typeface="Arial" panose="020B0604020202020204" pitchFamily="34" charset="0"/>
              </a:rPr>
              <a:t>D</a:t>
            </a:r>
            <a:r>
              <a:rPr lang="en-US" sz="2200" b="1" dirty="0" smtClean="0">
                <a:latin typeface="+mj-lt"/>
                <a:cs typeface="Arial" panose="020B0604020202020204" pitchFamily="34" charset="0"/>
              </a:rPr>
              <a:t>ay Work     1		 1</a:t>
            </a:r>
          </a:p>
          <a:p>
            <a:r>
              <a:rPr lang="en-US" sz="2200" b="1" dirty="0" smtClean="0">
                <a:latin typeface="+mj-lt"/>
                <a:cs typeface="Arial" panose="020B0604020202020204" pitchFamily="34" charset="0"/>
              </a:rPr>
              <a:t>Of A + B           10              15</a:t>
            </a:r>
            <a:r>
              <a:rPr lang="en-US" sz="2200" b="1" dirty="0" smtClean="0">
                <a:latin typeface="+mj-lt"/>
                <a:cs typeface="Times New Roman" panose="02020603050405020304" pitchFamily="18" charset="0"/>
              </a:rPr>
              <a:t> </a:t>
            </a:r>
            <a:endParaRPr lang="en-US" sz="2200" b="1" dirty="0">
              <a:latin typeface="+mj-lt"/>
              <a:cs typeface="Times New Roman" panose="02020603050405020304" pitchFamily="18" charset="0"/>
            </a:endParaRPr>
          </a:p>
        </p:txBody>
      </p:sp>
      <p:sp>
        <p:nvSpPr>
          <p:cNvPr id="18" name="Rectangle 17"/>
          <p:cNvSpPr/>
          <p:nvPr/>
        </p:nvSpPr>
        <p:spPr>
          <a:xfrm>
            <a:off x="1880280" y="4511322"/>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20" name="TextBox 19"/>
          <p:cNvSpPr txBox="1"/>
          <p:nvPr/>
        </p:nvSpPr>
        <p:spPr>
          <a:xfrm>
            <a:off x="2506060" y="4257629"/>
            <a:ext cx="360040" cy="461665"/>
          </a:xfrm>
          <a:prstGeom prst="rect">
            <a:avLst/>
          </a:prstGeom>
          <a:noFill/>
        </p:spPr>
        <p:txBody>
          <a:bodyPr wrap="square" rtlCol="0">
            <a:spAutoFit/>
          </a:bodyPr>
          <a:lstStyle/>
          <a:p>
            <a:r>
              <a:rPr lang="en-US" sz="2400" b="1" dirty="0" smtClean="0"/>
              <a:t>+</a:t>
            </a:r>
            <a:endParaRPr lang="en-IN" sz="2400" b="1" dirty="0"/>
          </a:p>
        </p:txBody>
      </p:sp>
      <p:sp>
        <p:nvSpPr>
          <p:cNvPr id="21" name="TextBox 20"/>
          <p:cNvSpPr txBox="1"/>
          <p:nvPr/>
        </p:nvSpPr>
        <p:spPr>
          <a:xfrm>
            <a:off x="369145" y="5048443"/>
            <a:ext cx="3519812" cy="769441"/>
          </a:xfrm>
          <a:prstGeom prst="rect">
            <a:avLst/>
          </a:prstGeom>
          <a:noFill/>
        </p:spPr>
        <p:txBody>
          <a:bodyPr wrap="square" rtlCol="0">
            <a:spAutoFit/>
          </a:bodyPr>
          <a:lstStyle/>
          <a:p>
            <a:r>
              <a:rPr lang="en-US" sz="2200" b="1" dirty="0">
                <a:latin typeface="+mj-lt"/>
                <a:cs typeface="Arial" panose="020B0604020202020204" pitchFamily="34" charset="0"/>
              </a:rPr>
              <a:t>	 </a:t>
            </a:r>
            <a:r>
              <a:rPr lang="en-US" sz="2200" b="1" dirty="0" smtClean="0">
                <a:latin typeface="+mj-lt"/>
                <a:cs typeface="Arial" panose="020B0604020202020204" pitchFamily="34" charset="0"/>
              </a:rPr>
              <a:t>          3  +  2</a:t>
            </a:r>
          </a:p>
          <a:p>
            <a:r>
              <a:rPr lang="en-US" sz="2200" b="1" dirty="0">
                <a:latin typeface="+mj-lt"/>
                <a:cs typeface="Arial" panose="020B0604020202020204" pitchFamily="34" charset="0"/>
              </a:rPr>
              <a:t>	</a:t>
            </a:r>
            <a:r>
              <a:rPr lang="en-US" sz="2200" b="1" dirty="0" smtClean="0">
                <a:latin typeface="+mj-lt"/>
                <a:cs typeface="Arial" panose="020B0604020202020204" pitchFamily="34" charset="0"/>
              </a:rPr>
              <a:t>	30</a:t>
            </a:r>
            <a:endParaRPr lang="en-US" sz="2200" b="1" dirty="0">
              <a:latin typeface="+mj-lt"/>
              <a:cs typeface="Times New Roman" panose="02020603050405020304" pitchFamily="18" charset="0"/>
            </a:endParaRPr>
          </a:p>
        </p:txBody>
      </p:sp>
      <p:sp>
        <p:nvSpPr>
          <p:cNvPr id="22" name="Rectangle 21"/>
          <p:cNvSpPr/>
          <p:nvPr/>
        </p:nvSpPr>
        <p:spPr>
          <a:xfrm flipV="1">
            <a:off x="2020006" y="5433163"/>
            <a:ext cx="84609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23" name="TextBox 22"/>
          <p:cNvSpPr txBox="1"/>
          <p:nvPr/>
        </p:nvSpPr>
        <p:spPr>
          <a:xfrm>
            <a:off x="1558709" y="5202330"/>
            <a:ext cx="360040" cy="461665"/>
          </a:xfrm>
          <a:prstGeom prst="rect">
            <a:avLst/>
          </a:prstGeom>
          <a:noFill/>
        </p:spPr>
        <p:txBody>
          <a:bodyPr wrap="square" rtlCol="0">
            <a:spAutoFit/>
          </a:bodyPr>
          <a:lstStyle/>
          <a:p>
            <a:r>
              <a:rPr lang="en-US" sz="2400" b="1" dirty="0"/>
              <a:t>=</a:t>
            </a:r>
            <a:endParaRPr lang="en-IN" sz="2400" b="1" dirty="0"/>
          </a:p>
        </p:txBody>
      </p:sp>
      <p:sp>
        <p:nvSpPr>
          <p:cNvPr id="26" name="TextBox 25"/>
          <p:cNvSpPr txBox="1"/>
          <p:nvPr/>
        </p:nvSpPr>
        <p:spPr>
          <a:xfrm>
            <a:off x="4499992" y="2529639"/>
            <a:ext cx="3519812" cy="769441"/>
          </a:xfrm>
          <a:prstGeom prst="rect">
            <a:avLst/>
          </a:prstGeom>
          <a:noFill/>
        </p:spPr>
        <p:txBody>
          <a:bodyPr wrap="square" rtlCol="0">
            <a:spAutoFit/>
          </a:bodyPr>
          <a:lstStyle/>
          <a:p>
            <a:r>
              <a:rPr lang="en-US" sz="2200" b="1" dirty="0">
                <a:latin typeface="+mj-lt"/>
                <a:cs typeface="Arial" panose="020B0604020202020204" pitchFamily="34" charset="0"/>
              </a:rPr>
              <a:t>	 </a:t>
            </a:r>
            <a:r>
              <a:rPr lang="en-US" sz="2200" b="1" dirty="0" smtClean="0">
                <a:latin typeface="+mj-lt"/>
                <a:cs typeface="Arial" panose="020B0604020202020204" pitchFamily="34" charset="0"/>
              </a:rPr>
              <a:t>              5</a:t>
            </a:r>
          </a:p>
          <a:p>
            <a:r>
              <a:rPr lang="en-US" sz="2200" b="1" dirty="0">
                <a:latin typeface="+mj-lt"/>
                <a:cs typeface="Arial" panose="020B0604020202020204" pitchFamily="34" charset="0"/>
              </a:rPr>
              <a:t>	</a:t>
            </a:r>
            <a:r>
              <a:rPr lang="en-US" sz="2200" b="1" dirty="0" smtClean="0">
                <a:latin typeface="+mj-lt"/>
                <a:cs typeface="Arial" panose="020B0604020202020204" pitchFamily="34" charset="0"/>
              </a:rPr>
              <a:t>	30</a:t>
            </a:r>
            <a:endParaRPr lang="en-US" sz="2200" b="1" dirty="0">
              <a:latin typeface="+mj-lt"/>
              <a:cs typeface="Times New Roman" panose="02020603050405020304" pitchFamily="18" charset="0"/>
            </a:endParaRPr>
          </a:p>
        </p:txBody>
      </p:sp>
      <p:sp>
        <p:nvSpPr>
          <p:cNvPr id="27" name="Rectangle 26"/>
          <p:cNvSpPr/>
          <p:nvPr/>
        </p:nvSpPr>
        <p:spPr>
          <a:xfrm flipV="1">
            <a:off x="6150853" y="2914359"/>
            <a:ext cx="84609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28" name="TextBox 27"/>
          <p:cNvSpPr txBox="1"/>
          <p:nvPr/>
        </p:nvSpPr>
        <p:spPr>
          <a:xfrm>
            <a:off x="5689556" y="2683526"/>
            <a:ext cx="360040" cy="461665"/>
          </a:xfrm>
          <a:prstGeom prst="rect">
            <a:avLst/>
          </a:prstGeom>
          <a:noFill/>
        </p:spPr>
        <p:txBody>
          <a:bodyPr wrap="square" rtlCol="0">
            <a:spAutoFit/>
          </a:bodyPr>
          <a:lstStyle/>
          <a:p>
            <a:r>
              <a:rPr lang="en-US" sz="2400" b="1" dirty="0"/>
              <a:t>=</a:t>
            </a:r>
            <a:endParaRPr lang="en-IN" sz="2400" b="1" dirty="0"/>
          </a:p>
        </p:txBody>
      </p:sp>
      <p:sp>
        <p:nvSpPr>
          <p:cNvPr id="29" name="TextBox 28"/>
          <p:cNvSpPr txBox="1"/>
          <p:nvPr/>
        </p:nvSpPr>
        <p:spPr>
          <a:xfrm>
            <a:off x="4390947" y="3581666"/>
            <a:ext cx="3519812" cy="769441"/>
          </a:xfrm>
          <a:prstGeom prst="rect">
            <a:avLst/>
          </a:prstGeom>
          <a:noFill/>
        </p:spPr>
        <p:txBody>
          <a:bodyPr wrap="square" rtlCol="0">
            <a:spAutoFit/>
          </a:bodyPr>
          <a:lstStyle/>
          <a:p>
            <a:r>
              <a:rPr lang="en-US" sz="2200" b="1" dirty="0">
                <a:latin typeface="+mj-lt"/>
                <a:cs typeface="Arial" panose="020B0604020202020204" pitchFamily="34" charset="0"/>
              </a:rPr>
              <a:t>	 </a:t>
            </a:r>
            <a:r>
              <a:rPr lang="en-US" sz="2200" b="1" dirty="0" smtClean="0">
                <a:latin typeface="+mj-lt"/>
                <a:cs typeface="Arial" panose="020B0604020202020204" pitchFamily="34" charset="0"/>
              </a:rPr>
              <a:t>           1</a:t>
            </a:r>
          </a:p>
          <a:p>
            <a:r>
              <a:rPr lang="en-US" sz="2200" b="1" dirty="0" smtClean="0">
                <a:latin typeface="+mj-lt"/>
                <a:cs typeface="Arial" panose="020B0604020202020204" pitchFamily="34" charset="0"/>
              </a:rPr>
              <a:t>	</a:t>
            </a:r>
            <a:r>
              <a:rPr lang="en-US" sz="2200" b="1" dirty="0">
                <a:latin typeface="+mj-lt"/>
                <a:cs typeface="Arial" panose="020B0604020202020204" pitchFamily="34" charset="0"/>
              </a:rPr>
              <a:t> </a:t>
            </a:r>
            <a:r>
              <a:rPr lang="en-US" sz="2200" b="1" dirty="0" smtClean="0">
                <a:latin typeface="+mj-lt"/>
                <a:cs typeface="Arial" panose="020B0604020202020204" pitchFamily="34" charset="0"/>
              </a:rPr>
              <a:t>           6</a:t>
            </a:r>
            <a:endParaRPr lang="en-US" sz="2200" b="1" dirty="0">
              <a:latin typeface="+mj-lt"/>
              <a:cs typeface="Times New Roman" panose="02020603050405020304" pitchFamily="18" charset="0"/>
            </a:endParaRPr>
          </a:p>
        </p:txBody>
      </p:sp>
      <p:sp>
        <p:nvSpPr>
          <p:cNvPr id="30" name="TextBox 29"/>
          <p:cNvSpPr txBox="1"/>
          <p:nvPr/>
        </p:nvSpPr>
        <p:spPr>
          <a:xfrm>
            <a:off x="5689556" y="3710661"/>
            <a:ext cx="360040" cy="461665"/>
          </a:xfrm>
          <a:prstGeom prst="rect">
            <a:avLst/>
          </a:prstGeom>
          <a:noFill/>
        </p:spPr>
        <p:txBody>
          <a:bodyPr wrap="square" rtlCol="0">
            <a:spAutoFit/>
          </a:bodyPr>
          <a:lstStyle/>
          <a:p>
            <a:r>
              <a:rPr lang="en-US" sz="2400" b="1" dirty="0"/>
              <a:t>=</a:t>
            </a:r>
            <a:endParaRPr lang="en-IN" sz="2400" b="1" dirty="0"/>
          </a:p>
        </p:txBody>
      </p:sp>
      <p:sp>
        <p:nvSpPr>
          <p:cNvPr id="31" name="Rectangle 30"/>
          <p:cNvSpPr/>
          <p:nvPr/>
        </p:nvSpPr>
        <p:spPr>
          <a:xfrm>
            <a:off x="5997760" y="3954289"/>
            <a:ext cx="613978"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32" name="TextBox 31"/>
          <p:cNvSpPr txBox="1"/>
          <p:nvPr/>
        </p:nvSpPr>
        <p:spPr>
          <a:xfrm>
            <a:off x="4891746" y="4617556"/>
            <a:ext cx="3424670" cy="769441"/>
          </a:xfrm>
          <a:prstGeom prst="rect">
            <a:avLst/>
          </a:prstGeom>
          <a:noFill/>
        </p:spPr>
        <p:txBody>
          <a:bodyPr wrap="square" rtlCol="0">
            <a:spAutoFit/>
          </a:bodyPr>
          <a:lstStyle/>
          <a:p>
            <a:r>
              <a:rPr lang="en-US" sz="2200" b="1" dirty="0" smtClean="0">
                <a:latin typeface="+mj-lt"/>
                <a:cs typeface="Arial" panose="020B0604020202020204" pitchFamily="34" charset="0"/>
              </a:rPr>
              <a:t>So the work will be completed in 6 days</a:t>
            </a:r>
            <a:r>
              <a:rPr lang="en-US" sz="2200" b="1" dirty="0" smtClean="0">
                <a:latin typeface="+mj-lt"/>
                <a:cs typeface="Times New Roman" panose="02020603050405020304" pitchFamily="18" charset="0"/>
              </a:rPr>
              <a:t> </a:t>
            </a:r>
            <a:endParaRPr lang="en-US" sz="2200" b="1" dirty="0">
              <a:latin typeface="+mj-lt"/>
              <a:cs typeface="Times New Roman" panose="02020603050405020304" pitchFamily="18" charset="0"/>
            </a:endParaRPr>
          </a:p>
        </p:txBody>
      </p:sp>
      <p:sp>
        <p:nvSpPr>
          <p:cNvPr id="33" name="Rectangle 32"/>
          <p:cNvSpPr/>
          <p:nvPr/>
        </p:nvSpPr>
        <p:spPr>
          <a:xfrm>
            <a:off x="3068216" y="4508651"/>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Tree>
    <p:extLst>
      <p:ext uri="{BB962C8B-B14F-4D97-AF65-F5344CB8AC3E}">
        <p14:creationId xmlns:p14="http://schemas.microsoft.com/office/powerpoint/2010/main" val="145906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4" grpId="0"/>
      <p:bldP spid="15" grpId="0"/>
      <p:bldP spid="16" grpId="0" animBg="1"/>
      <p:bldP spid="17" grpId="0"/>
      <p:bldP spid="18" grpId="0" animBg="1"/>
      <p:bldP spid="20" grpId="0"/>
      <p:bldP spid="21" grpId="0"/>
      <p:bldP spid="22" grpId="0" animBg="1"/>
      <p:bldP spid="23" grpId="0"/>
      <p:bldP spid="26" grpId="0"/>
      <p:bldP spid="27" grpId="0" animBg="1"/>
      <p:bldP spid="28" grpId="0"/>
      <p:bldP spid="29" grpId="0"/>
      <p:bldP spid="30" grpId="0"/>
      <p:bldP spid="31" grpId="0" animBg="1"/>
      <p:bldP spid="32" grpId="0"/>
      <p:bldP spid="3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1446550"/>
          </a:xfrm>
          <a:prstGeom prst="rect">
            <a:avLst/>
          </a:prstGeom>
        </p:spPr>
        <p:txBody>
          <a:bodyPr wrap="square">
            <a:spAutoFit/>
          </a:bodyPr>
          <a:lstStyle/>
          <a:p>
            <a:r>
              <a:rPr lang="en-IN" sz="2200" b="1" dirty="0" smtClean="0"/>
              <a:t>21. </a:t>
            </a:r>
            <a:r>
              <a:rPr lang="en-IN" sz="2200" b="1" dirty="0"/>
              <a:t>Two pipes can fill a tank in 20 hours and 30 hours respectively. If the pipes are open for 15 hours what amount of water as a percentage of the capacity of the tank would have overflowed?</a:t>
            </a:r>
          </a:p>
          <a:p>
            <a:r>
              <a:rPr lang="en-IN" sz="2200" b="1" dirty="0"/>
              <a:t>a) 50% 		b) 60%		c) 25%		d) 100%</a:t>
            </a:r>
          </a:p>
        </p:txBody>
      </p:sp>
      <p:sp>
        <p:nvSpPr>
          <p:cNvPr id="3" name="TextBox 2"/>
          <p:cNvSpPr txBox="1"/>
          <p:nvPr/>
        </p:nvSpPr>
        <p:spPr>
          <a:xfrm>
            <a:off x="323528" y="1750062"/>
            <a:ext cx="4089415" cy="2123658"/>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LCM of 20 and 30 = 60</a:t>
            </a:r>
          </a:p>
          <a:p>
            <a:pPr>
              <a:lnSpc>
                <a:spcPct val="150000"/>
              </a:lnSpc>
            </a:pPr>
            <a:r>
              <a:rPr lang="en-US" sz="2200" dirty="0" smtClean="0">
                <a:latin typeface="Arial Black" panose="020B0A04020102020204" pitchFamily="34" charset="0"/>
              </a:rPr>
              <a:t>Capacity of the tank 60 L</a:t>
            </a:r>
          </a:p>
          <a:p>
            <a:pPr>
              <a:lnSpc>
                <a:spcPct val="150000"/>
              </a:lnSpc>
            </a:pP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4" name="TextBox 3"/>
          <p:cNvSpPr txBox="1"/>
          <p:nvPr/>
        </p:nvSpPr>
        <p:spPr>
          <a:xfrm>
            <a:off x="1817334" y="2811267"/>
            <a:ext cx="1530530" cy="430887"/>
          </a:xfrm>
          <a:prstGeom prst="rect">
            <a:avLst/>
          </a:prstGeom>
          <a:noFill/>
        </p:spPr>
        <p:txBody>
          <a:bodyPr wrap="square" rtlCol="0">
            <a:spAutoFit/>
          </a:bodyPr>
          <a:lstStyle/>
          <a:p>
            <a:r>
              <a:rPr lang="en-US" sz="2200" dirty="0" smtClean="0">
                <a:latin typeface="Arial Black" panose="020B0A04020102020204" pitchFamily="34" charset="0"/>
              </a:rPr>
              <a:t>A	B      </a:t>
            </a:r>
            <a:endParaRPr lang="en-IN" sz="2200" dirty="0">
              <a:latin typeface="Arial Black" panose="020B0A04020102020204" pitchFamily="34" charset="0"/>
            </a:endParaRPr>
          </a:p>
        </p:txBody>
      </p:sp>
      <p:sp>
        <p:nvSpPr>
          <p:cNvPr id="5" name="TextBox 4"/>
          <p:cNvSpPr txBox="1"/>
          <p:nvPr/>
        </p:nvSpPr>
        <p:spPr>
          <a:xfrm>
            <a:off x="1817334" y="3252776"/>
            <a:ext cx="1530530" cy="430887"/>
          </a:xfrm>
          <a:prstGeom prst="rect">
            <a:avLst/>
          </a:prstGeom>
          <a:noFill/>
        </p:spPr>
        <p:txBody>
          <a:bodyPr wrap="square" rtlCol="0">
            <a:spAutoFit/>
          </a:bodyPr>
          <a:lstStyle/>
          <a:p>
            <a:r>
              <a:rPr lang="en-US" sz="2200" dirty="0">
                <a:latin typeface="Arial Black" panose="020B0A04020102020204" pitchFamily="34" charset="0"/>
              </a:rPr>
              <a:t>2</a:t>
            </a:r>
            <a:r>
              <a:rPr lang="en-US" sz="2200" dirty="0" smtClean="0">
                <a:latin typeface="Arial Black" panose="020B0A04020102020204" pitchFamily="34" charset="0"/>
              </a:rPr>
              <a:t>0	30      </a:t>
            </a:r>
            <a:endParaRPr lang="en-IN" sz="2200" dirty="0">
              <a:latin typeface="Arial Black" panose="020B0A04020102020204" pitchFamily="34" charset="0"/>
            </a:endParaRPr>
          </a:p>
        </p:txBody>
      </p:sp>
      <p:sp>
        <p:nvSpPr>
          <p:cNvPr id="6" name="TextBox 5"/>
          <p:cNvSpPr txBox="1"/>
          <p:nvPr/>
        </p:nvSpPr>
        <p:spPr>
          <a:xfrm>
            <a:off x="552549" y="3240473"/>
            <a:ext cx="1111387" cy="430887"/>
          </a:xfrm>
          <a:prstGeom prst="rect">
            <a:avLst/>
          </a:prstGeom>
          <a:noFill/>
        </p:spPr>
        <p:txBody>
          <a:bodyPr wrap="square" rtlCol="0">
            <a:spAutoFit/>
          </a:bodyPr>
          <a:lstStyle/>
          <a:p>
            <a:r>
              <a:rPr lang="en-US" sz="2200" dirty="0" err="1" smtClean="0">
                <a:latin typeface="Arial Black" panose="020B0A04020102020204" pitchFamily="34" charset="0"/>
              </a:rPr>
              <a:t>Hrs</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7" name="TextBox 6"/>
          <p:cNvSpPr txBox="1"/>
          <p:nvPr/>
        </p:nvSpPr>
        <p:spPr>
          <a:xfrm>
            <a:off x="552549" y="3689511"/>
            <a:ext cx="1111387" cy="430887"/>
          </a:xfrm>
          <a:prstGeom prst="rect">
            <a:avLst/>
          </a:prstGeom>
          <a:noFill/>
        </p:spPr>
        <p:txBody>
          <a:bodyPr wrap="square" rtlCol="0">
            <a:spAutoFit/>
          </a:bodyPr>
          <a:lstStyle/>
          <a:p>
            <a:r>
              <a:rPr lang="en-US" sz="2200" dirty="0" smtClean="0">
                <a:latin typeface="Arial Black" panose="020B0A04020102020204" pitchFamily="34" charset="0"/>
              </a:rPr>
              <a:t>1 </a:t>
            </a:r>
            <a:r>
              <a:rPr lang="en-US" sz="2200" dirty="0" err="1" smtClean="0">
                <a:latin typeface="Arial Black" panose="020B0A04020102020204" pitchFamily="34" charset="0"/>
              </a:rPr>
              <a:t>Hr</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8" name="TextBox 7"/>
          <p:cNvSpPr txBox="1"/>
          <p:nvPr/>
        </p:nvSpPr>
        <p:spPr>
          <a:xfrm>
            <a:off x="1835300" y="3689511"/>
            <a:ext cx="1512564" cy="430887"/>
          </a:xfrm>
          <a:prstGeom prst="rect">
            <a:avLst/>
          </a:prstGeom>
          <a:noFill/>
        </p:spPr>
        <p:txBody>
          <a:bodyPr wrap="square" rtlCol="0">
            <a:spAutoFit/>
          </a:bodyPr>
          <a:lstStyle/>
          <a:p>
            <a:r>
              <a:rPr lang="en-US" sz="2200" dirty="0">
                <a:latin typeface="Arial Black" panose="020B0A04020102020204" pitchFamily="34" charset="0"/>
              </a:rPr>
              <a:t> </a:t>
            </a:r>
            <a:r>
              <a:rPr lang="en-US" sz="2200" dirty="0" smtClean="0">
                <a:latin typeface="Arial Black" panose="020B0A04020102020204" pitchFamily="34" charset="0"/>
              </a:rPr>
              <a:t>3	 2     </a:t>
            </a:r>
            <a:endParaRPr lang="en-IN" sz="2200" dirty="0">
              <a:latin typeface="Arial Black" panose="020B0A04020102020204" pitchFamily="34" charset="0"/>
            </a:endParaRPr>
          </a:p>
        </p:txBody>
      </p:sp>
      <p:sp>
        <p:nvSpPr>
          <p:cNvPr id="9" name="TextBox 8"/>
          <p:cNvSpPr txBox="1"/>
          <p:nvPr/>
        </p:nvSpPr>
        <p:spPr>
          <a:xfrm>
            <a:off x="1865412" y="4120398"/>
            <a:ext cx="1698476" cy="430887"/>
          </a:xfrm>
          <a:prstGeom prst="rect">
            <a:avLst/>
          </a:prstGeom>
          <a:noFill/>
        </p:spPr>
        <p:txBody>
          <a:bodyPr wrap="square" rtlCol="0">
            <a:spAutoFit/>
          </a:bodyPr>
          <a:lstStyle/>
          <a:p>
            <a:r>
              <a:rPr lang="en-US" sz="2200" dirty="0">
                <a:latin typeface="Arial Black" panose="020B0A04020102020204" pitchFamily="34" charset="0"/>
              </a:rPr>
              <a:t> </a:t>
            </a:r>
            <a:r>
              <a:rPr lang="en-US" sz="2200" dirty="0" smtClean="0">
                <a:latin typeface="Arial Black" panose="020B0A04020102020204" pitchFamily="34" charset="0"/>
              </a:rPr>
              <a:t>3 + 2 = 5     </a:t>
            </a:r>
            <a:endParaRPr lang="en-IN" sz="2200" dirty="0">
              <a:latin typeface="Arial Black" panose="020B0A04020102020204" pitchFamily="34" charset="0"/>
            </a:endParaRPr>
          </a:p>
        </p:txBody>
      </p:sp>
      <p:sp>
        <p:nvSpPr>
          <p:cNvPr id="10" name="TextBox 9"/>
          <p:cNvSpPr txBox="1"/>
          <p:nvPr/>
        </p:nvSpPr>
        <p:spPr>
          <a:xfrm>
            <a:off x="552548" y="4716617"/>
            <a:ext cx="4667524" cy="2800767"/>
          </a:xfrm>
          <a:prstGeom prst="rect">
            <a:avLst/>
          </a:prstGeom>
          <a:noFill/>
        </p:spPr>
        <p:txBody>
          <a:bodyPr wrap="square" rtlCol="0">
            <a:spAutoFit/>
          </a:bodyPr>
          <a:lstStyle/>
          <a:p>
            <a:r>
              <a:rPr lang="en-US" sz="2200" dirty="0">
                <a:latin typeface="Arial Black" panose="020B0A04020102020204" pitchFamily="34" charset="0"/>
              </a:rPr>
              <a:t> </a:t>
            </a:r>
            <a:r>
              <a:rPr lang="en-US" sz="2200" dirty="0" smtClean="0">
                <a:latin typeface="Arial Black" panose="020B0A04020102020204" pitchFamily="34" charset="0"/>
              </a:rPr>
              <a:t>In 1   </a:t>
            </a:r>
            <a:r>
              <a:rPr lang="en-US" sz="2200" dirty="0" err="1" smtClean="0">
                <a:latin typeface="Arial Black" panose="020B0A04020102020204" pitchFamily="34" charset="0"/>
              </a:rPr>
              <a:t>Hr</a:t>
            </a:r>
            <a:r>
              <a:rPr lang="en-US" sz="2200" dirty="0" smtClean="0">
                <a:latin typeface="Arial Black" panose="020B0A04020102020204" pitchFamily="34" charset="0"/>
              </a:rPr>
              <a:t> 	5L</a:t>
            </a:r>
          </a:p>
          <a:p>
            <a:r>
              <a:rPr lang="en-US" sz="2200" dirty="0">
                <a:latin typeface="Arial Black" panose="020B0A04020102020204" pitchFamily="34" charset="0"/>
              </a:rPr>
              <a:t> </a:t>
            </a:r>
            <a:r>
              <a:rPr lang="en-US" sz="2200" dirty="0" smtClean="0">
                <a:latin typeface="Arial Black" panose="020B0A04020102020204" pitchFamily="34" charset="0"/>
              </a:rPr>
              <a:t>In 15 </a:t>
            </a:r>
            <a:r>
              <a:rPr lang="en-US" sz="2200" dirty="0" err="1" smtClean="0">
                <a:latin typeface="Arial Black" panose="020B0A04020102020204" pitchFamily="34" charset="0"/>
              </a:rPr>
              <a:t>Hrs</a:t>
            </a:r>
            <a:r>
              <a:rPr lang="en-US" sz="2200" dirty="0" smtClean="0">
                <a:latin typeface="Arial Black" panose="020B0A04020102020204" pitchFamily="34" charset="0"/>
              </a:rPr>
              <a:t>	15 * 5</a:t>
            </a:r>
          </a:p>
          <a:p>
            <a:r>
              <a:rPr lang="en-US" sz="2200" dirty="0">
                <a:latin typeface="Arial Black" panose="020B0A04020102020204" pitchFamily="34" charset="0"/>
              </a:rPr>
              <a:t>	</a:t>
            </a:r>
            <a:r>
              <a:rPr lang="en-US" sz="2200" dirty="0" smtClean="0">
                <a:latin typeface="Arial Black" panose="020B0A04020102020204" pitchFamily="34" charset="0"/>
              </a:rPr>
              <a:t>75 L</a:t>
            </a:r>
          </a:p>
          <a:p>
            <a:r>
              <a:rPr lang="en-US" sz="2200" dirty="0" smtClean="0">
                <a:latin typeface="Arial Black" panose="020B0A04020102020204" pitchFamily="34" charset="0"/>
              </a:rPr>
              <a:t>So 15L overflowed</a:t>
            </a:r>
          </a:p>
          <a:p>
            <a:r>
              <a:rPr lang="en-US" sz="2200" dirty="0" smtClean="0">
                <a:latin typeface="Arial Black" panose="020B0A04020102020204" pitchFamily="34" charset="0"/>
              </a:rPr>
              <a:t>In terms of % =  (15/60) * 100</a:t>
            </a:r>
          </a:p>
          <a:p>
            <a:r>
              <a:rPr lang="en-US" sz="2200" dirty="0">
                <a:latin typeface="Arial Black" panose="020B0A04020102020204" pitchFamily="34" charset="0"/>
              </a:rPr>
              <a:t> </a:t>
            </a:r>
            <a:r>
              <a:rPr lang="en-US" sz="2200" dirty="0" smtClean="0">
                <a:latin typeface="Arial Black" panose="020B0A04020102020204" pitchFamily="34" charset="0"/>
              </a:rPr>
              <a:t>     		   =  25 %</a:t>
            </a:r>
          </a:p>
          <a:p>
            <a:r>
              <a:rPr lang="en-US" sz="2200" dirty="0" smtClean="0">
                <a:latin typeface="Arial Black" panose="020B0A04020102020204" pitchFamily="34" charset="0"/>
              </a:rPr>
              <a:t> </a:t>
            </a:r>
          </a:p>
          <a:p>
            <a:r>
              <a:rPr lang="en-US" sz="2200" dirty="0" smtClean="0">
                <a:latin typeface="Arial Black" panose="020B0A04020102020204" pitchFamily="34" charset="0"/>
              </a:rPr>
              <a:t>    </a:t>
            </a:r>
            <a:endParaRPr lang="en-IN" sz="2200" dirty="0">
              <a:latin typeface="Arial Black" panose="020B0A04020102020204" pitchFamily="34" charset="0"/>
            </a:endParaRPr>
          </a:p>
        </p:txBody>
      </p:sp>
      <p:cxnSp>
        <p:nvCxnSpPr>
          <p:cNvPr id="12" name="Straight Connector 11"/>
          <p:cNvCxnSpPr/>
          <p:nvPr/>
        </p:nvCxnSpPr>
        <p:spPr>
          <a:xfrm>
            <a:off x="5220072" y="1750062"/>
            <a:ext cx="72008" cy="4991306"/>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97299" y="1750062"/>
            <a:ext cx="3595182" cy="6186309"/>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30 </a:t>
            </a:r>
            <a:r>
              <a:rPr lang="en-US" sz="2200" dirty="0" err="1" smtClean="0">
                <a:latin typeface="Arial Black" panose="020B0A04020102020204" pitchFamily="34" charset="0"/>
              </a:rPr>
              <a:t>Hrs</a:t>
            </a:r>
            <a:r>
              <a:rPr lang="en-US" sz="2200" dirty="0" smtClean="0">
                <a:latin typeface="Arial Black" panose="020B0A04020102020204" pitchFamily="34" charset="0"/>
              </a:rPr>
              <a:t>	Full Tank</a:t>
            </a:r>
          </a:p>
          <a:p>
            <a:pPr>
              <a:lnSpc>
                <a:spcPct val="150000"/>
              </a:lnSpc>
            </a:pPr>
            <a:r>
              <a:rPr lang="en-US" sz="2200" dirty="0" smtClean="0">
                <a:latin typeface="Arial Black" panose="020B0A04020102020204" pitchFamily="34" charset="0"/>
              </a:rPr>
              <a:t>15 </a:t>
            </a:r>
            <a:r>
              <a:rPr lang="en-US" sz="2200" dirty="0" err="1" smtClean="0">
                <a:latin typeface="Arial Black" panose="020B0A04020102020204" pitchFamily="34" charset="0"/>
              </a:rPr>
              <a:t>Hrs</a:t>
            </a:r>
            <a:r>
              <a:rPr lang="en-US" sz="2200" dirty="0" smtClean="0">
                <a:latin typeface="Arial Black" panose="020B0A04020102020204" pitchFamily="34" charset="0"/>
              </a:rPr>
              <a:t>	Half Tank</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50%</a:t>
            </a:r>
          </a:p>
          <a:p>
            <a:pPr>
              <a:lnSpc>
                <a:spcPct val="150000"/>
              </a:lnSpc>
            </a:pPr>
            <a:r>
              <a:rPr lang="en-US" sz="2200" dirty="0" smtClean="0">
                <a:latin typeface="Arial Black" panose="020B0A04020102020204" pitchFamily="34" charset="0"/>
              </a:rPr>
              <a:t>20 </a:t>
            </a:r>
            <a:r>
              <a:rPr lang="en-US" sz="2200" dirty="0" err="1" smtClean="0">
                <a:latin typeface="Arial Black" panose="020B0A04020102020204" pitchFamily="34" charset="0"/>
              </a:rPr>
              <a:t>Hrs</a:t>
            </a:r>
            <a:r>
              <a:rPr lang="en-US" sz="2200" dirty="0" smtClean="0">
                <a:latin typeface="Arial Black" panose="020B0A04020102020204" pitchFamily="34" charset="0"/>
              </a:rPr>
              <a:t>	Full Tank</a:t>
            </a:r>
          </a:p>
          <a:p>
            <a:pPr>
              <a:lnSpc>
                <a:spcPct val="150000"/>
              </a:lnSpc>
            </a:pPr>
            <a:r>
              <a:rPr lang="en-US" sz="2200" dirty="0" smtClean="0">
                <a:latin typeface="Arial Black" panose="020B0A04020102020204" pitchFamily="34" charset="0"/>
              </a:rPr>
              <a:t>15 </a:t>
            </a:r>
            <a:r>
              <a:rPr lang="en-US" sz="2200" dirty="0" err="1" smtClean="0">
                <a:latin typeface="Arial Black" panose="020B0A04020102020204" pitchFamily="34" charset="0"/>
              </a:rPr>
              <a:t>Hrs</a:t>
            </a:r>
            <a:r>
              <a:rPr lang="en-US" sz="2200" dirty="0" smtClean="0">
                <a:latin typeface="Arial Black" panose="020B0A04020102020204" pitchFamily="34" charset="0"/>
              </a:rPr>
              <a:t>	(3/4) Tank</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75 %</a:t>
            </a:r>
          </a:p>
          <a:p>
            <a:pPr>
              <a:lnSpc>
                <a:spcPct val="150000"/>
              </a:lnSpc>
            </a:pPr>
            <a:r>
              <a:rPr lang="en-US" sz="2200" dirty="0" smtClean="0">
                <a:latin typeface="Arial Black" panose="020B0A04020102020204" pitchFamily="34" charset="0"/>
              </a:rPr>
              <a:t>  50% + 75%  = 125%</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25% Overflowed</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c</a:t>
            </a:r>
          </a:p>
          <a:p>
            <a:pPr>
              <a:lnSpc>
                <a:spcPct val="150000"/>
              </a:lnSpc>
            </a:pPr>
            <a:endParaRPr lang="en-US" sz="2200" dirty="0" smtClean="0">
              <a:latin typeface="Arial Black" panose="020B0A04020102020204" pitchFamily="34" charset="0"/>
            </a:endParaRPr>
          </a:p>
          <a:p>
            <a:pPr>
              <a:lnSpc>
                <a:spcPct val="150000"/>
              </a:lnSpc>
            </a:pP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     </a:t>
            </a:r>
            <a:endParaRPr lang="en-IN" sz="2200" dirty="0">
              <a:latin typeface="Arial Black" panose="020B0A04020102020204" pitchFamily="34" charset="0"/>
            </a:endParaRPr>
          </a:p>
        </p:txBody>
      </p:sp>
    </p:spTree>
    <p:extLst>
      <p:ext uri="{BB962C8B-B14F-4D97-AF65-F5344CB8AC3E}">
        <p14:creationId xmlns:p14="http://schemas.microsoft.com/office/powerpoint/2010/main" val="69185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856984" cy="1446550"/>
          </a:xfrm>
          <a:prstGeom prst="rect">
            <a:avLst/>
          </a:prstGeom>
        </p:spPr>
        <p:txBody>
          <a:bodyPr wrap="square">
            <a:spAutoFit/>
          </a:bodyPr>
          <a:lstStyle/>
          <a:p>
            <a:r>
              <a:rPr lang="en-IN" sz="2200" b="1" dirty="0" smtClean="0"/>
              <a:t>22. </a:t>
            </a:r>
            <a:r>
              <a:rPr lang="en-IN" sz="2200" b="1" dirty="0"/>
              <a:t>A pipe can fill an empty tank in 40 mins. If the tank is already filled to two-fifths capacity, then how much time will the pipe take to fill the tank to 3/4th of its capacity?</a:t>
            </a:r>
          </a:p>
          <a:p>
            <a:r>
              <a:rPr lang="en-IN" sz="2200" b="1" dirty="0"/>
              <a:t>a) 14 mins 	</a:t>
            </a:r>
            <a:r>
              <a:rPr lang="en-IN" sz="2200" b="1" dirty="0" smtClean="0"/>
              <a:t>b</a:t>
            </a:r>
            <a:r>
              <a:rPr lang="en-IN" sz="2200" b="1" dirty="0"/>
              <a:t>) 10 mins	</a:t>
            </a:r>
            <a:r>
              <a:rPr lang="en-IN" sz="2200" b="1" dirty="0" smtClean="0"/>
              <a:t>c</a:t>
            </a:r>
            <a:r>
              <a:rPr lang="en-IN" sz="2200" b="1" dirty="0"/>
              <a:t>) 25 mins 	</a:t>
            </a:r>
            <a:r>
              <a:rPr lang="en-IN" sz="2200" b="1" dirty="0" smtClean="0"/>
              <a:t>d</a:t>
            </a:r>
            <a:r>
              <a:rPr lang="en-IN" sz="2200" b="1" dirty="0"/>
              <a:t>) 21 mins</a:t>
            </a:r>
          </a:p>
        </p:txBody>
      </p:sp>
      <p:sp>
        <p:nvSpPr>
          <p:cNvPr id="4" name="Flowchart: Magnetic Disk 3"/>
          <p:cNvSpPr/>
          <p:nvPr/>
        </p:nvSpPr>
        <p:spPr>
          <a:xfrm>
            <a:off x="6156176" y="2347423"/>
            <a:ext cx="2376264" cy="29523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lumMod val="20000"/>
                  <a:lumOff val="80000"/>
                </a:schemeClr>
              </a:solidFill>
              <a:latin typeface="Arial Black" panose="020B0A04020102020204" pitchFamily="34" charset="0"/>
            </a:endParaRPr>
          </a:p>
          <a:p>
            <a:pPr algn="ctr"/>
            <a:endParaRPr lang="en-IN" sz="2200" dirty="0">
              <a:solidFill>
                <a:schemeClr val="bg2">
                  <a:lumMod val="20000"/>
                  <a:lumOff val="80000"/>
                </a:schemeClr>
              </a:solidFill>
              <a:latin typeface="Arial Black" panose="020B0A04020102020204" pitchFamily="34" charset="0"/>
            </a:endParaRPr>
          </a:p>
        </p:txBody>
      </p:sp>
      <p:cxnSp>
        <p:nvCxnSpPr>
          <p:cNvPr id="6" name="Straight Connector 5"/>
          <p:cNvCxnSpPr/>
          <p:nvPr/>
        </p:nvCxnSpPr>
        <p:spPr>
          <a:xfrm>
            <a:off x="6156176" y="4437112"/>
            <a:ext cx="23762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156176" y="3811767"/>
            <a:ext cx="23762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501225" y="4725143"/>
            <a:ext cx="648072" cy="430887"/>
          </a:xfrm>
          <a:prstGeom prst="rect">
            <a:avLst/>
          </a:prstGeom>
          <a:noFill/>
        </p:spPr>
        <p:txBody>
          <a:bodyPr wrap="square" rtlCol="0">
            <a:spAutoFit/>
          </a:bodyPr>
          <a:lstStyle/>
          <a:p>
            <a:r>
              <a:rPr lang="en-US" sz="2200" dirty="0" smtClean="0">
                <a:latin typeface="Arial Black" panose="020B0A04020102020204" pitchFamily="34" charset="0"/>
              </a:rPr>
              <a:t>2/5</a:t>
            </a:r>
            <a:endParaRPr lang="en-IN" sz="2200" dirty="0">
              <a:latin typeface="Arial Black" panose="020B0A04020102020204" pitchFamily="34" charset="0"/>
            </a:endParaRPr>
          </a:p>
        </p:txBody>
      </p:sp>
      <p:sp>
        <p:nvSpPr>
          <p:cNvPr id="13" name="TextBox 12"/>
          <p:cNvSpPr txBox="1"/>
          <p:nvPr/>
        </p:nvSpPr>
        <p:spPr>
          <a:xfrm>
            <a:off x="6300192" y="3414550"/>
            <a:ext cx="648072" cy="430887"/>
          </a:xfrm>
          <a:prstGeom prst="rect">
            <a:avLst/>
          </a:prstGeom>
          <a:noFill/>
        </p:spPr>
        <p:txBody>
          <a:bodyPr wrap="square" rtlCol="0">
            <a:spAutoFit/>
          </a:bodyPr>
          <a:lstStyle/>
          <a:p>
            <a:r>
              <a:rPr lang="en-US" sz="2200" dirty="0" smtClean="0">
                <a:latin typeface="Arial Black" panose="020B0A04020102020204" pitchFamily="34" charset="0"/>
              </a:rPr>
              <a:t>3/4</a:t>
            </a:r>
            <a:endParaRPr lang="en-IN" sz="2200" dirty="0">
              <a:latin typeface="Arial Black" panose="020B0A04020102020204" pitchFamily="34" charset="0"/>
            </a:endParaRPr>
          </a:p>
        </p:txBody>
      </p:sp>
      <p:sp>
        <p:nvSpPr>
          <p:cNvPr id="17" name="U-Turn Arrow 16"/>
          <p:cNvSpPr/>
          <p:nvPr/>
        </p:nvSpPr>
        <p:spPr>
          <a:xfrm>
            <a:off x="5652120" y="2347423"/>
            <a:ext cx="1497177" cy="86555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TextBox 17"/>
          <p:cNvSpPr txBox="1"/>
          <p:nvPr/>
        </p:nvSpPr>
        <p:spPr>
          <a:xfrm>
            <a:off x="5572616" y="1916536"/>
            <a:ext cx="1167120" cy="430887"/>
          </a:xfrm>
          <a:prstGeom prst="rect">
            <a:avLst/>
          </a:prstGeom>
          <a:noFill/>
        </p:spPr>
        <p:txBody>
          <a:bodyPr wrap="square" rtlCol="0">
            <a:spAutoFit/>
          </a:bodyPr>
          <a:lstStyle/>
          <a:p>
            <a:r>
              <a:rPr lang="en-US" sz="2200" dirty="0" smtClean="0">
                <a:latin typeface="Arial Black" panose="020B0A04020102020204" pitchFamily="34" charset="0"/>
              </a:rPr>
              <a:t>40min</a:t>
            </a:r>
            <a:endParaRPr lang="en-IN" sz="2200" dirty="0">
              <a:latin typeface="Arial Black" panose="020B0A04020102020204" pitchFamily="34" charset="0"/>
            </a:endParaRPr>
          </a:p>
        </p:txBody>
      </p:sp>
      <p:sp>
        <p:nvSpPr>
          <p:cNvPr id="20" name="TextBox 19"/>
          <p:cNvSpPr txBox="1"/>
          <p:nvPr/>
        </p:nvSpPr>
        <p:spPr>
          <a:xfrm>
            <a:off x="6329941" y="3848793"/>
            <a:ext cx="819356" cy="430887"/>
          </a:xfrm>
          <a:prstGeom prst="rect">
            <a:avLst/>
          </a:prstGeom>
          <a:noFill/>
        </p:spPr>
        <p:txBody>
          <a:bodyPr wrap="square" rtlCol="0">
            <a:spAutoFit/>
          </a:bodyPr>
          <a:lstStyle/>
          <a:p>
            <a:r>
              <a:rPr lang="en-US" sz="2200" dirty="0" smtClean="0">
                <a:latin typeface="Arial Black" panose="020B0A04020102020204" pitchFamily="34" charset="0"/>
              </a:rPr>
              <a:t>7/20</a:t>
            </a:r>
            <a:endParaRPr lang="en-IN" sz="2200" dirty="0">
              <a:latin typeface="Arial Black" panose="020B0A04020102020204" pitchFamily="34" charset="0"/>
            </a:endParaRPr>
          </a:p>
        </p:txBody>
      </p:sp>
      <p:sp>
        <p:nvSpPr>
          <p:cNvPr id="22" name="TextBox 21"/>
          <p:cNvSpPr txBox="1"/>
          <p:nvPr/>
        </p:nvSpPr>
        <p:spPr>
          <a:xfrm>
            <a:off x="323528" y="1934416"/>
            <a:ext cx="4212468" cy="4154984"/>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Filled in		40min</a:t>
            </a:r>
          </a:p>
          <a:p>
            <a:pPr>
              <a:lnSpc>
                <a:spcPct val="150000"/>
              </a:lnSpc>
            </a:pPr>
            <a:r>
              <a:rPr lang="en-US" sz="2200" dirty="0" smtClean="0">
                <a:latin typeface="Arial Black" panose="020B0A04020102020204" pitchFamily="34" charset="0"/>
              </a:rPr>
              <a:t>In 1 min		1 / 40</a:t>
            </a:r>
          </a:p>
          <a:p>
            <a:pPr>
              <a:lnSpc>
                <a:spcPct val="150000"/>
              </a:lnSpc>
            </a:pPr>
            <a:r>
              <a:rPr lang="en-US" sz="2200" dirty="0" smtClean="0">
                <a:latin typeface="Arial Black" panose="020B0A04020102020204" pitchFamily="34" charset="0"/>
              </a:rPr>
              <a:t>Already filled	2 / 5</a:t>
            </a:r>
          </a:p>
          <a:p>
            <a:pPr>
              <a:lnSpc>
                <a:spcPct val="150000"/>
              </a:lnSpc>
            </a:pPr>
            <a:r>
              <a:rPr lang="en-US" sz="2200" dirty="0" smtClean="0">
                <a:latin typeface="Arial Black" panose="020B0A04020102020204" pitchFamily="34" charset="0"/>
              </a:rPr>
              <a:t>To be filled		3 / 4</a:t>
            </a:r>
          </a:p>
          <a:p>
            <a:pPr>
              <a:lnSpc>
                <a:spcPct val="150000"/>
              </a:lnSpc>
            </a:pP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t>
            </a:r>
          </a:p>
          <a:p>
            <a:pPr>
              <a:lnSpc>
                <a:spcPct val="150000"/>
              </a:lnSpc>
            </a:pPr>
            <a:endParaRPr lang="en-US" sz="2200" dirty="0" smtClean="0">
              <a:latin typeface="Arial Black" panose="020B0A04020102020204" pitchFamily="34" charset="0"/>
            </a:endParaRPr>
          </a:p>
          <a:p>
            <a:pPr>
              <a:lnSpc>
                <a:spcPct val="150000"/>
              </a:lnSpc>
            </a:pP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23" name="TextBox 22"/>
              <p:cNvSpPr txBox="1"/>
              <p:nvPr/>
            </p:nvSpPr>
            <p:spPr>
              <a:xfrm>
                <a:off x="1203134" y="4075581"/>
                <a:ext cx="447558" cy="7261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𝟑</m:t>
                          </m:r>
                        </m:num>
                        <m:den>
                          <m:r>
                            <a:rPr lang="en-US" sz="2200" b="1" i="1" smtClean="0">
                              <a:latin typeface="Cambria Math"/>
                            </a:rPr>
                            <m:t>𝟒</m:t>
                          </m:r>
                        </m:den>
                      </m:f>
                    </m:oMath>
                  </m:oMathPara>
                </a14:m>
                <a:endParaRPr lang="en-IN" sz="2200" b="1" dirty="0">
                  <a:latin typeface="Arial Black" panose="020B0A04020102020204"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1203134" y="4075581"/>
                <a:ext cx="447558" cy="726161"/>
              </a:xfrm>
              <a:prstGeom prst="rect">
                <a:avLst/>
              </a:prstGeom>
              <a:blipFill rotWithShape="1">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928198" y="4054705"/>
                <a:ext cx="447558" cy="7284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𝟐</m:t>
                          </m:r>
                        </m:num>
                        <m:den>
                          <m:r>
                            <a:rPr lang="en-US" sz="2200" b="1" i="1" smtClean="0">
                              <a:latin typeface="Cambria Math"/>
                            </a:rPr>
                            <m:t>𝟓</m:t>
                          </m:r>
                        </m:den>
                      </m:f>
                    </m:oMath>
                  </m:oMathPara>
                </a14:m>
                <a:endParaRPr lang="en-IN" sz="2200" b="1" dirty="0">
                  <a:latin typeface="Arial Black" panose="020B0A04020102020204"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928198" y="4054705"/>
                <a:ext cx="447558" cy="728405"/>
              </a:xfrm>
              <a:prstGeom prst="rect">
                <a:avLst/>
              </a:prstGeom>
              <a:blipFill rotWithShape="1">
                <a:blip r:embed="rId3"/>
                <a:stretch>
                  <a:fillRect/>
                </a:stretch>
              </a:blipFill>
            </p:spPr>
            <p:txBody>
              <a:bodyPr/>
              <a:lstStyle/>
              <a:p>
                <a:r>
                  <a:rPr lang="en-IN">
                    <a:noFill/>
                  </a:rPr>
                  <a:t> </a:t>
                </a:r>
              </a:p>
            </p:txBody>
          </p:sp>
        </mc:Fallback>
      </mc:AlternateContent>
      <p:sp>
        <p:nvSpPr>
          <p:cNvPr id="25" name="TextBox 24"/>
          <p:cNvSpPr txBox="1"/>
          <p:nvPr/>
        </p:nvSpPr>
        <p:spPr>
          <a:xfrm>
            <a:off x="1667860" y="4203463"/>
            <a:ext cx="288032"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26" name="TextBox 25"/>
          <p:cNvSpPr txBox="1"/>
          <p:nvPr/>
        </p:nvSpPr>
        <p:spPr>
          <a:xfrm>
            <a:off x="2375756" y="4279680"/>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27" name="TextBox 26"/>
              <p:cNvSpPr txBox="1"/>
              <p:nvPr/>
            </p:nvSpPr>
            <p:spPr>
              <a:xfrm>
                <a:off x="2771800" y="4047909"/>
                <a:ext cx="1182118" cy="7352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𝟏𝟓</m:t>
                          </m:r>
                          <m:r>
                            <a:rPr lang="en-US" sz="2200" b="1" i="1" smtClean="0">
                              <a:latin typeface="Cambria Math"/>
                            </a:rPr>
                            <m:t> −</m:t>
                          </m:r>
                          <m:r>
                            <a:rPr lang="en-US" sz="2200" b="1" i="1" smtClean="0">
                              <a:latin typeface="Cambria Math"/>
                            </a:rPr>
                            <m:t>𝟖</m:t>
                          </m:r>
                        </m:num>
                        <m:den>
                          <m:r>
                            <a:rPr lang="en-US" sz="2200" b="1" i="1" smtClean="0">
                              <a:latin typeface="Cambria Math"/>
                            </a:rPr>
                            <m:t>𝟐𝟎</m:t>
                          </m:r>
                        </m:den>
                      </m:f>
                    </m:oMath>
                  </m:oMathPara>
                </a14:m>
                <a:endParaRPr lang="en-IN" sz="2200" b="1" dirty="0">
                  <a:latin typeface="Arial Black" panose="020B0A0402010202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2771800" y="4047909"/>
                <a:ext cx="1182118" cy="735201"/>
              </a:xfrm>
              <a:prstGeom prst="rect">
                <a:avLst/>
              </a:prstGeom>
              <a:blipFill rotWithShape="1">
                <a:blip r:embed="rId4"/>
                <a:stretch>
                  <a:fillRect/>
                </a:stretch>
              </a:blipFill>
            </p:spPr>
            <p:txBody>
              <a:bodyPr/>
              <a:lstStyle/>
              <a:p>
                <a:r>
                  <a:rPr lang="en-IN">
                    <a:noFill/>
                  </a:rPr>
                  <a:t> </a:t>
                </a:r>
              </a:p>
            </p:txBody>
          </p:sp>
        </mc:Fallback>
      </mc:AlternateContent>
      <p:sp>
        <p:nvSpPr>
          <p:cNvPr id="28" name="TextBox 27"/>
          <p:cNvSpPr txBox="1"/>
          <p:nvPr/>
        </p:nvSpPr>
        <p:spPr>
          <a:xfrm>
            <a:off x="2377959" y="4930746"/>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29" name="TextBox 28"/>
              <p:cNvSpPr txBox="1"/>
              <p:nvPr/>
            </p:nvSpPr>
            <p:spPr>
              <a:xfrm>
                <a:off x="3051202" y="4783110"/>
                <a:ext cx="615874" cy="7261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𝟕</m:t>
                          </m:r>
                        </m:num>
                        <m:den>
                          <m:r>
                            <a:rPr lang="en-US" sz="2200" b="1" i="1" smtClean="0">
                              <a:latin typeface="Cambria Math"/>
                            </a:rPr>
                            <m:t>𝟐𝟎</m:t>
                          </m:r>
                        </m:den>
                      </m:f>
                    </m:oMath>
                  </m:oMathPara>
                </a14:m>
                <a:endParaRPr lang="en-IN" sz="2200" b="1" dirty="0">
                  <a:latin typeface="Arial Black" panose="020B0A0402010202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3051202" y="4783110"/>
                <a:ext cx="615874" cy="726161"/>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979355" y="5509271"/>
                <a:ext cx="615874"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𝟒𝟎</m:t>
                          </m:r>
                        </m:den>
                      </m:f>
                    </m:oMath>
                  </m:oMathPara>
                </a14:m>
                <a:endParaRPr lang="en-IN" sz="2200" b="1" dirty="0">
                  <a:latin typeface="Arial Black" panose="020B0A04020102020204" pitchFamily="34"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979355" y="5509271"/>
                <a:ext cx="615874" cy="728341"/>
              </a:xfrm>
              <a:prstGeom prst="rect">
                <a:avLst/>
              </a:prstGeom>
              <a:blipFill rotWithShape="1">
                <a:blip r:embed="rId6"/>
                <a:stretch>
                  <a:fillRect/>
                </a:stretch>
              </a:blipFill>
            </p:spPr>
            <p:txBody>
              <a:bodyPr/>
              <a:lstStyle/>
              <a:p>
                <a:r>
                  <a:rPr lang="en-IN">
                    <a:noFill/>
                  </a:rPr>
                  <a:t> </a:t>
                </a:r>
              </a:p>
            </p:txBody>
          </p:sp>
        </mc:Fallback>
      </mc:AlternateContent>
      <p:sp>
        <p:nvSpPr>
          <p:cNvPr id="31" name="TextBox 30"/>
          <p:cNvSpPr txBox="1"/>
          <p:nvPr/>
        </p:nvSpPr>
        <p:spPr>
          <a:xfrm>
            <a:off x="1523843" y="5655297"/>
            <a:ext cx="743901" cy="430887"/>
          </a:xfrm>
          <a:prstGeom prst="rect">
            <a:avLst/>
          </a:prstGeom>
          <a:noFill/>
        </p:spPr>
        <p:txBody>
          <a:bodyPr wrap="square" rtlCol="0">
            <a:spAutoFit/>
          </a:bodyPr>
          <a:lstStyle/>
          <a:p>
            <a:r>
              <a:rPr lang="en-US" sz="2200" dirty="0" smtClean="0">
                <a:latin typeface="Arial Black" panose="020B0A04020102020204" pitchFamily="34" charset="0"/>
              </a:rPr>
              <a:t>* m</a:t>
            </a:r>
            <a:endParaRPr lang="en-IN" sz="2200" dirty="0">
              <a:latin typeface="Arial Black" panose="020B0A04020102020204" pitchFamily="34" charset="0"/>
            </a:endParaRPr>
          </a:p>
        </p:txBody>
      </p:sp>
      <p:sp>
        <p:nvSpPr>
          <p:cNvPr id="32" name="TextBox 31"/>
          <p:cNvSpPr txBox="1"/>
          <p:nvPr/>
        </p:nvSpPr>
        <p:spPr>
          <a:xfrm>
            <a:off x="2381679" y="5661669"/>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33" name="TextBox 32"/>
              <p:cNvSpPr txBox="1"/>
              <p:nvPr/>
            </p:nvSpPr>
            <p:spPr>
              <a:xfrm>
                <a:off x="3054922" y="5514033"/>
                <a:ext cx="615874" cy="7261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𝟕</m:t>
                          </m:r>
                        </m:num>
                        <m:den>
                          <m:r>
                            <a:rPr lang="en-US" sz="2200" b="1" i="1" smtClean="0">
                              <a:latin typeface="Cambria Math"/>
                            </a:rPr>
                            <m:t>𝟐𝟎</m:t>
                          </m:r>
                        </m:den>
                      </m:f>
                    </m:oMath>
                  </m:oMathPara>
                </a14:m>
                <a:endParaRPr lang="en-IN" sz="2200" b="1" dirty="0">
                  <a:latin typeface="Arial Black" panose="020B0A0402010202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3054922" y="5514033"/>
                <a:ext cx="615874" cy="726161"/>
              </a:xfrm>
              <a:prstGeom prst="rect">
                <a:avLst/>
              </a:prstGeom>
              <a:blipFill rotWithShape="1">
                <a:blip r:embed="rId7"/>
                <a:stretch>
                  <a:fillRect/>
                </a:stretch>
              </a:blipFill>
            </p:spPr>
            <p:txBody>
              <a:bodyPr/>
              <a:lstStyle/>
              <a:p>
                <a:r>
                  <a:rPr lang="en-IN">
                    <a:noFill/>
                  </a:rPr>
                  <a:t> </a:t>
                </a:r>
              </a:p>
            </p:txBody>
          </p:sp>
        </mc:Fallback>
      </mc:AlternateContent>
      <p:sp>
        <p:nvSpPr>
          <p:cNvPr id="34" name="TextBox 33"/>
          <p:cNvSpPr txBox="1"/>
          <p:nvPr/>
        </p:nvSpPr>
        <p:spPr>
          <a:xfrm>
            <a:off x="4413487" y="5807697"/>
            <a:ext cx="371951" cy="430887"/>
          </a:xfrm>
          <a:prstGeom prst="rect">
            <a:avLst/>
          </a:prstGeom>
          <a:noFill/>
        </p:spPr>
        <p:txBody>
          <a:bodyPr wrap="square" rtlCol="0">
            <a:spAutoFit/>
          </a:bodyPr>
          <a:lstStyle/>
          <a:p>
            <a:r>
              <a:rPr lang="en-US" sz="2200" dirty="0" smtClean="0">
                <a:latin typeface="Arial Black" panose="020B0A04020102020204" pitchFamily="34" charset="0"/>
              </a:rPr>
              <a:t>m</a:t>
            </a:r>
            <a:endParaRPr lang="en-IN" sz="2200" dirty="0">
              <a:latin typeface="Arial Black" panose="020B0A04020102020204" pitchFamily="34" charset="0"/>
            </a:endParaRPr>
          </a:p>
        </p:txBody>
      </p:sp>
      <p:sp>
        <p:nvSpPr>
          <p:cNvPr id="35" name="TextBox 34"/>
          <p:cNvSpPr txBox="1"/>
          <p:nvPr/>
        </p:nvSpPr>
        <p:spPr>
          <a:xfrm>
            <a:off x="4899373" y="5814069"/>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36" name="TextBox 35"/>
              <p:cNvSpPr txBox="1"/>
              <p:nvPr/>
            </p:nvSpPr>
            <p:spPr>
              <a:xfrm>
                <a:off x="5572616" y="5666433"/>
                <a:ext cx="1108380"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𝟕</m:t>
                          </m:r>
                          <m:r>
                            <a:rPr lang="en-US" sz="2200" b="1" i="1" smtClean="0">
                              <a:latin typeface="Cambria Math"/>
                            </a:rPr>
                            <m:t> ∗</m:t>
                          </m:r>
                          <m:r>
                            <a:rPr lang="en-US" sz="2200" b="1" i="1" smtClean="0">
                              <a:latin typeface="Cambria Math"/>
                            </a:rPr>
                            <m:t>𝟒𝟎</m:t>
                          </m:r>
                        </m:num>
                        <m:den>
                          <m:r>
                            <a:rPr lang="en-US" sz="2200" b="1" i="1" smtClean="0">
                              <a:latin typeface="Cambria Math"/>
                            </a:rPr>
                            <m:t>𝟐𝟎</m:t>
                          </m:r>
                        </m:den>
                      </m:f>
                    </m:oMath>
                  </m:oMathPara>
                </a14:m>
                <a:endParaRPr lang="en-IN" sz="2200" b="1" dirty="0">
                  <a:latin typeface="Arial Black" panose="020B0A04020102020204"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5572616" y="5666433"/>
                <a:ext cx="1108380" cy="728341"/>
              </a:xfrm>
              <a:prstGeom prst="rect">
                <a:avLst/>
              </a:prstGeom>
              <a:blipFill rotWithShape="1">
                <a:blip r:embed="rId8"/>
                <a:stretch>
                  <a:fillRect/>
                </a:stretch>
              </a:blipFill>
            </p:spPr>
            <p:txBody>
              <a:bodyPr/>
              <a:lstStyle/>
              <a:p>
                <a:r>
                  <a:rPr lang="en-IN">
                    <a:noFill/>
                  </a:rPr>
                  <a:t> </a:t>
                </a:r>
              </a:p>
            </p:txBody>
          </p:sp>
        </mc:Fallback>
      </mc:AlternateContent>
      <p:sp>
        <p:nvSpPr>
          <p:cNvPr id="37" name="TextBox 36"/>
          <p:cNvSpPr txBox="1"/>
          <p:nvPr/>
        </p:nvSpPr>
        <p:spPr>
          <a:xfrm>
            <a:off x="6710382" y="5806725"/>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p:sp>
        <p:nvSpPr>
          <p:cNvPr id="38" name="TextBox 37"/>
          <p:cNvSpPr txBox="1"/>
          <p:nvPr/>
        </p:nvSpPr>
        <p:spPr>
          <a:xfrm>
            <a:off x="7158331" y="5781510"/>
            <a:ext cx="1374107" cy="430887"/>
          </a:xfrm>
          <a:prstGeom prst="rect">
            <a:avLst/>
          </a:prstGeom>
          <a:noFill/>
        </p:spPr>
        <p:txBody>
          <a:bodyPr wrap="square" rtlCol="0">
            <a:spAutoFit/>
          </a:bodyPr>
          <a:lstStyle/>
          <a:p>
            <a:r>
              <a:rPr lang="en-US" sz="2200" dirty="0" smtClean="0">
                <a:latin typeface="Arial Black" panose="020B0A04020102020204" pitchFamily="34" charset="0"/>
              </a:rPr>
              <a:t>14 min</a:t>
            </a:r>
            <a:endParaRPr lang="en-IN" sz="2200" dirty="0">
              <a:latin typeface="Arial Black" panose="020B0A04020102020204" pitchFamily="34" charset="0"/>
            </a:endParaRPr>
          </a:p>
        </p:txBody>
      </p:sp>
      <p:sp>
        <p:nvSpPr>
          <p:cNvPr id="39" name="TextBox 38"/>
          <p:cNvSpPr txBox="1"/>
          <p:nvPr/>
        </p:nvSpPr>
        <p:spPr>
          <a:xfrm>
            <a:off x="6854398" y="6244956"/>
            <a:ext cx="1894065" cy="430887"/>
          </a:xfrm>
          <a:prstGeom prst="rect">
            <a:avLst/>
          </a:prstGeom>
          <a:noFill/>
        </p:spPr>
        <p:txBody>
          <a:bodyPr wrap="square" rtlCol="0">
            <a:spAutoFit/>
          </a:bodyPr>
          <a:lstStyle/>
          <a:p>
            <a:r>
              <a:rPr lang="en-US" sz="2200" dirty="0" smtClean="0">
                <a:latin typeface="Arial Black" panose="020B0A04020102020204" pitchFamily="34" charset="0"/>
              </a:rPr>
              <a:t>Answer : a</a:t>
            </a:r>
            <a:endParaRPr lang="en-IN" sz="2200" dirty="0">
              <a:latin typeface="Arial Black" panose="020B0A04020102020204" pitchFamily="34" charset="0"/>
            </a:endParaRPr>
          </a:p>
        </p:txBody>
      </p:sp>
    </p:spTree>
    <p:extLst>
      <p:ext uri="{BB962C8B-B14F-4D97-AF65-F5344CB8AC3E}">
        <p14:creationId xmlns:p14="http://schemas.microsoft.com/office/powerpoint/2010/main" val="342668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p:bldP spid="17" grpId="0" animBg="1"/>
      <p:bldP spid="18" grpId="0"/>
      <p:bldP spid="20"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p:cNvSpPr/>
          <p:nvPr/>
        </p:nvSpPr>
        <p:spPr>
          <a:xfrm>
            <a:off x="6156176" y="2347423"/>
            <a:ext cx="2376264" cy="29523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lumMod val="20000"/>
                  <a:lumOff val="80000"/>
                </a:schemeClr>
              </a:solidFill>
              <a:latin typeface="Arial Black" panose="020B0A04020102020204" pitchFamily="34" charset="0"/>
            </a:endParaRPr>
          </a:p>
          <a:p>
            <a:pPr algn="ctr"/>
            <a:endParaRPr lang="en-IN" sz="2200" dirty="0">
              <a:solidFill>
                <a:schemeClr val="bg2">
                  <a:lumMod val="20000"/>
                  <a:lumOff val="80000"/>
                </a:schemeClr>
              </a:solidFill>
              <a:latin typeface="Arial Black" panose="020B0A04020102020204" pitchFamily="34" charset="0"/>
            </a:endParaRPr>
          </a:p>
        </p:txBody>
      </p:sp>
      <p:cxnSp>
        <p:nvCxnSpPr>
          <p:cNvPr id="3" name="Straight Connector 2"/>
          <p:cNvCxnSpPr/>
          <p:nvPr/>
        </p:nvCxnSpPr>
        <p:spPr>
          <a:xfrm>
            <a:off x="6156176" y="4437112"/>
            <a:ext cx="23762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6156176" y="3811767"/>
            <a:ext cx="23762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U-Turn Arrow 4"/>
          <p:cNvSpPr/>
          <p:nvPr/>
        </p:nvSpPr>
        <p:spPr>
          <a:xfrm>
            <a:off x="5652120" y="2347423"/>
            <a:ext cx="1497177" cy="86555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7743414" y="1916535"/>
            <a:ext cx="789025" cy="430887"/>
          </a:xfrm>
          <a:prstGeom prst="rect">
            <a:avLst/>
          </a:prstGeom>
          <a:noFill/>
        </p:spPr>
        <p:txBody>
          <a:bodyPr wrap="square" rtlCol="0">
            <a:spAutoFit/>
          </a:bodyPr>
          <a:lstStyle/>
          <a:p>
            <a:r>
              <a:rPr lang="en-US" sz="2200" dirty="0" smtClean="0">
                <a:latin typeface="Arial Black" panose="020B0A04020102020204" pitchFamily="34" charset="0"/>
              </a:rPr>
              <a:t>40L</a:t>
            </a:r>
            <a:endParaRPr lang="en-IN" sz="2200" dirty="0">
              <a:latin typeface="Arial Black" panose="020B0A04020102020204" pitchFamily="34" charset="0"/>
            </a:endParaRPr>
          </a:p>
        </p:txBody>
      </p:sp>
      <p:sp>
        <p:nvSpPr>
          <p:cNvPr id="7" name="Rectangle 6"/>
          <p:cNvSpPr/>
          <p:nvPr/>
        </p:nvSpPr>
        <p:spPr>
          <a:xfrm>
            <a:off x="107504" y="116632"/>
            <a:ext cx="8856984" cy="1446550"/>
          </a:xfrm>
          <a:prstGeom prst="rect">
            <a:avLst/>
          </a:prstGeom>
        </p:spPr>
        <p:txBody>
          <a:bodyPr wrap="square">
            <a:spAutoFit/>
          </a:bodyPr>
          <a:lstStyle/>
          <a:p>
            <a:r>
              <a:rPr lang="en-IN" sz="2200" b="1" dirty="0" smtClean="0"/>
              <a:t>22. </a:t>
            </a:r>
            <a:r>
              <a:rPr lang="en-IN" sz="2200" b="1" dirty="0"/>
              <a:t>A pipe can fill an empty tank in 40 mins. If the tank is already filled to two-fifths capacity, then how much time will the pipe take to fill the tank to 3/4th of its capacity?</a:t>
            </a:r>
          </a:p>
          <a:p>
            <a:r>
              <a:rPr lang="en-IN" sz="2200" b="1" dirty="0"/>
              <a:t>a) 14 mins 	</a:t>
            </a:r>
            <a:r>
              <a:rPr lang="en-IN" sz="2200" b="1" dirty="0" smtClean="0"/>
              <a:t>b</a:t>
            </a:r>
            <a:r>
              <a:rPr lang="en-IN" sz="2200" b="1" dirty="0"/>
              <a:t>) 10 mins	</a:t>
            </a:r>
            <a:r>
              <a:rPr lang="en-IN" sz="2200" b="1" dirty="0" smtClean="0"/>
              <a:t>c</a:t>
            </a:r>
            <a:r>
              <a:rPr lang="en-IN" sz="2200" b="1" dirty="0"/>
              <a:t>) 25 mins 	</a:t>
            </a:r>
            <a:r>
              <a:rPr lang="en-IN" sz="2200" b="1" dirty="0" smtClean="0"/>
              <a:t>d</a:t>
            </a:r>
            <a:r>
              <a:rPr lang="en-IN" sz="2200" b="1" dirty="0"/>
              <a:t>) 21 mins</a:t>
            </a:r>
          </a:p>
        </p:txBody>
      </p:sp>
      <p:sp>
        <p:nvSpPr>
          <p:cNvPr id="8" name="TextBox 7"/>
          <p:cNvSpPr txBox="1"/>
          <p:nvPr/>
        </p:nvSpPr>
        <p:spPr>
          <a:xfrm>
            <a:off x="5620117" y="1892786"/>
            <a:ext cx="1167120" cy="430887"/>
          </a:xfrm>
          <a:prstGeom prst="rect">
            <a:avLst/>
          </a:prstGeom>
          <a:noFill/>
        </p:spPr>
        <p:txBody>
          <a:bodyPr wrap="square" rtlCol="0">
            <a:spAutoFit/>
          </a:bodyPr>
          <a:lstStyle/>
          <a:p>
            <a:r>
              <a:rPr lang="en-US" sz="2200" dirty="0" smtClean="0">
                <a:latin typeface="Arial Black" panose="020B0A04020102020204" pitchFamily="34" charset="0"/>
              </a:rPr>
              <a:t>40min</a:t>
            </a:r>
            <a:endParaRPr lang="en-IN" sz="2200" dirty="0">
              <a:latin typeface="Arial Black" panose="020B0A04020102020204" pitchFamily="34" charset="0"/>
            </a:endParaRPr>
          </a:p>
        </p:txBody>
      </p:sp>
      <p:sp>
        <p:nvSpPr>
          <p:cNvPr id="9" name="TextBox 8"/>
          <p:cNvSpPr txBox="1"/>
          <p:nvPr/>
        </p:nvSpPr>
        <p:spPr>
          <a:xfrm>
            <a:off x="7020272" y="3853356"/>
            <a:ext cx="894778" cy="430887"/>
          </a:xfrm>
          <a:prstGeom prst="rect">
            <a:avLst/>
          </a:prstGeom>
          <a:noFill/>
        </p:spPr>
        <p:txBody>
          <a:bodyPr wrap="square" rtlCol="0">
            <a:spAutoFit/>
          </a:bodyPr>
          <a:lstStyle/>
          <a:p>
            <a:r>
              <a:rPr lang="en-US" sz="2200" dirty="0" smtClean="0">
                <a:latin typeface="Arial Black" panose="020B0A04020102020204" pitchFamily="34" charset="0"/>
              </a:rPr>
              <a:t>14 L</a:t>
            </a:r>
            <a:endParaRPr lang="en-IN" sz="2200" dirty="0">
              <a:latin typeface="Arial Black" panose="020B0A04020102020204" pitchFamily="34" charset="0"/>
            </a:endParaRPr>
          </a:p>
        </p:txBody>
      </p:sp>
      <p:sp>
        <p:nvSpPr>
          <p:cNvPr id="10" name="TextBox 9"/>
          <p:cNvSpPr txBox="1"/>
          <p:nvPr/>
        </p:nvSpPr>
        <p:spPr>
          <a:xfrm>
            <a:off x="7020272" y="3380880"/>
            <a:ext cx="894778" cy="430887"/>
          </a:xfrm>
          <a:prstGeom prst="rect">
            <a:avLst/>
          </a:prstGeom>
          <a:noFill/>
        </p:spPr>
        <p:txBody>
          <a:bodyPr wrap="square" rtlCol="0">
            <a:spAutoFit/>
          </a:bodyPr>
          <a:lstStyle/>
          <a:p>
            <a:r>
              <a:rPr lang="en-US" sz="2200" dirty="0" smtClean="0">
                <a:latin typeface="Arial Black" panose="020B0A04020102020204" pitchFamily="34" charset="0"/>
              </a:rPr>
              <a:t>30 L</a:t>
            </a:r>
            <a:endParaRPr lang="en-IN" sz="2200" dirty="0">
              <a:latin typeface="Arial Black" panose="020B0A04020102020204" pitchFamily="34" charset="0"/>
            </a:endParaRPr>
          </a:p>
        </p:txBody>
      </p:sp>
      <p:sp>
        <p:nvSpPr>
          <p:cNvPr id="11" name="TextBox 10"/>
          <p:cNvSpPr txBox="1"/>
          <p:nvPr/>
        </p:nvSpPr>
        <p:spPr>
          <a:xfrm>
            <a:off x="7020271" y="4680946"/>
            <a:ext cx="894779" cy="430887"/>
          </a:xfrm>
          <a:prstGeom prst="rect">
            <a:avLst/>
          </a:prstGeom>
          <a:noFill/>
        </p:spPr>
        <p:txBody>
          <a:bodyPr wrap="square" rtlCol="0">
            <a:spAutoFit/>
          </a:bodyPr>
          <a:lstStyle/>
          <a:p>
            <a:r>
              <a:rPr lang="en-US" sz="2200" dirty="0" smtClean="0">
                <a:latin typeface="Arial Black" panose="020B0A04020102020204" pitchFamily="34" charset="0"/>
              </a:rPr>
              <a:t>16 L</a:t>
            </a:r>
            <a:endParaRPr lang="en-IN" sz="2200" dirty="0">
              <a:latin typeface="Arial Black" panose="020B0A04020102020204" pitchFamily="34" charset="0"/>
            </a:endParaRPr>
          </a:p>
        </p:txBody>
      </p:sp>
      <p:sp>
        <p:nvSpPr>
          <p:cNvPr id="12" name="TextBox 11"/>
          <p:cNvSpPr txBox="1"/>
          <p:nvPr/>
        </p:nvSpPr>
        <p:spPr>
          <a:xfrm>
            <a:off x="6854398" y="6244956"/>
            <a:ext cx="1894065" cy="430887"/>
          </a:xfrm>
          <a:prstGeom prst="rect">
            <a:avLst/>
          </a:prstGeom>
          <a:noFill/>
        </p:spPr>
        <p:txBody>
          <a:bodyPr wrap="square" rtlCol="0">
            <a:spAutoFit/>
          </a:bodyPr>
          <a:lstStyle/>
          <a:p>
            <a:r>
              <a:rPr lang="en-US" sz="2200" dirty="0" smtClean="0">
                <a:latin typeface="Arial Black" panose="020B0A04020102020204" pitchFamily="34" charset="0"/>
              </a:rPr>
              <a:t>Answer : a</a:t>
            </a:r>
            <a:endParaRPr lang="en-IN" sz="2200" dirty="0">
              <a:latin typeface="Arial Black" panose="020B0A04020102020204" pitchFamily="34" charset="0"/>
            </a:endParaRPr>
          </a:p>
        </p:txBody>
      </p:sp>
      <p:sp>
        <p:nvSpPr>
          <p:cNvPr id="13" name="TextBox 12"/>
          <p:cNvSpPr txBox="1"/>
          <p:nvPr/>
        </p:nvSpPr>
        <p:spPr>
          <a:xfrm>
            <a:off x="251520" y="1870944"/>
            <a:ext cx="4968552" cy="4662815"/>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Method 2</a:t>
            </a:r>
          </a:p>
          <a:p>
            <a:pPr>
              <a:lnSpc>
                <a:spcPct val="150000"/>
              </a:lnSpc>
            </a:pPr>
            <a:r>
              <a:rPr lang="en-US" sz="2200" dirty="0" smtClean="0">
                <a:latin typeface="Arial Black" panose="020B0A04020102020204" pitchFamily="34" charset="0"/>
              </a:rPr>
              <a:t>Let Capacity of the tank = 40 L</a:t>
            </a:r>
          </a:p>
          <a:p>
            <a:pPr>
              <a:lnSpc>
                <a:spcPct val="150000"/>
              </a:lnSpc>
            </a:pPr>
            <a:r>
              <a:rPr lang="en-US" sz="2200" dirty="0" smtClean="0">
                <a:latin typeface="Arial Black" panose="020B0A04020102020204" pitchFamily="34" charset="0"/>
              </a:rPr>
              <a:t>Already filled (2/5) * 40 = 16</a:t>
            </a:r>
          </a:p>
          <a:p>
            <a:pPr>
              <a:lnSpc>
                <a:spcPct val="150000"/>
              </a:lnSpc>
            </a:pPr>
            <a:r>
              <a:rPr lang="en-US" sz="2200" dirty="0" smtClean="0">
                <a:latin typeface="Arial Black" panose="020B0A04020102020204" pitchFamily="34" charset="0"/>
              </a:rPr>
              <a:t>To be filled (3/4) * 40 = 30</a:t>
            </a:r>
          </a:p>
          <a:p>
            <a:pPr>
              <a:lnSpc>
                <a:spcPct val="150000"/>
              </a:lnSpc>
            </a:pPr>
            <a:r>
              <a:rPr lang="en-US" sz="2200" dirty="0" smtClean="0">
                <a:latin typeface="Arial Black" panose="020B0A04020102020204" pitchFamily="34" charset="0"/>
              </a:rPr>
              <a:t>Water required = 30 – 16 = 14 L</a:t>
            </a:r>
          </a:p>
          <a:p>
            <a:pPr>
              <a:lnSpc>
                <a:spcPct val="150000"/>
              </a:lnSpc>
            </a:pPr>
            <a:r>
              <a:rPr lang="en-US" sz="2200" dirty="0" smtClean="0">
                <a:latin typeface="Arial Black" panose="020B0A04020102020204" pitchFamily="34" charset="0"/>
              </a:rPr>
              <a:t>40 L 	in 	40 min</a:t>
            </a:r>
          </a:p>
          <a:p>
            <a:pPr>
              <a:lnSpc>
                <a:spcPct val="150000"/>
              </a:lnSpc>
            </a:pPr>
            <a:r>
              <a:rPr lang="en-US" sz="2200" dirty="0" smtClean="0">
                <a:latin typeface="Arial Black" panose="020B0A04020102020204" pitchFamily="34" charset="0"/>
              </a:rPr>
              <a:t>1 L 	in 	1min</a:t>
            </a:r>
          </a:p>
          <a:p>
            <a:pPr>
              <a:lnSpc>
                <a:spcPct val="150000"/>
              </a:lnSpc>
            </a:pPr>
            <a:r>
              <a:rPr lang="en-US" sz="2200" dirty="0" smtClean="0">
                <a:latin typeface="Arial Black" panose="020B0A04020102020204" pitchFamily="34" charset="0"/>
              </a:rPr>
              <a:t>14 L 	in 	14 min	</a:t>
            </a:r>
          </a:p>
          <a:p>
            <a:pPr>
              <a:lnSpc>
                <a:spcPct val="150000"/>
              </a:lnSpc>
            </a:pPr>
            <a:endParaRPr lang="en-IN" sz="2200" dirty="0">
              <a:latin typeface="Arial Black" panose="020B0A04020102020204" pitchFamily="34" charset="0"/>
            </a:endParaRPr>
          </a:p>
        </p:txBody>
      </p:sp>
    </p:spTree>
    <p:extLst>
      <p:ext uri="{BB962C8B-B14F-4D97-AF65-F5344CB8AC3E}">
        <p14:creationId xmlns:p14="http://schemas.microsoft.com/office/powerpoint/2010/main" val="304522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p:bldP spid="8" grpId="0"/>
      <p:bldP spid="9" grpId="0"/>
      <p:bldP spid="10" grpId="0"/>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1446550"/>
          </a:xfrm>
          <a:prstGeom prst="rect">
            <a:avLst/>
          </a:prstGeom>
        </p:spPr>
        <p:txBody>
          <a:bodyPr wrap="square">
            <a:spAutoFit/>
          </a:bodyPr>
          <a:lstStyle/>
          <a:p>
            <a:r>
              <a:rPr lang="en-IN" sz="2200" b="1" dirty="0" smtClean="0"/>
              <a:t>23. </a:t>
            </a:r>
            <a:r>
              <a:rPr lang="en-IN" sz="2200" b="1" dirty="0"/>
              <a:t>A pipe can fill a tank in 6 hours, Due to leakage in the tank it takes half an hour more to fill the tank. How long will it take to empty the filled tank only through leakage?</a:t>
            </a:r>
          </a:p>
          <a:p>
            <a:r>
              <a:rPr lang="en-IN" sz="2200" b="1" dirty="0"/>
              <a:t>a) 12 hours	</a:t>
            </a:r>
            <a:r>
              <a:rPr lang="en-IN" sz="2200" b="1" dirty="0" smtClean="0"/>
              <a:t>b</a:t>
            </a:r>
            <a:r>
              <a:rPr lang="en-IN" sz="2200" b="1" dirty="0"/>
              <a:t>) 13 hours	</a:t>
            </a:r>
            <a:r>
              <a:rPr lang="en-IN" sz="2200" b="1" dirty="0" smtClean="0"/>
              <a:t>c</a:t>
            </a:r>
            <a:r>
              <a:rPr lang="en-IN" sz="2200" b="1" dirty="0"/>
              <a:t>) 72 hours	</a:t>
            </a:r>
            <a:r>
              <a:rPr lang="en-IN" sz="2200" b="1" dirty="0" smtClean="0"/>
              <a:t>d</a:t>
            </a:r>
            <a:r>
              <a:rPr lang="en-IN" sz="2200" b="1" dirty="0"/>
              <a:t>) 78 hours</a:t>
            </a:r>
          </a:p>
        </p:txBody>
      </p:sp>
      <mc:AlternateContent xmlns:mc="http://schemas.openxmlformats.org/markup-compatibility/2006" xmlns:a14="http://schemas.microsoft.com/office/drawing/2010/main">
        <mc:Choice Requires="a14">
          <p:sp>
            <p:nvSpPr>
              <p:cNvPr id="3" name="TextBox 2"/>
              <p:cNvSpPr txBox="1"/>
              <p:nvPr/>
            </p:nvSpPr>
            <p:spPr>
              <a:xfrm>
                <a:off x="504063" y="1944504"/>
                <a:ext cx="447558"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𝟔</m:t>
                          </m:r>
                        </m:den>
                      </m:f>
                    </m:oMath>
                  </m:oMathPara>
                </a14:m>
                <a:endParaRPr lang="en-IN" sz="2200" b="1" dirty="0">
                  <a:latin typeface="Arial Black" panose="020B0A040201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04063" y="1944504"/>
                <a:ext cx="447558" cy="728341"/>
              </a:xfrm>
              <a:prstGeom prst="rect">
                <a:avLst/>
              </a:prstGeom>
              <a:blipFill rotWithShape="1">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229127" y="1923628"/>
                <a:ext cx="447558"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𝒍</m:t>
                          </m:r>
                        </m:den>
                      </m:f>
                    </m:oMath>
                  </m:oMathPara>
                </a14:m>
                <a:endParaRPr lang="en-IN" sz="2200" b="1" dirty="0">
                  <a:latin typeface="Arial Black" panose="020B0A04020102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229127" y="1923628"/>
                <a:ext cx="447558" cy="728341"/>
              </a:xfrm>
              <a:prstGeom prst="rect">
                <a:avLst/>
              </a:prstGeom>
              <a:blipFill rotWithShape="1">
                <a:blip r:embed="rId3"/>
                <a:stretch>
                  <a:fillRect/>
                </a:stretch>
              </a:blipFill>
            </p:spPr>
            <p:txBody>
              <a:bodyPr/>
              <a:lstStyle/>
              <a:p>
                <a:r>
                  <a:rPr lang="en-IN">
                    <a:noFill/>
                  </a:rPr>
                  <a:t> </a:t>
                </a:r>
              </a:p>
            </p:txBody>
          </p:sp>
        </mc:Fallback>
      </mc:AlternateContent>
      <p:sp>
        <p:nvSpPr>
          <p:cNvPr id="5" name="TextBox 4"/>
          <p:cNvSpPr txBox="1"/>
          <p:nvPr/>
        </p:nvSpPr>
        <p:spPr>
          <a:xfrm>
            <a:off x="968789" y="2072386"/>
            <a:ext cx="288032"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6" name="TextBox 5"/>
          <p:cNvSpPr txBox="1"/>
          <p:nvPr/>
        </p:nvSpPr>
        <p:spPr>
          <a:xfrm>
            <a:off x="1676685" y="2148603"/>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7" name="TextBox 6"/>
              <p:cNvSpPr txBox="1"/>
              <p:nvPr/>
            </p:nvSpPr>
            <p:spPr>
              <a:xfrm>
                <a:off x="2072729" y="1916832"/>
                <a:ext cx="720582" cy="7284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𝟔</m:t>
                          </m:r>
                          <m:r>
                            <a:rPr lang="en-US" sz="2200" b="1" i="1" smtClean="0">
                              <a:latin typeface="Cambria Math"/>
                            </a:rPr>
                            <m:t>.</m:t>
                          </m:r>
                          <m:r>
                            <a:rPr lang="en-US" sz="2200" b="1" i="1" smtClean="0">
                              <a:latin typeface="Cambria Math"/>
                            </a:rPr>
                            <m:t>𝟓</m:t>
                          </m:r>
                        </m:den>
                      </m:f>
                    </m:oMath>
                  </m:oMathPara>
                </a14:m>
                <a:endParaRPr lang="en-IN" sz="2200" b="1" dirty="0">
                  <a:latin typeface="Arial Black" panose="020B0A04020102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072729" y="1916832"/>
                <a:ext cx="720582" cy="728405"/>
              </a:xfrm>
              <a:prstGeom prst="rect">
                <a:avLst/>
              </a:prstGeom>
              <a:blipFill rotWithShape="1">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229127" y="2813693"/>
                <a:ext cx="447558"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𝒍</m:t>
                          </m:r>
                        </m:den>
                      </m:f>
                    </m:oMath>
                  </m:oMathPara>
                </a14:m>
                <a:endParaRPr lang="en-IN" sz="2200" b="1" dirty="0">
                  <a:latin typeface="Arial Black" panose="020B0A04020102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229127" y="2813693"/>
                <a:ext cx="447558" cy="728341"/>
              </a:xfrm>
              <a:prstGeom prst="rect">
                <a:avLst/>
              </a:prstGeom>
              <a:blipFill rotWithShape="1">
                <a:blip r:embed="rId5"/>
                <a:stretch>
                  <a:fillRect/>
                </a:stretch>
              </a:blipFill>
            </p:spPr>
            <p:txBody>
              <a:bodyPr/>
              <a:lstStyle/>
              <a:p>
                <a:r>
                  <a:rPr lang="en-IN">
                    <a:noFill/>
                  </a:rPr>
                  <a:t> </a:t>
                </a:r>
              </a:p>
            </p:txBody>
          </p:sp>
        </mc:Fallback>
      </mc:AlternateContent>
      <p:sp>
        <p:nvSpPr>
          <p:cNvPr id="9" name="TextBox 8"/>
          <p:cNvSpPr txBox="1"/>
          <p:nvPr/>
        </p:nvSpPr>
        <p:spPr>
          <a:xfrm>
            <a:off x="1676685" y="2962419"/>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10" name="TextBox 9"/>
              <p:cNvSpPr txBox="1"/>
              <p:nvPr/>
            </p:nvSpPr>
            <p:spPr>
              <a:xfrm>
                <a:off x="2020240" y="2813691"/>
                <a:ext cx="447558"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𝟔</m:t>
                          </m:r>
                        </m:den>
                      </m:f>
                    </m:oMath>
                  </m:oMathPara>
                </a14:m>
                <a:endParaRPr lang="en-IN" sz="2200" b="1" dirty="0">
                  <a:latin typeface="Arial Black" panose="020B0A04020102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020240" y="2813691"/>
                <a:ext cx="447558" cy="728341"/>
              </a:xfrm>
              <a:prstGeom prst="rect">
                <a:avLst/>
              </a:prstGeom>
              <a:blipFill rotWithShape="1">
                <a:blip r:embed="rId6"/>
                <a:stretch>
                  <a:fillRect/>
                </a:stretch>
              </a:blipFill>
            </p:spPr>
            <p:txBody>
              <a:bodyPr/>
              <a:lstStyle/>
              <a:p>
                <a:r>
                  <a:rPr lang="en-IN">
                    <a:noFill/>
                  </a:rPr>
                  <a:t> </a:t>
                </a:r>
              </a:p>
            </p:txBody>
          </p:sp>
        </mc:Fallback>
      </mc:AlternateContent>
      <p:sp>
        <p:nvSpPr>
          <p:cNvPr id="11" name="TextBox 10"/>
          <p:cNvSpPr txBox="1"/>
          <p:nvPr/>
        </p:nvSpPr>
        <p:spPr>
          <a:xfrm>
            <a:off x="2484966" y="2941573"/>
            <a:ext cx="288032"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2728106" y="2813693"/>
                <a:ext cx="720582" cy="7284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𝟔</m:t>
                          </m:r>
                          <m:r>
                            <a:rPr lang="en-US" sz="2200" b="1" i="1" smtClean="0">
                              <a:latin typeface="Cambria Math"/>
                            </a:rPr>
                            <m:t>.</m:t>
                          </m:r>
                          <m:r>
                            <a:rPr lang="en-US" sz="2200" b="1" i="1" smtClean="0">
                              <a:latin typeface="Cambria Math"/>
                            </a:rPr>
                            <m:t>𝟓</m:t>
                          </m:r>
                        </m:den>
                      </m:f>
                    </m:oMath>
                  </m:oMathPara>
                </a14:m>
                <a:endParaRPr lang="en-IN" sz="2200" b="1" dirty="0">
                  <a:latin typeface="Arial Black" panose="020B0A04020102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728106" y="2813693"/>
                <a:ext cx="720582" cy="728405"/>
              </a:xfrm>
              <a:prstGeom prst="rect">
                <a:avLst/>
              </a:prstGeom>
              <a:blipFill rotWithShape="1">
                <a:blip r:embed="rId7"/>
                <a:stretch>
                  <a:fillRect/>
                </a:stretch>
              </a:blipFill>
            </p:spPr>
            <p:txBody>
              <a:bodyPr/>
              <a:lstStyle/>
              <a:p>
                <a:r>
                  <a:rPr lang="en-IN">
                    <a:noFill/>
                  </a:rPr>
                  <a:t> </a:t>
                </a:r>
              </a:p>
            </p:txBody>
          </p:sp>
        </mc:Fallback>
      </mc:AlternateContent>
      <p:sp>
        <p:nvSpPr>
          <p:cNvPr id="13" name="TextBox 12"/>
          <p:cNvSpPr txBox="1"/>
          <p:nvPr/>
        </p:nvSpPr>
        <p:spPr>
          <a:xfrm>
            <a:off x="1676685" y="3981322"/>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2054444" y="3765878"/>
                <a:ext cx="1286827" cy="7352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𝟔</m:t>
                          </m:r>
                          <m:r>
                            <a:rPr lang="en-US" sz="2200" b="1" i="1" smtClean="0">
                              <a:latin typeface="Cambria Math"/>
                            </a:rPr>
                            <m:t>.</m:t>
                          </m:r>
                          <m:r>
                            <a:rPr lang="en-US" sz="2200" b="1" i="1" smtClean="0">
                              <a:latin typeface="Cambria Math"/>
                            </a:rPr>
                            <m:t>𝟓</m:t>
                          </m:r>
                          <m:r>
                            <a:rPr lang="en-US" sz="2200" b="1" i="1" smtClean="0">
                              <a:latin typeface="Cambria Math"/>
                            </a:rPr>
                            <m:t> −</m:t>
                          </m:r>
                          <m:r>
                            <a:rPr lang="en-US" sz="2200" b="1" i="1" smtClean="0">
                              <a:latin typeface="Cambria Math"/>
                            </a:rPr>
                            <m:t>𝟔</m:t>
                          </m:r>
                        </m:num>
                        <m:den>
                          <m:r>
                            <a:rPr lang="en-US" sz="2200" b="1" i="1" smtClean="0">
                              <a:latin typeface="Cambria Math"/>
                            </a:rPr>
                            <m:t>𝟑𝟗</m:t>
                          </m:r>
                        </m:den>
                      </m:f>
                    </m:oMath>
                  </m:oMathPara>
                </a14:m>
                <a:endParaRPr lang="en-IN" sz="2200" b="1" dirty="0">
                  <a:latin typeface="Arial Black" panose="020B0A04020102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054444" y="3765878"/>
                <a:ext cx="1286827" cy="735201"/>
              </a:xfrm>
              <a:prstGeom prst="rect">
                <a:avLst/>
              </a:prstGeom>
              <a:blipFill rotWithShape="1">
                <a:blip r:embed="rId8"/>
                <a:stretch>
                  <a:fillRect/>
                </a:stretch>
              </a:blipFill>
            </p:spPr>
            <p:txBody>
              <a:bodyPr/>
              <a:lstStyle/>
              <a:p>
                <a:r>
                  <a:rPr lang="en-IN">
                    <a:noFill/>
                  </a:rPr>
                  <a:t> </a:t>
                </a:r>
              </a:p>
            </p:txBody>
          </p:sp>
        </mc:Fallback>
      </mc:AlternateContent>
      <p:sp>
        <p:nvSpPr>
          <p:cNvPr id="15" name="TextBox 14"/>
          <p:cNvSpPr txBox="1"/>
          <p:nvPr/>
        </p:nvSpPr>
        <p:spPr>
          <a:xfrm>
            <a:off x="1676685" y="4726011"/>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16" name="TextBox 15"/>
              <p:cNvSpPr txBox="1"/>
              <p:nvPr/>
            </p:nvSpPr>
            <p:spPr>
              <a:xfrm>
                <a:off x="2054444" y="4510567"/>
                <a:ext cx="720582" cy="7352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𝟎</m:t>
                          </m:r>
                          <m:r>
                            <a:rPr lang="en-US" sz="2200" b="1" i="1" smtClean="0">
                              <a:latin typeface="Cambria Math"/>
                            </a:rPr>
                            <m:t>.</m:t>
                          </m:r>
                          <m:r>
                            <a:rPr lang="en-US" sz="2200" b="1" i="1" smtClean="0">
                              <a:latin typeface="Cambria Math"/>
                            </a:rPr>
                            <m:t>𝟓</m:t>
                          </m:r>
                        </m:num>
                        <m:den>
                          <m:r>
                            <a:rPr lang="en-US" sz="2200" b="1" i="1" smtClean="0">
                              <a:latin typeface="Cambria Math"/>
                            </a:rPr>
                            <m:t>𝟑𝟗</m:t>
                          </m:r>
                        </m:den>
                      </m:f>
                    </m:oMath>
                  </m:oMathPara>
                </a14:m>
                <a:endParaRPr lang="en-IN" sz="2200" b="1" dirty="0">
                  <a:latin typeface="Arial Black" panose="020B0A0402010202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054444" y="4510567"/>
                <a:ext cx="720582" cy="735201"/>
              </a:xfrm>
              <a:prstGeom prst="rect">
                <a:avLst/>
              </a:prstGeom>
              <a:blipFill rotWithShape="1">
                <a:blip r:embed="rId9"/>
                <a:stretch>
                  <a:fillRect/>
                </a:stretch>
              </a:blipFill>
            </p:spPr>
            <p:txBody>
              <a:bodyPr/>
              <a:lstStyle/>
              <a:p>
                <a:r>
                  <a:rPr lang="en-IN">
                    <a:noFill/>
                  </a:rPr>
                  <a:t> </a:t>
                </a:r>
              </a:p>
            </p:txBody>
          </p:sp>
        </mc:Fallback>
      </mc:AlternateContent>
      <p:sp>
        <p:nvSpPr>
          <p:cNvPr id="17" name="TextBox 16"/>
          <p:cNvSpPr txBox="1"/>
          <p:nvPr/>
        </p:nvSpPr>
        <p:spPr>
          <a:xfrm>
            <a:off x="1671438" y="5461455"/>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18" name="TextBox 17"/>
              <p:cNvSpPr txBox="1"/>
              <p:nvPr/>
            </p:nvSpPr>
            <p:spPr>
              <a:xfrm>
                <a:off x="2049197" y="5246011"/>
                <a:ext cx="615874" cy="7285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𝟕𝟖</m:t>
                          </m:r>
                        </m:den>
                      </m:f>
                    </m:oMath>
                  </m:oMathPara>
                </a14:m>
                <a:endParaRPr lang="en-IN" sz="2200" b="1" dirty="0">
                  <a:latin typeface="Arial Black" panose="020B0A04020102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049197" y="5246011"/>
                <a:ext cx="615874" cy="728533"/>
              </a:xfrm>
              <a:prstGeom prst="rect">
                <a:avLst/>
              </a:prstGeom>
              <a:blipFill rotWithShape="1">
                <a:blip r:embed="rId10"/>
                <a:stretch>
                  <a:fillRect/>
                </a:stretch>
              </a:blipFill>
            </p:spPr>
            <p:txBody>
              <a:bodyPr/>
              <a:lstStyle/>
              <a:p>
                <a:r>
                  <a:rPr lang="en-IN">
                    <a:noFill/>
                  </a:rPr>
                  <a:t> </a:t>
                </a:r>
              </a:p>
            </p:txBody>
          </p:sp>
        </mc:Fallback>
      </mc:AlternateContent>
      <p:sp>
        <p:nvSpPr>
          <p:cNvPr id="19" name="TextBox 18"/>
          <p:cNvSpPr txBox="1"/>
          <p:nvPr/>
        </p:nvSpPr>
        <p:spPr>
          <a:xfrm>
            <a:off x="6854398" y="6244955"/>
            <a:ext cx="1894065" cy="430887"/>
          </a:xfrm>
          <a:prstGeom prst="rect">
            <a:avLst/>
          </a:prstGeom>
          <a:noFill/>
        </p:spPr>
        <p:txBody>
          <a:bodyPr wrap="square" rtlCol="0">
            <a:spAutoFit/>
          </a:bodyPr>
          <a:lstStyle/>
          <a:p>
            <a:r>
              <a:rPr lang="en-US" sz="2200" dirty="0" smtClean="0">
                <a:latin typeface="Arial Black" panose="020B0A04020102020204" pitchFamily="34" charset="0"/>
              </a:rPr>
              <a:t>Answer : d</a:t>
            </a:r>
            <a:endParaRPr lang="en-IN" sz="2200" dirty="0">
              <a:latin typeface="Arial Black" panose="020B0A04020102020204" pitchFamily="34" charset="0"/>
            </a:endParaRPr>
          </a:p>
        </p:txBody>
      </p:sp>
      <p:sp>
        <p:nvSpPr>
          <p:cNvPr id="20" name="TextBox 19"/>
          <p:cNvSpPr txBox="1"/>
          <p:nvPr/>
        </p:nvSpPr>
        <p:spPr>
          <a:xfrm>
            <a:off x="1671438" y="6181911"/>
            <a:ext cx="1894065" cy="430887"/>
          </a:xfrm>
          <a:prstGeom prst="rect">
            <a:avLst/>
          </a:prstGeom>
          <a:noFill/>
        </p:spPr>
        <p:txBody>
          <a:bodyPr wrap="square" rtlCol="0">
            <a:spAutoFit/>
          </a:bodyPr>
          <a:lstStyle/>
          <a:p>
            <a:r>
              <a:rPr lang="en-US" sz="2200" dirty="0" smtClean="0">
                <a:latin typeface="Arial Black" panose="020B0A04020102020204" pitchFamily="34" charset="0"/>
              </a:rPr>
              <a:t>= 78 Hours</a:t>
            </a:r>
            <a:endParaRPr lang="en-IN" sz="2200" dirty="0">
              <a:latin typeface="Arial Black" panose="020B0A04020102020204" pitchFamily="34" charset="0"/>
            </a:endParaRPr>
          </a:p>
        </p:txBody>
      </p:sp>
      <p:cxnSp>
        <p:nvCxnSpPr>
          <p:cNvPr id="21" name="Straight Connector 20"/>
          <p:cNvCxnSpPr/>
          <p:nvPr/>
        </p:nvCxnSpPr>
        <p:spPr>
          <a:xfrm>
            <a:off x="3707904" y="1748100"/>
            <a:ext cx="72008" cy="4991306"/>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923929" y="1780719"/>
            <a:ext cx="5112568" cy="4662815"/>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Method 2</a:t>
            </a:r>
          </a:p>
          <a:p>
            <a:pPr>
              <a:lnSpc>
                <a:spcPct val="150000"/>
              </a:lnSpc>
            </a:pPr>
            <a:r>
              <a:rPr lang="en-US" sz="2200" dirty="0" smtClean="0">
                <a:latin typeface="Arial Black" panose="020B0A04020102020204" pitchFamily="34" charset="0"/>
              </a:rPr>
              <a:t>Let Capacity of the tank = 60 L</a:t>
            </a:r>
          </a:p>
          <a:p>
            <a:pPr>
              <a:lnSpc>
                <a:spcPct val="150000"/>
              </a:lnSpc>
            </a:pPr>
            <a:r>
              <a:rPr lang="en-US" sz="2200" dirty="0" smtClean="0">
                <a:latin typeface="Arial Black" panose="020B0A04020102020204" pitchFamily="34" charset="0"/>
              </a:rPr>
              <a:t>6 </a:t>
            </a:r>
            <a:r>
              <a:rPr lang="en-US" sz="2200" dirty="0" err="1" smtClean="0">
                <a:latin typeface="Arial Black" panose="020B0A04020102020204" pitchFamily="34" charset="0"/>
              </a:rPr>
              <a:t>Hrs</a:t>
            </a:r>
            <a:r>
              <a:rPr lang="en-US" sz="2200" dirty="0" smtClean="0">
                <a:latin typeface="Arial Black" panose="020B0A04020102020204" pitchFamily="34" charset="0"/>
              </a:rPr>
              <a:t>			60 L</a:t>
            </a:r>
          </a:p>
          <a:p>
            <a:pPr>
              <a:lnSpc>
                <a:spcPct val="150000"/>
              </a:lnSpc>
            </a:pPr>
            <a:r>
              <a:rPr lang="en-US" sz="2200" dirty="0" smtClean="0">
                <a:latin typeface="Arial Black" panose="020B0A04020102020204" pitchFamily="34" charset="0"/>
              </a:rPr>
              <a:t>6.5 </a:t>
            </a:r>
            <a:r>
              <a:rPr lang="en-US" sz="2200" dirty="0" err="1" smtClean="0">
                <a:latin typeface="Arial Black" panose="020B0A04020102020204" pitchFamily="34" charset="0"/>
              </a:rPr>
              <a:t>Hrs</a:t>
            </a:r>
            <a:r>
              <a:rPr lang="en-US" sz="2200" dirty="0" smtClean="0">
                <a:latin typeface="Arial Black" panose="020B0A04020102020204" pitchFamily="34" charset="0"/>
              </a:rPr>
              <a:t>		65 L</a:t>
            </a:r>
          </a:p>
          <a:p>
            <a:pPr>
              <a:lnSpc>
                <a:spcPct val="150000"/>
              </a:lnSpc>
            </a:pPr>
            <a:r>
              <a:rPr lang="en-US" sz="2200" dirty="0" smtClean="0">
                <a:latin typeface="Arial Black" panose="020B0A04020102020204" pitchFamily="34" charset="0"/>
              </a:rPr>
              <a:t>5L leakage in 6.5 </a:t>
            </a:r>
            <a:r>
              <a:rPr lang="en-US" sz="2200" dirty="0" err="1" smtClean="0">
                <a:latin typeface="Arial Black" panose="020B0A04020102020204" pitchFamily="34" charset="0"/>
              </a:rPr>
              <a:t>Hrs</a:t>
            </a: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60L 	in ?        </a:t>
            </a:r>
          </a:p>
          <a:p>
            <a:pPr>
              <a:lnSpc>
                <a:spcPct val="150000"/>
              </a:lnSpc>
            </a:pP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	</a:t>
            </a:r>
          </a:p>
          <a:p>
            <a:pPr>
              <a:lnSpc>
                <a:spcPct val="150000"/>
              </a:lnSpc>
            </a:pP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23" name="TextBox 22"/>
              <p:cNvSpPr txBox="1"/>
              <p:nvPr/>
            </p:nvSpPr>
            <p:spPr>
              <a:xfrm>
                <a:off x="4139952" y="4881872"/>
                <a:ext cx="1440160" cy="7352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𝟔</m:t>
                          </m:r>
                          <m:r>
                            <a:rPr lang="en-US" sz="2200" b="1" i="1" smtClean="0">
                              <a:latin typeface="Cambria Math"/>
                            </a:rPr>
                            <m:t>.</m:t>
                          </m:r>
                          <m:r>
                            <a:rPr lang="en-US" sz="2200" b="1" i="1" smtClean="0">
                              <a:latin typeface="Cambria Math"/>
                            </a:rPr>
                            <m:t>𝟓</m:t>
                          </m:r>
                        </m:num>
                        <m:den>
                          <m:r>
                            <a:rPr lang="en-US" sz="2200" b="1" i="1" smtClean="0">
                              <a:latin typeface="Cambria Math"/>
                            </a:rPr>
                            <m:t>𝟓</m:t>
                          </m:r>
                        </m:den>
                      </m:f>
                      <m:r>
                        <a:rPr lang="en-US" sz="2200" b="1" i="0" smtClean="0">
                          <a:latin typeface="Cambria Math"/>
                        </a:rPr>
                        <m:t>∗</m:t>
                      </m:r>
                      <m:r>
                        <a:rPr lang="en-US" sz="2200" b="1" i="0" smtClean="0">
                          <a:latin typeface="Cambria Math"/>
                        </a:rPr>
                        <m:t>𝟔𝟎</m:t>
                      </m:r>
                    </m:oMath>
                  </m:oMathPara>
                </a14:m>
                <a:endParaRPr lang="en-IN" sz="2200" b="1" dirty="0">
                  <a:latin typeface="Arial Black" panose="020B0A04020102020204"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4139952" y="4881872"/>
                <a:ext cx="1440160" cy="735266"/>
              </a:xfrm>
              <a:prstGeom prst="rect">
                <a:avLst/>
              </a:prstGeom>
              <a:blipFill rotWithShape="1">
                <a:blip r:embed="rId11"/>
                <a:stretch>
                  <a:fillRect/>
                </a:stretch>
              </a:blipFill>
            </p:spPr>
            <p:txBody>
              <a:bodyPr/>
              <a:lstStyle/>
              <a:p>
                <a:r>
                  <a:rPr lang="en-IN">
                    <a:noFill/>
                  </a:rPr>
                  <a:t> </a:t>
                </a:r>
              </a:p>
            </p:txBody>
          </p:sp>
        </mc:Fallback>
      </mc:AlternateContent>
      <p:sp>
        <p:nvSpPr>
          <p:cNvPr id="24" name="TextBox 23"/>
          <p:cNvSpPr txBox="1"/>
          <p:nvPr/>
        </p:nvSpPr>
        <p:spPr>
          <a:xfrm>
            <a:off x="5436096" y="4903701"/>
            <a:ext cx="1894065" cy="1107996"/>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 12 * 6.5 </a:t>
            </a:r>
          </a:p>
          <a:p>
            <a:pPr>
              <a:lnSpc>
                <a:spcPct val="150000"/>
              </a:lnSpc>
            </a:pPr>
            <a:r>
              <a:rPr lang="en-US" sz="2200" dirty="0" smtClean="0">
                <a:latin typeface="Arial Black" panose="020B0A04020102020204" pitchFamily="34" charset="0"/>
              </a:rPr>
              <a:t>=  78 </a:t>
            </a:r>
            <a:r>
              <a:rPr lang="en-US" sz="2200" dirty="0" err="1" smtClean="0">
                <a:latin typeface="Arial Black" panose="020B0A04020102020204" pitchFamily="34" charset="0"/>
              </a:rPr>
              <a:t>Hrs</a:t>
            </a:r>
            <a:endParaRPr lang="en-IN" sz="2200" dirty="0">
              <a:latin typeface="Arial Black" panose="020B0A04020102020204" pitchFamily="34" charset="0"/>
            </a:endParaRPr>
          </a:p>
        </p:txBody>
      </p:sp>
    </p:spTree>
    <p:extLst>
      <p:ext uri="{BB962C8B-B14F-4D97-AF65-F5344CB8AC3E}">
        <p14:creationId xmlns:p14="http://schemas.microsoft.com/office/powerpoint/2010/main" val="200638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856984" cy="1785104"/>
          </a:xfrm>
          <a:prstGeom prst="rect">
            <a:avLst/>
          </a:prstGeom>
        </p:spPr>
        <p:txBody>
          <a:bodyPr wrap="square">
            <a:spAutoFit/>
          </a:bodyPr>
          <a:lstStyle/>
          <a:p>
            <a:r>
              <a:rPr lang="en-IN" sz="2200" b="1" dirty="0" smtClean="0"/>
              <a:t>24. </a:t>
            </a:r>
            <a:r>
              <a:rPr lang="en-IN" sz="2200" b="1" dirty="0"/>
              <a:t>Two taps A and B can fill a tank in 5 hours and 20 hours respectively. If both the taps are open then due to a leakage, it took 40 minutes more to fill the tank. If the tank is full, how long will it take for the leakage alone to empty the tank?</a:t>
            </a:r>
            <a:br>
              <a:rPr lang="en-IN" sz="2200" b="1" dirty="0"/>
            </a:br>
            <a:r>
              <a:rPr lang="en-IN" sz="2200" b="1" dirty="0"/>
              <a:t>a) 28 hr		b) 16 hr		c) 22 hr		d) 32 hr</a:t>
            </a:r>
          </a:p>
        </p:txBody>
      </p:sp>
      <p:sp>
        <p:nvSpPr>
          <p:cNvPr id="3" name="TextBox 2"/>
          <p:cNvSpPr txBox="1"/>
          <p:nvPr/>
        </p:nvSpPr>
        <p:spPr>
          <a:xfrm>
            <a:off x="395536" y="2204864"/>
            <a:ext cx="3600400" cy="2123658"/>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		A	B	          5       20</a:t>
            </a:r>
            <a:endParaRPr lang="en-US" sz="2200" dirty="0">
              <a:latin typeface="Arial Black" panose="020B0A04020102020204" pitchFamily="34" charset="0"/>
            </a:endParaRPr>
          </a:p>
          <a:p>
            <a:pPr>
              <a:lnSpc>
                <a:spcPct val="150000"/>
              </a:lnSpc>
            </a:pPr>
            <a:r>
              <a:rPr lang="en-US" sz="2200" dirty="0" smtClean="0">
                <a:latin typeface="Arial Black" panose="020B0A04020102020204" pitchFamily="34" charset="0"/>
              </a:rPr>
              <a:t>1 </a:t>
            </a:r>
            <a:r>
              <a:rPr lang="en-US" sz="2200" dirty="0" err="1" smtClean="0">
                <a:latin typeface="Arial Black" panose="020B0A04020102020204" pitchFamily="34" charset="0"/>
              </a:rPr>
              <a:t>Hr</a:t>
            </a:r>
            <a:r>
              <a:rPr lang="en-US" sz="2200" dirty="0" smtClean="0">
                <a:latin typeface="Arial Black" panose="020B0A04020102020204" pitchFamily="34" charset="0"/>
              </a:rPr>
              <a:t>		1/5    1/20</a:t>
            </a:r>
          </a:p>
          <a:p>
            <a:pPr>
              <a:lnSpc>
                <a:spcPct val="150000"/>
              </a:lnSpc>
            </a:pPr>
            <a:endParaRPr lang="en-US" sz="2200" dirty="0" smtClean="0">
              <a:latin typeface="Arial Black" panose="020B0A04020102020204" pitchFamily="34" charset="0"/>
            </a:endParaRPr>
          </a:p>
        </p:txBody>
      </p:sp>
      <p:sp>
        <p:nvSpPr>
          <p:cNvPr id="4" name="TextBox 3"/>
          <p:cNvSpPr txBox="1"/>
          <p:nvPr/>
        </p:nvSpPr>
        <p:spPr>
          <a:xfrm>
            <a:off x="2275823" y="4014162"/>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952083" y="3861046"/>
                <a:ext cx="447558" cy="7284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𝟓</m:t>
                          </m:r>
                        </m:den>
                      </m:f>
                    </m:oMath>
                  </m:oMathPara>
                </a14:m>
                <a:endParaRPr lang="en-IN" sz="2200" b="1" dirty="0">
                  <a:latin typeface="Arial Black" panose="020B0A04020102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52083" y="3861046"/>
                <a:ext cx="447558" cy="728405"/>
              </a:xfrm>
              <a:prstGeom prst="rect">
                <a:avLst/>
              </a:prstGeom>
              <a:blipFill rotWithShape="1">
                <a:blip r:embed="rId2"/>
                <a:stretch>
                  <a:fillRect/>
                </a:stretch>
              </a:blipFill>
            </p:spPr>
            <p:txBody>
              <a:bodyPr/>
              <a:lstStyle/>
              <a:p>
                <a:r>
                  <a:rPr lang="en-IN">
                    <a:noFill/>
                  </a:rPr>
                  <a:t> </a:t>
                </a:r>
              </a:p>
            </p:txBody>
          </p:sp>
        </mc:Fallback>
      </mc:AlternateContent>
      <p:sp>
        <p:nvSpPr>
          <p:cNvPr id="6" name="TextBox 5"/>
          <p:cNvSpPr txBox="1"/>
          <p:nvPr/>
        </p:nvSpPr>
        <p:spPr>
          <a:xfrm>
            <a:off x="1416809" y="3988928"/>
            <a:ext cx="288032"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7" name="TextBox 6"/>
              <p:cNvSpPr txBox="1"/>
              <p:nvPr/>
            </p:nvSpPr>
            <p:spPr>
              <a:xfrm>
                <a:off x="1659949" y="3861048"/>
                <a:ext cx="615874"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𝟐𝟎</m:t>
                          </m:r>
                        </m:den>
                      </m:f>
                    </m:oMath>
                  </m:oMathPara>
                </a14:m>
                <a:endParaRPr lang="en-IN" sz="2200" b="1" dirty="0">
                  <a:latin typeface="Arial Black" panose="020B0A04020102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659949" y="3861048"/>
                <a:ext cx="615874" cy="728341"/>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63855" y="3865434"/>
                <a:ext cx="951286"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𝟒</m:t>
                          </m:r>
                          <m:r>
                            <a:rPr lang="en-US" sz="2200" b="1" i="1" smtClean="0">
                              <a:latin typeface="Cambria Math"/>
                            </a:rPr>
                            <m:t>+</m:t>
                          </m:r>
                          <m:r>
                            <a:rPr lang="en-US" sz="2200" b="1" i="1" smtClean="0">
                              <a:latin typeface="Cambria Math"/>
                            </a:rPr>
                            <m:t>𝟏</m:t>
                          </m:r>
                        </m:num>
                        <m:den>
                          <m:r>
                            <a:rPr lang="en-US" sz="2200" b="1" i="1" smtClean="0">
                              <a:latin typeface="Cambria Math"/>
                            </a:rPr>
                            <m:t>𝟐𝟎</m:t>
                          </m:r>
                        </m:den>
                      </m:f>
                    </m:oMath>
                  </m:oMathPara>
                </a14:m>
                <a:endParaRPr lang="en-IN" sz="2200" b="1" dirty="0">
                  <a:latin typeface="Arial Black" panose="020B0A04020102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563855" y="3865434"/>
                <a:ext cx="951286" cy="728341"/>
              </a:xfrm>
              <a:prstGeom prst="rect">
                <a:avLst/>
              </a:prstGeom>
              <a:blipFill rotWithShape="1">
                <a:blip r:embed="rId4"/>
                <a:stretch>
                  <a:fillRect/>
                </a:stretch>
              </a:blipFill>
            </p:spPr>
            <p:txBody>
              <a:bodyPr/>
              <a:lstStyle/>
              <a:p>
                <a:r>
                  <a:rPr lang="en-IN">
                    <a:noFill/>
                  </a:rPr>
                  <a:t> </a:t>
                </a:r>
              </a:p>
            </p:txBody>
          </p:sp>
        </mc:Fallback>
      </mc:AlternateContent>
      <p:sp>
        <p:nvSpPr>
          <p:cNvPr id="9" name="TextBox 8"/>
          <p:cNvSpPr txBox="1"/>
          <p:nvPr/>
        </p:nvSpPr>
        <p:spPr>
          <a:xfrm>
            <a:off x="2275823" y="4743631"/>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10" name="TextBox 9"/>
              <p:cNvSpPr txBox="1"/>
              <p:nvPr/>
            </p:nvSpPr>
            <p:spPr>
              <a:xfrm>
                <a:off x="2563855" y="4594903"/>
                <a:ext cx="615873" cy="757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𝟓</m:t>
                          </m:r>
                        </m:num>
                        <m:den>
                          <m:r>
                            <a:rPr lang="en-US" sz="2200" b="1" i="1" smtClean="0">
                              <a:latin typeface="Cambria Math"/>
                            </a:rPr>
                            <m:t>𝟐𝟎</m:t>
                          </m:r>
                        </m:den>
                      </m:f>
                    </m:oMath>
                  </m:oMathPara>
                </a14:m>
                <a:endParaRPr lang="en-IN" sz="2200" b="1" dirty="0">
                  <a:latin typeface="Arial Black" panose="020B0A04020102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563855" y="4594903"/>
                <a:ext cx="615873" cy="757515"/>
              </a:xfrm>
              <a:prstGeom prst="rect">
                <a:avLst/>
              </a:prstGeom>
              <a:blipFill rotWithShape="1">
                <a:blip r:embed="rId5"/>
                <a:stretch>
                  <a:fillRect/>
                </a:stretch>
              </a:blipFill>
            </p:spPr>
            <p:txBody>
              <a:bodyPr/>
              <a:lstStyle/>
              <a:p>
                <a:r>
                  <a:rPr lang="en-IN">
                    <a:noFill/>
                  </a:rPr>
                  <a:t> </a:t>
                </a:r>
              </a:p>
            </p:txBody>
          </p:sp>
        </mc:Fallback>
      </mc:AlternateContent>
      <p:sp>
        <p:nvSpPr>
          <p:cNvPr id="11" name="TextBox 10"/>
          <p:cNvSpPr txBox="1"/>
          <p:nvPr/>
        </p:nvSpPr>
        <p:spPr>
          <a:xfrm>
            <a:off x="3099068" y="4743631"/>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3387100" y="4594903"/>
                <a:ext cx="447558" cy="7261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𝟒</m:t>
                          </m:r>
                        </m:den>
                      </m:f>
                    </m:oMath>
                  </m:oMathPara>
                </a14:m>
                <a:endParaRPr lang="en-IN" sz="2200" b="1" dirty="0">
                  <a:latin typeface="Arial Black" panose="020B0A04020102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387100" y="4594903"/>
                <a:ext cx="447558" cy="726161"/>
              </a:xfrm>
              <a:prstGeom prst="rect">
                <a:avLst/>
              </a:prstGeom>
              <a:blipFill rotWithShape="1">
                <a:blip r:embed="rId6"/>
                <a:stretch>
                  <a:fillRect/>
                </a:stretch>
              </a:blipFill>
            </p:spPr>
            <p:txBody>
              <a:bodyPr/>
              <a:lstStyle/>
              <a:p>
                <a:r>
                  <a:rPr lang="en-IN">
                    <a:noFill/>
                  </a:rPr>
                  <a:t> </a:t>
                </a:r>
              </a:p>
            </p:txBody>
          </p:sp>
        </mc:Fallback>
      </mc:AlternateContent>
      <p:sp>
        <p:nvSpPr>
          <p:cNvPr id="13" name="TextBox 12"/>
          <p:cNvSpPr txBox="1"/>
          <p:nvPr/>
        </p:nvSpPr>
        <p:spPr>
          <a:xfrm>
            <a:off x="1659949" y="6362510"/>
            <a:ext cx="1894065" cy="430887"/>
          </a:xfrm>
          <a:prstGeom prst="rect">
            <a:avLst/>
          </a:prstGeom>
          <a:noFill/>
        </p:spPr>
        <p:txBody>
          <a:bodyPr wrap="square" rtlCol="0">
            <a:spAutoFit/>
          </a:bodyPr>
          <a:lstStyle/>
          <a:p>
            <a:r>
              <a:rPr lang="en-US" sz="2200" dirty="0" smtClean="0">
                <a:latin typeface="Arial Black" panose="020B0A04020102020204" pitchFamily="34" charset="0"/>
              </a:rPr>
              <a:t>Answer : a</a:t>
            </a:r>
            <a:endParaRPr lang="en-IN" sz="2200" dirty="0">
              <a:latin typeface="Arial Black" panose="020B0A04020102020204" pitchFamily="34" charset="0"/>
            </a:endParaRPr>
          </a:p>
        </p:txBody>
      </p:sp>
      <p:sp>
        <p:nvSpPr>
          <p:cNvPr id="14" name="TextBox 13"/>
          <p:cNvSpPr txBox="1"/>
          <p:nvPr/>
        </p:nvSpPr>
        <p:spPr>
          <a:xfrm>
            <a:off x="712916" y="5445224"/>
            <a:ext cx="3121742" cy="769441"/>
          </a:xfrm>
          <a:prstGeom prst="rect">
            <a:avLst/>
          </a:prstGeom>
          <a:noFill/>
        </p:spPr>
        <p:txBody>
          <a:bodyPr wrap="square" rtlCol="0">
            <a:spAutoFit/>
          </a:bodyPr>
          <a:lstStyle/>
          <a:p>
            <a:r>
              <a:rPr lang="en-US" sz="2200" dirty="0" smtClean="0">
                <a:latin typeface="Arial Black" panose="020B0A04020102020204" pitchFamily="34" charset="0"/>
              </a:rPr>
              <a:t>Tap A &amp; B can fill the tank in 4 </a:t>
            </a:r>
            <a:r>
              <a:rPr lang="en-US" sz="2200" dirty="0" err="1" smtClean="0">
                <a:latin typeface="Arial Black" panose="020B0A04020102020204" pitchFamily="34" charset="0"/>
              </a:rPr>
              <a:t>Hrs</a:t>
            </a:r>
            <a:endParaRPr lang="en-IN" sz="2200" dirty="0">
              <a:latin typeface="Arial Black" panose="020B0A04020102020204" pitchFamily="34" charset="0"/>
            </a:endParaRPr>
          </a:p>
        </p:txBody>
      </p:sp>
      <p:sp>
        <p:nvSpPr>
          <p:cNvPr id="15" name="TextBox 14"/>
          <p:cNvSpPr txBox="1"/>
          <p:nvPr/>
        </p:nvSpPr>
        <p:spPr>
          <a:xfrm>
            <a:off x="4355976" y="2204864"/>
            <a:ext cx="4464496" cy="2800767"/>
          </a:xfrm>
          <a:prstGeom prst="rect">
            <a:avLst/>
          </a:prstGeom>
          <a:noFill/>
        </p:spPr>
        <p:txBody>
          <a:bodyPr wrap="square" rtlCol="0">
            <a:spAutoFit/>
          </a:bodyPr>
          <a:lstStyle/>
          <a:p>
            <a:r>
              <a:rPr lang="en-US" sz="2200" dirty="0" smtClean="0">
                <a:latin typeface="Arial Black" panose="020B0A04020102020204" pitchFamily="34" charset="0"/>
              </a:rPr>
              <a:t>But 40 mins more due to leakage</a:t>
            </a:r>
          </a:p>
          <a:p>
            <a:r>
              <a:rPr lang="en-US" sz="2200" dirty="0" smtClean="0">
                <a:latin typeface="Arial Black" panose="020B0A04020102020204" pitchFamily="34" charset="0"/>
              </a:rPr>
              <a:t>40 min = 	  </a:t>
            </a:r>
            <a:r>
              <a:rPr lang="en-US" sz="2200" dirty="0" err="1" smtClean="0">
                <a:latin typeface="Arial Black" panose="020B0A04020102020204" pitchFamily="34" charset="0"/>
              </a:rPr>
              <a:t>Hrs</a:t>
            </a:r>
            <a:endParaRPr lang="en-US" sz="2200" dirty="0" smtClean="0">
              <a:latin typeface="Arial Black" panose="020B0A04020102020204" pitchFamily="34" charset="0"/>
            </a:endParaRPr>
          </a:p>
          <a:p>
            <a:endParaRPr lang="en-US" sz="2200" dirty="0">
              <a:latin typeface="Arial Black" panose="020B0A04020102020204" pitchFamily="34" charset="0"/>
            </a:endParaRPr>
          </a:p>
          <a:p>
            <a:r>
              <a:rPr lang="en-US" sz="2200" dirty="0" smtClean="0">
                <a:latin typeface="Arial Black" panose="020B0A04020102020204" pitchFamily="34" charset="0"/>
              </a:rPr>
              <a:t>	  = 2/3 </a:t>
            </a:r>
            <a:r>
              <a:rPr lang="en-US" sz="2200" dirty="0" err="1" smtClean="0">
                <a:latin typeface="Arial Black" panose="020B0A04020102020204" pitchFamily="34" charset="0"/>
              </a:rPr>
              <a:t>Hrs</a:t>
            </a:r>
            <a:endParaRPr lang="en-US" sz="2200" dirty="0" smtClean="0">
              <a:latin typeface="Arial Black" panose="020B0A04020102020204" pitchFamily="34" charset="0"/>
            </a:endParaRPr>
          </a:p>
          <a:p>
            <a:r>
              <a:rPr lang="en-US" sz="2200" dirty="0" smtClean="0">
                <a:latin typeface="Arial Black" panose="020B0A04020102020204" pitchFamily="34" charset="0"/>
              </a:rPr>
              <a:t>Total time taken = 4 + (2/3)</a:t>
            </a:r>
          </a:p>
          <a:p>
            <a:r>
              <a:rPr lang="en-US" sz="2200" dirty="0">
                <a:latin typeface="Arial Black" panose="020B0A04020102020204" pitchFamily="34" charset="0"/>
              </a:rPr>
              <a:t> </a:t>
            </a:r>
            <a:r>
              <a:rPr lang="en-US" sz="2200" dirty="0" smtClean="0">
                <a:latin typeface="Arial Black" panose="020B0A04020102020204" pitchFamily="34" charset="0"/>
              </a:rPr>
              <a:t>                           = 14/3 </a:t>
            </a:r>
            <a:r>
              <a:rPr lang="en-US" sz="2200" dirty="0" err="1" smtClean="0">
                <a:latin typeface="Arial Black" panose="020B0A04020102020204" pitchFamily="34" charset="0"/>
              </a:rPr>
              <a:t>Hrs</a:t>
            </a:r>
            <a:endParaRPr lang="en-US" sz="2200" dirty="0" smtClean="0">
              <a:latin typeface="Arial Black" panose="020B0A04020102020204" pitchFamily="34" charset="0"/>
            </a:endParaRPr>
          </a:p>
          <a:p>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16" name="TextBox 15"/>
              <p:cNvSpPr txBox="1"/>
              <p:nvPr/>
            </p:nvSpPr>
            <p:spPr>
              <a:xfrm>
                <a:off x="5868144" y="2758506"/>
                <a:ext cx="615874" cy="7284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𝟒𝟎</m:t>
                          </m:r>
                        </m:num>
                        <m:den>
                          <m:r>
                            <a:rPr lang="en-US" sz="2200" b="1" i="1" smtClean="0">
                              <a:latin typeface="Cambria Math"/>
                            </a:rPr>
                            <m:t>𝟔𝟎</m:t>
                          </m:r>
                        </m:den>
                      </m:f>
                    </m:oMath>
                  </m:oMathPara>
                </a14:m>
                <a:endParaRPr lang="en-IN" sz="2200" b="1" dirty="0">
                  <a:latin typeface="Arial Black" panose="020B0A0402010202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868144" y="2758506"/>
                <a:ext cx="615874" cy="728405"/>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860808" y="4660288"/>
                <a:ext cx="447558" cy="7261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𝟒</m:t>
                          </m:r>
                        </m:den>
                      </m:f>
                    </m:oMath>
                  </m:oMathPara>
                </a14:m>
                <a:endParaRPr lang="en-IN" sz="2200" b="1" dirty="0">
                  <a:latin typeface="Arial Black" panose="020B0A0402010202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860808" y="4660288"/>
                <a:ext cx="447558" cy="726161"/>
              </a:xfrm>
              <a:prstGeom prst="rect">
                <a:avLst/>
              </a:prstGeom>
              <a:blipFill rotWithShape="1">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585872" y="4639412"/>
                <a:ext cx="447558"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𝒍</m:t>
                          </m:r>
                        </m:den>
                      </m:f>
                    </m:oMath>
                  </m:oMathPara>
                </a14:m>
                <a:endParaRPr lang="en-IN" sz="2200" b="1" dirty="0">
                  <a:latin typeface="Arial Black" panose="020B0A04020102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585872" y="4639412"/>
                <a:ext cx="447558" cy="728341"/>
              </a:xfrm>
              <a:prstGeom prst="rect">
                <a:avLst/>
              </a:prstGeom>
              <a:blipFill rotWithShape="1">
                <a:blip r:embed="rId9"/>
                <a:stretch>
                  <a:fillRect/>
                </a:stretch>
              </a:blipFill>
            </p:spPr>
            <p:txBody>
              <a:bodyPr/>
              <a:lstStyle/>
              <a:p>
                <a:r>
                  <a:rPr lang="en-IN">
                    <a:noFill/>
                  </a:rPr>
                  <a:t> </a:t>
                </a:r>
              </a:p>
            </p:txBody>
          </p:sp>
        </mc:Fallback>
      </mc:AlternateContent>
      <p:sp>
        <p:nvSpPr>
          <p:cNvPr id="19" name="TextBox 18"/>
          <p:cNvSpPr txBox="1"/>
          <p:nvPr/>
        </p:nvSpPr>
        <p:spPr>
          <a:xfrm>
            <a:off x="6325534" y="4788170"/>
            <a:ext cx="288032"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20" name="TextBox 19"/>
          <p:cNvSpPr txBox="1"/>
          <p:nvPr/>
        </p:nvSpPr>
        <p:spPr>
          <a:xfrm>
            <a:off x="7033430" y="4864387"/>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21" name="TextBox 20"/>
              <p:cNvSpPr txBox="1"/>
              <p:nvPr/>
            </p:nvSpPr>
            <p:spPr>
              <a:xfrm>
                <a:off x="7429474" y="4632616"/>
                <a:ext cx="615873" cy="7261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𝟑</m:t>
                          </m:r>
                        </m:num>
                        <m:den>
                          <m:r>
                            <a:rPr lang="en-US" sz="2200" b="1" i="1" smtClean="0">
                              <a:latin typeface="Cambria Math"/>
                            </a:rPr>
                            <m:t>𝟏𝟒</m:t>
                          </m:r>
                        </m:den>
                      </m:f>
                    </m:oMath>
                  </m:oMathPara>
                </a14:m>
                <a:endParaRPr lang="en-IN" sz="2200" b="1" dirty="0">
                  <a:latin typeface="Arial Black" panose="020B0A04020102020204"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429474" y="4632616"/>
                <a:ext cx="615873" cy="726161"/>
              </a:xfrm>
              <a:prstGeom prst="rect">
                <a:avLst/>
              </a:prstGeom>
              <a:blipFill rotWithShape="1">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571102" y="5331289"/>
                <a:ext cx="447558"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𝒍</m:t>
                          </m:r>
                        </m:den>
                      </m:f>
                    </m:oMath>
                  </m:oMathPara>
                </a14:m>
                <a:endParaRPr lang="en-IN" sz="2200" b="1" dirty="0">
                  <a:latin typeface="Arial Black" panose="020B0A04020102020204"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6571102" y="5331289"/>
                <a:ext cx="447558" cy="728341"/>
              </a:xfrm>
              <a:prstGeom prst="rect">
                <a:avLst/>
              </a:prstGeom>
              <a:blipFill rotWithShape="1">
                <a:blip r:embed="rId11"/>
                <a:stretch>
                  <a:fillRect/>
                </a:stretch>
              </a:blipFill>
            </p:spPr>
            <p:txBody>
              <a:bodyPr/>
              <a:lstStyle/>
              <a:p>
                <a:r>
                  <a:rPr lang="en-IN">
                    <a:noFill/>
                  </a:rPr>
                  <a:t> </a:t>
                </a:r>
              </a:p>
            </p:txBody>
          </p:sp>
        </mc:Fallback>
      </mc:AlternateContent>
      <p:sp>
        <p:nvSpPr>
          <p:cNvPr id="23" name="TextBox 22"/>
          <p:cNvSpPr txBox="1"/>
          <p:nvPr/>
        </p:nvSpPr>
        <p:spPr>
          <a:xfrm>
            <a:off x="7018660" y="5480015"/>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24" name="TextBox 23"/>
              <p:cNvSpPr txBox="1"/>
              <p:nvPr/>
            </p:nvSpPr>
            <p:spPr>
              <a:xfrm>
                <a:off x="7362215" y="5331287"/>
                <a:ext cx="447558" cy="7261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𝟒</m:t>
                          </m:r>
                        </m:den>
                      </m:f>
                    </m:oMath>
                  </m:oMathPara>
                </a14:m>
                <a:endParaRPr lang="en-IN" sz="2200" b="1" dirty="0">
                  <a:latin typeface="Arial Black" panose="020B0A04020102020204"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7362215" y="5331287"/>
                <a:ext cx="447558" cy="726161"/>
              </a:xfrm>
              <a:prstGeom prst="rect">
                <a:avLst/>
              </a:prstGeom>
              <a:blipFill rotWithShape="1">
                <a:blip r:embed="rId12"/>
                <a:stretch>
                  <a:fillRect/>
                </a:stretch>
              </a:blipFill>
            </p:spPr>
            <p:txBody>
              <a:bodyPr/>
              <a:lstStyle/>
              <a:p>
                <a:r>
                  <a:rPr lang="en-IN">
                    <a:noFill/>
                  </a:rPr>
                  <a:t> </a:t>
                </a:r>
              </a:p>
            </p:txBody>
          </p:sp>
        </mc:Fallback>
      </mc:AlternateContent>
      <p:sp>
        <p:nvSpPr>
          <p:cNvPr id="25" name="TextBox 24"/>
          <p:cNvSpPr txBox="1"/>
          <p:nvPr/>
        </p:nvSpPr>
        <p:spPr>
          <a:xfrm>
            <a:off x="7826941" y="5459169"/>
            <a:ext cx="288032"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26" name="TextBox 25"/>
              <p:cNvSpPr txBox="1"/>
              <p:nvPr/>
            </p:nvSpPr>
            <p:spPr>
              <a:xfrm>
                <a:off x="8070081" y="5331289"/>
                <a:ext cx="615873" cy="7261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𝟑</m:t>
                          </m:r>
                        </m:num>
                        <m:den>
                          <m:r>
                            <a:rPr lang="en-US" sz="2200" b="1" i="1" smtClean="0">
                              <a:latin typeface="Cambria Math"/>
                            </a:rPr>
                            <m:t>𝟏𝟒</m:t>
                          </m:r>
                        </m:den>
                      </m:f>
                    </m:oMath>
                  </m:oMathPara>
                </a14:m>
                <a:endParaRPr lang="en-IN" sz="2200" b="1" dirty="0">
                  <a:latin typeface="Arial Black" panose="020B0A04020102020204" pitchFamily="34"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8070081" y="5331289"/>
                <a:ext cx="615873" cy="726161"/>
              </a:xfrm>
              <a:prstGeom prst="rect">
                <a:avLst/>
              </a:prstGeom>
              <a:blipFill rotWithShape="1">
                <a:blip r:embed="rId13"/>
                <a:stretch>
                  <a:fillRect/>
                </a:stretch>
              </a:blipFill>
            </p:spPr>
            <p:txBody>
              <a:bodyPr/>
              <a:lstStyle/>
              <a:p>
                <a:r>
                  <a:rPr lang="en-IN">
                    <a:noFill/>
                  </a:rPr>
                  <a:t> </a:t>
                </a:r>
              </a:p>
            </p:txBody>
          </p:sp>
        </mc:Fallback>
      </mc:AlternateContent>
      <p:sp>
        <p:nvSpPr>
          <p:cNvPr id="27" name="TextBox 26"/>
          <p:cNvSpPr txBox="1"/>
          <p:nvPr/>
        </p:nvSpPr>
        <p:spPr>
          <a:xfrm>
            <a:off x="5156671" y="6239779"/>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28" name="TextBox 27"/>
              <p:cNvSpPr txBox="1"/>
              <p:nvPr/>
            </p:nvSpPr>
            <p:spPr>
              <a:xfrm>
                <a:off x="5534430" y="6024335"/>
                <a:ext cx="951286" cy="7283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𝟕</m:t>
                          </m:r>
                          <m:r>
                            <a:rPr lang="en-US" sz="2200" b="1" i="1" smtClean="0">
                              <a:latin typeface="Cambria Math"/>
                            </a:rPr>
                            <m:t>−</m:t>
                          </m:r>
                          <m:r>
                            <a:rPr lang="en-US" sz="2200" b="1" i="1" smtClean="0">
                              <a:latin typeface="Cambria Math"/>
                            </a:rPr>
                            <m:t>𝟔</m:t>
                          </m:r>
                        </m:num>
                        <m:den>
                          <m:r>
                            <a:rPr lang="en-US" sz="2200" b="1" i="1" smtClean="0">
                              <a:latin typeface="Cambria Math"/>
                            </a:rPr>
                            <m:t>𝟐𝟖</m:t>
                          </m:r>
                        </m:den>
                      </m:f>
                    </m:oMath>
                  </m:oMathPara>
                </a14:m>
                <a:endParaRPr lang="en-IN" sz="2200" b="1" dirty="0">
                  <a:latin typeface="Arial Black" panose="020B0A04020102020204" pitchFamily="34"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5534430" y="6024335"/>
                <a:ext cx="951286" cy="728341"/>
              </a:xfrm>
              <a:prstGeom prst="rect">
                <a:avLst/>
              </a:prstGeom>
              <a:blipFill rotWithShape="1">
                <a:blip r:embed="rId14"/>
                <a:stretch>
                  <a:fillRect/>
                </a:stretch>
              </a:blipFill>
            </p:spPr>
            <p:txBody>
              <a:bodyPr/>
              <a:lstStyle/>
              <a:p>
                <a:r>
                  <a:rPr lang="en-IN">
                    <a:noFill/>
                  </a:rPr>
                  <a:t> </a:t>
                </a:r>
              </a:p>
            </p:txBody>
          </p:sp>
        </mc:Fallback>
      </mc:AlternateContent>
      <p:sp>
        <p:nvSpPr>
          <p:cNvPr id="29" name="TextBox 28"/>
          <p:cNvSpPr txBox="1"/>
          <p:nvPr/>
        </p:nvSpPr>
        <p:spPr>
          <a:xfrm>
            <a:off x="6568189" y="6275074"/>
            <a:ext cx="288032"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30" name="TextBox 29"/>
              <p:cNvSpPr txBox="1"/>
              <p:nvPr/>
            </p:nvSpPr>
            <p:spPr>
              <a:xfrm>
                <a:off x="6945948" y="6059630"/>
                <a:ext cx="615873" cy="7285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200" b="1" i="1" smtClean="0">
                              <a:latin typeface="Cambria Math"/>
                            </a:rPr>
                          </m:ctrlPr>
                        </m:fPr>
                        <m:num>
                          <m:r>
                            <a:rPr lang="en-US" sz="2200" b="1" i="1" smtClean="0">
                              <a:latin typeface="Cambria Math"/>
                            </a:rPr>
                            <m:t>𝟏</m:t>
                          </m:r>
                        </m:num>
                        <m:den>
                          <m:r>
                            <a:rPr lang="en-US" sz="2200" b="1" i="1" smtClean="0">
                              <a:latin typeface="Cambria Math"/>
                            </a:rPr>
                            <m:t>𝟐𝟖</m:t>
                          </m:r>
                        </m:den>
                      </m:f>
                    </m:oMath>
                  </m:oMathPara>
                </a14:m>
                <a:endParaRPr lang="en-IN" sz="2200" b="1" dirty="0">
                  <a:latin typeface="Arial Black" panose="020B0A04020102020204" pitchFamily="34"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6945948" y="6059630"/>
                <a:ext cx="615873" cy="728533"/>
              </a:xfrm>
              <a:prstGeom prst="rect">
                <a:avLst/>
              </a:prstGeom>
              <a:blipFill rotWithShape="1">
                <a:blip r:embed="rId15"/>
                <a:stretch>
                  <a:fillRect/>
                </a:stretch>
              </a:blipFill>
            </p:spPr>
            <p:txBody>
              <a:bodyPr/>
              <a:lstStyle/>
              <a:p>
                <a:r>
                  <a:rPr lang="en-IN">
                    <a:noFill/>
                  </a:rPr>
                  <a:t> </a:t>
                </a:r>
              </a:p>
            </p:txBody>
          </p:sp>
        </mc:Fallback>
      </mc:AlternateContent>
      <p:sp>
        <p:nvSpPr>
          <p:cNvPr id="31" name="TextBox 30"/>
          <p:cNvSpPr txBox="1"/>
          <p:nvPr/>
        </p:nvSpPr>
        <p:spPr>
          <a:xfrm>
            <a:off x="7737409" y="6208452"/>
            <a:ext cx="1299087" cy="430887"/>
          </a:xfrm>
          <a:prstGeom prst="rect">
            <a:avLst/>
          </a:prstGeom>
          <a:noFill/>
        </p:spPr>
        <p:txBody>
          <a:bodyPr wrap="square" rtlCol="0">
            <a:spAutoFit/>
          </a:bodyPr>
          <a:lstStyle/>
          <a:p>
            <a:r>
              <a:rPr lang="en-US" sz="2200" dirty="0">
                <a:latin typeface="Arial Black" panose="020B0A04020102020204" pitchFamily="34" charset="0"/>
              </a:rPr>
              <a:t> </a:t>
            </a:r>
            <a:r>
              <a:rPr lang="en-US" sz="2200" dirty="0" smtClean="0">
                <a:latin typeface="Arial Black" panose="020B0A04020102020204" pitchFamily="34" charset="0"/>
              </a:rPr>
              <a:t>28 </a:t>
            </a:r>
            <a:r>
              <a:rPr lang="en-US" sz="2200" dirty="0" err="1" smtClean="0">
                <a:latin typeface="Arial Black" panose="020B0A04020102020204" pitchFamily="34" charset="0"/>
              </a:rPr>
              <a:t>Hrs</a:t>
            </a:r>
            <a:endParaRPr lang="en-IN" sz="2200" dirty="0">
              <a:latin typeface="Arial Black" panose="020B0A04020102020204" pitchFamily="34" charset="0"/>
            </a:endParaRPr>
          </a:p>
        </p:txBody>
      </p:sp>
    </p:spTree>
    <p:extLst>
      <p:ext uri="{BB962C8B-B14F-4D97-AF65-F5344CB8AC3E}">
        <p14:creationId xmlns:p14="http://schemas.microsoft.com/office/powerpoint/2010/main" val="8132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712968" cy="1785104"/>
          </a:xfrm>
          <a:prstGeom prst="rect">
            <a:avLst/>
          </a:prstGeom>
        </p:spPr>
        <p:txBody>
          <a:bodyPr wrap="square">
            <a:spAutoFit/>
          </a:bodyPr>
          <a:lstStyle/>
          <a:p>
            <a:r>
              <a:rPr lang="en-IN" sz="2200" b="1" dirty="0"/>
              <a:t>25. Tap A can fill a tank in 20 mins and tap B can empty it in 30 mins. Both were opened simultaneously and after some time tap B was closed. If the tank was filled in 30 min, then what is the duration for which tap B was  open?</a:t>
            </a:r>
          </a:p>
          <a:p>
            <a:r>
              <a:rPr lang="en-IN" sz="2200" b="1" dirty="0"/>
              <a:t>a) 18 min 	</a:t>
            </a:r>
            <a:r>
              <a:rPr lang="en-IN" sz="2200" b="1" dirty="0" smtClean="0"/>
              <a:t>b</a:t>
            </a:r>
            <a:r>
              <a:rPr lang="en-IN" sz="2200" b="1" dirty="0"/>
              <a:t>) 25 min	</a:t>
            </a:r>
            <a:r>
              <a:rPr lang="en-IN" sz="2200" b="1" dirty="0" smtClean="0"/>
              <a:t>c</a:t>
            </a:r>
            <a:r>
              <a:rPr lang="en-IN" sz="2200" b="1" dirty="0"/>
              <a:t>) 15 min 	</a:t>
            </a:r>
            <a:r>
              <a:rPr lang="en-IN" sz="2200" b="1" dirty="0" smtClean="0"/>
              <a:t>d</a:t>
            </a:r>
            <a:r>
              <a:rPr lang="en-IN" sz="2200" b="1" dirty="0"/>
              <a:t>) 20 min</a:t>
            </a:r>
          </a:p>
        </p:txBody>
      </p:sp>
      <p:sp>
        <p:nvSpPr>
          <p:cNvPr id="3" name="TextBox 2"/>
          <p:cNvSpPr txBox="1"/>
          <p:nvPr/>
        </p:nvSpPr>
        <p:spPr>
          <a:xfrm>
            <a:off x="107504" y="2018055"/>
            <a:ext cx="9036496" cy="5170646"/>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LCM of 20 and 30 = 60</a:t>
            </a:r>
          </a:p>
          <a:p>
            <a:pPr>
              <a:lnSpc>
                <a:spcPct val="150000"/>
              </a:lnSpc>
            </a:pPr>
            <a:r>
              <a:rPr lang="en-US" sz="2200" dirty="0" smtClean="0">
                <a:latin typeface="Arial Black" panose="020B0A04020102020204" pitchFamily="34" charset="0"/>
              </a:rPr>
              <a:t>Capacity of the tank = 60 L</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		B	          					20   		30</a:t>
            </a:r>
            <a:endParaRPr lang="en-US" sz="2200" dirty="0">
              <a:latin typeface="Arial Black" panose="020B0A04020102020204" pitchFamily="34" charset="0"/>
            </a:endParaRPr>
          </a:p>
          <a:p>
            <a:pPr>
              <a:lnSpc>
                <a:spcPct val="150000"/>
              </a:lnSpc>
            </a:pPr>
            <a:r>
              <a:rPr lang="en-US" sz="2200" dirty="0" smtClean="0">
                <a:latin typeface="Arial Black" panose="020B0A04020102020204" pitchFamily="34" charset="0"/>
              </a:rPr>
              <a:t>1 Min		 	3		 2</a:t>
            </a:r>
          </a:p>
          <a:p>
            <a:pPr>
              <a:lnSpc>
                <a:spcPct val="150000"/>
              </a:lnSpc>
            </a:pPr>
            <a:r>
              <a:rPr lang="en-US" sz="2200" dirty="0" smtClean="0">
                <a:latin typeface="Arial Black" panose="020B0A04020102020204" pitchFamily="34" charset="0"/>
              </a:rPr>
              <a:t>The tank was filled in 30 mins – Tap A opened for 30 mins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30 * 3 = 90 L</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90 – 60 = 30 L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Tap B – 2L in 1 min ; 	30L 	in 	15 mins     </a:t>
            </a:r>
          </a:p>
          <a:p>
            <a:pPr>
              <a:lnSpc>
                <a:spcPct val="150000"/>
              </a:lnSpc>
            </a:pPr>
            <a:endParaRPr lang="en-US" sz="2200" dirty="0" smtClean="0">
              <a:latin typeface="Arial Black" panose="020B0A04020102020204" pitchFamily="34" charset="0"/>
            </a:endParaRPr>
          </a:p>
        </p:txBody>
      </p:sp>
      <p:sp>
        <p:nvSpPr>
          <p:cNvPr id="4" name="TextBox 3"/>
          <p:cNvSpPr txBox="1"/>
          <p:nvPr/>
        </p:nvSpPr>
        <p:spPr>
          <a:xfrm>
            <a:off x="7070423" y="6132527"/>
            <a:ext cx="1894065" cy="430887"/>
          </a:xfrm>
          <a:prstGeom prst="rect">
            <a:avLst/>
          </a:prstGeom>
          <a:noFill/>
        </p:spPr>
        <p:txBody>
          <a:bodyPr wrap="square" rtlCol="0">
            <a:spAutoFit/>
          </a:bodyPr>
          <a:lstStyle/>
          <a:p>
            <a:r>
              <a:rPr lang="en-US" sz="2200" dirty="0" smtClean="0">
                <a:latin typeface="Arial Black" panose="020B0A04020102020204" pitchFamily="34" charset="0"/>
              </a:rPr>
              <a:t>Answer : c</a:t>
            </a:r>
            <a:endParaRPr lang="en-IN" sz="2200" dirty="0">
              <a:latin typeface="Arial Black" panose="020B0A04020102020204" pitchFamily="34" charset="0"/>
            </a:endParaRPr>
          </a:p>
        </p:txBody>
      </p:sp>
    </p:spTree>
    <p:extLst>
      <p:ext uri="{BB962C8B-B14F-4D97-AF65-F5344CB8AC3E}">
        <p14:creationId xmlns:p14="http://schemas.microsoft.com/office/powerpoint/2010/main" val="170236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1268760"/>
            <a:ext cx="4896544" cy="707886"/>
          </a:xfrm>
          <a:prstGeom prst="rect">
            <a:avLst/>
          </a:prstGeom>
          <a:noFill/>
        </p:spPr>
        <p:txBody>
          <a:bodyPr wrap="square" rtlCol="0">
            <a:spAutoFit/>
          </a:bodyPr>
          <a:lstStyle/>
          <a:p>
            <a:r>
              <a:rPr lang="en-US" sz="4000" dirty="0" smtClean="0">
                <a:latin typeface="Arial Black" panose="020B0A04020102020204" pitchFamily="34" charset="0"/>
              </a:rPr>
              <a:t>Doubts … ? ?</a:t>
            </a:r>
            <a:endParaRPr lang="en-IN" sz="4000" dirty="0">
              <a:latin typeface="Arial Black" panose="020B0A04020102020204" pitchFamily="34" charset="0"/>
            </a:endParaRPr>
          </a:p>
        </p:txBody>
      </p:sp>
      <p:sp>
        <p:nvSpPr>
          <p:cNvPr id="3" name="TextBox 2"/>
          <p:cNvSpPr txBox="1"/>
          <p:nvPr/>
        </p:nvSpPr>
        <p:spPr>
          <a:xfrm>
            <a:off x="1340024" y="3284984"/>
            <a:ext cx="4896544" cy="707886"/>
          </a:xfrm>
          <a:prstGeom prst="rect">
            <a:avLst/>
          </a:prstGeom>
          <a:noFill/>
        </p:spPr>
        <p:txBody>
          <a:bodyPr wrap="square" rtlCol="0">
            <a:spAutoFit/>
          </a:bodyPr>
          <a:lstStyle/>
          <a:p>
            <a:r>
              <a:rPr lang="en-US" sz="4000" dirty="0" smtClean="0">
                <a:latin typeface="Arial Black" panose="020B0A04020102020204" pitchFamily="34" charset="0"/>
              </a:rPr>
              <a:t>Thank you . . .</a:t>
            </a:r>
            <a:endParaRPr lang="en-IN" sz="4000" dirty="0">
              <a:latin typeface="Arial Black" panose="020B0A04020102020204" pitchFamily="34" charset="0"/>
            </a:endParaRPr>
          </a:p>
        </p:txBody>
      </p:sp>
    </p:spTree>
    <p:extLst>
      <p:ext uri="{BB962C8B-B14F-4D97-AF65-F5344CB8AC3E}">
        <p14:creationId xmlns:p14="http://schemas.microsoft.com/office/powerpoint/2010/main" val="137189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260648"/>
            <a:ext cx="8496944" cy="1107996"/>
          </a:xfrm>
          <a:prstGeom prst="rect">
            <a:avLst/>
          </a:prstGeom>
          <a:noFill/>
        </p:spPr>
        <p:txBody>
          <a:bodyPr wrap="square" rtlCol="0">
            <a:spAutoFit/>
          </a:bodyPr>
          <a:lstStyle/>
          <a:p>
            <a:r>
              <a:rPr lang="en-US" sz="2200" b="1" dirty="0" smtClean="0"/>
              <a:t>Example</a:t>
            </a:r>
          </a:p>
          <a:p>
            <a:r>
              <a:rPr lang="en-US" sz="2200" b="1" dirty="0" smtClean="0"/>
              <a:t>A can complete a job in 10 days and B can do the same job in 15 days. In how many days A and B together can complete the job? </a:t>
            </a:r>
            <a:endParaRPr lang="en-IN" sz="2200" b="1" dirty="0"/>
          </a:p>
        </p:txBody>
      </p:sp>
      <p:sp>
        <p:nvSpPr>
          <p:cNvPr id="4" name="TextBox 3"/>
          <p:cNvSpPr txBox="1"/>
          <p:nvPr/>
        </p:nvSpPr>
        <p:spPr>
          <a:xfrm>
            <a:off x="395536" y="1700808"/>
            <a:ext cx="1368152" cy="430887"/>
          </a:xfrm>
          <a:prstGeom prst="rect">
            <a:avLst/>
          </a:prstGeom>
          <a:noFill/>
        </p:spPr>
        <p:txBody>
          <a:bodyPr wrap="square" rtlCol="0">
            <a:spAutoFit/>
          </a:bodyPr>
          <a:lstStyle/>
          <a:p>
            <a:r>
              <a:rPr lang="en-US" sz="2200" b="1" dirty="0" smtClean="0">
                <a:latin typeface="+mj-lt"/>
                <a:cs typeface="Arial" panose="020B0604020202020204" pitchFamily="34" charset="0"/>
              </a:rPr>
              <a:t>Method 2</a:t>
            </a:r>
            <a:r>
              <a:rPr lang="en-US" sz="2200" b="1" dirty="0" smtClean="0">
                <a:latin typeface="+mj-lt"/>
                <a:cs typeface="Times New Roman" panose="02020603050405020304" pitchFamily="18" charset="0"/>
              </a:rPr>
              <a:t> </a:t>
            </a:r>
            <a:endParaRPr lang="en-US" sz="2200" b="1" dirty="0">
              <a:latin typeface="+mj-lt"/>
              <a:cs typeface="Times New Roman" panose="02020603050405020304" pitchFamily="18" charset="0"/>
            </a:endParaRPr>
          </a:p>
        </p:txBody>
      </p:sp>
      <p:sp>
        <p:nvSpPr>
          <p:cNvPr id="5" name="TextBox 4"/>
          <p:cNvSpPr txBox="1"/>
          <p:nvPr/>
        </p:nvSpPr>
        <p:spPr>
          <a:xfrm>
            <a:off x="755576" y="2348880"/>
            <a:ext cx="7272808" cy="3276153"/>
          </a:xfrm>
          <a:prstGeom prst="rect">
            <a:avLst/>
          </a:prstGeom>
          <a:noFill/>
        </p:spPr>
        <p:txBody>
          <a:bodyPr wrap="square" rtlCol="0">
            <a:spAutoFit/>
          </a:bodyPr>
          <a:lstStyle/>
          <a:p>
            <a:pPr>
              <a:lnSpc>
                <a:spcPct val="150000"/>
              </a:lnSpc>
            </a:pPr>
            <a:r>
              <a:rPr lang="en-US" sz="2000" dirty="0" smtClean="0">
                <a:latin typeface="Arial Black" panose="020B0A04020102020204" pitchFamily="34" charset="0"/>
              </a:rPr>
              <a:t>LCM of 10 and 15 = 30</a:t>
            </a:r>
          </a:p>
          <a:p>
            <a:pPr>
              <a:lnSpc>
                <a:spcPct val="150000"/>
              </a:lnSpc>
            </a:pPr>
            <a:r>
              <a:rPr lang="en-US" sz="2000" dirty="0" smtClean="0">
                <a:latin typeface="Arial Black" panose="020B0A04020102020204" pitchFamily="34" charset="0"/>
              </a:rPr>
              <a:t>Total work to be done = 30 units</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A	 	B</a:t>
            </a:r>
          </a:p>
          <a:p>
            <a:pPr>
              <a:lnSpc>
                <a:spcPct val="150000"/>
              </a:lnSpc>
            </a:pPr>
            <a:r>
              <a:rPr lang="en-US" sz="2000" dirty="0" smtClean="0">
                <a:latin typeface="Arial Black" panose="020B0A04020102020204" pitchFamily="34" charset="0"/>
              </a:rPr>
              <a:t>Days			10		15</a:t>
            </a:r>
          </a:p>
          <a:p>
            <a:pPr>
              <a:lnSpc>
                <a:spcPct val="150000"/>
              </a:lnSpc>
            </a:pPr>
            <a:r>
              <a:rPr lang="en-US" sz="2000" dirty="0" smtClean="0">
                <a:latin typeface="Arial Black" panose="020B0A04020102020204" pitchFamily="34" charset="0"/>
              </a:rPr>
              <a:t>1 day work in units	 3		 2</a:t>
            </a:r>
          </a:p>
          <a:p>
            <a:pPr>
              <a:lnSpc>
                <a:spcPct val="150000"/>
              </a:lnSpc>
            </a:pPr>
            <a:r>
              <a:rPr lang="en-US" sz="2000" dirty="0" smtClean="0">
                <a:latin typeface="Arial Black" panose="020B0A04020102020204" pitchFamily="34" charset="0"/>
              </a:rPr>
              <a:t>A and B together	3 + 2 = 5 units per day</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For 30 units		30 / 5 = 6 days	</a:t>
            </a:r>
            <a:endParaRPr lang="en-IN" sz="2000" dirty="0">
              <a:latin typeface="Arial Black" panose="020B0A04020102020204" pitchFamily="34" charset="0"/>
            </a:endParaRPr>
          </a:p>
        </p:txBody>
      </p:sp>
      <p:sp>
        <p:nvSpPr>
          <p:cNvPr id="6" name="TextBox 5"/>
          <p:cNvSpPr txBox="1"/>
          <p:nvPr/>
        </p:nvSpPr>
        <p:spPr>
          <a:xfrm>
            <a:off x="4667446" y="5805264"/>
            <a:ext cx="3424670" cy="707886"/>
          </a:xfrm>
          <a:prstGeom prst="rect">
            <a:avLst/>
          </a:prstGeom>
          <a:noFill/>
        </p:spPr>
        <p:txBody>
          <a:bodyPr wrap="square" rtlCol="0">
            <a:spAutoFit/>
          </a:bodyPr>
          <a:lstStyle/>
          <a:p>
            <a:r>
              <a:rPr lang="en-US" sz="2000" dirty="0">
                <a:latin typeface="Arial Black" panose="020B0A04020102020204" pitchFamily="34" charset="0"/>
              </a:rPr>
              <a:t>So the work will be completed in 6 days </a:t>
            </a:r>
          </a:p>
        </p:txBody>
      </p:sp>
    </p:spTree>
    <p:extLst>
      <p:ext uri="{BB962C8B-B14F-4D97-AF65-F5344CB8AC3E}">
        <p14:creationId xmlns:p14="http://schemas.microsoft.com/office/powerpoint/2010/main" val="359841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6912768" cy="3139321"/>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Efficiency  </a:t>
            </a:r>
            <a:r>
              <a:rPr lang="el-GR" sz="2200" dirty="0" smtClean="0">
                <a:latin typeface="Arial Black" panose="020B0A04020102020204" pitchFamily="34" charset="0"/>
              </a:rPr>
              <a:t>α</a:t>
            </a:r>
            <a:r>
              <a:rPr lang="en-US" sz="2200" dirty="0" smtClean="0">
                <a:latin typeface="Arial Black" panose="020B0A04020102020204" pitchFamily="34" charset="0"/>
              </a:rPr>
              <a:t> 1 / Days</a:t>
            </a:r>
          </a:p>
          <a:p>
            <a:pPr>
              <a:lnSpc>
                <a:spcPct val="150000"/>
              </a:lnSpc>
            </a:pPr>
            <a:r>
              <a:rPr lang="en-US" sz="2200" dirty="0" smtClean="0">
                <a:latin typeface="Arial Black" panose="020B0A04020102020204" pitchFamily="34" charset="0"/>
              </a:rPr>
              <a:t>If A is twice efficient as B then </a:t>
            </a:r>
          </a:p>
          <a:p>
            <a:pPr>
              <a:lnSpc>
                <a:spcPct val="150000"/>
              </a:lnSpc>
            </a:pPr>
            <a:r>
              <a:rPr lang="en-US" sz="2200" dirty="0" smtClean="0">
                <a:latin typeface="Arial Black" panose="020B0A04020102020204" pitchFamily="34" charset="0"/>
              </a:rPr>
              <a:t>In terms of Efficiency</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 = 2B</a:t>
            </a:r>
          </a:p>
          <a:p>
            <a:pPr>
              <a:lnSpc>
                <a:spcPct val="150000"/>
              </a:lnSpc>
            </a:pPr>
            <a:r>
              <a:rPr lang="en-US" sz="2200" dirty="0" smtClean="0">
                <a:latin typeface="Arial Black" panose="020B0A04020102020204" pitchFamily="34" charset="0"/>
              </a:rPr>
              <a:t>In terms of No of days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B = 2A</a:t>
            </a:r>
            <a:endParaRPr lang="en-IN" sz="2200" dirty="0">
              <a:latin typeface="Arial Black" panose="020B0A04020102020204" pitchFamily="34" charset="0"/>
            </a:endParaRPr>
          </a:p>
        </p:txBody>
      </p:sp>
      <p:sp>
        <p:nvSpPr>
          <p:cNvPr id="3" name="TextBox 2"/>
          <p:cNvSpPr txBox="1"/>
          <p:nvPr/>
        </p:nvSpPr>
        <p:spPr>
          <a:xfrm>
            <a:off x="270199" y="3306104"/>
            <a:ext cx="8774521" cy="3600986"/>
          </a:xfrm>
          <a:prstGeom prst="rect">
            <a:avLst/>
          </a:prstGeom>
          <a:noFill/>
        </p:spPr>
        <p:txBody>
          <a:bodyPr wrap="square" rtlCol="0">
            <a:spAutoFit/>
          </a:bodyPr>
          <a:lstStyle/>
          <a:p>
            <a:r>
              <a:rPr lang="en-US" sz="2400" b="1" dirty="0" smtClean="0"/>
              <a:t>Example -  A can complete a work in 25 days, If his efficiency is increased by 25% then in how many days he can complete the work?</a:t>
            </a:r>
          </a:p>
          <a:p>
            <a:r>
              <a:rPr lang="en-US" sz="2400" dirty="0" smtClean="0"/>
              <a:t> </a:t>
            </a:r>
          </a:p>
          <a:p>
            <a:r>
              <a:rPr lang="en-US" sz="2200" dirty="0" smtClean="0">
                <a:latin typeface="Arial Black" panose="020B0A04020102020204" pitchFamily="34" charset="0"/>
              </a:rPr>
              <a:t>With Actual efficiency he can complete 100% of the work in 25 days</a:t>
            </a:r>
          </a:p>
          <a:p>
            <a:r>
              <a:rPr lang="en-US" sz="2200" dirty="0" smtClean="0">
                <a:latin typeface="Arial Black" panose="020B0A04020102020204" pitchFamily="34" charset="0"/>
              </a:rPr>
              <a:t>With 25% more efficiency he can complete 125% in 25 days</a:t>
            </a:r>
          </a:p>
          <a:p>
            <a:r>
              <a:rPr lang="en-US" sz="2200" dirty="0" smtClean="0">
                <a:latin typeface="Arial Black" panose="020B0A04020102020204" pitchFamily="34" charset="0"/>
              </a:rPr>
              <a:t>       25 *  100 =  20 days</a:t>
            </a:r>
          </a:p>
          <a:p>
            <a:r>
              <a:rPr lang="en-US" sz="2200" dirty="0" smtClean="0">
                <a:latin typeface="Arial Black" panose="020B0A04020102020204" pitchFamily="34" charset="0"/>
              </a:rPr>
              <a:t>      125  </a:t>
            </a:r>
            <a:endParaRPr lang="en-IN" sz="2200" dirty="0">
              <a:latin typeface="Arial Black" panose="020B0A04020102020204" pitchFamily="34" charset="0"/>
            </a:endParaRPr>
          </a:p>
        </p:txBody>
      </p:sp>
      <p:sp>
        <p:nvSpPr>
          <p:cNvPr id="4" name="Rectangle 3"/>
          <p:cNvSpPr/>
          <p:nvPr/>
        </p:nvSpPr>
        <p:spPr>
          <a:xfrm>
            <a:off x="971600" y="6453336"/>
            <a:ext cx="504056"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Tree>
    <p:extLst>
      <p:ext uri="{BB962C8B-B14F-4D97-AF65-F5344CB8AC3E}">
        <p14:creationId xmlns:p14="http://schemas.microsoft.com/office/powerpoint/2010/main" val="55402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1131" y="1643896"/>
            <a:ext cx="7776864" cy="4462760"/>
          </a:xfrm>
          <a:prstGeom prst="rect">
            <a:avLst/>
          </a:prstGeom>
        </p:spPr>
        <p:txBody>
          <a:bodyPr wrap="square">
            <a:spAutoFit/>
          </a:bodyPr>
          <a:lstStyle/>
          <a:p>
            <a:r>
              <a:rPr lang="en-US" sz="2200" b="1" dirty="0"/>
              <a:t>Example -  A can complete a work in </a:t>
            </a:r>
            <a:r>
              <a:rPr lang="en-US" sz="2200" b="1" dirty="0" smtClean="0"/>
              <a:t>20 </a:t>
            </a:r>
            <a:r>
              <a:rPr lang="en-US" sz="2200" b="1" dirty="0"/>
              <a:t>days, If his efficiency is </a:t>
            </a:r>
            <a:r>
              <a:rPr lang="en-US" sz="2200" b="1" dirty="0" smtClean="0"/>
              <a:t>decreased </a:t>
            </a:r>
            <a:r>
              <a:rPr lang="en-US" sz="2200" b="1" dirty="0"/>
              <a:t>by </a:t>
            </a:r>
            <a:r>
              <a:rPr lang="en-US" sz="2200" b="1" dirty="0" smtClean="0"/>
              <a:t>20% </a:t>
            </a:r>
            <a:r>
              <a:rPr lang="en-US" sz="2200" b="1" dirty="0"/>
              <a:t>then in how many days he can complete the work?</a:t>
            </a:r>
          </a:p>
          <a:p>
            <a:r>
              <a:rPr lang="en-US" sz="2000" dirty="0"/>
              <a:t> </a:t>
            </a:r>
          </a:p>
          <a:p>
            <a:pPr>
              <a:lnSpc>
                <a:spcPct val="150000"/>
              </a:lnSpc>
            </a:pPr>
            <a:r>
              <a:rPr lang="en-US" sz="2200" dirty="0">
                <a:latin typeface="Arial Black" panose="020B0A04020102020204" pitchFamily="34" charset="0"/>
              </a:rPr>
              <a:t>With Actual efficiency he can complete 100% of the work in </a:t>
            </a:r>
            <a:r>
              <a:rPr lang="en-US" sz="2200" dirty="0" smtClean="0">
                <a:latin typeface="Arial Black" panose="020B0A04020102020204" pitchFamily="34" charset="0"/>
              </a:rPr>
              <a:t>20 </a:t>
            </a:r>
            <a:r>
              <a:rPr lang="en-US" sz="2200" dirty="0">
                <a:latin typeface="Arial Black" panose="020B0A04020102020204" pitchFamily="34" charset="0"/>
              </a:rPr>
              <a:t>days</a:t>
            </a:r>
          </a:p>
          <a:p>
            <a:pPr>
              <a:lnSpc>
                <a:spcPct val="150000"/>
              </a:lnSpc>
            </a:pPr>
            <a:r>
              <a:rPr lang="en-US" sz="2200" dirty="0">
                <a:latin typeface="Arial Black" panose="020B0A04020102020204" pitchFamily="34" charset="0"/>
              </a:rPr>
              <a:t>With </a:t>
            </a:r>
            <a:r>
              <a:rPr lang="en-US" sz="2200" dirty="0" smtClean="0">
                <a:latin typeface="Arial Black" panose="020B0A04020102020204" pitchFamily="34" charset="0"/>
              </a:rPr>
              <a:t>20% less </a:t>
            </a:r>
            <a:r>
              <a:rPr lang="en-US" sz="2200" dirty="0">
                <a:latin typeface="Arial Black" panose="020B0A04020102020204" pitchFamily="34" charset="0"/>
              </a:rPr>
              <a:t>efficiency he can complete </a:t>
            </a:r>
            <a:r>
              <a:rPr lang="en-US" sz="2200" dirty="0" smtClean="0">
                <a:latin typeface="Arial Black" panose="020B0A04020102020204" pitchFamily="34" charset="0"/>
              </a:rPr>
              <a:t>80% </a:t>
            </a:r>
            <a:r>
              <a:rPr lang="en-US" sz="2200" dirty="0">
                <a:latin typeface="Arial Black" panose="020B0A04020102020204" pitchFamily="34" charset="0"/>
              </a:rPr>
              <a:t>in </a:t>
            </a:r>
            <a:r>
              <a:rPr lang="en-US" sz="2200" dirty="0" smtClean="0">
                <a:latin typeface="Arial Black" panose="020B0A04020102020204" pitchFamily="34" charset="0"/>
              </a:rPr>
              <a:t>20 </a:t>
            </a:r>
            <a:r>
              <a:rPr lang="en-US" sz="2200" dirty="0">
                <a:latin typeface="Arial Black" panose="020B0A04020102020204" pitchFamily="34" charset="0"/>
              </a:rPr>
              <a:t>days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20 </a:t>
            </a:r>
            <a:r>
              <a:rPr lang="en-US" sz="2200" dirty="0">
                <a:latin typeface="Arial Black" panose="020B0A04020102020204" pitchFamily="34" charset="0"/>
              </a:rPr>
              <a:t>*  100 =  </a:t>
            </a:r>
            <a:r>
              <a:rPr lang="en-US" sz="2200" dirty="0" smtClean="0">
                <a:latin typeface="Arial Black" panose="020B0A04020102020204" pitchFamily="34" charset="0"/>
              </a:rPr>
              <a:t>25 </a:t>
            </a:r>
            <a:r>
              <a:rPr lang="en-US" sz="2200" dirty="0">
                <a:latin typeface="Arial Black" panose="020B0A04020102020204" pitchFamily="34" charset="0"/>
              </a:rPr>
              <a:t>days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80  </a:t>
            </a:r>
            <a:endParaRPr lang="en-IN" sz="2200" dirty="0">
              <a:latin typeface="Arial Black" panose="020B0A04020102020204" pitchFamily="34" charset="0"/>
            </a:endParaRPr>
          </a:p>
        </p:txBody>
      </p:sp>
      <p:sp>
        <p:nvSpPr>
          <p:cNvPr id="4" name="Rectangle 3"/>
          <p:cNvSpPr/>
          <p:nvPr/>
        </p:nvSpPr>
        <p:spPr>
          <a:xfrm>
            <a:off x="1403648" y="5517232"/>
            <a:ext cx="5760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Tree>
    <p:extLst>
      <p:ext uri="{BB962C8B-B14F-4D97-AF65-F5344CB8AC3E}">
        <p14:creationId xmlns:p14="http://schemas.microsoft.com/office/powerpoint/2010/main" val="161854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6027" y="2543326"/>
            <a:ext cx="8352928" cy="769441"/>
          </a:xfrm>
          <a:prstGeom prst="rect">
            <a:avLst/>
          </a:prstGeom>
          <a:noFill/>
        </p:spPr>
        <p:txBody>
          <a:bodyPr wrap="square" rtlCol="0">
            <a:spAutoFit/>
          </a:bodyPr>
          <a:lstStyle/>
          <a:p>
            <a:r>
              <a:rPr lang="en-US" sz="2200" dirty="0" smtClean="0">
                <a:latin typeface="Arial Black" panose="020B0A04020102020204" pitchFamily="34" charset="0"/>
              </a:rPr>
              <a:t>For a same work, the product of man power  and time taken is always same </a:t>
            </a:r>
            <a:endParaRPr lang="en-IN" sz="2200" dirty="0">
              <a:latin typeface="Arial Black" panose="020B0A04020102020204" pitchFamily="34" charset="0"/>
            </a:endParaRPr>
          </a:p>
        </p:txBody>
      </p:sp>
      <p:sp>
        <p:nvSpPr>
          <p:cNvPr id="5" name="TextBox 4"/>
          <p:cNvSpPr txBox="1"/>
          <p:nvPr/>
        </p:nvSpPr>
        <p:spPr>
          <a:xfrm>
            <a:off x="594835" y="181264"/>
            <a:ext cx="8352928" cy="1954381"/>
          </a:xfrm>
          <a:prstGeom prst="rect">
            <a:avLst/>
          </a:prstGeom>
          <a:noFill/>
        </p:spPr>
        <p:txBody>
          <a:bodyPr wrap="square" rtlCol="0">
            <a:spAutoFit/>
          </a:bodyPr>
          <a:lstStyle/>
          <a:p>
            <a:r>
              <a:rPr lang="en-US" sz="2200" dirty="0" smtClean="0">
                <a:latin typeface="Arial Black" panose="020B0A04020102020204" pitchFamily="34" charset="0"/>
              </a:rPr>
              <a:t>	Man power		No of Days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40		      10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20		       ?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10		       ? </a:t>
            </a:r>
            <a:endParaRPr lang="en-IN" sz="2200" dirty="0">
              <a:latin typeface="Arial Black" panose="020B0A04020102020204" pitchFamily="34" charset="0"/>
            </a:endParaRPr>
          </a:p>
        </p:txBody>
      </p:sp>
      <p:sp>
        <p:nvSpPr>
          <p:cNvPr id="6" name="TextBox 5"/>
          <p:cNvSpPr txBox="1"/>
          <p:nvPr/>
        </p:nvSpPr>
        <p:spPr>
          <a:xfrm>
            <a:off x="5083617" y="1165830"/>
            <a:ext cx="722128" cy="430887"/>
          </a:xfrm>
          <a:prstGeom prst="rect">
            <a:avLst/>
          </a:prstGeom>
          <a:noFill/>
        </p:spPr>
        <p:txBody>
          <a:bodyPr wrap="square" rtlCol="0">
            <a:spAutoFit/>
          </a:bodyPr>
          <a:lstStyle/>
          <a:p>
            <a:r>
              <a:rPr lang="en-US" sz="2200" dirty="0">
                <a:latin typeface="Arial Black" panose="020B0A04020102020204" pitchFamily="34" charset="0"/>
              </a:rPr>
              <a:t>20</a:t>
            </a:r>
            <a:endParaRPr lang="en-IN" sz="2200" dirty="0"/>
          </a:p>
        </p:txBody>
      </p:sp>
      <p:sp>
        <p:nvSpPr>
          <p:cNvPr id="7" name="TextBox 6"/>
          <p:cNvSpPr txBox="1"/>
          <p:nvPr/>
        </p:nvSpPr>
        <p:spPr>
          <a:xfrm>
            <a:off x="5076056" y="1704758"/>
            <a:ext cx="722128" cy="430887"/>
          </a:xfrm>
          <a:prstGeom prst="rect">
            <a:avLst/>
          </a:prstGeom>
          <a:noFill/>
        </p:spPr>
        <p:txBody>
          <a:bodyPr wrap="square" rtlCol="0">
            <a:spAutoFit/>
          </a:bodyPr>
          <a:lstStyle/>
          <a:p>
            <a:r>
              <a:rPr lang="en-US" sz="2200" dirty="0" smtClean="0">
                <a:latin typeface="Arial Black" panose="020B0A04020102020204" pitchFamily="34" charset="0"/>
              </a:rPr>
              <a:t>40</a:t>
            </a:r>
            <a:endParaRPr lang="en-IN" sz="2200" dirty="0"/>
          </a:p>
        </p:txBody>
      </p:sp>
      <p:sp>
        <p:nvSpPr>
          <p:cNvPr id="8" name="TextBox 7"/>
          <p:cNvSpPr txBox="1"/>
          <p:nvPr/>
        </p:nvSpPr>
        <p:spPr>
          <a:xfrm>
            <a:off x="3481830" y="620688"/>
            <a:ext cx="432048" cy="430887"/>
          </a:xfrm>
          <a:prstGeom prst="rect">
            <a:avLst/>
          </a:prstGeom>
          <a:noFill/>
        </p:spPr>
        <p:txBody>
          <a:bodyPr wrap="square" rtlCol="0">
            <a:spAutoFit/>
          </a:bodyPr>
          <a:lstStyle/>
          <a:p>
            <a:r>
              <a:rPr lang="en-US" sz="2200" dirty="0" smtClean="0">
                <a:latin typeface="Arial Black" panose="020B0A04020102020204" pitchFamily="34" charset="0"/>
              </a:rPr>
              <a:t>X</a:t>
            </a:r>
            <a:endParaRPr lang="en-IN" sz="2200" dirty="0">
              <a:latin typeface="Arial Black" panose="020B0A04020102020204" pitchFamily="34" charset="0"/>
            </a:endParaRPr>
          </a:p>
        </p:txBody>
      </p:sp>
      <p:sp>
        <p:nvSpPr>
          <p:cNvPr id="9" name="TextBox 8"/>
          <p:cNvSpPr txBox="1"/>
          <p:nvPr/>
        </p:nvSpPr>
        <p:spPr>
          <a:xfrm>
            <a:off x="5623192" y="620687"/>
            <a:ext cx="1045424" cy="430887"/>
          </a:xfrm>
          <a:prstGeom prst="rect">
            <a:avLst/>
          </a:prstGeom>
          <a:noFill/>
        </p:spPr>
        <p:txBody>
          <a:bodyPr wrap="square" rtlCol="0">
            <a:spAutoFit/>
          </a:bodyPr>
          <a:lstStyle/>
          <a:p>
            <a:r>
              <a:rPr lang="en-US" sz="2200" dirty="0" smtClean="0">
                <a:latin typeface="Arial Black" panose="020B0A04020102020204" pitchFamily="34" charset="0"/>
              </a:rPr>
              <a:t>= 400</a:t>
            </a:r>
            <a:endParaRPr lang="en-IN" sz="2200" dirty="0">
              <a:latin typeface="Arial Black" panose="020B0A04020102020204" pitchFamily="34" charset="0"/>
            </a:endParaRPr>
          </a:p>
        </p:txBody>
      </p:sp>
      <p:sp>
        <p:nvSpPr>
          <p:cNvPr id="10" name="TextBox 9"/>
          <p:cNvSpPr txBox="1"/>
          <p:nvPr/>
        </p:nvSpPr>
        <p:spPr>
          <a:xfrm>
            <a:off x="5623192" y="1146646"/>
            <a:ext cx="1045424" cy="430887"/>
          </a:xfrm>
          <a:prstGeom prst="rect">
            <a:avLst/>
          </a:prstGeom>
          <a:noFill/>
        </p:spPr>
        <p:txBody>
          <a:bodyPr wrap="square" rtlCol="0">
            <a:spAutoFit/>
          </a:bodyPr>
          <a:lstStyle/>
          <a:p>
            <a:r>
              <a:rPr lang="en-US" sz="2200" dirty="0" smtClean="0">
                <a:latin typeface="Arial Black" panose="020B0A04020102020204" pitchFamily="34" charset="0"/>
              </a:rPr>
              <a:t>= 400</a:t>
            </a:r>
            <a:endParaRPr lang="en-IN" sz="2200" dirty="0">
              <a:latin typeface="Arial Black" panose="020B0A04020102020204" pitchFamily="34" charset="0"/>
            </a:endParaRPr>
          </a:p>
        </p:txBody>
      </p:sp>
      <p:sp>
        <p:nvSpPr>
          <p:cNvPr id="11" name="TextBox 10"/>
          <p:cNvSpPr txBox="1"/>
          <p:nvPr/>
        </p:nvSpPr>
        <p:spPr>
          <a:xfrm>
            <a:off x="5623192" y="1677931"/>
            <a:ext cx="1045424" cy="430887"/>
          </a:xfrm>
          <a:prstGeom prst="rect">
            <a:avLst/>
          </a:prstGeom>
          <a:noFill/>
        </p:spPr>
        <p:txBody>
          <a:bodyPr wrap="square" rtlCol="0">
            <a:spAutoFit/>
          </a:bodyPr>
          <a:lstStyle/>
          <a:p>
            <a:r>
              <a:rPr lang="en-US" sz="2200" dirty="0" smtClean="0">
                <a:latin typeface="Arial Black" panose="020B0A04020102020204" pitchFamily="34" charset="0"/>
              </a:rPr>
              <a:t>= 400</a:t>
            </a:r>
            <a:endParaRPr lang="en-IN" sz="2200" dirty="0">
              <a:latin typeface="Arial Black" panose="020B0A04020102020204" pitchFamily="34" charset="0"/>
            </a:endParaRPr>
          </a:p>
        </p:txBody>
      </p:sp>
      <p:sp>
        <p:nvSpPr>
          <p:cNvPr id="12" name="TextBox 11"/>
          <p:cNvSpPr txBox="1"/>
          <p:nvPr/>
        </p:nvSpPr>
        <p:spPr>
          <a:xfrm>
            <a:off x="3458018" y="1053623"/>
            <a:ext cx="432048" cy="430887"/>
          </a:xfrm>
          <a:prstGeom prst="rect">
            <a:avLst/>
          </a:prstGeom>
          <a:noFill/>
        </p:spPr>
        <p:txBody>
          <a:bodyPr wrap="square" rtlCol="0">
            <a:spAutoFit/>
          </a:bodyPr>
          <a:lstStyle/>
          <a:p>
            <a:r>
              <a:rPr lang="en-US" sz="2200" dirty="0" smtClean="0">
                <a:latin typeface="Arial Black" panose="020B0A04020102020204" pitchFamily="34" charset="0"/>
              </a:rPr>
              <a:t>X</a:t>
            </a:r>
            <a:endParaRPr lang="en-IN" sz="2200" dirty="0">
              <a:latin typeface="Arial Black" panose="020B0A04020102020204" pitchFamily="34" charset="0"/>
            </a:endParaRPr>
          </a:p>
        </p:txBody>
      </p:sp>
      <p:sp>
        <p:nvSpPr>
          <p:cNvPr id="13" name="TextBox 12"/>
          <p:cNvSpPr txBox="1"/>
          <p:nvPr/>
        </p:nvSpPr>
        <p:spPr>
          <a:xfrm>
            <a:off x="3474872" y="1599305"/>
            <a:ext cx="432048" cy="430887"/>
          </a:xfrm>
          <a:prstGeom prst="rect">
            <a:avLst/>
          </a:prstGeom>
          <a:noFill/>
        </p:spPr>
        <p:txBody>
          <a:bodyPr wrap="square" rtlCol="0">
            <a:spAutoFit/>
          </a:bodyPr>
          <a:lstStyle/>
          <a:p>
            <a:r>
              <a:rPr lang="en-US" sz="2200" dirty="0" smtClean="0">
                <a:latin typeface="Arial Black" panose="020B0A04020102020204" pitchFamily="34" charset="0"/>
              </a:rPr>
              <a:t>X</a:t>
            </a:r>
            <a:endParaRPr lang="en-IN" sz="2200" dirty="0">
              <a:latin typeface="Arial Black" panose="020B0A04020102020204" pitchFamily="34" charset="0"/>
            </a:endParaRPr>
          </a:p>
        </p:txBody>
      </p:sp>
      <p:sp>
        <p:nvSpPr>
          <p:cNvPr id="14" name="TextBox 13"/>
          <p:cNvSpPr txBox="1"/>
          <p:nvPr/>
        </p:nvSpPr>
        <p:spPr>
          <a:xfrm>
            <a:off x="2310629" y="3645024"/>
            <a:ext cx="3206498" cy="430887"/>
          </a:xfrm>
          <a:prstGeom prst="rect">
            <a:avLst/>
          </a:prstGeom>
          <a:noFill/>
        </p:spPr>
        <p:txBody>
          <a:bodyPr wrap="square" rtlCol="0">
            <a:spAutoFit/>
          </a:bodyPr>
          <a:lstStyle/>
          <a:p>
            <a:r>
              <a:rPr lang="en-US" sz="2200" dirty="0">
                <a:latin typeface="Arial Black" panose="020B0A04020102020204" pitchFamily="34" charset="0"/>
              </a:rPr>
              <a:t>m</a:t>
            </a:r>
            <a:r>
              <a:rPr lang="en-US" sz="2200" dirty="0" smtClean="0">
                <a:latin typeface="Arial Black" panose="020B0A04020102020204" pitchFamily="34" charset="0"/>
              </a:rPr>
              <a:t>1 * d1  =  m2 * d2</a:t>
            </a:r>
            <a:endParaRPr lang="en-IN" sz="2200" dirty="0">
              <a:latin typeface="Arial Black" panose="020B0A04020102020204" pitchFamily="34" charset="0"/>
            </a:endParaRPr>
          </a:p>
        </p:txBody>
      </p:sp>
      <p:sp>
        <p:nvSpPr>
          <p:cNvPr id="15" name="TextBox 14"/>
          <p:cNvSpPr txBox="1"/>
          <p:nvPr/>
        </p:nvSpPr>
        <p:spPr>
          <a:xfrm>
            <a:off x="1763688" y="4365104"/>
            <a:ext cx="4565628" cy="430887"/>
          </a:xfrm>
          <a:prstGeom prst="rect">
            <a:avLst/>
          </a:prstGeom>
          <a:noFill/>
        </p:spPr>
        <p:txBody>
          <a:bodyPr wrap="square" rtlCol="0">
            <a:spAutoFit/>
          </a:bodyPr>
          <a:lstStyle/>
          <a:p>
            <a:r>
              <a:rPr lang="en-US" sz="2200" dirty="0">
                <a:latin typeface="Arial Black" panose="020B0A04020102020204" pitchFamily="34" charset="0"/>
              </a:rPr>
              <a:t>m</a:t>
            </a:r>
            <a:r>
              <a:rPr lang="en-US" sz="2200" dirty="0" smtClean="0">
                <a:latin typeface="Arial Black" panose="020B0A04020102020204" pitchFamily="34" charset="0"/>
              </a:rPr>
              <a:t>1 * d1 * h1  =  m2 * d2 * h2</a:t>
            </a:r>
            <a:endParaRPr lang="en-IN" sz="2200" dirty="0">
              <a:latin typeface="Arial Black" panose="020B0A04020102020204" pitchFamily="34" charset="0"/>
            </a:endParaRPr>
          </a:p>
        </p:txBody>
      </p:sp>
    </p:spTree>
    <p:extLst>
      <p:ext uri="{BB962C8B-B14F-4D97-AF65-F5344CB8AC3E}">
        <p14:creationId xmlns:p14="http://schemas.microsoft.com/office/powerpoint/2010/main" val="401985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188640"/>
            <a:ext cx="8640960" cy="1446550"/>
          </a:xfrm>
          <a:prstGeom prst="rect">
            <a:avLst/>
          </a:prstGeom>
        </p:spPr>
        <p:txBody>
          <a:bodyPr wrap="square">
            <a:spAutoFit/>
          </a:bodyPr>
          <a:lstStyle/>
          <a:p>
            <a:r>
              <a:rPr lang="en-IN" sz="2200" b="1" dirty="0"/>
              <a:t>1. A can complete a job in 16 days and B can do the same job in 12 days. With help of C, they did the job in 4 days only. Then, C alone can do the job in</a:t>
            </a:r>
            <a:r>
              <a:rPr lang="en-IN" sz="2200" b="1" dirty="0" smtClean="0"/>
              <a:t>: </a:t>
            </a:r>
            <a:endParaRPr lang="en-IN" sz="2200" b="1" dirty="0"/>
          </a:p>
          <a:p>
            <a:r>
              <a:rPr lang="en-IN" sz="2200" b="1" dirty="0"/>
              <a:t>a) 9 1/5 days	</a:t>
            </a:r>
            <a:r>
              <a:rPr lang="en-IN" sz="2200" b="1" dirty="0" smtClean="0"/>
              <a:t>b</a:t>
            </a:r>
            <a:r>
              <a:rPr lang="en-IN" sz="2200" b="1" dirty="0"/>
              <a:t>) 9 2/5 days	</a:t>
            </a:r>
            <a:r>
              <a:rPr lang="en-IN" sz="2200" b="1" dirty="0" smtClean="0"/>
              <a:t>c</a:t>
            </a:r>
            <a:r>
              <a:rPr lang="en-IN" sz="2200" b="1" dirty="0"/>
              <a:t>) 9 3/5 days	</a:t>
            </a:r>
            <a:r>
              <a:rPr lang="en-IN" sz="2200" b="1" dirty="0" smtClean="0"/>
              <a:t>d</a:t>
            </a:r>
            <a:r>
              <a:rPr lang="en-IN" sz="2200" b="1" dirty="0"/>
              <a:t>) 9 4/5 days</a:t>
            </a:r>
          </a:p>
        </p:txBody>
      </p:sp>
      <p:sp>
        <p:nvSpPr>
          <p:cNvPr id="4" name="Rectangle 3"/>
          <p:cNvSpPr/>
          <p:nvPr/>
        </p:nvSpPr>
        <p:spPr>
          <a:xfrm>
            <a:off x="2433558" y="3110998"/>
            <a:ext cx="423664" cy="36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5" name="TextBox 4"/>
          <p:cNvSpPr txBox="1"/>
          <p:nvPr/>
        </p:nvSpPr>
        <p:spPr>
          <a:xfrm>
            <a:off x="2339752" y="1735364"/>
            <a:ext cx="2520280" cy="430887"/>
          </a:xfrm>
          <a:prstGeom prst="rect">
            <a:avLst/>
          </a:prstGeom>
          <a:noFill/>
        </p:spPr>
        <p:txBody>
          <a:bodyPr wrap="square" rtlCol="0">
            <a:spAutoFit/>
          </a:bodyPr>
          <a:lstStyle/>
          <a:p>
            <a:r>
              <a:rPr lang="en-US" sz="2200" dirty="0" smtClean="0">
                <a:latin typeface="Arial Black" panose="020B0A04020102020204" pitchFamily="34" charset="0"/>
              </a:rPr>
              <a:t>A	B	C</a:t>
            </a:r>
            <a:endParaRPr lang="en-IN" sz="2200" dirty="0">
              <a:latin typeface="Arial Black" panose="020B0A04020102020204" pitchFamily="34" charset="0"/>
            </a:endParaRPr>
          </a:p>
        </p:txBody>
      </p:sp>
      <p:sp>
        <p:nvSpPr>
          <p:cNvPr id="6" name="TextBox 5"/>
          <p:cNvSpPr txBox="1"/>
          <p:nvPr/>
        </p:nvSpPr>
        <p:spPr>
          <a:xfrm>
            <a:off x="179512" y="2215641"/>
            <a:ext cx="1008112" cy="430887"/>
          </a:xfrm>
          <a:prstGeom prst="rect">
            <a:avLst/>
          </a:prstGeom>
          <a:noFill/>
        </p:spPr>
        <p:txBody>
          <a:bodyPr wrap="square" rtlCol="0">
            <a:spAutoFit/>
          </a:bodyPr>
          <a:lstStyle/>
          <a:p>
            <a:r>
              <a:rPr lang="en-US" sz="2200" dirty="0" smtClean="0">
                <a:latin typeface="Arial Black" panose="020B0A04020102020204" pitchFamily="34" charset="0"/>
              </a:rPr>
              <a:t>Days</a:t>
            </a:r>
            <a:endParaRPr lang="en-IN" sz="2200" dirty="0">
              <a:latin typeface="Arial Black" panose="020B0A04020102020204" pitchFamily="34" charset="0"/>
            </a:endParaRPr>
          </a:p>
        </p:txBody>
      </p:sp>
      <p:sp>
        <p:nvSpPr>
          <p:cNvPr id="7" name="TextBox 6"/>
          <p:cNvSpPr txBox="1"/>
          <p:nvPr/>
        </p:nvSpPr>
        <p:spPr>
          <a:xfrm>
            <a:off x="2231740" y="2225847"/>
            <a:ext cx="2520280" cy="430887"/>
          </a:xfrm>
          <a:prstGeom prst="rect">
            <a:avLst/>
          </a:prstGeom>
          <a:noFill/>
        </p:spPr>
        <p:txBody>
          <a:bodyPr wrap="square" rtlCol="0">
            <a:spAutoFit/>
          </a:bodyPr>
          <a:lstStyle/>
          <a:p>
            <a:r>
              <a:rPr lang="en-US" sz="2200" dirty="0" smtClean="0">
                <a:latin typeface="Arial Black" panose="020B0A04020102020204" pitchFamily="34" charset="0"/>
              </a:rPr>
              <a:t>16	12	C</a:t>
            </a:r>
            <a:endParaRPr lang="en-IN" sz="2200" dirty="0">
              <a:latin typeface="Arial Black" panose="020B0A04020102020204" pitchFamily="34" charset="0"/>
            </a:endParaRPr>
          </a:p>
        </p:txBody>
      </p:sp>
      <p:sp>
        <p:nvSpPr>
          <p:cNvPr id="8" name="TextBox 7"/>
          <p:cNvSpPr txBox="1"/>
          <p:nvPr/>
        </p:nvSpPr>
        <p:spPr>
          <a:xfrm>
            <a:off x="163948" y="2931554"/>
            <a:ext cx="1944216" cy="430887"/>
          </a:xfrm>
          <a:prstGeom prst="rect">
            <a:avLst/>
          </a:prstGeom>
          <a:noFill/>
        </p:spPr>
        <p:txBody>
          <a:bodyPr wrap="square" rtlCol="0">
            <a:spAutoFit/>
          </a:bodyPr>
          <a:lstStyle/>
          <a:p>
            <a:r>
              <a:rPr lang="en-US" sz="2200" dirty="0" smtClean="0">
                <a:latin typeface="Arial Black" panose="020B0A04020102020204" pitchFamily="34" charset="0"/>
              </a:rPr>
              <a:t>1 Day Work</a:t>
            </a:r>
            <a:endParaRPr lang="en-IN" sz="2200" dirty="0">
              <a:latin typeface="Arial Black" panose="020B0A04020102020204" pitchFamily="34" charset="0"/>
            </a:endParaRPr>
          </a:p>
        </p:txBody>
      </p:sp>
      <p:sp>
        <p:nvSpPr>
          <p:cNvPr id="9" name="TextBox 8"/>
          <p:cNvSpPr txBox="1"/>
          <p:nvPr/>
        </p:nvSpPr>
        <p:spPr>
          <a:xfrm>
            <a:off x="2212083" y="2559944"/>
            <a:ext cx="704516" cy="1055354"/>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1</a:t>
            </a:r>
          </a:p>
          <a:p>
            <a:pPr algn="ctr">
              <a:lnSpc>
                <a:spcPct val="150000"/>
              </a:lnSpc>
            </a:pPr>
            <a:r>
              <a:rPr lang="en-US" sz="2200" dirty="0" smtClean="0">
                <a:latin typeface="Arial Black" panose="020B0A04020102020204" pitchFamily="34" charset="0"/>
              </a:rPr>
              <a:t> 16 </a:t>
            </a:r>
            <a:endParaRPr lang="en-IN" sz="2200" dirty="0">
              <a:latin typeface="Arial Black" panose="020B0A04020102020204" pitchFamily="34" charset="0"/>
            </a:endParaRPr>
          </a:p>
        </p:txBody>
      </p:sp>
      <p:sp>
        <p:nvSpPr>
          <p:cNvPr id="10" name="TextBox 9"/>
          <p:cNvSpPr txBox="1"/>
          <p:nvPr/>
        </p:nvSpPr>
        <p:spPr>
          <a:xfrm>
            <a:off x="3080190" y="2550869"/>
            <a:ext cx="704516" cy="1055354"/>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1</a:t>
            </a:r>
          </a:p>
          <a:p>
            <a:pPr algn="ctr">
              <a:lnSpc>
                <a:spcPct val="150000"/>
              </a:lnSpc>
            </a:pPr>
            <a:r>
              <a:rPr lang="en-US" sz="2200" dirty="0">
                <a:latin typeface="Arial Black" panose="020B0A04020102020204" pitchFamily="34" charset="0"/>
              </a:rPr>
              <a:t> 12 </a:t>
            </a:r>
            <a:endParaRPr lang="en-IN" sz="2200" dirty="0">
              <a:latin typeface="Arial Black" panose="020B0A04020102020204" pitchFamily="34" charset="0"/>
            </a:endParaRPr>
          </a:p>
        </p:txBody>
      </p:sp>
      <p:sp>
        <p:nvSpPr>
          <p:cNvPr id="11" name="TextBox 10"/>
          <p:cNvSpPr txBox="1"/>
          <p:nvPr/>
        </p:nvSpPr>
        <p:spPr>
          <a:xfrm>
            <a:off x="3882545" y="2583321"/>
            <a:ext cx="704516" cy="1107996"/>
          </a:xfrm>
          <a:prstGeom prst="rect">
            <a:avLst/>
          </a:prstGeom>
          <a:noFill/>
        </p:spPr>
        <p:txBody>
          <a:bodyPr wrap="square" rtlCol="0">
            <a:spAutoFit/>
          </a:bodyPr>
          <a:lstStyle/>
          <a:p>
            <a:pPr algn="ctr">
              <a:lnSpc>
                <a:spcPct val="150000"/>
              </a:lnSpc>
            </a:pPr>
            <a:r>
              <a:rPr lang="en-US" sz="2200" dirty="0" smtClean="0">
                <a:latin typeface="Arial Black" panose="020B0A04020102020204" pitchFamily="34" charset="0"/>
              </a:rPr>
              <a:t> 1</a:t>
            </a:r>
          </a:p>
          <a:p>
            <a:pPr algn="ctr">
              <a:lnSpc>
                <a:spcPct val="150000"/>
              </a:lnSpc>
            </a:pPr>
            <a:r>
              <a:rPr lang="en-US" sz="2200" dirty="0" smtClean="0">
                <a:latin typeface="Arial Black" panose="020B0A04020102020204" pitchFamily="34" charset="0"/>
              </a:rPr>
              <a:t> C </a:t>
            </a:r>
            <a:endParaRPr lang="en-IN" sz="2200" dirty="0">
              <a:latin typeface="Arial Black" panose="020B0A04020102020204" pitchFamily="34" charset="0"/>
            </a:endParaRPr>
          </a:p>
        </p:txBody>
      </p:sp>
      <p:sp>
        <p:nvSpPr>
          <p:cNvPr id="14" name="Rectangle 13"/>
          <p:cNvSpPr/>
          <p:nvPr/>
        </p:nvSpPr>
        <p:spPr>
          <a:xfrm>
            <a:off x="3280048" y="3140181"/>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15" name="Rectangle 14"/>
          <p:cNvSpPr/>
          <p:nvPr/>
        </p:nvSpPr>
        <p:spPr>
          <a:xfrm>
            <a:off x="4022971" y="3109218"/>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16" name="TextBox 15"/>
          <p:cNvSpPr txBox="1"/>
          <p:nvPr/>
        </p:nvSpPr>
        <p:spPr>
          <a:xfrm>
            <a:off x="191570" y="3615298"/>
            <a:ext cx="4380430" cy="430887"/>
          </a:xfrm>
          <a:prstGeom prst="rect">
            <a:avLst/>
          </a:prstGeom>
          <a:noFill/>
        </p:spPr>
        <p:txBody>
          <a:bodyPr wrap="square" rtlCol="0">
            <a:spAutoFit/>
          </a:bodyPr>
          <a:lstStyle/>
          <a:p>
            <a:r>
              <a:rPr lang="en-US" sz="2200" dirty="0" smtClean="0">
                <a:latin typeface="Arial Black" panose="020B0A04020102020204" pitchFamily="34" charset="0"/>
              </a:rPr>
              <a:t>Work completed in 4 days</a:t>
            </a:r>
            <a:endParaRPr lang="en-IN" sz="2200" dirty="0">
              <a:latin typeface="Arial Black" panose="020B0A04020102020204" pitchFamily="34" charset="0"/>
            </a:endParaRPr>
          </a:p>
        </p:txBody>
      </p:sp>
      <p:sp>
        <p:nvSpPr>
          <p:cNvPr id="17" name="TextBox 16"/>
          <p:cNvSpPr txBox="1"/>
          <p:nvPr/>
        </p:nvSpPr>
        <p:spPr>
          <a:xfrm>
            <a:off x="341763" y="4039496"/>
            <a:ext cx="704516" cy="1055354"/>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1</a:t>
            </a:r>
          </a:p>
          <a:p>
            <a:pPr algn="ctr">
              <a:lnSpc>
                <a:spcPct val="150000"/>
              </a:lnSpc>
            </a:pPr>
            <a:r>
              <a:rPr lang="en-US" sz="2200" dirty="0" smtClean="0">
                <a:latin typeface="Arial Black" panose="020B0A04020102020204" pitchFamily="34" charset="0"/>
              </a:rPr>
              <a:t> 16 </a:t>
            </a:r>
            <a:endParaRPr lang="en-IN" sz="2200" dirty="0">
              <a:latin typeface="Arial Black" panose="020B0A04020102020204" pitchFamily="34" charset="0"/>
            </a:endParaRPr>
          </a:p>
        </p:txBody>
      </p:sp>
      <p:sp>
        <p:nvSpPr>
          <p:cNvPr id="18" name="TextBox 17"/>
          <p:cNvSpPr txBox="1"/>
          <p:nvPr/>
        </p:nvSpPr>
        <p:spPr>
          <a:xfrm>
            <a:off x="1187624" y="4039226"/>
            <a:ext cx="704515"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1</a:t>
            </a:r>
          </a:p>
          <a:p>
            <a:pPr algn="ctr">
              <a:lnSpc>
                <a:spcPct val="150000"/>
              </a:lnSpc>
            </a:pPr>
            <a:r>
              <a:rPr lang="en-US" sz="2200" dirty="0" smtClean="0">
                <a:latin typeface="Arial Black" panose="020B0A04020102020204" pitchFamily="34" charset="0"/>
              </a:rPr>
              <a:t> 12 </a:t>
            </a:r>
            <a:endParaRPr lang="en-IN" sz="2200" dirty="0">
              <a:latin typeface="Arial Black" panose="020B0A04020102020204" pitchFamily="34" charset="0"/>
            </a:endParaRPr>
          </a:p>
        </p:txBody>
      </p:sp>
      <p:sp>
        <p:nvSpPr>
          <p:cNvPr id="19" name="TextBox 18"/>
          <p:cNvSpPr txBox="1"/>
          <p:nvPr/>
        </p:nvSpPr>
        <p:spPr>
          <a:xfrm>
            <a:off x="2108163" y="4013175"/>
            <a:ext cx="625879" cy="1107996"/>
          </a:xfrm>
          <a:prstGeom prst="rect">
            <a:avLst/>
          </a:prstGeom>
          <a:noFill/>
        </p:spPr>
        <p:txBody>
          <a:bodyPr wrap="square" rtlCol="0">
            <a:spAutoFit/>
          </a:bodyPr>
          <a:lstStyle/>
          <a:p>
            <a:pPr algn="ctr">
              <a:lnSpc>
                <a:spcPct val="150000"/>
              </a:lnSpc>
            </a:pPr>
            <a:r>
              <a:rPr lang="en-US" sz="2200" dirty="0" smtClean="0">
                <a:latin typeface="Arial Black" panose="020B0A04020102020204" pitchFamily="34" charset="0"/>
              </a:rPr>
              <a:t> 1</a:t>
            </a:r>
          </a:p>
          <a:p>
            <a:pPr algn="ctr">
              <a:lnSpc>
                <a:spcPct val="150000"/>
              </a:lnSpc>
            </a:pPr>
            <a:r>
              <a:rPr lang="en-US" sz="2200" dirty="0" smtClean="0">
                <a:latin typeface="Arial Black" panose="020B0A04020102020204" pitchFamily="34" charset="0"/>
              </a:rPr>
              <a:t> C </a:t>
            </a:r>
            <a:endParaRPr lang="en-IN" sz="2200" dirty="0">
              <a:latin typeface="Arial Black" panose="020B0A04020102020204" pitchFamily="34" charset="0"/>
            </a:endParaRPr>
          </a:p>
        </p:txBody>
      </p:sp>
      <p:sp>
        <p:nvSpPr>
          <p:cNvPr id="20" name="Rectangle 19"/>
          <p:cNvSpPr/>
          <p:nvPr/>
        </p:nvSpPr>
        <p:spPr>
          <a:xfrm>
            <a:off x="2261993" y="4577475"/>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21" name="Rectangle 20"/>
          <p:cNvSpPr/>
          <p:nvPr/>
        </p:nvSpPr>
        <p:spPr>
          <a:xfrm>
            <a:off x="1350296" y="4639730"/>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22" name="Rectangle 21"/>
          <p:cNvSpPr/>
          <p:nvPr/>
        </p:nvSpPr>
        <p:spPr>
          <a:xfrm>
            <a:off x="482189" y="4616871"/>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24" name="TextBox 23"/>
          <p:cNvSpPr txBox="1"/>
          <p:nvPr/>
        </p:nvSpPr>
        <p:spPr>
          <a:xfrm>
            <a:off x="956036" y="4377780"/>
            <a:ext cx="360040"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25" name="TextBox 24"/>
          <p:cNvSpPr txBox="1"/>
          <p:nvPr/>
        </p:nvSpPr>
        <p:spPr>
          <a:xfrm>
            <a:off x="2736579" y="4377780"/>
            <a:ext cx="360040"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p:sp>
        <p:nvSpPr>
          <p:cNvPr id="26" name="TextBox 25"/>
          <p:cNvSpPr txBox="1"/>
          <p:nvPr/>
        </p:nvSpPr>
        <p:spPr>
          <a:xfrm>
            <a:off x="1814096" y="4401427"/>
            <a:ext cx="360040"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27" name="TextBox 26"/>
          <p:cNvSpPr txBox="1"/>
          <p:nvPr/>
        </p:nvSpPr>
        <p:spPr>
          <a:xfrm>
            <a:off x="3098602" y="4131451"/>
            <a:ext cx="704515"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1</a:t>
            </a:r>
          </a:p>
          <a:p>
            <a:pPr algn="ctr">
              <a:lnSpc>
                <a:spcPct val="150000"/>
              </a:lnSpc>
            </a:pPr>
            <a:r>
              <a:rPr lang="en-US" sz="2200" dirty="0" smtClean="0">
                <a:latin typeface="Arial Black" panose="020B0A04020102020204" pitchFamily="34" charset="0"/>
              </a:rPr>
              <a:t> 4 </a:t>
            </a:r>
            <a:endParaRPr lang="en-IN" sz="2200" dirty="0">
              <a:latin typeface="Arial Black" panose="020B0A04020102020204" pitchFamily="34" charset="0"/>
            </a:endParaRPr>
          </a:p>
        </p:txBody>
      </p:sp>
      <p:sp>
        <p:nvSpPr>
          <p:cNvPr id="28" name="Rectangle 27"/>
          <p:cNvSpPr/>
          <p:nvPr/>
        </p:nvSpPr>
        <p:spPr>
          <a:xfrm>
            <a:off x="3261274" y="4731955"/>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29" name="TextBox 28"/>
          <p:cNvSpPr txBox="1"/>
          <p:nvPr/>
        </p:nvSpPr>
        <p:spPr>
          <a:xfrm>
            <a:off x="786020" y="5033393"/>
            <a:ext cx="845860"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3+4</a:t>
            </a:r>
          </a:p>
          <a:p>
            <a:pPr algn="ctr">
              <a:lnSpc>
                <a:spcPct val="150000"/>
              </a:lnSpc>
            </a:pPr>
            <a:r>
              <a:rPr lang="en-US" sz="2200" dirty="0" smtClean="0">
                <a:latin typeface="Arial Black" panose="020B0A04020102020204" pitchFamily="34" charset="0"/>
              </a:rPr>
              <a:t> 48 </a:t>
            </a:r>
            <a:endParaRPr lang="en-IN" sz="2200" dirty="0">
              <a:latin typeface="Arial Black" panose="020B0A04020102020204" pitchFamily="34" charset="0"/>
            </a:endParaRPr>
          </a:p>
        </p:txBody>
      </p:sp>
      <p:sp>
        <p:nvSpPr>
          <p:cNvPr id="30" name="Rectangle 29"/>
          <p:cNvSpPr/>
          <p:nvPr/>
        </p:nvSpPr>
        <p:spPr>
          <a:xfrm>
            <a:off x="951992" y="5536676"/>
            <a:ext cx="60514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31" name="TextBox 30"/>
          <p:cNvSpPr txBox="1"/>
          <p:nvPr/>
        </p:nvSpPr>
        <p:spPr>
          <a:xfrm>
            <a:off x="2120618" y="4982678"/>
            <a:ext cx="625879" cy="1107996"/>
          </a:xfrm>
          <a:prstGeom prst="rect">
            <a:avLst/>
          </a:prstGeom>
          <a:noFill/>
        </p:spPr>
        <p:txBody>
          <a:bodyPr wrap="square" rtlCol="0">
            <a:spAutoFit/>
          </a:bodyPr>
          <a:lstStyle/>
          <a:p>
            <a:pPr algn="ctr">
              <a:lnSpc>
                <a:spcPct val="150000"/>
              </a:lnSpc>
            </a:pPr>
            <a:r>
              <a:rPr lang="en-US" sz="2200" dirty="0" smtClean="0">
                <a:latin typeface="Arial Black" panose="020B0A04020102020204" pitchFamily="34" charset="0"/>
              </a:rPr>
              <a:t> 1</a:t>
            </a:r>
          </a:p>
          <a:p>
            <a:pPr algn="ctr">
              <a:lnSpc>
                <a:spcPct val="150000"/>
              </a:lnSpc>
            </a:pPr>
            <a:r>
              <a:rPr lang="en-US" sz="2200" dirty="0" smtClean="0">
                <a:latin typeface="Arial Black" panose="020B0A04020102020204" pitchFamily="34" charset="0"/>
              </a:rPr>
              <a:t> C </a:t>
            </a:r>
            <a:endParaRPr lang="en-IN" sz="2200" dirty="0">
              <a:latin typeface="Arial Black" panose="020B0A04020102020204" pitchFamily="34" charset="0"/>
            </a:endParaRPr>
          </a:p>
        </p:txBody>
      </p:sp>
      <p:sp>
        <p:nvSpPr>
          <p:cNvPr id="32" name="Rectangle 31"/>
          <p:cNvSpPr/>
          <p:nvPr/>
        </p:nvSpPr>
        <p:spPr>
          <a:xfrm>
            <a:off x="2261993" y="5541672"/>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33" name="TextBox 32"/>
          <p:cNvSpPr txBox="1"/>
          <p:nvPr/>
        </p:nvSpPr>
        <p:spPr>
          <a:xfrm>
            <a:off x="1712119" y="5344091"/>
            <a:ext cx="360040" cy="430887"/>
          </a:xfrm>
          <a:prstGeom prst="rect">
            <a:avLst/>
          </a:prstGeom>
          <a:noFill/>
        </p:spPr>
        <p:txBody>
          <a:bodyPr wrap="square" rtlCol="0">
            <a:spAutoFit/>
          </a:bodyPr>
          <a:lstStyle/>
          <a:p>
            <a:r>
              <a:rPr lang="en-US" sz="2200" dirty="0" smtClean="0">
                <a:latin typeface="Arial Black" panose="020B0A04020102020204" pitchFamily="34" charset="0"/>
              </a:rPr>
              <a:t>+</a:t>
            </a:r>
            <a:endParaRPr lang="en-IN" sz="2200" dirty="0">
              <a:latin typeface="Arial Black" panose="020B0A04020102020204" pitchFamily="34" charset="0"/>
            </a:endParaRPr>
          </a:p>
        </p:txBody>
      </p:sp>
      <p:sp>
        <p:nvSpPr>
          <p:cNvPr id="34" name="TextBox 33"/>
          <p:cNvSpPr txBox="1"/>
          <p:nvPr/>
        </p:nvSpPr>
        <p:spPr>
          <a:xfrm>
            <a:off x="2864750" y="5349087"/>
            <a:ext cx="360040"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p:sp>
        <p:nvSpPr>
          <p:cNvPr id="35" name="TextBox 34"/>
          <p:cNvSpPr txBox="1"/>
          <p:nvPr/>
        </p:nvSpPr>
        <p:spPr>
          <a:xfrm>
            <a:off x="3216231" y="4964099"/>
            <a:ext cx="704515"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1</a:t>
            </a:r>
          </a:p>
          <a:p>
            <a:pPr algn="ctr">
              <a:lnSpc>
                <a:spcPct val="150000"/>
              </a:lnSpc>
            </a:pPr>
            <a:r>
              <a:rPr lang="en-US" sz="2200" dirty="0" smtClean="0">
                <a:latin typeface="Arial Black" panose="020B0A04020102020204" pitchFamily="34" charset="0"/>
              </a:rPr>
              <a:t> 4 </a:t>
            </a:r>
            <a:endParaRPr lang="en-IN" sz="2200" dirty="0">
              <a:latin typeface="Arial Black" panose="020B0A04020102020204" pitchFamily="34" charset="0"/>
            </a:endParaRPr>
          </a:p>
        </p:txBody>
      </p:sp>
      <p:sp>
        <p:nvSpPr>
          <p:cNvPr id="36" name="Rectangle 35"/>
          <p:cNvSpPr/>
          <p:nvPr/>
        </p:nvSpPr>
        <p:spPr>
          <a:xfrm>
            <a:off x="3387462" y="5518812"/>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43" name="TextBox 42"/>
          <p:cNvSpPr txBox="1"/>
          <p:nvPr/>
        </p:nvSpPr>
        <p:spPr>
          <a:xfrm>
            <a:off x="5204579" y="1842137"/>
            <a:ext cx="625879" cy="1107996"/>
          </a:xfrm>
          <a:prstGeom prst="rect">
            <a:avLst/>
          </a:prstGeom>
          <a:noFill/>
        </p:spPr>
        <p:txBody>
          <a:bodyPr wrap="square" rtlCol="0">
            <a:spAutoFit/>
          </a:bodyPr>
          <a:lstStyle/>
          <a:p>
            <a:pPr algn="ctr">
              <a:lnSpc>
                <a:spcPct val="150000"/>
              </a:lnSpc>
            </a:pPr>
            <a:r>
              <a:rPr lang="en-US" sz="2200" dirty="0" smtClean="0">
                <a:latin typeface="Arial Black" panose="020B0A04020102020204" pitchFamily="34" charset="0"/>
              </a:rPr>
              <a:t> 1</a:t>
            </a:r>
          </a:p>
          <a:p>
            <a:pPr algn="ctr">
              <a:lnSpc>
                <a:spcPct val="150000"/>
              </a:lnSpc>
            </a:pPr>
            <a:r>
              <a:rPr lang="en-US" sz="2200" dirty="0" smtClean="0">
                <a:latin typeface="Arial Black" panose="020B0A04020102020204" pitchFamily="34" charset="0"/>
              </a:rPr>
              <a:t> C </a:t>
            </a:r>
            <a:endParaRPr lang="en-IN" sz="2200" dirty="0">
              <a:latin typeface="Arial Black" panose="020B0A04020102020204" pitchFamily="34" charset="0"/>
            </a:endParaRPr>
          </a:p>
        </p:txBody>
      </p:sp>
      <p:sp>
        <p:nvSpPr>
          <p:cNvPr id="44" name="Rectangle 43"/>
          <p:cNvSpPr/>
          <p:nvPr/>
        </p:nvSpPr>
        <p:spPr>
          <a:xfrm>
            <a:off x="5345954" y="2401131"/>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45" name="TextBox 44"/>
          <p:cNvSpPr txBox="1"/>
          <p:nvPr/>
        </p:nvSpPr>
        <p:spPr>
          <a:xfrm>
            <a:off x="5948711" y="2208546"/>
            <a:ext cx="360040"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p:sp>
        <p:nvSpPr>
          <p:cNvPr id="46" name="TextBox 45"/>
          <p:cNvSpPr txBox="1"/>
          <p:nvPr/>
        </p:nvSpPr>
        <p:spPr>
          <a:xfrm>
            <a:off x="6300192" y="1823558"/>
            <a:ext cx="704515"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1</a:t>
            </a:r>
          </a:p>
          <a:p>
            <a:pPr algn="ctr">
              <a:lnSpc>
                <a:spcPct val="150000"/>
              </a:lnSpc>
            </a:pPr>
            <a:r>
              <a:rPr lang="en-US" sz="2200" dirty="0" smtClean="0">
                <a:latin typeface="Arial Black" panose="020B0A04020102020204" pitchFamily="34" charset="0"/>
              </a:rPr>
              <a:t> 4 </a:t>
            </a:r>
            <a:endParaRPr lang="en-IN" sz="2200" dirty="0">
              <a:latin typeface="Arial Black" panose="020B0A04020102020204" pitchFamily="34" charset="0"/>
            </a:endParaRPr>
          </a:p>
        </p:txBody>
      </p:sp>
      <p:sp>
        <p:nvSpPr>
          <p:cNvPr id="47" name="Rectangle 46"/>
          <p:cNvSpPr/>
          <p:nvPr/>
        </p:nvSpPr>
        <p:spPr>
          <a:xfrm>
            <a:off x="6471423" y="2378271"/>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48" name="TextBox 47"/>
          <p:cNvSpPr txBox="1"/>
          <p:nvPr/>
        </p:nvSpPr>
        <p:spPr>
          <a:xfrm>
            <a:off x="7236296" y="1824273"/>
            <a:ext cx="845860"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7</a:t>
            </a:r>
          </a:p>
          <a:p>
            <a:pPr algn="ctr">
              <a:lnSpc>
                <a:spcPct val="150000"/>
              </a:lnSpc>
            </a:pPr>
            <a:r>
              <a:rPr lang="en-US" sz="2200" dirty="0" smtClean="0">
                <a:latin typeface="Arial Black" panose="020B0A04020102020204" pitchFamily="34" charset="0"/>
              </a:rPr>
              <a:t> 48 </a:t>
            </a:r>
            <a:endParaRPr lang="en-IN" sz="2200" dirty="0">
              <a:latin typeface="Arial Black" panose="020B0A04020102020204" pitchFamily="34" charset="0"/>
            </a:endParaRPr>
          </a:p>
        </p:txBody>
      </p:sp>
      <p:sp>
        <p:nvSpPr>
          <p:cNvPr id="49" name="Rectangle 48"/>
          <p:cNvSpPr/>
          <p:nvPr/>
        </p:nvSpPr>
        <p:spPr>
          <a:xfrm>
            <a:off x="7447394" y="2373275"/>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50" name="TextBox 49"/>
          <p:cNvSpPr txBox="1"/>
          <p:nvPr/>
        </p:nvSpPr>
        <p:spPr>
          <a:xfrm>
            <a:off x="7004707" y="2185686"/>
            <a:ext cx="360040"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p:sp>
        <p:nvSpPr>
          <p:cNvPr id="51" name="TextBox 50"/>
          <p:cNvSpPr txBox="1"/>
          <p:nvPr/>
        </p:nvSpPr>
        <p:spPr>
          <a:xfrm>
            <a:off x="5961281" y="3103119"/>
            <a:ext cx="360040"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p:sp>
        <p:nvSpPr>
          <p:cNvPr id="52" name="TextBox 51"/>
          <p:cNvSpPr txBox="1"/>
          <p:nvPr/>
        </p:nvSpPr>
        <p:spPr>
          <a:xfrm>
            <a:off x="6312762" y="2718131"/>
            <a:ext cx="1427590"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12 - 7</a:t>
            </a:r>
          </a:p>
          <a:p>
            <a:pPr algn="ctr">
              <a:lnSpc>
                <a:spcPct val="150000"/>
              </a:lnSpc>
            </a:pPr>
            <a:r>
              <a:rPr lang="en-US" sz="2200" dirty="0" smtClean="0">
                <a:latin typeface="Arial Black" panose="020B0A04020102020204" pitchFamily="34" charset="0"/>
              </a:rPr>
              <a:t> 48 </a:t>
            </a:r>
            <a:endParaRPr lang="en-IN" sz="2200" dirty="0">
              <a:latin typeface="Arial Black" panose="020B0A04020102020204" pitchFamily="34" charset="0"/>
            </a:endParaRPr>
          </a:p>
        </p:txBody>
      </p:sp>
      <p:sp>
        <p:nvSpPr>
          <p:cNvPr id="53" name="Rectangle 52"/>
          <p:cNvSpPr/>
          <p:nvPr/>
        </p:nvSpPr>
        <p:spPr>
          <a:xfrm>
            <a:off x="6483992" y="3272844"/>
            <a:ext cx="104033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57" name="TextBox 56"/>
          <p:cNvSpPr txBox="1"/>
          <p:nvPr/>
        </p:nvSpPr>
        <p:spPr>
          <a:xfrm>
            <a:off x="6293094" y="3856103"/>
            <a:ext cx="1427590"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5</a:t>
            </a:r>
          </a:p>
          <a:p>
            <a:pPr algn="ctr">
              <a:lnSpc>
                <a:spcPct val="150000"/>
              </a:lnSpc>
            </a:pPr>
            <a:r>
              <a:rPr lang="en-US" sz="2200" dirty="0" smtClean="0">
                <a:latin typeface="Arial Black" panose="020B0A04020102020204" pitchFamily="34" charset="0"/>
              </a:rPr>
              <a:t> 48 </a:t>
            </a:r>
            <a:endParaRPr lang="en-IN" sz="2200" dirty="0">
              <a:latin typeface="Arial Black" panose="020B0A04020102020204" pitchFamily="34" charset="0"/>
            </a:endParaRPr>
          </a:p>
        </p:txBody>
      </p:sp>
      <p:sp>
        <p:nvSpPr>
          <p:cNvPr id="58" name="Rectangle 57"/>
          <p:cNvSpPr/>
          <p:nvPr/>
        </p:nvSpPr>
        <p:spPr>
          <a:xfrm>
            <a:off x="6895087" y="4410816"/>
            <a:ext cx="55230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59" name="TextBox 58"/>
          <p:cNvSpPr txBox="1"/>
          <p:nvPr/>
        </p:nvSpPr>
        <p:spPr>
          <a:xfrm>
            <a:off x="5961281" y="4202915"/>
            <a:ext cx="360040" cy="430887"/>
          </a:xfrm>
          <a:prstGeom prst="rect">
            <a:avLst/>
          </a:prstGeom>
          <a:noFill/>
        </p:spPr>
        <p:txBody>
          <a:bodyPr wrap="square" rtlCol="0">
            <a:spAutoFit/>
          </a:bodyPr>
          <a:lstStyle/>
          <a:p>
            <a:r>
              <a:rPr lang="en-US" sz="2200" dirty="0">
                <a:latin typeface="Arial Black" panose="020B0A04020102020204" pitchFamily="34" charset="0"/>
              </a:rPr>
              <a:t>=</a:t>
            </a:r>
            <a:endParaRPr lang="en-IN" sz="2200" dirty="0">
              <a:latin typeface="Arial Black" panose="020B0A04020102020204" pitchFamily="34" charset="0"/>
            </a:endParaRPr>
          </a:p>
        </p:txBody>
      </p:sp>
      <p:sp>
        <p:nvSpPr>
          <p:cNvPr id="60" name="TextBox 59"/>
          <p:cNvSpPr txBox="1"/>
          <p:nvPr/>
        </p:nvSpPr>
        <p:spPr>
          <a:xfrm>
            <a:off x="5013462" y="4840541"/>
            <a:ext cx="2013096" cy="769441"/>
          </a:xfrm>
          <a:prstGeom prst="rect">
            <a:avLst/>
          </a:prstGeom>
          <a:noFill/>
        </p:spPr>
        <p:txBody>
          <a:bodyPr wrap="square" rtlCol="0">
            <a:spAutoFit/>
          </a:bodyPr>
          <a:lstStyle/>
          <a:p>
            <a:r>
              <a:rPr lang="en-US" sz="2200" dirty="0" smtClean="0">
                <a:latin typeface="Arial Black" panose="020B0A04020102020204" pitchFamily="34" charset="0"/>
              </a:rPr>
              <a:t>C can complete in</a:t>
            </a:r>
            <a:endParaRPr lang="en-IN" sz="2200" dirty="0">
              <a:latin typeface="Arial Black" panose="020B0A04020102020204" pitchFamily="34" charset="0"/>
            </a:endParaRPr>
          </a:p>
        </p:txBody>
      </p:sp>
      <p:sp>
        <p:nvSpPr>
          <p:cNvPr id="61" name="TextBox 60"/>
          <p:cNvSpPr txBox="1"/>
          <p:nvPr/>
        </p:nvSpPr>
        <p:spPr>
          <a:xfrm>
            <a:off x="6945431" y="4685785"/>
            <a:ext cx="1427590"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48</a:t>
            </a:r>
          </a:p>
          <a:p>
            <a:pPr algn="ctr">
              <a:lnSpc>
                <a:spcPct val="150000"/>
              </a:lnSpc>
            </a:pPr>
            <a:r>
              <a:rPr lang="en-US" sz="2200" dirty="0" smtClean="0">
                <a:latin typeface="Arial Black" panose="020B0A04020102020204" pitchFamily="34" charset="0"/>
              </a:rPr>
              <a:t>  5 </a:t>
            </a:r>
            <a:endParaRPr lang="en-IN" sz="2200" dirty="0">
              <a:latin typeface="Arial Black" panose="020B0A04020102020204" pitchFamily="34" charset="0"/>
            </a:endParaRPr>
          </a:p>
        </p:txBody>
      </p:sp>
      <p:sp>
        <p:nvSpPr>
          <p:cNvPr id="62" name="Rectangle 61"/>
          <p:cNvSpPr/>
          <p:nvPr/>
        </p:nvSpPr>
        <p:spPr>
          <a:xfrm>
            <a:off x="7547424" y="5240498"/>
            <a:ext cx="55230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63" name="TextBox 62"/>
          <p:cNvSpPr txBox="1"/>
          <p:nvPr/>
        </p:nvSpPr>
        <p:spPr>
          <a:xfrm>
            <a:off x="6860690" y="5793781"/>
            <a:ext cx="2031789" cy="430887"/>
          </a:xfrm>
          <a:prstGeom prst="rect">
            <a:avLst/>
          </a:prstGeom>
          <a:noFill/>
        </p:spPr>
        <p:txBody>
          <a:bodyPr wrap="square" rtlCol="0">
            <a:spAutoFit/>
          </a:bodyPr>
          <a:lstStyle/>
          <a:p>
            <a:r>
              <a:rPr lang="en-US" sz="2200" dirty="0" smtClean="0">
                <a:latin typeface="Arial Black" panose="020B0A04020102020204" pitchFamily="34" charset="0"/>
              </a:rPr>
              <a:t>9 3/5Days</a:t>
            </a:r>
            <a:endParaRPr lang="en-IN" sz="2200" dirty="0">
              <a:latin typeface="Arial Black" panose="020B0A04020102020204" pitchFamily="34" charset="0"/>
            </a:endParaRPr>
          </a:p>
        </p:txBody>
      </p:sp>
      <p:sp>
        <p:nvSpPr>
          <p:cNvPr id="64" name="TextBox 63"/>
          <p:cNvSpPr txBox="1"/>
          <p:nvPr/>
        </p:nvSpPr>
        <p:spPr>
          <a:xfrm>
            <a:off x="6895087" y="6365211"/>
            <a:ext cx="2031789" cy="430887"/>
          </a:xfrm>
          <a:prstGeom prst="rect">
            <a:avLst/>
          </a:prstGeom>
          <a:noFill/>
        </p:spPr>
        <p:txBody>
          <a:bodyPr wrap="square" rtlCol="0">
            <a:spAutoFit/>
          </a:bodyPr>
          <a:lstStyle/>
          <a:p>
            <a:r>
              <a:rPr lang="en-US" sz="2200" dirty="0" smtClean="0">
                <a:latin typeface="Arial Black" panose="020B0A04020102020204" pitchFamily="34" charset="0"/>
              </a:rPr>
              <a:t>Answer : c</a:t>
            </a:r>
            <a:endParaRPr lang="en-IN" sz="2200" dirty="0">
              <a:latin typeface="Arial Black" panose="020B0A04020102020204" pitchFamily="34" charset="0"/>
            </a:endParaRPr>
          </a:p>
        </p:txBody>
      </p:sp>
    </p:spTree>
    <p:extLst>
      <p:ext uri="{BB962C8B-B14F-4D97-AF65-F5344CB8AC3E}">
        <p14:creationId xmlns:p14="http://schemas.microsoft.com/office/powerpoint/2010/main" val="78389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4" grpId="0" animBg="1"/>
      <p:bldP spid="15" grpId="0" animBg="1"/>
      <p:bldP spid="16" grpId="0"/>
      <p:bldP spid="17" grpId="0"/>
      <p:bldP spid="18" grpId="0"/>
      <p:bldP spid="19" grpId="0"/>
      <p:bldP spid="20" grpId="0" animBg="1"/>
      <p:bldP spid="21" grpId="0" animBg="1"/>
      <p:bldP spid="22" grpId="0" animBg="1"/>
      <p:bldP spid="24" grpId="0"/>
      <p:bldP spid="25" grpId="0"/>
      <p:bldP spid="26" grpId="0"/>
      <p:bldP spid="27" grpId="0"/>
      <p:bldP spid="28" grpId="0" animBg="1"/>
      <p:bldP spid="29" grpId="0"/>
      <p:bldP spid="30" grpId="0" animBg="1"/>
      <p:bldP spid="31" grpId="0"/>
      <p:bldP spid="32" grpId="0" animBg="1"/>
      <p:bldP spid="33" grpId="0"/>
      <p:bldP spid="34" grpId="0"/>
      <p:bldP spid="35" grpId="0"/>
      <p:bldP spid="43" grpId="0"/>
      <p:bldP spid="44" grpId="0" animBg="1"/>
      <p:bldP spid="45" grpId="0"/>
      <p:bldP spid="46" grpId="0"/>
      <p:bldP spid="47" grpId="0" animBg="1"/>
      <p:bldP spid="48" grpId="0"/>
      <p:bldP spid="49" grpId="0" animBg="1"/>
      <p:bldP spid="50" grpId="0"/>
      <p:bldP spid="51" grpId="0"/>
      <p:bldP spid="52" grpId="0"/>
      <p:bldP spid="53" grpId="0" animBg="1"/>
      <p:bldP spid="57" grpId="0"/>
      <p:bldP spid="58" grpId="0" animBg="1"/>
      <p:bldP spid="59" grpId="0"/>
      <p:bldP spid="60" grpId="0"/>
      <p:bldP spid="61" grpId="0"/>
      <p:bldP spid="62" grpId="0" animBg="1"/>
      <p:bldP spid="63" grpId="0"/>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548680"/>
            <a:ext cx="1800200" cy="430887"/>
          </a:xfrm>
          <a:prstGeom prst="rect">
            <a:avLst/>
          </a:prstGeom>
          <a:noFill/>
        </p:spPr>
        <p:txBody>
          <a:bodyPr wrap="square" rtlCol="0">
            <a:spAutoFit/>
          </a:bodyPr>
          <a:lstStyle/>
          <a:p>
            <a:r>
              <a:rPr lang="en-US" sz="2200" dirty="0" smtClean="0">
                <a:latin typeface="Arial Black" panose="020B0A04020102020204" pitchFamily="34" charset="0"/>
              </a:rPr>
              <a:t>Method 2</a:t>
            </a:r>
            <a:endParaRPr lang="en-IN" sz="2200" dirty="0">
              <a:latin typeface="Arial Black" panose="020B0A04020102020204" pitchFamily="34" charset="0"/>
            </a:endParaRPr>
          </a:p>
        </p:txBody>
      </p:sp>
      <p:sp>
        <p:nvSpPr>
          <p:cNvPr id="4" name="TextBox 3"/>
          <p:cNvSpPr txBox="1"/>
          <p:nvPr/>
        </p:nvSpPr>
        <p:spPr>
          <a:xfrm>
            <a:off x="4056069" y="2083393"/>
            <a:ext cx="2520280" cy="430887"/>
          </a:xfrm>
          <a:prstGeom prst="rect">
            <a:avLst/>
          </a:prstGeom>
          <a:noFill/>
        </p:spPr>
        <p:txBody>
          <a:bodyPr wrap="square" rtlCol="0">
            <a:spAutoFit/>
          </a:bodyPr>
          <a:lstStyle/>
          <a:p>
            <a:r>
              <a:rPr lang="en-US" sz="2200" dirty="0" smtClean="0">
                <a:latin typeface="Arial Black" panose="020B0A04020102020204" pitchFamily="34" charset="0"/>
              </a:rPr>
              <a:t>A	B	C</a:t>
            </a:r>
            <a:endParaRPr lang="en-IN" sz="2200" dirty="0">
              <a:latin typeface="Arial Black" panose="020B0A04020102020204" pitchFamily="34" charset="0"/>
            </a:endParaRPr>
          </a:p>
        </p:txBody>
      </p:sp>
      <p:sp>
        <p:nvSpPr>
          <p:cNvPr id="5" name="TextBox 4"/>
          <p:cNvSpPr txBox="1"/>
          <p:nvPr/>
        </p:nvSpPr>
        <p:spPr>
          <a:xfrm>
            <a:off x="634255" y="2590926"/>
            <a:ext cx="1008112" cy="430887"/>
          </a:xfrm>
          <a:prstGeom prst="rect">
            <a:avLst/>
          </a:prstGeom>
          <a:noFill/>
        </p:spPr>
        <p:txBody>
          <a:bodyPr wrap="square" rtlCol="0">
            <a:spAutoFit/>
          </a:bodyPr>
          <a:lstStyle/>
          <a:p>
            <a:r>
              <a:rPr lang="en-US" sz="2200" dirty="0" smtClean="0">
                <a:latin typeface="Arial Black" panose="020B0A04020102020204" pitchFamily="34" charset="0"/>
              </a:rPr>
              <a:t>Days</a:t>
            </a:r>
            <a:endParaRPr lang="en-IN" sz="2200" dirty="0">
              <a:latin typeface="Arial Black" panose="020B0A04020102020204" pitchFamily="34" charset="0"/>
            </a:endParaRPr>
          </a:p>
        </p:txBody>
      </p:sp>
      <p:sp>
        <p:nvSpPr>
          <p:cNvPr id="6" name="TextBox 5"/>
          <p:cNvSpPr txBox="1"/>
          <p:nvPr/>
        </p:nvSpPr>
        <p:spPr>
          <a:xfrm>
            <a:off x="4022712" y="2590925"/>
            <a:ext cx="2520280" cy="430887"/>
          </a:xfrm>
          <a:prstGeom prst="rect">
            <a:avLst/>
          </a:prstGeom>
          <a:noFill/>
        </p:spPr>
        <p:txBody>
          <a:bodyPr wrap="square" rtlCol="0">
            <a:spAutoFit/>
          </a:bodyPr>
          <a:lstStyle/>
          <a:p>
            <a:r>
              <a:rPr lang="en-US" sz="2200" dirty="0" smtClean="0">
                <a:latin typeface="Arial Black" panose="020B0A04020102020204" pitchFamily="34" charset="0"/>
              </a:rPr>
              <a:t>16	12	C</a:t>
            </a:r>
            <a:endParaRPr lang="en-IN" sz="2200" dirty="0">
              <a:latin typeface="Arial Black" panose="020B0A04020102020204" pitchFamily="34" charset="0"/>
            </a:endParaRPr>
          </a:p>
        </p:txBody>
      </p:sp>
      <p:sp>
        <p:nvSpPr>
          <p:cNvPr id="7" name="TextBox 6"/>
          <p:cNvSpPr txBox="1"/>
          <p:nvPr/>
        </p:nvSpPr>
        <p:spPr>
          <a:xfrm>
            <a:off x="556837" y="975397"/>
            <a:ext cx="4141894" cy="1107996"/>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LCM of 16 and 12 =</a:t>
            </a:r>
          </a:p>
          <a:p>
            <a:pPr>
              <a:lnSpc>
                <a:spcPct val="150000"/>
              </a:lnSpc>
            </a:pPr>
            <a:r>
              <a:rPr lang="en-US" sz="2200" dirty="0" smtClean="0">
                <a:latin typeface="Arial Black" panose="020B0A04020102020204" pitchFamily="34" charset="0"/>
              </a:rPr>
              <a:t>Total Work is 48 units                          </a:t>
            </a:r>
            <a:endParaRPr lang="en-IN" sz="2200" dirty="0">
              <a:latin typeface="Arial Black" panose="020B0A04020102020204" pitchFamily="34" charset="0"/>
            </a:endParaRPr>
          </a:p>
        </p:txBody>
      </p:sp>
      <p:sp>
        <p:nvSpPr>
          <p:cNvPr id="8" name="TextBox 7"/>
          <p:cNvSpPr txBox="1"/>
          <p:nvPr/>
        </p:nvSpPr>
        <p:spPr>
          <a:xfrm>
            <a:off x="3707904" y="1098508"/>
            <a:ext cx="720080" cy="430887"/>
          </a:xfrm>
          <a:prstGeom prst="rect">
            <a:avLst/>
          </a:prstGeom>
          <a:noFill/>
        </p:spPr>
        <p:txBody>
          <a:bodyPr wrap="square" rtlCol="0">
            <a:spAutoFit/>
          </a:bodyPr>
          <a:lstStyle/>
          <a:p>
            <a:r>
              <a:rPr lang="en-US" sz="2200" dirty="0" smtClean="0">
                <a:latin typeface="Arial Black" panose="020B0A04020102020204" pitchFamily="34" charset="0"/>
              </a:rPr>
              <a:t>48</a:t>
            </a:r>
            <a:endParaRPr lang="en-IN" sz="2200" dirty="0">
              <a:latin typeface="Arial Black" panose="020B0A04020102020204" pitchFamily="34" charset="0"/>
            </a:endParaRPr>
          </a:p>
        </p:txBody>
      </p:sp>
      <p:sp>
        <p:nvSpPr>
          <p:cNvPr id="14" name="TextBox 13"/>
          <p:cNvSpPr txBox="1"/>
          <p:nvPr/>
        </p:nvSpPr>
        <p:spPr>
          <a:xfrm>
            <a:off x="634254" y="3040875"/>
            <a:ext cx="3217666" cy="430887"/>
          </a:xfrm>
          <a:prstGeom prst="rect">
            <a:avLst/>
          </a:prstGeom>
          <a:noFill/>
        </p:spPr>
        <p:txBody>
          <a:bodyPr wrap="square" rtlCol="0">
            <a:spAutoFit/>
          </a:bodyPr>
          <a:lstStyle/>
          <a:p>
            <a:r>
              <a:rPr lang="en-US" sz="2200" dirty="0" smtClean="0">
                <a:latin typeface="Arial Black" panose="020B0A04020102020204" pitchFamily="34" charset="0"/>
              </a:rPr>
              <a:t>1 Day Work in units</a:t>
            </a:r>
            <a:endParaRPr lang="en-IN" sz="2200" dirty="0">
              <a:latin typeface="Arial Black" panose="020B0A04020102020204" pitchFamily="34" charset="0"/>
            </a:endParaRPr>
          </a:p>
        </p:txBody>
      </p:sp>
      <p:sp>
        <p:nvSpPr>
          <p:cNvPr id="15" name="TextBox 14"/>
          <p:cNvSpPr txBox="1"/>
          <p:nvPr/>
        </p:nvSpPr>
        <p:spPr>
          <a:xfrm>
            <a:off x="4056069" y="3032019"/>
            <a:ext cx="2520280" cy="430887"/>
          </a:xfrm>
          <a:prstGeom prst="rect">
            <a:avLst/>
          </a:prstGeom>
          <a:noFill/>
        </p:spPr>
        <p:txBody>
          <a:bodyPr wrap="square" rtlCol="0">
            <a:spAutoFit/>
          </a:bodyPr>
          <a:lstStyle/>
          <a:p>
            <a:r>
              <a:rPr lang="en-US" sz="2200" dirty="0">
                <a:latin typeface="Arial Black" panose="020B0A04020102020204" pitchFamily="34" charset="0"/>
              </a:rPr>
              <a:t>3</a:t>
            </a:r>
            <a:r>
              <a:rPr lang="en-US" sz="2200" dirty="0" smtClean="0">
                <a:latin typeface="Arial Black" panose="020B0A04020102020204" pitchFamily="34" charset="0"/>
              </a:rPr>
              <a:t>	 4	c</a:t>
            </a:r>
            <a:endParaRPr lang="en-IN" sz="2200" dirty="0">
              <a:latin typeface="Arial Black" panose="020B0A04020102020204" pitchFamily="34" charset="0"/>
            </a:endParaRPr>
          </a:p>
        </p:txBody>
      </p:sp>
      <p:sp>
        <p:nvSpPr>
          <p:cNvPr id="16" name="TextBox 15"/>
          <p:cNvSpPr txBox="1"/>
          <p:nvPr/>
        </p:nvSpPr>
        <p:spPr>
          <a:xfrm>
            <a:off x="634254" y="3615306"/>
            <a:ext cx="3073650" cy="430887"/>
          </a:xfrm>
          <a:prstGeom prst="rect">
            <a:avLst/>
          </a:prstGeom>
          <a:noFill/>
        </p:spPr>
        <p:txBody>
          <a:bodyPr wrap="square" rtlCol="0">
            <a:spAutoFit/>
          </a:bodyPr>
          <a:lstStyle/>
          <a:p>
            <a:r>
              <a:rPr lang="en-US" sz="2200" dirty="0">
                <a:latin typeface="Arial Black" panose="020B0A04020102020204" pitchFamily="34" charset="0"/>
              </a:rPr>
              <a:t>4</a:t>
            </a:r>
            <a:r>
              <a:rPr lang="en-US" sz="2200" dirty="0" smtClean="0">
                <a:latin typeface="Arial Black" panose="020B0A04020102020204" pitchFamily="34" charset="0"/>
              </a:rPr>
              <a:t> Days Work </a:t>
            </a:r>
            <a:endParaRPr lang="en-IN" sz="2200" dirty="0">
              <a:latin typeface="Arial Black" panose="020B0A04020102020204" pitchFamily="34" charset="0"/>
            </a:endParaRPr>
          </a:p>
        </p:txBody>
      </p:sp>
      <p:sp>
        <p:nvSpPr>
          <p:cNvPr id="17" name="TextBox 16"/>
          <p:cNvSpPr txBox="1"/>
          <p:nvPr/>
        </p:nvSpPr>
        <p:spPr>
          <a:xfrm>
            <a:off x="4066654" y="3615306"/>
            <a:ext cx="2520280" cy="430887"/>
          </a:xfrm>
          <a:prstGeom prst="rect">
            <a:avLst/>
          </a:prstGeom>
          <a:noFill/>
        </p:spPr>
        <p:txBody>
          <a:bodyPr wrap="square" rtlCol="0">
            <a:spAutoFit/>
          </a:bodyPr>
          <a:lstStyle/>
          <a:p>
            <a:r>
              <a:rPr lang="en-US" sz="2200" dirty="0" smtClean="0">
                <a:latin typeface="Arial Black" panose="020B0A04020102020204" pitchFamily="34" charset="0"/>
              </a:rPr>
              <a:t>12	 16	4c</a:t>
            </a:r>
            <a:endParaRPr lang="en-IN" sz="2200" dirty="0">
              <a:latin typeface="Arial Black" panose="020B0A04020102020204" pitchFamily="34" charset="0"/>
            </a:endParaRPr>
          </a:p>
        </p:txBody>
      </p:sp>
      <p:sp>
        <p:nvSpPr>
          <p:cNvPr id="18" name="TextBox 17"/>
          <p:cNvSpPr txBox="1"/>
          <p:nvPr/>
        </p:nvSpPr>
        <p:spPr>
          <a:xfrm>
            <a:off x="2771800" y="4198592"/>
            <a:ext cx="6192688" cy="2631490"/>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12  +  16  +  4c  = 48</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4c  </a:t>
            </a:r>
            <a:r>
              <a:rPr lang="en-US" sz="2200" dirty="0">
                <a:latin typeface="Arial Black" panose="020B0A04020102020204" pitchFamily="34" charset="0"/>
              </a:rPr>
              <a:t>= </a:t>
            </a:r>
            <a:r>
              <a:rPr lang="en-US" sz="2200" dirty="0" smtClean="0">
                <a:latin typeface="Arial Black" panose="020B0A04020102020204" pitchFamily="34" charset="0"/>
              </a:rPr>
              <a:t>20</a:t>
            </a:r>
          </a:p>
          <a:p>
            <a:pPr>
              <a:lnSpc>
                <a:spcPct val="150000"/>
              </a:lnSpc>
            </a:pPr>
            <a:r>
              <a:rPr lang="en-US" sz="2200" dirty="0" smtClean="0">
                <a:latin typeface="Arial Black" panose="020B0A04020102020204" pitchFamily="34" charset="0"/>
              </a:rPr>
              <a:t>One day work c  </a:t>
            </a:r>
            <a:r>
              <a:rPr lang="en-US" sz="2200" dirty="0">
                <a:latin typeface="Arial Black" panose="020B0A04020102020204" pitchFamily="34" charset="0"/>
              </a:rPr>
              <a:t>= </a:t>
            </a:r>
            <a:r>
              <a:rPr lang="en-US" sz="2200" dirty="0" smtClean="0">
                <a:latin typeface="Arial Black" panose="020B0A04020102020204" pitchFamily="34" charset="0"/>
              </a:rPr>
              <a:t>5</a:t>
            </a:r>
          </a:p>
          <a:p>
            <a:pPr>
              <a:lnSpc>
                <a:spcPct val="150000"/>
              </a:lnSpc>
            </a:pPr>
            <a:r>
              <a:rPr lang="en-US" sz="2200" dirty="0" smtClean="0">
                <a:latin typeface="Arial Black" panose="020B0A04020102020204" pitchFamily="34" charset="0"/>
              </a:rPr>
              <a:t>C can complete the work in 48 / 5 days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9  3/5 days		Answer : c</a:t>
            </a:r>
            <a:endParaRPr lang="en-IN" sz="2200" dirty="0">
              <a:latin typeface="Arial Black" panose="020B0A04020102020204" pitchFamily="34" charset="0"/>
            </a:endParaRPr>
          </a:p>
        </p:txBody>
      </p:sp>
    </p:spTree>
    <p:extLst>
      <p:ext uri="{BB962C8B-B14F-4D97-AF65-F5344CB8AC3E}">
        <p14:creationId xmlns:p14="http://schemas.microsoft.com/office/powerpoint/2010/main" val="316479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4" grpId="0"/>
      <p:bldP spid="15" grpId="0"/>
      <p:bldP spid="16" grpId="0"/>
      <p:bldP spid="17"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1565</TotalTime>
  <Words>3187</Words>
  <Application>Microsoft Office PowerPoint</Application>
  <PresentationFormat>On-screen Show (4:3)</PresentationFormat>
  <Paragraphs>736</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1_Office Theme</vt:lpstr>
      <vt:lpstr>18PDM301L</vt:lpstr>
      <vt:lpstr>Time and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Mathi</dc:creator>
  <cp:lastModifiedBy>Mathi</cp:lastModifiedBy>
  <cp:revision>281</cp:revision>
  <dcterms:created xsi:type="dcterms:W3CDTF">2020-09-15T13:13:06Z</dcterms:created>
  <dcterms:modified xsi:type="dcterms:W3CDTF">2020-09-30T08:42:33Z</dcterms:modified>
</cp:coreProperties>
</file>