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9" r:id="rId2"/>
    <p:sldId id="260"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00"/>
    <a:srgbClr val="009900"/>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26"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87FB7E-0439-4D0B-83EE-D2AE5C2516FA}" type="datetimeFigureOut">
              <a:rPr lang="en-IN" smtClean="0"/>
              <a:t>03-11-2020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7D5CE-5A44-46AA-84B2-1D118D9C5C2F}" type="slidenum">
              <a:rPr lang="en-IN" smtClean="0"/>
              <a:t>‹#›</a:t>
            </a:fld>
            <a:endParaRPr lang="en-IN"/>
          </a:p>
        </p:txBody>
      </p:sp>
    </p:spTree>
    <p:extLst>
      <p:ext uri="{BB962C8B-B14F-4D97-AF65-F5344CB8AC3E}">
        <p14:creationId xmlns:p14="http://schemas.microsoft.com/office/powerpoint/2010/main" val="483049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77D5CE-5A44-46AA-84B2-1D118D9C5C2F}" type="slidenum">
              <a:rPr lang="en-IN" smtClean="0"/>
              <a:t>15</a:t>
            </a:fld>
            <a:endParaRPr lang="en-IN"/>
          </a:p>
        </p:txBody>
      </p:sp>
    </p:spTree>
    <p:extLst>
      <p:ext uri="{BB962C8B-B14F-4D97-AF65-F5344CB8AC3E}">
        <p14:creationId xmlns:p14="http://schemas.microsoft.com/office/powerpoint/2010/main" val="24289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847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82283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63032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33088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357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1507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8" name="Footer Placeholder 7"/>
          <p:cNvSpPr>
            <a:spLocks noGrp="1"/>
          </p:cNvSpPr>
          <p:nvPr>
            <p:ph type="ftr" sz="quarter" idx="11"/>
          </p:nvPr>
        </p:nvSpPr>
        <p:spPr/>
        <p:txBody>
          <a:bodyPr/>
          <a:lstStyle/>
          <a:p>
            <a:endParaRPr lang="en-IN">
              <a:solidFill>
                <a:prstClr val="white">
                  <a:tint val="75000"/>
                </a:prstClr>
              </a:solidFill>
            </a:endParaRPr>
          </a:p>
        </p:txBody>
      </p:sp>
      <p:sp>
        <p:nvSpPr>
          <p:cNvPr id="9" name="Slide Number Placeholder 8"/>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5298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4" name="Footer Placeholder 3"/>
          <p:cNvSpPr>
            <a:spLocks noGrp="1"/>
          </p:cNvSpPr>
          <p:nvPr>
            <p:ph type="ftr" sz="quarter" idx="11"/>
          </p:nvPr>
        </p:nvSpPr>
        <p:spPr/>
        <p:txBody>
          <a:bodyPr/>
          <a:lstStyle/>
          <a:p>
            <a:endParaRPr lang="en-IN">
              <a:solidFill>
                <a:prstClr val="white">
                  <a:tint val="75000"/>
                </a:prstClr>
              </a:solidFill>
            </a:endParaRPr>
          </a:p>
        </p:txBody>
      </p:sp>
      <p:sp>
        <p:nvSpPr>
          <p:cNvPr id="5" name="Slide Number Placeholder 4"/>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6640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3" name="Footer Placeholder 2"/>
          <p:cNvSpPr>
            <a:spLocks noGrp="1"/>
          </p:cNvSpPr>
          <p:nvPr>
            <p:ph type="ftr" sz="quarter" idx="11"/>
          </p:nvPr>
        </p:nvSpPr>
        <p:spPr/>
        <p:txBody>
          <a:bodyPr/>
          <a:lstStyle/>
          <a:p>
            <a:endParaRPr lang="en-IN">
              <a:solidFill>
                <a:prstClr val="white">
                  <a:tint val="75000"/>
                </a:prstClr>
              </a:solidFill>
            </a:endParaRPr>
          </a:p>
        </p:txBody>
      </p:sp>
      <p:sp>
        <p:nvSpPr>
          <p:cNvPr id="4" name="Slide Number Placeholder 3"/>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91783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88427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57510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313137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US" dirty="0" smtClean="0"/>
              <a:t>18PDM301L</a:t>
            </a:r>
            <a:endParaRPr lang="en-IN" dirty="0"/>
          </a:p>
        </p:txBody>
      </p:sp>
      <p:sp>
        <p:nvSpPr>
          <p:cNvPr id="3" name="Subtitle 2"/>
          <p:cNvSpPr>
            <a:spLocks noGrp="1"/>
          </p:cNvSpPr>
          <p:nvPr>
            <p:ph type="subTitle" idx="1"/>
          </p:nvPr>
        </p:nvSpPr>
        <p:spPr>
          <a:xfrm>
            <a:off x="683568" y="3212976"/>
            <a:ext cx="7848872" cy="2664296"/>
          </a:xfrm>
        </p:spPr>
        <p:txBody>
          <a:bodyPr>
            <a:noAutofit/>
          </a:bodyPr>
          <a:lstStyle/>
          <a:p>
            <a:r>
              <a:rPr lang="en-US" sz="5400" dirty="0" smtClean="0"/>
              <a:t>Analytical and Logical Thinking Skills</a:t>
            </a:r>
            <a:endParaRPr lang="en-IN" sz="5400" dirty="0"/>
          </a:p>
        </p:txBody>
      </p:sp>
    </p:spTree>
    <p:extLst>
      <p:ext uri="{BB962C8B-B14F-4D97-AF65-F5344CB8AC3E}">
        <p14:creationId xmlns:p14="http://schemas.microsoft.com/office/powerpoint/2010/main" val="1057004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769441"/>
          </a:xfrm>
          <a:prstGeom prst="rect">
            <a:avLst/>
          </a:prstGeom>
        </p:spPr>
        <p:txBody>
          <a:bodyPr wrap="square">
            <a:spAutoFit/>
          </a:bodyPr>
          <a:lstStyle/>
          <a:p>
            <a:r>
              <a:rPr lang="en-IN" sz="2200" b="1" dirty="0"/>
              <a:t>7. Who has scored the maximum total marks?</a:t>
            </a:r>
          </a:p>
          <a:p>
            <a:r>
              <a:rPr lang="en-IN" sz="2200" b="1" dirty="0" smtClean="0"/>
              <a:t>a</a:t>
            </a:r>
            <a:r>
              <a:rPr lang="en-IN" sz="2200" b="1" dirty="0"/>
              <a:t>) A		</a:t>
            </a:r>
            <a:r>
              <a:rPr lang="en-IN" sz="2200" b="1" dirty="0" smtClean="0"/>
              <a:t>b</a:t>
            </a:r>
            <a:r>
              <a:rPr lang="en-IN" sz="2200" b="1" dirty="0"/>
              <a:t>) B		c) C 		</a:t>
            </a:r>
            <a:r>
              <a:rPr lang="en-IN" sz="2200" b="1" dirty="0" smtClean="0"/>
              <a:t>d</a:t>
            </a:r>
            <a:r>
              <a:rPr lang="en-IN" sz="2200" b="1" dirty="0"/>
              <a:t>) D</a:t>
            </a:r>
          </a:p>
        </p:txBody>
      </p:sp>
      <p:graphicFrame>
        <p:nvGraphicFramePr>
          <p:cNvPr id="3" name="Table 2"/>
          <p:cNvGraphicFramePr>
            <a:graphicFrameLocks noGrp="1"/>
          </p:cNvGraphicFramePr>
          <p:nvPr>
            <p:extLst>
              <p:ext uri="{D42A27DB-BD31-4B8C-83A1-F6EECF244321}">
                <p14:modId xmlns:p14="http://schemas.microsoft.com/office/powerpoint/2010/main" val="1823748753"/>
              </p:ext>
            </p:extLst>
          </p:nvPr>
        </p:nvGraphicFramePr>
        <p:xfrm>
          <a:off x="827584" y="1268760"/>
          <a:ext cx="5328590" cy="5257800"/>
        </p:xfrm>
        <a:graphic>
          <a:graphicData uri="http://schemas.openxmlformats.org/drawingml/2006/table">
            <a:tbl>
              <a:tblPr firstRow="1" firstCol="1" bandRow="1">
                <a:tableStyleId>{5C22544A-7EE6-4342-B048-85BDC9FD1C3A}</a:tableStyleId>
              </a:tblPr>
              <a:tblGrid>
                <a:gridCol w="1065718"/>
                <a:gridCol w="1065718"/>
                <a:gridCol w="1065718"/>
                <a:gridCol w="1065718"/>
                <a:gridCol w="1065718"/>
              </a:tblGrid>
              <a:tr h="979309">
                <a:tc>
                  <a:txBody>
                    <a:bodyPr/>
                    <a:lstStyle/>
                    <a:p>
                      <a:pPr algn="ctr">
                        <a:lnSpc>
                          <a:spcPct val="115000"/>
                        </a:lnSpc>
                        <a:spcAft>
                          <a:spcPts val="0"/>
                        </a:spcAft>
                      </a:pPr>
                      <a:r>
                        <a:rPr lang="en-IN" sz="2000" b="1" dirty="0">
                          <a:effectLst/>
                          <a:latin typeface="Arial Black" panose="020B0A04020102020204" pitchFamily="34" charset="0"/>
                        </a:rPr>
                        <a:t>Tests/ Students</a:t>
                      </a:r>
                      <a:endParaRPr lang="en-IN" sz="20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dirty="0">
                          <a:effectLst/>
                          <a:latin typeface="Arial Black" panose="020B0A04020102020204" pitchFamily="34" charset="0"/>
                        </a:rPr>
                        <a:t>1</a:t>
                      </a:r>
                      <a:endParaRPr lang="en-IN" sz="20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2</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3</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4</a:t>
                      </a:r>
                      <a:endParaRPr lang="en-IN" sz="2000" b="1">
                        <a:effectLst/>
                        <a:latin typeface="Arial Black" panose="020B0A04020102020204" pitchFamily="34" charset="0"/>
                        <a:ea typeface="Calibri"/>
                        <a:cs typeface="Times New Roman"/>
                      </a:endParaRPr>
                    </a:p>
                  </a:txBody>
                  <a:tcPr marL="68580" marR="68580" marT="0" marB="0"/>
                </a:tc>
              </a:tr>
              <a:tr h="652873">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A</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142</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243</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47</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260</a:t>
                      </a:r>
                      <a:endParaRPr lang="en-IN" sz="2000" b="1">
                        <a:effectLst/>
                        <a:latin typeface="Arial Black" panose="020B0A04020102020204" pitchFamily="34" charset="0"/>
                        <a:ea typeface="Calibri"/>
                        <a:cs typeface="Times New Roman"/>
                      </a:endParaRPr>
                    </a:p>
                  </a:txBody>
                  <a:tcPr marL="68580" marR="68580" marT="0" marB="0"/>
                </a:tc>
              </a:tr>
              <a:tr h="979309">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B</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116</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102</a:t>
                      </a:r>
                    </a:p>
                    <a:p>
                      <a:pPr algn="ctr">
                        <a:lnSpc>
                          <a:spcPct val="115000"/>
                        </a:lnSpc>
                        <a:spcAft>
                          <a:spcPts val="0"/>
                        </a:spcAft>
                      </a:pPr>
                      <a:r>
                        <a:rPr lang="en-IN" sz="2000" b="1">
                          <a:effectLst/>
                          <a:latin typeface="Arial Black" panose="020B0A04020102020204" pitchFamily="34" charset="0"/>
                        </a:rPr>
                        <a:t> </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53</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dirty="0">
                          <a:effectLst/>
                          <a:latin typeface="Arial Black" panose="020B0A04020102020204" pitchFamily="34" charset="0"/>
                        </a:rPr>
                        <a:t> </a:t>
                      </a:r>
                    </a:p>
                    <a:p>
                      <a:pPr algn="ctr">
                        <a:lnSpc>
                          <a:spcPct val="115000"/>
                        </a:lnSpc>
                        <a:spcAft>
                          <a:spcPts val="0"/>
                        </a:spcAft>
                      </a:pPr>
                      <a:r>
                        <a:rPr lang="en-IN" sz="2000" b="1" dirty="0">
                          <a:effectLst/>
                          <a:latin typeface="Arial Black" panose="020B0A04020102020204" pitchFamily="34" charset="0"/>
                        </a:rPr>
                        <a:t>184</a:t>
                      </a:r>
                      <a:endParaRPr lang="en-IN" sz="2000" b="1" dirty="0">
                        <a:effectLst/>
                        <a:latin typeface="Arial Black" panose="020B0A04020102020204" pitchFamily="34" charset="0"/>
                        <a:ea typeface="Calibri"/>
                        <a:cs typeface="Times New Roman"/>
                      </a:endParaRPr>
                    </a:p>
                  </a:txBody>
                  <a:tcPr marL="68580" marR="68580" marT="0" marB="0"/>
                </a:tc>
              </a:tr>
              <a:tr h="652873">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C</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150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147</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78</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256</a:t>
                      </a:r>
                      <a:endParaRPr lang="en-IN" sz="2000" b="1">
                        <a:effectLst/>
                        <a:latin typeface="Arial Black" panose="020B0A04020102020204" pitchFamily="34" charset="0"/>
                        <a:ea typeface="Calibri"/>
                        <a:cs typeface="Times New Roman"/>
                      </a:endParaRPr>
                    </a:p>
                  </a:txBody>
                  <a:tcPr marL="68580" marR="68580" marT="0" marB="0"/>
                </a:tc>
              </a:tr>
              <a:tr h="652873">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D</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168</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231</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65</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280</a:t>
                      </a:r>
                      <a:endParaRPr lang="en-IN" sz="2000" b="1">
                        <a:effectLst/>
                        <a:latin typeface="Arial Black" panose="020B0A04020102020204" pitchFamily="34" charset="0"/>
                        <a:ea typeface="Calibri"/>
                        <a:cs typeface="Times New Roman"/>
                      </a:endParaRPr>
                    </a:p>
                  </a:txBody>
                  <a:tcPr marL="68580" marR="68580" marT="0" marB="0"/>
                </a:tc>
              </a:tr>
              <a:tr h="979309">
                <a:tc>
                  <a:txBody>
                    <a:bodyPr/>
                    <a:lstStyle/>
                    <a:p>
                      <a:pPr algn="ctr">
                        <a:lnSpc>
                          <a:spcPct val="115000"/>
                        </a:lnSpc>
                        <a:spcAft>
                          <a:spcPts val="0"/>
                        </a:spcAft>
                      </a:pPr>
                      <a:r>
                        <a:rPr lang="en-IN" sz="2000" b="1">
                          <a:effectLst/>
                          <a:latin typeface="Arial Black" panose="020B0A04020102020204" pitchFamily="34" charset="0"/>
                        </a:rPr>
                        <a:t>Maximum Marks</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200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300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100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dirty="0">
                          <a:effectLst/>
                          <a:latin typeface="Arial Black" panose="020B0A04020102020204" pitchFamily="34" charset="0"/>
                        </a:rPr>
                        <a:t> </a:t>
                      </a:r>
                    </a:p>
                    <a:p>
                      <a:pPr algn="ctr">
                        <a:lnSpc>
                          <a:spcPct val="115000"/>
                        </a:lnSpc>
                        <a:spcAft>
                          <a:spcPts val="0"/>
                        </a:spcAft>
                      </a:pPr>
                      <a:r>
                        <a:rPr lang="en-IN" sz="2000" b="1" dirty="0">
                          <a:effectLst/>
                          <a:latin typeface="Arial Black" panose="020B0A04020102020204" pitchFamily="34" charset="0"/>
                        </a:rPr>
                        <a:t>400</a:t>
                      </a:r>
                      <a:endParaRPr lang="en-IN" sz="2000" b="1" dirty="0">
                        <a:effectLst/>
                        <a:latin typeface="Arial Black" panose="020B0A04020102020204" pitchFamily="34" charset="0"/>
                        <a:ea typeface="Calibri"/>
                        <a:cs typeface="Times New Roman"/>
                      </a:endParaRPr>
                    </a:p>
                  </a:txBody>
                  <a:tcPr marL="68580" marR="68580" marT="0" marB="0"/>
                </a:tc>
              </a:tr>
            </a:tbl>
          </a:graphicData>
        </a:graphic>
      </p:graphicFrame>
      <p:sp>
        <p:nvSpPr>
          <p:cNvPr id="4" name="TextBox 3"/>
          <p:cNvSpPr txBox="1"/>
          <p:nvPr/>
        </p:nvSpPr>
        <p:spPr>
          <a:xfrm>
            <a:off x="6156176" y="2564904"/>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692</a:t>
            </a:r>
            <a:endParaRPr lang="en-IN" sz="2000" dirty="0">
              <a:latin typeface="Arial Black" panose="020B0A04020102020204" pitchFamily="34" charset="0"/>
            </a:endParaRPr>
          </a:p>
        </p:txBody>
      </p:sp>
      <p:sp>
        <p:nvSpPr>
          <p:cNvPr id="5" name="TextBox 4"/>
          <p:cNvSpPr txBox="1"/>
          <p:nvPr/>
        </p:nvSpPr>
        <p:spPr>
          <a:xfrm>
            <a:off x="6132112" y="3429000"/>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455</a:t>
            </a:r>
            <a:endParaRPr lang="en-IN" sz="2000" dirty="0">
              <a:latin typeface="Arial Black" panose="020B0A04020102020204" pitchFamily="34" charset="0"/>
            </a:endParaRPr>
          </a:p>
        </p:txBody>
      </p:sp>
      <p:sp>
        <p:nvSpPr>
          <p:cNvPr id="6" name="TextBox 5"/>
          <p:cNvSpPr txBox="1"/>
          <p:nvPr/>
        </p:nvSpPr>
        <p:spPr>
          <a:xfrm>
            <a:off x="6156176" y="422108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631</a:t>
            </a:r>
            <a:endParaRPr lang="en-IN" sz="2000" dirty="0">
              <a:latin typeface="Arial Black" panose="020B0A04020102020204" pitchFamily="34" charset="0"/>
            </a:endParaRPr>
          </a:p>
        </p:txBody>
      </p:sp>
      <p:sp>
        <p:nvSpPr>
          <p:cNvPr id="7" name="TextBox 6"/>
          <p:cNvSpPr txBox="1"/>
          <p:nvPr/>
        </p:nvSpPr>
        <p:spPr>
          <a:xfrm>
            <a:off x="6156176" y="494116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744</a:t>
            </a:r>
            <a:endParaRPr lang="en-IN" sz="2000" dirty="0">
              <a:latin typeface="Arial Black" panose="020B0A04020102020204" pitchFamily="34" charset="0"/>
            </a:endParaRPr>
          </a:p>
        </p:txBody>
      </p:sp>
      <p:sp>
        <p:nvSpPr>
          <p:cNvPr id="8" name="TextBox 7"/>
          <p:cNvSpPr txBox="1"/>
          <p:nvPr/>
        </p:nvSpPr>
        <p:spPr>
          <a:xfrm>
            <a:off x="7043175" y="5661248"/>
            <a:ext cx="1774808" cy="400110"/>
          </a:xfrm>
          <a:prstGeom prst="rect">
            <a:avLst/>
          </a:prstGeom>
          <a:noFill/>
          <a:ln w="12700">
            <a:noFill/>
          </a:ln>
        </p:spPr>
        <p:txBody>
          <a:bodyPr wrap="square" rtlCol="0">
            <a:spAutoFit/>
          </a:bodyPr>
          <a:lstStyle/>
          <a:p>
            <a:r>
              <a:rPr lang="en-US" sz="2000" dirty="0" smtClean="0">
                <a:latin typeface="Arial Black" panose="020B0A04020102020204" pitchFamily="34" charset="0"/>
              </a:rPr>
              <a:t>Answer : d</a:t>
            </a:r>
            <a:endParaRPr lang="en-IN" sz="2000" dirty="0">
              <a:latin typeface="Arial Black" panose="020B0A04020102020204" pitchFamily="34" charset="0"/>
            </a:endParaRPr>
          </a:p>
        </p:txBody>
      </p:sp>
    </p:spTree>
    <p:extLst>
      <p:ext uri="{BB962C8B-B14F-4D97-AF65-F5344CB8AC3E}">
        <p14:creationId xmlns:p14="http://schemas.microsoft.com/office/powerpoint/2010/main" val="377683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784976" cy="1107996"/>
          </a:xfrm>
          <a:prstGeom prst="rect">
            <a:avLst/>
          </a:prstGeom>
        </p:spPr>
        <p:txBody>
          <a:bodyPr wrap="square">
            <a:spAutoFit/>
          </a:bodyPr>
          <a:lstStyle/>
          <a:p>
            <a:r>
              <a:rPr lang="en-IN" sz="2200" b="1" dirty="0"/>
              <a:t>8. What is the difference between the maximum and minimum total marks scored?</a:t>
            </a:r>
          </a:p>
          <a:p>
            <a:r>
              <a:rPr lang="en-IN" sz="2200" b="1" dirty="0"/>
              <a:t>a) 227		</a:t>
            </a:r>
            <a:r>
              <a:rPr lang="en-IN" sz="2200" b="1" dirty="0" smtClean="0"/>
              <a:t>b</a:t>
            </a:r>
            <a:r>
              <a:rPr lang="en-IN" sz="2200" b="1" dirty="0"/>
              <a:t>) 289		c) 176		</a:t>
            </a:r>
            <a:r>
              <a:rPr lang="en-IN" sz="2200" b="1" dirty="0" smtClean="0"/>
              <a:t>d</a:t>
            </a:r>
            <a:r>
              <a:rPr lang="en-IN" sz="2200" b="1" dirty="0"/>
              <a:t>) 113</a:t>
            </a:r>
          </a:p>
        </p:txBody>
      </p:sp>
      <p:graphicFrame>
        <p:nvGraphicFramePr>
          <p:cNvPr id="3" name="Table 2"/>
          <p:cNvGraphicFramePr>
            <a:graphicFrameLocks noGrp="1"/>
          </p:cNvGraphicFramePr>
          <p:nvPr>
            <p:extLst>
              <p:ext uri="{D42A27DB-BD31-4B8C-83A1-F6EECF244321}">
                <p14:modId xmlns:p14="http://schemas.microsoft.com/office/powerpoint/2010/main" val="78243002"/>
              </p:ext>
            </p:extLst>
          </p:nvPr>
        </p:nvGraphicFramePr>
        <p:xfrm>
          <a:off x="396513" y="1445151"/>
          <a:ext cx="5328590" cy="5257800"/>
        </p:xfrm>
        <a:graphic>
          <a:graphicData uri="http://schemas.openxmlformats.org/drawingml/2006/table">
            <a:tbl>
              <a:tblPr firstRow="1" firstCol="1" bandRow="1">
                <a:tableStyleId>{5C22544A-7EE6-4342-B048-85BDC9FD1C3A}</a:tableStyleId>
              </a:tblPr>
              <a:tblGrid>
                <a:gridCol w="1065718"/>
                <a:gridCol w="1065718"/>
                <a:gridCol w="1065718"/>
                <a:gridCol w="1065718"/>
                <a:gridCol w="1065718"/>
              </a:tblGrid>
              <a:tr h="979309">
                <a:tc>
                  <a:txBody>
                    <a:bodyPr/>
                    <a:lstStyle/>
                    <a:p>
                      <a:pPr algn="ctr">
                        <a:lnSpc>
                          <a:spcPct val="115000"/>
                        </a:lnSpc>
                        <a:spcAft>
                          <a:spcPts val="0"/>
                        </a:spcAft>
                      </a:pPr>
                      <a:r>
                        <a:rPr lang="en-IN" sz="2000" b="1" dirty="0">
                          <a:effectLst/>
                          <a:latin typeface="Arial Black" panose="020B0A04020102020204" pitchFamily="34" charset="0"/>
                        </a:rPr>
                        <a:t>Tests/ Students</a:t>
                      </a:r>
                      <a:endParaRPr lang="en-IN" sz="20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dirty="0">
                          <a:effectLst/>
                          <a:latin typeface="Arial Black" panose="020B0A04020102020204" pitchFamily="34" charset="0"/>
                        </a:rPr>
                        <a:t>1</a:t>
                      </a:r>
                      <a:endParaRPr lang="en-IN" sz="20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2</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3</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4</a:t>
                      </a:r>
                      <a:endParaRPr lang="en-IN" sz="2000" b="1">
                        <a:effectLst/>
                        <a:latin typeface="Arial Black" panose="020B0A04020102020204" pitchFamily="34" charset="0"/>
                        <a:ea typeface="Calibri"/>
                        <a:cs typeface="Times New Roman"/>
                      </a:endParaRPr>
                    </a:p>
                  </a:txBody>
                  <a:tcPr marL="68580" marR="68580" marT="0" marB="0"/>
                </a:tc>
              </a:tr>
              <a:tr h="652873">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A</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142</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dirty="0">
                          <a:effectLst/>
                          <a:latin typeface="Arial Black" panose="020B0A04020102020204" pitchFamily="34" charset="0"/>
                        </a:rPr>
                        <a:t> </a:t>
                      </a:r>
                    </a:p>
                    <a:p>
                      <a:pPr algn="ctr">
                        <a:lnSpc>
                          <a:spcPct val="115000"/>
                        </a:lnSpc>
                        <a:spcAft>
                          <a:spcPts val="0"/>
                        </a:spcAft>
                      </a:pPr>
                      <a:r>
                        <a:rPr lang="en-IN" sz="2000" b="1" dirty="0">
                          <a:effectLst/>
                          <a:latin typeface="Arial Black" panose="020B0A04020102020204" pitchFamily="34" charset="0"/>
                        </a:rPr>
                        <a:t>243</a:t>
                      </a:r>
                      <a:endParaRPr lang="en-IN" sz="20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47</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260</a:t>
                      </a:r>
                      <a:endParaRPr lang="en-IN" sz="2000" b="1">
                        <a:effectLst/>
                        <a:latin typeface="Arial Black" panose="020B0A04020102020204" pitchFamily="34" charset="0"/>
                        <a:ea typeface="Calibri"/>
                        <a:cs typeface="Times New Roman"/>
                      </a:endParaRPr>
                    </a:p>
                  </a:txBody>
                  <a:tcPr marL="68580" marR="68580" marT="0" marB="0"/>
                </a:tc>
              </a:tr>
              <a:tr h="979309">
                <a:tc>
                  <a:txBody>
                    <a:bodyPr/>
                    <a:lstStyle/>
                    <a:p>
                      <a:pPr algn="ctr">
                        <a:lnSpc>
                          <a:spcPct val="115000"/>
                        </a:lnSpc>
                        <a:spcAft>
                          <a:spcPts val="0"/>
                        </a:spcAft>
                      </a:pPr>
                      <a:r>
                        <a:rPr lang="en-IN" sz="2000" b="1" dirty="0">
                          <a:effectLst/>
                          <a:latin typeface="Arial Black" panose="020B0A04020102020204" pitchFamily="34" charset="0"/>
                        </a:rPr>
                        <a:t> </a:t>
                      </a:r>
                    </a:p>
                    <a:p>
                      <a:pPr algn="ctr">
                        <a:lnSpc>
                          <a:spcPct val="115000"/>
                        </a:lnSpc>
                        <a:spcAft>
                          <a:spcPts val="0"/>
                        </a:spcAft>
                      </a:pPr>
                      <a:r>
                        <a:rPr lang="en-IN" sz="2000" b="1" dirty="0">
                          <a:effectLst/>
                          <a:latin typeface="Arial Black" panose="020B0A04020102020204" pitchFamily="34" charset="0"/>
                        </a:rPr>
                        <a:t>B</a:t>
                      </a:r>
                      <a:endParaRPr lang="en-IN" sz="20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116</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102</a:t>
                      </a:r>
                    </a:p>
                    <a:p>
                      <a:pPr algn="ctr">
                        <a:lnSpc>
                          <a:spcPct val="115000"/>
                        </a:lnSpc>
                        <a:spcAft>
                          <a:spcPts val="0"/>
                        </a:spcAft>
                      </a:pPr>
                      <a:r>
                        <a:rPr lang="en-IN" sz="2000" b="1">
                          <a:effectLst/>
                          <a:latin typeface="Arial Black" panose="020B0A04020102020204" pitchFamily="34" charset="0"/>
                        </a:rPr>
                        <a:t> </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53</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dirty="0">
                          <a:effectLst/>
                          <a:latin typeface="Arial Black" panose="020B0A04020102020204" pitchFamily="34" charset="0"/>
                        </a:rPr>
                        <a:t> </a:t>
                      </a:r>
                    </a:p>
                    <a:p>
                      <a:pPr algn="ctr">
                        <a:lnSpc>
                          <a:spcPct val="115000"/>
                        </a:lnSpc>
                        <a:spcAft>
                          <a:spcPts val="0"/>
                        </a:spcAft>
                      </a:pPr>
                      <a:r>
                        <a:rPr lang="en-IN" sz="2000" b="1" dirty="0">
                          <a:effectLst/>
                          <a:latin typeface="Arial Black" panose="020B0A04020102020204" pitchFamily="34" charset="0"/>
                        </a:rPr>
                        <a:t>184</a:t>
                      </a:r>
                      <a:endParaRPr lang="en-IN" sz="2000" b="1" dirty="0">
                        <a:effectLst/>
                        <a:latin typeface="Arial Black" panose="020B0A04020102020204" pitchFamily="34" charset="0"/>
                        <a:ea typeface="Calibri"/>
                        <a:cs typeface="Times New Roman"/>
                      </a:endParaRPr>
                    </a:p>
                  </a:txBody>
                  <a:tcPr marL="68580" marR="68580" marT="0" marB="0"/>
                </a:tc>
              </a:tr>
              <a:tr h="652873">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C</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150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147</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78</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256</a:t>
                      </a:r>
                      <a:endParaRPr lang="en-IN" sz="2000" b="1">
                        <a:effectLst/>
                        <a:latin typeface="Arial Black" panose="020B0A04020102020204" pitchFamily="34" charset="0"/>
                        <a:ea typeface="Calibri"/>
                        <a:cs typeface="Times New Roman"/>
                      </a:endParaRPr>
                    </a:p>
                  </a:txBody>
                  <a:tcPr marL="68580" marR="68580" marT="0" marB="0"/>
                </a:tc>
              </a:tr>
              <a:tr h="652873">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D</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168</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231</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65</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280</a:t>
                      </a:r>
                      <a:endParaRPr lang="en-IN" sz="2000" b="1">
                        <a:effectLst/>
                        <a:latin typeface="Arial Black" panose="020B0A04020102020204" pitchFamily="34" charset="0"/>
                        <a:ea typeface="Calibri"/>
                        <a:cs typeface="Times New Roman"/>
                      </a:endParaRPr>
                    </a:p>
                  </a:txBody>
                  <a:tcPr marL="68580" marR="68580" marT="0" marB="0"/>
                </a:tc>
              </a:tr>
              <a:tr h="979309">
                <a:tc>
                  <a:txBody>
                    <a:bodyPr/>
                    <a:lstStyle/>
                    <a:p>
                      <a:pPr algn="ctr">
                        <a:lnSpc>
                          <a:spcPct val="115000"/>
                        </a:lnSpc>
                        <a:spcAft>
                          <a:spcPts val="0"/>
                        </a:spcAft>
                      </a:pPr>
                      <a:r>
                        <a:rPr lang="en-IN" sz="2000" b="1">
                          <a:effectLst/>
                          <a:latin typeface="Arial Black" panose="020B0A04020102020204" pitchFamily="34" charset="0"/>
                        </a:rPr>
                        <a:t>Maximum Marks</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200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300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100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dirty="0">
                          <a:effectLst/>
                          <a:latin typeface="Arial Black" panose="020B0A04020102020204" pitchFamily="34" charset="0"/>
                        </a:rPr>
                        <a:t> </a:t>
                      </a:r>
                    </a:p>
                    <a:p>
                      <a:pPr algn="ctr">
                        <a:lnSpc>
                          <a:spcPct val="115000"/>
                        </a:lnSpc>
                        <a:spcAft>
                          <a:spcPts val="0"/>
                        </a:spcAft>
                      </a:pPr>
                      <a:r>
                        <a:rPr lang="en-IN" sz="2000" b="1" dirty="0">
                          <a:effectLst/>
                          <a:latin typeface="Arial Black" panose="020B0A04020102020204" pitchFamily="34" charset="0"/>
                        </a:rPr>
                        <a:t>400</a:t>
                      </a:r>
                      <a:endParaRPr lang="en-IN" sz="2000" b="1" dirty="0">
                        <a:effectLst/>
                        <a:latin typeface="Arial Black" panose="020B0A04020102020204" pitchFamily="34" charset="0"/>
                        <a:ea typeface="Calibri"/>
                        <a:cs typeface="Times New Roman"/>
                      </a:endParaRPr>
                    </a:p>
                  </a:txBody>
                  <a:tcPr marL="68580" marR="68580" marT="0" marB="0"/>
                </a:tc>
              </a:tr>
            </a:tbl>
          </a:graphicData>
        </a:graphic>
      </p:graphicFrame>
      <p:sp>
        <p:nvSpPr>
          <p:cNvPr id="4" name="TextBox 3"/>
          <p:cNvSpPr txBox="1"/>
          <p:nvPr/>
        </p:nvSpPr>
        <p:spPr>
          <a:xfrm>
            <a:off x="5725105" y="27412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692</a:t>
            </a:r>
            <a:endParaRPr lang="en-IN" sz="2000" dirty="0">
              <a:latin typeface="Arial Black" panose="020B0A04020102020204" pitchFamily="34" charset="0"/>
            </a:endParaRPr>
          </a:p>
        </p:txBody>
      </p:sp>
      <p:sp>
        <p:nvSpPr>
          <p:cNvPr id="5" name="TextBox 4"/>
          <p:cNvSpPr txBox="1"/>
          <p:nvPr/>
        </p:nvSpPr>
        <p:spPr>
          <a:xfrm>
            <a:off x="5701041" y="360539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455</a:t>
            </a:r>
            <a:endParaRPr lang="en-IN" sz="2000" dirty="0">
              <a:latin typeface="Arial Black" panose="020B0A04020102020204" pitchFamily="34" charset="0"/>
            </a:endParaRPr>
          </a:p>
        </p:txBody>
      </p:sp>
      <p:sp>
        <p:nvSpPr>
          <p:cNvPr id="6" name="TextBox 5"/>
          <p:cNvSpPr txBox="1"/>
          <p:nvPr/>
        </p:nvSpPr>
        <p:spPr>
          <a:xfrm>
            <a:off x="5725105" y="4397479"/>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631</a:t>
            </a:r>
            <a:endParaRPr lang="en-IN" sz="2000" dirty="0">
              <a:latin typeface="Arial Black" panose="020B0A04020102020204" pitchFamily="34" charset="0"/>
            </a:endParaRPr>
          </a:p>
        </p:txBody>
      </p:sp>
      <p:sp>
        <p:nvSpPr>
          <p:cNvPr id="7" name="TextBox 6"/>
          <p:cNvSpPr txBox="1"/>
          <p:nvPr/>
        </p:nvSpPr>
        <p:spPr>
          <a:xfrm>
            <a:off x="5725105" y="5117559"/>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744</a:t>
            </a:r>
            <a:endParaRPr lang="en-IN" sz="2000" dirty="0">
              <a:latin typeface="Arial Black" panose="020B0A04020102020204" pitchFamily="34" charset="0"/>
            </a:endParaRPr>
          </a:p>
        </p:txBody>
      </p:sp>
      <p:sp>
        <p:nvSpPr>
          <p:cNvPr id="8" name="TextBox 7"/>
          <p:cNvSpPr txBox="1"/>
          <p:nvPr/>
        </p:nvSpPr>
        <p:spPr>
          <a:xfrm>
            <a:off x="7043175" y="3605391"/>
            <a:ext cx="1774808" cy="1938992"/>
          </a:xfrm>
          <a:prstGeom prst="rect">
            <a:avLst/>
          </a:prstGeom>
          <a:noFill/>
          <a:ln w="12700">
            <a:noFill/>
          </a:ln>
        </p:spPr>
        <p:txBody>
          <a:bodyPr wrap="square" rtlCol="0">
            <a:spAutoFit/>
          </a:bodyPr>
          <a:lstStyle/>
          <a:p>
            <a:pPr>
              <a:lnSpc>
                <a:spcPct val="150000"/>
              </a:lnSpc>
            </a:pPr>
            <a:r>
              <a:rPr lang="en-US" sz="2000" dirty="0" smtClean="0">
                <a:latin typeface="Arial Black" panose="020B0A04020102020204" pitchFamily="34" charset="0"/>
              </a:rPr>
              <a:t>744 – 455</a:t>
            </a:r>
          </a:p>
          <a:p>
            <a:pPr>
              <a:lnSpc>
                <a:spcPct val="150000"/>
              </a:lnSpc>
            </a:pPr>
            <a:r>
              <a:rPr lang="en-US" sz="2000" dirty="0" smtClean="0">
                <a:latin typeface="Arial Black" panose="020B0A04020102020204" pitchFamily="34" charset="0"/>
              </a:rPr>
              <a:t>= 289</a:t>
            </a:r>
          </a:p>
          <a:p>
            <a:pPr>
              <a:lnSpc>
                <a:spcPct val="150000"/>
              </a:lnSpc>
            </a:pP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Answer : b</a:t>
            </a:r>
            <a:endParaRPr lang="en-IN" sz="2000" dirty="0">
              <a:latin typeface="Arial Black" panose="020B0A04020102020204" pitchFamily="34" charset="0"/>
            </a:endParaRPr>
          </a:p>
        </p:txBody>
      </p:sp>
    </p:spTree>
    <p:extLst>
      <p:ext uri="{BB962C8B-B14F-4D97-AF65-F5344CB8AC3E}">
        <p14:creationId xmlns:p14="http://schemas.microsoft.com/office/powerpoint/2010/main" val="253247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1107996"/>
          </a:xfrm>
          <a:prstGeom prst="rect">
            <a:avLst/>
          </a:prstGeom>
        </p:spPr>
        <p:txBody>
          <a:bodyPr wrap="square">
            <a:spAutoFit/>
          </a:bodyPr>
          <a:lstStyle/>
          <a:p>
            <a:r>
              <a:rPr lang="en-IN" sz="2200" b="1" dirty="0"/>
              <a:t>9. A student who gets below 55% in a paper is to appear for a re-exam in that paper. How many of these students have to appear for the re-exam?</a:t>
            </a:r>
          </a:p>
          <a:p>
            <a:r>
              <a:rPr lang="en-IN" sz="2200" b="1" dirty="0"/>
              <a:t>a) 3			b) 2		c) 1 		d) None of these</a:t>
            </a:r>
          </a:p>
        </p:txBody>
      </p:sp>
      <p:graphicFrame>
        <p:nvGraphicFramePr>
          <p:cNvPr id="3" name="Table 2"/>
          <p:cNvGraphicFramePr>
            <a:graphicFrameLocks noGrp="1"/>
          </p:cNvGraphicFramePr>
          <p:nvPr>
            <p:extLst>
              <p:ext uri="{D42A27DB-BD31-4B8C-83A1-F6EECF244321}">
                <p14:modId xmlns:p14="http://schemas.microsoft.com/office/powerpoint/2010/main" val="3214862546"/>
              </p:ext>
            </p:extLst>
          </p:nvPr>
        </p:nvGraphicFramePr>
        <p:xfrm>
          <a:off x="396513" y="1445151"/>
          <a:ext cx="5039585" cy="4461476"/>
        </p:xfrm>
        <a:graphic>
          <a:graphicData uri="http://schemas.openxmlformats.org/drawingml/2006/table">
            <a:tbl>
              <a:tblPr firstRow="1" firstCol="1" bandRow="1">
                <a:tableStyleId>{5C22544A-7EE6-4342-B048-85BDC9FD1C3A}</a:tableStyleId>
              </a:tblPr>
              <a:tblGrid>
                <a:gridCol w="1223159"/>
                <a:gridCol w="792675"/>
                <a:gridCol w="1007917"/>
                <a:gridCol w="1007917"/>
                <a:gridCol w="1007917"/>
              </a:tblGrid>
              <a:tr h="889999">
                <a:tc>
                  <a:txBody>
                    <a:bodyPr/>
                    <a:lstStyle/>
                    <a:p>
                      <a:pPr algn="ctr">
                        <a:lnSpc>
                          <a:spcPct val="115000"/>
                        </a:lnSpc>
                        <a:spcAft>
                          <a:spcPts val="0"/>
                        </a:spcAft>
                      </a:pPr>
                      <a:r>
                        <a:rPr lang="en-IN" sz="1700" b="1" dirty="0">
                          <a:effectLst/>
                          <a:latin typeface="Arial Black" panose="020B0A04020102020204" pitchFamily="34" charset="0"/>
                        </a:rPr>
                        <a:t>Tests/ Students</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1</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2</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3</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4</a:t>
                      </a:r>
                      <a:endParaRPr lang="en-IN" sz="1700" b="1">
                        <a:effectLst/>
                        <a:latin typeface="Arial Black" panose="020B0A04020102020204" pitchFamily="34" charset="0"/>
                        <a:ea typeface="Calibri"/>
                        <a:cs typeface="Times New Roman"/>
                      </a:endParaRPr>
                    </a:p>
                  </a:txBody>
                  <a:tcPr marL="68580" marR="68580" marT="0" marB="0"/>
                </a:tc>
              </a:tr>
              <a:tr h="587375">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A</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142</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243</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47</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260</a:t>
                      </a:r>
                      <a:endParaRPr lang="en-IN" sz="1700" b="1">
                        <a:effectLst/>
                        <a:latin typeface="Arial Black" panose="020B0A04020102020204" pitchFamily="34" charset="0"/>
                        <a:ea typeface="Calibri"/>
                        <a:cs typeface="Times New Roman"/>
                      </a:endParaRPr>
                    </a:p>
                  </a:txBody>
                  <a:tcPr marL="68580" marR="68580" marT="0" marB="0"/>
                </a:tc>
              </a:tr>
              <a:tr h="889999">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B</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116</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102</a:t>
                      </a:r>
                    </a:p>
                    <a:p>
                      <a:pPr algn="ctr">
                        <a:lnSpc>
                          <a:spcPct val="115000"/>
                        </a:lnSpc>
                        <a:spcAft>
                          <a:spcPts val="0"/>
                        </a:spcAft>
                      </a:pPr>
                      <a:r>
                        <a:rPr lang="en-IN" sz="1700" b="1">
                          <a:effectLst/>
                          <a:latin typeface="Arial Black" panose="020B0A04020102020204" pitchFamily="34" charset="0"/>
                        </a:rPr>
                        <a:t> </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53</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184</a:t>
                      </a:r>
                      <a:endParaRPr lang="en-IN" sz="1700" b="1" dirty="0">
                        <a:effectLst/>
                        <a:latin typeface="Arial Black" panose="020B0A04020102020204" pitchFamily="34" charset="0"/>
                        <a:ea typeface="Calibri"/>
                        <a:cs typeface="Times New Roman"/>
                      </a:endParaRPr>
                    </a:p>
                  </a:txBody>
                  <a:tcPr marL="68580" marR="68580" marT="0" marB="0"/>
                </a:tc>
              </a:tr>
              <a:tr h="587375">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C</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150</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147</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78</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256</a:t>
                      </a:r>
                      <a:endParaRPr lang="en-IN" sz="1700" b="1">
                        <a:effectLst/>
                        <a:latin typeface="Arial Black" panose="020B0A04020102020204" pitchFamily="34" charset="0"/>
                        <a:ea typeface="Calibri"/>
                        <a:cs typeface="Times New Roman"/>
                      </a:endParaRPr>
                    </a:p>
                  </a:txBody>
                  <a:tcPr marL="68580" marR="68580" marT="0" marB="0"/>
                </a:tc>
              </a:tr>
              <a:tr h="587375">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D</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168</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231</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65</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280</a:t>
                      </a:r>
                      <a:endParaRPr lang="en-IN" sz="1700" b="1">
                        <a:effectLst/>
                        <a:latin typeface="Arial Black" panose="020B0A04020102020204" pitchFamily="34" charset="0"/>
                        <a:ea typeface="Calibri"/>
                        <a:cs typeface="Times New Roman"/>
                      </a:endParaRPr>
                    </a:p>
                  </a:txBody>
                  <a:tcPr marL="68580" marR="68580" marT="0" marB="0"/>
                </a:tc>
              </a:tr>
              <a:tr h="889999">
                <a:tc>
                  <a:txBody>
                    <a:bodyPr/>
                    <a:lstStyle/>
                    <a:p>
                      <a:pPr algn="ctr">
                        <a:lnSpc>
                          <a:spcPct val="115000"/>
                        </a:lnSpc>
                        <a:spcAft>
                          <a:spcPts val="0"/>
                        </a:spcAft>
                      </a:pPr>
                      <a:r>
                        <a:rPr lang="en-IN" sz="1700" b="1">
                          <a:effectLst/>
                          <a:latin typeface="Arial Black" panose="020B0A04020102020204" pitchFamily="34" charset="0"/>
                        </a:rPr>
                        <a:t>Maximum Marks</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200</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300</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100</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400</a:t>
                      </a:r>
                      <a:endParaRPr lang="en-IN" sz="1700" b="1" dirty="0">
                        <a:effectLst/>
                        <a:latin typeface="Arial Black" panose="020B0A04020102020204" pitchFamily="34" charset="0"/>
                        <a:ea typeface="Calibri"/>
                        <a:cs typeface="Times New Roman"/>
                      </a:endParaRPr>
                    </a:p>
                  </a:txBody>
                  <a:tcPr marL="68580" marR="68580" marT="0" marB="0"/>
                </a:tc>
              </a:tr>
            </a:tbl>
          </a:graphicData>
        </a:graphic>
      </p:graphicFrame>
      <p:sp>
        <p:nvSpPr>
          <p:cNvPr id="4" name="TextBox 3"/>
          <p:cNvSpPr txBox="1"/>
          <p:nvPr/>
        </p:nvSpPr>
        <p:spPr>
          <a:xfrm>
            <a:off x="611560"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55%</a:t>
            </a:r>
            <a:endParaRPr lang="en-IN" sz="2000" dirty="0">
              <a:latin typeface="Arial Black" panose="020B0A04020102020204" pitchFamily="34" charset="0"/>
            </a:endParaRPr>
          </a:p>
        </p:txBody>
      </p:sp>
      <p:sp>
        <p:nvSpPr>
          <p:cNvPr id="5" name="TextBox 4"/>
          <p:cNvSpPr txBox="1"/>
          <p:nvPr/>
        </p:nvSpPr>
        <p:spPr>
          <a:xfrm>
            <a:off x="1619672"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110</a:t>
            </a:r>
            <a:endParaRPr lang="en-IN" sz="2000" dirty="0">
              <a:latin typeface="Arial Black" panose="020B0A04020102020204" pitchFamily="34" charset="0"/>
            </a:endParaRPr>
          </a:p>
        </p:txBody>
      </p:sp>
      <p:sp>
        <p:nvSpPr>
          <p:cNvPr id="6" name="TextBox 5"/>
          <p:cNvSpPr txBox="1"/>
          <p:nvPr/>
        </p:nvSpPr>
        <p:spPr>
          <a:xfrm>
            <a:off x="2561381"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165</a:t>
            </a:r>
            <a:endParaRPr lang="en-IN" sz="2000" dirty="0">
              <a:latin typeface="Arial Black" panose="020B0A04020102020204" pitchFamily="34" charset="0"/>
            </a:endParaRPr>
          </a:p>
        </p:txBody>
      </p:sp>
      <p:sp>
        <p:nvSpPr>
          <p:cNvPr id="7" name="TextBox 6"/>
          <p:cNvSpPr txBox="1"/>
          <p:nvPr/>
        </p:nvSpPr>
        <p:spPr>
          <a:xfrm>
            <a:off x="3491880"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55</a:t>
            </a:r>
            <a:endParaRPr lang="en-IN" sz="2000" dirty="0">
              <a:latin typeface="Arial Black" panose="020B0A04020102020204" pitchFamily="34" charset="0"/>
            </a:endParaRPr>
          </a:p>
        </p:txBody>
      </p:sp>
      <p:sp>
        <p:nvSpPr>
          <p:cNvPr id="8" name="TextBox 7"/>
          <p:cNvSpPr txBox="1"/>
          <p:nvPr/>
        </p:nvSpPr>
        <p:spPr>
          <a:xfrm>
            <a:off x="4480022"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220</a:t>
            </a:r>
            <a:endParaRPr lang="en-IN" sz="2000" dirty="0">
              <a:latin typeface="Arial Black" panose="020B0A04020102020204" pitchFamily="34" charset="0"/>
            </a:endParaRPr>
          </a:p>
        </p:txBody>
      </p:sp>
      <p:sp>
        <p:nvSpPr>
          <p:cNvPr id="9" name="TextBox 8"/>
          <p:cNvSpPr txBox="1"/>
          <p:nvPr/>
        </p:nvSpPr>
        <p:spPr>
          <a:xfrm>
            <a:off x="6127393" y="2060848"/>
            <a:ext cx="2837095" cy="3323987"/>
          </a:xfrm>
          <a:prstGeom prst="rect">
            <a:avLst/>
          </a:prstGeom>
          <a:noFill/>
          <a:ln w="12700">
            <a:noFill/>
          </a:ln>
        </p:spPr>
        <p:txBody>
          <a:bodyPr wrap="square" rtlCol="0">
            <a:spAutoFit/>
          </a:bodyPr>
          <a:lstStyle/>
          <a:p>
            <a:pPr>
              <a:lnSpc>
                <a:spcPct val="150000"/>
              </a:lnSpc>
            </a:pPr>
            <a:r>
              <a:rPr lang="en-US" sz="2000" dirty="0" smtClean="0">
                <a:latin typeface="Arial Black" panose="020B0A04020102020204" pitchFamily="34" charset="0"/>
              </a:rPr>
              <a:t>A in test 3</a:t>
            </a:r>
          </a:p>
          <a:p>
            <a:pPr>
              <a:lnSpc>
                <a:spcPct val="150000"/>
              </a:lnSpc>
            </a:pPr>
            <a:r>
              <a:rPr lang="en-US" sz="2000" dirty="0" smtClean="0">
                <a:latin typeface="Arial Black" panose="020B0A04020102020204" pitchFamily="34" charset="0"/>
              </a:rPr>
              <a:t>B in test 2, 3 and 4</a:t>
            </a:r>
          </a:p>
          <a:p>
            <a:pPr>
              <a:lnSpc>
                <a:spcPct val="150000"/>
              </a:lnSpc>
            </a:pPr>
            <a:r>
              <a:rPr lang="en-US" sz="2000" dirty="0" smtClean="0">
                <a:latin typeface="Arial Black" panose="020B0A04020102020204" pitchFamily="34" charset="0"/>
              </a:rPr>
              <a:t>C in test 2</a:t>
            </a:r>
          </a:p>
          <a:p>
            <a:pPr>
              <a:lnSpc>
                <a:spcPct val="150000"/>
              </a:lnSpc>
            </a:pP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So 3 Students</a:t>
            </a:r>
          </a:p>
          <a:p>
            <a:pPr>
              <a:lnSpc>
                <a:spcPct val="150000"/>
              </a:lnSpc>
            </a:pP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	Answer : a</a:t>
            </a:r>
          </a:p>
        </p:txBody>
      </p:sp>
    </p:spTree>
    <p:extLst>
      <p:ext uri="{BB962C8B-B14F-4D97-AF65-F5344CB8AC3E}">
        <p14:creationId xmlns:p14="http://schemas.microsoft.com/office/powerpoint/2010/main" val="364819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864" y="188640"/>
            <a:ext cx="8784976" cy="1107996"/>
          </a:xfrm>
          <a:prstGeom prst="rect">
            <a:avLst/>
          </a:prstGeom>
        </p:spPr>
        <p:txBody>
          <a:bodyPr wrap="square">
            <a:spAutoFit/>
          </a:bodyPr>
          <a:lstStyle/>
          <a:p>
            <a:r>
              <a:rPr lang="en-IN" sz="2200" b="1" dirty="0"/>
              <a:t>10. If above 70% is considered as distinction, how many instances are there where the candidate has got a distinction?</a:t>
            </a:r>
          </a:p>
          <a:p>
            <a:r>
              <a:rPr lang="en-IN" sz="2200" b="1" dirty="0"/>
              <a:t>a) 7 		</a:t>
            </a:r>
            <a:r>
              <a:rPr lang="en-IN" sz="2200" b="1" dirty="0" smtClean="0"/>
              <a:t>b</a:t>
            </a:r>
            <a:r>
              <a:rPr lang="en-IN" sz="2200" b="1" dirty="0"/>
              <a:t>) 4		c) 6		d) </a:t>
            </a:r>
            <a:r>
              <a:rPr lang="en-IN" sz="2200" b="1" dirty="0" smtClean="0"/>
              <a:t>3</a:t>
            </a:r>
            <a:endParaRPr lang="en-IN" sz="2200" b="1" dirty="0"/>
          </a:p>
        </p:txBody>
      </p:sp>
      <p:graphicFrame>
        <p:nvGraphicFramePr>
          <p:cNvPr id="3" name="Table 2"/>
          <p:cNvGraphicFramePr>
            <a:graphicFrameLocks noGrp="1"/>
          </p:cNvGraphicFramePr>
          <p:nvPr>
            <p:extLst>
              <p:ext uri="{D42A27DB-BD31-4B8C-83A1-F6EECF244321}">
                <p14:modId xmlns:p14="http://schemas.microsoft.com/office/powerpoint/2010/main" val="1981611936"/>
              </p:ext>
            </p:extLst>
          </p:nvPr>
        </p:nvGraphicFramePr>
        <p:xfrm>
          <a:off x="396513" y="1445151"/>
          <a:ext cx="5039585" cy="4461476"/>
        </p:xfrm>
        <a:graphic>
          <a:graphicData uri="http://schemas.openxmlformats.org/drawingml/2006/table">
            <a:tbl>
              <a:tblPr firstRow="1" firstCol="1" bandRow="1">
                <a:tableStyleId>{5C22544A-7EE6-4342-B048-85BDC9FD1C3A}</a:tableStyleId>
              </a:tblPr>
              <a:tblGrid>
                <a:gridCol w="1223159"/>
                <a:gridCol w="792675"/>
                <a:gridCol w="1007917"/>
                <a:gridCol w="1007917"/>
                <a:gridCol w="1007917"/>
              </a:tblGrid>
              <a:tr h="889999">
                <a:tc>
                  <a:txBody>
                    <a:bodyPr/>
                    <a:lstStyle/>
                    <a:p>
                      <a:pPr algn="ctr">
                        <a:lnSpc>
                          <a:spcPct val="115000"/>
                        </a:lnSpc>
                        <a:spcAft>
                          <a:spcPts val="0"/>
                        </a:spcAft>
                      </a:pPr>
                      <a:r>
                        <a:rPr lang="en-IN" sz="1700" b="1" dirty="0">
                          <a:effectLst/>
                          <a:latin typeface="Arial Black" panose="020B0A04020102020204" pitchFamily="34" charset="0"/>
                        </a:rPr>
                        <a:t>Tests/ Students</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1</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2</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3</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4</a:t>
                      </a:r>
                      <a:endParaRPr lang="en-IN" sz="1700" b="1">
                        <a:effectLst/>
                        <a:latin typeface="Arial Black" panose="020B0A04020102020204" pitchFamily="34" charset="0"/>
                        <a:ea typeface="Calibri"/>
                        <a:cs typeface="Times New Roman"/>
                      </a:endParaRPr>
                    </a:p>
                  </a:txBody>
                  <a:tcPr marL="68580" marR="68580" marT="0" marB="0"/>
                </a:tc>
              </a:tr>
              <a:tr h="587375">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A</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142</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243</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47</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260</a:t>
                      </a:r>
                      <a:endParaRPr lang="en-IN" sz="1700" b="1">
                        <a:effectLst/>
                        <a:latin typeface="Arial Black" panose="020B0A04020102020204" pitchFamily="34" charset="0"/>
                        <a:ea typeface="Calibri"/>
                        <a:cs typeface="Times New Roman"/>
                      </a:endParaRPr>
                    </a:p>
                  </a:txBody>
                  <a:tcPr marL="68580" marR="68580" marT="0" marB="0"/>
                </a:tc>
              </a:tr>
              <a:tr h="889999">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B</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116</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102</a:t>
                      </a:r>
                    </a:p>
                    <a:p>
                      <a:pPr algn="ctr">
                        <a:lnSpc>
                          <a:spcPct val="115000"/>
                        </a:lnSpc>
                        <a:spcAft>
                          <a:spcPts val="0"/>
                        </a:spcAft>
                      </a:pPr>
                      <a:r>
                        <a:rPr lang="en-IN" sz="1700" b="1">
                          <a:effectLst/>
                          <a:latin typeface="Arial Black" panose="020B0A04020102020204" pitchFamily="34" charset="0"/>
                        </a:rPr>
                        <a:t> </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53</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184</a:t>
                      </a:r>
                      <a:endParaRPr lang="en-IN" sz="1700" b="1" dirty="0">
                        <a:effectLst/>
                        <a:latin typeface="Arial Black" panose="020B0A04020102020204" pitchFamily="34" charset="0"/>
                        <a:ea typeface="Calibri"/>
                        <a:cs typeface="Times New Roman"/>
                      </a:endParaRPr>
                    </a:p>
                  </a:txBody>
                  <a:tcPr marL="68580" marR="68580" marT="0" marB="0"/>
                </a:tc>
              </a:tr>
              <a:tr h="587375">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C</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150</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147</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78</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256</a:t>
                      </a:r>
                      <a:endParaRPr lang="en-IN" sz="1700" b="1">
                        <a:effectLst/>
                        <a:latin typeface="Arial Black" panose="020B0A04020102020204" pitchFamily="34" charset="0"/>
                        <a:ea typeface="Calibri"/>
                        <a:cs typeface="Times New Roman"/>
                      </a:endParaRPr>
                    </a:p>
                  </a:txBody>
                  <a:tcPr marL="68580" marR="68580" marT="0" marB="0"/>
                </a:tc>
              </a:tr>
              <a:tr h="587375">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D</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168</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231</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65</a:t>
                      </a:r>
                      <a:endParaRPr lang="en-IN" sz="17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280</a:t>
                      </a:r>
                      <a:endParaRPr lang="en-IN" sz="1700" b="1">
                        <a:effectLst/>
                        <a:latin typeface="Arial Black" panose="020B0A04020102020204" pitchFamily="34" charset="0"/>
                        <a:ea typeface="Calibri"/>
                        <a:cs typeface="Times New Roman"/>
                      </a:endParaRPr>
                    </a:p>
                  </a:txBody>
                  <a:tcPr marL="68580" marR="68580" marT="0" marB="0"/>
                </a:tc>
              </a:tr>
              <a:tr h="889999">
                <a:tc>
                  <a:txBody>
                    <a:bodyPr/>
                    <a:lstStyle/>
                    <a:p>
                      <a:pPr algn="ctr">
                        <a:lnSpc>
                          <a:spcPct val="115000"/>
                        </a:lnSpc>
                        <a:spcAft>
                          <a:spcPts val="0"/>
                        </a:spcAft>
                      </a:pPr>
                      <a:r>
                        <a:rPr lang="en-IN" sz="1700" b="1">
                          <a:effectLst/>
                          <a:latin typeface="Arial Black" panose="020B0A04020102020204" pitchFamily="34" charset="0"/>
                        </a:rPr>
                        <a:t>Maximum Marks</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200</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300</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a:effectLst/>
                          <a:latin typeface="Arial Black" panose="020B0A04020102020204" pitchFamily="34" charset="0"/>
                        </a:rPr>
                        <a:t> </a:t>
                      </a:r>
                    </a:p>
                    <a:p>
                      <a:pPr algn="ctr">
                        <a:lnSpc>
                          <a:spcPct val="115000"/>
                        </a:lnSpc>
                        <a:spcAft>
                          <a:spcPts val="0"/>
                        </a:spcAft>
                      </a:pPr>
                      <a:r>
                        <a:rPr lang="en-IN" sz="1700" b="1">
                          <a:effectLst/>
                          <a:latin typeface="Arial Black" panose="020B0A04020102020204" pitchFamily="34" charset="0"/>
                        </a:rPr>
                        <a:t>100</a:t>
                      </a:r>
                      <a:endParaRPr lang="en-IN" sz="17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1700" b="1" dirty="0">
                          <a:effectLst/>
                          <a:latin typeface="Arial Black" panose="020B0A04020102020204" pitchFamily="34" charset="0"/>
                        </a:rPr>
                        <a:t> </a:t>
                      </a:r>
                    </a:p>
                    <a:p>
                      <a:pPr algn="ctr">
                        <a:lnSpc>
                          <a:spcPct val="115000"/>
                        </a:lnSpc>
                        <a:spcAft>
                          <a:spcPts val="0"/>
                        </a:spcAft>
                      </a:pPr>
                      <a:r>
                        <a:rPr lang="en-IN" sz="1700" b="1" dirty="0">
                          <a:effectLst/>
                          <a:latin typeface="Arial Black" panose="020B0A04020102020204" pitchFamily="34" charset="0"/>
                        </a:rPr>
                        <a:t>400</a:t>
                      </a:r>
                      <a:endParaRPr lang="en-IN" sz="1700" b="1" dirty="0">
                        <a:effectLst/>
                        <a:latin typeface="Arial Black" panose="020B0A04020102020204" pitchFamily="34" charset="0"/>
                        <a:ea typeface="Calibri"/>
                        <a:cs typeface="Times New Roman"/>
                      </a:endParaRPr>
                    </a:p>
                  </a:txBody>
                  <a:tcPr marL="68580" marR="68580" marT="0" marB="0"/>
                </a:tc>
              </a:tr>
            </a:tbl>
          </a:graphicData>
        </a:graphic>
      </p:graphicFrame>
      <p:sp>
        <p:nvSpPr>
          <p:cNvPr id="4" name="TextBox 3"/>
          <p:cNvSpPr txBox="1"/>
          <p:nvPr/>
        </p:nvSpPr>
        <p:spPr>
          <a:xfrm>
            <a:off x="611560"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70%</a:t>
            </a:r>
            <a:endParaRPr lang="en-IN" sz="2000" dirty="0">
              <a:latin typeface="Arial Black" panose="020B0A04020102020204" pitchFamily="34" charset="0"/>
            </a:endParaRPr>
          </a:p>
        </p:txBody>
      </p:sp>
      <p:sp>
        <p:nvSpPr>
          <p:cNvPr id="5" name="TextBox 4"/>
          <p:cNvSpPr txBox="1"/>
          <p:nvPr/>
        </p:nvSpPr>
        <p:spPr>
          <a:xfrm>
            <a:off x="1619672"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140</a:t>
            </a:r>
            <a:endParaRPr lang="en-IN" sz="2000" dirty="0">
              <a:latin typeface="Arial Black" panose="020B0A04020102020204" pitchFamily="34" charset="0"/>
            </a:endParaRPr>
          </a:p>
        </p:txBody>
      </p:sp>
      <p:sp>
        <p:nvSpPr>
          <p:cNvPr id="6" name="TextBox 5"/>
          <p:cNvSpPr txBox="1"/>
          <p:nvPr/>
        </p:nvSpPr>
        <p:spPr>
          <a:xfrm>
            <a:off x="2561381"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210</a:t>
            </a:r>
            <a:endParaRPr lang="en-IN" sz="2000" dirty="0">
              <a:latin typeface="Arial Black" panose="020B0A04020102020204" pitchFamily="34" charset="0"/>
            </a:endParaRPr>
          </a:p>
        </p:txBody>
      </p:sp>
      <p:sp>
        <p:nvSpPr>
          <p:cNvPr id="7" name="TextBox 6"/>
          <p:cNvSpPr txBox="1"/>
          <p:nvPr/>
        </p:nvSpPr>
        <p:spPr>
          <a:xfrm>
            <a:off x="3491880"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70</a:t>
            </a:r>
            <a:endParaRPr lang="en-IN" sz="2000" dirty="0">
              <a:latin typeface="Arial Black" panose="020B0A04020102020204" pitchFamily="34" charset="0"/>
            </a:endParaRPr>
          </a:p>
        </p:txBody>
      </p:sp>
      <p:sp>
        <p:nvSpPr>
          <p:cNvPr id="8" name="TextBox 7"/>
          <p:cNvSpPr txBox="1"/>
          <p:nvPr/>
        </p:nvSpPr>
        <p:spPr>
          <a:xfrm>
            <a:off x="4480022" y="592741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280</a:t>
            </a:r>
            <a:endParaRPr lang="en-IN" sz="2000" dirty="0">
              <a:latin typeface="Arial Black" panose="020B0A04020102020204" pitchFamily="34" charset="0"/>
            </a:endParaRPr>
          </a:p>
        </p:txBody>
      </p:sp>
      <p:sp>
        <p:nvSpPr>
          <p:cNvPr id="9" name="TextBox 8"/>
          <p:cNvSpPr txBox="1"/>
          <p:nvPr/>
        </p:nvSpPr>
        <p:spPr>
          <a:xfrm>
            <a:off x="1835696" y="2204864"/>
            <a:ext cx="432048" cy="400110"/>
          </a:xfrm>
          <a:prstGeom prst="rect">
            <a:avLst/>
          </a:prstGeom>
          <a:solidFill>
            <a:srgbClr val="008A00"/>
          </a:solidFill>
          <a:ln w="12700">
            <a:solidFill>
              <a:schemeClr val="tx1"/>
            </a:solidFill>
          </a:ln>
        </p:spPr>
        <p:txBody>
          <a:bodyPr wrap="square" rtlCol="0">
            <a:spAutoFit/>
          </a:bodyPr>
          <a:lstStyle/>
          <a:p>
            <a:pPr algn="ctr"/>
            <a:r>
              <a:rPr lang="en-US" sz="2000" dirty="0">
                <a:solidFill>
                  <a:schemeClr val="bg1"/>
                </a:solidFill>
                <a:latin typeface="Arial Black" panose="020B0A04020102020204" pitchFamily="34" charset="0"/>
              </a:rPr>
              <a:t>1</a:t>
            </a:r>
            <a:endParaRPr lang="en-IN" sz="2000" dirty="0">
              <a:solidFill>
                <a:schemeClr val="bg1"/>
              </a:solidFill>
              <a:latin typeface="Arial Black" panose="020B0A04020102020204" pitchFamily="34" charset="0"/>
            </a:endParaRPr>
          </a:p>
        </p:txBody>
      </p:sp>
      <p:sp>
        <p:nvSpPr>
          <p:cNvPr id="10" name="TextBox 9"/>
          <p:cNvSpPr txBox="1"/>
          <p:nvPr/>
        </p:nvSpPr>
        <p:spPr>
          <a:xfrm>
            <a:off x="1835696" y="3789040"/>
            <a:ext cx="432048" cy="400110"/>
          </a:xfrm>
          <a:prstGeom prst="rect">
            <a:avLst/>
          </a:prstGeom>
          <a:solidFill>
            <a:srgbClr val="008A00"/>
          </a:solidFill>
          <a:ln w="12700">
            <a:solidFill>
              <a:schemeClr val="tx1"/>
            </a:solidFill>
          </a:ln>
        </p:spPr>
        <p:txBody>
          <a:bodyPr wrap="square" rtlCol="0">
            <a:spAutoFit/>
          </a:bodyPr>
          <a:lstStyle/>
          <a:p>
            <a:pPr algn="ctr"/>
            <a:r>
              <a:rPr lang="en-US" sz="2000" dirty="0" smtClean="0">
                <a:solidFill>
                  <a:schemeClr val="bg1"/>
                </a:solidFill>
                <a:latin typeface="Arial Black" panose="020B0A04020102020204" pitchFamily="34" charset="0"/>
              </a:rPr>
              <a:t>2</a:t>
            </a:r>
            <a:endParaRPr lang="en-IN" sz="2000" dirty="0">
              <a:solidFill>
                <a:schemeClr val="bg1"/>
              </a:solidFill>
              <a:latin typeface="Arial Black" panose="020B0A04020102020204" pitchFamily="34" charset="0"/>
            </a:endParaRPr>
          </a:p>
        </p:txBody>
      </p:sp>
      <p:sp>
        <p:nvSpPr>
          <p:cNvPr id="11" name="TextBox 10"/>
          <p:cNvSpPr txBox="1"/>
          <p:nvPr/>
        </p:nvSpPr>
        <p:spPr>
          <a:xfrm>
            <a:off x="2742111" y="2232136"/>
            <a:ext cx="432048" cy="400110"/>
          </a:xfrm>
          <a:prstGeom prst="rect">
            <a:avLst/>
          </a:prstGeom>
          <a:solidFill>
            <a:srgbClr val="008A00"/>
          </a:solidFill>
          <a:ln w="12700">
            <a:solidFill>
              <a:schemeClr val="tx1"/>
            </a:solidFill>
          </a:ln>
        </p:spPr>
        <p:txBody>
          <a:bodyPr wrap="square" rtlCol="0">
            <a:spAutoFit/>
          </a:bodyPr>
          <a:lstStyle/>
          <a:p>
            <a:pPr algn="ctr"/>
            <a:r>
              <a:rPr lang="en-US" sz="2000" dirty="0" smtClean="0">
                <a:solidFill>
                  <a:schemeClr val="bg1"/>
                </a:solidFill>
                <a:latin typeface="Arial Black" panose="020B0A04020102020204" pitchFamily="34" charset="0"/>
              </a:rPr>
              <a:t>4</a:t>
            </a:r>
            <a:endParaRPr lang="en-IN" sz="2000" dirty="0">
              <a:solidFill>
                <a:schemeClr val="bg1"/>
              </a:solidFill>
              <a:latin typeface="Arial Black" panose="020B0A04020102020204" pitchFamily="34" charset="0"/>
            </a:endParaRPr>
          </a:p>
        </p:txBody>
      </p:sp>
      <p:sp>
        <p:nvSpPr>
          <p:cNvPr id="12" name="TextBox 11"/>
          <p:cNvSpPr txBox="1"/>
          <p:nvPr/>
        </p:nvSpPr>
        <p:spPr>
          <a:xfrm>
            <a:off x="1822304" y="4331175"/>
            <a:ext cx="432048" cy="400110"/>
          </a:xfrm>
          <a:prstGeom prst="rect">
            <a:avLst/>
          </a:prstGeom>
          <a:solidFill>
            <a:srgbClr val="008A00"/>
          </a:solidFill>
          <a:ln w="12700">
            <a:solidFill>
              <a:schemeClr val="tx1"/>
            </a:solidFill>
          </a:ln>
        </p:spPr>
        <p:txBody>
          <a:bodyPr wrap="square" rtlCol="0">
            <a:spAutoFit/>
          </a:bodyPr>
          <a:lstStyle/>
          <a:p>
            <a:pPr algn="ctr"/>
            <a:r>
              <a:rPr lang="en-US" sz="2000" dirty="0" smtClean="0">
                <a:solidFill>
                  <a:schemeClr val="bg1"/>
                </a:solidFill>
                <a:latin typeface="Arial Black" panose="020B0A04020102020204" pitchFamily="34" charset="0"/>
              </a:rPr>
              <a:t>3</a:t>
            </a:r>
            <a:endParaRPr lang="en-IN" sz="2000" dirty="0">
              <a:solidFill>
                <a:schemeClr val="bg1"/>
              </a:solidFill>
              <a:latin typeface="Arial Black" panose="020B0A04020102020204" pitchFamily="34" charset="0"/>
            </a:endParaRPr>
          </a:p>
        </p:txBody>
      </p:sp>
      <p:sp>
        <p:nvSpPr>
          <p:cNvPr id="13" name="TextBox 12"/>
          <p:cNvSpPr txBox="1"/>
          <p:nvPr/>
        </p:nvSpPr>
        <p:spPr>
          <a:xfrm>
            <a:off x="2742111" y="4331175"/>
            <a:ext cx="432048" cy="400110"/>
          </a:xfrm>
          <a:prstGeom prst="rect">
            <a:avLst/>
          </a:prstGeom>
          <a:solidFill>
            <a:srgbClr val="008A00"/>
          </a:solidFill>
          <a:ln w="12700">
            <a:solidFill>
              <a:schemeClr val="tx1"/>
            </a:solidFill>
          </a:ln>
        </p:spPr>
        <p:txBody>
          <a:bodyPr wrap="square" rtlCol="0">
            <a:spAutoFit/>
          </a:bodyPr>
          <a:lstStyle/>
          <a:p>
            <a:pPr algn="ctr"/>
            <a:r>
              <a:rPr lang="en-US" sz="2000" dirty="0" smtClean="0">
                <a:solidFill>
                  <a:schemeClr val="bg1"/>
                </a:solidFill>
                <a:latin typeface="Arial Black" panose="020B0A04020102020204" pitchFamily="34" charset="0"/>
              </a:rPr>
              <a:t>5</a:t>
            </a:r>
            <a:endParaRPr lang="en-IN" sz="2000" dirty="0">
              <a:solidFill>
                <a:schemeClr val="bg1"/>
              </a:solidFill>
              <a:latin typeface="Arial Black" panose="020B0A04020102020204" pitchFamily="34" charset="0"/>
            </a:endParaRPr>
          </a:p>
        </p:txBody>
      </p:sp>
      <p:sp>
        <p:nvSpPr>
          <p:cNvPr id="14" name="TextBox 13"/>
          <p:cNvSpPr txBox="1"/>
          <p:nvPr/>
        </p:nvSpPr>
        <p:spPr>
          <a:xfrm>
            <a:off x="3672278" y="3695662"/>
            <a:ext cx="432048" cy="400110"/>
          </a:xfrm>
          <a:prstGeom prst="rect">
            <a:avLst/>
          </a:prstGeom>
          <a:solidFill>
            <a:srgbClr val="008A00"/>
          </a:solidFill>
          <a:ln w="12700">
            <a:solidFill>
              <a:schemeClr val="tx1"/>
            </a:solidFill>
          </a:ln>
        </p:spPr>
        <p:txBody>
          <a:bodyPr wrap="square" rtlCol="0">
            <a:spAutoFit/>
          </a:bodyPr>
          <a:lstStyle/>
          <a:p>
            <a:pPr algn="ctr"/>
            <a:r>
              <a:rPr lang="en-US" sz="2000" dirty="0" smtClean="0">
                <a:solidFill>
                  <a:schemeClr val="bg1"/>
                </a:solidFill>
                <a:latin typeface="Arial Black" panose="020B0A04020102020204" pitchFamily="34" charset="0"/>
              </a:rPr>
              <a:t>6</a:t>
            </a:r>
            <a:endParaRPr lang="en-IN" sz="2000" dirty="0">
              <a:solidFill>
                <a:schemeClr val="bg1"/>
              </a:solidFill>
              <a:latin typeface="Arial Black" panose="020B0A04020102020204" pitchFamily="34" charset="0"/>
            </a:endParaRPr>
          </a:p>
        </p:txBody>
      </p:sp>
      <p:sp>
        <p:nvSpPr>
          <p:cNvPr id="15" name="TextBox 14"/>
          <p:cNvSpPr txBox="1"/>
          <p:nvPr/>
        </p:nvSpPr>
        <p:spPr>
          <a:xfrm>
            <a:off x="6804248" y="5269731"/>
            <a:ext cx="1774808" cy="400110"/>
          </a:xfrm>
          <a:prstGeom prst="rect">
            <a:avLst/>
          </a:prstGeom>
          <a:noFill/>
          <a:ln w="12700">
            <a:noFill/>
          </a:ln>
        </p:spPr>
        <p:txBody>
          <a:bodyPr wrap="square" rtlCol="0">
            <a:spAutoFit/>
          </a:bodyPr>
          <a:lstStyle/>
          <a:p>
            <a:r>
              <a:rPr lang="en-US" sz="2000" dirty="0" smtClean="0">
                <a:latin typeface="Arial Black" panose="020B0A04020102020204" pitchFamily="34" charset="0"/>
              </a:rPr>
              <a:t>Answer : c</a:t>
            </a:r>
            <a:endParaRPr lang="en-IN" sz="2000" dirty="0">
              <a:latin typeface="Arial Black" panose="020B0A04020102020204" pitchFamily="34" charset="0"/>
            </a:endParaRPr>
          </a:p>
        </p:txBody>
      </p:sp>
    </p:spTree>
    <p:extLst>
      <p:ext uri="{BB962C8B-B14F-4D97-AF65-F5344CB8AC3E}">
        <p14:creationId xmlns:p14="http://schemas.microsoft.com/office/powerpoint/2010/main" val="9187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280" y="188640"/>
            <a:ext cx="8640960" cy="2462213"/>
          </a:xfrm>
          <a:prstGeom prst="rect">
            <a:avLst/>
          </a:prstGeom>
        </p:spPr>
        <p:txBody>
          <a:bodyPr wrap="square">
            <a:spAutoFit/>
          </a:bodyPr>
          <a:lstStyle/>
          <a:p>
            <a:r>
              <a:rPr lang="en-IN" sz="2200" b="1" dirty="0"/>
              <a:t>Directions for Questions 11 to 15: Pie Chart 1 shows the percentage break up of the number of employees in a multinational organization whose strength in that particular year is 50,000. Pie Chart 2 shows the percentage break up of women employees in different departments in the same year. It is also known that the ratio of the numbers of female and male employees is 2:3. Study the pie chart carefully and answer the questions given below:</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47331" y="3284984"/>
            <a:ext cx="4276725" cy="252857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577071" y="3239264"/>
            <a:ext cx="4486275" cy="2620010"/>
          </a:xfrm>
          <a:prstGeom prst="rect">
            <a:avLst/>
          </a:prstGeom>
          <a:noFill/>
          <a:ln>
            <a:noFill/>
          </a:ln>
        </p:spPr>
      </p:pic>
    </p:spTree>
    <p:extLst>
      <p:ext uri="{BB962C8B-B14F-4D97-AF65-F5344CB8AC3E}">
        <p14:creationId xmlns:p14="http://schemas.microsoft.com/office/powerpoint/2010/main" val="2836130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251520" y="70912"/>
            <a:ext cx="4272535" cy="2620010"/>
          </a:xfrm>
          <a:prstGeom prst="rect">
            <a:avLst/>
          </a:prstGeom>
          <a:noFill/>
          <a:ln>
            <a:noFill/>
          </a:ln>
        </p:spPr>
      </p:pic>
      <p:pic>
        <p:nvPicPr>
          <p:cNvPr id="3"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4716016" y="70912"/>
            <a:ext cx="4347329" cy="2620010"/>
          </a:xfrm>
          <a:prstGeom prst="rect">
            <a:avLst/>
          </a:prstGeom>
          <a:noFill/>
          <a:ln>
            <a:noFill/>
          </a:ln>
        </p:spPr>
      </p:pic>
      <p:sp>
        <p:nvSpPr>
          <p:cNvPr id="4" name="TextBox 3"/>
          <p:cNvSpPr txBox="1"/>
          <p:nvPr/>
        </p:nvSpPr>
        <p:spPr>
          <a:xfrm>
            <a:off x="198190" y="4166009"/>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Development</a:t>
            </a:r>
            <a:endParaRPr lang="en-IN" sz="2000" dirty="0">
              <a:latin typeface="Arial Black" panose="020B0A04020102020204" pitchFamily="34" charset="0"/>
            </a:endParaRPr>
          </a:p>
        </p:txBody>
      </p:sp>
      <p:sp>
        <p:nvSpPr>
          <p:cNvPr id="5" name="TextBox 4"/>
          <p:cNvSpPr txBox="1"/>
          <p:nvPr/>
        </p:nvSpPr>
        <p:spPr>
          <a:xfrm>
            <a:off x="198190" y="4564653"/>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Marketing</a:t>
            </a:r>
            <a:endParaRPr lang="en-IN" sz="2000" dirty="0">
              <a:latin typeface="Arial Black" panose="020B0A04020102020204" pitchFamily="34" charset="0"/>
            </a:endParaRPr>
          </a:p>
        </p:txBody>
      </p:sp>
      <p:sp>
        <p:nvSpPr>
          <p:cNvPr id="6" name="TextBox 5"/>
          <p:cNvSpPr txBox="1"/>
          <p:nvPr/>
        </p:nvSpPr>
        <p:spPr>
          <a:xfrm>
            <a:off x="198190" y="4956684"/>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Support</a:t>
            </a:r>
            <a:endParaRPr lang="en-IN" sz="2000" dirty="0">
              <a:latin typeface="Arial Black" panose="020B0A04020102020204" pitchFamily="34" charset="0"/>
            </a:endParaRPr>
          </a:p>
        </p:txBody>
      </p:sp>
      <p:sp>
        <p:nvSpPr>
          <p:cNvPr id="7" name="TextBox 6"/>
          <p:cNvSpPr txBox="1"/>
          <p:nvPr/>
        </p:nvSpPr>
        <p:spPr>
          <a:xfrm>
            <a:off x="198190" y="5355328"/>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Accounts</a:t>
            </a:r>
            <a:endParaRPr lang="en-IN" sz="2000" dirty="0">
              <a:latin typeface="Arial Black" panose="020B0A04020102020204" pitchFamily="34" charset="0"/>
            </a:endParaRPr>
          </a:p>
        </p:txBody>
      </p:sp>
      <p:sp>
        <p:nvSpPr>
          <p:cNvPr id="8" name="TextBox 7"/>
          <p:cNvSpPr txBox="1"/>
          <p:nvPr/>
        </p:nvSpPr>
        <p:spPr>
          <a:xfrm>
            <a:off x="204084" y="5755438"/>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Production</a:t>
            </a:r>
            <a:endParaRPr lang="en-IN" sz="2000" dirty="0">
              <a:latin typeface="Arial Black" panose="020B0A04020102020204" pitchFamily="34" charset="0"/>
            </a:endParaRPr>
          </a:p>
        </p:txBody>
      </p:sp>
      <p:sp>
        <p:nvSpPr>
          <p:cNvPr id="9" name="TextBox 8"/>
          <p:cNvSpPr txBox="1"/>
          <p:nvPr/>
        </p:nvSpPr>
        <p:spPr>
          <a:xfrm>
            <a:off x="2286422" y="3749550"/>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Total</a:t>
            </a:r>
            <a:endParaRPr lang="en-IN" sz="2000" dirty="0">
              <a:latin typeface="Arial Black" panose="020B0A04020102020204" pitchFamily="34" charset="0"/>
            </a:endParaRPr>
          </a:p>
        </p:txBody>
      </p:sp>
      <p:sp>
        <p:nvSpPr>
          <p:cNvPr id="10" name="TextBox 9"/>
          <p:cNvSpPr txBox="1"/>
          <p:nvPr/>
        </p:nvSpPr>
        <p:spPr>
          <a:xfrm>
            <a:off x="3750645" y="375069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Female</a:t>
            </a:r>
            <a:endParaRPr lang="en-IN" sz="2000" dirty="0">
              <a:latin typeface="Arial Black" panose="020B0A04020102020204" pitchFamily="34" charset="0"/>
            </a:endParaRPr>
          </a:p>
        </p:txBody>
      </p:sp>
      <p:sp>
        <p:nvSpPr>
          <p:cNvPr id="11" name="TextBox 10"/>
          <p:cNvSpPr txBox="1"/>
          <p:nvPr/>
        </p:nvSpPr>
        <p:spPr>
          <a:xfrm>
            <a:off x="5208974" y="3749550"/>
            <a:ext cx="1476011"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Male</a:t>
            </a:r>
            <a:endParaRPr lang="en-IN" sz="2000" dirty="0">
              <a:latin typeface="Arial Black" panose="020B0A04020102020204" pitchFamily="34" charset="0"/>
            </a:endParaRPr>
          </a:p>
        </p:txBody>
      </p:sp>
      <p:sp>
        <p:nvSpPr>
          <p:cNvPr id="12" name="TextBox 11"/>
          <p:cNvSpPr txBox="1"/>
          <p:nvPr/>
        </p:nvSpPr>
        <p:spPr>
          <a:xfrm>
            <a:off x="2292316" y="4151845"/>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6000</a:t>
            </a:r>
            <a:endParaRPr lang="en-IN" sz="2000" dirty="0">
              <a:latin typeface="Arial Black" panose="020B0A04020102020204" pitchFamily="34" charset="0"/>
            </a:endParaRPr>
          </a:p>
        </p:txBody>
      </p:sp>
      <p:sp>
        <p:nvSpPr>
          <p:cNvPr id="13" name="TextBox 12"/>
          <p:cNvSpPr txBox="1"/>
          <p:nvPr/>
        </p:nvSpPr>
        <p:spPr>
          <a:xfrm>
            <a:off x="3756539" y="415298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5600</a:t>
            </a:r>
            <a:endParaRPr lang="en-IN" sz="2000" dirty="0">
              <a:latin typeface="Arial Black" panose="020B0A04020102020204" pitchFamily="34" charset="0"/>
            </a:endParaRPr>
          </a:p>
        </p:txBody>
      </p:sp>
      <p:sp>
        <p:nvSpPr>
          <p:cNvPr id="14" name="TextBox 13"/>
          <p:cNvSpPr txBox="1"/>
          <p:nvPr/>
        </p:nvSpPr>
        <p:spPr>
          <a:xfrm>
            <a:off x="5214868" y="4151845"/>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400</a:t>
            </a:r>
            <a:endParaRPr lang="en-IN" sz="2000" dirty="0">
              <a:latin typeface="Arial Black" panose="020B0A04020102020204" pitchFamily="34" charset="0"/>
            </a:endParaRPr>
          </a:p>
        </p:txBody>
      </p:sp>
      <p:sp>
        <p:nvSpPr>
          <p:cNvPr id="15" name="TextBox 14"/>
          <p:cNvSpPr txBox="1"/>
          <p:nvPr/>
        </p:nvSpPr>
        <p:spPr>
          <a:xfrm>
            <a:off x="2292316" y="456350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9000</a:t>
            </a:r>
            <a:endParaRPr lang="en-IN" sz="2000" dirty="0">
              <a:latin typeface="Arial Black" panose="020B0A04020102020204" pitchFamily="34" charset="0"/>
            </a:endParaRPr>
          </a:p>
        </p:txBody>
      </p:sp>
      <p:sp>
        <p:nvSpPr>
          <p:cNvPr id="16" name="TextBox 15"/>
          <p:cNvSpPr txBox="1"/>
          <p:nvPr/>
        </p:nvSpPr>
        <p:spPr>
          <a:xfrm>
            <a:off x="3756539" y="4564653"/>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2000</a:t>
            </a:r>
            <a:endParaRPr lang="en-IN" sz="2000" dirty="0">
              <a:latin typeface="Arial Black" panose="020B0A04020102020204" pitchFamily="34" charset="0"/>
            </a:endParaRPr>
          </a:p>
        </p:txBody>
      </p:sp>
      <p:sp>
        <p:nvSpPr>
          <p:cNvPr id="17" name="TextBox 16"/>
          <p:cNvSpPr txBox="1"/>
          <p:nvPr/>
        </p:nvSpPr>
        <p:spPr>
          <a:xfrm>
            <a:off x="5214868" y="4563509"/>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7000</a:t>
            </a:r>
            <a:endParaRPr lang="en-IN" sz="2000" dirty="0">
              <a:latin typeface="Arial Black" panose="020B0A04020102020204" pitchFamily="34" charset="0"/>
            </a:endParaRPr>
          </a:p>
        </p:txBody>
      </p:sp>
      <p:sp>
        <p:nvSpPr>
          <p:cNvPr id="18" name="TextBox 17"/>
          <p:cNvSpPr txBox="1"/>
          <p:nvPr/>
        </p:nvSpPr>
        <p:spPr>
          <a:xfrm>
            <a:off x="2298210" y="496580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9000</a:t>
            </a:r>
            <a:endParaRPr lang="en-IN" sz="2000" dirty="0">
              <a:latin typeface="Arial Black" panose="020B0A04020102020204" pitchFamily="34" charset="0"/>
            </a:endParaRPr>
          </a:p>
        </p:txBody>
      </p:sp>
      <p:sp>
        <p:nvSpPr>
          <p:cNvPr id="19" name="TextBox 18"/>
          <p:cNvSpPr txBox="1"/>
          <p:nvPr/>
        </p:nvSpPr>
        <p:spPr>
          <a:xfrm>
            <a:off x="3762433" y="496694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6000</a:t>
            </a:r>
            <a:endParaRPr lang="en-IN" sz="2000" dirty="0">
              <a:latin typeface="Arial Black" panose="020B0A04020102020204" pitchFamily="34" charset="0"/>
            </a:endParaRPr>
          </a:p>
        </p:txBody>
      </p:sp>
      <p:sp>
        <p:nvSpPr>
          <p:cNvPr id="20" name="TextBox 19"/>
          <p:cNvSpPr txBox="1"/>
          <p:nvPr/>
        </p:nvSpPr>
        <p:spPr>
          <a:xfrm>
            <a:off x="5220762" y="496580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3000</a:t>
            </a:r>
            <a:endParaRPr lang="en-IN" sz="2000" dirty="0">
              <a:latin typeface="Arial Black" panose="020B0A04020102020204" pitchFamily="34" charset="0"/>
            </a:endParaRPr>
          </a:p>
        </p:txBody>
      </p:sp>
      <p:sp>
        <p:nvSpPr>
          <p:cNvPr id="21" name="TextBox 20"/>
          <p:cNvSpPr txBox="1"/>
          <p:nvPr/>
        </p:nvSpPr>
        <p:spPr>
          <a:xfrm>
            <a:off x="2298210" y="537517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8000</a:t>
            </a:r>
            <a:endParaRPr lang="en-IN" sz="2000" dirty="0">
              <a:latin typeface="Arial Black" panose="020B0A04020102020204" pitchFamily="34" charset="0"/>
            </a:endParaRPr>
          </a:p>
        </p:txBody>
      </p:sp>
      <p:sp>
        <p:nvSpPr>
          <p:cNvPr id="22" name="TextBox 21"/>
          <p:cNvSpPr txBox="1"/>
          <p:nvPr/>
        </p:nvSpPr>
        <p:spPr>
          <a:xfrm>
            <a:off x="3762433" y="5376323"/>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4800</a:t>
            </a:r>
            <a:endParaRPr lang="en-IN" sz="2000" dirty="0">
              <a:latin typeface="Arial Black" panose="020B0A04020102020204" pitchFamily="34" charset="0"/>
            </a:endParaRPr>
          </a:p>
        </p:txBody>
      </p:sp>
      <p:sp>
        <p:nvSpPr>
          <p:cNvPr id="23" name="TextBox 22"/>
          <p:cNvSpPr txBox="1"/>
          <p:nvPr/>
        </p:nvSpPr>
        <p:spPr>
          <a:xfrm>
            <a:off x="5220762" y="537517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3200</a:t>
            </a:r>
            <a:endParaRPr lang="en-IN" sz="2000" dirty="0">
              <a:latin typeface="Arial Black" panose="020B0A04020102020204" pitchFamily="34" charset="0"/>
            </a:endParaRPr>
          </a:p>
        </p:txBody>
      </p:sp>
      <p:sp>
        <p:nvSpPr>
          <p:cNvPr id="24" name="TextBox 23"/>
          <p:cNvSpPr txBox="1"/>
          <p:nvPr/>
        </p:nvSpPr>
        <p:spPr>
          <a:xfrm>
            <a:off x="2304104" y="577747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18000</a:t>
            </a:r>
            <a:endParaRPr lang="en-IN" sz="2000" dirty="0">
              <a:latin typeface="Arial Black" panose="020B0A04020102020204" pitchFamily="34" charset="0"/>
            </a:endParaRPr>
          </a:p>
        </p:txBody>
      </p:sp>
      <p:sp>
        <p:nvSpPr>
          <p:cNvPr id="25" name="TextBox 24"/>
          <p:cNvSpPr txBox="1"/>
          <p:nvPr/>
        </p:nvSpPr>
        <p:spPr>
          <a:xfrm>
            <a:off x="3768327" y="577861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1600</a:t>
            </a:r>
            <a:endParaRPr lang="en-IN" sz="2000" dirty="0">
              <a:latin typeface="Arial Black" panose="020B0A04020102020204" pitchFamily="34" charset="0"/>
            </a:endParaRPr>
          </a:p>
        </p:txBody>
      </p:sp>
      <p:sp>
        <p:nvSpPr>
          <p:cNvPr id="26" name="TextBox 25"/>
          <p:cNvSpPr txBox="1"/>
          <p:nvPr/>
        </p:nvSpPr>
        <p:spPr>
          <a:xfrm>
            <a:off x="5226656" y="577747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16400</a:t>
            </a:r>
            <a:endParaRPr lang="en-IN" sz="2000" dirty="0">
              <a:latin typeface="Arial Black" panose="020B0A04020102020204" pitchFamily="34" charset="0"/>
            </a:endParaRPr>
          </a:p>
        </p:txBody>
      </p:sp>
      <p:sp>
        <p:nvSpPr>
          <p:cNvPr id="50" name="TextBox 49"/>
          <p:cNvSpPr txBox="1"/>
          <p:nvPr/>
        </p:nvSpPr>
        <p:spPr>
          <a:xfrm>
            <a:off x="6804248" y="3170380"/>
            <a:ext cx="2339752" cy="1323439"/>
          </a:xfrm>
          <a:prstGeom prst="rect">
            <a:avLst/>
          </a:prstGeom>
          <a:noFill/>
          <a:ln w="12700">
            <a:noFill/>
          </a:ln>
        </p:spPr>
        <p:txBody>
          <a:bodyPr wrap="square" rtlCol="0">
            <a:spAutoFit/>
          </a:bodyPr>
          <a:lstStyle/>
          <a:p>
            <a:r>
              <a:rPr lang="en-US" sz="2000" dirty="0" smtClean="0">
                <a:latin typeface="Arial Black" panose="020B0A04020102020204" pitchFamily="34" charset="0"/>
              </a:rPr>
              <a:t>12% of 50000</a:t>
            </a:r>
          </a:p>
          <a:p>
            <a:r>
              <a:rPr lang="en-US" sz="2000" dirty="0" smtClean="0">
                <a:latin typeface="Arial Black" panose="020B0A04020102020204" pitchFamily="34" charset="0"/>
              </a:rPr>
              <a:t>(12/100)*50000</a:t>
            </a:r>
          </a:p>
          <a:p>
            <a:r>
              <a:rPr lang="en-US" sz="2000" dirty="0" smtClean="0">
                <a:latin typeface="Arial Black" panose="020B0A04020102020204" pitchFamily="34" charset="0"/>
              </a:rPr>
              <a:t>= 12 * 500</a:t>
            </a:r>
          </a:p>
          <a:p>
            <a:r>
              <a:rPr lang="en-US" sz="2000" dirty="0" smtClean="0">
                <a:latin typeface="Arial Black" panose="020B0A04020102020204" pitchFamily="34" charset="0"/>
              </a:rPr>
              <a:t>= 6000</a:t>
            </a:r>
            <a:endParaRPr lang="en-IN" sz="2000" dirty="0">
              <a:latin typeface="Arial Black" panose="020B0A04020102020204" pitchFamily="34" charset="0"/>
            </a:endParaRPr>
          </a:p>
        </p:txBody>
      </p:sp>
      <p:sp>
        <p:nvSpPr>
          <p:cNvPr id="51" name="Rectangle 50"/>
          <p:cNvSpPr/>
          <p:nvPr/>
        </p:nvSpPr>
        <p:spPr>
          <a:xfrm>
            <a:off x="388653" y="2875002"/>
            <a:ext cx="3339825" cy="646331"/>
          </a:xfrm>
          <a:prstGeom prst="rect">
            <a:avLst/>
          </a:prstGeom>
        </p:spPr>
        <p:txBody>
          <a:bodyPr wrap="none">
            <a:spAutoFit/>
          </a:bodyPr>
          <a:lstStyle/>
          <a:p>
            <a:r>
              <a:rPr lang="en-US" dirty="0" smtClean="0">
                <a:latin typeface="Arial Black" panose="020B0A04020102020204" pitchFamily="34" charset="0"/>
              </a:rPr>
              <a:t>Total Employees = 50000</a:t>
            </a:r>
          </a:p>
          <a:p>
            <a:r>
              <a:rPr lang="en-US" dirty="0">
                <a:latin typeface="Arial Black" panose="020B0A04020102020204" pitchFamily="34" charset="0"/>
              </a:rPr>
              <a:t>	f</a:t>
            </a:r>
            <a:r>
              <a:rPr lang="en-US" dirty="0" smtClean="0">
                <a:latin typeface="Arial Black" panose="020B0A04020102020204" pitchFamily="34" charset="0"/>
              </a:rPr>
              <a:t> : m 	    =  2 : 3</a:t>
            </a:r>
            <a:endParaRPr lang="en-US" dirty="0">
              <a:latin typeface="Arial Black" panose="020B0A04020102020204" pitchFamily="34" charset="0"/>
            </a:endParaRPr>
          </a:p>
        </p:txBody>
      </p:sp>
      <p:sp>
        <p:nvSpPr>
          <p:cNvPr id="52" name="Rectangle 51"/>
          <p:cNvSpPr/>
          <p:nvPr/>
        </p:nvSpPr>
        <p:spPr>
          <a:xfrm>
            <a:off x="3750645" y="2903010"/>
            <a:ext cx="2928446" cy="646331"/>
          </a:xfrm>
          <a:prstGeom prst="rect">
            <a:avLst/>
          </a:prstGeom>
        </p:spPr>
        <p:txBody>
          <a:bodyPr wrap="square">
            <a:spAutoFit/>
          </a:bodyPr>
          <a:lstStyle/>
          <a:p>
            <a:r>
              <a:rPr lang="en-US" dirty="0" smtClean="0">
                <a:latin typeface="Arial Black" panose="020B0A04020102020204" pitchFamily="34" charset="0"/>
              </a:rPr>
              <a:t>5x = 50000</a:t>
            </a:r>
          </a:p>
          <a:p>
            <a:r>
              <a:rPr lang="en-US" dirty="0">
                <a:latin typeface="Arial Black" panose="020B0A04020102020204" pitchFamily="34" charset="0"/>
              </a:rPr>
              <a:t>f</a:t>
            </a:r>
            <a:r>
              <a:rPr lang="en-US" dirty="0" smtClean="0">
                <a:latin typeface="Arial Black" panose="020B0A04020102020204" pitchFamily="34" charset="0"/>
              </a:rPr>
              <a:t> = 20000; m = 30000</a:t>
            </a:r>
          </a:p>
        </p:txBody>
      </p:sp>
      <p:sp>
        <p:nvSpPr>
          <p:cNvPr id="53" name="TextBox 52"/>
          <p:cNvSpPr txBox="1"/>
          <p:nvPr/>
        </p:nvSpPr>
        <p:spPr>
          <a:xfrm>
            <a:off x="2304103" y="617916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50000</a:t>
            </a:r>
            <a:endParaRPr lang="en-IN" sz="2000" dirty="0">
              <a:latin typeface="Arial Black" panose="020B0A04020102020204" pitchFamily="34" charset="0"/>
            </a:endParaRPr>
          </a:p>
        </p:txBody>
      </p:sp>
      <p:sp>
        <p:nvSpPr>
          <p:cNvPr id="54" name="TextBox 53"/>
          <p:cNvSpPr txBox="1"/>
          <p:nvPr/>
        </p:nvSpPr>
        <p:spPr>
          <a:xfrm>
            <a:off x="3768326" y="618030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20000</a:t>
            </a:r>
            <a:endParaRPr lang="en-IN" sz="2000" dirty="0">
              <a:latin typeface="Arial Black" panose="020B0A04020102020204" pitchFamily="34" charset="0"/>
            </a:endParaRPr>
          </a:p>
        </p:txBody>
      </p:sp>
      <p:sp>
        <p:nvSpPr>
          <p:cNvPr id="55" name="TextBox 54"/>
          <p:cNvSpPr txBox="1"/>
          <p:nvPr/>
        </p:nvSpPr>
        <p:spPr>
          <a:xfrm>
            <a:off x="5226655" y="617916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30000</a:t>
            </a:r>
            <a:endParaRPr lang="en-IN" sz="2000" dirty="0">
              <a:latin typeface="Arial Black" panose="020B0A04020102020204" pitchFamily="34" charset="0"/>
            </a:endParaRPr>
          </a:p>
        </p:txBody>
      </p:sp>
      <p:sp>
        <p:nvSpPr>
          <p:cNvPr id="56" name="TextBox 55"/>
          <p:cNvSpPr txBox="1"/>
          <p:nvPr/>
        </p:nvSpPr>
        <p:spPr>
          <a:xfrm>
            <a:off x="6804248" y="4637311"/>
            <a:ext cx="2339752" cy="1323439"/>
          </a:xfrm>
          <a:prstGeom prst="rect">
            <a:avLst/>
          </a:prstGeom>
          <a:noFill/>
          <a:ln w="12700">
            <a:noFill/>
          </a:ln>
        </p:spPr>
        <p:txBody>
          <a:bodyPr wrap="square" rtlCol="0">
            <a:spAutoFit/>
          </a:bodyPr>
          <a:lstStyle/>
          <a:p>
            <a:r>
              <a:rPr lang="en-US" sz="2000" dirty="0" smtClean="0">
                <a:latin typeface="Arial Black" panose="020B0A04020102020204" pitchFamily="34" charset="0"/>
              </a:rPr>
              <a:t>28% of 20000</a:t>
            </a:r>
          </a:p>
          <a:p>
            <a:r>
              <a:rPr lang="en-US" sz="2000" dirty="0" smtClean="0">
                <a:latin typeface="Arial Black" panose="020B0A04020102020204" pitchFamily="34" charset="0"/>
              </a:rPr>
              <a:t>(28/100)*20000</a:t>
            </a:r>
          </a:p>
          <a:p>
            <a:r>
              <a:rPr lang="en-US" sz="2000" dirty="0" smtClean="0">
                <a:latin typeface="Arial Black" panose="020B0A04020102020204" pitchFamily="34" charset="0"/>
              </a:rPr>
              <a:t>= 28 * 200</a:t>
            </a:r>
          </a:p>
          <a:p>
            <a:r>
              <a:rPr lang="en-US" sz="2000" dirty="0" smtClean="0">
                <a:latin typeface="Arial Black" panose="020B0A04020102020204" pitchFamily="34" charset="0"/>
              </a:rPr>
              <a:t>= 5600</a:t>
            </a:r>
            <a:endParaRPr lang="en-IN" sz="2000" dirty="0">
              <a:latin typeface="Arial Black" panose="020B0A04020102020204" pitchFamily="34" charset="0"/>
            </a:endParaRPr>
          </a:p>
        </p:txBody>
      </p:sp>
      <p:sp>
        <p:nvSpPr>
          <p:cNvPr id="57" name="TextBox 56"/>
          <p:cNvSpPr txBox="1"/>
          <p:nvPr/>
        </p:nvSpPr>
        <p:spPr>
          <a:xfrm>
            <a:off x="198190" y="6179164"/>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Total</a:t>
            </a:r>
            <a:endParaRPr lang="en-IN" sz="2000" dirty="0">
              <a:latin typeface="Arial Black" panose="020B0A04020102020204" pitchFamily="34" charset="0"/>
            </a:endParaRPr>
          </a:p>
        </p:txBody>
      </p:sp>
    </p:spTree>
    <p:extLst>
      <p:ext uri="{BB962C8B-B14F-4D97-AF65-F5344CB8AC3E}">
        <p14:creationId xmlns:p14="http://schemas.microsoft.com/office/powerpoint/2010/main" val="208016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53" grpId="0" animBg="1"/>
      <p:bldP spid="54" grpId="0" animBg="1"/>
      <p:bldP spid="55" grpId="0" animBg="1"/>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856984" cy="769441"/>
          </a:xfrm>
          <a:prstGeom prst="rect">
            <a:avLst/>
          </a:prstGeom>
        </p:spPr>
        <p:txBody>
          <a:bodyPr wrap="square">
            <a:spAutoFit/>
          </a:bodyPr>
          <a:lstStyle/>
          <a:p>
            <a:r>
              <a:rPr lang="en-IN" sz="2200" b="1" dirty="0"/>
              <a:t>11. In how many departments do women outnumber men?</a:t>
            </a:r>
          </a:p>
          <a:p>
            <a:r>
              <a:rPr lang="en-IN" sz="2200" b="1" dirty="0"/>
              <a:t>a) 2 		b) 3		c) 1		d) None of these</a:t>
            </a:r>
          </a:p>
        </p:txBody>
      </p:sp>
      <p:sp>
        <p:nvSpPr>
          <p:cNvPr id="3" name="TextBox 2"/>
          <p:cNvSpPr txBox="1"/>
          <p:nvPr/>
        </p:nvSpPr>
        <p:spPr>
          <a:xfrm>
            <a:off x="198190" y="4166009"/>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Development</a:t>
            </a:r>
            <a:endParaRPr lang="en-IN" sz="2000" dirty="0">
              <a:latin typeface="Arial Black" panose="020B0A04020102020204" pitchFamily="34" charset="0"/>
            </a:endParaRPr>
          </a:p>
        </p:txBody>
      </p:sp>
      <p:sp>
        <p:nvSpPr>
          <p:cNvPr id="4" name="TextBox 3"/>
          <p:cNvSpPr txBox="1"/>
          <p:nvPr/>
        </p:nvSpPr>
        <p:spPr>
          <a:xfrm>
            <a:off x="198190" y="4564653"/>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Marketing</a:t>
            </a:r>
            <a:endParaRPr lang="en-IN" sz="2000" dirty="0">
              <a:latin typeface="Arial Black" panose="020B0A04020102020204" pitchFamily="34" charset="0"/>
            </a:endParaRPr>
          </a:p>
        </p:txBody>
      </p:sp>
      <p:sp>
        <p:nvSpPr>
          <p:cNvPr id="5" name="TextBox 4"/>
          <p:cNvSpPr txBox="1"/>
          <p:nvPr/>
        </p:nvSpPr>
        <p:spPr>
          <a:xfrm>
            <a:off x="198190" y="4956684"/>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Support</a:t>
            </a:r>
            <a:endParaRPr lang="en-IN" sz="2000" dirty="0">
              <a:latin typeface="Arial Black" panose="020B0A04020102020204" pitchFamily="34" charset="0"/>
            </a:endParaRPr>
          </a:p>
        </p:txBody>
      </p:sp>
      <p:sp>
        <p:nvSpPr>
          <p:cNvPr id="6" name="TextBox 5"/>
          <p:cNvSpPr txBox="1"/>
          <p:nvPr/>
        </p:nvSpPr>
        <p:spPr>
          <a:xfrm>
            <a:off x="198190" y="5355328"/>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Accounts</a:t>
            </a:r>
            <a:endParaRPr lang="en-IN" sz="2000" dirty="0">
              <a:latin typeface="Arial Black" panose="020B0A04020102020204" pitchFamily="34" charset="0"/>
            </a:endParaRPr>
          </a:p>
        </p:txBody>
      </p:sp>
      <p:sp>
        <p:nvSpPr>
          <p:cNvPr id="7" name="TextBox 6"/>
          <p:cNvSpPr txBox="1"/>
          <p:nvPr/>
        </p:nvSpPr>
        <p:spPr>
          <a:xfrm>
            <a:off x="204084" y="5755438"/>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Production</a:t>
            </a:r>
            <a:endParaRPr lang="en-IN" sz="2000" dirty="0">
              <a:latin typeface="Arial Black" panose="020B0A04020102020204" pitchFamily="34" charset="0"/>
            </a:endParaRPr>
          </a:p>
        </p:txBody>
      </p:sp>
      <p:sp>
        <p:nvSpPr>
          <p:cNvPr id="8" name="TextBox 7"/>
          <p:cNvSpPr txBox="1"/>
          <p:nvPr/>
        </p:nvSpPr>
        <p:spPr>
          <a:xfrm>
            <a:off x="2286422" y="3749550"/>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Total</a:t>
            </a:r>
            <a:endParaRPr lang="en-IN" sz="2000" dirty="0">
              <a:latin typeface="Arial Black" panose="020B0A04020102020204" pitchFamily="34" charset="0"/>
            </a:endParaRPr>
          </a:p>
        </p:txBody>
      </p:sp>
      <p:sp>
        <p:nvSpPr>
          <p:cNvPr id="9" name="TextBox 8"/>
          <p:cNvSpPr txBox="1"/>
          <p:nvPr/>
        </p:nvSpPr>
        <p:spPr>
          <a:xfrm>
            <a:off x="3750645" y="375069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Female</a:t>
            </a:r>
            <a:endParaRPr lang="en-IN" sz="2000" dirty="0">
              <a:latin typeface="Arial Black" panose="020B0A04020102020204" pitchFamily="34" charset="0"/>
            </a:endParaRPr>
          </a:p>
        </p:txBody>
      </p:sp>
      <p:sp>
        <p:nvSpPr>
          <p:cNvPr id="10" name="TextBox 9"/>
          <p:cNvSpPr txBox="1"/>
          <p:nvPr/>
        </p:nvSpPr>
        <p:spPr>
          <a:xfrm>
            <a:off x="5208974" y="3749550"/>
            <a:ext cx="1476011"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Male</a:t>
            </a:r>
            <a:endParaRPr lang="en-IN" sz="2000" dirty="0">
              <a:latin typeface="Arial Black" panose="020B0A04020102020204" pitchFamily="34" charset="0"/>
            </a:endParaRPr>
          </a:p>
        </p:txBody>
      </p:sp>
      <p:sp>
        <p:nvSpPr>
          <p:cNvPr id="11" name="TextBox 10"/>
          <p:cNvSpPr txBox="1"/>
          <p:nvPr/>
        </p:nvSpPr>
        <p:spPr>
          <a:xfrm>
            <a:off x="2292316" y="4151845"/>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6000</a:t>
            </a:r>
            <a:endParaRPr lang="en-IN" sz="2000" dirty="0">
              <a:latin typeface="Arial Black" panose="020B0A04020102020204" pitchFamily="34" charset="0"/>
            </a:endParaRPr>
          </a:p>
        </p:txBody>
      </p:sp>
      <p:sp>
        <p:nvSpPr>
          <p:cNvPr id="12" name="TextBox 11"/>
          <p:cNvSpPr txBox="1"/>
          <p:nvPr/>
        </p:nvSpPr>
        <p:spPr>
          <a:xfrm>
            <a:off x="3756539" y="415298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5600</a:t>
            </a:r>
            <a:endParaRPr lang="en-IN" sz="2000" dirty="0">
              <a:latin typeface="Arial Black" panose="020B0A04020102020204" pitchFamily="34" charset="0"/>
            </a:endParaRPr>
          </a:p>
        </p:txBody>
      </p:sp>
      <p:sp>
        <p:nvSpPr>
          <p:cNvPr id="13" name="TextBox 12"/>
          <p:cNvSpPr txBox="1"/>
          <p:nvPr/>
        </p:nvSpPr>
        <p:spPr>
          <a:xfrm>
            <a:off x="5214868" y="4151845"/>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400</a:t>
            </a:r>
            <a:endParaRPr lang="en-IN" sz="2000" dirty="0">
              <a:latin typeface="Arial Black" panose="020B0A04020102020204" pitchFamily="34" charset="0"/>
            </a:endParaRPr>
          </a:p>
        </p:txBody>
      </p:sp>
      <p:sp>
        <p:nvSpPr>
          <p:cNvPr id="14" name="TextBox 13"/>
          <p:cNvSpPr txBox="1"/>
          <p:nvPr/>
        </p:nvSpPr>
        <p:spPr>
          <a:xfrm>
            <a:off x="2292316" y="456350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9000</a:t>
            </a:r>
            <a:endParaRPr lang="en-IN" sz="2000" dirty="0">
              <a:latin typeface="Arial Black" panose="020B0A04020102020204" pitchFamily="34" charset="0"/>
            </a:endParaRPr>
          </a:p>
        </p:txBody>
      </p:sp>
      <p:sp>
        <p:nvSpPr>
          <p:cNvPr id="15" name="TextBox 14"/>
          <p:cNvSpPr txBox="1"/>
          <p:nvPr/>
        </p:nvSpPr>
        <p:spPr>
          <a:xfrm>
            <a:off x="3756539" y="4564653"/>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2000</a:t>
            </a:r>
            <a:endParaRPr lang="en-IN" sz="2000" dirty="0">
              <a:latin typeface="Arial Black" panose="020B0A04020102020204" pitchFamily="34" charset="0"/>
            </a:endParaRPr>
          </a:p>
        </p:txBody>
      </p:sp>
      <p:sp>
        <p:nvSpPr>
          <p:cNvPr id="16" name="TextBox 15"/>
          <p:cNvSpPr txBox="1"/>
          <p:nvPr/>
        </p:nvSpPr>
        <p:spPr>
          <a:xfrm>
            <a:off x="5214868" y="4563509"/>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7000</a:t>
            </a:r>
            <a:endParaRPr lang="en-IN" sz="2000" dirty="0">
              <a:latin typeface="Arial Black" panose="020B0A04020102020204" pitchFamily="34" charset="0"/>
            </a:endParaRPr>
          </a:p>
        </p:txBody>
      </p:sp>
      <p:sp>
        <p:nvSpPr>
          <p:cNvPr id="17" name="TextBox 16"/>
          <p:cNvSpPr txBox="1"/>
          <p:nvPr/>
        </p:nvSpPr>
        <p:spPr>
          <a:xfrm>
            <a:off x="2298210" y="496580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9000</a:t>
            </a:r>
            <a:endParaRPr lang="en-IN" sz="2000" dirty="0">
              <a:latin typeface="Arial Black" panose="020B0A04020102020204" pitchFamily="34" charset="0"/>
            </a:endParaRPr>
          </a:p>
        </p:txBody>
      </p:sp>
      <p:sp>
        <p:nvSpPr>
          <p:cNvPr id="18" name="TextBox 17"/>
          <p:cNvSpPr txBox="1"/>
          <p:nvPr/>
        </p:nvSpPr>
        <p:spPr>
          <a:xfrm>
            <a:off x="3762433" y="496694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6000</a:t>
            </a:r>
            <a:endParaRPr lang="en-IN" sz="2000" dirty="0">
              <a:latin typeface="Arial Black" panose="020B0A04020102020204" pitchFamily="34" charset="0"/>
            </a:endParaRPr>
          </a:p>
        </p:txBody>
      </p:sp>
      <p:sp>
        <p:nvSpPr>
          <p:cNvPr id="19" name="TextBox 18"/>
          <p:cNvSpPr txBox="1"/>
          <p:nvPr/>
        </p:nvSpPr>
        <p:spPr>
          <a:xfrm>
            <a:off x="5220762" y="496580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3000</a:t>
            </a:r>
            <a:endParaRPr lang="en-IN" sz="2000" dirty="0">
              <a:latin typeface="Arial Black" panose="020B0A04020102020204" pitchFamily="34" charset="0"/>
            </a:endParaRPr>
          </a:p>
        </p:txBody>
      </p:sp>
      <p:sp>
        <p:nvSpPr>
          <p:cNvPr id="20" name="TextBox 19"/>
          <p:cNvSpPr txBox="1"/>
          <p:nvPr/>
        </p:nvSpPr>
        <p:spPr>
          <a:xfrm>
            <a:off x="2298210" y="537517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8000</a:t>
            </a:r>
            <a:endParaRPr lang="en-IN" sz="2000" dirty="0">
              <a:latin typeface="Arial Black" panose="020B0A04020102020204" pitchFamily="34" charset="0"/>
            </a:endParaRPr>
          </a:p>
        </p:txBody>
      </p:sp>
      <p:sp>
        <p:nvSpPr>
          <p:cNvPr id="21" name="TextBox 20"/>
          <p:cNvSpPr txBox="1"/>
          <p:nvPr/>
        </p:nvSpPr>
        <p:spPr>
          <a:xfrm>
            <a:off x="3762433" y="5376323"/>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4800</a:t>
            </a:r>
            <a:endParaRPr lang="en-IN" sz="2000" dirty="0">
              <a:latin typeface="Arial Black" panose="020B0A04020102020204" pitchFamily="34" charset="0"/>
            </a:endParaRPr>
          </a:p>
        </p:txBody>
      </p:sp>
      <p:sp>
        <p:nvSpPr>
          <p:cNvPr id="22" name="TextBox 21"/>
          <p:cNvSpPr txBox="1"/>
          <p:nvPr/>
        </p:nvSpPr>
        <p:spPr>
          <a:xfrm>
            <a:off x="5220762" y="537517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3200</a:t>
            </a:r>
            <a:endParaRPr lang="en-IN" sz="2000" dirty="0">
              <a:latin typeface="Arial Black" panose="020B0A04020102020204" pitchFamily="34" charset="0"/>
            </a:endParaRPr>
          </a:p>
        </p:txBody>
      </p:sp>
      <p:sp>
        <p:nvSpPr>
          <p:cNvPr id="23" name="TextBox 22"/>
          <p:cNvSpPr txBox="1"/>
          <p:nvPr/>
        </p:nvSpPr>
        <p:spPr>
          <a:xfrm>
            <a:off x="2304104" y="577747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18000</a:t>
            </a:r>
            <a:endParaRPr lang="en-IN" sz="2000" dirty="0">
              <a:latin typeface="Arial Black" panose="020B0A04020102020204" pitchFamily="34" charset="0"/>
            </a:endParaRPr>
          </a:p>
        </p:txBody>
      </p:sp>
      <p:sp>
        <p:nvSpPr>
          <p:cNvPr id="24" name="TextBox 23"/>
          <p:cNvSpPr txBox="1"/>
          <p:nvPr/>
        </p:nvSpPr>
        <p:spPr>
          <a:xfrm>
            <a:off x="3768327" y="577861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1600</a:t>
            </a:r>
            <a:endParaRPr lang="en-IN" sz="2000" dirty="0">
              <a:latin typeface="Arial Black" panose="020B0A04020102020204" pitchFamily="34" charset="0"/>
            </a:endParaRPr>
          </a:p>
        </p:txBody>
      </p:sp>
      <p:sp>
        <p:nvSpPr>
          <p:cNvPr id="25" name="TextBox 24"/>
          <p:cNvSpPr txBox="1"/>
          <p:nvPr/>
        </p:nvSpPr>
        <p:spPr>
          <a:xfrm>
            <a:off x="5226656" y="577747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164</a:t>
            </a:r>
            <a:r>
              <a:rPr lang="en-US" sz="2000" dirty="0" smtClean="0">
                <a:latin typeface="Arial Black" panose="020B0A04020102020204" pitchFamily="34" charset="0"/>
              </a:rPr>
              <a:t>00</a:t>
            </a:r>
            <a:endParaRPr lang="en-IN" sz="2000" dirty="0">
              <a:latin typeface="Arial Black" panose="020B0A04020102020204" pitchFamily="34" charset="0"/>
            </a:endParaRPr>
          </a:p>
        </p:txBody>
      </p:sp>
      <p:sp>
        <p:nvSpPr>
          <p:cNvPr id="26" name="TextBox 25"/>
          <p:cNvSpPr txBox="1"/>
          <p:nvPr/>
        </p:nvSpPr>
        <p:spPr>
          <a:xfrm>
            <a:off x="2304103" y="617916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50000</a:t>
            </a:r>
            <a:endParaRPr lang="en-IN" sz="2000" dirty="0">
              <a:latin typeface="Arial Black" panose="020B0A04020102020204" pitchFamily="34" charset="0"/>
            </a:endParaRPr>
          </a:p>
        </p:txBody>
      </p:sp>
      <p:sp>
        <p:nvSpPr>
          <p:cNvPr id="27" name="TextBox 26"/>
          <p:cNvSpPr txBox="1"/>
          <p:nvPr/>
        </p:nvSpPr>
        <p:spPr>
          <a:xfrm>
            <a:off x="3768326" y="618030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20000</a:t>
            </a:r>
            <a:endParaRPr lang="en-IN" sz="2000" dirty="0">
              <a:latin typeface="Arial Black" panose="020B0A04020102020204" pitchFamily="34" charset="0"/>
            </a:endParaRPr>
          </a:p>
        </p:txBody>
      </p:sp>
      <p:sp>
        <p:nvSpPr>
          <p:cNvPr id="28" name="TextBox 27"/>
          <p:cNvSpPr txBox="1"/>
          <p:nvPr/>
        </p:nvSpPr>
        <p:spPr>
          <a:xfrm>
            <a:off x="5226655" y="617916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30000</a:t>
            </a:r>
            <a:endParaRPr lang="en-IN" sz="2000" dirty="0">
              <a:latin typeface="Arial Black" panose="020B0A04020102020204" pitchFamily="34" charset="0"/>
            </a:endParaRPr>
          </a:p>
        </p:txBody>
      </p:sp>
      <p:sp>
        <p:nvSpPr>
          <p:cNvPr id="29" name="TextBox 28"/>
          <p:cNvSpPr txBox="1"/>
          <p:nvPr/>
        </p:nvSpPr>
        <p:spPr>
          <a:xfrm>
            <a:off x="198190" y="6179164"/>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Total</a:t>
            </a:r>
            <a:endParaRPr lang="en-IN" sz="2000" dirty="0">
              <a:latin typeface="Arial Black" panose="020B0A04020102020204" pitchFamily="34" charset="0"/>
            </a:endParaRPr>
          </a:p>
        </p:txBody>
      </p:sp>
      <p:sp>
        <p:nvSpPr>
          <p:cNvPr id="30" name="TextBox 29"/>
          <p:cNvSpPr txBox="1"/>
          <p:nvPr/>
        </p:nvSpPr>
        <p:spPr>
          <a:xfrm>
            <a:off x="3995936" y="1124744"/>
            <a:ext cx="1656184" cy="400110"/>
          </a:xfrm>
          <a:prstGeom prst="rect">
            <a:avLst/>
          </a:prstGeom>
          <a:noFill/>
          <a:ln w="12700">
            <a:noFill/>
          </a:ln>
        </p:spPr>
        <p:txBody>
          <a:bodyPr wrap="square" rtlCol="0">
            <a:spAutoFit/>
          </a:bodyPr>
          <a:lstStyle/>
          <a:p>
            <a:r>
              <a:rPr lang="en-US" sz="2000" dirty="0" smtClean="0">
                <a:latin typeface="Arial Black" panose="020B0A04020102020204" pitchFamily="34" charset="0"/>
              </a:rPr>
              <a:t>Answer : b</a:t>
            </a:r>
            <a:endParaRPr lang="en-IN" sz="2000" dirty="0">
              <a:latin typeface="Arial Black" panose="020B0A04020102020204" pitchFamily="34" charset="0"/>
            </a:endParaRPr>
          </a:p>
        </p:txBody>
      </p:sp>
      <p:sp>
        <p:nvSpPr>
          <p:cNvPr id="31" name="Rectangle 30"/>
          <p:cNvSpPr/>
          <p:nvPr/>
        </p:nvSpPr>
        <p:spPr>
          <a:xfrm>
            <a:off x="107504" y="1524854"/>
            <a:ext cx="8856984" cy="1107996"/>
          </a:xfrm>
          <a:prstGeom prst="rect">
            <a:avLst/>
          </a:prstGeom>
        </p:spPr>
        <p:txBody>
          <a:bodyPr wrap="square">
            <a:spAutoFit/>
          </a:bodyPr>
          <a:lstStyle/>
          <a:p>
            <a:r>
              <a:rPr lang="en-IN" sz="2200" b="1" dirty="0"/>
              <a:t>12. What percentage of the number of men working in accounts is the number of men working in development?</a:t>
            </a:r>
          </a:p>
          <a:p>
            <a:r>
              <a:rPr lang="en-IN" sz="2200" b="1" dirty="0"/>
              <a:t>a) 12.5%	 b) 20%	</a:t>
            </a:r>
            <a:r>
              <a:rPr lang="en-IN" sz="2200" b="1" dirty="0" smtClean="0"/>
              <a:t>	c</a:t>
            </a:r>
            <a:r>
              <a:rPr lang="en-IN" sz="2200" b="1" dirty="0"/>
              <a:t>) 10%	</a:t>
            </a:r>
            <a:r>
              <a:rPr lang="en-IN" sz="2200" b="1" dirty="0" smtClean="0"/>
              <a:t>	d</a:t>
            </a:r>
            <a:r>
              <a:rPr lang="en-IN" sz="2200" b="1" dirty="0"/>
              <a:t>) 25%</a:t>
            </a:r>
          </a:p>
        </p:txBody>
      </p:sp>
      <p:sp>
        <p:nvSpPr>
          <p:cNvPr id="32" name="Rectangle 31"/>
          <p:cNvSpPr/>
          <p:nvPr/>
        </p:nvSpPr>
        <p:spPr>
          <a:xfrm>
            <a:off x="227801" y="2684538"/>
            <a:ext cx="3359805" cy="923330"/>
          </a:xfrm>
          <a:prstGeom prst="rect">
            <a:avLst/>
          </a:prstGeom>
        </p:spPr>
        <p:txBody>
          <a:bodyPr wrap="square">
            <a:spAutoFit/>
          </a:bodyPr>
          <a:lstStyle/>
          <a:p>
            <a:pPr>
              <a:lnSpc>
                <a:spcPct val="150000"/>
              </a:lnSpc>
            </a:pPr>
            <a:r>
              <a:rPr lang="en-US" dirty="0" smtClean="0">
                <a:latin typeface="Arial Black" panose="020B0A04020102020204" pitchFamily="34" charset="0"/>
              </a:rPr>
              <a:t>(x / 100) * 3200 = 400</a:t>
            </a:r>
          </a:p>
          <a:p>
            <a:pPr>
              <a:lnSpc>
                <a:spcPct val="150000"/>
              </a:lnSpc>
            </a:pPr>
            <a:r>
              <a:rPr lang="en-US" dirty="0">
                <a:latin typeface="Arial Black" panose="020B0A04020102020204" pitchFamily="34" charset="0"/>
              </a:rPr>
              <a:t>(x / 100</a:t>
            </a:r>
            <a:r>
              <a:rPr lang="en-US" dirty="0" smtClean="0">
                <a:latin typeface="Arial Black" panose="020B0A04020102020204" pitchFamily="34" charset="0"/>
              </a:rPr>
              <a:t>)	  =  (4 / 32)</a:t>
            </a:r>
            <a:endParaRPr lang="en-US" dirty="0">
              <a:latin typeface="Arial Black" panose="020B0A04020102020204" pitchFamily="34" charset="0"/>
            </a:endParaRPr>
          </a:p>
        </p:txBody>
      </p:sp>
      <p:cxnSp>
        <p:nvCxnSpPr>
          <p:cNvPr id="34" name="Straight Connector 33"/>
          <p:cNvCxnSpPr/>
          <p:nvPr/>
        </p:nvCxnSpPr>
        <p:spPr>
          <a:xfrm flipH="1">
            <a:off x="2699792" y="2780928"/>
            <a:ext cx="31579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07704" y="2794438"/>
            <a:ext cx="31579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8327" y="2684538"/>
            <a:ext cx="2709396" cy="923330"/>
          </a:xfrm>
          <a:prstGeom prst="rect">
            <a:avLst/>
          </a:prstGeom>
        </p:spPr>
        <p:txBody>
          <a:bodyPr wrap="none">
            <a:spAutoFit/>
          </a:bodyPr>
          <a:lstStyle/>
          <a:p>
            <a:pPr>
              <a:lnSpc>
                <a:spcPct val="150000"/>
              </a:lnSpc>
            </a:pPr>
            <a:r>
              <a:rPr lang="en-US" dirty="0">
                <a:latin typeface="Arial Black" panose="020B0A04020102020204" pitchFamily="34" charset="0"/>
              </a:rPr>
              <a:t>(x / 100</a:t>
            </a:r>
            <a:r>
              <a:rPr lang="en-US" dirty="0" smtClean="0">
                <a:latin typeface="Arial Black" panose="020B0A04020102020204" pitchFamily="34" charset="0"/>
              </a:rPr>
              <a:t>)     =  (1 </a:t>
            </a:r>
            <a:r>
              <a:rPr lang="en-US" dirty="0">
                <a:latin typeface="Arial Black" panose="020B0A04020102020204" pitchFamily="34" charset="0"/>
              </a:rPr>
              <a:t>/ </a:t>
            </a:r>
            <a:r>
              <a:rPr lang="en-US" dirty="0" smtClean="0">
                <a:latin typeface="Arial Black" panose="020B0A04020102020204" pitchFamily="34" charset="0"/>
              </a:rPr>
              <a:t>8)</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x    =  100 / 8</a:t>
            </a:r>
            <a:endParaRPr lang="en-US" dirty="0">
              <a:latin typeface="Arial Black" panose="020B0A04020102020204" pitchFamily="34" charset="0"/>
            </a:endParaRPr>
          </a:p>
        </p:txBody>
      </p:sp>
      <p:sp>
        <p:nvSpPr>
          <p:cNvPr id="39" name="Rectangle 38"/>
          <p:cNvSpPr/>
          <p:nvPr/>
        </p:nvSpPr>
        <p:spPr>
          <a:xfrm>
            <a:off x="6912768" y="2774255"/>
            <a:ext cx="2051720" cy="923330"/>
          </a:xfrm>
          <a:prstGeom prst="rect">
            <a:avLst/>
          </a:prstGeom>
        </p:spPr>
        <p:txBody>
          <a:bodyPr wrap="square">
            <a:spAutoFit/>
          </a:bodyPr>
          <a:lstStyle/>
          <a:p>
            <a:r>
              <a:rPr lang="en-US" dirty="0" smtClean="0">
                <a:latin typeface="Arial Black" panose="020B0A04020102020204" pitchFamily="34" charset="0"/>
              </a:rPr>
              <a:t>X   =   12.5</a:t>
            </a:r>
          </a:p>
          <a:p>
            <a:endParaRPr lang="en-US" dirty="0">
              <a:latin typeface="Arial Black" panose="020B0A04020102020204" pitchFamily="34" charset="0"/>
            </a:endParaRPr>
          </a:p>
          <a:p>
            <a:r>
              <a:rPr lang="en-US" dirty="0" smtClean="0">
                <a:latin typeface="Arial Black" panose="020B0A04020102020204" pitchFamily="34" charset="0"/>
              </a:rPr>
              <a:t>Answer : a</a:t>
            </a:r>
            <a:endParaRPr lang="en-IN" dirty="0"/>
          </a:p>
        </p:txBody>
      </p:sp>
    </p:spTree>
    <p:extLst>
      <p:ext uri="{BB962C8B-B14F-4D97-AF65-F5344CB8AC3E}">
        <p14:creationId xmlns:p14="http://schemas.microsoft.com/office/powerpoint/2010/main" val="80752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107996"/>
          </a:xfrm>
          <a:prstGeom prst="rect">
            <a:avLst/>
          </a:prstGeom>
        </p:spPr>
        <p:txBody>
          <a:bodyPr wrap="square">
            <a:spAutoFit/>
          </a:bodyPr>
          <a:lstStyle/>
          <a:p>
            <a:r>
              <a:rPr lang="en-IN" sz="2200" b="1" dirty="0"/>
              <a:t>13. What percentage of the number of women working in support services is the number of women working in marketing?</a:t>
            </a:r>
          </a:p>
          <a:p>
            <a:r>
              <a:rPr lang="en-IN" sz="2200" b="1" dirty="0"/>
              <a:t>a) 33% 	b) 25%	c) 50% 	d) 20%</a:t>
            </a:r>
          </a:p>
        </p:txBody>
      </p:sp>
      <p:sp>
        <p:nvSpPr>
          <p:cNvPr id="3" name="TextBox 2"/>
          <p:cNvSpPr txBox="1"/>
          <p:nvPr/>
        </p:nvSpPr>
        <p:spPr>
          <a:xfrm>
            <a:off x="198190" y="4166009"/>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Development</a:t>
            </a:r>
            <a:endParaRPr lang="en-IN" sz="2000" dirty="0">
              <a:latin typeface="Arial Black" panose="020B0A04020102020204" pitchFamily="34" charset="0"/>
            </a:endParaRPr>
          </a:p>
        </p:txBody>
      </p:sp>
      <p:sp>
        <p:nvSpPr>
          <p:cNvPr id="4" name="TextBox 3"/>
          <p:cNvSpPr txBox="1"/>
          <p:nvPr/>
        </p:nvSpPr>
        <p:spPr>
          <a:xfrm>
            <a:off x="198190" y="4564653"/>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Marketing</a:t>
            </a:r>
            <a:endParaRPr lang="en-IN" sz="2000" dirty="0">
              <a:latin typeface="Arial Black" panose="020B0A04020102020204" pitchFamily="34" charset="0"/>
            </a:endParaRPr>
          </a:p>
        </p:txBody>
      </p:sp>
      <p:sp>
        <p:nvSpPr>
          <p:cNvPr id="5" name="TextBox 4"/>
          <p:cNvSpPr txBox="1"/>
          <p:nvPr/>
        </p:nvSpPr>
        <p:spPr>
          <a:xfrm>
            <a:off x="198190" y="4956684"/>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Support</a:t>
            </a:r>
            <a:endParaRPr lang="en-IN" sz="2000" dirty="0">
              <a:latin typeface="Arial Black" panose="020B0A04020102020204" pitchFamily="34" charset="0"/>
            </a:endParaRPr>
          </a:p>
        </p:txBody>
      </p:sp>
      <p:sp>
        <p:nvSpPr>
          <p:cNvPr id="6" name="TextBox 5"/>
          <p:cNvSpPr txBox="1"/>
          <p:nvPr/>
        </p:nvSpPr>
        <p:spPr>
          <a:xfrm>
            <a:off x="198190" y="5355328"/>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Accounts</a:t>
            </a:r>
            <a:endParaRPr lang="en-IN" sz="2000" dirty="0">
              <a:latin typeface="Arial Black" panose="020B0A04020102020204" pitchFamily="34" charset="0"/>
            </a:endParaRPr>
          </a:p>
        </p:txBody>
      </p:sp>
      <p:sp>
        <p:nvSpPr>
          <p:cNvPr id="7" name="TextBox 6"/>
          <p:cNvSpPr txBox="1"/>
          <p:nvPr/>
        </p:nvSpPr>
        <p:spPr>
          <a:xfrm>
            <a:off x="204084" y="5755438"/>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Production</a:t>
            </a:r>
            <a:endParaRPr lang="en-IN" sz="2000" dirty="0">
              <a:latin typeface="Arial Black" panose="020B0A04020102020204" pitchFamily="34" charset="0"/>
            </a:endParaRPr>
          </a:p>
        </p:txBody>
      </p:sp>
      <p:sp>
        <p:nvSpPr>
          <p:cNvPr id="8" name="TextBox 7"/>
          <p:cNvSpPr txBox="1"/>
          <p:nvPr/>
        </p:nvSpPr>
        <p:spPr>
          <a:xfrm>
            <a:off x="2286422" y="3749550"/>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Total</a:t>
            </a:r>
            <a:endParaRPr lang="en-IN" sz="2000" dirty="0">
              <a:latin typeface="Arial Black" panose="020B0A04020102020204" pitchFamily="34" charset="0"/>
            </a:endParaRPr>
          </a:p>
        </p:txBody>
      </p:sp>
      <p:sp>
        <p:nvSpPr>
          <p:cNvPr id="9" name="TextBox 8"/>
          <p:cNvSpPr txBox="1"/>
          <p:nvPr/>
        </p:nvSpPr>
        <p:spPr>
          <a:xfrm>
            <a:off x="3750645" y="375069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Female</a:t>
            </a:r>
            <a:endParaRPr lang="en-IN" sz="2000" dirty="0">
              <a:latin typeface="Arial Black" panose="020B0A04020102020204" pitchFamily="34" charset="0"/>
            </a:endParaRPr>
          </a:p>
        </p:txBody>
      </p:sp>
      <p:sp>
        <p:nvSpPr>
          <p:cNvPr id="10" name="TextBox 9"/>
          <p:cNvSpPr txBox="1"/>
          <p:nvPr/>
        </p:nvSpPr>
        <p:spPr>
          <a:xfrm>
            <a:off x="5208974" y="3749550"/>
            <a:ext cx="1476011"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Male</a:t>
            </a:r>
            <a:endParaRPr lang="en-IN" sz="2000" dirty="0">
              <a:latin typeface="Arial Black" panose="020B0A04020102020204" pitchFamily="34" charset="0"/>
            </a:endParaRPr>
          </a:p>
        </p:txBody>
      </p:sp>
      <p:sp>
        <p:nvSpPr>
          <p:cNvPr id="11" name="TextBox 10"/>
          <p:cNvSpPr txBox="1"/>
          <p:nvPr/>
        </p:nvSpPr>
        <p:spPr>
          <a:xfrm>
            <a:off x="2292316" y="4151845"/>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6000</a:t>
            </a:r>
            <a:endParaRPr lang="en-IN" sz="2000" dirty="0">
              <a:latin typeface="Arial Black" panose="020B0A04020102020204" pitchFamily="34" charset="0"/>
            </a:endParaRPr>
          </a:p>
        </p:txBody>
      </p:sp>
      <p:sp>
        <p:nvSpPr>
          <p:cNvPr id="12" name="TextBox 11"/>
          <p:cNvSpPr txBox="1"/>
          <p:nvPr/>
        </p:nvSpPr>
        <p:spPr>
          <a:xfrm>
            <a:off x="3756539" y="415298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5600</a:t>
            </a:r>
            <a:endParaRPr lang="en-IN" sz="2000" dirty="0">
              <a:latin typeface="Arial Black" panose="020B0A04020102020204" pitchFamily="34" charset="0"/>
            </a:endParaRPr>
          </a:p>
        </p:txBody>
      </p:sp>
      <p:sp>
        <p:nvSpPr>
          <p:cNvPr id="13" name="TextBox 12"/>
          <p:cNvSpPr txBox="1"/>
          <p:nvPr/>
        </p:nvSpPr>
        <p:spPr>
          <a:xfrm>
            <a:off x="5214868" y="4151845"/>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400</a:t>
            </a:r>
            <a:endParaRPr lang="en-IN" sz="2000" dirty="0">
              <a:latin typeface="Arial Black" panose="020B0A04020102020204" pitchFamily="34" charset="0"/>
            </a:endParaRPr>
          </a:p>
        </p:txBody>
      </p:sp>
      <p:sp>
        <p:nvSpPr>
          <p:cNvPr id="14" name="TextBox 13"/>
          <p:cNvSpPr txBox="1"/>
          <p:nvPr/>
        </p:nvSpPr>
        <p:spPr>
          <a:xfrm>
            <a:off x="2292316" y="456350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9000</a:t>
            </a:r>
            <a:endParaRPr lang="en-IN" sz="2000" dirty="0">
              <a:latin typeface="Arial Black" panose="020B0A04020102020204" pitchFamily="34" charset="0"/>
            </a:endParaRPr>
          </a:p>
        </p:txBody>
      </p:sp>
      <p:sp>
        <p:nvSpPr>
          <p:cNvPr id="15" name="TextBox 14"/>
          <p:cNvSpPr txBox="1"/>
          <p:nvPr/>
        </p:nvSpPr>
        <p:spPr>
          <a:xfrm>
            <a:off x="3756539" y="4564653"/>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2000</a:t>
            </a:r>
            <a:endParaRPr lang="en-IN" sz="2000" dirty="0">
              <a:latin typeface="Arial Black" panose="020B0A04020102020204" pitchFamily="34" charset="0"/>
            </a:endParaRPr>
          </a:p>
        </p:txBody>
      </p:sp>
      <p:sp>
        <p:nvSpPr>
          <p:cNvPr id="16" name="TextBox 15"/>
          <p:cNvSpPr txBox="1"/>
          <p:nvPr/>
        </p:nvSpPr>
        <p:spPr>
          <a:xfrm>
            <a:off x="5214868" y="4563509"/>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7000</a:t>
            </a:r>
            <a:endParaRPr lang="en-IN" sz="2000" dirty="0">
              <a:latin typeface="Arial Black" panose="020B0A04020102020204" pitchFamily="34" charset="0"/>
            </a:endParaRPr>
          </a:p>
        </p:txBody>
      </p:sp>
      <p:sp>
        <p:nvSpPr>
          <p:cNvPr id="17" name="TextBox 16"/>
          <p:cNvSpPr txBox="1"/>
          <p:nvPr/>
        </p:nvSpPr>
        <p:spPr>
          <a:xfrm>
            <a:off x="2298210" y="496580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9000</a:t>
            </a:r>
            <a:endParaRPr lang="en-IN" sz="2000" dirty="0">
              <a:latin typeface="Arial Black" panose="020B0A04020102020204" pitchFamily="34" charset="0"/>
            </a:endParaRPr>
          </a:p>
        </p:txBody>
      </p:sp>
      <p:sp>
        <p:nvSpPr>
          <p:cNvPr id="18" name="TextBox 17"/>
          <p:cNvSpPr txBox="1"/>
          <p:nvPr/>
        </p:nvSpPr>
        <p:spPr>
          <a:xfrm>
            <a:off x="3762433" y="496694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6000</a:t>
            </a:r>
            <a:endParaRPr lang="en-IN" sz="2000" dirty="0">
              <a:latin typeface="Arial Black" panose="020B0A04020102020204" pitchFamily="34" charset="0"/>
            </a:endParaRPr>
          </a:p>
        </p:txBody>
      </p:sp>
      <p:sp>
        <p:nvSpPr>
          <p:cNvPr id="19" name="TextBox 18"/>
          <p:cNvSpPr txBox="1"/>
          <p:nvPr/>
        </p:nvSpPr>
        <p:spPr>
          <a:xfrm>
            <a:off x="5220762" y="496580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3000</a:t>
            </a:r>
            <a:endParaRPr lang="en-IN" sz="2000" dirty="0">
              <a:latin typeface="Arial Black" panose="020B0A04020102020204" pitchFamily="34" charset="0"/>
            </a:endParaRPr>
          </a:p>
        </p:txBody>
      </p:sp>
      <p:sp>
        <p:nvSpPr>
          <p:cNvPr id="20" name="TextBox 19"/>
          <p:cNvSpPr txBox="1"/>
          <p:nvPr/>
        </p:nvSpPr>
        <p:spPr>
          <a:xfrm>
            <a:off x="2298210" y="537517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8000</a:t>
            </a:r>
            <a:endParaRPr lang="en-IN" sz="2000" dirty="0">
              <a:latin typeface="Arial Black" panose="020B0A04020102020204" pitchFamily="34" charset="0"/>
            </a:endParaRPr>
          </a:p>
        </p:txBody>
      </p:sp>
      <p:sp>
        <p:nvSpPr>
          <p:cNvPr id="21" name="TextBox 20"/>
          <p:cNvSpPr txBox="1"/>
          <p:nvPr/>
        </p:nvSpPr>
        <p:spPr>
          <a:xfrm>
            <a:off x="3762433" y="5376323"/>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4800</a:t>
            </a:r>
            <a:endParaRPr lang="en-IN" sz="2000" dirty="0">
              <a:latin typeface="Arial Black" panose="020B0A04020102020204" pitchFamily="34" charset="0"/>
            </a:endParaRPr>
          </a:p>
        </p:txBody>
      </p:sp>
      <p:sp>
        <p:nvSpPr>
          <p:cNvPr id="22" name="TextBox 21"/>
          <p:cNvSpPr txBox="1"/>
          <p:nvPr/>
        </p:nvSpPr>
        <p:spPr>
          <a:xfrm>
            <a:off x="5220762" y="537517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3200</a:t>
            </a:r>
            <a:endParaRPr lang="en-IN" sz="2000" dirty="0">
              <a:latin typeface="Arial Black" panose="020B0A04020102020204" pitchFamily="34" charset="0"/>
            </a:endParaRPr>
          </a:p>
        </p:txBody>
      </p:sp>
      <p:sp>
        <p:nvSpPr>
          <p:cNvPr id="23" name="TextBox 22"/>
          <p:cNvSpPr txBox="1"/>
          <p:nvPr/>
        </p:nvSpPr>
        <p:spPr>
          <a:xfrm>
            <a:off x="2304104" y="577747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18000</a:t>
            </a:r>
            <a:endParaRPr lang="en-IN" sz="2000" dirty="0">
              <a:latin typeface="Arial Black" panose="020B0A04020102020204" pitchFamily="34" charset="0"/>
            </a:endParaRPr>
          </a:p>
        </p:txBody>
      </p:sp>
      <p:sp>
        <p:nvSpPr>
          <p:cNvPr id="24" name="TextBox 23"/>
          <p:cNvSpPr txBox="1"/>
          <p:nvPr/>
        </p:nvSpPr>
        <p:spPr>
          <a:xfrm>
            <a:off x="3768327" y="577861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1600</a:t>
            </a:r>
            <a:endParaRPr lang="en-IN" sz="2000" dirty="0">
              <a:latin typeface="Arial Black" panose="020B0A04020102020204" pitchFamily="34" charset="0"/>
            </a:endParaRPr>
          </a:p>
        </p:txBody>
      </p:sp>
      <p:sp>
        <p:nvSpPr>
          <p:cNvPr id="25" name="TextBox 24"/>
          <p:cNvSpPr txBox="1"/>
          <p:nvPr/>
        </p:nvSpPr>
        <p:spPr>
          <a:xfrm>
            <a:off x="5226656" y="577747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164</a:t>
            </a:r>
            <a:r>
              <a:rPr lang="en-US" sz="2000" dirty="0" smtClean="0">
                <a:latin typeface="Arial Black" panose="020B0A04020102020204" pitchFamily="34" charset="0"/>
              </a:rPr>
              <a:t>00</a:t>
            </a:r>
            <a:endParaRPr lang="en-IN" sz="2000" dirty="0">
              <a:latin typeface="Arial Black" panose="020B0A04020102020204" pitchFamily="34" charset="0"/>
            </a:endParaRPr>
          </a:p>
        </p:txBody>
      </p:sp>
      <p:sp>
        <p:nvSpPr>
          <p:cNvPr id="26" name="TextBox 25"/>
          <p:cNvSpPr txBox="1"/>
          <p:nvPr/>
        </p:nvSpPr>
        <p:spPr>
          <a:xfrm>
            <a:off x="2304103" y="617916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50000</a:t>
            </a:r>
            <a:endParaRPr lang="en-IN" sz="2000" dirty="0">
              <a:latin typeface="Arial Black" panose="020B0A04020102020204" pitchFamily="34" charset="0"/>
            </a:endParaRPr>
          </a:p>
        </p:txBody>
      </p:sp>
      <p:sp>
        <p:nvSpPr>
          <p:cNvPr id="27" name="TextBox 26"/>
          <p:cNvSpPr txBox="1"/>
          <p:nvPr/>
        </p:nvSpPr>
        <p:spPr>
          <a:xfrm>
            <a:off x="3768326" y="618030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20000</a:t>
            </a:r>
            <a:endParaRPr lang="en-IN" sz="2000" dirty="0">
              <a:latin typeface="Arial Black" panose="020B0A04020102020204" pitchFamily="34" charset="0"/>
            </a:endParaRPr>
          </a:p>
        </p:txBody>
      </p:sp>
      <p:sp>
        <p:nvSpPr>
          <p:cNvPr id="28" name="TextBox 27"/>
          <p:cNvSpPr txBox="1"/>
          <p:nvPr/>
        </p:nvSpPr>
        <p:spPr>
          <a:xfrm>
            <a:off x="5226655" y="617916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30000</a:t>
            </a:r>
            <a:endParaRPr lang="en-IN" sz="2000" dirty="0">
              <a:latin typeface="Arial Black" panose="020B0A04020102020204" pitchFamily="34" charset="0"/>
            </a:endParaRPr>
          </a:p>
        </p:txBody>
      </p:sp>
      <p:sp>
        <p:nvSpPr>
          <p:cNvPr id="29" name="TextBox 28"/>
          <p:cNvSpPr txBox="1"/>
          <p:nvPr/>
        </p:nvSpPr>
        <p:spPr>
          <a:xfrm>
            <a:off x="198190" y="6179164"/>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Total</a:t>
            </a:r>
            <a:endParaRPr lang="en-IN" sz="2000" dirty="0">
              <a:latin typeface="Arial Black" panose="020B0A04020102020204" pitchFamily="34" charset="0"/>
            </a:endParaRPr>
          </a:p>
        </p:txBody>
      </p:sp>
      <p:sp>
        <p:nvSpPr>
          <p:cNvPr id="30" name="Rectangle 29"/>
          <p:cNvSpPr/>
          <p:nvPr/>
        </p:nvSpPr>
        <p:spPr>
          <a:xfrm>
            <a:off x="222410" y="1224628"/>
            <a:ext cx="3125453" cy="507831"/>
          </a:xfrm>
          <a:prstGeom prst="rect">
            <a:avLst/>
          </a:prstGeom>
        </p:spPr>
        <p:txBody>
          <a:bodyPr wrap="square">
            <a:spAutoFit/>
          </a:bodyPr>
          <a:lstStyle/>
          <a:p>
            <a:pPr>
              <a:lnSpc>
                <a:spcPct val="150000"/>
              </a:lnSpc>
            </a:pPr>
            <a:r>
              <a:rPr lang="en-US" dirty="0" smtClean="0">
                <a:latin typeface="Arial Black" panose="020B0A04020102020204" pitchFamily="34" charset="0"/>
              </a:rPr>
              <a:t>(x / 100) * 6000 = 2000</a:t>
            </a:r>
          </a:p>
        </p:txBody>
      </p:sp>
      <p:sp>
        <p:nvSpPr>
          <p:cNvPr id="31" name="Rectangle 30"/>
          <p:cNvSpPr/>
          <p:nvPr/>
        </p:nvSpPr>
        <p:spPr>
          <a:xfrm>
            <a:off x="3419872" y="1224628"/>
            <a:ext cx="2363147" cy="507831"/>
          </a:xfrm>
          <a:prstGeom prst="rect">
            <a:avLst/>
          </a:prstGeom>
        </p:spPr>
        <p:txBody>
          <a:bodyPr wrap="none">
            <a:spAutoFit/>
          </a:bodyPr>
          <a:lstStyle/>
          <a:p>
            <a:pPr>
              <a:lnSpc>
                <a:spcPct val="150000"/>
              </a:lnSpc>
            </a:pPr>
            <a:r>
              <a:rPr lang="en-US" dirty="0">
                <a:latin typeface="Arial Black" panose="020B0A04020102020204" pitchFamily="34" charset="0"/>
              </a:rPr>
              <a:t>(x / </a:t>
            </a:r>
            <a:r>
              <a:rPr lang="en-US" dirty="0" smtClean="0">
                <a:latin typeface="Arial Black" panose="020B0A04020102020204" pitchFamily="34" charset="0"/>
              </a:rPr>
              <a:t>100)  </a:t>
            </a:r>
            <a:r>
              <a:rPr lang="en-US" dirty="0">
                <a:latin typeface="Arial Black" panose="020B0A04020102020204" pitchFamily="34" charset="0"/>
              </a:rPr>
              <a:t>=  </a:t>
            </a:r>
            <a:r>
              <a:rPr lang="en-US" dirty="0" smtClean="0">
                <a:latin typeface="Arial Black" panose="020B0A04020102020204" pitchFamily="34" charset="0"/>
              </a:rPr>
              <a:t>(1 </a:t>
            </a:r>
            <a:r>
              <a:rPr lang="en-US" dirty="0">
                <a:latin typeface="Arial Black" panose="020B0A04020102020204" pitchFamily="34" charset="0"/>
              </a:rPr>
              <a:t>/ </a:t>
            </a:r>
            <a:r>
              <a:rPr lang="en-US" dirty="0" smtClean="0">
                <a:latin typeface="Arial Black" panose="020B0A04020102020204" pitchFamily="34" charset="0"/>
              </a:rPr>
              <a:t>3)</a:t>
            </a:r>
            <a:endParaRPr lang="en-US" dirty="0">
              <a:latin typeface="Arial Black" panose="020B0A04020102020204" pitchFamily="34" charset="0"/>
            </a:endParaRPr>
          </a:p>
        </p:txBody>
      </p:sp>
      <p:sp>
        <p:nvSpPr>
          <p:cNvPr id="32" name="Rectangle 31"/>
          <p:cNvSpPr/>
          <p:nvPr/>
        </p:nvSpPr>
        <p:spPr>
          <a:xfrm>
            <a:off x="6125093" y="1246171"/>
            <a:ext cx="1107996" cy="464743"/>
          </a:xfrm>
          <a:prstGeom prst="rect">
            <a:avLst/>
          </a:prstGeom>
        </p:spPr>
        <p:txBody>
          <a:bodyPr wrap="none">
            <a:spAutoFit/>
          </a:bodyPr>
          <a:lstStyle/>
          <a:p>
            <a:pPr>
              <a:lnSpc>
                <a:spcPct val="150000"/>
              </a:lnSpc>
            </a:pPr>
            <a:r>
              <a:rPr lang="en-US" dirty="0" smtClean="0">
                <a:latin typeface="Arial Black" panose="020B0A04020102020204" pitchFamily="34" charset="0"/>
              </a:rPr>
              <a:t>33.33%</a:t>
            </a:r>
            <a:endParaRPr lang="en-US" dirty="0">
              <a:latin typeface="Arial Black" panose="020B0A04020102020204" pitchFamily="34" charset="0"/>
            </a:endParaRPr>
          </a:p>
        </p:txBody>
      </p:sp>
      <p:sp>
        <p:nvSpPr>
          <p:cNvPr id="33" name="Rectangle 32"/>
          <p:cNvSpPr/>
          <p:nvPr/>
        </p:nvSpPr>
        <p:spPr>
          <a:xfrm>
            <a:off x="7393425" y="1246170"/>
            <a:ext cx="1643071" cy="507831"/>
          </a:xfrm>
          <a:prstGeom prst="rect">
            <a:avLst/>
          </a:prstGeom>
        </p:spPr>
        <p:txBody>
          <a:bodyPr wrap="square">
            <a:spAutoFit/>
          </a:bodyPr>
          <a:lstStyle/>
          <a:p>
            <a:pPr>
              <a:lnSpc>
                <a:spcPct val="150000"/>
              </a:lnSpc>
            </a:pPr>
            <a:r>
              <a:rPr lang="en-US" dirty="0" smtClean="0">
                <a:latin typeface="Arial Black" panose="020B0A04020102020204" pitchFamily="34" charset="0"/>
              </a:rPr>
              <a:t>Answer : a</a:t>
            </a:r>
            <a:endParaRPr lang="en-US" dirty="0">
              <a:latin typeface="Arial Black" panose="020B0A04020102020204" pitchFamily="34" charset="0"/>
            </a:endParaRPr>
          </a:p>
        </p:txBody>
      </p:sp>
      <p:sp>
        <p:nvSpPr>
          <p:cNvPr id="34" name="Rectangle 33"/>
          <p:cNvSpPr/>
          <p:nvPr/>
        </p:nvSpPr>
        <p:spPr>
          <a:xfrm>
            <a:off x="179512" y="1776255"/>
            <a:ext cx="8712968" cy="1107996"/>
          </a:xfrm>
          <a:prstGeom prst="rect">
            <a:avLst/>
          </a:prstGeom>
        </p:spPr>
        <p:txBody>
          <a:bodyPr wrap="square">
            <a:spAutoFit/>
          </a:bodyPr>
          <a:lstStyle/>
          <a:p>
            <a:r>
              <a:rPr lang="en-IN" sz="2200" b="1" dirty="0"/>
              <a:t>14. Across all departments, what is the highest ratio of female and male employees?</a:t>
            </a:r>
          </a:p>
          <a:p>
            <a:r>
              <a:rPr lang="en-IN" sz="2200" b="1" dirty="0"/>
              <a:t>a) 4:41	</a:t>
            </a:r>
            <a:r>
              <a:rPr lang="en-IN" sz="2200" b="1" dirty="0" smtClean="0"/>
              <a:t>	b</a:t>
            </a:r>
            <a:r>
              <a:rPr lang="en-IN" sz="2200" b="1" dirty="0"/>
              <a:t>) 14:1	</a:t>
            </a:r>
            <a:r>
              <a:rPr lang="en-IN" sz="2200" b="1" dirty="0" smtClean="0"/>
              <a:t>	c</a:t>
            </a:r>
            <a:r>
              <a:rPr lang="en-IN" sz="2200" b="1" dirty="0"/>
              <a:t>) 2:7		d) 3:2</a:t>
            </a:r>
          </a:p>
        </p:txBody>
      </p:sp>
      <p:sp>
        <p:nvSpPr>
          <p:cNvPr id="35" name="TextBox 34"/>
          <p:cNvSpPr txBox="1"/>
          <p:nvPr/>
        </p:nvSpPr>
        <p:spPr>
          <a:xfrm>
            <a:off x="6694058" y="4169561"/>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14 : 1</a:t>
            </a:r>
            <a:endParaRPr lang="en-IN" sz="2000" dirty="0">
              <a:latin typeface="Arial Black" panose="020B0A04020102020204" pitchFamily="34" charset="0"/>
            </a:endParaRPr>
          </a:p>
        </p:txBody>
      </p:sp>
      <p:sp>
        <p:nvSpPr>
          <p:cNvPr id="36" name="TextBox 35"/>
          <p:cNvSpPr txBox="1"/>
          <p:nvPr/>
        </p:nvSpPr>
        <p:spPr>
          <a:xfrm>
            <a:off x="6684984" y="4976306"/>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 : 1</a:t>
            </a:r>
            <a:endParaRPr lang="en-IN" sz="2000" dirty="0">
              <a:latin typeface="Arial Black" panose="020B0A04020102020204" pitchFamily="34" charset="0"/>
            </a:endParaRPr>
          </a:p>
        </p:txBody>
      </p:sp>
      <p:sp>
        <p:nvSpPr>
          <p:cNvPr id="37" name="TextBox 36"/>
          <p:cNvSpPr txBox="1"/>
          <p:nvPr/>
        </p:nvSpPr>
        <p:spPr>
          <a:xfrm>
            <a:off x="6679091" y="5384215"/>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 : 2</a:t>
            </a:r>
            <a:endParaRPr lang="en-IN" sz="2000" dirty="0">
              <a:latin typeface="Arial Black" panose="020B0A04020102020204" pitchFamily="34" charset="0"/>
            </a:endParaRPr>
          </a:p>
        </p:txBody>
      </p:sp>
      <p:sp>
        <p:nvSpPr>
          <p:cNvPr id="38" name="Rectangle 37"/>
          <p:cNvSpPr/>
          <p:nvPr/>
        </p:nvSpPr>
        <p:spPr>
          <a:xfrm>
            <a:off x="6745145" y="2894673"/>
            <a:ext cx="1643071" cy="507831"/>
          </a:xfrm>
          <a:prstGeom prst="rect">
            <a:avLst/>
          </a:prstGeom>
        </p:spPr>
        <p:txBody>
          <a:bodyPr wrap="square">
            <a:spAutoFit/>
          </a:bodyPr>
          <a:lstStyle/>
          <a:p>
            <a:pPr>
              <a:lnSpc>
                <a:spcPct val="150000"/>
              </a:lnSpc>
            </a:pPr>
            <a:r>
              <a:rPr lang="en-US" dirty="0" smtClean="0">
                <a:latin typeface="Arial Black" panose="020B0A04020102020204" pitchFamily="34" charset="0"/>
              </a:rPr>
              <a:t>Answer : b</a:t>
            </a:r>
            <a:endParaRPr lang="en-US" dirty="0">
              <a:latin typeface="Arial Black" panose="020B0A04020102020204" pitchFamily="34" charset="0"/>
            </a:endParaRPr>
          </a:p>
        </p:txBody>
      </p:sp>
    </p:spTree>
    <p:extLst>
      <p:ext uri="{BB962C8B-B14F-4D97-AF65-F5344CB8AC3E}">
        <p14:creationId xmlns:p14="http://schemas.microsoft.com/office/powerpoint/2010/main" val="200539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P spid="32" grpId="0"/>
      <p:bldP spid="33" grpId="0"/>
      <p:bldP spid="34" grpId="0"/>
      <p:bldP spid="35" grpId="0" animBg="1"/>
      <p:bldP spid="36" grpId="0" animBg="1"/>
      <p:bldP spid="37" grpId="0" animBg="1"/>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90" y="4166009"/>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Development</a:t>
            </a:r>
            <a:endParaRPr lang="en-IN" sz="2000" dirty="0">
              <a:latin typeface="Arial Black" panose="020B0A04020102020204" pitchFamily="34" charset="0"/>
            </a:endParaRPr>
          </a:p>
        </p:txBody>
      </p:sp>
      <p:sp>
        <p:nvSpPr>
          <p:cNvPr id="3" name="TextBox 2"/>
          <p:cNvSpPr txBox="1"/>
          <p:nvPr/>
        </p:nvSpPr>
        <p:spPr>
          <a:xfrm>
            <a:off x="198190" y="4564653"/>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Marketing</a:t>
            </a:r>
            <a:endParaRPr lang="en-IN" sz="2000" dirty="0">
              <a:latin typeface="Arial Black" panose="020B0A04020102020204" pitchFamily="34" charset="0"/>
            </a:endParaRPr>
          </a:p>
        </p:txBody>
      </p:sp>
      <p:sp>
        <p:nvSpPr>
          <p:cNvPr id="4" name="TextBox 3"/>
          <p:cNvSpPr txBox="1"/>
          <p:nvPr/>
        </p:nvSpPr>
        <p:spPr>
          <a:xfrm>
            <a:off x="198190" y="4956684"/>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Support</a:t>
            </a:r>
            <a:endParaRPr lang="en-IN" sz="2000" dirty="0">
              <a:latin typeface="Arial Black" panose="020B0A04020102020204" pitchFamily="34" charset="0"/>
            </a:endParaRPr>
          </a:p>
        </p:txBody>
      </p:sp>
      <p:sp>
        <p:nvSpPr>
          <p:cNvPr id="5" name="TextBox 4"/>
          <p:cNvSpPr txBox="1"/>
          <p:nvPr/>
        </p:nvSpPr>
        <p:spPr>
          <a:xfrm>
            <a:off x="198190" y="5355328"/>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Accounts</a:t>
            </a:r>
            <a:endParaRPr lang="en-IN" sz="2000" dirty="0">
              <a:latin typeface="Arial Black" panose="020B0A04020102020204" pitchFamily="34" charset="0"/>
            </a:endParaRPr>
          </a:p>
        </p:txBody>
      </p:sp>
      <p:sp>
        <p:nvSpPr>
          <p:cNvPr id="6" name="TextBox 5"/>
          <p:cNvSpPr txBox="1"/>
          <p:nvPr/>
        </p:nvSpPr>
        <p:spPr>
          <a:xfrm>
            <a:off x="204084" y="5755438"/>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Production</a:t>
            </a:r>
            <a:endParaRPr lang="en-IN" sz="2000" dirty="0">
              <a:latin typeface="Arial Black" panose="020B0A04020102020204" pitchFamily="34" charset="0"/>
            </a:endParaRPr>
          </a:p>
        </p:txBody>
      </p:sp>
      <p:sp>
        <p:nvSpPr>
          <p:cNvPr id="7" name="TextBox 6"/>
          <p:cNvSpPr txBox="1"/>
          <p:nvPr/>
        </p:nvSpPr>
        <p:spPr>
          <a:xfrm>
            <a:off x="2286422" y="3749550"/>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Total</a:t>
            </a:r>
            <a:endParaRPr lang="en-IN" sz="2000" dirty="0">
              <a:latin typeface="Arial Black" panose="020B0A04020102020204" pitchFamily="34" charset="0"/>
            </a:endParaRPr>
          </a:p>
        </p:txBody>
      </p:sp>
      <p:sp>
        <p:nvSpPr>
          <p:cNvPr id="8" name="TextBox 7"/>
          <p:cNvSpPr txBox="1"/>
          <p:nvPr/>
        </p:nvSpPr>
        <p:spPr>
          <a:xfrm>
            <a:off x="3750645" y="375069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Female</a:t>
            </a:r>
            <a:endParaRPr lang="en-IN" sz="2000" dirty="0">
              <a:latin typeface="Arial Black" panose="020B0A04020102020204" pitchFamily="34" charset="0"/>
            </a:endParaRPr>
          </a:p>
        </p:txBody>
      </p:sp>
      <p:sp>
        <p:nvSpPr>
          <p:cNvPr id="9" name="TextBox 8"/>
          <p:cNvSpPr txBox="1"/>
          <p:nvPr/>
        </p:nvSpPr>
        <p:spPr>
          <a:xfrm>
            <a:off x="5208974" y="3749550"/>
            <a:ext cx="1476011"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Male</a:t>
            </a:r>
            <a:endParaRPr lang="en-IN" sz="2000" dirty="0">
              <a:latin typeface="Arial Black" panose="020B0A04020102020204" pitchFamily="34" charset="0"/>
            </a:endParaRPr>
          </a:p>
        </p:txBody>
      </p:sp>
      <p:sp>
        <p:nvSpPr>
          <p:cNvPr id="10" name="TextBox 9"/>
          <p:cNvSpPr txBox="1"/>
          <p:nvPr/>
        </p:nvSpPr>
        <p:spPr>
          <a:xfrm>
            <a:off x="2292316" y="4151845"/>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6000</a:t>
            </a:r>
            <a:endParaRPr lang="en-IN" sz="2000" dirty="0">
              <a:latin typeface="Arial Black" panose="020B0A04020102020204" pitchFamily="34" charset="0"/>
            </a:endParaRPr>
          </a:p>
        </p:txBody>
      </p:sp>
      <p:sp>
        <p:nvSpPr>
          <p:cNvPr id="11" name="TextBox 10"/>
          <p:cNvSpPr txBox="1"/>
          <p:nvPr/>
        </p:nvSpPr>
        <p:spPr>
          <a:xfrm>
            <a:off x="3756539" y="415298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5600</a:t>
            </a:r>
            <a:endParaRPr lang="en-IN" sz="2000" dirty="0">
              <a:latin typeface="Arial Black" panose="020B0A04020102020204" pitchFamily="34" charset="0"/>
            </a:endParaRPr>
          </a:p>
        </p:txBody>
      </p:sp>
      <p:sp>
        <p:nvSpPr>
          <p:cNvPr id="12" name="TextBox 11"/>
          <p:cNvSpPr txBox="1"/>
          <p:nvPr/>
        </p:nvSpPr>
        <p:spPr>
          <a:xfrm>
            <a:off x="5214868" y="4151845"/>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400</a:t>
            </a:r>
            <a:endParaRPr lang="en-IN" sz="2000" dirty="0">
              <a:latin typeface="Arial Black" panose="020B0A04020102020204" pitchFamily="34" charset="0"/>
            </a:endParaRPr>
          </a:p>
        </p:txBody>
      </p:sp>
      <p:sp>
        <p:nvSpPr>
          <p:cNvPr id="13" name="TextBox 12"/>
          <p:cNvSpPr txBox="1"/>
          <p:nvPr/>
        </p:nvSpPr>
        <p:spPr>
          <a:xfrm>
            <a:off x="2292316" y="456350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9000</a:t>
            </a:r>
            <a:endParaRPr lang="en-IN" sz="2000" dirty="0">
              <a:latin typeface="Arial Black" panose="020B0A04020102020204" pitchFamily="34" charset="0"/>
            </a:endParaRPr>
          </a:p>
        </p:txBody>
      </p:sp>
      <p:sp>
        <p:nvSpPr>
          <p:cNvPr id="14" name="TextBox 13"/>
          <p:cNvSpPr txBox="1"/>
          <p:nvPr/>
        </p:nvSpPr>
        <p:spPr>
          <a:xfrm>
            <a:off x="3756539" y="4564653"/>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2000</a:t>
            </a:r>
            <a:endParaRPr lang="en-IN" sz="2000" dirty="0">
              <a:latin typeface="Arial Black" panose="020B0A04020102020204" pitchFamily="34" charset="0"/>
            </a:endParaRPr>
          </a:p>
        </p:txBody>
      </p:sp>
      <p:sp>
        <p:nvSpPr>
          <p:cNvPr id="15" name="TextBox 14"/>
          <p:cNvSpPr txBox="1"/>
          <p:nvPr/>
        </p:nvSpPr>
        <p:spPr>
          <a:xfrm>
            <a:off x="5214868" y="4563509"/>
            <a:ext cx="1470117"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7000</a:t>
            </a:r>
            <a:endParaRPr lang="en-IN" sz="2000" dirty="0">
              <a:latin typeface="Arial Black" panose="020B0A04020102020204" pitchFamily="34" charset="0"/>
            </a:endParaRPr>
          </a:p>
        </p:txBody>
      </p:sp>
      <p:sp>
        <p:nvSpPr>
          <p:cNvPr id="16" name="TextBox 15"/>
          <p:cNvSpPr txBox="1"/>
          <p:nvPr/>
        </p:nvSpPr>
        <p:spPr>
          <a:xfrm>
            <a:off x="2298210" y="496580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9000</a:t>
            </a:r>
            <a:endParaRPr lang="en-IN" sz="2000" dirty="0">
              <a:latin typeface="Arial Black" panose="020B0A04020102020204" pitchFamily="34" charset="0"/>
            </a:endParaRPr>
          </a:p>
        </p:txBody>
      </p:sp>
      <p:sp>
        <p:nvSpPr>
          <p:cNvPr id="17" name="TextBox 16"/>
          <p:cNvSpPr txBox="1"/>
          <p:nvPr/>
        </p:nvSpPr>
        <p:spPr>
          <a:xfrm>
            <a:off x="3762433" y="496694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6000</a:t>
            </a:r>
            <a:endParaRPr lang="en-IN" sz="2000" dirty="0">
              <a:latin typeface="Arial Black" panose="020B0A04020102020204" pitchFamily="34" charset="0"/>
            </a:endParaRPr>
          </a:p>
        </p:txBody>
      </p:sp>
      <p:sp>
        <p:nvSpPr>
          <p:cNvPr id="18" name="TextBox 17"/>
          <p:cNvSpPr txBox="1"/>
          <p:nvPr/>
        </p:nvSpPr>
        <p:spPr>
          <a:xfrm>
            <a:off x="5220762" y="496580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3000</a:t>
            </a:r>
            <a:endParaRPr lang="en-IN" sz="2000" dirty="0">
              <a:latin typeface="Arial Black" panose="020B0A04020102020204" pitchFamily="34" charset="0"/>
            </a:endParaRPr>
          </a:p>
        </p:txBody>
      </p:sp>
      <p:sp>
        <p:nvSpPr>
          <p:cNvPr id="19" name="TextBox 18"/>
          <p:cNvSpPr txBox="1"/>
          <p:nvPr/>
        </p:nvSpPr>
        <p:spPr>
          <a:xfrm>
            <a:off x="2298210" y="537517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8000</a:t>
            </a:r>
            <a:endParaRPr lang="en-IN" sz="2000" dirty="0">
              <a:latin typeface="Arial Black" panose="020B0A04020102020204" pitchFamily="34" charset="0"/>
            </a:endParaRPr>
          </a:p>
        </p:txBody>
      </p:sp>
      <p:sp>
        <p:nvSpPr>
          <p:cNvPr id="20" name="TextBox 19"/>
          <p:cNvSpPr txBox="1"/>
          <p:nvPr/>
        </p:nvSpPr>
        <p:spPr>
          <a:xfrm>
            <a:off x="3762433" y="5376323"/>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4800</a:t>
            </a:r>
            <a:endParaRPr lang="en-IN" sz="2000" dirty="0">
              <a:latin typeface="Arial Black" panose="020B0A04020102020204" pitchFamily="34" charset="0"/>
            </a:endParaRPr>
          </a:p>
        </p:txBody>
      </p:sp>
      <p:sp>
        <p:nvSpPr>
          <p:cNvPr id="21" name="TextBox 20"/>
          <p:cNvSpPr txBox="1"/>
          <p:nvPr/>
        </p:nvSpPr>
        <p:spPr>
          <a:xfrm>
            <a:off x="5220762" y="5375179"/>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3200</a:t>
            </a:r>
            <a:endParaRPr lang="en-IN" sz="2000" dirty="0">
              <a:latin typeface="Arial Black" panose="020B0A04020102020204" pitchFamily="34" charset="0"/>
            </a:endParaRPr>
          </a:p>
        </p:txBody>
      </p:sp>
      <p:sp>
        <p:nvSpPr>
          <p:cNvPr id="22" name="TextBox 21"/>
          <p:cNvSpPr txBox="1"/>
          <p:nvPr/>
        </p:nvSpPr>
        <p:spPr>
          <a:xfrm>
            <a:off x="2304104" y="577747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18000</a:t>
            </a:r>
            <a:endParaRPr lang="en-IN" sz="2000" dirty="0">
              <a:latin typeface="Arial Black" panose="020B0A04020102020204" pitchFamily="34" charset="0"/>
            </a:endParaRPr>
          </a:p>
        </p:txBody>
      </p:sp>
      <p:sp>
        <p:nvSpPr>
          <p:cNvPr id="23" name="TextBox 22"/>
          <p:cNvSpPr txBox="1"/>
          <p:nvPr/>
        </p:nvSpPr>
        <p:spPr>
          <a:xfrm>
            <a:off x="3768327" y="577861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1600</a:t>
            </a:r>
            <a:endParaRPr lang="en-IN" sz="2000" dirty="0">
              <a:latin typeface="Arial Black" panose="020B0A04020102020204" pitchFamily="34" charset="0"/>
            </a:endParaRPr>
          </a:p>
        </p:txBody>
      </p:sp>
      <p:sp>
        <p:nvSpPr>
          <p:cNvPr id="24" name="TextBox 23"/>
          <p:cNvSpPr txBox="1"/>
          <p:nvPr/>
        </p:nvSpPr>
        <p:spPr>
          <a:xfrm>
            <a:off x="5226656" y="5777474"/>
            <a:ext cx="1458329" cy="400110"/>
          </a:xfrm>
          <a:prstGeom prst="rect">
            <a:avLst/>
          </a:prstGeom>
          <a:noFill/>
          <a:ln w="12700">
            <a:solidFill>
              <a:schemeClr val="tx1"/>
            </a:solidFill>
          </a:ln>
        </p:spPr>
        <p:txBody>
          <a:bodyPr wrap="square" rtlCol="0">
            <a:spAutoFit/>
          </a:bodyPr>
          <a:lstStyle/>
          <a:p>
            <a:pPr algn="ctr"/>
            <a:r>
              <a:rPr lang="en-US" sz="2000" smtClean="0">
                <a:latin typeface="Arial Black" panose="020B0A04020102020204" pitchFamily="34" charset="0"/>
              </a:rPr>
              <a:t>164</a:t>
            </a:r>
            <a:r>
              <a:rPr lang="en-US" sz="2000" smtClean="0">
                <a:latin typeface="Arial Black" panose="020B0A04020102020204" pitchFamily="34" charset="0"/>
              </a:rPr>
              <a:t>00</a:t>
            </a:r>
            <a:endParaRPr lang="en-IN" sz="2000" dirty="0">
              <a:latin typeface="Arial Black" panose="020B0A04020102020204" pitchFamily="34" charset="0"/>
            </a:endParaRPr>
          </a:p>
        </p:txBody>
      </p:sp>
      <p:sp>
        <p:nvSpPr>
          <p:cNvPr id="25" name="TextBox 24"/>
          <p:cNvSpPr txBox="1"/>
          <p:nvPr/>
        </p:nvSpPr>
        <p:spPr>
          <a:xfrm>
            <a:off x="2304103" y="617916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50000</a:t>
            </a:r>
            <a:endParaRPr lang="en-IN" sz="2000" dirty="0">
              <a:latin typeface="Arial Black" panose="020B0A04020102020204" pitchFamily="34" charset="0"/>
            </a:endParaRPr>
          </a:p>
        </p:txBody>
      </p:sp>
      <p:sp>
        <p:nvSpPr>
          <p:cNvPr id="26" name="TextBox 25"/>
          <p:cNvSpPr txBox="1"/>
          <p:nvPr/>
        </p:nvSpPr>
        <p:spPr>
          <a:xfrm>
            <a:off x="3768326" y="6180308"/>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20000</a:t>
            </a:r>
            <a:endParaRPr lang="en-IN" sz="2000" dirty="0">
              <a:latin typeface="Arial Black" panose="020B0A04020102020204" pitchFamily="34" charset="0"/>
            </a:endParaRPr>
          </a:p>
        </p:txBody>
      </p:sp>
      <p:sp>
        <p:nvSpPr>
          <p:cNvPr id="27" name="TextBox 26"/>
          <p:cNvSpPr txBox="1"/>
          <p:nvPr/>
        </p:nvSpPr>
        <p:spPr>
          <a:xfrm>
            <a:off x="5226655" y="6179164"/>
            <a:ext cx="1458329"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30000</a:t>
            </a:r>
            <a:endParaRPr lang="en-IN" sz="2000" dirty="0">
              <a:latin typeface="Arial Black" panose="020B0A04020102020204" pitchFamily="34" charset="0"/>
            </a:endParaRPr>
          </a:p>
        </p:txBody>
      </p:sp>
      <p:sp>
        <p:nvSpPr>
          <p:cNvPr id="28" name="TextBox 27"/>
          <p:cNvSpPr txBox="1"/>
          <p:nvPr/>
        </p:nvSpPr>
        <p:spPr>
          <a:xfrm>
            <a:off x="198190" y="6179164"/>
            <a:ext cx="2088232"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Total</a:t>
            </a:r>
            <a:endParaRPr lang="en-IN" sz="2000" dirty="0">
              <a:latin typeface="Arial Black" panose="020B0A04020102020204" pitchFamily="34" charset="0"/>
            </a:endParaRPr>
          </a:p>
        </p:txBody>
      </p:sp>
      <p:sp>
        <p:nvSpPr>
          <p:cNvPr id="29" name="Rectangle 28"/>
          <p:cNvSpPr/>
          <p:nvPr/>
        </p:nvSpPr>
        <p:spPr>
          <a:xfrm>
            <a:off x="167412" y="188640"/>
            <a:ext cx="8797075" cy="2123658"/>
          </a:xfrm>
          <a:prstGeom prst="rect">
            <a:avLst/>
          </a:prstGeom>
        </p:spPr>
        <p:txBody>
          <a:bodyPr wrap="square">
            <a:spAutoFit/>
          </a:bodyPr>
          <a:lstStyle/>
          <a:p>
            <a:r>
              <a:rPr lang="en-IN" sz="2200" b="1" dirty="0"/>
              <a:t>15. If the company has plans to reduce manpower by 20% in the next three years with 40% of the reduction planned in production and the balance divided equally among the other four departments, how many women employees will be working in the accounts department after the reduction?</a:t>
            </a:r>
          </a:p>
          <a:p>
            <a:r>
              <a:rPr lang="en-IN" sz="2200" b="1" dirty="0"/>
              <a:t>a) 4080 	b) 4000	</a:t>
            </a:r>
            <a:r>
              <a:rPr lang="en-IN" sz="2200" b="1" dirty="0" smtClean="0"/>
              <a:t>	c</a:t>
            </a:r>
            <a:r>
              <a:rPr lang="en-IN" sz="2200" b="1" dirty="0"/>
              <a:t>) 6800 	</a:t>
            </a:r>
            <a:r>
              <a:rPr lang="en-IN" sz="2200" b="1" dirty="0" smtClean="0"/>
              <a:t>	d</a:t>
            </a:r>
            <a:r>
              <a:rPr lang="en-IN" sz="2200" b="1" dirty="0"/>
              <a:t>) Cannot be determined</a:t>
            </a:r>
          </a:p>
        </p:txBody>
      </p:sp>
      <p:sp>
        <p:nvSpPr>
          <p:cNvPr id="30" name="Rectangle 29"/>
          <p:cNvSpPr/>
          <p:nvPr/>
        </p:nvSpPr>
        <p:spPr>
          <a:xfrm>
            <a:off x="6372200" y="2661601"/>
            <a:ext cx="1643071" cy="507831"/>
          </a:xfrm>
          <a:prstGeom prst="rect">
            <a:avLst/>
          </a:prstGeom>
        </p:spPr>
        <p:txBody>
          <a:bodyPr wrap="square">
            <a:spAutoFit/>
          </a:bodyPr>
          <a:lstStyle/>
          <a:p>
            <a:pPr>
              <a:lnSpc>
                <a:spcPct val="150000"/>
              </a:lnSpc>
            </a:pPr>
            <a:r>
              <a:rPr lang="en-US" dirty="0" smtClean="0">
                <a:latin typeface="Arial Black" panose="020B0A04020102020204" pitchFamily="34" charset="0"/>
              </a:rPr>
              <a:t>Answer : d</a:t>
            </a:r>
            <a:endParaRPr lang="en-US" dirty="0">
              <a:latin typeface="Arial Black" panose="020B0A04020102020204" pitchFamily="34" charset="0"/>
            </a:endParaRPr>
          </a:p>
        </p:txBody>
      </p:sp>
    </p:spTree>
    <p:extLst>
      <p:ext uri="{BB962C8B-B14F-4D97-AF65-F5344CB8AC3E}">
        <p14:creationId xmlns:p14="http://schemas.microsoft.com/office/powerpoint/2010/main" val="394729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7920880" cy="5471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39552" y="188885"/>
            <a:ext cx="8064896" cy="769441"/>
          </a:xfrm>
          <a:prstGeom prst="rect">
            <a:avLst/>
          </a:prstGeom>
        </p:spPr>
        <p:txBody>
          <a:bodyPr wrap="square">
            <a:spAutoFit/>
          </a:bodyPr>
          <a:lstStyle/>
          <a:p>
            <a:r>
              <a:rPr lang="en-IN" sz="2200" b="1" dirty="0"/>
              <a:t>Directions for Questions 16 - 20: Answer the questions on the basis of the information given below.</a:t>
            </a:r>
          </a:p>
        </p:txBody>
      </p:sp>
    </p:spTree>
    <p:extLst>
      <p:ext uri="{BB962C8B-B14F-4D97-AF65-F5344CB8AC3E}">
        <p14:creationId xmlns:p14="http://schemas.microsoft.com/office/powerpoint/2010/main" val="4177242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124744"/>
            <a:ext cx="8229600" cy="4248472"/>
          </a:xfrm>
        </p:spPr>
        <p:txBody>
          <a:bodyPr/>
          <a:lstStyle/>
          <a:p>
            <a:r>
              <a:rPr lang="en-US" b="1" dirty="0" smtClean="0"/>
              <a:t>Data Interpretation</a:t>
            </a:r>
            <a:endParaRPr lang="en-IN" b="1" dirty="0"/>
          </a:p>
        </p:txBody>
      </p:sp>
    </p:spTree>
    <p:extLst>
      <p:ext uri="{BB962C8B-B14F-4D97-AF65-F5344CB8AC3E}">
        <p14:creationId xmlns:p14="http://schemas.microsoft.com/office/powerpoint/2010/main" val="2925476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712968" cy="1107996"/>
          </a:xfrm>
          <a:prstGeom prst="rect">
            <a:avLst/>
          </a:prstGeom>
        </p:spPr>
        <p:txBody>
          <a:bodyPr wrap="square">
            <a:spAutoFit/>
          </a:bodyPr>
          <a:lstStyle/>
          <a:p>
            <a:r>
              <a:rPr lang="en-IN" sz="2200" b="1" dirty="0"/>
              <a:t>16. Which company has shown the highest percentage increase in turnover </a:t>
            </a:r>
            <a:r>
              <a:rPr lang="en-IN" sz="2200" b="1" dirty="0" smtClean="0"/>
              <a:t>during the </a:t>
            </a:r>
            <a:r>
              <a:rPr lang="en-IN" sz="2200" b="1" dirty="0"/>
              <a:t>given period?</a:t>
            </a:r>
          </a:p>
          <a:p>
            <a:r>
              <a:rPr lang="en-IN" sz="2200" b="1" dirty="0"/>
              <a:t>a) Company A 	</a:t>
            </a:r>
            <a:r>
              <a:rPr lang="en-IN" sz="2200" b="1" dirty="0" smtClean="0"/>
              <a:t>b</a:t>
            </a:r>
            <a:r>
              <a:rPr lang="en-IN" sz="2200" b="1" dirty="0"/>
              <a:t>) Company </a:t>
            </a:r>
            <a:r>
              <a:rPr lang="en-IN" sz="2200" b="1" dirty="0" smtClean="0"/>
              <a:t>B 	c</a:t>
            </a:r>
            <a:r>
              <a:rPr lang="en-IN" sz="2200" b="1" dirty="0"/>
              <a:t>) Company C </a:t>
            </a:r>
            <a:r>
              <a:rPr lang="en-IN" sz="2200" b="1" dirty="0" smtClean="0"/>
              <a:t>	d</a:t>
            </a:r>
            <a:r>
              <a:rPr lang="en-IN" sz="2200" b="1" dirty="0"/>
              <a:t>) Company E</a:t>
            </a:r>
          </a:p>
        </p:txBody>
      </p:sp>
      <p:sp>
        <p:nvSpPr>
          <p:cNvPr id="3" name="Rectangle 2"/>
          <p:cNvSpPr/>
          <p:nvPr/>
        </p:nvSpPr>
        <p:spPr>
          <a:xfrm>
            <a:off x="251520" y="1772816"/>
            <a:ext cx="4104456" cy="3831818"/>
          </a:xfrm>
          <a:prstGeom prst="rect">
            <a:avLst/>
          </a:prstGeom>
        </p:spPr>
        <p:txBody>
          <a:bodyPr wrap="square">
            <a:spAutoFit/>
          </a:bodyPr>
          <a:lstStyle/>
          <a:p>
            <a:pPr>
              <a:lnSpc>
                <a:spcPct val="150000"/>
              </a:lnSpc>
            </a:pPr>
            <a:r>
              <a:rPr lang="en-US" dirty="0" smtClean="0">
                <a:latin typeface="Arial Black" panose="020B0A04020102020204" pitchFamily="34" charset="0"/>
              </a:rPr>
              <a:t>Company A – 1350  - 1750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 (400 / 1350) * 100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 30% </a:t>
            </a:r>
            <a:r>
              <a:rPr lang="en-US" dirty="0" err="1" smtClean="0">
                <a:latin typeface="Arial Black" panose="020B0A04020102020204" pitchFamily="34" charset="0"/>
              </a:rPr>
              <a:t>approx</a:t>
            </a:r>
            <a:endParaRPr lang="en-US" dirty="0" smtClean="0">
              <a:latin typeface="Arial Black" panose="020B0A04020102020204" pitchFamily="34" charset="0"/>
            </a:endParaRPr>
          </a:p>
          <a:p>
            <a:pPr>
              <a:lnSpc>
                <a:spcPct val="150000"/>
              </a:lnSpc>
            </a:pPr>
            <a:r>
              <a:rPr lang="en-US" dirty="0" smtClean="0">
                <a:latin typeface="Arial Black" panose="020B0A04020102020204" pitchFamily="34" charset="0"/>
              </a:rPr>
              <a:t>Company C – 600 – 1000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 (400 / 600) * 100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 66.67%</a:t>
            </a:r>
          </a:p>
          <a:p>
            <a:pPr>
              <a:lnSpc>
                <a:spcPct val="150000"/>
              </a:lnSpc>
            </a:pPr>
            <a:r>
              <a:rPr lang="en-US" dirty="0" smtClean="0">
                <a:latin typeface="Arial Black" panose="020B0A04020102020204" pitchFamily="34" charset="0"/>
              </a:rPr>
              <a:t>Company E – 800 – 1200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 (400 / 800) * 100</a:t>
            </a:r>
            <a:endParaRPr lang="en-US" dirty="0">
              <a:latin typeface="Arial Black" panose="020B0A04020102020204" pitchFamily="34" charset="0"/>
            </a:endParaRPr>
          </a:p>
          <a:p>
            <a:pPr>
              <a:lnSpc>
                <a:spcPct val="150000"/>
              </a:lnSpc>
            </a:pPr>
            <a:r>
              <a:rPr lang="en-US" dirty="0" smtClean="0">
                <a:latin typeface="Arial Black" panose="020B0A04020102020204" pitchFamily="34" charset="0"/>
              </a:rPr>
              <a:t>	       = 50 %</a:t>
            </a:r>
          </a:p>
        </p:txBody>
      </p:sp>
      <p:sp>
        <p:nvSpPr>
          <p:cNvPr id="4" name="Rectangle 3"/>
          <p:cNvSpPr/>
          <p:nvPr/>
        </p:nvSpPr>
        <p:spPr>
          <a:xfrm>
            <a:off x="6156176" y="4797152"/>
            <a:ext cx="1509837" cy="507831"/>
          </a:xfrm>
          <a:prstGeom prst="rect">
            <a:avLst/>
          </a:prstGeom>
        </p:spPr>
        <p:txBody>
          <a:bodyPr wrap="none">
            <a:spAutoFit/>
          </a:bodyPr>
          <a:lstStyle/>
          <a:p>
            <a:pPr>
              <a:lnSpc>
                <a:spcPct val="150000"/>
              </a:lnSpc>
            </a:pPr>
            <a:r>
              <a:rPr lang="en-US" dirty="0">
                <a:latin typeface="Arial Black" panose="020B0A04020102020204" pitchFamily="34" charset="0"/>
              </a:rPr>
              <a:t>Answer : </a:t>
            </a:r>
            <a:r>
              <a:rPr lang="en-US" dirty="0" smtClean="0">
                <a:latin typeface="Arial Black" panose="020B0A04020102020204" pitchFamily="34" charset="0"/>
              </a:rPr>
              <a:t>c</a:t>
            </a:r>
            <a:endParaRPr lang="en-US" dirty="0">
              <a:latin typeface="Arial Black" panose="020B0A04020102020204" pitchFamily="34" charset="0"/>
            </a:endParaRPr>
          </a:p>
        </p:txBody>
      </p:sp>
    </p:spTree>
    <p:extLst>
      <p:ext uri="{BB962C8B-B14F-4D97-AF65-F5344CB8AC3E}">
        <p14:creationId xmlns:p14="http://schemas.microsoft.com/office/powerpoint/2010/main" val="274954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107996"/>
          </a:xfrm>
          <a:prstGeom prst="rect">
            <a:avLst/>
          </a:prstGeom>
        </p:spPr>
        <p:txBody>
          <a:bodyPr wrap="square">
            <a:spAutoFit/>
          </a:bodyPr>
          <a:lstStyle/>
          <a:p>
            <a:r>
              <a:rPr lang="en-IN" sz="2200" b="1" dirty="0"/>
              <a:t>17. The total turnover of all five companies in 2012 is approximately what</a:t>
            </a:r>
          </a:p>
          <a:p>
            <a:r>
              <a:rPr lang="en-IN" sz="2200" b="1" dirty="0"/>
              <a:t>percentage more that their total turnover in the year 2008?</a:t>
            </a:r>
          </a:p>
          <a:p>
            <a:r>
              <a:rPr lang="en-IN" sz="2200" b="1" dirty="0"/>
              <a:t>a) 14% 	</a:t>
            </a:r>
            <a:r>
              <a:rPr lang="en-IN" sz="2200" b="1" dirty="0" smtClean="0"/>
              <a:t>	b</a:t>
            </a:r>
            <a:r>
              <a:rPr lang="en-IN" sz="2200" b="1" dirty="0"/>
              <a:t>) 15%	</a:t>
            </a:r>
            <a:r>
              <a:rPr lang="en-IN" sz="2200" b="1" dirty="0" smtClean="0"/>
              <a:t>	c</a:t>
            </a:r>
            <a:r>
              <a:rPr lang="en-IN" sz="2200" b="1" dirty="0"/>
              <a:t>) 16% 	</a:t>
            </a:r>
            <a:r>
              <a:rPr lang="en-IN" sz="2200" b="1" dirty="0" smtClean="0"/>
              <a:t>	d</a:t>
            </a:r>
            <a:r>
              <a:rPr lang="en-IN" sz="2200" b="1" dirty="0"/>
              <a:t>) 13%</a:t>
            </a:r>
          </a:p>
        </p:txBody>
      </p:sp>
      <p:sp>
        <p:nvSpPr>
          <p:cNvPr id="3" name="Rectangle 2"/>
          <p:cNvSpPr/>
          <p:nvPr/>
        </p:nvSpPr>
        <p:spPr>
          <a:xfrm>
            <a:off x="395536" y="1556792"/>
            <a:ext cx="3384376" cy="3000821"/>
          </a:xfrm>
          <a:prstGeom prst="rect">
            <a:avLst/>
          </a:prstGeom>
        </p:spPr>
        <p:txBody>
          <a:bodyPr wrap="square">
            <a:spAutoFit/>
          </a:bodyPr>
          <a:lstStyle/>
          <a:p>
            <a:pPr algn="ctr">
              <a:lnSpc>
                <a:spcPct val="150000"/>
              </a:lnSpc>
            </a:pPr>
            <a:r>
              <a:rPr lang="en-US" dirty="0" smtClean="0">
                <a:latin typeface="Arial Black" panose="020B0A04020102020204" pitchFamily="34" charset="0"/>
              </a:rPr>
              <a:t>2008</a:t>
            </a:r>
          </a:p>
          <a:p>
            <a:pPr>
              <a:lnSpc>
                <a:spcPct val="150000"/>
              </a:lnSpc>
            </a:pPr>
            <a:r>
              <a:rPr lang="en-US" dirty="0" smtClean="0">
                <a:latin typeface="Arial Black" panose="020B0A04020102020204" pitchFamily="34" charset="0"/>
              </a:rPr>
              <a:t>		  600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750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800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1350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2150</a:t>
            </a:r>
          </a:p>
          <a:p>
            <a:pPr>
              <a:lnSpc>
                <a:spcPct val="150000"/>
              </a:lnSpc>
            </a:pPr>
            <a:r>
              <a:rPr lang="en-US" dirty="0" smtClean="0">
                <a:latin typeface="Arial Black" panose="020B0A04020102020204" pitchFamily="34" charset="0"/>
              </a:rPr>
              <a:t>		5650</a:t>
            </a:r>
            <a:endParaRPr lang="en-US" dirty="0">
              <a:latin typeface="Arial Black" panose="020B0A04020102020204" pitchFamily="34" charset="0"/>
            </a:endParaRPr>
          </a:p>
        </p:txBody>
      </p:sp>
      <p:cxnSp>
        <p:nvCxnSpPr>
          <p:cNvPr id="5" name="Straight Connector 4"/>
          <p:cNvCxnSpPr/>
          <p:nvPr/>
        </p:nvCxnSpPr>
        <p:spPr>
          <a:xfrm>
            <a:off x="2087724" y="4080908"/>
            <a:ext cx="9721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586365" y="1556792"/>
            <a:ext cx="3384376" cy="3000821"/>
          </a:xfrm>
          <a:prstGeom prst="rect">
            <a:avLst/>
          </a:prstGeom>
        </p:spPr>
        <p:txBody>
          <a:bodyPr wrap="square">
            <a:spAutoFit/>
          </a:bodyPr>
          <a:lstStyle/>
          <a:p>
            <a:pPr algn="ctr">
              <a:lnSpc>
                <a:spcPct val="150000"/>
              </a:lnSpc>
            </a:pPr>
            <a:r>
              <a:rPr lang="en-US" dirty="0" smtClean="0">
                <a:latin typeface="Arial Black" panose="020B0A04020102020204" pitchFamily="34" charset="0"/>
              </a:rPr>
              <a:t>2012</a:t>
            </a:r>
          </a:p>
          <a:p>
            <a:pPr>
              <a:lnSpc>
                <a:spcPct val="150000"/>
              </a:lnSpc>
            </a:pPr>
            <a:r>
              <a:rPr lang="en-US" dirty="0" smtClean="0">
                <a:latin typeface="Arial Black" panose="020B0A04020102020204" pitchFamily="34" charset="0"/>
              </a:rPr>
              <a:t>		   950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1000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1200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1500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1750</a:t>
            </a:r>
          </a:p>
          <a:p>
            <a:pPr>
              <a:lnSpc>
                <a:spcPct val="150000"/>
              </a:lnSpc>
            </a:pPr>
            <a:r>
              <a:rPr lang="en-US" dirty="0" smtClean="0">
                <a:latin typeface="Arial Black" panose="020B0A04020102020204" pitchFamily="34" charset="0"/>
              </a:rPr>
              <a:t>		 6400</a:t>
            </a:r>
            <a:endParaRPr lang="en-US" dirty="0">
              <a:latin typeface="Arial Black" panose="020B0A04020102020204" pitchFamily="34" charset="0"/>
            </a:endParaRPr>
          </a:p>
        </p:txBody>
      </p:sp>
      <p:cxnSp>
        <p:nvCxnSpPr>
          <p:cNvPr id="7" name="Straight Connector 6"/>
          <p:cNvCxnSpPr/>
          <p:nvPr/>
        </p:nvCxnSpPr>
        <p:spPr>
          <a:xfrm>
            <a:off x="6372200" y="4080908"/>
            <a:ext cx="9721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987824" y="4557612"/>
            <a:ext cx="3168352" cy="2169825"/>
          </a:xfrm>
          <a:prstGeom prst="rect">
            <a:avLst/>
          </a:prstGeom>
        </p:spPr>
        <p:txBody>
          <a:bodyPr wrap="square">
            <a:spAutoFit/>
          </a:bodyPr>
          <a:lstStyle/>
          <a:p>
            <a:pPr>
              <a:lnSpc>
                <a:spcPct val="150000"/>
              </a:lnSpc>
            </a:pPr>
            <a:r>
              <a:rPr lang="en-US" dirty="0">
                <a:latin typeface="Arial Black" panose="020B0A04020102020204" pitchFamily="34" charset="0"/>
              </a:rPr>
              <a:t> </a:t>
            </a:r>
            <a:r>
              <a:rPr lang="en-US" dirty="0" smtClean="0">
                <a:latin typeface="Arial Black" panose="020B0A04020102020204" pitchFamily="34" charset="0"/>
              </a:rPr>
              <a:t>6400 – 5650</a:t>
            </a:r>
          </a:p>
          <a:p>
            <a:pPr>
              <a:lnSpc>
                <a:spcPct val="150000"/>
              </a:lnSpc>
            </a:pPr>
            <a:r>
              <a:rPr lang="en-US" dirty="0" smtClean="0">
                <a:latin typeface="Arial Black" panose="020B0A04020102020204" pitchFamily="34" charset="0"/>
              </a:rPr>
              <a:t>= 750</a:t>
            </a:r>
          </a:p>
          <a:p>
            <a:pPr>
              <a:lnSpc>
                <a:spcPct val="150000"/>
              </a:lnSpc>
            </a:pPr>
            <a:r>
              <a:rPr lang="en-US" dirty="0" smtClean="0">
                <a:latin typeface="Arial Black" panose="020B0A04020102020204" pitchFamily="34" charset="0"/>
              </a:rPr>
              <a:t>(750 / 5650) * 100</a:t>
            </a:r>
          </a:p>
          <a:p>
            <a:pPr>
              <a:lnSpc>
                <a:spcPct val="150000"/>
              </a:lnSpc>
            </a:pPr>
            <a:r>
              <a:rPr lang="en-US" dirty="0" smtClean="0">
                <a:latin typeface="Arial Black" panose="020B0A04020102020204" pitchFamily="34" charset="0"/>
              </a:rPr>
              <a:t>= (15 / 113) * 100</a:t>
            </a:r>
          </a:p>
          <a:p>
            <a:pPr>
              <a:lnSpc>
                <a:spcPct val="150000"/>
              </a:lnSpc>
            </a:pPr>
            <a:r>
              <a:rPr lang="en-US" dirty="0" smtClean="0">
                <a:latin typeface="Arial Black" panose="020B0A04020102020204" pitchFamily="34" charset="0"/>
              </a:rPr>
              <a:t>= 13 % </a:t>
            </a:r>
            <a:endParaRPr lang="en-US" dirty="0">
              <a:latin typeface="Arial Black" panose="020B0A04020102020204" pitchFamily="34" charset="0"/>
            </a:endParaRPr>
          </a:p>
        </p:txBody>
      </p:sp>
      <p:sp>
        <p:nvSpPr>
          <p:cNvPr id="9" name="Rectangle 8"/>
          <p:cNvSpPr/>
          <p:nvPr/>
        </p:nvSpPr>
        <p:spPr>
          <a:xfrm>
            <a:off x="6732240" y="5877272"/>
            <a:ext cx="1509837" cy="507831"/>
          </a:xfrm>
          <a:prstGeom prst="rect">
            <a:avLst/>
          </a:prstGeom>
        </p:spPr>
        <p:txBody>
          <a:bodyPr wrap="none">
            <a:spAutoFit/>
          </a:bodyPr>
          <a:lstStyle/>
          <a:p>
            <a:pPr>
              <a:lnSpc>
                <a:spcPct val="150000"/>
              </a:lnSpc>
            </a:pPr>
            <a:r>
              <a:rPr lang="en-US" dirty="0">
                <a:latin typeface="Arial Black" panose="020B0A04020102020204" pitchFamily="34" charset="0"/>
              </a:rPr>
              <a:t>Answer : d</a:t>
            </a:r>
          </a:p>
        </p:txBody>
      </p:sp>
    </p:spTree>
    <p:extLst>
      <p:ext uri="{BB962C8B-B14F-4D97-AF65-F5344CB8AC3E}">
        <p14:creationId xmlns:p14="http://schemas.microsoft.com/office/powerpoint/2010/main" val="41823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620688"/>
            <a:ext cx="8712968" cy="1107996"/>
          </a:xfrm>
          <a:prstGeom prst="rect">
            <a:avLst/>
          </a:prstGeom>
        </p:spPr>
        <p:txBody>
          <a:bodyPr wrap="square">
            <a:spAutoFit/>
          </a:bodyPr>
          <a:lstStyle/>
          <a:p>
            <a:r>
              <a:rPr lang="en-IN" sz="2200" b="1" dirty="0"/>
              <a:t>18. What is ratio of the combined turnover of company B and C in 2012 to </a:t>
            </a:r>
            <a:r>
              <a:rPr lang="en-IN" sz="2200" b="1" dirty="0" smtClean="0"/>
              <a:t>the combined </a:t>
            </a:r>
            <a:r>
              <a:rPr lang="en-IN" sz="2200" b="1" dirty="0"/>
              <a:t>turnover of B, C and D in the year 2010?</a:t>
            </a:r>
          </a:p>
          <a:p>
            <a:r>
              <a:rPr lang="en-IN" sz="2200" b="1" dirty="0"/>
              <a:t>a) 25 : 34	b) 5 : 6	</a:t>
            </a:r>
            <a:r>
              <a:rPr lang="en-IN" sz="2200" b="1" dirty="0" smtClean="0"/>
              <a:t>	c</a:t>
            </a:r>
            <a:r>
              <a:rPr lang="en-IN" sz="2200" b="1" dirty="0"/>
              <a:t>) 6 : 5	</a:t>
            </a:r>
            <a:r>
              <a:rPr lang="en-IN" sz="2200" b="1" dirty="0" smtClean="0"/>
              <a:t>	d</a:t>
            </a:r>
            <a:r>
              <a:rPr lang="en-IN" sz="2200" b="1" dirty="0"/>
              <a:t>) 34 : 25</a:t>
            </a:r>
          </a:p>
        </p:txBody>
      </p:sp>
      <p:sp>
        <p:nvSpPr>
          <p:cNvPr id="3" name="Rectangle 2"/>
          <p:cNvSpPr/>
          <p:nvPr/>
        </p:nvSpPr>
        <p:spPr>
          <a:xfrm>
            <a:off x="363782" y="2132856"/>
            <a:ext cx="3384376" cy="1754326"/>
          </a:xfrm>
          <a:prstGeom prst="rect">
            <a:avLst/>
          </a:prstGeom>
        </p:spPr>
        <p:txBody>
          <a:bodyPr wrap="square">
            <a:spAutoFit/>
          </a:bodyPr>
          <a:lstStyle/>
          <a:p>
            <a:pPr algn="ctr">
              <a:lnSpc>
                <a:spcPct val="150000"/>
              </a:lnSpc>
            </a:pPr>
            <a:r>
              <a:rPr lang="en-US" dirty="0" smtClean="0">
                <a:latin typeface="Arial Black" panose="020B0A04020102020204" pitchFamily="34" charset="0"/>
              </a:rPr>
              <a:t>2012</a:t>
            </a:r>
          </a:p>
          <a:p>
            <a:pPr>
              <a:lnSpc>
                <a:spcPct val="150000"/>
              </a:lnSpc>
            </a:pPr>
            <a:r>
              <a:rPr lang="en-US" dirty="0" smtClean="0">
                <a:latin typeface="Arial Black" panose="020B0A04020102020204" pitchFamily="34" charset="0"/>
              </a:rPr>
              <a:t>Company B	 1500</a:t>
            </a:r>
          </a:p>
          <a:p>
            <a:pPr>
              <a:lnSpc>
                <a:spcPct val="150000"/>
              </a:lnSpc>
            </a:pPr>
            <a:r>
              <a:rPr lang="en-US" dirty="0" smtClean="0">
                <a:latin typeface="Arial Black" panose="020B0A04020102020204" pitchFamily="34" charset="0"/>
              </a:rPr>
              <a:t>Company C	 1000</a:t>
            </a:r>
          </a:p>
          <a:p>
            <a:pPr>
              <a:lnSpc>
                <a:spcPct val="150000"/>
              </a:lnSpc>
            </a:pPr>
            <a:r>
              <a:rPr lang="en-US" dirty="0" smtClean="0">
                <a:latin typeface="Arial Black" panose="020B0A04020102020204" pitchFamily="34" charset="0"/>
              </a:rPr>
              <a:t>		 2500</a:t>
            </a:r>
            <a:endParaRPr lang="en-US" dirty="0">
              <a:latin typeface="Arial Black" panose="020B0A04020102020204" pitchFamily="34" charset="0"/>
            </a:endParaRPr>
          </a:p>
        </p:txBody>
      </p:sp>
      <p:cxnSp>
        <p:nvCxnSpPr>
          <p:cNvPr id="4" name="Straight Connector 3"/>
          <p:cNvCxnSpPr/>
          <p:nvPr/>
        </p:nvCxnSpPr>
        <p:spPr>
          <a:xfrm>
            <a:off x="2195736" y="3429000"/>
            <a:ext cx="9721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355976" y="2132856"/>
            <a:ext cx="3384376" cy="2169825"/>
          </a:xfrm>
          <a:prstGeom prst="rect">
            <a:avLst/>
          </a:prstGeom>
        </p:spPr>
        <p:txBody>
          <a:bodyPr wrap="square">
            <a:spAutoFit/>
          </a:bodyPr>
          <a:lstStyle/>
          <a:p>
            <a:pPr algn="ctr">
              <a:lnSpc>
                <a:spcPct val="150000"/>
              </a:lnSpc>
            </a:pPr>
            <a:r>
              <a:rPr lang="en-US" dirty="0" smtClean="0">
                <a:latin typeface="Arial Black" panose="020B0A04020102020204" pitchFamily="34" charset="0"/>
              </a:rPr>
              <a:t>2010</a:t>
            </a:r>
          </a:p>
          <a:p>
            <a:pPr>
              <a:lnSpc>
                <a:spcPct val="150000"/>
              </a:lnSpc>
            </a:pPr>
            <a:r>
              <a:rPr lang="en-US" dirty="0" smtClean="0">
                <a:latin typeface="Arial Black" panose="020B0A04020102020204" pitchFamily="34" charset="0"/>
              </a:rPr>
              <a:t>Company B	 1800</a:t>
            </a:r>
          </a:p>
          <a:p>
            <a:pPr>
              <a:lnSpc>
                <a:spcPct val="150000"/>
              </a:lnSpc>
            </a:pPr>
            <a:r>
              <a:rPr lang="en-US" dirty="0" smtClean="0">
                <a:latin typeface="Arial Black" panose="020B0A04020102020204" pitchFamily="34" charset="0"/>
              </a:rPr>
              <a:t>Company C	   800</a:t>
            </a:r>
          </a:p>
          <a:p>
            <a:pPr>
              <a:lnSpc>
                <a:spcPct val="150000"/>
              </a:lnSpc>
            </a:pPr>
            <a:r>
              <a:rPr lang="en-US" dirty="0" smtClean="0">
                <a:latin typeface="Arial Black" panose="020B0A04020102020204" pitchFamily="34" charset="0"/>
              </a:rPr>
              <a:t>Company D	   800</a:t>
            </a:r>
          </a:p>
          <a:p>
            <a:pPr>
              <a:lnSpc>
                <a:spcPct val="150000"/>
              </a:lnSpc>
            </a:pPr>
            <a:r>
              <a:rPr lang="en-US" dirty="0" smtClean="0">
                <a:latin typeface="Arial Black" panose="020B0A04020102020204" pitchFamily="34" charset="0"/>
              </a:rPr>
              <a:t>		 3400</a:t>
            </a:r>
            <a:endParaRPr lang="en-US" dirty="0">
              <a:latin typeface="Arial Black" panose="020B0A04020102020204" pitchFamily="34" charset="0"/>
            </a:endParaRPr>
          </a:p>
        </p:txBody>
      </p:sp>
      <p:cxnSp>
        <p:nvCxnSpPr>
          <p:cNvPr id="6" name="Straight Connector 5"/>
          <p:cNvCxnSpPr/>
          <p:nvPr/>
        </p:nvCxnSpPr>
        <p:spPr>
          <a:xfrm>
            <a:off x="6228184" y="3887182"/>
            <a:ext cx="9721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993239" y="4516198"/>
            <a:ext cx="4207053" cy="1754326"/>
          </a:xfrm>
          <a:prstGeom prst="rect">
            <a:avLst/>
          </a:prstGeom>
        </p:spPr>
        <p:txBody>
          <a:bodyPr wrap="square">
            <a:spAutoFit/>
          </a:bodyPr>
          <a:lstStyle/>
          <a:p>
            <a:pPr>
              <a:lnSpc>
                <a:spcPct val="150000"/>
              </a:lnSpc>
            </a:pPr>
            <a:r>
              <a:rPr lang="en-US" dirty="0" smtClean="0">
                <a:latin typeface="Arial Black" panose="020B0A04020102020204" pitchFamily="34" charset="0"/>
              </a:rPr>
              <a:t>2500 : 3400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25  :  34</a:t>
            </a:r>
          </a:p>
          <a:p>
            <a:pPr>
              <a:lnSpc>
                <a:spcPct val="150000"/>
              </a:lnSpc>
            </a:pPr>
            <a:endParaRPr lang="en-US" dirty="0">
              <a:latin typeface="Arial Black" panose="020B0A04020102020204" pitchFamily="34" charset="0"/>
            </a:endParaRPr>
          </a:p>
          <a:p>
            <a:pPr>
              <a:lnSpc>
                <a:spcPct val="150000"/>
              </a:lnSpc>
            </a:pPr>
            <a:r>
              <a:rPr lang="en-US" dirty="0" smtClean="0">
                <a:latin typeface="Arial Black" panose="020B0A04020102020204" pitchFamily="34" charset="0"/>
              </a:rPr>
              <a:t>		     Answer : a	</a:t>
            </a:r>
            <a:endParaRPr lang="en-US" dirty="0">
              <a:latin typeface="Arial Black" panose="020B0A04020102020204" pitchFamily="34" charset="0"/>
            </a:endParaRPr>
          </a:p>
        </p:txBody>
      </p:sp>
    </p:spTree>
    <p:extLst>
      <p:ext uri="{BB962C8B-B14F-4D97-AF65-F5344CB8AC3E}">
        <p14:creationId xmlns:p14="http://schemas.microsoft.com/office/powerpoint/2010/main" val="4300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19. Company A expects its turnover to increase by 15% in the year 2013. </a:t>
            </a:r>
            <a:r>
              <a:rPr lang="en-IN" sz="2200" b="1" dirty="0" smtClean="0"/>
              <a:t>What should </a:t>
            </a:r>
            <a:r>
              <a:rPr lang="en-IN" sz="2200" b="1" dirty="0"/>
              <a:t>be the percentage increase in the turnover of Company B if it desires </a:t>
            </a:r>
            <a:r>
              <a:rPr lang="en-IN" sz="2200" b="1" dirty="0" smtClean="0"/>
              <a:t>to have </a:t>
            </a:r>
            <a:r>
              <a:rPr lang="en-IN" sz="2200" b="1" dirty="0"/>
              <a:t>the same turnover as Company A in the year 2013?</a:t>
            </a:r>
          </a:p>
          <a:p>
            <a:r>
              <a:rPr lang="en-IN" sz="2200" b="1" dirty="0"/>
              <a:t>a) 40% 	</a:t>
            </a:r>
            <a:r>
              <a:rPr lang="en-IN" sz="2200" b="1" dirty="0" smtClean="0"/>
              <a:t>b</a:t>
            </a:r>
            <a:r>
              <a:rPr lang="en-IN" sz="2200" b="1" dirty="0"/>
              <a:t>) 34%	c) 36% 	d) Cannot be determined</a:t>
            </a:r>
          </a:p>
        </p:txBody>
      </p:sp>
      <p:sp>
        <p:nvSpPr>
          <p:cNvPr id="3" name="Rectangle 2"/>
          <p:cNvSpPr/>
          <p:nvPr/>
        </p:nvSpPr>
        <p:spPr>
          <a:xfrm>
            <a:off x="378017" y="1988840"/>
            <a:ext cx="3384376" cy="3416320"/>
          </a:xfrm>
          <a:prstGeom prst="rect">
            <a:avLst/>
          </a:prstGeom>
        </p:spPr>
        <p:txBody>
          <a:bodyPr wrap="square">
            <a:spAutoFit/>
          </a:bodyPr>
          <a:lstStyle/>
          <a:p>
            <a:pPr>
              <a:lnSpc>
                <a:spcPct val="150000"/>
              </a:lnSpc>
            </a:pPr>
            <a:r>
              <a:rPr lang="en-US" dirty="0" smtClean="0">
                <a:latin typeface="Arial Black" panose="020B0A04020102020204" pitchFamily="34" charset="0"/>
              </a:rPr>
              <a:t>Company A  </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2012  -  1750</a:t>
            </a:r>
          </a:p>
          <a:p>
            <a:pPr algn="ctr">
              <a:lnSpc>
                <a:spcPct val="150000"/>
              </a:lnSpc>
            </a:pPr>
            <a:r>
              <a:rPr lang="en-US" dirty="0" smtClean="0">
                <a:latin typeface="Arial Black" panose="020B0A04020102020204" pitchFamily="34" charset="0"/>
              </a:rPr>
              <a:t>2013</a:t>
            </a:r>
          </a:p>
          <a:p>
            <a:pPr algn="ctr">
              <a:lnSpc>
                <a:spcPct val="150000"/>
              </a:lnSpc>
            </a:pPr>
            <a:r>
              <a:rPr lang="en-US" dirty="0" smtClean="0">
                <a:latin typeface="Arial Black" panose="020B0A04020102020204" pitchFamily="34" charset="0"/>
              </a:rPr>
              <a:t>15 % increase</a:t>
            </a:r>
          </a:p>
          <a:p>
            <a:pPr>
              <a:lnSpc>
                <a:spcPct val="150000"/>
              </a:lnSpc>
            </a:pPr>
            <a:r>
              <a:rPr lang="en-US" dirty="0" smtClean="0">
                <a:latin typeface="Arial Black" panose="020B0A04020102020204" pitchFamily="34" charset="0"/>
              </a:rPr>
              <a:t>10 % = 175</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5 %  = 87.5</a:t>
            </a:r>
          </a:p>
          <a:p>
            <a:pPr>
              <a:lnSpc>
                <a:spcPct val="150000"/>
              </a:lnSpc>
            </a:pPr>
            <a:r>
              <a:rPr lang="en-US" dirty="0" smtClean="0">
                <a:latin typeface="Arial Black" panose="020B0A04020102020204" pitchFamily="34" charset="0"/>
              </a:rPr>
              <a:t>15%  = 262.5</a:t>
            </a:r>
          </a:p>
          <a:p>
            <a:pPr>
              <a:lnSpc>
                <a:spcPct val="150000"/>
              </a:lnSpc>
            </a:pPr>
            <a:r>
              <a:rPr lang="en-US" dirty="0" smtClean="0">
                <a:latin typeface="Arial Black" panose="020B0A04020102020204" pitchFamily="34" charset="0"/>
              </a:rPr>
              <a:t>1750 + 262.5 = 2012.5</a:t>
            </a:r>
            <a:r>
              <a:rPr lang="en-US" dirty="0">
                <a:latin typeface="Arial Black" panose="020B0A04020102020204" pitchFamily="34" charset="0"/>
              </a:rPr>
              <a:t>	</a:t>
            </a:r>
            <a:endParaRPr lang="en-US" dirty="0" smtClean="0">
              <a:latin typeface="Arial Black" panose="020B0A04020102020204" pitchFamily="34" charset="0"/>
            </a:endParaRPr>
          </a:p>
        </p:txBody>
      </p:sp>
      <p:sp>
        <p:nvSpPr>
          <p:cNvPr id="4" name="Rectangle 3"/>
          <p:cNvSpPr/>
          <p:nvPr/>
        </p:nvSpPr>
        <p:spPr>
          <a:xfrm>
            <a:off x="4283968" y="1984200"/>
            <a:ext cx="3384376" cy="4247317"/>
          </a:xfrm>
          <a:prstGeom prst="rect">
            <a:avLst/>
          </a:prstGeom>
        </p:spPr>
        <p:txBody>
          <a:bodyPr wrap="square">
            <a:spAutoFit/>
          </a:bodyPr>
          <a:lstStyle/>
          <a:p>
            <a:pPr>
              <a:lnSpc>
                <a:spcPct val="150000"/>
              </a:lnSpc>
            </a:pPr>
            <a:r>
              <a:rPr lang="en-US" dirty="0" smtClean="0">
                <a:latin typeface="Arial Black" panose="020B0A04020102020204" pitchFamily="34" charset="0"/>
              </a:rPr>
              <a:t>Company B  </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2013  -  2012.5</a:t>
            </a:r>
          </a:p>
          <a:p>
            <a:pPr>
              <a:lnSpc>
                <a:spcPct val="150000"/>
              </a:lnSpc>
            </a:pPr>
            <a:r>
              <a:rPr lang="en-US" dirty="0" smtClean="0">
                <a:latin typeface="Arial Black" panose="020B0A04020102020204" pitchFamily="34" charset="0"/>
              </a:rPr>
              <a:t>	2012  -  1500</a:t>
            </a:r>
          </a:p>
          <a:p>
            <a:pPr>
              <a:lnSpc>
                <a:spcPct val="150000"/>
              </a:lnSpc>
            </a:pPr>
            <a:r>
              <a:rPr lang="en-US" dirty="0" smtClean="0">
                <a:latin typeface="Arial Black" panose="020B0A04020102020204" pitchFamily="34" charset="0"/>
              </a:rPr>
              <a:t>   2012.5 - 1500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512.5</a:t>
            </a:r>
          </a:p>
          <a:p>
            <a:pPr>
              <a:lnSpc>
                <a:spcPct val="150000"/>
              </a:lnSpc>
            </a:pPr>
            <a:r>
              <a:rPr lang="en-US" dirty="0" smtClean="0">
                <a:latin typeface="Arial Black" panose="020B0A04020102020204" pitchFamily="34" charset="0"/>
              </a:rPr>
              <a:t>   </a:t>
            </a:r>
            <a:r>
              <a:rPr lang="en-US" dirty="0">
                <a:latin typeface="Arial Black" panose="020B0A04020102020204" pitchFamily="34" charset="0"/>
              </a:rPr>
              <a:t>% increase</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 (512.5 / 1500) * 100 </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 512.5 / 15</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 34 %</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Answer : b</a:t>
            </a:r>
          </a:p>
        </p:txBody>
      </p:sp>
    </p:spTree>
    <p:extLst>
      <p:ext uri="{BB962C8B-B14F-4D97-AF65-F5344CB8AC3E}">
        <p14:creationId xmlns:p14="http://schemas.microsoft.com/office/powerpoint/2010/main" val="90362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785104"/>
          </a:xfrm>
          <a:prstGeom prst="rect">
            <a:avLst/>
          </a:prstGeom>
        </p:spPr>
        <p:txBody>
          <a:bodyPr wrap="square">
            <a:spAutoFit/>
          </a:bodyPr>
          <a:lstStyle/>
          <a:p>
            <a:r>
              <a:rPr lang="en-IN" sz="2200" b="1" dirty="0"/>
              <a:t>20. In the year 2012, Company C manufactures only three products </a:t>
            </a:r>
            <a:r>
              <a:rPr lang="en-IN" sz="2200" b="1" dirty="0" err="1"/>
              <a:t>X,Yand</a:t>
            </a:r>
            <a:r>
              <a:rPr lang="en-IN" sz="2200" b="1" dirty="0"/>
              <a:t> Z. The revenue generated by the sales of products X, Y and Z are in ratio 2:3:5. Find the ratio of the profit generated by each product if the profit of Company C is 20% of their turnover in 2012?</a:t>
            </a:r>
          </a:p>
          <a:p>
            <a:r>
              <a:rPr lang="en-IN" sz="2200" b="1" dirty="0"/>
              <a:t>a) 2:3:5 	b) 1:2:3	c) 3:2:5  	d) Cannot be determined</a:t>
            </a:r>
          </a:p>
        </p:txBody>
      </p:sp>
      <p:sp>
        <p:nvSpPr>
          <p:cNvPr id="3" name="Rectangle 2"/>
          <p:cNvSpPr/>
          <p:nvPr/>
        </p:nvSpPr>
        <p:spPr>
          <a:xfrm>
            <a:off x="3817081" y="3175085"/>
            <a:ext cx="2555119" cy="507831"/>
          </a:xfrm>
          <a:prstGeom prst="rect">
            <a:avLst/>
          </a:prstGeom>
        </p:spPr>
        <p:txBody>
          <a:bodyPr wrap="square">
            <a:spAutoFit/>
          </a:bodyPr>
          <a:lstStyle/>
          <a:p>
            <a:pPr>
              <a:lnSpc>
                <a:spcPct val="150000"/>
              </a:lnSpc>
            </a:pPr>
            <a:r>
              <a:rPr lang="en-US" dirty="0">
                <a:latin typeface="Arial Black" panose="020B0A04020102020204" pitchFamily="34" charset="0"/>
              </a:rPr>
              <a:t>Answer : </a:t>
            </a:r>
            <a:r>
              <a:rPr lang="en-US" dirty="0" smtClean="0">
                <a:latin typeface="Arial Black" panose="020B0A04020102020204" pitchFamily="34" charset="0"/>
              </a:rPr>
              <a:t>d</a:t>
            </a:r>
            <a:endParaRPr lang="en-US" dirty="0">
              <a:latin typeface="Arial Black" panose="020B0A04020102020204" pitchFamily="34" charset="0"/>
            </a:endParaRPr>
          </a:p>
        </p:txBody>
      </p:sp>
    </p:spTree>
    <p:extLst>
      <p:ext uri="{BB962C8B-B14F-4D97-AF65-F5344CB8AC3E}">
        <p14:creationId xmlns:p14="http://schemas.microsoft.com/office/powerpoint/2010/main" val="415047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8928992" cy="2031325"/>
          </a:xfrm>
          <a:prstGeom prst="rect">
            <a:avLst/>
          </a:prstGeom>
        </p:spPr>
        <p:txBody>
          <a:bodyPr wrap="square">
            <a:spAutoFit/>
          </a:bodyPr>
          <a:lstStyle/>
          <a:p>
            <a:r>
              <a:rPr lang="en-IN" b="1" dirty="0"/>
              <a:t>Directions for Questions 21 to 25: </a:t>
            </a:r>
            <a:r>
              <a:rPr lang="en-IN" dirty="0"/>
              <a:t>Two different finance companies declare fixed annual rate of interest on the amounts invested with them by investors. The rate of interest offered by these companies may differ from year to year depending on the variation in the economy of the country and the banks rate of interest. The annual rate of interest offered by the two Companies P and Q over the years are shown by the line graph provided </a:t>
            </a:r>
            <a:r>
              <a:rPr lang="en-IN" dirty="0" smtClean="0"/>
              <a:t>below</a:t>
            </a:r>
          </a:p>
          <a:p>
            <a:endParaRPr lang="en-US" dirty="0"/>
          </a:p>
          <a:p>
            <a:r>
              <a:rPr lang="en-IN" dirty="0"/>
              <a:t>Annual Rate of Interest Offered by Two Finance Companies Over the Years</a:t>
            </a:r>
            <a:r>
              <a:rPr lang="en-IN" dirty="0" smtClean="0"/>
              <a:t>.</a:t>
            </a:r>
            <a:endParaRPr lang="en-IN" dirty="0"/>
          </a:p>
        </p:txBody>
      </p:sp>
      <p:pic>
        <p:nvPicPr>
          <p:cNvPr id="6" name="Picture 5" descr="https://www.indiabix.com/_files/images/data-interpretation/line-charts/15-3-8-1.png"/>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6408712" cy="3384376"/>
          </a:xfrm>
          <a:prstGeom prst="rect">
            <a:avLst/>
          </a:prstGeom>
          <a:noFill/>
          <a:ln>
            <a:noFill/>
          </a:ln>
        </p:spPr>
      </p:pic>
    </p:spTree>
    <p:extLst>
      <p:ext uri="{BB962C8B-B14F-4D97-AF65-F5344CB8AC3E}">
        <p14:creationId xmlns:p14="http://schemas.microsoft.com/office/powerpoint/2010/main" val="91637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720" y="260648"/>
            <a:ext cx="8424936" cy="6463308"/>
          </a:xfrm>
          <a:prstGeom prst="rect">
            <a:avLst/>
          </a:prstGeom>
        </p:spPr>
        <p:txBody>
          <a:bodyPr wrap="square">
            <a:spAutoFit/>
          </a:bodyPr>
          <a:lstStyle/>
          <a:p>
            <a:r>
              <a:rPr lang="en-IN" dirty="0"/>
              <a:t>21. A sum of </a:t>
            </a:r>
            <a:r>
              <a:rPr lang="en-IN" dirty="0" err="1"/>
              <a:t>Rs</a:t>
            </a:r>
            <a:r>
              <a:rPr lang="en-IN" dirty="0"/>
              <a:t>. 4.75 lakhs was invested in Company Q in 1999 for one year. How much more interest would have been earned if the sum was invested in Company P?</a:t>
            </a:r>
          </a:p>
          <a:p>
            <a:r>
              <a:rPr lang="en-IN" dirty="0"/>
              <a:t>a) 19,000		b) 14,250		c) 11,750		d) 9,500</a:t>
            </a:r>
          </a:p>
          <a:p>
            <a:r>
              <a:rPr lang="en-IN" dirty="0"/>
              <a:t> </a:t>
            </a:r>
          </a:p>
          <a:p>
            <a:r>
              <a:rPr lang="en-IN" dirty="0"/>
              <a:t>22. If two different amounts in the ratio 8:9 are invested in Companies P and Q respectively in 2002, then the amounts received after one year as interests from Companies P and Q are respectively in the ratio? </a:t>
            </a:r>
          </a:p>
          <a:p>
            <a:r>
              <a:rPr lang="en-IN" dirty="0"/>
              <a:t>a) 2:3		</a:t>
            </a:r>
            <a:r>
              <a:rPr lang="en-IN" dirty="0" smtClean="0"/>
              <a:t>b</a:t>
            </a:r>
            <a:r>
              <a:rPr lang="en-IN" dirty="0"/>
              <a:t>) </a:t>
            </a:r>
            <a:r>
              <a:rPr lang="en-IN" dirty="0" smtClean="0"/>
              <a:t>3:4		c</a:t>
            </a:r>
            <a:r>
              <a:rPr lang="en-IN" dirty="0"/>
              <a:t>) </a:t>
            </a:r>
            <a:r>
              <a:rPr lang="en-IN" dirty="0" smtClean="0"/>
              <a:t>6:7		d) </a:t>
            </a:r>
            <a:r>
              <a:rPr lang="en-IN" dirty="0"/>
              <a:t>4:3</a:t>
            </a:r>
          </a:p>
          <a:p>
            <a:r>
              <a:rPr lang="en-IN" dirty="0"/>
              <a:t> </a:t>
            </a:r>
          </a:p>
          <a:p>
            <a:r>
              <a:rPr lang="en-IN" dirty="0"/>
              <a:t>23. In 2000, a part of </a:t>
            </a:r>
            <a:r>
              <a:rPr lang="en-IN" dirty="0" err="1"/>
              <a:t>Rs</a:t>
            </a:r>
            <a:r>
              <a:rPr lang="en-IN" dirty="0"/>
              <a:t>. 30 lakhs was invested in Company P and the rest was invested in Company Q for one year. The total interest received was </a:t>
            </a:r>
            <a:r>
              <a:rPr lang="en-IN" dirty="0" err="1"/>
              <a:t>Rs</a:t>
            </a:r>
            <a:r>
              <a:rPr lang="en-IN" dirty="0"/>
              <a:t>. 2.43 lakhs. What was the amount invested in Company P?</a:t>
            </a:r>
          </a:p>
          <a:p>
            <a:r>
              <a:rPr lang="en-IN" dirty="0"/>
              <a:t>a) </a:t>
            </a:r>
            <a:r>
              <a:rPr lang="en-IN" dirty="0" err="1"/>
              <a:t>Rs</a:t>
            </a:r>
            <a:r>
              <a:rPr lang="en-IN" dirty="0"/>
              <a:t>. 9 </a:t>
            </a:r>
            <a:r>
              <a:rPr lang="en-IN" dirty="0" err="1"/>
              <a:t>Laksh</a:t>
            </a:r>
            <a:r>
              <a:rPr lang="en-IN" dirty="0"/>
              <a:t>	b) </a:t>
            </a:r>
            <a:r>
              <a:rPr lang="en-IN" dirty="0" err="1"/>
              <a:t>Rs</a:t>
            </a:r>
            <a:r>
              <a:rPr lang="en-IN" dirty="0"/>
              <a:t>. 11 </a:t>
            </a:r>
            <a:r>
              <a:rPr lang="en-IN" dirty="0" err="1"/>
              <a:t>Laksh</a:t>
            </a:r>
            <a:r>
              <a:rPr lang="en-IN" dirty="0"/>
              <a:t>	c) </a:t>
            </a:r>
            <a:r>
              <a:rPr lang="en-IN" dirty="0" err="1"/>
              <a:t>Rs</a:t>
            </a:r>
            <a:r>
              <a:rPr lang="en-IN" dirty="0"/>
              <a:t>. 12 </a:t>
            </a:r>
            <a:r>
              <a:rPr lang="en-IN" dirty="0" err="1"/>
              <a:t>Laksh</a:t>
            </a:r>
            <a:r>
              <a:rPr lang="en-IN" dirty="0"/>
              <a:t>	d) </a:t>
            </a:r>
            <a:r>
              <a:rPr lang="en-IN" dirty="0" err="1"/>
              <a:t>Rs</a:t>
            </a:r>
            <a:r>
              <a:rPr lang="en-IN" dirty="0"/>
              <a:t>. 18 </a:t>
            </a:r>
            <a:r>
              <a:rPr lang="en-IN" dirty="0" err="1"/>
              <a:t>Laksh</a:t>
            </a:r>
            <a:endParaRPr lang="en-IN" dirty="0"/>
          </a:p>
          <a:p>
            <a:r>
              <a:rPr lang="en-IN" dirty="0"/>
              <a:t> </a:t>
            </a:r>
          </a:p>
          <a:p>
            <a:r>
              <a:rPr lang="en-IN" dirty="0"/>
              <a:t>24. An investor invested a sum of </a:t>
            </a:r>
            <a:r>
              <a:rPr lang="en-IN" dirty="0" err="1"/>
              <a:t>Rs</a:t>
            </a:r>
            <a:r>
              <a:rPr lang="en-IN" dirty="0"/>
              <a:t>. 12 lakhs in Company P in 1998. The total amount received after one year was re-invested in the same Company for one more year. The total appreciation received by the investor on his investment was?</a:t>
            </a:r>
          </a:p>
          <a:p>
            <a:r>
              <a:rPr lang="en-IN" dirty="0"/>
              <a:t>a) 296200	</a:t>
            </a:r>
            <a:r>
              <a:rPr lang="en-IN" dirty="0" smtClean="0"/>
              <a:t>b</a:t>
            </a:r>
            <a:r>
              <a:rPr lang="en-IN" dirty="0"/>
              <a:t>) 242200	</a:t>
            </a:r>
            <a:r>
              <a:rPr lang="en-IN" dirty="0" smtClean="0"/>
              <a:t>c</a:t>
            </a:r>
            <a:r>
              <a:rPr lang="en-IN" dirty="0"/>
              <a:t>) </a:t>
            </a:r>
            <a:r>
              <a:rPr lang="en-IN" dirty="0" smtClean="0"/>
              <a:t>225600	d</a:t>
            </a:r>
            <a:r>
              <a:rPr lang="en-IN" dirty="0"/>
              <a:t>) 216000</a:t>
            </a:r>
          </a:p>
          <a:p>
            <a:r>
              <a:rPr lang="en-IN" dirty="0"/>
              <a:t> </a:t>
            </a:r>
          </a:p>
          <a:p>
            <a:r>
              <a:rPr lang="en-IN" dirty="0"/>
              <a:t>25. An investor invested </a:t>
            </a:r>
            <a:r>
              <a:rPr lang="en-IN" dirty="0" err="1"/>
              <a:t>Rs</a:t>
            </a:r>
            <a:r>
              <a:rPr lang="en-IN" dirty="0"/>
              <a:t>. 5 lakhs in Company Q in 1996. After one year, the entire amount along with the interest was transferred as investment to Company P in 1997 for one year. What amount will be received from Company P, by the investor?</a:t>
            </a:r>
          </a:p>
          <a:p>
            <a:r>
              <a:rPr lang="en-IN" dirty="0"/>
              <a:t>a) 594550	</a:t>
            </a:r>
            <a:r>
              <a:rPr lang="en-IN" dirty="0" smtClean="0"/>
              <a:t>b</a:t>
            </a:r>
            <a:r>
              <a:rPr lang="en-IN" dirty="0"/>
              <a:t>) </a:t>
            </a:r>
            <a:r>
              <a:rPr lang="en-IN" dirty="0" smtClean="0"/>
              <a:t>580425   	c</a:t>
            </a:r>
            <a:r>
              <a:rPr lang="en-IN" dirty="0"/>
              <a:t>) </a:t>
            </a:r>
            <a:r>
              <a:rPr lang="en-IN" dirty="0" smtClean="0"/>
              <a:t>577800	d) </a:t>
            </a:r>
            <a:r>
              <a:rPr lang="en-IN" dirty="0"/>
              <a:t>577500 </a:t>
            </a:r>
          </a:p>
        </p:txBody>
      </p:sp>
    </p:spTree>
    <p:extLst>
      <p:ext uri="{BB962C8B-B14F-4D97-AF65-F5344CB8AC3E}">
        <p14:creationId xmlns:p14="http://schemas.microsoft.com/office/powerpoint/2010/main" val="934973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908720"/>
            <a:ext cx="3177473" cy="919995"/>
          </a:xfrm>
          <a:prstGeom prst="rect">
            <a:avLst/>
          </a:prstGeom>
        </p:spPr>
        <p:txBody>
          <a:bodyPr wrap="none">
            <a:spAutoFit/>
          </a:bodyPr>
          <a:lstStyle/>
          <a:p>
            <a:pPr>
              <a:lnSpc>
                <a:spcPct val="150000"/>
              </a:lnSpc>
            </a:pPr>
            <a:r>
              <a:rPr lang="en-US" sz="4000" dirty="0" smtClean="0">
                <a:latin typeface="Arial Black" panose="020B0A04020102020204" pitchFamily="34" charset="0"/>
              </a:rPr>
              <a:t>Doubts . . .</a:t>
            </a:r>
            <a:endParaRPr lang="en-US" sz="4000" dirty="0">
              <a:latin typeface="Arial Black" panose="020B0A04020102020204" pitchFamily="34" charset="0"/>
            </a:endParaRPr>
          </a:p>
        </p:txBody>
      </p:sp>
      <p:sp>
        <p:nvSpPr>
          <p:cNvPr id="3" name="Rectangle 2"/>
          <p:cNvSpPr/>
          <p:nvPr/>
        </p:nvSpPr>
        <p:spPr>
          <a:xfrm>
            <a:off x="3995936" y="3212976"/>
            <a:ext cx="4121834" cy="1015663"/>
          </a:xfrm>
          <a:prstGeom prst="rect">
            <a:avLst/>
          </a:prstGeom>
        </p:spPr>
        <p:txBody>
          <a:bodyPr wrap="none">
            <a:spAutoFit/>
          </a:bodyPr>
          <a:lstStyle/>
          <a:p>
            <a:pPr>
              <a:lnSpc>
                <a:spcPct val="150000"/>
              </a:lnSpc>
            </a:pPr>
            <a:r>
              <a:rPr lang="en-US" sz="4000" dirty="0" smtClean="0">
                <a:latin typeface="Arial Black" panose="020B0A04020102020204" pitchFamily="34" charset="0"/>
              </a:rPr>
              <a:t>Thank you . . .</a:t>
            </a:r>
            <a:endParaRPr lang="en-US" sz="4000" dirty="0">
              <a:latin typeface="Arial Black" panose="020B0A04020102020204" pitchFamily="34" charset="0"/>
            </a:endParaRPr>
          </a:p>
        </p:txBody>
      </p:sp>
    </p:spTree>
    <p:extLst>
      <p:ext uri="{BB962C8B-B14F-4D97-AF65-F5344CB8AC3E}">
        <p14:creationId xmlns:p14="http://schemas.microsoft.com/office/powerpoint/2010/main" val="297723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188640"/>
            <a:ext cx="8784976" cy="1446550"/>
          </a:xfrm>
          <a:prstGeom prst="rect">
            <a:avLst/>
          </a:prstGeom>
        </p:spPr>
        <p:txBody>
          <a:bodyPr wrap="square">
            <a:spAutoFit/>
          </a:bodyPr>
          <a:lstStyle/>
          <a:p>
            <a:r>
              <a:rPr lang="en-IN" sz="2200" b="1" dirty="0"/>
              <a:t>Directions for Questions 1 to 6: The bar graph shown below indicates admission of students in four departments CSE, ECE, EEE, MECH in an Engineering college for three years, 2008 to 2010. Study the bar graph carefully and answer the questions given below:</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21167"/>
            <a:ext cx="6624736" cy="3940081"/>
          </a:xfrm>
          <a:prstGeom prst="rect">
            <a:avLst/>
          </a:prstGeom>
          <a:noFill/>
          <a:ln>
            <a:noFill/>
          </a:ln>
        </p:spPr>
      </p:pic>
    </p:spTree>
    <p:extLst>
      <p:ext uri="{BB962C8B-B14F-4D97-AF65-F5344CB8AC3E}">
        <p14:creationId xmlns:p14="http://schemas.microsoft.com/office/powerpoint/2010/main" val="295676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4716016" cy="5472608"/>
          </a:xfrm>
          <a:prstGeom prst="rect">
            <a:avLst/>
          </a:prstGeom>
          <a:noFill/>
          <a:ln>
            <a:noFill/>
          </a:ln>
        </p:spPr>
      </p:pic>
      <p:sp>
        <p:nvSpPr>
          <p:cNvPr id="4" name="TextBox 3"/>
          <p:cNvSpPr txBox="1"/>
          <p:nvPr/>
        </p:nvSpPr>
        <p:spPr>
          <a:xfrm>
            <a:off x="5285762" y="1047786"/>
            <a:ext cx="864096" cy="400110"/>
          </a:xfrm>
          <a:prstGeom prst="rect">
            <a:avLst/>
          </a:prstGeom>
          <a:noFill/>
          <a:ln w="12700">
            <a:solidFill>
              <a:schemeClr val="tx1"/>
            </a:solidFill>
          </a:ln>
        </p:spPr>
        <p:txBody>
          <a:bodyPr wrap="square" rtlCol="0">
            <a:spAutoFit/>
          </a:bodyPr>
          <a:lstStyle/>
          <a:p>
            <a:pPr algn="ctr"/>
            <a:endParaRPr lang="en-IN" sz="2000" dirty="0">
              <a:latin typeface="Arial Black" panose="020B0A04020102020204" pitchFamily="34" charset="0"/>
            </a:endParaRPr>
          </a:p>
        </p:txBody>
      </p:sp>
      <p:sp>
        <p:nvSpPr>
          <p:cNvPr id="5" name="TextBox 4"/>
          <p:cNvSpPr txBox="1"/>
          <p:nvPr/>
        </p:nvSpPr>
        <p:spPr>
          <a:xfrm>
            <a:off x="6149858" y="1047786"/>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2008</a:t>
            </a:r>
            <a:endParaRPr lang="en-IN" sz="2000" dirty="0">
              <a:latin typeface="Arial Black" panose="020B0A04020102020204" pitchFamily="34" charset="0"/>
            </a:endParaRPr>
          </a:p>
        </p:txBody>
      </p:sp>
      <p:sp>
        <p:nvSpPr>
          <p:cNvPr id="6" name="TextBox 5"/>
          <p:cNvSpPr txBox="1"/>
          <p:nvPr/>
        </p:nvSpPr>
        <p:spPr>
          <a:xfrm>
            <a:off x="7013954" y="1047786"/>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2009</a:t>
            </a:r>
            <a:endParaRPr lang="en-IN" sz="2000" dirty="0">
              <a:latin typeface="Arial Black" panose="020B0A04020102020204" pitchFamily="34" charset="0"/>
            </a:endParaRPr>
          </a:p>
        </p:txBody>
      </p:sp>
      <p:sp>
        <p:nvSpPr>
          <p:cNvPr id="7" name="TextBox 6"/>
          <p:cNvSpPr txBox="1"/>
          <p:nvPr/>
        </p:nvSpPr>
        <p:spPr>
          <a:xfrm>
            <a:off x="7873201" y="1047786"/>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2010</a:t>
            </a:r>
            <a:endParaRPr lang="en-IN" sz="2000" dirty="0">
              <a:latin typeface="Arial Black" panose="020B0A04020102020204" pitchFamily="34" charset="0"/>
            </a:endParaRPr>
          </a:p>
        </p:txBody>
      </p:sp>
      <p:sp>
        <p:nvSpPr>
          <p:cNvPr id="9" name="TextBox 8"/>
          <p:cNvSpPr txBox="1"/>
          <p:nvPr/>
        </p:nvSpPr>
        <p:spPr>
          <a:xfrm>
            <a:off x="5285762" y="141711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CSE</a:t>
            </a:r>
            <a:endParaRPr lang="en-IN" sz="2000" dirty="0">
              <a:latin typeface="Arial Black" panose="020B0A04020102020204" pitchFamily="34" charset="0"/>
            </a:endParaRPr>
          </a:p>
        </p:txBody>
      </p:sp>
      <p:sp>
        <p:nvSpPr>
          <p:cNvPr id="10" name="TextBox 9"/>
          <p:cNvSpPr txBox="1"/>
          <p:nvPr/>
        </p:nvSpPr>
        <p:spPr>
          <a:xfrm>
            <a:off x="6149858" y="141711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a:t>
            </a:r>
            <a:endParaRPr lang="en-IN" sz="2000" dirty="0">
              <a:latin typeface="Arial Black" panose="020B0A04020102020204" pitchFamily="34" charset="0"/>
            </a:endParaRPr>
          </a:p>
        </p:txBody>
      </p:sp>
      <p:sp>
        <p:nvSpPr>
          <p:cNvPr id="11" name="TextBox 10"/>
          <p:cNvSpPr txBox="1"/>
          <p:nvPr/>
        </p:nvSpPr>
        <p:spPr>
          <a:xfrm>
            <a:off x="7009105" y="141711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12" name="TextBox 11"/>
          <p:cNvSpPr txBox="1"/>
          <p:nvPr/>
        </p:nvSpPr>
        <p:spPr>
          <a:xfrm>
            <a:off x="7890821" y="141711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125</a:t>
            </a:r>
            <a:endParaRPr lang="en-IN" sz="2000" dirty="0">
              <a:latin typeface="Arial Black" panose="020B0A04020102020204" pitchFamily="34" charset="0"/>
            </a:endParaRPr>
          </a:p>
        </p:txBody>
      </p:sp>
      <p:sp>
        <p:nvSpPr>
          <p:cNvPr id="17" name="TextBox 16"/>
          <p:cNvSpPr txBox="1"/>
          <p:nvPr/>
        </p:nvSpPr>
        <p:spPr>
          <a:xfrm>
            <a:off x="5076056" y="2496020"/>
            <a:ext cx="1079720"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MECH</a:t>
            </a:r>
            <a:endParaRPr lang="en-IN" sz="2000" dirty="0">
              <a:latin typeface="Arial Black" panose="020B0A04020102020204" pitchFamily="34" charset="0"/>
            </a:endParaRPr>
          </a:p>
        </p:txBody>
      </p:sp>
      <p:sp>
        <p:nvSpPr>
          <p:cNvPr id="18" name="TextBox 17"/>
          <p:cNvSpPr txBox="1"/>
          <p:nvPr/>
        </p:nvSpPr>
        <p:spPr>
          <a:xfrm>
            <a:off x="6155776" y="2496020"/>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a:t>
            </a:r>
            <a:endParaRPr lang="en-IN" sz="2000" dirty="0">
              <a:latin typeface="Arial Black" panose="020B0A04020102020204" pitchFamily="34" charset="0"/>
            </a:endParaRPr>
          </a:p>
        </p:txBody>
      </p:sp>
      <p:sp>
        <p:nvSpPr>
          <p:cNvPr id="19" name="TextBox 18"/>
          <p:cNvSpPr txBox="1"/>
          <p:nvPr/>
        </p:nvSpPr>
        <p:spPr>
          <a:xfrm>
            <a:off x="7019872" y="2496020"/>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75</a:t>
            </a:r>
            <a:endParaRPr lang="en-IN" sz="2000" dirty="0">
              <a:latin typeface="Arial Black" panose="020B0A04020102020204" pitchFamily="34" charset="0"/>
            </a:endParaRPr>
          </a:p>
        </p:txBody>
      </p:sp>
      <p:sp>
        <p:nvSpPr>
          <p:cNvPr id="20" name="TextBox 19"/>
          <p:cNvSpPr txBox="1"/>
          <p:nvPr/>
        </p:nvSpPr>
        <p:spPr>
          <a:xfrm>
            <a:off x="7879119" y="2496020"/>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100</a:t>
            </a:r>
            <a:endParaRPr lang="en-IN" sz="2000" dirty="0">
              <a:latin typeface="Arial Black" panose="020B0A04020102020204" pitchFamily="34" charset="0"/>
            </a:endParaRPr>
          </a:p>
        </p:txBody>
      </p:sp>
      <p:sp>
        <p:nvSpPr>
          <p:cNvPr id="25" name="TextBox 24"/>
          <p:cNvSpPr txBox="1"/>
          <p:nvPr/>
        </p:nvSpPr>
        <p:spPr>
          <a:xfrm>
            <a:off x="5285762" y="1757356"/>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ECE</a:t>
            </a:r>
            <a:endParaRPr lang="en-IN" sz="2000" dirty="0">
              <a:latin typeface="Arial Black" panose="020B0A04020102020204" pitchFamily="34" charset="0"/>
            </a:endParaRPr>
          </a:p>
        </p:txBody>
      </p:sp>
      <p:sp>
        <p:nvSpPr>
          <p:cNvPr id="26" name="TextBox 25"/>
          <p:cNvSpPr txBox="1"/>
          <p:nvPr/>
        </p:nvSpPr>
        <p:spPr>
          <a:xfrm>
            <a:off x="6149858" y="1757356"/>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150</a:t>
            </a:r>
            <a:endParaRPr lang="en-IN" sz="2000" dirty="0">
              <a:latin typeface="Arial Black" panose="020B0A04020102020204" pitchFamily="34" charset="0"/>
            </a:endParaRPr>
          </a:p>
        </p:txBody>
      </p:sp>
      <p:sp>
        <p:nvSpPr>
          <p:cNvPr id="27" name="TextBox 26"/>
          <p:cNvSpPr txBox="1"/>
          <p:nvPr/>
        </p:nvSpPr>
        <p:spPr>
          <a:xfrm>
            <a:off x="7013954" y="1757356"/>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28" name="TextBox 27"/>
          <p:cNvSpPr txBox="1"/>
          <p:nvPr/>
        </p:nvSpPr>
        <p:spPr>
          <a:xfrm>
            <a:off x="7873201" y="1757356"/>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a:t>
            </a:r>
            <a:endParaRPr lang="en-IN" sz="2000" dirty="0">
              <a:latin typeface="Arial Black" panose="020B0A04020102020204" pitchFamily="34" charset="0"/>
            </a:endParaRPr>
          </a:p>
        </p:txBody>
      </p:sp>
      <p:sp>
        <p:nvSpPr>
          <p:cNvPr id="29" name="TextBox 28"/>
          <p:cNvSpPr txBox="1"/>
          <p:nvPr/>
        </p:nvSpPr>
        <p:spPr>
          <a:xfrm>
            <a:off x="5285762" y="212668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EEE</a:t>
            </a:r>
            <a:endParaRPr lang="en-IN" sz="2000" dirty="0">
              <a:latin typeface="Arial Black" panose="020B0A04020102020204" pitchFamily="34" charset="0"/>
            </a:endParaRPr>
          </a:p>
        </p:txBody>
      </p:sp>
      <p:sp>
        <p:nvSpPr>
          <p:cNvPr id="30" name="TextBox 29"/>
          <p:cNvSpPr txBox="1"/>
          <p:nvPr/>
        </p:nvSpPr>
        <p:spPr>
          <a:xfrm>
            <a:off x="6149858" y="212668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100</a:t>
            </a:r>
            <a:endParaRPr lang="en-IN" sz="2000" dirty="0">
              <a:latin typeface="Arial Black" panose="020B0A04020102020204" pitchFamily="34" charset="0"/>
            </a:endParaRPr>
          </a:p>
        </p:txBody>
      </p:sp>
      <p:sp>
        <p:nvSpPr>
          <p:cNvPr id="31" name="TextBox 30"/>
          <p:cNvSpPr txBox="1"/>
          <p:nvPr/>
        </p:nvSpPr>
        <p:spPr>
          <a:xfrm>
            <a:off x="7009105" y="212668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125</a:t>
            </a:r>
            <a:endParaRPr lang="en-IN" sz="2000" dirty="0">
              <a:latin typeface="Arial Black" panose="020B0A04020102020204" pitchFamily="34" charset="0"/>
            </a:endParaRPr>
          </a:p>
        </p:txBody>
      </p:sp>
      <p:sp>
        <p:nvSpPr>
          <p:cNvPr id="32" name="TextBox 31"/>
          <p:cNvSpPr txBox="1"/>
          <p:nvPr/>
        </p:nvSpPr>
        <p:spPr>
          <a:xfrm>
            <a:off x="7890821" y="2126688"/>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Tree>
    <p:extLst>
      <p:ext uri="{BB962C8B-B14F-4D97-AF65-F5344CB8AC3E}">
        <p14:creationId xmlns:p14="http://schemas.microsoft.com/office/powerpoint/2010/main" val="272617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7" grpId="0" animBg="1"/>
      <p:bldP spid="18" grpId="0" animBg="1"/>
      <p:bldP spid="19" grpId="0" animBg="1"/>
      <p:bldP spid="20"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1107996"/>
          </a:xfrm>
          <a:prstGeom prst="rect">
            <a:avLst/>
          </a:prstGeom>
        </p:spPr>
        <p:txBody>
          <a:bodyPr wrap="square">
            <a:spAutoFit/>
          </a:bodyPr>
          <a:lstStyle/>
          <a:p>
            <a:r>
              <a:rPr lang="en-IN" sz="2200" b="1" dirty="0"/>
              <a:t>1. What is the percentage increase in the total intake of the college from the year 2008 to 2010?</a:t>
            </a:r>
          </a:p>
          <a:p>
            <a:r>
              <a:rPr lang="en-IN" sz="2200" b="1" dirty="0"/>
              <a:t>a) 15% 		b) 20%		c) 12.5% 		d) 16.67%</a:t>
            </a:r>
          </a:p>
        </p:txBody>
      </p:sp>
      <p:sp>
        <p:nvSpPr>
          <p:cNvPr id="3" name="TextBox 2"/>
          <p:cNvSpPr txBox="1"/>
          <p:nvPr/>
        </p:nvSpPr>
        <p:spPr>
          <a:xfrm>
            <a:off x="389618" y="1969663"/>
            <a:ext cx="864096" cy="400110"/>
          </a:xfrm>
          <a:prstGeom prst="rect">
            <a:avLst/>
          </a:prstGeom>
          <a:noFill/>
          <a:ln w="12700">
            <a:solidFill>
              <a:schemeClr val="tx1"/>
            </a:solidFill>
          </a:ln>
        </p:spPr>
        <p:txBody>
          <a:bodyPr wrap="square" rtlCol="0">
            <a:spAutoFit/>
          </a:bodyPr>
          <a:lstStyle/>
          <a:p>
            <a:pPr algn="ctr"/>
            <a:endParaRPr lang="en-IN" sz="2000" dirty="0">
              <a:latin typeface="Arial Black" panose="020B0A04020102020204" pitchFamily="34" charset="0"/>
            </a:endParaRPr>
          </a:p>
        </p:txBody>
      </p:sp>
      <p:sp>
        <p:nvSpPr>
          <p:cNvPr id="4" name="TextBox 3"/>
          <p:cNvSpPr txBox="1"/>
          <p:nvPr/>
        </p:nvSpPr>
        <p:spPr>
          <a:xfrm>
            <a:off x="1253714" y="196966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2008</a:t>
            </a:r>
            <a:endParaRPr lang="en-IN" sz="2000" dirty="0">
              <a:latin typeface="Arial Black" panose="020B0A04020102020204" pitchFamily="34" charset="0"/>
            </a:endParaRPr>
          </a:p>
        </p:txBody>
      </p:sp>
      <p:sp>
        <p:nvSpPr>
          <p:cNvPr id="5" name="TextBox 4"/>
          <p:cNvSpPr txBox="1"/>
          <p:nvPr/>
        </p:nvSpPr>
        <p:spPr>
          <a:xfrm>
            <a:off x="2117810" y="196966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2009</a:t>
            </a:r>
            <a:endParaRPr lang="en-IN" sz="2000" dirty="0">
              <a:latin typeface="Arial Black" panose="020B0A04020102020204" pitchFamily="34" charset="0"/>
            </a:endParaRPr>
          </a:p>
        </p:txBody>
      </p:sp>
      <p:sp>
        <p:nvSpPr>
          <p:cNvPr id="6" name="TextBox 5"/>
          <p:cNvSpPr txBox="1"/>
          <p:nvPr/>
        </p:nvSpPr>
        <p:spPr>
          <a:xfrm>
            <a:off x="2977057" y="196966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2010</a:t>
            </a:r>
            <a:endParaRPr lang="en-IN" sz="2000" dirty="0">
              <a:latin typeface="Arial Black" panose="020B0A04020102020204" pitchFamily="34" charset="0"/>
            </a:endParaRPr>
          </a:p>
        </p:txBody>
      </p:sp>
      <p:sp>
        <p:nvSpPr>
          <p:cNvPr id="7" name="TextBox 6"/>
          <p:cNvSpPr txBox="1"/>
          <p:nvPr/>
        </p:nvSpPr>
        <p:spPr>
          <a:xfrm>
            <a:off x="389618"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CSE</a:t>
            </a:r>
            <a:endParaRPr lang="en-IN" sz="2000" dirty="0">
              <a:latin typeface="Arial Black" panose="020B0A04020102020204" pitchFamily="34" charset="0"/>
            </a:endParaRPr>
          </a:p>
        </p:txBody>
      </p:sp>
      <p:sp>
        <p:nvSpPr>
          <p:cNvPr id="8" name="TextBox 7"/>
          <p:cNvSpPr txBox="1"/>
          <p:nvPr/>
        </p:nvSpPr>
        <p:spPr>
          <a:xfrm>
            <a:off x="1253714"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a:t>
            </a:r>
            <a:endParaRPr lang="en-IN" sz="2000" dirty="0">
              <a:latin typeface="Arial Black" panose="020B0A04020102020204" pitchFamily="34" charset="0"/>
            </a:endParaRPr>
          </a:p>
        </p:txBody>
      </p:sp>
      <p:sp>
        <p:nvSpPr>
          <p:cNvPr id="9" name="TextBox 8"/>
          <p:cNvSpPr txBox="1"/>
          <p:nvPr/>
        </p:nvSpPr>
        <p:spPr>
          <a:xfrm>
            <a:off x="2112961"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10" name="TextBox 9"/>
          <p:cNvSpPr txBox="1"/>
          <p:nvPr/>
        </p:nvSpPr>
        <p:spPr>
          <a:xfrm>
            <a:off x="2994677"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125</a:t>
            </a:r>
            <a:endParaRPr lang="en-IN" sz="2000" dirty="0">
              <a:latin typeface="Arial Black" panose="020B0A04020102020204" pitchFamily="34" charset="0"/>
            </a:endParaRPr>
          </a:p>
        </p:txBody>
      </p:sp>
      <p:sp>
        <p:nvSpPr>
          <p:cNvPr id="11" name="TextBox 10"/>
          <p:cNvSpPr txBox="1"/>
          <p:nvPr/>
        </p:nvSpPr>
        <p:spPr>
          <a:xfrm>
            <a:off x="179912" y="3417897"/>
            <a:ext cx="1079720"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MECH</a:t>
            </a:r>
            <a:endParaRPr lang="en-IN" sz="2000" dirty="0">
              <a:latin typeface="Arial Black" panose="020B0A04020102020204" pitchFamily="34" charset="0"/>
            </a:endParaRPr>
          </a:p>
        </p:txBody>
      </p:sp>
      <p:sp>
        <p:nvSpPr>
          <p:cNvPr id="12" name="TextBox 11"/>
          <p:cNvSpPr txBox="1"/>
          <p:nvPr/>
        </p:nvSpPr>
        <p:spPr>
          <a:xfrm>
            <a:off x="1259632" y="3417897"/>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a:t>
            </a:r>
            <a:endParaRPr lang="en-IN" sz="2000" dirty="0">
              <a:latin typeface="Arial Black" panose="020B0A04020102020204" pitchFamily="34" charset="0"/>
            </a:endParaRPr>
          </a:p>
        </p:txBody>
      </p:sp>
      <p:sp>
        <p:nvSpPr>
          <p:cNvPr id="13" name="TextBox 12"/>
          <p:cNvSpPr txBox="1"/>
          <p:nvPr/>
        </p:nvSpPr>
        <p:spPr>
          <a:xfrm>
            <a:off x="2123728" y="3417897"/>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75</a:t>
            </a:r>
            <a:endParaRPr lang="en-IN" sz="2000" dirty="0">
              <a:latin typeface="Arial Black" panose="020B0A04020102020204" pitchFamily="34" charset="0"/>
            </a:endParaRPr>
          </a:p>
        </p:txBody>
      </p:sp>
      <p:sp>
        <p:nvSpPr>
          <p:cNvPr id="14" name="TextBox 13"/>
          <p:cNvSpPr txBox="1"/>
          <p:nvPr/>
        </p:nvSpPr>
        <p:spPr>
          <a:xfrm>
            <a:off x="2982975" y="3417897"/>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100</a:t>
            </a:r>
            <a:endParaRPr lang="en-IN" sz="2000" dirty="0">
              <a:latin typeface="Arial Black" panose="020B0A04020102020204" pitchFamily="34" charset="0"/>
            </a:endParaRPr>
          </a:p>
        </p:txBody>
      </p:sp>
      <p:sp>
        <p:nvSpPr>
          <p:cNvPr id="15" name="TextBox 14"/>
          <p:cNvSpPr txBox="1"/>
          <p:nvPr/>
        </p:nvSpPr>
        <p:spPr>
          <a:xfrm>
            <a:off x="389618"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ECE</a:t>
            </a:r>
            <a:endParaRPr lang="en-IN" sz="2000" dirty="0">
              <a:latin typeface="Arial Black" panose="020B0A04020102020204" pitchFamily="34" charset="0"/>
            </a:endParaRPr>
          </a:p>
        </p:txBody>
      </p:sp>
      <p:sp>
        <p:nvSpPr>
          <p:cNvPr id="16" name="TextBox 15"/>
          <p:cNvSpPr txBox="1"/>
          <p:nvPr/>
        </p:nvSpPr>
        <p:spPr>
          <a:xfrm>
            <a:off x="1253714"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150</a:t>
            </a:r>
            <a:endParaRPr lang="en-IN" sz="2000" dirty="0">
              <a:latin typeface="Arial Black" panose="020B0A04020102020204" pitchFamily="34" charset="0"/>
            </a:endParaRPr>
          </a:p>
        </p:txBody>
      </p:sp>
      <p:sp>
        <p:nvSpPr>
          <p:cNvPr id="17" name="TextBox 16"/>
          <p:cNvSpPr txBox="1"/>
          <p:nvPr/>
        </p:nvSpPr>
        <p:spPr>
          <a:xfrm>
            <a:off x="2117810"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18" name="TextBox 17"/>
          <p:cNvSpPr txBox="1"/>
          <p:nvPr/>
        </p:nvSpPr>
        <p:spPr>
          <a:xfrm>
            <a:off x="2977057"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a:t>
            </a:r>
            <a:endParaRPr lang="en-IN" sz="2000" dirty="0">
              <a:latin typeface="Arial Black" panose="020B0A04020102020204" pitchFamily="34" charset="0"/>
            </a:endParaRPr>
          </a:p>
        </p:txBody>
      </p:sp>
      <p:sp>
        <p:nvSpPr>
          <p:cNvPr id="19" name="TextBox 18"/>
          <p:cNvSpPr txBox="1"/>
          <p:nvPr/>
        </p:nvSpPr>
        <p:spPr>
          <a:xfrm>
            <a:off x="389618"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EEE</a:t>
            </a:r>
            <a:endParaRPr lang="en-IN" sz="2000" dirty="0">
              <a:latin typeface="Arial Black" panose="020B0A04020102020204" pitchFamily="34" charset="0"/>
            </a:endParaRPr>
          </a:p>
        </p:txBody>
      </p:sp>
      <p:sp>
        <p:nvSpPr>
          <p:cNvPr id="20" name="TextBox 19"/>
          <p:cNvSpPr txBox="1"/>
          <p:nvPr/>
        </p:nvSpPr>
        <p:spPr>
          <a:xfrm>
            <a:off x="1253714"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100</a:t>
            </a:r>
            <a:endParaRPr lang="en-IN" sz="2000" dirty="0">
              <a:latin typeface="Arial Black" panose="020B0A04020102020204" pitchFamily="34" charset="0"/>
            </a:endParaRPr>
          </a:p>
        </p:txBody>
      </p:sp>
      <p:sp>
        <p:nvSpPr>
          <p:cNvPr id="21" name="TextBox 20"/>
          <p:cNvSpPr txBox="1"/>
          <p:nvPr/>
        </p:nvSpPr>
        <p:spPr>
          <a:xfrm>
            <a:off x="2112961"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125</a:t>
            </a:r>
            <a:endParaRPr lang="en-IN" sz="2000" dirty="0">
              <a:latin typeface="Arial Black" panose="020B0A04020102020204" pitchFamily="34" charset="0"/>
            </a:endParaRPr>
          </a:p>
        </p:txBody>
      </p:sp>
      <p:sp>
        <p:nvSpPr>
          <p:cNvPr id="22" name="TextBox 21"/>
          <p:cNvSpPr txBox="1"/>
          <p:nvPr/>
        </p:nvSpPr>
        <p:spPr>
          <a:xfrm>
            <a:off x="2994677"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23" name="TextBox 22"/>
          <p:cNvSpPr txBox="1"/>
          <p:nvPr/>
        </p:nvSpPr>
        <p:spPr>
          <a:xfrm>
            <a:off x="1268040" y="379815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500</a:t>
            </a:r>
            <a:endParaRPr lang="en-IN" sz="2000" dirty="0">
              <a:latin typeface="Arial Black" panose="020B0A04020102020204" pitchFamily="34" charset="0"/>
            </a:endParaRPr>
          </a:p>
        </p:txBody>
      </p:sp>
      <p:sp>
        <p:nvSpPr>
          <p:cNvPr id="24" name="TextBox 23"/>
          <p:cNvSpPr txBox="1"/>
          <p:nvPr/>
        </p:nvSpPr>
        <p:spPr>
          <a:xfrm>
            <a:off x="2994677" y="3838069"/>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a:t>
            </a:r>
            <a:endParaRPr lang="en-IN" sz="2000" dirty="0">
              <a:latin typeface="Arial Black" panose="020B0A04020102020204" pitchFamily="34" charset="0"/>
            </a:endParaRPr>
          </a:p>
        </p:txBody>
      </p:sp>
      <p:sp>
        <p:nvSpPr>
          <p:cNvPr id="25" name="TextBox 24"/>
          <p:cNvSpPr txBox="1"/>
          <p:nvPr/>
        </p:nvSpPr>
        <p:spPr>
          <a:xfrm>
            <a:off x="4621300" y="1969663"/>
            <a:ext cx="4130188" cy="2862322"/>
          </a:xfrm>
          <a:prstGeom prst="rect">
            <a:avLst/>
          </a:prstGeom>
          <a:noFill/>
          <a:ln w="12700">
            <a:noFill/>
          </a:ln>
        </p:spPr>
        <p:txBody>
          <a:bodyPr wrap="square" rtlCol="0">
            <a:spAutoFit/>
          </a:bodyPr>
          <a:lstStyle/>
          <a:p>
            <a:pPr>
              <a:lnSpc>
                <a:spcPct val="150000"/>
              </a:lnSpc>
            </a:pPr>
            <a:r>
              <a:rPr lang="en-US" sz="2000" dirty="0" smtClean="0">
                <a:latin typeface="Arial Black" panose="020B0A04020102020204" pitchFamily="34" charset="0"/>
              </a:rPr>
              <a:t>100 Increased from 500</a:t>
            </a:r>
          </a:p>
          <a:p>
            <a:pPr>
              <a:lnSpc>
                <a:spcPct val="150000"/>
              </a:lnSpc>
            </a:pPr>
            <a:r>
              <a:rPr lang="en-US" sz="2000" dirty="0" smtClean="0">
                <a:latin typeface="Arial Black" panose="020B0A04020102020204" pitchFamily="34" charset="0"/>
              </a:rPr>
              <a:t>100  *  100</a:t>
            </a:r>
          </a:p>
          <a:p>
            <a:pPr>
              <a:lnSpc>
                <a:spcPct val="150000"/>
              </a:lnSpc>
            </a:pPr>
            <a:r>
              <a:rPr lang="en-US" sz="2000" dirty="0" smtClean="0">
                <a:latin typeface="Arial Black" panose="020B0A04020102020204" pitchFamily="34" charset="0"/>
              </a:rPr>
              <a:t>500</a:t>
            </a:r>
          </a:p>
          <a:p>
            <a:pPr>
              <a:lnSpc>
                <a:spcPct val="150000"/>
              </a:lnSpc>
            </a:pPr>
            <a:r>
              <a:rPr lang="en-US" sz="2000" dirty="0" smtClean="0">
                <a:latin typeface="Arial Black" panose="020B0A04020102020204" pitchFamily="34" charset="0"/>
              </a:rPr>
              <a:t>= 20 %</a:t>
            </a:r>
          </a:p>
          <a:p>
            <a:pPr>
              <a:lnSpc>
                <a:spcPct val="150000"/>
              </a:lnSpc>
            </a:pP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		Answer : b</a:t>
            </a:r>
            <a:endParaRPr lang="en-IN" sz="2000" dirty="0">
              <a:latin typeface="Arial Black" panose="020B0A04020102020204" pitchFamily="34" charset="0"/>
            </a:endParaRPr>
          </a:p>
        </p:txBody>
      </p:sp>
      <p:cxnSp>
        <p:nvCxnSpPr>
          <p:cNvPr id="26" name="Straight Connector 25"/>
          <p:cNvCxnSpPr/>
          <p:nvPr/>
        </p:nvCxnSpPr>
        <p:spPr>
          <a:xfrm>
            <a:off x="4788024" y="2879288"/>
            <a:ext cx="5760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36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5">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1107996"/>
          </a:xfrm>
          <a:prstGeom prst="rect">
            <a:avLst/>
          </a:prstGeom>
        </p:spPr>
        <p:txBody>
          <a:bodyPr wrap="square">
            <a:spAutoFit/>
          </a:bodyPr>
          <a:lstStyle/>
          <a:p>
            <a:r>
              <a:rPr lang="en-IN" sz="2200" b="1" dirty="0"/>
              <a:t>2. What was the percentage of CSE students out of the total students admitted for the year 2008?</a:t>
            </a:r>
          </a:p>
          <a:p>
            <a:r>
              <a:rPr lang="en-IN" sz="2200" b="1" dirty="0"/>
              <a:t>a) 40% 		b) 30%		c) 50% 		d) 25%</a:t>
            </a:r>
          </a:p>
        </p:txBody>
      </p:sp>
      <p:sp>
        <p:nvSpPr>
          <p:cNvPr id="3" name="TextBox 2"/>
          <p:cNvSpPr txBox="1"/>
          <p:nvPr/>
        </p:nvSpPr>
        <p:spPr>
          <a:xfrm>
            <a:off x="389618" y="1969663"/>
            <a:ext cx="864096" cy="400110"/>
          </a:xfrm>
          <a:prstGeom prst="rect">
            <a:avLst/>
          </a:prstGeom>
          <a:noFill/>
          <a:ln w="12700">
            <a:solidFill>
              <a:schemeClr val="tx1"/>
            </a:solidFill>
          </a:ln>
        </p:spPr>
        <p:txBody>
          <a:bodyPr wrap="square" rtlCol="0">
            <a:spAutoFit/>
          </a:bodyPr>
          <a:lstStyle/>
          <a:p>
            <a:pPr algn="ctr"/>
            <a:endParaRPr lang="en-IN" sz="2000" dirty="0">
              <a:latin typeface="Arial Black" panose="020B0A04020102020204" pitchFamily="34" charset="0"/>
            </a:endParaRPr>
          </a:p>
        </p:txBody>
      </p:sp>
      <p:sp>
        <p:nvSpPr>
          <p:cNvPr id="4" name="TextBox 3"/>
          <p:cNvSpPr txBox="1"/>
          <p:nvPr/>
        </p:nvSpPr>
        <p:spPr>
          <a:xfrm>
            <a:off x="1253714" y="196966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2008</a:t>
            </a:r>
            <a:endParaRPr lang="en-IN" sz="2000" dirty="0">
              <a:latin typeface="Arial Black" panose="020B0A04020102020204" pitchFamily="34" charset="0"/>
            </a:endParaRPr>
          </a:p>
        </p:txBody>
      </p:sp>
      <p:sp>
        <p:nvSpPr>
          <p:cNvPr id="5" name="TextBox 4"/>
          <p:cNvSpPr txBox="1"/>
          <p:nvPr/>
        </p:nvSpPr>
        <p:spPr>
          <a:xfrm>
            <a:off x="2117810" y="196966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2009</a:t>
            </a:r>
            <a:endParaRPr lang="en-IN" sz="2000" dirty="0">
              <a:latin typeface="Arial Black" panose="020B0A04020102020204" pitchFamily="34" charset="0"/>
            </a:endParaRPr>
          </a:p>
        </p:txBody>
      </p:sp>
      <p:sp>
        <p:nvSpPr>
          <p:cNvPr id="6" name="TextBox 5"/>
          <p:cNvSpPr txBox="1"/>
          <p:nvPr/>
        </p:nvSpPr>
        <p:spPr>
          <a:xfrm>
            <a:off x="2977057" y="196966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2010</a:t>
            </a:r>
            <a:endParaRPr lang="en-IN" sz="2000" dirty="0">
              <a:latin typeface="Arial Black" panose="020B0A04020102020204" pitchFamily="34" charset="0"/>
            </a:endParaRPr>
          </a:p>
        </p:txBody>
      </p:sp>
      <p:sp>
        <p:nvSpPr>
          <p:cNvPr id="7" name="TextBox 6"/>
          <p:cNvSpPr txBox="1"/>
          <p:nvPr/>
        </p:nvSpPr>
        <p:spPr>
          <a:xfrm>
            <a:off x="389618"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CSE</a:t>
            </a:r>
            <a:endParaRPr lang="en-IN" sz="2000" dirty="0">
              <a:latin typeface="Arial Black" panose="020B0A04020102020204" pitchFamily="34" charset="0"/>
            </a:endParaRPr>
          </a:p>
        </p:txBody>
      </p:sp>
      <p:sp>
        <p:nvSpPr>
          <p:cNvPr id="8" name="TextBox 7"/>
          <p:cNvSpPr txBox="1"/>
          <p:nvPr/>
        </p:nvSpPr>
        <p:spPr>
          <a:xfrm>
            <a:off x="1253714"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a:t>
            </a:r>
            <a:endParaRPr lang="en-IN" sz="2000" dirty="0">
              <a:latin typeface="Arial Black" panose="020B0A04020102020204" pitchFamily="34" charset="0"/>
            </a:endParaRPr>
          </a:p>
        </p:txBody>
      </p:sp>
      <p:sp>
        <p:nvSpPr>
          <p:cNvPr id="9" name="TextBox 8"/>
          <p:cNvSpPr txBox="1"/>
          <p:nvPr/>
        </p:nvSpPr>
        <p:spPr>
          <a:xfrm>
            <a:off x="2112961"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10" name="TextBox 9"/>
          <p:cNvSpPr txBox="1"/>
          <p:nvPr/>
        </p:nvSpPr>
        <p:spPr>
          <a:xfrm>
            <a:off x="2994677"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125</a:t>
            </a:r>
            <a:endParaRPr lang="en-IN" sz="2000" dirty="0">
              <a:latin typeface="Arial Black" panose="020B0A04020102020204" pitchFamily="34" charset="0"/>
            </a:endParaRPr>
          </a:p>
        </p:txBody>
      </p:sp>
      <p:sp>
        <p:nvSpPr>
          <p:cNvPr id="11" name="TextBox 10"/>
          <p:cNvSpPr txBox="1"/>
          <p:nvPr/>
        </p:nvSpPr>
        <p:spPr>
          <a:xfrm>
            <a:off x="179912" y="3417897"/>
            <a:ext cx="1079720"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MECH</a:t>
            </a:r>
            <a:endParaRPr lang="en-IN" sz="2000" dirty="0">
              <a:latin typeface="Arial Black" panose="020B0A04020102020204" pitchFamily="34" charset="0"/>
            </a:endParaRPr>
          </a:p>
        </p:txBody>
      </p:sp>
      <p:sp>
        <p:nvSpPr>
          <p:cNvPr id="12" name="TextBox 11"/>
          <p:cNvSpPr txBox="1"/>
          <p:nvPr/>
        </p:nvSpPr>
        <p:spPr>
          <a:xfrm>
            <a:off x="1259632" y="3417897"/>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a:t>
            </a:r>
            <a:endParaRPr lang="en-IN" sz="2000" dirty="0">
              <a:latin typeface="Arial Black" panose="020B0A04020102020204" pitchFamily="34" charset="0"/>
            </a:endParaRPr>
          </a:p>
        </p:txBody>
      </p:sp>
      <p:sp>
        <p:nvSpPr>
          <p:cNvPr id="13" name="TextBox 12"/>
          <p:cNvSpPr txBox="1"/>
          <p:nvPr/>
        </p:nvSpPr>
        <p:spPr>
          <a:xfrm>
            <a:off x="2123728" y="3417897"/>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75</a:t>
            </a:r>
            <a:endParaRPr lang="en-IN" sz="2000" dirty="0">
              <a:latin typeface="Arial Black" panose="020B0A04020102020204" pitchFamily="34" charset="0"/>
            </a:endParaRPr>
          </a:p>
        </p:txBody>
      </p:sp>
      <p:sp>
        <p:nvSpPr>
          <p:cNvPr id="14" name="TextBox 13"/>
          <p:cNvSpPr txBox="1"/>
          <p:nvPr/>
        </p:nvSpPr>
        <p:spPr>
          <a:xfrm>
            <a:off x="2982975" y="3417897"/>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100</a:t>
            </a:r>
            <a:endParaRPr lang="en-IN" sz="2000" dirty="0">
              <a:latin typeface="Arial Black" panose="020B0A04020102020204" pitchFamily="34" charset="0"/>
            </a:endParaRPr>
          </a:p>
        </p:txBody>
      </p:sp>
      <p:sp>
        <p:nvSpPr>
          <p:cNvPr id="15" name="TextBox 14"/>
          <p:cNvSpPr txBox="1"/>
          <p:nvPr/>
        </p:nvSpPr>
        <p:spPr>
          <a:xfrm>
            <a:off x="389618"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ECE</a:t>
            </a:r>
            <a:endParaRPr lang="en-IN" sz="2000" dirty="0">
              <a:latin typeface="Arial Black" panose="020B0A04020102020204" pitchFamily="34" charset="0"/>
            </a:endParaRPr>
          </a:p>
        </p:txBody>
      </p:sp>
      <p:sp>
        <p:nvSpPr>
          <p:cNvPr id="16" name="TextBox 15"/>
          <p:cNvSpPr txBox="1"/>
          <p:nvPr/>
        </p:nvSpPr>
        <p:spPr>
          <a:xfrm>
            <a:off x="1253714"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150</a:t>
            </a:r>
            <a:endParaRPr lang="en-IN" sz="2000" dirty="0">
              <a:latin typeface="Arial Black" panose="020B0A04020102020204" pitchFamily="34" charset="0"/>
            </a:endParaRPr>
          </a:p>
        </p:txBody>
      </p:sp>
      <p:sp>
        <p:nvSpPr>
          <p:cNvPr id="17" name="TextBox 16"/>
          <p:cNvSpPr txBox="1"/>
          <p:nvPr/>
        </p:nvSpPr>
        <p:spPr>
          <a:xfrm>
            <a:off x="2117810"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18" name="TextBox 17"/>
          <p:cNvSpPr txBox="1"/>
          <p:nvPr/>
        </p:nvSpPr>
        <p:spPr>
          <a:xfrm>
            <a:off x="2977057"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a:t>
            </a:r>
            <a:endParaRPr lang="en-IN" sz="2000" dirty="0">
              <a:latin typeface="Arial Black" panose="020B0A04020102020204" pitchFamily="34" charset="0"/>
            </a:endParaRPr>
          </a:p>
        </p:txBody>
      </p:sp>
      <p:sp>
        <p:nvSpPr>
          <p:cNvPr id="19" name="TextBox 18"/>
          <p:cNvSpPr txBox="1"/>
          <p:nvPr/>
        </p:nvSpPr>
        <p:spPr>
          <a:xfrm>
            <a:off x="389618"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EEE</a:t>
            </a:r>
            <a:endParaRPr lang="en-IN" sz="2000" dirty="0">
              <a:latin typeface="Arial Black" panose="020B0A04020102020204" pitchFamily="34" charset="0"/>
            </a:endParaRPr>
          </a:p>
        </p:txBody>
      </p:sp>
      <p:sp>
        <p:nvSpPr>
          <p:cNvPr id="20" name="TextBox 19"/>
          <p:cNvSpPr txBox="1"/>
          <p:nvPr/>
        </p:nvSpPr>
        <p:spPr>
          <a:xfrm>
            <a:off x="1253714"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100</a:t>
            </a:r>
            <a:endParaRPr lang="en-IN" sz="2000" dirty="0">
              <a:latin typeface="Arial Black" panose="020B0A04020102020204" pitchFamily="34" charset="0"/>
            </a:endParaRPr>
          </a:p>
        </p:txBody>
      </p:sp>
      <p:sp>
        <p:nvSpPr>
          <p:cNvPr id="21" name="TextBox 20"/>
          <p:cNvSpPr txBox="1"/>
          <p:nvPr/>
        </p:nvSpPr>
        <p:spPr>
          <a:xfrm>
            <a:off x="2112961"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125</a:t>
            </a:r>
            <a:endParaRPr lang="en-IN" sz="2000" dirty="0">
              <a:latin typeface="Arial Black" panose="020B0A04020102020204" pitchFamily="34" charset="0"/>
            </a:endParaRPr>
          </a:p>
        </p:txBody>
      </p:sp>
      <p:sp>
        <p:nvSpPr>
          <p:cNvPr id="22" name="TextBox 21"/>
          <p:cNvSpPr txBox="1"/>
          <p:nvPr/>
        </p:nvSpPr>
        <p:spPr>
          <a:xfrm>
            <a:off x="2994677"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23" name="TextBox 22"/>
          <p:cNvSpPr txBox="1"/>
          <p:nvPr/>
        </p:nvSpPr>
        <p:spPr>
          <a:xfrm>
            <a:off x="1268040" y="379815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500</a:t>
            </a:r>
            <a:endParaRPr lang="en-IN" sz="2000" dirty="0">
              <a:latin typeface="Arial Black" panose="020B0A04020102020204" pitchFamily="34" charset="0"/>
            </a:endParaRPr>
          </a:p>
        </p:txBody>
      </p:sp>
      <p:sp>
        <p:nvSpPr>
          <p:cNvPr id="24" name="TextBox 23"/>
          <p:cNvSpPr txBox="1"/>
          <p:nvPr/>
        </p:nvSpPr>
        <p:spPr>
          <a:xfrm>
            <a:off x="2994677" y="3838069"/>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a:t>
            </a:r>
            <a:endParaRPr lang="en-IN" sz="2000" dirty="0">
              <a:latin typeface="Arial Black" panose="020B0A04020102020204" pitchFamily="34" charset="0"/>
            </a:endParaRPr>
          </a:p>
        </p:txBody>
      </p:sp>
      <p:sp>
        <p:nvSpPr>
          <p:cNvPr id="25" name="TextBox 24"/>
          <p:cNvSpPr txBox="1"/>
          <p:nvPr/>
        </p:nvSpPr>
        <p:spPr>
          <a:xfrm>
            <a:off x="4690284" y="1969663"/>
            <a:ext cx="4130188" cy="2862322"/>
          </a:xfrm>
          <a:prstGeom prst="rect">
            <a:avLst/>
          </a:prstGeom>
          <a:noFill/>
          <a:ln w="12700">
            <a:noFill/>
          </a:ln>
        </p:spPr>
        <p:txBody>
          <a:bodyPr wrap="square" rtlCol="0">
            <a:spAutoFit/>
          </a:bodyPr>
          <a:lstStyle/>
          <a:p>
            <a:pPr>
              <a:lnSpc>
                <a:spcPct val="150000"/>
              </a:lnSpc>
            </a:pPr>
            <a:r>
              <a:rPr lang="en-US" sz="2000" dirty="0" smtClean="0">
                <a:latin typeface="Arial Black" panose="020B0A04020102020204" pitchFamily="34" charset="0"/>
              </a:rPr>
              <a:t>200 out of 500</a:t>
            </a:r>
          </a:p>
          <a:p>
            <a:pPr>
              <a:lnSpc>
                <a:spcPct val="150000"/>
              </a:lnSpc>
            </a:pPr>
            <a:r>
              <a:rPr lang="en-US" sz="2000" dirty="0">
                <a:latin typeface="Arial Black" panose="020B0A04020102020204" pitchFamily="34" charset="0"/>
              </a:rPr>
              <a:t>2</a:t>
            </a:r>
            <a:r>
              <a:rPr lang="en-US" sz="2000" dirty="0" smtClean="0">
                <a:latin typeface="Arial Black" panose="020B0A04020102020204" pitchFamily="34" charset="0"/>
              </a:rPr>
              <a:t>00  *  100</a:t>
            </a:r>
          </a:p>
          <a:p>
            <a:pPr>
              <a:lnSpc>
                <a:spcPct val="150000"/>
              </a:lnSpc>
            </a:pPr>
            <a:r>
              <a:rPr lang="en-US" sz="2000" dirty="0" smtClean="0">
                <a:latin typeface="Arial Black" panose="020B0A04020102020204" pitchFamily="34" charset="0"/>
              </a:rPr>
              <a:t>500</a:t>
            </a:r>
          </a:p>
          <a:p>
            <a:pPr>
              <a:lnSpc>
                <a:spcPct val="150000"/>
              </a:lnSpc>
            </a:pPr>
            <a:r>
              <a:rPr lang="en-US" sz="2000" dirty="0" smtClean="0">
                <a:latin typeface="Arial Black" panose="020B0A04020102020204" pitchFamily="34" charset="0"/>
              </a:rPr>
              <a:t>= 40 %</a:t>
            </a:r>
          </a:p>
          <a:p>
            <a:pPr>
              <a:lnSpc>
                <a:spcPct val="150000"/>
              </a:lnSpc>
            </a:pP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		Answer : a</a:t>
            </a:r>
            <a:endParaRPr lang="en-IN" sz="2000" dirty="0">
              <a:latin typeface="Arial Black" panose="020B0A04020102020204" pitchFamily="34" charset="0"/>
            </a:endParaRPr>
          </a:p>
        </p:txBody>
      </p:sp>
      <p:cxnSp>
        <p:nvCxnSpPr>
          <p:cNvPr id="26" name="Straight Connector 25"/>
          <p:cNvCxnSpPr/>
          <p:nvPr/>
        </p:nvCxnSpPr>
        <p:spPr>
          <a:xfrm>
            <a:off x="4788024" y="2879288"/>
            <a:ext cx="5760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1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5">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84976" cy="1107996"/>
          </a:xfrm>
          <a:prstGeom prst="rect">
            <a:avLst/>
          </a:prstGeom>
        </p:spPr>
        <p:txBody>
          <a:bodyPr wrap="square">
            <a:spAutoFit/>
          </a:bodyPr>
          <a:lstStyle/>
          <a:p>
            <a:r>
              <a:rPr lang="en-IN" sz="2200" b="1" dirty="0"/>
              <a:t>3. Which department showed highest percentage increase from year 2008 to 2010? </a:t>
            </a:r>
          </a:p>
          <a:p>
            <a:r>
              <a:rPr lang="en-IN" sz="2200" b="1" dirty="0"/>
              <a:t>a) CSE		b) ECE		c) EEE		d) MECH</a:t>
            </a:r>
          </a:p>
        </p:txBody>
      </p:sp>
      <p:sp>
        <p:nvSpPr>
          <p:cNvPr id="3" name="TextBox 2"/>
          <p:cNvSpPr txBox="1"/>
          <p:nvPr/>
        </p:nvSpPr>
        <p:spPr>
          <a:xfrm>
            <a:off x="389618" y="1969663"/>
            <a:ext cx="864096" cy="400110"/>
          </a:xfrm>
          <a:prstGeom prst="rect">
            <a:avLst/>
          </a:prstGeom>
          <a:noFill/>
          <a:ln w="12700">
            <a:solidFill>
              <a:schemeClr val="tx1"/>
            </a:solidFill>
          </a:ln>
        </p:spPr>
        <p:txBody>
          <a:bodyPr wrap="square" rtlCol="0">
            <a:spAutoFit/>
          </a:bodyPr>
          <a:lstStyle/>
          <a:p>
            <a:pPr algn="ctr"/>
            <a:endParaRPr lang="en-IN" sz="2000" dirty="0">
              <a:latin typeface="Arial Black" panose="020B0A04020102020204" pitchFamily="34" charset="0"/>
            </a:endParaRPr>
          </a:p>
        </p:txBody>
      </p:sp>
      <p:sp>
        <p:nvSpPr>
          <p:cNvPr id="4" name="TextBox 3"/>
          <p:cNvSpPr txBox="1"/>
          <p:nvPr/>
        </p:nvSpPr>
        <p:spPr>
          <a:xfrm>
            <a:off x="1253714" y="196966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2008</a:t>
            </a:r>
            <a:endParaRPr lang="en-IN" sz="2000" dirty="0">
              <a:latin typeface="Arial Black" panose="020B0A04020102020204" pitchFamily="34" charset="0"/>
            </a:endParaRPr>
          </a:p>
        </p:txBody>
      </p:sp>
      <p:sp>
        <p:nvSpPr>
          <p:cNvPr id="5" name="TextBox 4"/>
          <p:cNvSpPr txBox="1"/>
          <p:nvPr/>
        </p:nvSpPr>
        <p:spPr>
          <a:xfrm>
            <a:off x="2117810" y="196966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2009</a:t>
            </a:r>
            <a:endParaRPr lang="en-IN" sz="2000" dirty="0">
              <a:latin typeface="Arial Black" panose="020B0A04020102020204" pitchFamily="34" charset="0"/>
            </a:endParaRPr>
          </a:p>
        </p:txBody>
      </p:sp>
      <p:sp>
        <p:nvSpPr>
          <p:cNvPr id="6" name="TextBox 5"/>
          <p:cNvSpPr txBox="1"/>
          <p:nvPr/>
        </p:nvSpPr>
        <p:spPr>
          <a:xfrm>
            <a:off x="2977057" y="196966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2010</a:t>
            </a:r>
            <a:endParaRPr lang="en-IN" sz="2000" dirty="0">
              <a:latin typeface="Arial Black" panose="020B0A04020102020204" pitchFamily="34" charset="0"/>
            </a:endParaRPr>
          </a:p>
        </p:txBody>
      </p:sp>
      <p:sp>
        <p:nvSpPr>
          <p:cNvPr id="7" name="TextBox 6"/>
          <p:cNvSpPr txBox="1"/>
          <p:nvPr/>
        </p:nvSpPr>
        <p:spPr>
          <a:xfrm>
            <a:off x="389618"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CSE</a:t>
            </a:r>
            <a:endParaRPr lang="en-IN" sz="2000" dirty="0">
              <a:latin typeface="Arial Black" panose="020B0A04020102020204" pitchFamily="34" charset="0"/>
            </a:endParaRPr>
          </a:p>
        </p:txBody>
      </p:sp>
      <p:sp>
        <p:nvSpPr>
          <p:cNvPr id="8" name="TextBox 7"/>
          <p:cNvSpPr txBox="1"/>
          <p:nvPr/>
        </p:nvSpPr>
        <p:spPr>
          <a:xfrm>
            <a:off x="1253714"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a:t>
            </a:r>
            <a:endParaRPr lang="en-IN" sz="2000" dirty="0">
              <a:latin typeface="Arial Black" panose="020B0A04020102020204" pitchFamily="34" charset="0"/>
            </a:endParaRPr>
          </a:p>
        </p:txBody>
      </p:sp>
      <p:sp>
        <p:nvSpPr>
          <p:cNvPr id="9" name="TextBox 8"/>
          <p:cNvSpPr txBox="1"/>
          <p:nvPr/>
        </p:nvSpPr>
        <p:spPr>
          <a:xfrm>
            <a:off x="2112961"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10" name="TextBox 9"/>
          <p:cNvSpPr txBox="1"/>
          <p:nvPr/>
        </p:nvSpPr>
        <p:spPr>
          <a:xfrm>
            <a:off x="2994677" y="233899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125</a:t>
            </a:r>
            <a:endParaRPr lang="en-IN" sz="2000" dirty="0">
              <a:latin typeface="Arial Black" panose="020B0A04020102020204" pitchFamily="34" charset="0"/>
            </a:endParaRPr>
          </a:p>
        </p:txBody>
      </p:sp>
      <p:sp>
        <p:nvSpPr>
          <p:cNvPr id="11" name="TextBox 10"/>
          <p:cNvSpPr txBox="1"/>
          <p:nvPr/>
        </p:nvSpPr>
        <p:spPr>
          <a:xfrm>
            <a:off x="179912" y="3417897"/>
            <a:ext cx="1079720" cy="400110"/>
          </a:xfrm>
          <a:prstGeom prst="rect">
            <a:avLst/>
          </a:prstGeom>
          <a:noFill/>
          <a:ln w="12700">
            <a:solidFill>
              <a:schemeClr val="tx1"/>
            </a:solidFill>
          </a:ln>
        </p:spPr>
        <p:txBody>
          <a:bodyPr wrap="square" rtlCol="0">
            <a:spAutoFit/>
          </a:bodyPr>
          <a:lstStyle/>
          <a:p>
            <a:r>
              <a:rPr lang="en-US" sz="2000" dirty="0" smtClean="0">
                <a:latin typeface="Arial Black" panose="020B0A04020102020204" pitchFamily="34" charset="0"/>
              </a:rPr>
              <a:t>MECH</a:t>
            </a:r>
            <a:endParaRPr lang="en-IN" sz="2000" dirty="0">
              <a:latin typeface="Arial Black" panose="020B0A04020102020204" pitchFamily="34" charset="0"/>
            </a:endParaRPr>
          </a:p>
        </p:txBody>
      </p:sp>
      <p:sp>
        <p:nvSpPr>
          <p:cNvPr id="12" name="TextBox 11"/>
          <p:cNvSpPr txBox="1"/>
          <p:nvPr/>
        </p:nvSpPr>
        <p:spPr>
          <a:xfrm>
            <a:off x="1259632" y="3417897"/>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a:t>
            </a:r>
            <a:endParaRPr lang="en-IN" sz="2000" dirty="0">
              <a:latin typeface="Arial Black" panose="020B0A04020102020204" pitchFamily="34" charset="0"/>
            </a:endParaRPr>
          </a:p>
        </p:txBody>
      </p:sp>
      <p:sp>
        <p:nvSpPr>
          <p:cNvPr id="13" name="TextBox 12"/>
          <p:cNvSpPr txBox="1"/>
          <p:nvPr/>
        </p:nvSpPr>
        <p:spPr>
          <a:xfrm>
            <a:off x="2123728" y="3417897"/>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75</a:t>
            </a:r>
            <a:endParaRPr lang="en-IN" sz="2000" dirty="0">
              <a:latin typeface="Arial Black" panose="020B0A04020102020204" pitchFamily="34" charset="0"/>
            </a:endParaRPr>
          </a:p>
        </p:txBody>
      </p:sp>
      <p:sp>
        <p:nvSpPr>
          <p:cNvPr id="14" name="TextBox 13"/>
          <p:cNvSpPr txBox="1"/>
          <p:nvPr/>
        </p:nvSpPr>
        <p:spPr>
          <a:xfrm>
            <a:off x="2982975" y="3417897"/>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100</a:t>
            </a:r>
            <a:endParaRPr lang="en-IN" sz="2000" dirty="0">
              <a:latin typeface="Arial Black" panose="020B0A04020102020204" pitchFamily="34" charset="0"/>
            </a:endParaRPr>
          </a:p>
        </p:txBody>
      </p:sp>
      <p:sp>
        <p:nvSpPr>
          <p:cNvPr id="15" name="TextBox 14"/>
          <p:cNvSpPr txBox="1"/>
          <p:nvPr/>
        </p:nvSpPr>
        <p:spPr>
          <a:xfrm>
            <a:off x="389618"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ECE</a:t>
            </a:r>
            <a:endParaRPr lang="en-IN" sz="2000" dirty="0">
              <a:latin typeface="Arial Black" panose="020B0A04020102020204" pitchFamily="34" charset="0"/>
            </a:endParaRPr>
          </a:p>
        </p:txBody>
      </p:sp>
      <p:sp>
        <p:nvSpPr>
          <p:cNvPr id="16" name="TextBox 15"/>
          <p:cNvSpPr txBox="1"/>
          <p:nvPr/>
        </p:nvSpPr>
        <p:spPr>
          <a:xfrm>
            <a:off x="1253714"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150</a:t>
            </a:r>
            <a:endParaRPr lang="en-IN" sz="2000" dirty="0">
              <a:latin typeface="Arial Black" panose="020B0A04020102020204" pitchFamily="34" charset="0"/>
            </a:endParaRPr>
          </a:p>
        </p:txBody>
      </p:sp>
      <p:sp>
        <p:nvSpPr>
          <p:cNvPr id="17" name="TextBox 16"/>
          <p:cNvSpPr txBox="1"/>
          <p:nvPr/>
        </p:nvSpPr>
        <p:spPr>
          <a:xfrm>
            <a:off x="2117810"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18" name="TextBox 17"/>
          <p:cNvSpPr txBox="1"/>
          <p:nvPr/>
        </p:nvSpPr>
        <p:spPr>
          <a:xfrm>
            <a:off x="2977057" y="2679233"/>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200</a:t>
            </a:r>
            <a:endParaRPr lang="en-IN" sz="2000" dirty="0">
              <a:latin typeface="Arial Black" panose="020B0A04020102020204" pitchFamily="34" charset="0"/>
            </a:endParaRPr>
          </a:p>
        </p:txBody>
      </p:sp>
      <p:sp>
        <p:nvSpPr>
          <p:cNvPr id="19" name="TextBox 18"/>
          <p:cNvSpPr txBox="1"/>
          <p:nvPr/>
        </p:nvSpPr>
        <p:spPr>
          <a:xfrm>
            <a:off x="389618"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EEE</a:t>
            </a:r>
            <a:endParaRPr lang="en-IN" sz="2000" dirty="0">
              <a:latin typeface="Arial Black" panose="020B0A04020102020204" pitchFamily="34" charset="0"/>
            </a:endParaRPr>
          </a:p>
        </p:txBody>
      </p:sp>
      <p:sp>
        <p:nvSpPr>
          <p:cNvPr id="20" name="TextBox 19"/>
          <p:cNvSpPr txBox="1"/>
          <p:nvPr/>
        </p:nvSpPr>
        <p:spPr>
          <a:xfrm>
            <a:off x="1253714"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100</a:t>
            </a:r>
            <a:endParaRPr lang="en-IN" sz="2000" dirty="0">
              <a:latin typeface="Arial Black" panose="020B0A04020102020204" pitchFamily="34" charset="0"/>
            </a:endParaRPr>
          </a:p>
        </p:txBody>
      </p:sp>
      <p:sp>
        <p:nvSpPr>
          <p:cNvPr id="21" name="TextBox 20"/>
          <p:cNvSpPr txBox="1"/>
          <p:nvPr/>
        </p:nvSpPr>
        <p:spPr>
          <a:xfrm>
            <a:off x="2112961"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125</a:t>
            </a:r>
            <a:endParaRPr lang="en-IN" sz="2000" dirty="0">
              <a:latin typeface="Arial Black" panose="020B0A04020102020204" pitchFamily="34" charset="0"/>
            </a:endParaRPr>
          </a:p>
        </p:txBody>
      </p:sp>
      <p:sp>
        <p:nvSpPr>
          <p:cNvPr id="22" name="TextBox 21"/>
          <p:cNvSpPr txBox="1"/>
          <p:nvPr/>
        </p:nvSpPr>
        <p:spPr>
          <a:xfrm>
            <a:off x="2994677" y="3048565"/>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175</a:t>
            </a:r>
            <a:endParaRPr lang="en-IN" sz="2000" dirty="0">
              <a:latin typeface="Arial Black" panose="020B0A04020102020204" pitchFamily="34" charset="0"/>
            </a:endParaRPr>
          </a:p>
        </p:txBody>
      </p:sp>
      <p:sp>
        <p:nvSpPr>
          <p:cNvPr id="23" name="TextBox 22"/>
          <p:cNvSpPr txBox="1"/>
          <p:nvPr/>
        </p:nvSpPr>
        <p:spPr>
          <a:xfrm>
            <a:off x="1268040" y="3798151"/>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500</a:t>
            </a:r>
            <a:endParaRPr lang="en-IN" sz="2000" dirty="0">
              <a:latin typeface="Arial Black" panose="020B0A04020102020204" pitchFamily="34" charset="0"/>
            </a:endParaRPr>
          </a:p>
        </p:txBody>
      </p:sp>
      <p:sp>
        <p:nvSpPr>
          <p:cNvPr id="24" name="TextBox 23"/>
          <p:cNvSpPr txBox="1"/>
          <p:nvPr/>
        </p:nvSpPr>
        <p:spPr>
          <a:xfrm>
            <a:off x="2994677" y="3838069"/>
            <a:ext cx="864096" cy="400110"/>
          </a:xfrm>
          <a:prstGeom prst="rect">
            <a:avLst/>
          </a:prstGeom>
          <a:noFill/>
          <a:ln w="12700">
            <a:solidFill>
              <a:schemeClr val="tx1"/>
            </a:solidFill>
          </a:ln>
        </p:spPr>
        <p:txBody>
          <a:bodyPr wrap="square" rtlCol="0">
            <a:spAutoFit/>
          </a:bodyPr>
          <a:lstStyle/>
          <a:p>
            <a:pPr algn="ctr"/>
            <a:r>
              <a:rPr lang="en-US" sz="2000" dirty="0" smtClean="0">
                <a:latin typeface="Arial Black" panose="020B0A04020102020204" pitchFamily="34" charset="0"/>
              </a:rPr>
              <a:t>600</a:t>
            </a:r>
            <a:endParaRPr lang="en-IN" sz="2000" dirty="0">
              <a:latin typeface="Arial Black" panose="020B0A04020102020204" pitchFamily="34" charset="0"/>
            </a:endParaRPr>
          </a:p>
        </p:txBody>
      </p:sp>
      <p:sp>
        <p:nvSpPr>
          <p:cNvPr id="25" name="Rectangle 24"/>
          <p:cNvSpPr/>
          <p:nvPr/>
        </p:nvSpPr>
        <p:spPr>
          <a:xfrm>
            <a:off x="4355976" y="1831164"/>
            <a:ext cx="4392488" cy="4247317"/>
          </a:xfrm>
          <a:prstGeom prst="rect">
            <a:avLst/>
          </a:prstGeom>
        </p:spPr>
        <p:txBody>
          <a:bodyPr wrap="square">
            <a:spAutoFit/>
          </a:bodyPr>
          <a:lstStyle/>
          <a:p>
            <a:pPr>
              <a:lnSpc>
                <a:spcPct val="150000"/>
              </a:lnSpc>
            </a:pPr>
            <a:r>
              <a:rPr lang="en-US" dirty="0" smtClean="0">
                <a:latin typeface="Arial Black" panose="020B0A04020102020204" pitchFamily="34" charset="0"/>
              </a:rPr>
              <a:t>ECE 	150 to 200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(50 / 150) * 100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33.33%</a:t>
            </a:r>
          </a:p>
          <a:p>
            <a:pPr>
              <a:lnSpc>
                <a:spcPct val="150000"/>
              </a:lnSpc>
            </a:pPr>
            <a:r>
              <a:rPr lang="en-US" dirty="0" smtClean="0">
                <a:latin typeface="Arial Black" panose="020B0A04020102020204" pitchFamily="34" charset="0"/>
              </a:rPr>
              <a:t>EEE 	100 to 175</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(75 / 100) * 100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75 %</a:t>
            </a:r>
          </a:p>
          <a:p>
            <a:pPr>
              <a:lnSpc>
                <a:spcPct val="150000"/>
              </a:lnSpc>
            </a:pPr>
            <a:r>
              <a:rPr lang="en-US" dirty="0" smtClean="0">
                <a:latin typeface="Arial Black" panose="020B0A04020102020204" pitchFamily="34" charset="0"/>
              </a:rPr>
              <a:t>MECH	 50 to 100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(50 / 50) * 100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100 %</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Answer : d</a:t>
            </a:r>
            <a:endParaRPr lang="en-US" dirty="0">
              <a:latin typeface="Arial Black" panose="020B0A04020102020204" pitchFamily="34" charset="0"/>
            </a:endParaRPr>
          </a:p>
        </p:txBody>
      </p:sp>
    </p:spTree>
    <p:extLst>
      <p:ext uri="{BB962C8B-B14F-4D97-AF65-F5344CB8AC3E}">
        <p14:creationId xmlns:p14="http://schemas.microsoft.com/office/powerpoint/2010/main" val="7601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5">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856984" cy="769441"/>
          </a:xfrm>
          <a:prstGeom prst="rect">
            <a:avLst/>
          </a:prstGeom>
        </p:spPr>
        <p:txBody>
          <a:bodyPr wrap="square">
            <a:spAutoFit/>
          </a:bodyPr>
          <a:lstStyle/>
          <a:p>
            <a:r>
              <a:rPr lang="en-IN" sz="2200" b="1" dirty="0"/>
              <a:t>4. Which department showed a steady decline in the intake of students?</a:t>
            </a:r>
          </a:p>
          <a:p>
            <a:r>
              <a:rPr lang="en-IN" sz="2200" b="1" dirty="0"/>
              <a:t>a) CSE		b) ECE		c) EEE		d) MECH</a:t>
            </a:r>
          </a:p>
        </p:txBody>
      </p:sp>
      <p:sp>
        <p:nvSpPr>
          <p:cNvPr id="3" name="Rectangle 2"/>
          <p:cNvSpPr/>
          <p:nvPr/>
        </p:nvSpPr>
        <p:spPr>
          <a:xfrm>
            <a:off x="251520" y="1124744"/>
            <a:ext cx="1509837" cy="507831"/>
          </a:xfrm>
          <a:prstGeom prst="rect">
            <a:avLst/>
          </a:prstGeom>
        </p:spPr>
        <p:txBody>
          <a:bodyPr wrap="none">
            <a:spAutoFit/>
          </a:bodyPr>
          <a:lstStyle/>
          <a:p>
            <a:pPr>
              <a:lnSpc>
                <a:spcPct val="150000"/>
              </a:lnSpc>
            </a:pPr>
            <a:r>
              <a:rPr lang="en-US" dirty="0">
                <a:latin typeface="Arial Black" panose="020B0A04020102020204" pitchFamily="34" charset="0"/>
              </a:rPr>
              <a:t>Answer : </a:t>
            </a:r>
            <a:r>
              <a:rPr lang="en-US" dirty="0" smtClean="0">
                <a:latin typeface="Arial Black" panose="020B0A04020102020204" pitchFamily="34" charset="0"/>
              </a:rPr>
              <a:t>a</a:t>
            </a:r>
            <a:endParaRPr lang="en-US" dirty="0">
              <a:latin typeface="Arial Black" panose="020B0A04020102020204" pitchFamily="34" charset="0"/>
            </a:endParaRPr>
          </a:p>
        </p:txBody>
      </p:sp>
      <p:sp>
        <p:nvSpPr>
          <p:cNvPr id="4" name="Rectangle 3"/>
          <p:cNvSpPr/>
          <p:nvPr/>
        </p:nvSpPr>
        <p:spPr>
          <a:xfrm>
            <a:off x="107504" y="1916832"/>
            <a:ext cx="8856984" cy="1107996"/>
          </a:xfrm>
          <a:prstGeom prst="rect">
            <a:avLst/>
          </a:prstGeom>
        </p:spPr>
        <p:txBody>
          <a:bodyPr wrap="square">
            <a:spAutoFit/>
          </a:bodyPr>
          <a:lstStyle/>
          <a:p>
            <a:r>
              <a:rPr lang="en-IN" sz="2200" b="1" dirty="0"/>
              <a:t>5. In which year is the strength of CSE the lowest compared to the total strength?</a:t>
            </a:r>
          </a:p>
          <a:p>
            <a:r>
              <a:rPr lang="en-IN" sz="2200" b="1" dirty="0"/>
              <a:t>a) 2008		b) 2009	</a:t>
            </a:r>
            <a:r>
              <a:rPr lang="en-IN" sz="2200" b="1" dirty="0" smtClean="0"/>
              <a:t>	c</a:t>
            </a:r>
            <a:r>
              <a:rPr lang="en-IN" sz="2200" b="1" dirty="0"/>
              <a:t>) 2010	 </a:t>
            </a:r>
            <a:r>
              <a:rPr lang="en-IN" sz="2200" b="1" dirty="0" smtClean="0"/>
              <a:t>	d</a:t>
            </a:r>
            <a:r>
              <a:rPr lang="en-IN" sz="2200" b="1" dirty="0"/>
              <a:t>) Cannot be determined</a:t>
            </a:r>
          </a:p>
        </p:txBody>
      </p:sp>
      <p:sp>
        <p:nvSpPr>
          <p:cNvPr id="5" name="Rectangle 4"/>
          <p:cNvSpPr/>
          <p:nvPr/>
        </p:nvSpPr>
        <p:spPr>
          <a:xfrm>
            <a:off x="251519" y="3140968"/>
            <a:ext cx="1509837" cy="507831"/>
          </a:xfrm>
          <a:prstGeom prst="rect">
            <a:avLst/>
          </a:prstGeom>
        </p:spPr>
        <p:txBody>
          <a:bodyPr wrap="none">
            <a:spAutoFit/>
          </a:bodyPr>
          <a:lstStyle/>
          <a:p>
            <a:pPr>
              <a:lnSpc>
                <a:spcPct val="150000"/>
              </a:lnSpc>
            </a:pPr>
            <a:r>
              <a:rPr lang="en-US" dirty="0">
                <a:latin typeface="Arial Black" panose="020B0A04020102020204" pitchFamily="34" charset="0"/>
              </a:rPr>
              <a:t>Answer : </a:t>
            </a:r>
            <a:r>
              <a:rPr lang="en-US" dirty="0" smtClean="0">
                <a:latin typeface="Arial Black" panose="020B0A04020102020204" pitchFamily="34" charset="0"/>
              </a:rPr>
              <a:t>c</a:t>
            </a:r>
            <a:endParaRPr lang="en-US" dirty="0">
              <a:latin typeface="Arial Black" panose="020B0A04020102020204" pitchFamily="34" charset="0"/>
            </a:endParaRPr>
          </a:p>
        </p:txBody>
      </p:sp>
      <p:sp>
        <p:nvSpPr>
          <p:cNvPr id="6" name="Rectangle 5"/>
          <p:cNvSpPr/>
          <p:nvPr/>
        </p:nvSpPr>
        <p:spPr>
          <a:xfrm>
            <a:off x="107504" y="3861048"/>
            <a:ext cx="8640960" cy="1107996"/>
          </a:xfrm>
          <a:prstGeom prst="rect">
            <a:avLst/>
          </a:prstGeom>
        </p:spPr>
        <p:txBody>
          <a:bodyPr wrap="square">
            <a:spAutoFit/>
          </a:bodyPr>
          <a:lstStyle/>
          <a:p>
            <a:r>
              <a:rPr lang="en-IN" sz="2200" b="1" dirty="0"/>
              <a:t>6. Which department showed the highest increase in number of students in 2010 compared to 2008?</a:t>
            </a:r>
          </a:p>
          <a:p>
            <a:r>
              <a:rPr lang="en-IN" sz="2200" b="1" dirty="0"/>
              <a:t>a) CSE		b) ECE		c) EEE		d) MECH</a:t>
            </a:r>
          </a:p>
        </p:txBody>
      </p:sp>
      <p:sp>
        <p:nvSpPr>
          <p:cNvPr id="7" name="Rectangle 6"/>
          <p:cNvSpPr/>
          <p:nvPr/>
        </p:nvSpPr>
        <p:spPr>
          <a:xfrm>
            <a:off x="251520" y="4970139"/>
            <a:ext cx="1509837" cy="507831"/>
          </a:xfrm>
          <a:prstGeom prst="rect">
            <a:avLst/>
          </a:prstGeom>
        </p:spPr>
        <p:txBody>
          <a:bodyPr wrap="none">
            <a:spAutoFit/>
          </a:bodyPr>
          <a:lstStyle/>
          <a:p>
            <a:pPr>
              <a:lnSpc>
                <a:spcPct val="150000"/>
              </a:lnSpc>
            </a:pPr>
            <a:r>
              <a:rPr lang="en-US" dirty="0">
                <a:latin typeface="Arial Black" panose="020B0A04020102020204" pitchFamily="34" charset="0"/>
              </a:rPr>
              <a:t>Answer : </a:t>
            </a:r>
            <a:r>
              <a:rPr lang="en-US" dirty="0" smtClean="0">
                <a:latin typeface="Arial Black" panose="020B0A04020102020204" pitchFamily="34" charset="0"/>
              </a:rPr>
              <a:t>c</a:t>
            </a:r>
            <a:endParaRPr lang="en-US" dirty="0">
              <a:latin typeface="Arial Black" panose="020B0A04020102020204" pitchFamily="34" charset="0"/>
            </a:endParaRPr>
          </a:p>
        </p:txBody>
      </p:sp>
    </p:spTree>
    <p:extLst>
      <p:ext uri="{BB962C8B-B14F-4D97-AF65-F5344CB8AC3E}">
        <p14:creationId xmlns:p14="http://schemas.microsoft.com/office/powerpoint/2010/main" val="28514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12968" cy="1107996"/>
          </a:xfrm>
          <a:prstGeom prst="rect">
            <a:avLst/>
          </a:prstGeom>
        </p:spPr>
        <p:txBody>
          <a:bodyPr wrap="square">
            <a:spAutoFit/>
          </a:bodyPr>
          <a:lstStyle/>
          <a:p>
            <a:r>
              <a:rPr lang="en-IN" sz="2200" b="1" dirty="0"/>
              <a:t>Directions for Questions 7 to 10: The marks of four students, A, B, C and D, in four model tests 1, 2, 3 and 4 are tabulated below. Study the table carefully and answer the questions</a:t>
            </a:r>
          </a:p>
        </p:txBody>
      </p:sp>
      <p:graphicFrame>
        <p:nvGraphicFramePr>
          <p:cNvPr id="3" name="Table 2"/>
          <p:cNvGraphicFramePr>
            <a:graphicFrameLocks noGrp="1"/>
          </p:cNvGraphicFramePr>
          <p:nvPr>
            <p:extLst>
              <p:ext uri="{D42A27DB-BD31-4B8C-83A1-F6EECF244321}">
                <p14:modId xmlns:p14="http://schemas.microsoft.com/office/powerpoint/2010/main" val="3685494918"/>
              </p:ext>
            </p:extLst>
          </p:nvPr>
        </p:nvGraphicFramePr>
        <p:xfrm>
          <a:off x="1835696" y="1484784"/>
          <a:ext cx="5760640" cy="5257800"/>
        </p:xfrm>
        <a:graphic>
          <a:graphicData uri="http://schemas.openxmlformats.org/drawingml/2006/table">
            <a:tbl>
              <a:tblPr firstRow="1" firstCol="1" bandRow="1">
                <a:tableStyleId>{5C22544A-7EE6-4342-B048-85BDC9FD1C3A}</a:tableStyleId>
              </a:tblPr>
              <a:tblGrid>
                <a:gridCol w="1152128"/>
                <a:gridCol w="1152128"/>
                <a:gridCol w="1152128"/>
                <a:gridCol w="1152128"/>
                <a:gridCol w="1152128"/>
              </a:tblGrid>
              <a:tr h="968798">
                <a:tc>
                  <a:txBody>
                    <a:bodyPr/>
                    <a:lstStyle/>
                    <a:p>
                      <a:pPr algn="ctr">
                        <a:lnSpc>
                          <a:spcPct val="115000"/>
                        </a:lnSpc>
                        <a:spcAft>
                          <a:spcPts val="0"/>
                        </a:spcAft>
                      </a:pPr>
                      <a:r>
                        <a:rPr lang="en-IN" sz="2000" b="1" dirty="0">
                          <a:effectLst/>
                          <a:latin typeface="Arial Black" panose="020B0A04020102020204" pitchFamily="34" charset="0"/>
                        </a:rPr>
                        <a:t>Tests/ Students</a:t>
                      </a:r>
                      <a:endParaRPr lang="en-IN" sz="2000" b="1" dirty="0">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1</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2</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3</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4</a:t>
                      </a:r>
                      <a:endParaRPr lang="en-IN" sz="2000" b="1">
                        <a:effectLst/>
                        <a:latin typeface="Arial Black" panose="020B0A04020102020204" pitchFamily="34" charset="0"/>
                        <a:ea typeface="Calibri"/>
                        <a:cs typeface="Times New Roman"/>
                      </a:endParaRPr>
                    </a:p>
                  </a:txBody>
                  <a:tcPr marL="68580" marR="68580" marT="0" marB="0"/>
                </a:tc>
              </a:tr>
              <a:tr h="639381">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A</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142</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243</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47</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260</a:t>
                      </a:r>
                      <a:endParaRPr lang="en-IN" sz="2000" b="1">
                        <a:effectLst/>
                        <a:latin typeface="Arial Black" panose="020B0A04020102020204" pitchFamily="34" charset="0"/>
                        <a:ea typeface="Calibri"/>
                        <a:cs typeface="Times New Roman"/>
                      </a:endParaRPr>
                    </a:p>
                  </a:txBody>
                  <a:tcPr marL="68580" marR="68580" marT="0" marB="0"/>
                </a:tc>
              </a:tr>
              <a:tr h="809082">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B</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116</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102</a:t>
                      </a:r>
                    </a:p>
                    <a:p>
                      <a:pPr algn="ctr">
                        <a:lnSpc>
                          <a:spcPct val="115000"/>
                        </a:lnSpc>
                        <a:spcAft>
                          <a:spcPts val="0"/>
                        </a:spcAft>
                      </a:pPr>
                      <a:r>
                        <a:rPr lang="en-IN" sz="2000" b="1">
                          <a:effectLst/>
                          <a:latin typeface="Arial Black" panose="020B0A04020102020204" pitchFamily="34" charset="0"/>
                        </a:rPr>
                        <a:t> </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53</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dirty="0">
                          <a:effectLst/>
                          <a:latin typeface="Arial Black" panose="020B0A04020102020204" pitchFamily="34" charset="0"/>
                        </a:rPr>
                        <a:t> </a:t>
                      </a:r>
                    </a:p>
                    <a:p>
                      <a:pPr algn="ctr">
                        <a:lnSpc>
                          <a:spcPct val="115000"/>
                        </a:lnSpc>
                        <a:spcAft>
                          <a:spcPts val="0"/>
                        </a:spcAft>
                      </a:pPr>
                      <a:r>
                        <a:rPr lang="en-IN" sz="2000" b="1" dirty="0">
                          <a:effectLst/>
                          <a:latin typeface="Arial Black" panose="020B0A04020102020204" pitchFamily="34" charset="0"/>
                        </a:rPr>
                        <a:t>184</a:t>
                      </a:r>
                      <a:endParaRPr lang="en-IN" sz="2000" b="1" dirty="0">
                        <a:effectLst/>
                        <a:latin typeface="Arial Black" panose="020B0A04020102020204" pitchFamily="34" charset="0"/>
                        <a:ea typeface="Calibri"/>
                        <a:cs typeface="Times New Roman"/>
                      </a:endParaRPr>
                    </a:p>
                  </a:txBody>
                  <a:tcPr marL="68580" marR="68580" marT="0" marB="0"/>
                </a:tc>
              </a:tr>
              <a:tr h="639381">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C</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150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147</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78</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256</a:t>
                      </a:r>
                      <a:endParaRPr lang="en-IN" sz="2000" b="1">
                        <a:effectLst/>
                        <a:latin typeface="Arial Black" panose="020B0A04020102020204" pitchFamily="34" charset="0"/>
                        <a:ea typeface="Calibri"/>
                        <a:cs typeface="Times New Roman"/>
                      </a:endParaRPr>
                    </a:p>
                  </a:txBody>
                  <a:tcPr marL="68580" marR="68580" marT="0" marB="0"/>
                </a:tc>
              </a:tr>
              <a:tr h="639381">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D</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168</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231</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65</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280</a:t>
                      </a:r>
                      <a:endParaRPr lang="en-IN" sz="2000" b="1">
                        <a:effectLst/>
                        <a:latin typeface="Arial Black" panose="020B0A04020102020204" pitchFamily="34" charset="0"/>
                        <a:ea typeface="Calibri"/>
                        <a:cs typeface="Times New Roman"/>
                      </a:endParaRPr>
                    </a:p>
                  </a:txBody>
                  <a:tcPr marL="68580" marR="68580" marT="0" marB="0"/>
                </a:tc>
              </a:tr>
              <a:tr h="968798">
                <a:tc>
                  <a:txBody>
                    <a:bodyPr/>
                    <a:lstStyle/>
                    <a:p>
                      <a:pPr algn="ctr">
                        <a:lnSpc>
                          <a:spcPct val="115000"/>
                        </a:lnSpc>
                        <a:spcAft>
                          <a:spcPts val="0"/>
                        </a:spcAft>
                      </a:pPr>
                      <a:r>
                        <a:rPr lang="en-IN" sz="2000" b="1">
                          <a:effectLst/>
                          <a:latin typeface="Arial Black" panose="020B0A04020102020204" pitchFamily="34" charset="0"/>
                        </a:rPr>
                        <a:t>Maximum Marks</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200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300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a:effectLst/>
                          <a:latin typeface="Arial Black" panose="020B0A04020102020204" pitchFamily="34" charset="0"/>
                        </a:rPr>
                        <a:t> </a:t>
                      </a:r>
                    </a:p>
                    <a:p>
                      <a:pPr algn="ctr">
                        <a:lnSpc>
                          <a:spcPct val="115000"/>
                        </a:lnSpc>
                        <a:spcAft>
                          <a:spcPts val="0"/>
                        </a:spcAft>
                      </a:pPr>
                      <a:r>
                        <a:rPr lang="en-IN" sz="2000" b="1">
                          <a:effectLst/>
                          <a:latin typeface="Arial Black" panose="020B0A04020102020204" pitchFamily="34" charset="0"/>
                        </a:rPr>
                        <a:t>100</a:t>
                      </a:r>
                      <a:endParaRPr lang="en-IN" sz="2000" b="1">
                        <a:effectLst/>
                        <a:latin typeface="Arial Black" panose="020B0A04020102020204" pitchFamily="34" charset="0"/>
                        <a:ea typeface="Calibri"/>
                        <a:cs typeface="Times New Roman"/>
                      </a:endParaRPr>
                    </a:p>
                  </a:txBody>
                  <a:tcPr marL="68580" marR="68580" marT="0" marB="0"/>
                </a:tc>
                <a:tc>
                  <a:txBody>
                    <a:bodyPr/>
                    <a:lstStyle/>
                    <a:p>
                      <a:pPr algn="ctr">
                        <a:lnSpc>
                          <a:spcPct val="115000"/>
                        </a:lnSpc>
                        <a:spcAft>
                          <a:spcPts val="0"/>
                        </a:spcAft>
                      </a:pPr>
                      <a:r>
                        <a:rPr lang="en-IN" sz="2000" b="1" dirty="0">
                          <a:effectLst/>
                          <a:latin typeface="Arial Black" panose="020B0A04020102020204" pitchFamily="34" charset="0"/>
                        </a:rPr>
                        <a:t> </a:t>
                      </a:r>
                    </a:p>
                    <a:p>
                      <a:pPr algn="ctr">
                        <a:lnSpc>
                          <a:spcPct val="115000"/>
                        </a:lnSpc>
                        <a:spcAft>
                          <a:spcPts val="0"/>
                        </a:spcAft>
                      </a:pPr>
                      <a:r>
                        <a:rPr lang="en-IN" sz="2000" b="1" dirty="0">
                          <a:effectLst/>
                          <a:latin typeface="Arial Black" panose="020B0A04020102020204" pitchFamily="34" charset="0"/>
                        </a:rPr>
                        <a:t>400</a:t>
                      </a:r>
                      <a:endParaRPr lang="en-IN" sz="2000" b="1" dirty="0">
                        <a:effectLst/>
                        <a:latin typeface="Arial Black" panose="020B0A04020102020204" pitchFamily="34" charset="0"/>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103511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4240</TotalTime>
  <Words>1405</Words>
  <Application>Microsoft Office PowerPoint</Application>
  <PresentationFormat>On-screen Show (4:3)</PresentationFormat>
  <Paragraphs>686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1_Office Theme</vt:lpstr>
      <vt:lpstr>18PDM301L</vt:lpstr>
      <vt:lpstr>Data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dc:creator>
  <cp:lastModifiedBy>Mathi</cp:lastModifiedBy>
  <cp:revision>623</cp:revision>
  <dcterms:created xsi:type="dcterms:W3CDTF">2020-09-15T13:13:06Z</dcterms:created>
  <dcterms:modified xsi:type="dcterms:W3CDTF">2020-11-03T05:59:55Z</dcterms:modified>
</cp:coreProperties>
</file>