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3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1F1D-BFB2-44FD-BFF2-30F23433DA41}" type="datetimeFigureOut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10-11-2020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16A7-0794-4C7A-9194-3B4A64B011A7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1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en-US" dirty="0" smtClean="0"/>
              <a:t>18PDM301L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848872" cy="2664296"/>
          </a:xfrm>
        </p:spPr>
        <p:txBody>
          <a:bodyPr>
            <a:noAutofit/>
          </a:bodyPr>
          <a:lstStyle/>
          <a:p>
            <a:r>
              <a:rPr lang="en-US" sz="5400" dirty="0" smtClean="0"/>
              <a:t>Analytical and Logical Thinking Skills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570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8568952" cy="5430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11. A pair of shoes &amp; socks cost </a:t>
            </a:r>
            <a:r>
              <a:rPr lang="en-IN" sz="2000" b="1" dirty="0" err="1">
                <a:latin typeface="Arial Black" panose="020B0A04020102020204" pitchFamily="34" charset="0"/>
              </a:rPr>
              <a:t>Rs</a:t>
            </a:r>
            <a:r>
              <a:rPr lang="en-IN" sz="2000" b="1" dirty="0">
                <a:latin typeface="Arial Black" panose="020B0A04020102020204" pitchFamily="34" charset="0"/>
              </a:rPr>
              <a:t>. 550. What is the cost of the shoes alone?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Arial Black" panose="020B0A04020102020204" pitchFamily="34" charset="0"/>
              </a:rPr>
              <a:t>(I) The pair of shoes costs </a:t>
            </a:r>
            <a:r>
              <a:rPr lang="en-IN" sz="2000" b="1" dirty="0" err="1">
                <a:latin typeface="Arial Black" panose="020B0A04020102020204" pitchFamily="34" charset="0"/>
              </a:rPr>
              <a:t>Rs</a:t>
            </a:r>
            <a:r>
              <a:rPr lang="en-IN" sz="2000" b="1" dirty="0">
                <a:latin typeface="Arial Black" panose="020B0A04020102020204" pitchFamily="34" charset="0"/>
              </a:rPr>
              <a:t>. 330.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Arial Black" panose="020B0A04020102020204" pitchFamily="34" charset="0"/>
              </a:rPr>
              <a:t>(II)The pair of shoes costs two and a half times as much as the </a:t>
            </a:r>
            <a:r>
              <a:rPr lang="en-IN" sz="2000" b="1" dirty="0" smtClean="0">
                <a:latin typeface="Arial Black" panose="020B0A04020102020204" pitchFamily="34" charset="0"/>
              </a:rPr>
              <a:t>socks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IN" sz="2000" b="1" dirty="0">
                <a:latin typeface="Arial Black" panose="020B0A04020102020204" pitchFamily="34" charset="0"/>
              </a:rPr>
              <a:t>12. If the present age of my father is 39 </a:t>
            </a:r>
            <a:r>
              <a:rPr lang="en-IN" sz="2000" b="1" dirty="0" err="1">
                <a:latin typeface="Arial Black" panose="020B0A04020102020204" pitchFamily="34" charset="0"/>
              </a:rPr>
              <a:t>yrs</a:t>
            </a:r>
            <a:r>
              <a:rPr lang="en-IN" sz="2000" b="1" dirty="0">
                <a:latin typeface="Arial Black" panose="020B0A04020102020204" pitchFamily="34" charset="0"/>
              </a:rPr>
              <a:t> and my present age is x </a:t>
            </a:r>
            <a:r>
              <a:rPr lang="en-IN" sz="2000" b="1" dirty="0" err="1">
                <a:latin typeface="Arial Black" panose="020B0A04020102020204" pitchFamily="34" charset="0"/>
              </a:rPr>
              <a:t>yrs</a:t>
            </a:r>
            <a:r>
              <a:rPr lang="en-IN" sz="2000" b="1" dirty="0">
                <a:latin typeface="Arial Black" panose="020B0A04020102020204" pitchFamily="34" charset="0"/>
              </a:rPr>
              <a:t>, what is x</a:t>
            </a:r>
            <a:r>
              <a:rPr lang="en-IN" sz="2000" b="1" dirty="0" smtClean="0">
                <a:latin typeface="Arial Black" panose="020B0A04020102020204" pitchFamily="34" charset="0"/>
              </a:rPr>
              <a:t>?</a:t>
            </a:r>
          </a:p>
          <a:p>
            <a:endParaRPr lang="en-IN" sz="2000" b="1" dirty="0">
              <a:latin typeface="Arial Black" panose="020B0A04020102020204" pitchFamily="34" charset="0"/>
            </a:endParaRPr>
          </a:p>
          <a:p>
            <a:r>
              <a:rPr lang="en-IN" sz="2000" b="1" dirty="0">
                <a:latin typeface="Arial Black" panose="020B0A04020102020204" pitchFamily="34" charset="0"/>
              </a:rPr>
              <a:t>(I) Next year my mother will be four times as old as I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>
                <a:latin typeface="Arial Black" panose="020B0A04020102020204" pitchFamily="34" charset="0"/>
              </a:rPr>
              <a:t>would be.</a:t>
            </a:r>
          </a:p>
          <a:p>
            <a:r>
              <a:rPr lang="en-IN" sz="2000" b="1" dirty="0">
                <a:latin typeface="Arial Black" panose="020B0A04020102020204" pitchFamily="34" charset="0"/>
              </a:rPr>
              <a:t>(II) My brother is 2 years older than me and my father is 4 years older than my mother</a:t>
            </a:r>
            <a:r>
              <a:rPr lang="en-IN" sz="2000" b="1" dirty="0" smtClean="0">
                <a:latin typeface="Arial Black" panose="020B0A04020102020204" pitchFamily="34" charset="0"/>
              </a:rPr>
              <a:t>.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 Black" panose="020B0A04020102020204" pitchFamily="34" charset="0"/>
              </a:rPr>
              <a:t>I &amp; II together		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117681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Arial Black" panose="020B0A04020102020204" pitchFamily="34" charset="0"/>
                <a:sym typeface="Wingdings"/>
              </a:rPr>
              <a:t></a:t>
            </a:r>
            <a:endParaRPr lang="en-IN" sz="2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436096" y="194947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Arial Black" panose="020B0A04020102020204" pitchFamily="34" charset="0"/>
                <a:sym typeface="Wingdings"/>
              </a:rPr>
              <a:t></a:t>
            </a:r>
            <a:endParaRPr lang="en-IN" sz="2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288" y="400506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4757082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538759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2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591386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236484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b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13. How many brothers and sisters are there in the family of seven children?</a:t>
            </a:r>
          </a:p>
          <a:p>
            <a:r>
              <a:rPr lang="en-IN" sz="2200" b="1" dirty="0"/>
              <a:t>(I) Each boy in the family has as many sisters as brothers</a:t>
            </a:r>
          </a:p>
          <a:p>
            <a:r>
              <a:rPr lang="en-IN" sz="2200" b="1" dirty="0"/>
              <a:t>(II) Each of the girl in the family has twice as many brothers as </a:t>
            </a:r>
            <a:r>
              <a:rPr lang="en-IN" sz="2200" b="1" dirty="0" smtClean="0"/>
              <a:t>sisters</a:t>
            </a:r>
          </a:p>
          <a:p>
            <a:endParaRPr lang="en-US" sz="2200" b="1" dirty="0"/>
          </a:p>
          <a:p>
            <a:r>
              <a:rPr lang="en-US" sz="2200" b="1" dirty="0" smtClean="0"/>
              <a:t>I :	4 boys and 3 girls</a:t>
            </a:r>
          </a:p>
          <a:p>
            <a:r>
              <a:rPr lang="en-US" sz="2200" b="1" dirty="0" smtClean="0"/>
              <a:t>II :	</a:t>
            </a:r>
            <a:r>
              <a:rPr lang="en-US" sz="2200" b="1" dirty="0"/>
              <a:t>4 boys and 3 girls</a:t>
            </a:r>
          </a:p>
          <a:p>
            <a:r>
              <a:rPr lang="en-IN" sz="2200" b="1" dirty="0"/>
              <a:t> </a:t>
            </a:r>
          </a:p>
          <a:p>
            <a:r>
              <a:rPr lang="en-IN" sz="2200" b="1" dirty="0"/>
              <a:t>14. Three packages have a combined weight of 50 kg. What is the weight of the heaviest package?</a:t>
            </a:r>
          </a:p>
          <a:p>
            <a:r>
              <a:rPr lang="en-IN" sz="2200" b="1" dirty="0"/>
              <a:t>(I) One package weights 15 kg</a:t>
            </a:r>
          </a:p>
          <a:p>
            <a:r>
              <a:rPr lang="en-IN" sz="2200" b="1" dirty="0"/>
              <a:t>(II) One package weights 25 kg</a:t>
            </a:r>
          </a:p>
          <a:p>
            <a:r>
              <a:rPr lang="en-IN" sz="2200" b="1" dirty="0"/>
              <a:t> </a:t>
            </a:r>
          </a:p>
          <a:p>
            <a:r>
              <a:rPr lang="en-IN" sz="2200" b="1" dirty="0"/>
              <a:t>15. Sanjay and Vijay started their journey from Mumbai to Pune. Who reached Pune first?</a:t>
            </a:r>
          </a:p>
          <a:p>
            <a:r>
              <a:rPr lang="en-IN" sz="2200" b="1" dirty="0"/>
              <a:t>(I) Sanjay overtakes two times Vijay and Vijay overtakes </a:t>
            </a:r>
            <a:r>
              <a:rPr lang="en-IN" sz="2200" b="1" dirty="0" smtClean="0"/>
              <a:t>Sanjay </a:t>
            </a:r>
            <a:r>
              <a:rPr lang="en-IN" sz="2200" b="1" dirty="0"/>
              <a:t>two times</a:t>
            </a:r>
          </a:p>
          <a:p>
            <a:r>
              <a:rPr lang="en-IN" sz="2200" b="1" dirty="0"/>
              <a:t>(II) Sanjay started </a:t>
            </a:r>
            <a:r>
              <a:rPr lang="en-IN" sz="2200" b="1" dirty="0" smtClean="0"/>
              <a:t>first</a:t>
            </a:r>
            <a:endParaRPr lang="en-IN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64288" y="83671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7432" y="116273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215092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b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9972" y="350100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9972" y="38610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365489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a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5597730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5892959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95167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 &amp; II together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6404" y="58382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2632" y="5969903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c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849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16. A, B, C, D, E and F are sitting around a circular table. Is A sitting opposite to D?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(I) A is 3 places to the right of C</a:t>
            </a:r>
            <a:r>
              <a:rPr lang="en-IN" sz="2200" b="1" dirty="0" smtClean="0"/>
              <a:t>.  </a:t>
            </a:r>
            <a:endParaRPr lang="en-IN" sz="2200" b="1" dirty="0"/>
          </a:p>
          <a:p>
            <a:pPr>
              <a:lnSpc>
                <a:spcPct val="150000"/>
              </a:lnSpc>
            </a:pPr>
            <a:r>
              <a:rPr lang="en-IN" sz="2200" b="1" dirty="0"/>
              <a:t>(II) D is not adjacent to A.	</a:t>
            </a:r>
          </a:p>
        </p:txBody>
      </p:sp>
      <p:sp>
        <p:nvSpPr>
          <p:cNvPr id="3" name="Oval 2"/>
          <p:cNvSpPr/>
          <p:nvPr/>
        </p:nvSpPr>
        <p:spPr>
          <a:xfrm>
            <a:off x="1602283" y="2652658"/>
            <a:ext cx="2448272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2826419" y="243663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441290" y="2821048"/>
            <a:ext cx="349523" cy="464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725240" y="4216576"/>
            <a:ext cx="30909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2283" y="2900662"/>
            <a:ext cx="432048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6499" y="4343389"/>
            <a:ext cx="36004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22128" y="4668882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83543" y="2652658"/>
            <a:ext cx="2448272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6207679" y="243663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822550" y="2821048"/>
            <a:ext cx="349523" cy="464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06500" y="4216576"/>
            <a:ext cx="30909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83543" y="2900662"/>
            <a:ext cx="432048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27759" y="4343389"/>
            <a:ext cx="36004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03388" y="4668882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41263" y="5100929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</a:t>
            </a:r>
            <a:endParaRPr lang="en-IN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610395" y="1994683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</a:t>
            </a:r>
            <a:endParaRPr lang="en-IN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50555" y="85591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7364" y="5100930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</a:t>
            </a:r>
            <a:endParaRPr lang="en-IN" sz="2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74452" y="260560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</a:t>
            </a:r>
            <a:endParaRPr lang="en-IN" sz="2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87364" y="2014838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</a:t>
            </a:r>
            <a:endParaRPr lang="en-IN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55570" y="2582365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</a:t>
            </a:r>
            <a:endParaRPr lang="en-IN" sz="2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0555" y="1440685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8630" y="544522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a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534" y="188640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b="1" dirty="0"/>
              <a:t>17. Is X = B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(I) X is not less than B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(II) B is not less than X</a:t>
            </a:r>
            <a:r>
              <a:rPr lang="en-IN" sz="2200" b="1" dirty="0" smtClean="0"/>
              <a:t>.</a:t>
            </a:r>
          </a:p>
          <a:p>
            <a:pPr marL="514350" indent="-514350">
              <a:lnSpc>
                <a:spcPct val="150000"/>
              </a:lnSpc>
              <a:buAutoNum type="romanUcParenBoth"/>
            </a:pPr>
            <a:r>
              <a:rPr lang="en-IN" sz="2200" b="1" dirty="0" smtClean="0"/>
              <a:t>X &gt;= B</a:t>
            </a:r>
          </a:p>
          <a:p>
            <a:pPr marL="514350" indent="-514350">
              <a:lnSpc>
                <a:spcPct val="150000"/>
              </a:lnSpc>
              <a:buAutoNum type="romanUcParenBoth"/>
            </a:pPr>
            <a:r>
              <a:rPr lang="en-US" sz="2200" b="1" dirty="0" smtClean="0"/>
              <a:t>B &gt;= X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I and II together	X = B</a:t>
            </a:r>
            <a:endParaRPr lang="en-IN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91480" y="1506850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3305" y="254853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3305" y="1936249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607" y="3573016"/>
            <a:ext cx="84829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18. What is the distance between city A and city C in </a:t>
            </a:r>
            <a:r>
              <a:rPr lang="en-IN" sz="2200" b="1" dirty="0" err="1"/>
              <a:t>kms</a:t>
            </a:r>
            <a:r>
              <a:rPr lang="en-IN" sz="22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(I) City A is 90 km away from city B.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(II) City B is 30 km away from city C</a:t>
            </a:r>
            <a:r>
              <a:rPr lang="en-IN" sz="2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/>
              <a:t>I and II together</a:t>
            </a:r>
            <a:r>
              <a:rPr lang="en-IN" sz="2200" b="1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524516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d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272384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6072" y="3988770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5304" y="4437112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5304" y="4932213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03" y="260648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19. Is the number of DVDs with </a:t>
            </a:r>
            <a:r>
              <a:rPr lang="en-IN" sz="2200" b="1" dirty="0" err="1"/>
              <a:t>Anu</a:t>
            </a:r>
            <a:r>
              <a:rPr lang="en-IN" sz="2200" b="1" dirty="0"/>
              <a:t> more than that with </a:t>
            </a:r>
            <a:r>
              <a:rPr lang="en-IN" sz="2200" b="1" dirty="0" err="1"/>
              <a:t>Madhu</a:t>
            </a:r>
            <a:r>
              <a:rPr lang="en-IN" sz="22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(I) </a:t>
            </a:r>
            <a:r>
              <a:rPr lang="en-IN" sz="2200" b="1" dirty="0" err="1"/>
              <a:t>Anjana</a:t>
            </a:r>
            <a:r>
              <a:rPr lang="en-IN" sz="2200" b="1" dirty="0"/>
              <a:t> has more DVDs than </a:t>
            </a:r>
            <a:r>
              <a:rPr lang="en-IN" sz="2200" b="1" dirty="0" err="1"/>
              <a:t>Madhu</a:t>
            </a:r>
            <a:r>
              <a:rPr lang="en-IN" sz="2200" b="1" dirty="0"/>
              <a:t>.		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(II) </a:t>
            </a:r>
            <a:r>
              <a:rPr lang="en-IN" sz="2200" b="1" dirty="0" err="1"/>
              <a:t>Anu</a:t>
            </a:r>
            <a:r>
              <a:rPr lang="en-IN" sz="2200" b="1" dirty="0"/>
              <a:t> has fewer DVDs than </a:t>
            </a:r>
            <a:r>
              <a:rPr lang="en-IN" sz="2200" b="1" dirty="0" err="1"/>
              <a:t>Anjana</a:t>
            </a:r>
            <a:r>
              <a:rPr lang="en-IN" sz="2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I and II together</a:t>
            </a:r>
            <a:endParaRPr lang="en-IN" sz="2200" b="1" dirty="0"/>
          </a:p>
          <a:p>
            <a:r>
              <a:rPr lang="en-IN" sz="2200" b="1" dirty="0"/>
              <a:t> </a:t>
            </a:r>
          </a:p>
          <a:p>
            <a:r>
              <a:rPr lang="en-IN" sz="2200" b="1" dirty="0"/>
              <a:t>20. Is Peter an MBA?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(I) Peter is a manager</a:t>
            </a:r>
          </a:p>
          <a:p>
            <a:pPr>
              <a:lnSpc>
                <a:spcPct val="150000"/>
              </a:lnSpc>
            </a:pPr>
            <a:r>
              <a:rPr lang="en-IN" sz="2200" b="1" dirty="0"/>
              <a:t>(II) All MBAs are </a:t>
            </a:r>
            <a:r>
              <a:rPr lang="en-IN" sz="2200" b="1" dirty="0" smtClean="0"/>
              <a:t>managers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I and II </a:t>
            </a:r>
            <a:r>
              <a:rPr lang="en-US" sz="2200" b="1" dirty="0"/>
              <a:t>together</a:t>
            </a:r>
            <a:endParaRPr lang="en-IN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69422" y="705807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8654" y="1154149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654" y="1649250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92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d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1812" y="2886899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1044" y="3335241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1044" y="3830342"/>
            <a:ext cx="48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2313" y="3163898"/>
            <a:ext cx="2160240" cy="177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300192" y="3584481"/>
            <a:ext cx="1152128" cy="9361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496761" y="3830342"/>
            <a:ext cx="758990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MBA</a:t>
            </a:r>
            <a:endParaRPr lang="en-IN" sz="2200" b="1" dirty="0"/>
          </a:p>
        </p:txBody>
      </p:sp>
      <p:sp>
        <p:nvSpPr>
          <p:cNvPr id="13" name="Rectangle 12"/>
          <p:cNvSpPr/>
          <p:nvPr/>
        </p:nvSpPr>
        <p:spPr>
          <a:xfrm>
            <a:off x="7028656" y="3072463"/>
            <a:ext cx="1234825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Manager</a:t>
            </a:r>
            <a:endParaRPr lang="en-IN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5434" y="530120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Answer : d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980728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Doubts……???</a:t>
            </a:r>
            <a:endParaRPr lang="en-IN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Thank you…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6839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154362"/>
          </a:xfrm>
        </p:spPr>
        <p:txBody>
          <a:bodyPr/>
          <a:lstStyle/>
          <a:p>
            <a:r>
              <a:rPr lang="en-US" dirty="0" smtClean="0"/>
              <a:t>Data Sufficiency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4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32656"/>
            <a:ext cx="82089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Directions: Each question is followed by two statements, (1) and (2). Answer each question based on the instructions given below</a:t>
            </a:r>
            <a:r>
              <a:rPr lang="en-IN" sz="2200" b="1" dirty="0" smtClean="0"/>
              <a:t>:</a:t>
            </a:r>
          </a:p>
          <a:p>
            <a:endParaRPr lang="en-IN" sz="2200" b="1" dirty="0"/>
          </a:p>
          <a:p>
            <a:pPr marL="457200" indent="-457200">
              <a:buFont typeface="+mj-lt"/>
              <a:buAutoNum type="alphaLcParenR"/>
            </a:pPr>
            <a:r>
              <a:rPr lang="en-IN" sz="2200" b="1" dirty="0" smtClean="0"/>
              <a:t>If </a:t>
            </a:r>
            <a:r>
              <a:rPr lang="en-IN" sz="2200" b="1" dirty="0"/>
              <a:t>the question can be answered by using statement (1) alone but statement (2) alone is not sufficient to answer the question</a:t>
            </a:r>
            <a:r>
              <a:rPr lang="en-IN" sz="2200" b="1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200" b="1" dirty="0"/>
          </a:p>
          <a:p>
            <a:pPr marL="457200" indent="-457200">
              <a:buFont typeface="+mj-lt"/>
              <a:buAutoNum type="alphaLcParenR"/>
            </a:pPr>
            <a:r>
              <a:rPr lang="en-IN" sz="2200" b="1" dirty="0" smtClean="0"/>
              <a:t>If </a:t>
            </a:r>
            <a:r>
              <a:rPr lang="en-IN" sz="2200" b="1" dirty="0"/>
              <a:t>the question can be answered by using statement (2) alone but statement (1) alone is not sufficient to answer the question</a:t>
            </a:r>
            <a:r>
              <a:rPr lang="en-IN" sz="2200" b="1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200" b="1" dirty="0"/>
          </a:p>
          <a:p>
            <a:pPr marL="457200" indent="-457200">
              <a:buFont typeface="+mj-lt"/>
              <a:buAutoNum type="alphaLcParenR"/>
            </a:pPr>
            <a:r>
              <a:rPr lang="en-IN" sz="2200" b="1" dirty="0" smtClean="0"/>
              <a:t>If </a:t>
            </a:r>
            <a:r>
              <a:rPr lang="en-IN" sz="2200" b="1" dirty="0"/>
              <a:t>the question can be answered by using either statement (1) alone or statement (2) alone</a:t>
            </a:r>
            <a:r>
              <a:rPr lang="en-IN" sz="2200" b="1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200" b="1" dirty="0"/>
          </a:p>
          <a:p>
            <a:pPr marL="457200" indent="-457200">
              <a:buFont typeface="+mj-lt"/>
              <a:buAutoNum type="alphaLcParenR"/>
            </a:pPr>
            <a:r>
              <a:rPr lang="en-IN" sz="2200" b="1" dirty="0" smtClean="0"/>
              <a:t>If </a:t>
            </a:r>
            <a:r>
              <a:rPr lang="en-IN" sz="2200" b="1" dirty="0"/>
              <a:t>the question can be answered by using both the statements together, but cannot be answered using either of the statements alone</a:t>
            </a:r>
            <a:r>
              <a:rPr lang="en-IN" sz="2200" b="1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200" b="1" dirty="0"/>
          </a:p>
          <a:p>
            <a:pPr marL="457200" indent="-457200">
              <a:buFont typeface="+mj-lt"/>
              <a:buAutoNum type="alphaLcParenR"/>
            </a:pPr>
            <a:r>
              <a:rPr lang="en-IN" sz="2200" b="1" dirty="0" smtClean="0"/>
              <a:t>If </a:t>
            </a:r>
            <a:r>
              <a:rPr lang="en-IN" sz="2200" b="1" dirty="0"/>
              <a:t>the question cannot be answered even by using both the statements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30747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404664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sz="2200" dirty="0" smtClean="0">
                <a:latin typeface="Arial Black" panose="020B0A04020102020204" pitchFamily="34" charset="0"/>
              </a:rPr>
              <a:t>Is </a:t>
            </a:r>
            <a:r>
              <a:rPr lang="en-IN" sz="2200" dirty="0">
                <a:latin typeface="Arial Black" panose="020B0A04020102020204" pitchFamily="34" charset="0"/>
              </a:rPr>
              <a:t>x divisible by 70</a:t>
            </a:r>
            <a:r>
              <a:rPr lang="en-IN" sz="2200" dirty="0" smtClean="0">
                <a:latin typeface="Arial Black" panose="020B0A04020102020204" pitchFamily="34" charset="0"/>
              </a:rPr>
              <a:t>?</a:t>
            </a:r>
          </a:p>
          <a:p>
            <a:endParaRPr lang="en-IN" sz="2200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Arial Black" panose="020B0A04020102020204" pitchFamily="34" charset="0"/>
              </a:rPr>
              <a:t>(1) </a:t>
            </a:r>
            <a:r>
              <a:rPr lang="en-IN" sz="2200" dirty="0">
                <a:latin typeface="Arial Black" panose="020B0A04020102020204" pitchFamily="34" charset="0"/>
              </a:rPr>
              <a:t>x is divisible by 2 and 5.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 Black" panose="020B0A04020102020204" pitchFamily="34" charset="0"/>
              </a:rPr>
              <a:t>(2) x is divisible by 2 and 7</a:t>
            </a:r>
            <a:r>
              <a:rPr lang="en-IN" sz="2200" dirty="0" smtClean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Arial Black" panose="020B0A04020102020204" pitchFamily="34" charset="0"/>
              </a:rPr>
              <a:t>(1) &amp; (2) together 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774" y="1124744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692" y="167479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774" y="222879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167874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d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3019018"/>
            <a:ext cx="32403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2. Is x an integer</a:t>
            </a:r>
            <a:r>
              <a:rPr lang="en-IN" sz="2200" b="1" dirty="0" smtClean="0">
                <a:latin typeface="Arial Black" panose="020B0A04020102020204" pitchFamily="34" charset="0"/>
              </a:rPr>
              <a:t>?</a:t>
            </a:r>
          </a:p>
          <a:p>
            <a:endParaRPr lang="en-IN" sz="22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</a:t>
            </a:r>
            <a:r>
              <a:rPr lang="en-IN" sz="2200" dirty="0">
                <a:latin typeface="Arial Black" panose="020B0A04020102020204" pitchFamily="34" charset="0"/>
              </a:rPr>
              <a:t>) x &gt; 0.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 Black" panose="020B0A04020102020204" pitchFamily="34" charset="0"/>
              </a:rPr>
              <a:t>(2) (5² + 12²</a:t>
            </a:r>
            <a:r>
              <a:rPr lang="en-IN" sz="2200" b="1" dirty="0">
                <a:latin typeface="Arial Black" panose="020B0A04020102020204" pitchFamily="34" charset="0"/>
              </a:rPr>
              <a:t>) = x².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6978" y="3611488"/>
            <a:ext cx="15039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1, 1.5, …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3717032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4134" y="4504040"/>
            <a:ext cx="256617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25 + 144 = </a:t>
            </a:r>
            <a:r>
              <a:rPr lang="en-IN" sz="2200" b="1" dirty="0" smtClean="0">
                <a:latin typeface="Arial Black" panose="020B0A04020102020204" pitchFamily="34" charset="0"/>
              </a:rPr>
              <a:t>x²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	 </a:t>
            </a:r>
            <a:r>
              <a:rPr lang="en-IN" sz="2200" b="1" dirty="0" smtClean="0">
                <a:latin typeface="Arial Black" panose="020B0A04020102020204" pitchFamily="34" charset="0"/>
              </a:rPr>
              <a:t>x² = </a:t>
            </a:r>
            <a:r>
              <a:rPr lang="en-US" sz="2200" b="1" dirty="0" smtClean="0">
                <a:latin typeface="Arial Black" panose="020B0A04020102020204" pitchFamily="34" charset="0"/>
              </a:rPr>
              <a:t> 169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	</a:t>
            </a:r>
            <a:r>
              <a:rPr lang="en-US" sz="2200" b="1" dirty="0" smtClean="0">
                <a:latin typeface="Arial Black" panose="020B0A04020102020204" pitchFamily="34" charset="0"/>
              </a:rPr>
              <a:t> x  = ± 13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426816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44522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b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3. Is the year ‘y’ a leap year</a:t>
            </a:r>
            <a:r>
              <a:rPr lang="en-IN" sz="2200" b="1" dirty="0" smtClean="0">
                <a:latin typeface="Arial Black" panose="020B0A04020102020204" pitchFamily="34" charset="0"/>
              </a:rPr>
              <a:t>?</a:t>
            </a:r>
          </a:p>
          <a:p>
            <a:endParaRPr lang="en-IN" sz="22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y is divisible by 4.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y is a century year</a:t>
            </a:r>
            <a:r>
              <a:rPr lang="en-IN" sz="2200" b="1" dirty="0" smtClean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(1) &amp; (2) together 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9401" y="89768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4319" y="144773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401" y="200136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167874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e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2561680"/>
            <a:ext cx="676875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4. In a triangle PQR, what is the length of the side PR?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Side PQ is 12 cm and side QR is 5 cm.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Triangle PQR is isosceles</a:t>
            </a:r>
            <a:r>
              <a:rPr lang="en-IN" sz="2200" b="1" dirty="0" smtClean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1 :  PR = Between 7 and 17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2 :  12, 5, 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 </a:t>
            </a:r>
            <a:r>
              <a:rPr lang="en-US" sz="2200" b="1" dirty="0" smtClean="0">
                <a:latin typeface="Arial Black" panose="020B0A04020102020204" pitchFamily="34" charset="0"/>
              </a:rPr>
              <a:t>      ( 5 + 5 ) &lt; 12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 </a:t>
            </a:r>
            <a:r>
              <a:rPr lang="en-US" sz="2200" b="1" dirty="0" smtClean="0">
                <a:latin typeface="Arial Black" panose="020B0A04020102020204" pitchFamily="34" charset="0"/>
              </a:rPr>
              <a:t>     12, 12, 5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	PR = 12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9227" y="3356992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9227" y="387129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4035" y="544522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d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5300391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6318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5. What is the area of the square?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Perimeter of the square is 160 units.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Diagonal of the square is 20 units.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934235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Area of a square 	= a</a:t>
            </a:r>
            <a:r>
              <a:rPr lang="en-IN" sz="2200" dirty="0">
                <a:latin typeface="Arial Black" panose="020B0A04020102020204" pitchFamily="34" charset="0"/>
              </a:rPr>
              <a:t>²</a:t>
            </a:r>
            <a:endParaRPr lang="en-US" sz="2200" b="1" dirty="0" smtClean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1 </a:t>
            </a:r>
            <a:r>
              <a:rPr lang="en-US" sz="2200" b="1" dirty="0">
                <a:latin typeface="Arial Black" panose="020B0A04020102020204" pitchFamily="34" charset="0"/>
              </a:rPr>
              <a:t>:  </a:t>
            </a:r>
            <a:r>
              <a:rPr lang="en-US" sz="2200" b="1" dirty="0" smtClean="0">
                <a:latin typeface="Arial Black" panose="020B0A04020102020204" pitchFamily="34" charset="0"/>
              </a:rPr>
              <a:t>Perimeter	= 4a	</a:t>
            </a:r>
            <a:endParaRPr lang="en-US" sz="22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2 :  </a:t>
            </a:r>
            <a:r>
              <a:rPr lang="en-US" sz="2200" b="1" dirty="0" smtClean="0">
                <a:latin typeface="Arial Black" panose="020B0A04020102020204" pitchFamily="34" charset="0"/>
              </a:rPr>
              <a:t>Diagonal	= a√2</a:t>
            </a:r>
            <a:endParaRPr lang="en-US" sz="2200" b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3553" y="7635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553" y="119443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9497" y="252670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c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933056"/>
            <a:ext cx="84249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6. Company xyz made a profit of Rs.10 lakhs in 2015. What was its profit in 2016?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Income increased by 20% in the year 2016.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Expenditure increased by 25% in the year 2016.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5903" y="4725144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5903" y="5085184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7413" y="5728691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e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4249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7. a, b, c, d, e and f are consecutive integers. Is ‘e’ odd?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‘</a:t>
            </a:r>
            <a:r>
              <a:rPr lang="en-IN" sz="2200" b="1" dirty="0" err="1">
                <a:latin typeface="Arial Black" panose="020B0A04020102020204" pitchFamily="34" charset="0"/>
              </a:rPr>
              <a:t>b.f</a:t>
            </a:r>
            <a:r>
              <a:rPr lang="en-IN" sz="2200" b="1" dirty="0">
                <a:latin typeface="Arial Black" panose="020B0A04020102020204" pitchFamily="34" charset="0"/>
              </a:rPr>
              <a:t>’ is even.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‘</a:t>
            </a:r>
            <a:r>
              <a:rPr lang="en-IN" sz="2200" b="1" dirty="0" err="1">
                <a:latin typeface="Arial Black" panose="020B0A04020102020204" pitchFamily="34" charset="0"/>
              </a:rPr>
              <a:t>a.f</a:t>
            </a:r>
            <a:r>
              <a:rPr lang="en-IN" sz="2200" b="1" dirty="0">
                <a:latin typeface="Arial Black" panose="020B0A04020102020204" pitchFamily="34" charset="0"/>
              </a:rPr>
              <a:t>’ is even.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9951" y="973033"/>
            <a:ext cx="24464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Arial Black" panose="020B0A04020102020204" pitchFamily="34" charset="0"/>
              </a:rPr>
              <a:t>b &amp; f are </a:t>
            </a:r>
            <a:r>
              <a:rPr lang="en-IN" sz="2200" b="1" dirty="0">
                <a:latin typeface="Arial Black" panose="020B0A04020102020204" pitchFamily="34" charset="0"/>
              </a:rPr>
              <a:t>even.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0232" y="980728"/>
            <a:ext cx="12213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e - odd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7938" y="1580892"/>
            <a:ext cx="25071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Arial Black" panose="020B0A04020102020204" pitchFamily="34" charset="0"/>
              </a:rPr>
              <a:t>a odd &amp; f </a:t>
            </a:r>
            <a:r>
              <a:rPr lang="en-IN" sz="2200" b="1" dirty="0">
                <a:latin typeface="Arial Black" panose="020B0A04020102020204" pitchFamily="34" charset="0"/>
              </a:rPr>
              <a:t>even</a:t>
            </a:r>
            <a:r>
              <a:rPr lang="en-IN" sz="2200" b="1" dirty="0" smtClean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a</a:t>
            </a:r>
            <a:r>
              <a:rPr lang="en-US" sz="2200" b="1" dirty="0" smtClean="0">
                <a:latin typeface="Arial Black" panose="020B0A04020102020204" pitchFamily="34" charset="0"/>
              </a:rPr>
              <a:t> even &amp; f odd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232" y="1916832"/>
            <a:ext cx="225670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Black" panose="020B0A04020102020204" pitchFamily="34" charset="0"/>
              </a:rPr>
              <a:t>e – odd / even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4777" y="1491754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98842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638" y="3552978"/>
            <a:ext cx="82029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8. Is A the father of B? 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A is the brother in law of C. 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A is the daughter of 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0809" y="3957031"/>
            <a:ext cx="143981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Arial Black" panose="020B0A04020102020204" pitchFamily="34" charset="0"/>
              </a:rPr>
              <a:t>A - male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1986" y="4455871"/>
            <a:ext cx="173156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Arial Black" panose="020B0A04020102020204" pitchFamily="34" charset="0"/>
              </a:rPr>
              <a:t>A - female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2737" y="3953259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2737" y="446244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IN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1597" y="515719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b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4808" y="273267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a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28092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9. How many years ago </a:t>
            </a:r>
            <a:r>
              <a:rPr lang="en-IN" sz="2200" b="1">
                <a:latin typeface="Arial Black" panose="020B0A04020102020204" pitchFamily="34" charset="0"/>
              </a:rPr>
              <a:t>were </a:t>
            </a:r>
            <a:r>
              <a:rPr lang="en-IN" sz="2200" b="1" smtClean="0">
                <a:latin typeface="Arial Black" panose="020B0A04020102020204" pitchFamily="34" charset="0"/>
              </a:rPr>
              <a:t>the </a:t>
            </a:r>
            <a:r>
              <a:rPr lang="en-IN" sz="2200" b="1" dirty="0">
                <a:latin typeface="Arial Black" panose="020B0A04020102020204" pitchFamily="34" charset="0"/>
              </a:rPr>
              <a:t>ages of A &amp; B in the ratio of 3:4?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A is younger than B.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 Present ages of A and B are in the ratio of 4:5.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 </a:t>
            </a:r>
            <a:endParaRPr lang="en-IN" sz="2200" b="1" dirty="0" smtClean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en-IN" sz="22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10. Is A the sister of D?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(1) B is the wife of D.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Arial Black" panose="020B0A04020102020204" pitchFamily="34" charset="0"/>
              </a:rPr>
              <a:t>(2)B is the sister in law of A</a:t>
            </a:r>
            <a:r>
              <a:rPr lang="en-IN" sz="2200" b="1" dirty="0" smtClean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Arial Black" panose="020B0A04020102020204" pitchFamily="34" charset="0"/>
              </a:rPr>
              <a:t> </a:t>
            </a:r>
            <a:r>
              <a:rPr lang="en-US" sz="2200" b="1" dirty="0" smtClean="0">
                <a:latin typeface="Arial Black" panose="020B0A04020102020204" pitchFamily="34" charset="0"/>
              </a:rPr>
              <a:t>1 &amp; 2 together	</a:t>
            </a:r>
            <a:endParaRPr lang="en-IN" sz="22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416" y="134076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0025" y="189476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9865" y="2702535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e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846" y="4315162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4455" y="4869160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4455" y="5417313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/>
              </a:rPr>
              <a:t></a:t>
            </a:r>
            <a:endParaRPr lang="en-IN" sz="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3130" y="623731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anose="020B0A04020102020204" pitchFamily="34" charset="0"/>
              </a:rPr>
              <a:t>Answer : e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92696"/>
            <a:ext cx="82809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Directions for questions 11 to 15- Each question is followed by two statements, (I) and (II). Mark your answer as</a:t>
            </a:r>
            <a:r>
              <a:rPr lang="en-IN" sz="2000" b="1" dirty="0" smtClean="0">
                <a:latin typeface="Arial Black" panose="020B0A04020102020204" pitchFamily="34" charset="0"/>
              </a:rPr>
              <a:t>:</a:t>
            </a:r>
          </a:p>
          <a:p>
            <a:pPr marL="457200" indent="-457200">
              <a:buFont typeface="+mj-lt"/>
              <a:buAutoNum type="alphaLcParenR"/>
            </a:pPr>
            <a:endParaRPr lang="en-IN" sz="2000" b="1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IN" sz="2000" b="1" dirty="0" smtClean="0">
                <a:latin typeface="Arial Black" panose="020B0A04020102020204" pitchFamily="34" charset="0"/>
              </a:rPr>
              <a:t>If </a:t>
            </a:r>
            <a:r>
              <a:rPr lang="en-IN" sz="2000" b="1" dirty="0">
                <a:latin typeface="Arial Black" panose="020B0A04020102020204" pitchFamily="34" charset="0"/>
              </a:rPr>
              <a:t>the question can be answered by using one of the statements alone, but cannot be answered using the other statement alone</a:t>
            </a:r>
            <a:r>
              <a:rPr lang="en-IN" sz="2000" b="1" dirty="0" smtClean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000" b="1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IN" sz="2000" b="1" dirty="0" smtClean="0">
                <a:latin typeface="Arial Black" panose="020B0A04020102020204" pitchFamily="34" charset="0"/>
              </a:rPr>
              <a:t>If </a:t>
            </a:r>
            <a:r>
              <a:rPr lang="en-IN" sz="2000" b="1" dirty="0">
                <a:latin typeface="Arial Black" panose="020B0A04020102020204" pitchFamily="34" charset="0"/>
              </a:rPr>
              <a:t>the question can be answered by using either statement alone.</a:t>
            </a:r>
          </a:p>
          <a:p>
            <a:pPr marL="457200" indent="-457200">
              <a:buFont typeface="+mj-lt"/>
              <a:buAutoNum type="alphaLcParenR"/>
            </a:pPr>
            <a:endParaRPr lang="en-IN" sz="2000" b="1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IN" sz="2000" b="1" dirty="0" smtClean="0">
                <a:latin typeface="Arial Black" panose="020B0A04020102020204" pitchFamily="34" charset="0"/>
              </a:rPr>
              <a:t>If </a:t>
            </a:r>
            <a:r>
              <a:rPr lang="en-IN" sz="2000" b="1" dirty="0">
                <a:latin typeface="Arial Black" panose="020B0A04020102020204" pitchFamily="34" charset="0"/>
              </a:rPr>
              <a:t>the question can be answered by using both statements together, but cannot be answered using either statement alone</a:t>
            </a:r>
            <a:r>
              <a:rPr lang="en-IN" sz="2000" b="1" dirty="0" smtClean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IN" sz="2000" b="1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IN" sz="2000" b="1" dirty="0" smtClean="0">
                <a:latin typeface="Arial Black" panose="020B0A04020102020204" pitchFamily="34" charset="0"/>
              </a:rPr>
              <a:t>If </a:t>
            </a:r>
            <a:r>
              <a:rPr lang="en-IN" sz="2000" b="1" dirty="0">
                <a:latin typeface="Arial Black" panose="020B0A04020102020204" pitchFamily="34" charset="0"/>
              </a:rPr>
              <a:t>the question cannot be answered even by using both statements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4554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1098</Words>
  <Application>Microsoft Office PowerPoint</Application>
  <PresentationFormat>On-screen Show (4:3)</PresentationFormat>
  <Paragraphs>208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18PDM301L</vt:lpstr>
      <vt:lpstr>Data Sufficiency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</dc:creator>
  <cp:lastModifiedBy>Mathi</cp:lastModifiedBy>
  <cp:revision>150</cp:revision>
  <dcterms:created xsi:type="dcterms:W3CDTF">2020-09-15T13:13:06Z</dcterms:created>
  <dcterms:modified xsi:type="dcterms:W3CDTF">2020-11-10T08:38:37Z</dcterms:modified>
</cp:coreProperties>
</file>