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3" r:id="rId5"/>
    <p:sldId id="264" r:id="rId6"/>
    <p:sldId id="262" r:id="rId7"/>
    <p:sldId id="265" r:id="rId8"/>
    <p:sldId id="266" r:id="rId9"/>
    <p:sldId id="267" r:id="rId10"/>
    <p:sldId id="268" r:id="rId11"/>
    <p:sldId id="269" r:id="rId12"/>
    <p:sldId id="270" r:id="rId13"/>
    <p:sldId id="271" r:id="rId14"/>
    <p:sldId id="283"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74" y="3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847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82283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63032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33088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357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31507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8" name="Footer Placeholder 7"/>
          <p:cNvSpPr>
            <a:spLocks noGrp="1"/>
          </p:cNvSpPr>
          <p:nvPr>
            <p:ph type="ftr" sz="quarter" idx="11"/>
          </p:nvPr>
        </p:nvSpPr>
        <p:spPr/>
        <p:txBody>
          <a:bodyPr/>
          <a:lstStyle/>
          <a:p>
            <a:endParaRPr lang="en-IN">
              <a:solidFill>
                <a:prstClr val="white">
                  <a:tint val="75000"/>
                </a:prstClr>
              </a:solidFill>
            </a:endParaRPr>
          </a:p>
        </p:txBody>
      </p:sp>
      <p:sp>
        <p:nvSpPr>
          <p:cNvPr id="9" name="Slide Number Placeholder 8"/>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5298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4" name="Footer Placeholder 3"/>
          <p:cNvSpPr>
            <a:spLocks noGrp="1"/>
          </p:cNvSpPr>
          <p:nvPr>
            <p:ph type="ftr" sz="quarter" idx="11"/>
          </p:nvPr>
        </p:nvSpPr>
        <p:spPr/>
        <p:txBody>
          <a:bodyPr/>
          <a:lstStyle/>
          <a:p>
            <a:endParaRPr lang="en-IN">
              <a:solidFill>
                <a:prstClr val="white">
                  <a:tint val="75000"/>
                </a:prstClr>
              </a:solidFill>
            </a:endParaRPr>
          </a:p>
        </p:txBody>
      </p:sp>
      <p:sp>
        <p:nvSpPr>
          <p:cNvPr id="5" name="Slide Number Placeholder 4"/>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26640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3" name="Footer Placeholder 2"/>
          <p:cNvSpPr>
            <a:spLocks noGrp="1"/>
          </p:cNvSpPr>
          <p:nvPr>
            <p:ph type="ftr" sz="quarter" idx="11"/>
          </p:nvPr>
        </p:nvSpPr>
        <p:spPr/>
        <p:txBody>
          <a:bodyPr/>
          <a:lstStyle/>
          <a:p>
            <a:endParaRPr lang="en-IN">
              <a:solidFill>
                <a:prstClr val="white">
                  <a:tint val="75000"/>
                </a:prstClr>
              </a:solidFill>
            </a:endParaRPr>
          </a:p>
        </p:txBody>
      </p:sp>
      <p:sp>
        <p:nvSpPr>
          <p:cNvPr id="4" name="Slide Number Placeholder 3"/>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91783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88427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57510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D1F1D-BFB2-44FD-BFF2-30F23433DA41}" type="datetimeFigureOut">
              <a:rPr lang="en-IN" smtClean="0">
                <a:solidFill>
                  <a:prstClr val="white">
                    <a:tint val="75000"/>
                  </a:prstClr>
                </a:solidFill>
              </a:rPr>
              <a:pPr/>
              <a:t>28-10-2020</a:t>
            </a:fld>
            <a:endParaRPr lang="en-IN">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116A7-0794-4C7A-9194-3B4A64B011A7}"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313137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US" dirty="0" smtClean="0"/>
              <a:t>18PDM301L</a:t>
            </a:r>
            <a:endParaRPr lang="en-IN" dirty="0"/>
          </a:p>
        </p:txBody>
      </p:sp>
      <p:sp>
        <p:nvSpPr>
          <p:cNvPr id="3" name="Subtitle 2"/>
          <p:cNvSpPr>
            <a:spLocks noGrp="1"/>
          </p:cNvSpPr>
          <p:nvPr>
            <p:ph type="subTitle" idx="1"/>
          </p:nvPr>
        </p:nvSpPr>
        <p:spPr>
          <a:xfrm>
            <a:off x="683568" y="3212976"/>
            <a:ext cx="7848872" cy="2664296"/>
          </a:xfrm>
        </p:spPr>
        <p:txBody>
          <a:bodyPr>
            <a:noAutofit/>
          </a:bodyPr>
          <a:lstStyle/>
          <a:p>
            <a:r>
              <a:rPr lang="en-US" sz="5400" dirty="0" smtClean="0"/>
              <a:t>Analytical and Logical Thinking Skills</a:t>
            </a:r>
            <a:endParaRPr lang="en-IN" sz="5400" dirty="0"/>
          </a:p>
        </p:txBody>
      </p:sp>
    </p:spTree>
    <p:extLst>
      <p:ext uri="{BB962C8B-B14F-4D97-AF65-F5344CB8AC3E}">
        <p14:creationId xmlns:p14="http://schemas.microsoft.com/office/powerpoint/2010/main" val="1057004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446550"/>
          </a:xfrm>
          <a:prstGeom prst="rect">
            <a:avLst/>
          </a:prstGeom>
        </p:spPr>
        <p:txBody>
          <a:bodyPr wrap="square">
            <a:spAutoFit/>
          </a:bodyPr>
          <a:lstStyle/>
          <a:p>
            <a:r>
              <a:rPr lang="en-IN" sz="2200" b="1" dirty="0"/>
              <a:t>7. Two identical circles intersect so that their centres, and the points at which they intersect, form a square of side 1cm. The area in sq. cm of the portion that is common to the two circles is: </a:t>
            </a:r>
            <a:br>
              <a:rPr lang="en-IN" sz="2200" b="1" dirty="0"/>
            </a:br>
            <a:r>
              <a:rPr lang="en-IN" sz="2200" b="1" dirty="0"/>
              <a:t>a) π/2		b) π-1		c) 4		</a:t>
            </a:r>
            <a:r>
              <a:rPr lang="en-IN" sz="2200" b="1" dirty="0" smtClean="0"/>
              <a:t>d</a:t>
            </a:r>
            <a:r>
              <a:rPr lang="en-IN" sz="2200" b="1" dirty="0"/>
              <a:t>) (π/2)-1 </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266950"/>
            <a:ext cx="352425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Straight Connector 21"/>
          <p:cNvCxnSpPr/>
          <p:nvPr/>
        </p:nvCxnSpPr>
        <p:spPr>
          <a:xfrm flipV="1">
            <a:off x="6228184" y="2708920"/>
            <a:ext cx="682005" cy="72008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41943" y="3429000"/>
            <a:ext cx="682005" cy="72008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209146" y="3429000"/>
            <a:ext cx="720080" cy="6557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941943" y="2736946"/>
            <a:ext cx="682005" cy="69205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617152" y="3213556"/>
            <a:ext cx="611032" cy="430887"/>
          </a:xfrm>
          <a:prstGeom prst="rect">
            <a:avLst/>
          </a:prstGeom>
        </p:spPr>
        <p:txBody>
          <a:bodyPr wrap="square">
            <a:spAutoFit/>
          </a:bodyPr>
          <a:lstStyle/>
          <a:p>
            <a:r>
              <a:rPr lang="en-US" sz="2200" b="1" dirty="0">
                <a:solidFill>
                  <a:schemeClr val="bg1"/>
                </a:solidFill>
                <a:latin typeface="Arial Black" panose="020B0A04020102020204" pitchFamily="34" charset="0"/>
              </a:rPr>
              <a:t>O</a:t>
            </a:r>
            <a:r>
              <a:rPr lang="en-US" sz="2200" b="1" dirty="0" smtClean="0">
                <a:solidFill>
                  <a:schemeClr val="bg1"/>
                </a:solidFill>
                <a:latin typeface="Arial Black" panose="020B0A04020102020204" pitchFamily="34" charset="0"/>
              </a:rPr>
              <a:t>1</a:t>
            </a:r>
            <a:endParaRPr lang="en-IN" sz="2200" b="1" dirty="0">
              <a:solidFill>
                <a:schemeClr val="bg1"/>
              </a:solidFill>
              <a:latin typeface="Arial Black" panose="020B0A04020102020204" pitchFamily="34" charset="0"/>
            </a:endParaRPr>
          </a:p>
        </p:txBody>
      </p:sp>
      <p:sp>
        <p:nvSpPr>
          <p:cNvPr id="32" name="Rectangle 31"/>
          <p:cNvSpPr/>
          <p:nvPr/>
        </p:nvSpPr>
        <p:spPr>
          <a:xfrm>
            <a:off x="7627950" y="3213555"/>
            <a:ext cx="611032" cy="430887"/>
          </a:xfrm>
          <a:prstGeom prst="rect">
            <a:avLst/>
          </a:prstGeom>
        </p:spPr>
        <p:txBody>
          <a:bodyPr wrap="square">
            <a:spAutoFit/>
          </a:bodyPr>
          <a:lstStyle/>
          <a:p>
            <a:r>
              <a:rPr lang="en-US" sz="2200" b="1" dirty="0">
                <a:solidFill>
                  <a:schemeClr val="bg1"/>
                </a:solidFill>
                <a:latin typeface="Arial Black" panose="020B0A04020102020204" pitchFamily="34" charset="0"/>
              </a:rPr>
              <a:t>O2</a:t>
            </a:r>
            <a:endParaRPr lang="en-IN" sz="2200" b="1" dirty="0">
              <a:solidFill>
                <a:schemeClr val="bg1"/>
              </a:solidFill>
              <a:latin typeface="Arial Black" panose="020B0A04020102020204" pitchFamily="34" charset="0"/>
            </a:endParaRPr>
          </a:p>
        </p:txBody>
      </p:sp>
      <p:sp>
        <p:nvSpPr>
          <p:cNvPr id="33" name="Rectangle 32"/>
          <p:cNvSpPr/>
          <p:nvPr/>
        </p:nvSpPr>
        <p:spPr>
          <a:xfrm>
            <a:off x="6705964" y="2253748"/>
            <a:ext cx="446523" cy="430887"/>
          </a:xfrm>
          <a:prstGeom prst="rect">
            <a:avLst/>
          </a:prstGeom>
        </p:spPr>
        <p:txBody>
          <a:bodyPr wrap="square">
            <a:spAutoFit/>
          </a:bodyPr>
          <a:lstStyle/>
          <a:p>
            <a:r>
              <a:rPr lang="en-US" sz="2200" b="1" dirty="0">
                <a:solidFill>
                  <a:schemeClr val="bg1"/>
                </a:solidFill>
                <a:latin typeface="Arial Black" panose="020B0A04020102020204" pitchFamily="34" charset="0"/>
              </a:rPr>
              <a:t>A</a:t>
            </a:r>
            <a:endParaRPr lang="en-IN" sz="2200" b="1" dirty="0">
              <a:solidFill>
                <a:schemeClr val="bg1"/>
              </a:solidFill>
              <a:latin typeface="Arial Black" panose="020B0A04020102020204" pitchFamily="34" charset="0"/>
            </a:endParaRPr>
          </a:p>
        </p:txBody>
      </p:sp>
      <p:sp>
        <p:nvSpPr>
          <p:cNvPr id="34" name="Rectangle 33"/>
          <p:cNvSpPr/>
          <p:nvPr/>
        </p:nvSpPr>
        <p:spPr>
          <a:xfrm>
            <a:off x="6721232" y="4301199"/>
            <a:ext cx="446523" cy="430887"/>
          </a:xfrm>
          <a:prstGeom prst="rect">
            <a:avLst/>
          </a:prstGeom>
        </p:spPr>
        <p:txBody>
          <a:bodyPr wrap="square">
            <a:spAutoFit/>
          </a:bodyPr>
          <a:lstStyle/>
          <a:p>
            <a:r>
              <a:rPr lang="en-US" sz="2200" b="1" dirty="0">
                <a:solidFill>
                  <a:schemeClr val="bg1"/>
                </a:solidFill>
                <a:latin typeface="Arial Black" panose="020B0A04020102020204" pitchFamily="34" charset="0"/>
              </a:rPr>
              <a:t>B</a:t>
            </a:r>
            <a:endParaRPr lang="en-IN" sz="2200" b="1" dirty="0">
              <a:solidFill>
                <a:schemeClr val="bg1"/>
              </a:solidFill>
              <a:latin typeface="Arial Black" panose="020B0A04020102020204" pitchFamily="34" charset="0"/>
            </a:endParaRPr>
          </a:p>
        </p:txBody>
      </p:sp>
      <p:sp>
        <p:nvSpPr>
          <p:cNvPr id="35" name="Rectangle 34"/>
          <p:cNvSpPr/>
          <p:nvPr/>
        </p:nvSpPr>
        <p:spPr>
          <a:xfrm>
            <a:off x="179512" y="2068686"/>
            <a:ext cx="4752528" cy="4455066"/>
          </a:xfrm>
          <a:prstGeom prst="rect">
            <a:avLst/>
          </a:prstGeom>
        </p:spPr>
        <p:txBody>
          <a:bodyPr wrap="square">
            <a:spAutoFit/>
          </a:bodyPr>
          <a:lstStyle/>
          <a:p>
            <a:pPr>
              <a:lnSpc>
                <a:spcPct val="150000"/>
              </a:lnSpc>
            </a:pPr>
            <a:r>
              <a:rPr lang="en-US" sz="2100" b="1" dirty="0" smtClean="0">
                <a:latin typeface="Arial Black" panose="020B0A04020102020204" pitchFamily="34" charset="0"/>
              </a:rPr>
              <a:t>Required area</a:t>
            </a:r>
          </a:p>
          <a:p>
            <a:pPr>
              <a:lnSpc>
                <a:spcPct val="150000"/>
              </a:lnSpc>
            </a:pPr>
            <a:r>
              <a:rPr lang="en-US" sz="2100" b="1" dirty="0" smtClean="0">
                <a:latin typeface="Arial Black" panose="020B0A04020102020204" pitchFamily="34" charset="0"/>
              </a:rPr>
              <a:t>= O1AB + O2AB – O1AO2B</a:t>
            </a:r>
          </a:p>
          <a:p>
            <a:pPr>
              <a:lnSpc>
                <a:spcPct val="150000"/>
              </a:lnSpc>
            </a:pPr>
            <a:r>
              <a:rPr lang="en-US" sz="2100" b="1" dirty="0" smtClean="0">
                <a:latin typeface="Arial Black" panose="020B0A04020102020204" pitchFamily="34" charset="0"/>
              </a:rPr>
              <a:t>Angle O1 = 90</a:t>
            </a:r>
            <a:r>
              <a:rPr lang="en-US" sz="2100" b="1" dirty="0" smtClean="0">
                <a:latin typeface="Calibri"/>
              </a:rPr>
              <a:t>⁰</a:t>
            </a:r>
          </a:p>
          <a:p>
            <a:pPr>
              <a:lnSpc>
                <a:spcPct val="150000"/>
              </a:lnSpc>
            </a:pPr>
            <a:r>
              <a:rPr lang="en-US" sz="2100" b="1" dirty="0">
                <a:latin typeface="Arial Black" panose="020B0A04020102020204" pitchFamily="34" charset="0"/>
              </a:rPr>
              <a:t>O1A = radius = 1</a:t>
            </a:r>
          </a:p>
          <a:p>
            <a:pPr>
              <a:lnSpc>
                <a:spcPct val="150000"/>
              </a:lnSpc>
            </a:pPr>
            <a:r>
              <a:rPr lang="en-US" sz="2100" b="1" dirty="0">
                <a:latin typeface="Arial Black" panose="020B0A04020102020204" pitchFamily="34" charset="0"/>
              </a:rPr>
              <a:t>Area O1AB = (1/4)</a:t>
            </a:r>
            <a:r>
              <a:rPr lang="en-US" sz="2100" b="1" dirty="0" err="1">
                <a:latin typeface="Arial Black" panose="020B0A04020102020204" pitchFamily="34" charset="0"/>
              </a:rPr>
              <a:t>th</a:t>
            </a:r>
            <a:r>
              <a:rPr lang="en-US" sz="2100" b="1" dirty="0">
                <a:latin typeface="Arial Black" panose="020B0A04020102020204" pitchFamily="34" charset="0"/>
              </a:rPr>
              <a:t> of a </a:t>
            </a:r>
            <a:r>
              <a:rPr lang="en-US" sz="2100" b="1" dirty="0" smtClean="0">
                <a:latin typeface="Arial Black" panose="020B0A04020102020204" pitchFamily="34" charset="0"/>
              </a:rPr>
              <a:t>circle</a:t>
            </a:r>
          </a:p>
          <a:p>
            <a:pPr>
              <a:lnSpc>
                <a:spcPct val="150000"/>
              </a:lnSpc>
            </a:pPr>
            <a:r>
              <a:rPr lang="en-US" sz="2100" b="1" dirty="0">
                <a:latin typeface="Arial Black" panose="020B0A04020102020204" pitchFamily="34" charset="0"/>
              </a:rPr>
              <a:t>	 </a:t>
            </a:r>
            <a:r>
              <a:rPr lang="en-US" sz="2100" b="1" dirty="0" smtClean="0">
                <a:latin typeface="Arial Black" panose="020B0A04020102020204" pitchFamily="34" charset="0"/>
              </a:rPr>
              <a:t>        =</a:t>
            </a:r>
            <a:r>
              <a:rPr lang="en-US" sz="2100" b="1" dirty="0">
                <a:latin typeface="Arial Black" panose="020B0A04020102020204" pitchFamily="34" charset="0"/>
              </a:rPr>
              <a:t> </a:t>
            </a:r>
            <a:r>
              <a:rPr lang="en-US" sz="2100" b="1" dirty="0" smtClean="0">
                <a:latin typeface="Arial Black" panose="020B0A04020102020204" pitchFamily="34" charset="0"/>
              </a:rPr>
              <a:t> (</a:t>
            </a:r>
            <a:r>
              <a:rPr lang="en-US" sz="2100" b="1" dirty="0" smtClean="0">
                <a:latin typeface="Calibri"/>
              </a:rPr>
              <a:t>∏ / </a:t>
            </a:r>
            <a:r>
              <a:rPr lang="en-US" sz="2100" b="1" dirty="0" smtClean="0">
                <a:latin typeface="Arial Black" panose="020B0A04020102020204" pitchFamily="34" charset="0"/>
              </a:rPr>
              <a:t>4)</a:t>
            </a:r>
          </a:p>
          <a:p>
            <a:pPr>
              <a:lnSpc>
                <a:spcPct val="150000"/>
              </a:lnSpc>
            </a:pPr>
            <a:r>
              <a:rPr lang="en-US" sz="2100" b="1" dirty="0">
                <a:latin typeface="Arial Black" panose="020B0A04020102020204" pitchFamily="34" charset="0"/>
              </a:rPr>
              <a:t>Area </a:t>
            </a:r>
            <a:r>
              <a:rPr lang="en-US" sz="2100" b="1" dirty="0" smtClean="0">
                <a:latin typeface="Arial Black" panose="020B0A04020102020204" pitchFamily="34" charset="0"/>
              </a:rPr>
              <a:t>O2AB =  </a:t>
            </a:r>
            <a:r>
              <a:rPr lang="en-US" sz="2100" b="1" dirty="0">
                <a:latin typeface="Arial Black" panose="020B0A04020102020204" pitchFamily="34" charset="0"/>
              </a:rPr>
              <a:t>(</a:t>
            </a:r>
            <a:r>
              <a:rPr lang="en-US" sz="2100" b="1" dirty="0"/>
              <a:t>∏ / </a:t>
            </a:r>
            <a:r>
              <a:rPr lang="en-US" sz="2100" b="1" dirty="0">
                <a:latin typeface="Arial Black" panose="020B0A04020102020204" pitchFamily="34" charset="0"/>
              </a:rPr>
              <a:t>4</a:t>
            </a:r>
            <a:r>
              <a:rPr lang="en-US" sz="2100" b="1" dirty="0" smtClean="0">
                <a:latin typeface="Arial Black" panose="020B0A04020102020204" pitchFamily="34" charset="0"/>
              </a:rPr>
              <a:t>)</a:t>
            </a:r>
          </a:p>
          <a:p>
            <a:pPr>
              <a:lnSpc>
                <a:spcPct val="150000"/>
              </a:lnSpc>
            </a:pPr>
            <a:r>
              <a:rPr lang="en-US" sz="2100" b="1" dirty="0" smtClean="0">
                <a:latin typeface="Arial Black" panose="020B0A04020102020204" pitchFamily="34" charset="0"/>
              </a:rPr>
              <a:t>Area of Square O1 A B O2 = 1</a:t>
            </a:r>
            <a:endParaRPr lang="en-US" sz="2100" b="1" dirty="0">
              <a:latin typeface="Arial Black" panose="020B0A04020102020204" pitchFamily="34" charset="0"/>
            </a:endParaRPr>
          </a:p>
          <a:p>
            <a:pPr>
              <a:lnSpc>
                <a:spcPct val="150000"/>
              </a:lnSpc>
            </a:pPr>
            <a:endParaRPr lang="en-IN" sz="2100" b="1" dirty="0">
              <a:latin typeface="Arial Black" panose="020B0A04020102020204" pitchFamily="34" charset="0"/>
            </a:endParaRPr>
          </a:p>
        </p:txBody>
      </p:sp>
      <p:sp>
        <p:nvSpPr>
          <p:cNvPr id="36" name="Rectangle 35"/>
          <p:cNvSpPr/>
          <p:nvPr/>
        </p:nvSpPr>
        <p:spPr>
          <a:xfrm>
            <a:off x="4730916" y="4773892"/>
            <a:ext cx="4229434" cy="2031325"/>
          </a:xfrm>
          <a:prstGeom prst="rect">
            <a:avLst/>
          </a:prstGeom>
        </p:spPr>
        <p:txBody>
          <a:bodyPr wrap="square">
            <a:spAutoFit/>
          </a:bodyPr>
          <a:lstStyle/>
          <a:p>
            <a:pPr>
              <a:lnSpc>
                <a:spcPct val="150000"/>
              </a:lnSpc>
            </a:pPr>
            <a:r>
              <a:rPr lang="en-US" sz="2100" b="1" dirty="0" smtClean="0">
                <a:latin typeface="Arial Black" panose="020B0A04020102020204" pitchFamily="34" charset="0"/>
              </a:rPr>
              <a:t>Required area</a:t>
            </a:r>
          </a:p>
          <a:p>
            <a:pPr>
              <a:lnSpc>
                <a:spcPct val="150000"/>
              </a:lnSpc>
            </a:pPr>
            <a:r>
              <a:rPr lang="en-US" sz="2100" b="1" dirty="0" smtClean="0">
                <a:latin typeface="Arial Black" panose="020B0A04020102020204" pitchFamily="34" charset="0"/>
              </a:rPr>
              <a:t>= </a:t>
            </a:r>
            <a:r>
              <a:rPr lang="en-US" sz="2100" b="1" dirty="0">
                <a:latin typeface="Arial Black" panose="020B0A04020102020204" pitchFamily="34" charset="0"/>
              </a:rPr>
              <a:t>(</a:t>
            </a:r>
            <a:r>
              <a:rPr lang="en-US" sz="2100" b="1" dirty="0"/>
              <a:t>∏ / </a:t>
            </a:r>
            <a:r>
              <a:rPr lang="en-US" sz="2100" b="1" dirty="0">
                <a:latin typeface="Arial Black" panose="020B0A04020102020204" pitchFamily="34" charset="0"/>
              </a:rPr>
              <a:t>4</a:t>
            </a:r>
            <a:r>
              <a:rPr lang="en-US" sz="2100" b="1" dirty="0" smtClean="0">
                <a:latin typeface="Arial Black" panose="020B0A04020102020204" pitchFamily="34" charset="0"/>
              </a:rPr>
              <a:t>) + </a:t>
            </a:r>
            <a:r>
              <a:rPr lang="en-US" sz="2100" b="1" dirty="0">
                <a:latin typeface="Arial Black" panose="020B0A04020102020204" pitchFamily="34" charset="0"/>
              </a:rPr>
              <a:t>(</a:t>
            </a:r>
            <a:r>
              <a:rPr lang="en-US" sz="2100" b="1" dirty="0"/>
              <a:t>∏ / </a:t>
            </a:r>
            <a:r>
              <a:rPr lang="en-US" sz="2100" b="1" dirty="0">
                <a:latin typeface="Arial Black" panose="020B0A04020102020204" pitchFamily="34" charset="0"/>
              </a:rPr>
              <a:t>4</a:t>
            </a:r>
            <a:r>
              <a:rPr lang="en-US" sz="2100" b="1" dirty="0" smtClean="0">
                <a:latin typeface="Arial Black" panose="020B0A04020102020204" pitchFamily="34" charset="0"/>
              </a:rPr>
              <a:t>)  – 1</a:t>
            </a:r>
          </a:p>
          <a:p>
            <a:pPr>
              <a:lnSpc>
                <a:spcPct val="150000"/>
              </a:lnSpc>
            </a:pPr>
            <a:r>
              <a:rPr lang="en-US" sz="2100" b="1" dirty="0" smtClean="0">
                <a:latin typeface="Arial Black" panose="020B0A04020102020204" pitchFamily="34" charset="0"/>
              </a:rPr>
              <a:t>= </a:t>
            </a:r>
            <a:r>
              <a:rPr lang="en-US" sz="2100" b="1" dirty="0">
                <a:latin typeface="Arial Black" panose="020B0A04020102020204" pitchFamily="34" charset="0"/>
              </a:rPr>
              <a:t>(</a:t>
            </a:r>
            <a:r>
              <a:rPr lang="en-US" sz="2100" b="1" dirty="0"/>
              <a:t>∏ / </a:t>
            </a:r>
            <a:r>
              <a:rPr lang="en-US" sz="2100" b="1" dirty="0" smtClean="0">
                <a:latin typeface="Arial Black" panose="020B0A04020102020204" pitchFamily="34" charset="0"/>
              </a:rPr>
              <a:t>2)  </a:t>
            </a:r>
            <a:r>
              <a:rPr lang="en-US" sz="2100" b="1" dirty="0">
                <a:latin typeface="Arial Black" panose="020B0A04020102020204" pitchFamily="34" charset="0"/>
              </a:rPr>
              <a:t>– </a:t>
            </a:r>
            <a:r>
              <a:rPr lang="en-US" sz="2100" b="1" dirty="0" smtClean="0">
                <a:latin typeface="Arial Black" panose="020B0A04020102020204" pitchFamily="34" charset="0"/>
              </a:rPr>
              <a:t>1</a:t>
            </a:r>
          </a:p>
          <a:p>
            <a:pPr>
              <a:lnSpc>
                <a:spcPct val="150000"/>
              </a:lnSpc>
            </a:pPr>
            <a:r>
              <a:rPr lang="en-US" sz="2100" b="1" dirty="0" smtClean="0">
                <a:latin typeface="Arial Black" panose="020B0A04020102020204" pitchFamily="34" charset="0"/>
              </a:rPr>
              <a:t>Answer : d</a:t>
            </a:r>
            <a:endParaRPr lang="en-IN" sz="2100" b="1" dirty="0">
              <a:latin typeface="Arial Black" panose="020B0A04020102020204" pitchFamily="34" charset="0"/>
            </a:endParaRPr>
          </a:p>
        </p:txBody>
      </p:sp>
    </p:spTree>
    <p:extLst>
      <p:ext uri="{BB962C8B-B14F-4D97-AF65-F5344CB8AC3E}">
        <p14:creationId xmlns:p14="http://schemas.microsoft.com/office/powerpoint/2010/main" val="100485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107996"/>
          </a:xfrm>
          <a:prstGeom prst="rect">
            <a:avLst/>
          </a:prstGeom>
        </p:spPr>
        <p:txBody>
          <a:bodyPr wrap="square">
            <a:spAutoFit/>
          </a:bodyPr>
          <a:lstStyle/>
          <a:p>
            <a:r>
              <a:rPr lang="en-IN" sz="2200" b="1" dirty="0"/>
              <a:t>8. ABCD is a rectangle. E &amp; F are midpoints of BC &amp; CD respectively .If the area of the triangle AEF is 15sq cm, area of the rectangle in </a:t>
            </a:r>
            <a:r>
              <a:rPr lang="en-IN" sz="2200" b="1" dirty="0" err="1"/>
              <a:t>sq</a:t>
            </a:r>
            <a:r>
              <a:rPr lang="en-IN" sz="2200" b="1" dirty="0"/>
              <a:t> cm is,</a:t>
            </a:r>
          </a:p>
          <a:p>
            <a:r>
              <a:rPr lang="en-IN" sz="2200" b="1" dirty="0"/>
              <a:t>a) 36		</a:t>
            </a:r>
            <a:r>
              <a:rPr lang="en-IN" sz="2200" b="1" dirty="0" smtClean="0"/>
              <a:t>b</a:t>
            </a:r>
            <a:r>
              <a:rPr lang="en-IN" sz="2200" b="1" dirty="0"/>
              <a:t>) 40		</a:t>
            </a:r>
            <a:r>
              <a:rPr lang="en-IN" sz="2200" b="1" dirty="0" smtClean="0"/>
              <a:t>c)44</a:t>
            </a:r>
            <a:r>
              <a:rPr lang="en-IN" sz="2200" b="1" dirty="0"/>
              <a:t>		</a:t>
            </a:r>
            <a:r>
              <a:rPr lang="en-IN" sz="2200" b="1" dirty="0" smtClean="0"/>
              <a:t>d)150</a:t>
            </a:r>
            <a:endParaRPr lang="en-IN" sz="2200" b="1" dirty="0"/>
          </a:p>
        </p:txBody>
      </p:sp>
      <p:sp>
        <p:nvSpPr>
          <p:cNvPr id="3" name="Rectangle 2"/>
          <p:cNvSpPr/>
          <p:nvPr/>
        </p:nvSpPr>
        <p:spPr>
          <a:xfrm>
            <a:off x="4571999" y="1988840"/>
            <a:ext cx="4032449"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a:stCxn id="3" idx="0"/>
            <a:endCxn id="3" idx="3"/>
          </p:cNvCxnSpPr>
          <p:nvPr/>
        </p:nvCxnSpPr>
        <p:spPr>
          <a:xfrm>
            <a:off x="6588224" y="1988840"/>
            <a:ext cx="2016224" cy="10081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572000" y="1988840"/>
            <a:ext cx="2016224" cy="20162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7" idx="1"/>
          </p:cNvCxnSpPr>
          <p:nvPr/>
        </p:nvCxnSpPr>
        <p:spPr>
          <a:xfrm flipV="1">
            <a:off x="4572000" y="2996952"/>
            <a:ext cx="4017973" cy="10081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48738" y="4221088"/>
            <a:ext cx="446523" cy="430887"/>
          </a:xfrm>
          <a:prstGeom prst="rect">
            <a:avLst/>
          </a:prstGeom>
          <a:noFill/>
        </p:spPr>
        <p:txBody>
          <a:bodyPr wrap="square">
            <a:spAutoFit/>
          </a:bodyPr>
          <a:lstStyle/>
          <a:p>
            <a:r>
              <a:rPr lang="en-US" sz="2200" b="1" dirty="0">
                <a:latin typeface="Arial Black" panose="020B0A04020102020204" pitchFamily="34" charset="0"/>
              </a:rPr>
              <a:t>A</a:t>
            </a:r>
            <a:endParaRPr lang="en-IN" sz="2200" b="1" dirty="0">
              <a:latin typeface="Arial Black" panose="020B0A04020102020204" pitchFamily="34" charset="0"/>
            </a:endParaRPr>
          </a:p>
        </p:txBody>
      </p:sp>
      <p:sp>
        <p:nvSpPr>
          <p:cNvPr id="16" name="Rectangle 15"/>
          <p:cNvSpPr/>
          <p:nvPr/>
        </p:nvSpPr>
        <p:spPr>
          <a:xfrm>
            <a:off x="6375401" y="1484784"/>
            <a:ext cx="411169" cy="430887"/>
          </a:xfrm>
          <a:prstGeom prst="rect">
            <a:avLst/>
          </a:prstGeom>
          <a:noFill/>
        </p:spPr>
        <p:txBody>
          <a:bodyPr wrap="square">
            <a:spAutoFit/>
          </a:bodyPr>
          <a:lstStyle/>
          <a:p>
            <a:r>
              <a:rPr lang="en-US" sz="2200" b="1" dirty="0" smtClean="0">
                <a:latin typeface="Arial Black" panose="020B0A04020102020204" pitchFamily="34" charset="0"/>
              </a:rPr>
              <a:t>F</a:t>
            </a:r>
            <a:endParaRPr lang="en-IN" sz="2200" b="1" dirty="0">
              <a:latin typeface="Arial Black" panose="020B0A04020102020204" pitchFamily="34" charset="0"/>
            </a:endParaRPr>
          </a:p>
        </p:txBody>
      </p:sp>
      <p:sp>
        <p:nvSpPr>
          <p:cNvPr id="17" name="Rectangle 16"/>
          <p:cNvSpPr/>
          <p:nvPr/>
        </p:nvSpPr>
        <p:spPr>
          <a:xfrm>
            <a:off x="8589973" y="2781508"/>
            <a:ext cx="446523" cy="430887"/>
          </a:xfrm>
          <a:prstGeom prst="rect">
            <a:avLst/>
          </a:prstGeom>
          <a:noFill/>
        </p:spPr>
        <p:txBody>
          <a:bodyPr wrap="square">
            <a:spAutoFit/>
          </a:bodyPr>
          <a:lstStyle/>
          <a:p>
            <a:r>
              <a:rPr lang="en-US" sz="2200" b="1" dirty="0" smtClean="0">
                <a:latin typeface="Arial Black" panose="020B0A04020102020204" pitchFamily="34" charset="0"/>
              </a:rPr>
              <a:t>E</a:t>
            </a:r>
            <a:endParaRPr lang="en-IN" sz="2200" b="1" dirty="0">
              <a:latin typeface="Arial Black" panose="020B0A04020102020204" pitchFamily="34" charset="0"/>
            </a:endParaRPr>
          </a:p>
        </p:txBody>
      </p:sp>
      <p:sp>
        <p:nvSpPr>
          <p:cNvPr id="18" name="Rectangle 17"/>
          <p:cNvSpPr/>
          <p:nvPr/>
        </p:nvSpPr>
        <p:spPr>
          <a:xfrm>
            <a:off x="4388321" y="1484784"/>
            <a:ext cx="446523" cy="430887"/>
          </a:xfrm>
          <a:prstGeom prst="rect">
            <a:avLst/>
          </a:prstGeom>
          <a:noFill/>
        </p:spPr>
        <p:txBody>
          <a:bodyPr wrap="square">
            <a:spAutoFit/>
          </a:bodyPr>
          <a:lstStyle/>
          <a:p>
            <a:r>
              <a:rPr lang="en-US" sz="2200" b="1" dirty="0" smtClean="0">
                <a:latin typeface="Arial Black" panose="020B0A04020102020204" pitchFamily="34" charset="0"/>
              </a:rPr>
              <a:t>D</a:t>
            </a:r>
            <a:endParaRPr lang="en-IN" sz="2200" b="1" dirty="0">
              <a:latin typeface="Arial Black" panose="020B0A04020102020204" pitchFamily="34" charset="0"/>
            </a:endParaRPr>
          </a:p>
        </p:txBody>
      </p:sp>
      <p:sp>
        <p:nvSpPr>
          <p:cNvPr id="19" name="Rectangle 18"/>
          <p:cNvSpPr/>
          <p:nvPr/>
        </p:nvSpPr>
        <p:spPr>
          <a:xfrm>
            <a:off x="8330791" y="1484784"/>
            <a:ext cx="446523" cy="430887"/>
          </a:xfrm>
          <a:prstGeom prst="rect">
            <a:avLst/>
          </a:prstGeom>
          <a:noFill/>
        </p:spPr>
        <p:txBody>
          <a:bodyPr wrap="square">
            <a:spAutoFit/>
          </a:bodyPr>
          <a:lstStyle/>
          <a:p>
            <a:r>
              <a:rPr lang="en-US" sz="2200" b="1" dirty="0" smtClean="0">
                <a:latin typeface="Arial Black" panose="020B0A04020102020204" pitchFamily="34" charset="0"/>
              </a:rPr>
              <a:t>C</a:t>
            </a:r>
            <a:endParaRPr lang="en-IN" sz="2200" b="1" dirty="0">
              <a:latin typeface="Arial Black" panose="020B0A04020102020204" pitchFamily="34" charset="0"/>
            </a:endParaRPr>
          </a:p>
        </p:txBody>
      </p:sp>
      <p:sp>
        <p:nvSpPr>
          <p:cNvPr id="20" name="Rectangle 19"/>
          <p:cNvSpPr/>
          <p:nvPr/>
        </p:nvSpPr>
        <p:spPr>
          <a:xfrm>
            <a:off x="8330791" y="4095001"/>
            <a:ext cx="446523" cy="430887"/>
          </a:xfrm>
          <a:prstGeom prst="rect">
            <a:avLst/>
          </a:prstGeom>
          <a:noFill/>
        </p:spPr>
        <p:txBody>
          <a:bodyPr wrap="square">
            <a:spAutoFit/>
          </a:bodyPr>
          <a:lstStyle/>
          <a:p>
            <a:r>
              <a:rPr lang="en-US" sz="2200" b="1" dirty="0" smtClean="0">
                <a:latin typeface="Arial Black" panose="020B0A04020102020204" pitchFamily="34" charset="0"/>
              </a:rPr>
              <a:t>B</a:t>
            </a:r>
            <a:endParaRPr lang="en-IN" sz="2200" b="1" dirty="0">
              <a:latin typeface="Arial Black" panose="020B0A04020102020204" pitchFamily="34" charset="0"/>
            </a:endParaRPr>
          </a:p>
        </p:txBody>
      </p:sp>
      <p:sp>
        <p:nvSpPr>
          <p:cNvPr id="24" name="Rectangle 23"/>
          <p:cNvSpPr/>
          <p:nvPr/>
        </p:nvSpPr>
        <p:spPr>
          <a:xfrm>
            <a:off x="4117738" y="2772315"/>
            <a:ext cx="406940" cy="430887"/>
          </a:xfrm>
          <a:prstGeom prst="rect">
            <a:avLst/>
          </a:prstGeom>
          <a:noFill/>
        </p:spPr>
        <p:txBody>
          <a:bodyPr wrap="square">
            <a:spAutoFit/>
          </a:bodyPr>
          <a:lstStyle/>
          <a:p>
            <a:r>
              <a:rPr lang="en-US" sz="2200" b="1" dirty="0">
                <a:latin typeface="Arial Black" panose="020B0A04020102020204" pitchFamily="34" charset="0"/>
              </a:rPr>
              <a:t>b</a:t>
            </a:r>
            <a:endParaRPr lang="en-IN" sz="2200" b="1" dirty="0">
              <a:latin typeface="Arial Black" panose="020B0A04020102020204" pitchFamily="34" charset="0"/>
            </a:endParaRPr>
          </a:p>
        </p:txBody>
      </p:sp>
      <p:sp>
        <p:nvSpPr>
          <p:cNvPr id="26" name="Rectangle 25"/>
          <p:cNvSpPr/>
          <p:nvPr/>
        </p:nvSpPr>
        <p:spPr>
          <a:xfrm>
            <a:off x="6187610" y="4101761"/>
            <a:ext cx="406940" cy="430887"/>
          </a:xfrm>
          <a:prstGeom prst="rect">
            <a:avLst/>
          </a:prstGeom>
          <a:noFill/>
        </p:spPr>
        <p:txBody>
          <a:bodyPr wrap="square">
            <a:spAutoFit/>
          </a:bodyPr>
          <a:lstStyle/>
          <a:p>
            <a:r>
              <a:rPr lang="en-US" sz="2200" b="1" dirty="0">
                <a:latin typeface="Arial Black" panose="020B0A04020102020204" pitchFamily="34" charset="0"/>
              </a:rPr>
              <a:t>l</a:t>
            </a:r>
            <a:endParaRPr lang="en-IN" sz="2200" b="1" dirty="0">
              <a:latin typeface="Arial Black" panose="020B0A04020102020204" pitchFamily="34" charset="0"/>
            </a:endParaRPr>
          </a:p>
        </p:txBody>
      </p:sp>
      <p:sp>
        <p:nvSpPr>
          <p:cNvPr id="27" name="Rectangle 26"/>
          <p:cNvSpPr/>
          <p:nvPr/>
        </p:nvSpPr>
        <p:spPr>
          <a:xfrm>
            <a:off x="5281689" y="1475805"/>
            <a:ext cx="596845" cy="430887"/>
          </a:xfrm>
          <a:prstGeom prst="rect">
            <a:avLst/>
          </a:prstGeom>
          <a:noFill/>
        </p:spPr>
        <p:txBody>
          <a:bodyPr wrap="square">
            <a:spAutoFit/>
          </a:bodyPr>
          <a:lstStyle/>
          <a:p>
            <a:r>
              <a:rPr lang="en-US" sz="2200" b="1" dirty="0" smtClean="0">
                <a:latin typeface="Arial Black" panose="020B0A04020102020204" pitchFamily="34" charset="0"/>
              </a:rPr>
              <a:t>l/2</a:t>
            </a:r>
            <a:endParaRPr lang="en-IN" sz="2200" b="1" dirty="0">
              <a:latin typeface="Arial Black" panose="020B0A04020102020204" pitchFamily="34" charset="0"/>
            </a:endParaRPr>
          </a:p>
        </p:txBody>
      </p:sp>
      <p:sp>
        <p:nvSpPr>
          <p:cNvPr id="28" name="Rectangle 27"/>
          <p:cNvSpPr/>
          <p:nvPr/>
        </p:nvSpPr>
        <p:spPr>
          <a:xfrm>
            <a:off x="7297913" y="1485701"/>
            <a:ext cx="596845" cy="430887"/>
          </a:xfrm>
          <a:prstGeom prst="rect">
            <a:avLst/>
          </a:prstGeom>
          <a:noFill/>
        </p:spPr>
        <p:txBody>
          <a:bodyPr wrap="square">
            <a:spAutoFit/>
          </a:bodyPr>
          <a:lstStyle/>
          <a:p>
            <a:r>
              <a:rPr lang="en-US" sz="2200" b="1" dirty="0" smtClean="0">
                <a:latin typeface="Arial Black" panose="020B0A04020102020204" pitchFamily="34" charset="0"/>
              </a:rPr>
              <a:t>l/2</a:t>
            </a:r>
            <a:endParaRPr lang="en-IN" sz="2200" b="1" dirty="0">
              <a:latin typeface="Arial Black" panose="020B0A04020102020204" pitchFamily="34" charset="0"/>
            </a:endParaRPr>
          </a:p>
        </p:txBody>
      </p:sp>
      <p:sp>
        <p:nvSpPr>
          <p:cNvPr id="29" name="Rectangle 28"/>
          <p:cNvSpPr/>
          <p:nvPr/>
        </p:nvSpPr>
        <p:spPr>
          <a:xfrm>
            <a:off x="8612075" y="3285564"/>
            <a:ext cx="635596" cy="430887"/>
          </a:xfrm>
          <a:prstGeom prst="rect">
            <a:avLst/>
          </a:prstGeom>
          <a:noFill/>
        </p:spPr>
        <p:txBody>
          <a:bodyPr wrap="square">
            <a:spAutoFit/>
          </a:bodyPr>
          <a:lstStyle/>
          <a:p>
            <a:r>
              <a:rPr lang="en-US" sz="2200" b="1" dirty="0" smtClean="0">
                <a:latin typeface="Arial Black" panose="020B0A04020102020204" pitchFamily="34" charset="0"/>
              </a:rPr>
              <a:t>b/2</a:t>
            </a:r>
            <a:endParaRPr lang="en-IN" sz="2200" b="1" dirty="0">
              <a:latin typeface="Arial Black" panose="020B0A04020102020204" pitchFamily="34" charset="0"/>
            </a:endParaRPr>
          </a:p>
        </p:txBody>
      </p:sp>
      <p:sp>
        <p:nvSpPr>
          <p:cNvPr id="30" name="Rectangle 29"/>
          <p:cNvSpPr/>
          <p:nvPr/>
        </p:nvSpPr>
        <p:spPr>
          <a:xfrm>
            <a:off x="8612075" y="2204864"/>
            <a:ext cx="635596" cy="430887"/>
          </a:xfrm>
          <a:prstGeom prst="rect">
            <a:avLst/>
          </a:prstGeom>
          <a:noFill/>
        </p:spPr>
        <p:txBody>
          <a:bodyPr wrap="square">
            <a:spAutoFit/>
          </a:bodyPr>
          <a:lstStyle/>
          <a:p>
            <a:r>
              <a:rPr lang="en-US" sz="2200" b="1" dirty="0" smtClean="0">
                <a:latin typeface="Arial Black" panose="020B0A04020102020204" pitchFamily="34" charset="0"/>
              </a:rPr>
              <a:t>b/2</a:t>
            </a:r>
            <a:endParaRPr lang="en-IN" sz="2200" b="1" dirty="0">
              <a:latin typeface="Arial Black" panose="020B0A04020102020204" pitchFamily="34" charset="0"/>
            </a:endParaRPr>
          </a:p>
        </p:txBody>
      </p:sp>
      <p:sp>
        <p:nvSpPr>
          <p:cNvPr id="31" name="Rectangle 30"/>
          <p:cNvSpPr/>
          <p:nvPr/>
        </p:nvSpPr>
        <p:spPr>
          <a:xfrm>
            <a:off x="6282563" y="2751369"/>
            <a:ext cx="596845" cy="430887"/>
          </a:xfrm>
          <a:prstGeom prst="rect">
            <a:avLst/>
          </a:prstGeom>
          <a:noFill/>
        </p:spPr>
        <p:txBody>
          <a:bodyPr wrap="square">
            <a:spAutoFit/>
          </a:bodyPr>
          <a:lstStyle/>
          <a:p>
            <a:r>
              <a:rPr lang="en-US" sz="2200" b="1" dirty="0" smtClean="0">
                <a:latin typeface="Arial Black" panose="020B0A04020102020204" pitchFamily="34" charset="0"/>
              </a:rPr>
              <a:t>15</a:t>
            </a:r>
            <a:endParaRPr lang="en-IN" sz="2200" b="1" dirty="0">
              <a:latin typeface="Arial Black" panose="020B0A04020102020204" pitchFamily="34" charset="0"/>
            </a:endParaRPr>
          </a:p>
        </p:txBody>
      </p:sp>
      <p:sp>
        <p:nvSpPr>
          <p:cNvPr id="32" name="Right Triangle 31"/>
          <p:cNvSpPr/>
          <p:nvPr/>
        </p:nvSpPr>
        <p:spPr>
          <a:xfrm>
            <a:off x="971779" y="3662908"/>
            <a:ext cx="288032" cy="288276"/>
          </a:xfrm>
          <a:prstGeom prst="r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Triangle 33"/>
          <p:cNvSpPr/>
          <p:nvPr/>
        </p:nvSpPr>
        <p:spPr>
          <a:xfrm>
            <a:off x="971600" y="2852813"/>
            <a:ext cx="288032" cy="288276"/>
          </a:xfrm>
          <a:prstGeom prst="r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218732" y="1891137"/>
            <a:ext cx="3899006" cy="2585323"/>
          </a:xfrm>
          <a:prstGeom prst="rect">
            <a:avLst/>
          </a:prstGeom>
        </p:spPr>
        <p:txBody>
          <a:bodyPr wrap="square">
            <a:spAutoFit/>
          </a:bodyPr>
          <a:lstStyle/>
          <a:p>
            <a:pPr>
              <a:lnSpc>
                <a:spcPct val="150000"/>
              </a:lnSpc>
            </a:pPr>
            <a:r>
              <a:rPr lang="en-US" b="1" dirty="0" smtClean="0">
                <a:latin typeface="Arial Black" panose="020B0A04020102020204" pitchFamily="34" charset="0"/>
              </a:rPr>
              <a:t>Area     ABE = (1/2) * l * (b/2)</a:t>
            </a:r>
          </a:p>
          <a:p>
            <a:pPr>
              <a:lnSpc>
                <a:spcPct val="150000"/>
              </a:lnSpc>
            </a:pPr>
            <a:r>
              <a:rPr lang="en-US" b="1" dirty="0">
                <a:latin typeface="Arial Black" panose="020B0A04020102020204" pitchFamily="34" charset="0"/>
              </a:rPr>
              <a:t>	 </a:t>
            </a:r>
            <a:r>
              <a:rPr lang="en-US" b="1" dirty="0" smtClean="0">
                <a:latin typeface="Arial Black" panose="020B0A04020102020204" pitchFamily="34" charset="0"/>
              </a:rPr>
              <a:t>        = (</a:t>
            </a:r>
            <a:r>
              <a:rPr lang="en-US" b="1" dirty="0" err="1" smtClean="0">
                <a:latin typeface="Arial Black" panose="020B0A04020102020204" pitchFamily="34" charset="0"/>
              </a:rPr>
              <a:t>lb</a:t>
            </a:r>
            <a:r>
              <a:rPr lang="en-US" b="1" dirty="0" smtClean="0">
                <a:latin typeface="Arial Black" panose="020B0A04020102020204" pitchFamily="34" charset="0"/>
              </a:rPr>
              <a:t> / 4)</a:t>
            </a:r>
          </a:p>
          <a:p>
            <a:pPr>
              <a:lnSpc>
                <a:spcPct val="150000"/>
              </a:lnSpc>
            </a:pPr>
            <a:r>
              <a:rPr lang="en-US" b="1" dirty="0">
                <a:latin typeface="Arial Black" panose="020B0A04020102020204" pitchFamily="34" charset="0"/>
              </a:rPr>
              <a:t>Area    </a:t>
            </a:r>
            <a:r>
              <a:rPr lang="en-US" b="1" dirty="0" smtClean="0">
                <a:latin typeface="Arial Black" panose="020B0A04020102020204" pitchFamily="34" charset="0"/>
              </a:rPr>
              <a:t> ECF </a:t>
            </a:r>
            <a:r>
              <a:rPr lang="en-US" b="1" dirty="0">
                <a:latin typeface="Arial Black" panose="020B0A04020102020204" pitchFamily="34" charset="0"/>
              </a:rPr>
              <a:t>= (1/2</a:t>
            </a:r>
            <a:r>
              <a:rPr lang="en-US" b="1" dirty="0" smtClean="0">
                <a:latin typeface="Arial Black" panose="020B0A04020102020204" pitchFamily="34" charset="0"/>
              </a:rPr>
              <a:t>)*(l/2)*(</a:t>
            </a:r>
            <a:r>
              <a:rPr lang="en-US" b="1" dirty="0">
                <a:latin typeface="Arial Black" panose="020B0A04020102020204" pitchFamily="34" charset="0"/>
              </a:rPr>
              <a:t>b/2)</a:t>
            </a:r>
          </a:p>
          <a:p>
            <a:pPr>
              <a:lnSpc>
                <a:spcPct val="150000"/>
              </a:lnSpc>
            </a:pPr>
            <a:r>
              <a:rPr lang="en-US" b="1" dirty="0">
                <a:latin typeface="Arial Black" panose="020B0A04020102020204" pitchFamily="34" charset="0"/>
              </a:rPr>
              <a:t>	         = (</a:t>
            </a:r>
            <a:r>
              <a:rPr lang="en-US" b="1" dirty="0" err="1">
                <a:latin typeface="Arial Black" panose="020B0A04020102020204" pitchFamily="34" charset="0"/>
              </a:rPr>
              <a:t>lb</a:t>
            </a:r>
            <a:r>
              <a:rPr lang="en-US" b="1" dirty="0">
                <a:latin typeface="Arial Black" panose="020B0A04020102020204" pitchFamily="34" charset="0"/>
              </a:rPr>
              <a:t> / </a:t>
            </a:r>
            <a:r>
              <a:rPr lang="en-US" b="1" dirty="0" smtClean="0">
                <a:latin typeface="Arial Black" panose="020B0A04020102020204" pitchFamily="34" charset="0"/>
              </a:rPr>
              <a:t>8)</a:t>
            </a:r>
          </a:p>
          <a:p>
            <a:pPr>
              <a:lnSpc>
                <a:spcPct val="150000"/>
              </a:lnSpc>
            </a:pPr>
            <a:r>
              <a:rPr lang="en-US" b="1" dirty="0">
                <a:latin typeface="Arial Black" panose="020B0A04020102020204" pitchFamily="34" charset="0"/>
              </a:rPr>
              <a:t>Area     </a:t>
            </a:r>
            <a:r>
              <a:rPr lang="en-US" b="1" dirty="0" smtClean="0">
                <a:latin typeface="Arial Black" panose="020B0A04020102020204" pitchFamily="34" charset="0"/>
              </a:rPr>
              <a:t>ADF </a:t>
            </a:r>
            <a:r>
              <a:rPr lang="en-US" b="1" dirty="0">
                <a:latin typeface="Arial Black" panose="020B0A04020102020204" pitchFamily="34" charset="0"/>
              </a:rPr>
              <a:t>= (1/2) * </a:t>
            </a:r>
            <a:r>
              <a:rPr lang="en-US" b="1" dirty="0" smtClean="0">
                <a:latin typeface="Arial Black" panose="020B0A04020102020204" pitchFamily="34" charset="0"/>
              </a:rPr>
              <a:t>b </a:t>
            </a:r>
            <a:r>
              <a:rPr lang="en-US" b="1" dirty="0">
                <a:latin typeface="Arial Black" panose="020B0A04020102020204" pitchFamily="34" charset="0"/>
              </a:rPr>
              <a:t>* </a:t>
            </a:r>
            <a:r>
              <a:rPr lang="en-US" b="1" dirty="0" smtClean="0">
                <a:latin typeface="Arial Black" panose="020B0A04020102020204" pitchFamily="34" charset="0"/>
              </a:rPr>
              <a:t>(l/2</a:t>
            </a:r>
            <a:r>
              <a:rPr lang="en-US" b="1" dirty="0">
                <a:latin typeface="Arial Black" panose="020B0A04020102020204" pitchFamily="34" charset="0"/>
              </a:rPr>
              <a:t>)</a:t>
            </a:r>
          </a:p>
          <a:p>
            <a:pPr>
              <a:lnSpc>
                <a:spcPct val="150000"/>
              </a:lnSpc>
            </a:pPr>
            <a:r>
              <a:rPr lang="en-US" b="1" dirty="0">
                <a:latin typeface="Arial Black" panose="020B0A04020102020204" pitchFamily="34" charset="0"/>
              </a:rPr>
              <a:t>	         = (</a:t>
            </a:r>
            <a:r>
              <a:rPr lang="en-US" b="1" dirty="0" err="1">
                <a:latin typeface="Arial Black" panose="020B0A04020102020204" pitchFamily="34" charset="0"/>
              </a:rPr>
              <a:t>lb</a:t>
            </a:r>
            <a:r>
              <a:rPr lang="en-US" b="1" dirty="0">
                <a:latin typeface="Arial Black" panose="020B0A04020102020204" pitchFamily="34" charset="0"/>
              </a:rPr>
              <a:t> / 4</a:t>
            </a:r>
            <a:r>
              <a:rPr lang="en-US" b="1" dirty="0" smtClean="0">
                <a:latin typeface="Arial Black" panose="020B0A04020102020204" pitchFamily="34" charset="0"/>
              </a:rPr>
              <a:t>) </a:t>
            </a:r>
            <a:endParaRPr lang="en-IN" sz="2200" b="1" dirty="0">
              <a:latin typeface="Arial Black" panose="020B0A04020102020204" pitchFamily="34" charset="0"/>
            </a:endParaRPr>
          </a:p>
        </p:txBody>
      </p:sp>
      <p:sp>
        <p:nvSpPr>
          <p:cNvPr id="36" name="Right Triangle 35"/>
          <p:cNvSpPr/>
          <p:nvPr/>
        </p:nvSpPr>
        <p:spPr>
          <a:xfrm>
            <a:off x="971600" y="2035983"/>
            <a:ext cx="288032" cy="288276"/>
          </a:xfrm>
          <a:prstGeom prst="r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357117" y="4623737"/>
            <a:ext cx="8254957" cy="2400657"/>
          </a:xfrm>
          <a:prstGeom prst="rect">
            <a:avLst/>
          </a:prstGeom>
        </p:spPr>
        <p:txBody>
          <a:bodyPr wrap="square">
            <a:spAutoFit/>
          </a:bodyPr>
          <a:lstStyle/>
          <a:p>
            <a:pPr>
              <a:lnSpc>
                <a:spcPct val="150000"/>
              </a:lnSpc>
            </a:pPr>
            <a:r>
              <a:rPr lang="en-US" sz="2000" b="1" dirty="0" smtClean="0">
                <a:latin typeface="Arial Black" panose="020B0A04020102020204" pitchFamily="34" charset="0"/>
              </a:rPr>
              <a:t>Area of the        ABCD  </a:t>
            </a:r>
            <a:r>
              <a:rPr lang="en-US" sz="2000" b="1" dirty="0" err="1" smtClean="0">
                <a:latin typeface="Arial Black" panose="020B0A04020102020204" pitchFamily="34" charset="0"/>
              </a:rPr>
              <a:t>lb</a:t>
            </a:r>
            <a:r>
              <a:rPr lang="en-US" sz="2000" b="1" dirty="0" smtClean="0">
                <a:latin typeface="Arial Black" panose="020B0A04020102020204" pitchFamily="34" charset="0"/>
              </a:rPr>
              <a:t> = (</a:t>
            </a:r>
            <a:r>
              <a:rPr lang="en-US" sz="2000" b="1" dirty="0" err="1" smtClean="0">
                <a:latin typeface="Arial Black" panose="020B0A04020102020204" pitchFamily="34" charset="0"/>
              </a:rPr>
              <a:t>lb</a:t>
            </a:r>
            <a:r>
              <a:rPr lang="en-US" sz="2000" b="1" dirty="0" smtClean="0">
                <a:latin typeface="Arial Black" panose="020B0A04020102020204" pitchFamily="34" charset="0"/>
              </a:rPr>
              <a:t>/4) + (</a:t>
            </a:r>
            <a:r>
              <a:rPr lang="en-US" sz="2000" b="1" dirty="0" err="1" smtClean="0">
                <a:latin typeface="Arial Black" panose="020B0A04020102020204" pitchFamily="34" charset="0"/>
              </a:rPr>
              <a:t>lb</a:t>
            </a:r>
            <a:r>
              <a:rPr lang="en-US" sz="2000" b="1" dirty="0" smtClean="0">
                <a:latin typeface="Arial Black" panose="020B0A04020102020204" pitchFamily="34" charset="0"/>
              </a:rPr>
              <a:t>/8) + (</a:t>
            </a:r>
            <a:r>
              <a:rPr lang="en-US" sz="2000" b="1" dirty="0" err="1" smtClean="0">
                <a:latin typeface="Arial Black" panose="020B0A04020102020204" pitchFamily="34" charset="0"/>
              </a:rPr>
              <a:t>lb</a:t>
            </a:r>
            <a:r>
              <a:rPr lang="en-US" sz="2000" b="1" dirty="0" smtClean="0">
                <a:latin typeface="Arial Black" panose="020B0A04020102020204" pitchFamily="34" charset="0"/>
              </a:rPr>
              <a:t>/4) + 15</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(2lb + </a:t>
            </a:r>
            <a:r>
              <a:rPr lang="en-US" sz="2000" b="1" dirty="0" err="1" smtClean="0">
                <a:latin typeface="Arial Black" panose="020B0A04020102020204" pitchFamily="34" charset="0"/>
              </a:rPr>
              <a:t>lb</a:t>
            </a:r>
            <a:r>
              <a:rPr lang="en-US" sz="2000" b="1" dirty="0" smtClean="0">
                <a:latin typeface="Arial Black" panose="020B0A04020102020204" pitchFamily="34" charset="0"/>
              </a:rPr>
              <a:t> + 2lb) / 8      + 15</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8 </a:t>
            </a:r>
            <a:r>
              <a:rPr lang="en-US" sz="2000" b="1" dirty="0" err="1" smtClean="0">
                <a:latin typeface="Arial Black" panose="020B0A04020102020204" pitchFamily="34" charset="0"/>
              </a:rPr>
              <a:t>lb</a:t>
            </a:r>
            <a:r>
              <a:rPr lang="en-US" sz="2000" b="1" dirty="0" smtClean="0">
                <a:latin typeface="Arial Black" panose="020B0A04020102020204" pitchFamily="34" charset="0"/>
              </a:rPr>
              <a:t> = (5 </a:t>
            </a:r>
            <a:r>
              <a:rPr lang="en-US" sz="2000" b="1" dirty="0" err="1" smtClean="0">
                <a:latin typeface="Arial Black" panose="020B0A04020102020204" pitchFamily="34" charset="0"/>
              </a:rPr>
              <a:t>lb</a:t>
            </a:r>
            <a:r>
              <a:rPr lang="en-US" sz="2000" b="1" dirty="0" smtClean="0">
                <a:latin typeface="Arial Black" panose="020B0A04020102020204" pitchFamily="34" charset="0"/>
              </a:rPr>
              <a:t> + 120)</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3 </a:t>
            </a:r>
            <a:r>
              <a:rPr lang="en-US" sz="2000" b="1" dirty="0" err="1" smtClean="0">
                <a:latin typeface="Arial Black" panose="020B0A04020102020204" pitchFamily="34" charset="0"/>
              </a:rPr>
              <a:t>lb</a:t>
            </a:r>
            <a:r>
              <a:rPr lang="en-US" sz="2000" b="1" dirty="0" smtClean="0">
                <a:latin typeface="Arial Black" panose="020B0A04020102020204" pitchFamily="34" charset="0"/>
              </a:rPr>
              <a:t> = 120		</a:t>
            </a:r>
            <a:r>
              <a:rPr lang="en-US" sz="2000" b="1" dirty="0" err="1" smtClean="0">
                <a:latin typeface="Arial Black" panose="020B0A04020102020204" pitchFamily="34" charset="0"/>
              </a:rPr>
              <a:t>lb</a:t>
            </a:r>
            <a:r>
              <a:rPr lang="en-US" sz="2000" b="1" dirty="0" smtClean="0">
                <a:latin typeface="Arial Black" panose="020B0A04020102020204" pitchFamily="34" charset="0"/>
              </a:rPr>
              <a:t> = 40</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Answer : b</a:t>
            </a:r>
            <a:endParaRPr lang="en-IN" sz="2000" b="1" dirty="0">
              <a:latin typeface="Arial Black" panose="020B0A04020102020204" pitchFamily="34" charset="0"/>
            </a:endParaRPr>
          </a:p>
        </p:txBody>
      </p:sp>
      <p:sp>
        <p:nvSpPr>
          <p:cNvPr id="38" name="Rectangle 37"/>
          <p:cNvSpPr/>
          <p:nvPr/>
        </p:nvSpPr>
        <p:spPr>
          <a:xfrm>
            <a:off x="2168235" y="4797043"/>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17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bldP spid="17" grpId="0"/>
      <p:bldP spid="18" grpId="0"/>
      <p:bldP spid="19" grpId="0"/>
      <p:bldP spid="20" grpId="0"/>
      <p:bldP spid="24" grpId="0"/>
      <p:bldP spid="26" grpId="0"/>
      <p:bldP spid="27" grpId="0"/>
      <p:bldP spid="28" grpId="0"/>
      <p:bldP spid="29" grpId="0"/>
      <p:bldP spid="30" grpId="0"/>
      <p:bldP spid="31" grpId="0"/>
      <p:bldP spid="36"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77328"/>
          </a:xfrm>
          <a:prstGeom prst="rect">
            <a:avLst/>
          </a:prstGeom>
        </p:spPr>
        <p:txBody>
          <a:bodyPr wrap="square">
            <a:spAutoFit/>
          </a:bodyPr>
          <a:lstStyle/>
          <a:p>
            <a:r>
              <a:rPr lang="en-IN" sz="2200" b="1" dirty="0"/>
              <a:t>9. A square and an equilateral triangle have the same perimeter. What is the ratio of the area of the circle circumscribing the square to the area of the circle circumscribing </a:t>
            </a:r>
            <a:r>
              <a:rPr lang="en-IN" sz="2200" b="1" dirty="0" smtClean="0"/>
              <a:t>the </a:t>
            </a:r>
            <a:r>
              <a:rPr lang="en-IN" sz="2200" b="1" dirty="0"/>
              <a:t>triangle?</a:t>
            </a:r>
          </a:p>
          <a:p>
            <a:r>
              <a:rPr lang="en-IN" sz="2400" b="1" dirty="0"/>
              <a:t>a) 6:1		</a:t>
            </a:r>
            <a:r>
              <a:rPr lang="en-IN" sz="2400" b="1" dirty="0" smtClean="0"/>
              <a:t>b</a:t>
            </a:r>
            <a:r>
              <a:rPr lang="en-IN" sz="2400" b="1" dirty="0"/>
              <a:t>) 27:8		c) 27:32		d) 16:27</a:t>
            </a:r>
          </a:p>
        </p:txBody>
      </p:sp>
      <p:sp>
        <p:nvSpPr>
          <p:cNvPr id="3" name="Rectangle 2"/>
          <p:cNvSpPr/>
          <p:nvPr/>
        </p:nvSpPr>
        <p:spPr>
          <a:xfrm>
            <a:off x="179512" y="1700808"/>
            <a:ext cx="3888432" cy="2862322"/>
          </a:xfrm>
          <a:prstGeom prst="rect">
            <a:avLst/>
          </a:prstGeom>
        </p:spPr>
        <p:txBody>
          <a:bodyPr wrap="square">
            <a:spAutoFit/>
          </a:bodyPr>
          <a:lstStyle/>
          <a:p>
            <a:pPr>
              <a:lnSpc>
                <a:spcPct val="150000"/>
              </a:lnSpc>
            </a:pPr>
            <a:r>
              <a:rPr lang="en-US" sz="2000" b="1" dirty="0" smtClean="0">
                <a:latin typeface="Arial Black" panose="020B0A04020102020204" pitchFamily="34" charset="0"/>
              </a:rPr>
              <a:t>Let side of the square = 3</a:t>
            </a:r>
          </a:p>
          <a:p>
            <a:pPr>
              <a:lnSpc>
                <a:spcPct val="150000"/>
              </a:lnSpc>
            </a:pPr>
            <a:r>
              <a:rPr lang="en-US" sz="2000" b="1" dirty="0" smtClean="0">
                <a:latin typeface="Arial Black" panose="020B0A04020102020204" pitchFamily="34" charset="0"/>
              </a:rPr>
              <a:t>Diagonal = diameter of the </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circumcircle</a:t>
            </a:r>
          </a:p>
          <a:p>
            <a:pPr>
              <a:lnSpc>
                <a:spcPct val="150000"/>
              </a:lnSpc>
            </a:pPr>
            <a:r>
              <a:rPr lang="en-US" sz="2000" b="1" dirty="0" smtClean="0">
                <a:latin typeface="Arial Black" panose="020B0A04020102020204" pitchFamily="34" charset="0"/>
              </a:rPr>
              <a:t>	    =  3 √2</a:t>
            </a:r>
          </a:p>
          <a:p>
            <a:pPr>
              <a:lnSpc>
                <a:spcPct val="150000"/>
              </a:lnSpc>
            </a:pPr>
            <a:r>
              <a:rPr lang="en-US" sz="2000" b="1" dirty="0" smtClean="0">
                <a:latin typeface="Arial Black" panose="020B0A04020102020204" pitchFamily="34" charset="0"/>
              </a:rPr>
              <a:t>Radius </a:t>
            </a:r>
            <a:r>
              <a:rPr lang="en-US" sz="2000" b="1" dirty="0" err="1" smtClean="0">
                <a:latin typeface="Arial Black" panose="020B0A04020102020204" pitchFamily="34" charset="0"/>
              </a:rPr>
              <a:t>Rs</a:t>
            </a:r>
            <a:r>
              <a:rPr lang="en-US" sz="2000" b="1" dirty="0" smtClean="0">
                <a:latin typeface="Arial Black" panose="020B0A04020102020204" pitchFamily="34" charset="0"/>
              </a:rPr>
              <a:t> = (3 </a:t>
            </a:r>
            <a:r>
              <a:rPr lang="en-US" sz="2000" b="1" dirty="0">
                <a:latin typeface="Arial Black" panose="020B0A04020102020204" pitchFamily="34" charset="0"/>
              </a:rPr>
              <a:t>√</a:t>
            </a:r>
            <a:r>
              <a:rPr lang="en-US" sz="2000" b="1" dirty="0" smtClean="0">
                <a:latin typeface="Arial Black" panose="020B0A04020102020204" pitchFamily="34" charset="0"/>
              </a:rPr>
              <a:t>2) / 2</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3 / </a:t>
            </a:r>
            <a:r>
              <a:rPr lang="en-US" sz="2000" b="1" dirty="0">
                <a:latin typeface="Arial Black" panose="020B0A04020102020204" pitchFamily="34" charset="0"/>
              </a:rPr>
              <a:t>√2</a:t>
            </a:r>
            <a:endParaRPr lang="en-IN" sz="2000" b="1" dirty="0">
              <a:latin typeface="Arial Black" panose="020B0A04020102020204" pitchFamily="34" charset="0"/>
            </a:endParaRPr>
          </a:p>
        </p:txBody>
      </p:sp>
      <p:sp>
        <p:nvSpPr>
          <p:cNvPr id="4" name="Rectangle 3"/>
          <p:cNvSpPr/>
          <p:nvPr/>
        </p:nvSpPr>
        <p:spPr>
          <a:xfrm>
            <a:off x="4088136" y="1700808"/>
            <a:ext cx="4752528" cy="2862322"/>
          </a:xfrm>
          <a:prstGeom prst="rect">
            <a:avLst/>
          </a:prstGeom>
        </p:spPr>
        <p:txBody>
          <a:bodyPr wrap="square">
            <a:spAutoFit/>
          </a:bodyPr>
          <a:lstStyle/>
          <a:p>
            <a:pPr>
              <a:lnSpc>
                <a:spcPct val="150000"/>
              </a:lnSpc>
            </a:pPr>
            <a:r>
              <a:rPr lang="en-US" sz="2000" b="1" dirty="0" smtClean="0">
                <a:latin typeface="Arial Black" panose="020B0A04020102020204" pitchFamily="34" charset="0"/>
              </a:rPr>
              <a:t>side of equilateral triangle = 4</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area = (√3 / 4) * 16</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4 </a:t>
            </a:r>
            <a:r>
              <a:rPr lang="en-US" sz="2000" b="1" dirty="0">
                <a:latin typeface="Arial Black" panose="020B0A04020102020204" pitchFamily="34" charset="0"/>
              </a:rPr>
              <a:t>√3 </a:t>
            </a:r>
            <a:endParaRPr lang="en-US" sz="2000" b="1" dirty="0" smtClean="0">
              <a:latin typeface="Arial Black" panose="020B0A04020102020204" pitchFamily="34" charset="0"/>
            </a:endParaRP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4 </a:t>
            </a:r>
            <a:r>
              <a:rPr lang="en-US" sz="2000" b="1" dirty="0">
                <a:latin typeface="Arial Black" panose="020B0A04020102020204" pitchFamily="34" charset="0"/>
              </a:rPr>
              <a:t>√</a:t>
            </a:r>
            <a:r>
              <a:rPr lang="en-US" sz="2000" b="1" dirty="0" smtClean="0">
                <a:latin typeface="Arial Black" panose="020B0A04020102020204" pitchFamily="34" charset="0"/>
              </a:rPr>
              <a:t>3 = </a:t>
            </a:r>
            <a:r>
              <a:rPr lang="en-US" sz="2000" b="1" dirty="0" err="1" smtClean="0">
                <a:latin typeface="Arial Black" panose="020B0A04020102020204" pitchFamily="34" charset="0"/>
              </a:rPr>
              <a:t>abc</a:t>
            </a:r>
            <a:r>
              <a:rPr lang="en-US" sz="2000" b="1" dirty="0">
                <a:latin typeface="Arial Black" panose="020B0A04020102020204" pitchFamily="34" charset="0"/>
              </a:rPr>
              <a:t> </a:t>
            </a:r>
            <a:r>
              <a:rPr lang="en-US" sz="2000" b="1" dirty="0" smtClean="0">
                <a:latin typeface="Arial Black" panose="020B0A04020102020204" pitchFamily="34" charset="0"/>
              </a:rPr>
              <a:t>/ 4Rt</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4 </a:t>
            </a:r>
            <a:r>
              <a:rPr lang="en-US" sz="2000" b="1" dirty="0">
                <a:latin typeface="Arial Black" panose="020B0A04020102020204" pitchFamily="34" charset="0"/>
              </a:rPr>
              <a:t>√</a:t>
            </a:r>
            <a:r>
              <a:rPr lang="en-US" sz="2000" b="1" dirty="0" smtClean="0">
                <a:latin typeface="Arial Black" panose="020B0A04020102020204" pitchFamily="34" charset="0"/>
              </a:rPr>
              <a:t>3 = 4*4*4 / 4Rt</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a:t>
            </a:r>
            <a:r>
              <a:rPr lang="en-US" sz="2000" b="1" dirty="0" err="1" smtClean="0">
                <a:latin typeface="Arial Black" panose="020B0A04020102020204" pitchFamily="34" charset="0"/>
              </a:rPr>
              <a:t>Rt</a:t>
            </a:r>
            <a:r>
              <a:rPr lang="en-US" sz="2000" b="1" dirty="0" smtClean="0">
                <a:latin typeface="Arial Black" panose="020B0A04020102020204" pitchFamily="34" charset="0"/>
              </a:rPr>
              <a:t> = 4 / </a:t>
            </a:r>
            <a:r>
              <a:rPr lang="en-US" sz="2000" b="1" dirty="0">
                <a:latin typeface="Arial Black" panose="020B0A04020102020204" pitchFamily="34" charset="0"/>
              </a:rPr>
              <a:t>√</a:t>
            </a:r>
            <a:r>
              <a:rPr lang="en-US" sz="2000" b="1" dirty="0" smtClean="0">
                <a:latin typeface="Arial Black" panose="020B0A04020102020204" pitchFamily="34" charset="0"/>
              </a:rPr>
              <a:t>3</a:t>
            </a:r>
            <a:endParaRPr lang="en-IN" sz="2000" b="1" dirty="0">
              <a:latin typeface="Arial Black" panose="020B0A04020102020204" pitchFamily="34" charset="0"/>
            </a:endParaRPr>
          </a:p>
        </p:txBody>
      </p:sp>
      <p:cxnSp>
        <p:nvCxnSpPr>
          <p:cNvPr id="6" name="Straight Connector 5"/>
          <p:cNvCxnSpPr/>
          <p:nvPr/>
        </p:nvCxnSpPr>
        <p:spPr>
          <a:xfrm flipH="1">
            <a:off x="7524328" y="3647348"/>
            <a:ext cx="144016" cy="357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956376" y="3647348"/>
            <a:ext cx="144016" cy="357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236296" y="3647348"/>
            <a:ext cx="144016" cy="357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012160" y="3647348"/>
            <a:ext cx="144016" cy="357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051720" y="4566697"/>
            <a:ext cx="4536504" cy="1938992"/>
          </a:xfrm>
          <a:prstGeom prst="rect">
            <a:avLst/>
          </a:prstGeom>
        </p:spPr>
        <p:txBody>
          <a:bodyPr wrap="square">
            <a:spAutoFit/>
          </a:bodyPr>
          <a:lstStyle/>
          <a:p>
            <a:pPr>
              <a:lnSpc>
                <a:spcPct val="150000"/>
              </a:lnSpc>
            </a:pPr>
            <a:r>
              <a:rPr lang="en-US" sz="2000" b="1" dirty="0" smtClean="0"/>
              <a:t>    ∏ Rs</a:t>
            </a:r>
            <a:r>
              <a:rPr lang="en-US" sz="2000" dirty="0" smtClean="0">
                <a:latin typeface="Arial Black" panose="020B0A04020102020204" pitchFamily="34" charset="0"/>
              </a:rPr>
              <a:t>²		:	</a:t>
            </a:r>
            <a:r>
              <a:rPr lang="en-US" sz="2000" b="1" dirty="0"/>
              <a:t> ∏ </a:t>
            </a:r>
            <a:r>
              <a:rPr lang="en-US" sz="2000" b="1" dirty="0" smtClean="0"/>
              <a:t>Rt</a:t>
            </a:r>
            <a:r>
              <a:rPr lang="en-US" sz="2000" dirty="0" smtClean="0">
                <a:latin typeface="Arial Black" panose="020B0A04020102020204" pitchFamily="34" charset="0"/>
              </a:rPr>
              <a:t>² </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(9 / 2)	:	(16 / 3)</a:t>
            </a:r>
          </a:p>
          <a:p>
            <a:pPr>
              <a:lnSpc>
                <a:spcPct val="150000"/>
              </a:lnSpc>
            </a:pPr>
            <a:r>
              <a:rPr lang="en-US" sz="2000" dirty="0" smtClean="0">
                <a:latin typeface="Arial Black" panose="020B0A04020102020204" pitchFamily="34" charset="0"/>
              </a:rPr>
              <a:t>   (9 * 3)	:	( 16 * 2)</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27	:    32	 </a:t>
            </a:r>
            <a:endParaRPr lang="en-IN" sz="2000" dirty="0"/>
          </a:p>
        </p:txBody>
      </p:sp>
      <p:cxnSp>
        <p:nvCxnSpPr>
          <p:cNvPr id="14" name="Straight Connector 13"/>
          <p:cNvCxnSpPr/>
          <p:nvPr/>
        </p:nvCxnSpPr>
        <p:spPr>
          <a:xfrm flipH="1">
            <a:off x="2377590" y="4736683"/>
            <a:ext cx="241797" cy="388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932040" y="4736683"/>
            <a:ext cx="241797" cy="388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948264" y="6021288"/>
            <a:ext cx="1804468" cy="547522"/>
          </a:xfrm>
          <a:prstGeom prst="rect">
            <a:avLst/>
          </a:prstGeom>
        </p:spPr>
        <p:txBody>
          <a:bodyPr wrap="none">
            <a:spAutoFit/>
          </a:bodyPr>
          <a:lstStyle/>
          <a:p>
            <a:pPr>
              <a:lnSpc>
                <a:spcPct val="150000"/>
              </a:lnSpc>
            </a:pPr>
            <a:r>
              <a:rPr lang="en-US" sz="2200" b="1" dirty="0" smtClean="0">
                <a:latin typeface="Arial Black" panose="020B0A04020102020204" pitchFamily="34" charset="0"/>
              </a:rPr>
              <a:t>Answer : c</a:t>
            </a:r>
            <a:endParaRPr lang="en-US" sz="2200" b="1" dirty="0">
              <a:latin typeface="Arial Black" panose="020B0A04020102020204" pitchFamily="34" charset="0"/>
            </a:endParaRPr>
          </a:p>
        </p:txBody>
      </p:sp>
    </p:spTree>
    <p:extLst>
      <p:ext uri="{BB962C8B-B14F-4D97-AF65-F5344CB8AC3E}">
        <p14:creationId xmlns:p14="http://schemas.microsoft.com/office/powerpoint/2010/main" val="316134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5445"/>
            <a:ext cx="8784976" cy="1446550"/>
          </a:xfrm>
          <a:prstGeom prst="rect">
            <a:avLst/>
          </a:prstGeom>
        </p:spPr>
        <p:txBody>
          <a:bodyPr wrap="square">
            <a:spAutoFit/>
          </a:bodyPr>
          <a:lstStyle/>
          <a:p>
            <a:r>
              <a:rPr lang="en-IN" sz="2200" b="1" dirty="0"/>
              <a:t>10. There is a rectangular garden whose length and width are 60m x 20m. There is a walkway of uniform width around the garden. Area of walkway is </a:t>
            </a:r>
            <a:r>
              <a:rPr lang="en-IN" sz="2200" b="1" dirty="0" smtClean="0"/>
              <a:t>516 </a:t>
            </a:r>
            <a:r>
              <a:rPr lang="en-IN" sz="2200" b="1" dirty="0"/>
              <a:t>m², Find the width of the walkway. </a:t>
            </a:r>
          </a:p>
          <a:p>
            <a:r>
              <a:rPr lang="en-IN" sz="2200" b="1" dirty="0"/>
              <a:t>a)1m		</a:t>
            </a:r>
            <a:r>
              <a:rPr lang="en-IN" sz="2200" b="1" dirty="0" smtClean="0"/>
              <a:t>b</a:t>
            </a:r>
            <a:r>
              <a:rPr lang="en-IN" sz="2200" b="1" dirty="0"/>
              <a:t>) 2m		</a:t>
            </a:r>
            <a:r>
              <a:rPr lang="en-IN" sz="2200" b="1" dirty="0" smtClean="0"/>
              <a:t>c</a:t>
            </a:r>
            <a:r>
              <a:rPr lang="en-IN" sz="2200" b="1" dirty="0"/>
              <a:t>) 3m		</a:t>
            </a:r>
            <a:r>
              <a:rPr lang="en-IN" sz="2200" b="1" dirty="0" smtClean="0"/>
              <a:t>d</a:t>
            </a:r>
            <a:r>
              <a:rPr lang="en-IN" sz="2200" b="1" dirty="0"/>
              <a:t>) 4m</a:t>
            </a:r>
          </a:p>
        </p:txBody>
      </p:sp>
      <p:sp>
        <p:nvSpPr>
          <p:cNvPr id="4" name="Rectangle 3"/>
          <p:cNvSpPr/>
          <p:nvPr/>
        </p:nvSpPr>
        <p:spPr>
          <a:xfrm>
            <a:off x="4658608" y="2394257"/>
            <a:ext cx="4147264" cy="200983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112060" y="2840723"/>
            <a:ext cx="3240360" cy="1080120"/>
          </a:xfrm>
          <a:prstGeom prst="rect">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170776" y="3360555"/>
            <a:ext cx="1296144" cy="400110"/>
          </a:xfrm>
          <a:prstGeom prst="rect">
            <a:avLst/>
          </a:prstGeom>
          <a:noFill/>
        </p:spPr>
        <p:txBody>
          <a:bodyPr wrap="square" rtlCol="0">
            <a:spAutoFit/>
          </a:bodyPr>
          <a:lstStyle/>
          <a:p>
            <a:r>
              <a:rPr lang="en-US" sz="2000" dirty="0" smtClean="0">
                <a:latin typeface="Arial Black" panose="020B0A04020102020204" pitchFamily="34" charset="0"/>
              </a:rPr>
              <a:t>60 x 20</a:t>
            </a:r>
            <a:endParaRPr lang="en-IN" sz="2000" dirty="0">
              <a:latin typeface="Arial Black" panose="020B0A04020102020204" pitchFamily="34" charset="0"/>
            </a:endParaRPr>
          </a:p>
        </p:txBody>
      </p:sp>
      <p:sp>
        <p:nvSpPr>
          <p:cNvPr id="7" name="TextBox 6"/>
          <p:cNvSpPr txBox="1"/>
          <p:nvPr/>
        </p:nvSpPr>
        <p:spPr>
          <a:xfrm>
            <a:off x="6343588" y="4003981"/>
            <a:ext cx="835299" cy="400110"/>
          </a:xfrm>
          <a:prstGeom prst="rect">
            <a:avLst/>
          </a:prstGeom>
          <a:noFill/>
        </p:spPr>
        <p:txBody>
          <a:bodyPr wrap="square" rtlCol="0">
            <a:spAutoFit/>
          </a:bodyPr>
          <a:lstStyle/>
          <a:p>
            <a:r>
              <a:rPr lang="en-US" sz="2000" dirty="0" smtClean="0">
                <a:latin typeface="Arial Black" panose="020B0A04020102020204" pitchFamily="34" charset="0"/>
              </a:rPr>
              <a:t>516</a:t>
            </a:r>
            <a:endParaRPr lang="en-IN" sz="2000" dirty="0">
              <a:latin typeface="Arial Black" panose="020B0A04020102020204" pitchFamily="34" charset="0"/>
            </a:endParaRPr>
          </a:p>
        </p:txBody>
      </p:sp>
      <p:sp>
        <p:nvSpPr>
          <p:cNvPr id="8" name="TextBox 7"/>
          <p:cNvSpPr txBox="1"/>
          <p:nvPr/>
        </p:nvSpPr>
        <p:spPr>
          <a:xfrm>
            <a:off x="195481" y="2020417"/>
            <a:ext cx="4032448" cy="4247317"/>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Area of the garden = 1200</a:t>
            </a:r>
          </a:p>
          <a:p>
            <a:pPr>
              <a:lnSpc>
                <a:spcPct val="150000"/>
              </a:lnSpc>
            </a:pPr>
            <a:r>
              <a:rPr lang="en-US" sz="2000" dirty="0" smtClean="0">
                <a:latin typeface="Arial Black" panose="020B0A04020102020204" pitchFamily="34" charset="0"/>
              </a:rPr>
              <a:t>Area of walk way   =  516</a:t>
            </a:r>
          </a:p>
          <a:p>
            <a:pPr>
              <a:lnSpc>
                <a:spcPct val="150000"/>
              </a:lnSpc>
            </a:pPr>
            <a:r>
              <a:rPr lang="en-US" sz="2000" dirty="0" smtClean="0">
                <a:latin typeface="Arial Black" panose="020B0A04020102020204" pitchFamily="34" charset="0"/>
              </a:rPr>
              <a:t>Total area	          = 1716</a:t>
            </a:r>
          </a:p>
          <a:p>
            <a:pPr>
              <a:lnSpc>
                <a:spcPct val="150000"/>
              </a:lnSpc>
            </a:pPr>
            <a:r>
              <a:rPr lang="en-US" sz="2000" dirty="0" smtClean="0">
                <a:latin typeface="Arial Black" panose="020B0A04020102020204" pitchFamily="34" charset="0"/>
              </a:rPr>
              <a:t>(60 + 2x) (20 + 2x)  = 1716</a:t>
            </a:r>
          </a:p>
          <a:p>
            <a:pPr>
              <a:lnSpc>
                <a:spcPct val="150000"/>
              </a:lnSpc>
            </a:pPr>
            <a:r>
              <a:rPr lang="en-US" sz="2000" dirty="0" smtClean="0">
                <a:latin typeface="Arial Black" panose="020B0A04020102020204" pitchFamily="34" charset="0"/>
              </a:rPr>
              <a:t>Option a	62 x 22 </a:t>
            </a:r>
          </a:p>
          <a:p>
            <a:pPr>
              <a:lnSpc>
                <a:spcPct val="150000"/>
              </a:lnSpc>
            </a:pPr>
            <a:r>
              <a:rPr lang="en-US" sz="2000" dirty="0" smtClean="0">
                <a:latin typeface="Arial Black" panose="020B0A04020102020204" pitchFamily="34" charset="0"/>
              </a:rPr>
              <a:t>Option b </a:t>
            </a:r>
          </a:p>
          <a:p>
            <a:pPr>
              <a:lnSpc>
                <a:spcPct val="150000"/>
              </a:lnSpc>
            </a:pPr>
            <a:r>
              <a:rPr lang="en-US" sz="2000" dirty="0" smtClean="0">
                <a:latin typeface="Arial Black" panose="020B0A04020102020204" pitchFamily="34" charset="0"/>
              </a:rPr>
              <a:t>64 x 24 = 1536</a:t>
            </a:r>
          </a:p>
          <a:p>
            <a:pPr>
              <a:lnSpc>
                <a:spcPct val="150000"/>
              </a:lnSpc>
            </a:pPr>
            <a:r>
              <a:rPr lang="en-US" sz="2000" dirty="0" smtClean="0">
                <a:latin typeface="Arial Black" panose="020B0A04020102020204" pitchFamily="34" charset="0"/>
              </a:rPr>
              <a:t>Option c</a:t>
            </a:r>
          </a:p>
          <a:p>
            <a:pPr>
              <a:lnSpc>
                <a:spcPct val="150000"/>
              </a:lnSpc>
            </a:pPr>
            <a:r>
              <a:rPr lang="en-US" sz="2000" dirty="0" smtClean="0">
                <a:latin typeface="Arial Black" panose="020B0A04020102020204" pitchFamily="34" charset="0"/>
              </a:rPr>
              <a:t>66 x 26 = 1716</a:t>
            </a:r>
          </a:p>
        </p:txBody>
      </p:sp>
      <p:sp>
        <p:nvSpPr>
          <p:cNvPr id="9" name="Rectangle 8"/>
          <p:cNvSpPr/>
          <p:nvPr/>
        </p:nvSpPr>
        <p:spPr>
          <a:xfrm>
            <a:off x="6948264" y="5778633"/>
            <a:ext cx="1804468" cy="547522"/>
          </a:xfrm>
          <a:prstGeom prst="rect">
            <a:avLst/>
          </a:prstGeom>
        </p:spPr>
        <p:txBody>
          <a:bodyPr wrap="none">
            <a:spAutoFit/>
          </a:bodyPr>
          <a:lstStyle/>
          <a:p>
            <a:pPr>
              <a:lnSpc>
                <a:spcPct val="150000"/>
              </a:lnSpc>
            </a:pPr>
            <a:r>
              <a:rPr lang="en-US" sz="2200" b="1" dirty="0" smtClean="0">
                <a:latin typeface="Arial Black" panose="020B0A04020102020204" pitchFamily="34" charset="0"/>
              </a:rPr>
              <a:t>Answer : c</a:t>
            </a:r>
            <a:endParaRPr lang="en-US" sz="2200" b="1" dirty="0">
              <a:latin typeface="Arial Black" panose="020B0A04020102020204" pitchFamily="34" charset="0"/>
            </a:endParaRPr>
          </a:p>
        </p:txBody>
      </p:sp>
      <p:cxnSp>
        <p:nvCxnSpPr>
          <p:cNvPr id="11" name="Straight Connector 10"/>
          <p:cNvCxnSpPr/>
          <p:nvPr/>
        </p:nvCxnSpPr>
        <p:spPr>
          <a:xfrm flipV="1">
            <a:off x="7596336" y="2394257"/>
            <a:ext cx="0" cy="4464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599701" y="3920843"/>
            <a:ext cx="0" cy="4464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742764" y="2440613"/>
            <a:ext cx="417649" cy="400110"/>
          </a:xfrm>
          <a:prstGeom prst="rect">
            <a:avLst/>
          </a:prstGeom>
          <a:noFill/>
        </p:spPr>
        <p:txBody>
          <a:bodyPr wrap="square" rtlCol="0">
            <a:spAutoFit/>
          </a:bodyPr>
          <a:lstStyle/>
          <a:p>
            <a:r>
              <a:rPr lang="en-US" sz="2000" dirty="0">
                <a:latin typeface="Arial Black" panose="020B0A04020102020204" pitchFamily="34" charset="0"/>
              </a:rPr>
              <a:t>x</a:t>
            </a:r>
            <a:endParaRPr lang="en-IN" sz="2000" dirty="0">
              <a:latin typeface="Arial Black" panose="020B0A04020102020204" pitchFamily="34" charset="0"/>
            </a:endParaRPr>
          </a:p>
        </p:txBody>
      </p:sp>
      <p:sp>
        <p:nvSpPr>
          <p:cNvPr id="14" name="TextBox 13"/>
          <p:cNvSpPr txBox="1"/>
          <p:nvPr/>
        </p:nvSpPr>
        <p:spPr>
          <a:xfrm>
            <a:off x="7740352" y="3944021"/>
            <a:ext cx="417649" cy="400110"/>
          </a:xfrm>
          <a:prstGeom prst="rect">
            <a:avLst/>
          </a:prstGeom>
          <a:noFill/>
        </p:spPr>
        <p:txBody>
          <a:bodyPr wrap="square" rtlCol="0">
            <a:spAutoFit/>
          </a:bodyPr>
          <a:lstStyle/>
          <a:p>
            <a:r>
              <a:rPr lang="en-US" sz="2000" dirty="0">
                <a:latin typeface="Arial Black" panose="020B0A04020102020204" pitchFamily="34" charset="0"/>
              </a:rPr>
              <a:t>x</a:t>
            </a:r>
            <a:endParaRPr lang="en-IN" sz="2000" dirty="0">
              <a:latin typeface="Arial Black" panose="020B0A04020102020204" pitchFamily="34" charset="0"/>
            </a:endParaRPr>
          </a:p>
        </p:txBody>
      </p:sp>
      <p:cxnSp>
        <p:nvCxnSpPr>
          <p:cNvPr id="15" name="Straight Connector 14"/>
          <p:cNvCxnSpPr/>
          <p:nvPr/>
        </p:nvCxnSpPr>
        <p:spPr>
          <a:xfrm flipH="1">
            <a:off x="4658608" y="3399174"/>
            <a:ext cx="45345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8352420" y="3399174"/>
            <a:ext cx="45345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70321" y="3501311"/>
            <a:ext cx="417649" cy="400110"/>
          </a:xfrm>
          <a:prstGeom prst="rect">
            <a:avLst/>
          </a:prstGeom>
          <a:noFill/>
        </p:spPr>
        <p:txBody>
          <a:bodyPr wrap="square" rtlCol="0">
            <a:spAutoFit/>
          </a:bodyPr>
          <a:lstStyle/>
          <a:p>
            <a:r>
              <a:rPr lang="en-US" sz="2000" dirty="0">
                <a:latin typeface="Arial Black" panose="020B0A04020102020204" pitchFamily="34" charset="0"/>
              </a:rPr>
              <a:t>x</a:t>
            </a:r>
            <a:endParaRPr lang="en-IN" sz="2000" dirty="0">
              <a:latin typeface="Arial Black" panose="020B0A04020102020204" pitchFamily="34" charset="0"/>
            </a:endParaRPr>
          </a:p>
        </p:txBody>
      </p:sp>
      <p:sp>
        <p:nvSpPr>
          <p:cNvPr id="35" name="TextBox 34"/>
          <p:cNvSpPr txBox="1"/>
          <p:nvPr/>
        </p:nvSpPr>
        <p:spPr>
          <a:xfrm>
            <a:off x="4660850" y="2960445"/>
            <a:ext cx="417649" cy="400110"/>
          </a:xfrm>
          <a:prstGeom prst="rect">
            <a:avLst/>
          </a:prstGeom>
          <a:noFill/>
        </p:spPr>
        <p:txBody>
          <a:bodyPr wrap="square" rtlCol="0">
            <a:spAutoFit/>
          </a:bodyPr>
          <a:lstStyle/>
          <a:p>
            <a:r>
              <a:rPr lang="en-US" sz="2000" dirty="0">
                <a:latin typeface="Arial Black" panose="020B0A04020102020204" pitchFamily="34" charset="0"/>
              </a:rPr>
              <a:t>x</a:t>
            </a:r>
            <a:endParaRPr lang="en-IN" sz="2000" dirty="0">
              <a:latin typeface="Arial Black" panose="020B0A04020102020204" pitchFamily="34" charset="0"/>
            </a:endParaRPr>
          </a:p>
        </p:txBody>
      </p:sp>
    </p:spTree>
    <p:extLst>
      <p:ext uri="{BB962C8B-B14F-4D97-AF65-F5344CB8AC3E}">
        <p14:creationId xmlns:p14="http://schemas.microsoft.com/office/powerpoint/2010/main" val="152558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p:bldP spid="13" grpId="0"/>
      <p:bldP spid="14" grpId="0"/>
      <p:bldP spid="33"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800" y="260648"/>
            <a:ext cx="3252622" cy="430887"/>
          </a:xfrm>
          <a:prstGeom prst="rect">
            <a:avLst/>
          </a:prstGeom>
        </p:spPr>
        <p:txBody>
          <a:bodyPr wrap="none">
            <a:spAutoFit/>
          </a:bodyPr>
          <a:lstStyle/>
          <a:p>
            <a:r>
              <a:rPr lang="en-IN" sz="2200" b="1" dirty="0">
                <a:latin typeface="Arial Black" panose="020B0A04020102020204" pitchFamily="34" charset="0"/>
              </a:rPr>
              <a:t>MENSURATION (3D)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35" y="1029565"/>
            <a:ext cx="6768752" cy="5816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3533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713928"/>
            <a:ext cx="8712968" cy="1446550"/>
          </a:xfrm>
          <a:prstGeom prst="rect">
            <a:avLst/>
          </a:prstGeom>
        </p:spPr>
        <p:txBody>
          <a:bodyPr wrap="square">
            <a:spAutoFit/>
          </a:bodyPr>
          <a:lstStyle/>
          <a:p>
            <a:r>
              <a:rPr lang="en-IN" sz="2200" b="1" dirty="0"/>
              <a:t>1. A sphere of radius 6 cm is cast into three small spheres. If the radii of two of these spheres are 4 and 3 respectively, then find the radius of the third sphere?</a:t>
            </a:r>
          </a:p>
          <a:p>
            <a:r>
              <a:rPr lang="en-IN" sz="2200" b="1" dirty="0"/>
              <a:t>a) 2.5 cm	</a:t>
            </a:r>
            <a:r>
              <a:rPr lang="en-IN" sz="2200" b="1" dirty="0" smtClean="0"/>
              <a:t>b</a:t>
            </a:r>
            <a:r>
              <a:rPr lang="en-IN" sz="2200" b="1" dirty="0"/>
              <a:t>) 3.2 cm	</a:t>
            </a:r>
            <a:r>
              <a:rPr lang="en-IN" sz="2200" b="1" dirty="0" smtClean="0"/>
              <a:t>c</a:t>
            </a:r>
            <a:r>
              <a:rPr lang="en-IN" sz="2200" b="1" dirty="0"/>
              <a:t>) 5 </a:t>
            </a:r>
            <a:r>
              <a:rPr lang="en-IN" sz="2200" b="1" dirty="0" smtClean="0"/>
              <a:t>cm	 </a:t>
            </a:r>
            <a:r>
              <a:rPr lang="en-IN" sz="2200" b="1" dirty="0"/>
              <a:t>	</a:t>
            </a:r>
            <a:r>
              <a:rPr lang="en-IN" sz="2200" b="1" dirty="0" smtClean="0"/>
              <a:t>d</a:t>
            </a:r>
            <a:r>
              <a:rPr lang="en-IN" sz="2200" b="1" dirty="0"/>
              <a:t>) None of these</a:t>
            </a:r>
          </a:p>
        </p:txBody>
      </p:sp>
      <p:sp>
        <p:nvSpPr>
          <p:cNvPr id="4" name="TextBox 3"/>
          <p:cNvSpPr txBox="1"/>
          <p:nvPr/>
        </p:nvSpPr>
        <p:spPr>
          <a:xfrm>
            <a:off x="365662" y="2348880"/>
            <a:ext cx="8022761" cy="3323987"/>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Volume of a Sphere	=	(4/3) </a:t>
            </a:r>
            <a:r>
              <a:rPr lang="en-US" sz="2000" b="1" dirty="0" smtClean="0"/>
              <a:t>∏ r³</a:t>
            </a:r>
          </a:p>
          <a:p>
            <a:pPr>
              <a:lnSpc>
                <a:spcPct val="150000"/>
              </a:lnSpc>
            </a:pPr>
            <a:r>
              <a:rPr lang="en-US" sz="2000" dirty="0" smtClean="0">
                <a:latin typeface="Arial Black" panose="020B0A04020102020204" pitchFamily="34" charset="0"/>
              </a:rPr>
              <a:t>	</a:t>
            </a:r>
            <a:r>
              <a:rPr lang="en-US" sz="2000" dirty="0">
                <a:latin typeface="Arial Black" panose="020B0A04020102020204" pitchFamily="34" charset="0"/>
              </a:rPr>
              <a:t>(4/3) </a:t>
            </a:r>
            <a:r>
              <a:rPr lang="en-US" sz="2000" b="1" dirty="0"/>
              <a:t>∏ 6</a:t>
            </a:r>
            <a:r>
              <a:rPr lang="en-US" sz="2000" b="1" dirty="0" smtClean="0"/>
              <a:t>³	</a:t>
            </a:r>
            <a:r>
              <a:rPr lang="en-US" sz="2000" dirty="0">
                <a:latin typeface="Arial Black" panose="020B0A04020102020204" pitchFamily="34" charset="0"/>
              </a:rPr>
              <a:t>=     </a:t>
            </a:r>
            <a:r>
              <a:rPr lang="en-US" sz="2000" b="1" dirty="0" smtClean="0"/>
              <a:t>	</a:t>
            </a:r>
            <a:r>
              <a:rPr lang="en-US" sz="2000" dirty="0" smtClean="0">
                <a:latin typeface="Arial Black" panose="020B0A04020102020204" pitchFamily="34" charset="0"/>
              </a:rPr>
              <a:t>(</a:t>
            </a:r>
            <a:r>
              <a:rPr lang="en-US" sz="2000" dirty="0">
                <a:latin typeface="Arial Black" panose="020B0A04020102020204" pitchFamily="34" charset="0"/>
              </a:rPr>
              <a:t>4/3) </a:t>
            </a:r>
            <a:r>
              <a:rPr lang="en-US" sz="2000" b="1" dirty="0"/>
              <a:t>∏ </a:t>
            </a:r>
            <a:r>
              <a:rPr lang="en-US" sz="2000" b="1" dirty="0" smtClean="0"/>
              <a:t>4³ + </a:t>
            </a:r>
            <a:r>
              <a:rPr lang="en-US" sz="2000" dirty="0">
                <a:latin typeface="Arial Black" panose="020B0A04020102020204" pitchFamily="34" charset="0"/>
              </a:rPr>
              <a:t>(4/3) </a:t>
            </a:r>
            <a:r>
              <a:rPr lang="en-US" sz="2000" b="1" dirty="0"/>
              <a:t>∏ </a:t>
            </a:r>
            <a:r>
              <a:rPr lang="en-US" sz="2000" b="1" dirty="0" smtClean="0"/>
              <a:t>3³ + </a:t>
            </a:r>
            <a:r>
              <a:rPr lang="en-US" sz="2000" dirty="0">
                <a:latin typeface="Arial Black" panose="020B0A04020102020204" pitchFamily="34" charset="0"/>
              </a:rPr>
              <a:t>(4/3) </a:t>
            </a:r>
            <a:r>
              <a:rPr lang="en-US" sz="2000" b="1" dirty="0"/>
              <a:t>∏ </a:t>
            </a:r>
            <a:r>
              <a:rPr lang="en-US" sz="2000" b="1" dirty="0" smtClean="0"/>
              <a:t>r³</a:t>
            </a:r>
          </a:p>
          <a:p>
            <a:pPr>
              <a:lnSpc>
                <a:spcPct val="150000"/>
              </a:lnSpc>
            </a:pPr>
            <a:r>
              <a:rPr lang="en-US" sz="2000" b="1" dirty="0" smtClean="0"/>
              <a:t>	</a:t>
            </a:r>
            <a:r>
              <a:rPr lang="en-US" sz="2000" dirty="0">
                <a:latin typeface="Arial Black" panose="020B0A04020102020204" pitchFamily="34" charset="0"/>
              </a:rPr>
              <a:t> (4/3) </a:t>
            </a:r>
            <a:r>
              <a:rPr lang="en-US" sz="2000" b="1" dirty="0"/>
              <a:t>∏ 6³ </a:t>
            </a:r>
            <a:r>
              <a:rPr lang="en-US" sz="2000" b="1" dirty="0" smtClean="0"/>
              <a:t>	</a:t>
            </a:r>
            <a:r>
              <a:rPr lang="en-US" sz="2000" dirty="0" smtClean="0">
                <a:latin typeface="Arial Black" panose="020B0A04020102020204" pitchFamily="34" charset="0"/>
              </a:rPr>
              <a:t>=</a:t>
            </a:r>
            <a:r>
              <a:rPr lang="en-US" sz="2000" dirty="0">
                <a:latin typeface="Arial Black" panose="020B0A04020102020204" pitchFamily="34" charset="0"/>
              </a:rPr>
              <a:t>	</a:t>
            </a:r>
            <a:r>
              <a:rPr lang="en-US" sz="2000" dirty="0" smtClean="0">
                <a:latin typeface="Arial Black" panose="020B0A04020102020204" pitchFamily="34" charset="0"/>
              </a:rPr>
              <a:t>(</a:t>
            </a:r>
            <a:r>
              <a:rPr lang="en-US" sz="2000" dirty="0">
                <a:latin typeface="Arial Black" panose="020B0A04020102020204" pitchFamily="34" charset="0"/>
              </a:rPr>
              <a:t>4/3) ∏  (4³ + 3³ + r³ </a:t>
            </a:r>
            <a:r>
              <a:rPr lang="en-US" sz="2000" dirty="0" smtClean="0">
                <a:latin typeface="Arial Black" panose="020B0A04020102020204" pitchFamily="34" charset="0"/>
              </a:rPr>
              <a:t>)</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216	=	64 + 27 + r³</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a:t>
            </a:r>
            <a:r>
              <a:rPr lang="en-US" sz="2000" dirty="0">
                <a:latin typeface="Arial Black" panose="020B0A04020102020204" pitchFamily="34" charset="0"/>
              </a:rPr>
              <a:t> </a:t>
            </a:r>
            <a:r>
              <a:rPr lang="en-US" sz="2000" dirty="0" smtClean="0">
                <a:latin typeface="Arial Black" panose="020B0A04020102020204" pitchFamily="34" charset="0"/>
              </a:rPr>
              <a:t>r³	= 	125</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r	=	5</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Answer : c</a:t>
            </a:r>
          </a:p>
        </p:txBody>
      </p:sp>
      <p:cxnSp>
        <p:nvCxnSpPr>
          <p:cNvPr id="5" name="Straight Connector 4"/>
          <p:cNvCxnSpPr/>
          <p:nvPr/>
        </p:nvCxnSpPr>
        <p:spPr>
          <a:xfrm flipH="1">
            <a:off x="4215925" y="3357047"/>
            <a:ext cx="784158"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547664" y="3363562"/>
            <a:ext cx="784158"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29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138773"/>
          </a:xfrm>
          <a:prstGeom prst="rect">
            <a:avLst/>
          </a:prstGeom>
        </p:spPr>
        <p:txBody>
          <a:bodyPr wrap="square">
            <a:spAutoFit/>
          </a:bodyPr>
          <a:lstStyle/>
          <a:p>
            <a:r>
              <a:rPr lang="en-IN" sz="2200" b="1" dirty="0"/>
              <a:t>2. A conical tent has a base radius of 14 metres and a height of 48 metres. Find the quantity of canvas used to construct the tent.</a:t>
            </a:r>
          </a:p>
          <a:p>
            <a:r>
              <a:rPr lang="en-IN" sz="2200" b="1" dirty="0"/>
              <a:t>a) 1100 </a:t>
            </a:r>
            <a:r>
              <a:rPr lang="en-IN" sz="2200" b="1" dirty="0" smtClean="0"/>
              <a:t>m</a:t>
            </a:r>
            <a:r>
              <a:rPr lang="en-US" sz="2400" dirty="0">
                <a:latin typeface="Arial Black" panose="020B0A04020102020204" pitchFamily="34" charset="0"/>
              </a:rPr>
              <a:t>²</a:t>
            </a:r>
            <a:r>
              <a:rPr lang="en-IN" sz="2200" b="1" dirty="0"/>
              <a:t>	</a:t>
            </a:r>
            <a:r>
              <a:rPr lang="en-IN" sz="2200" b="1" dirty="0" smtClean="0"/>
              <a:t>b</a:t>
            </a:r>
            <a:r>
              <a:rPr lang="en-IN" sz="2200" b="1" dirty="0"/>
              <a:t>) 4800 </a:t>
            </a:r>
            <a:r>
              <a:rPr lang="en-IN" sz="2200" b="1" dirty="0" smtClean="0"/>
              <a:t>m</a:t>
            </a:r>
            <a:r>
              <a:rPr lang="en-US" sz="2400" dirty="0">
                <a:latin typeface="Arial Black" panose="020B0A04020102020204" pitchFamily="34" charset="0"/>
              </a:rPr>
              <a:t>²</a:t>
            </a:r>
            <a:r>
              <a:rPr lang="en-IN" sz="2200" b="1" dirty="0"/>
              <a:t>	</a:t>
            </a:r>
            <a:r>
              <a:rPr lang="en-IN" sz="2200" b="1" dirty="0" smtClean="0"/>
              <a:t>c</a:t>
            </a:r>
            <a:r>
              <a:rPr lang="en-IN" sz="2200" b="1" dirty="0"/>
              <a:t>) 1400 </a:t>
            </a:r>
            <a:r>
              <a:rPr lang="en-IN" sz="2200" b="1" dirty="0" smtClean="0"/>
              <a:t>m</a:t>
            </a:r>
            <a:r>
              <a:rPr lang="en-US" sz="2400" dirty="0">
                <a:latin typeface="Arial Black" panose="020B0A04020102020204" pitchFamily="34" charset="0"/>
              </a:rPr>
              <a:t>²</a:t>
            </a:r>
            <a:r>
              <a:rPr lang="en-IN" sz="2200" b="1" dirty="0"/>
              <a:t>	d) 2200 </a:t>
            </a:r>
            <a:r>
              <a:rPr lang="en-IN" sz="2200" b="1" dirty="0" smtClean="0"/>
              <a:t>m</a:t>
            </a:r>
            <a:r>
              <a:rPr lang="en-US" sz="2400" dirty="0">
                <a:latin typeface="Arial Black" panose="020B0A04020102020204" pitchFamily="34" charset="0"/>
              </a:rPr>
              <a:t>²</a:t>
            </a:r>
            <a:endParaRPr lang="en-IN" sz="2200" b="1" dirty="0"/>
          </a:p>
        </p:txBody>
      </p:sp>
      <p:sp>
        <p:nvSpPr>
          <p:cNvPr id="3" name="TextBox 2"/>
          <p:cNvSpPr txBox="1"/>
          <p:nvPr/>
        </p:nvSpPr>
        <p:spPr>
          <a:xfrm>
            <a:off x="365661" y="1772816"/>
            <a:ext cx="8022761" cy="5170646"/>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Curved Surface area of a cone	= 	</a:t>
            </a:r>
            <a:r>
              <a:rPr lang="en-US" sz="2000" b="1" dirty="0"/>
              <a:t> </a:t>
            </a:r>
            <a:r>
              <a:rPr lang="en-US" sz="2000" dirty="0">
                <a:latin typeface="Arial Black" panose="020B0A04020102020204" pitchFamily="34" charset="0"/>
              </a:rPr>
              <a:t>∏ </a:t>
            </a:r>
            <a:r>
              <a:rPr lang="en-US" sz="2000" dirty="0" err="1" smtClean="0">
                <a:latin typeface="Arial Black" panose="020B0A04020102020204" pitchFamily="34" charset="0"/>
              </a:rPr>
              <a:t>rl</a:t>
            </a:r>
            <a:endParaRPr lang="en-US" sz="2000" dirty="0" smtClean="0">
              <a:latin typeface="Arial Black" panose="020B0A04020102020204" pitchFamily="34" charset="0"/>
            </a:endParaRP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l	= 	</a:t>
            </a:r>
            <a:r>
              <a:rPr lang="en-US" sz="2000" b="1" dirty="0">
                <a:latin typeface="Arial Black" panose="020B0A04020102020204" pitchFamily="34" charset="0"/>
              </a:rPr>
              <a:t> √ </a:t>
            </a:r>
            <a:r>
              <a:rPr lang="en-US" sz="2000" b="1" dirty="0" smtClean="0">
                <a:latin typeface="Arial Black" panose="020B0A04020102020204" pitchFamily="34" charset="0"/>
              </a:rPr>
              <a:t> ( r</a:t>
            </a:r>
            <a:r>
              <a:rPr lang="en-US" sz="2000" dirty="0" smtClean="0">
                <a:latin typeface="Arial Black" panose="020B0A04020102020204" pitchFamily="34" charset="0"/>
              </a:rPr>
              <a:t>² + h²)</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a:t>
            </a:r>
            <a:r>
              <a:rPr lang="en-US" sz="2000" b="1" dirty="0">
                <a:latin typeface="Arial Black" panose="020B0A04020102020204" pitchFamily="34" charset="0"/>
              </a:rPr>
              <a:t>√ </a:t>
            </a:r>
            <a:r>
              <a:rPr lang="en-US" sz="2000" b="1" dirty="0" smtClean="0">
                <a:latin typeface="Arial Black" panose="020B0A04020102020204" pitchFamily="34" charset="0"/>
              </a:rPr>
              <a:t>( 14</a:t>
            </a:r>
            <a:r>
              <a:rPr lang="en-US" sz="2000" dirty="0" smtClean="0">
                <a:latin typeface="Arial Black" panose="020B0A04020102020204" pitchFamily="34" charset="0"/>
              </a:rPr>
              <a:t>² + 48²)</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a:t>
            </a:r>
            <a:r>
              <a:rPr lang="en-US" sz="2000" b="1" dirty="0">
                <a:latin typeface="Arial Black" panose="020B0A04020102020204" pitchFamily="34" charset="0"/>
              </a:rPr>
              <a:t>√ </a:t>
            </a:r>
            <a:r>
              <a:rPr lang="en-US" sz="2000" b="1" dirty="0" smtClean="0">
                <a:latin typeface="Arial Black" panose="020B0A04020102020204" pitchFamily="34" charset="0"/>
              </a:rPr>
              <a:t>( 196 + 2304)</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a:t>
            </a:r>
            <a:r>
              <a:rPr lang="en-US" sz="2000" b="1" dirty="0">
                <a:latin typeface="Arial Black" panose="020B0A04020102020204" pitchFamily="34" charset="0"/>
              </a:rPr>
              <a:t>√ </a:t>
            </a:r>
            <a:r>
              <a:rPr lang="en-US" sz="2000" b="1" dirty="0" smtClean="0">
                <a:latin typeface="Arial Black" panose="020B0A04020102020204" pitchFamily="34" charset="0"/>
              </a:rPr>
              <a:t> 2500</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50</a:t>
            </a:r>
          </a:p>
          <a:p>
            <a:pPr>
              <a:lnSpc>
                <a:spcPct val="150000"/>
              </a:lnSpc>
            </a:pPr>
            <a:r>
              <a:rPr lang="en-US" sz="2000" dirty="0">
                <a:latin typeface="Arial Black" panose="020B0A04020102020204" pitchFamily="34" charset="0"/>
              </a:rPr>
              <a:t>Curved Surface area of a cone	</a:t>
            </a:r>
            <a:r>
              <a:rPr lang="en-US" sz="2000" dirty="0" smtClean="0">
                <a:latin typeface="Arial Black" panose="020B0A04020102020204" pitchFamily="34" charset="0"/>
              </a:rPr>
              <a:t>=	(22 / 7) * 14 * 50</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22 * 2 *50</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2200</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Answer : d</a:t>
            </a:r>
          </a:p>
          <a:p>
            <a:pPr>
              <a:lnSpc>
                <a:spcPct val="150000"/>
              </a:lnSpc>
            </a:pPr>
            <a:r>
              <a:rPr lang="en-US" sz="2000" dirty="0" smtClean="0">
                <a:latin typeface="Arial Black" panose="020B0A04020102020204" pitchFamily="34" charset="0"/>
              </a:rPr>
              <a:t>	</a:t>
            </a:r>
          </a:p>
        </p:txBody>
      </p:sp>
    </p:spTree>
    <p:extLst>
      <p:ext uri="{BB962C8B-B14F-4D97-AF65-F5344CB8AC3E}">
        <p14:creationId xmlns:p14="http://schemas.microsoft.com/office/powerpoint/2010/main" val="349228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107996"/>
          </a:xfrm>
          <a:prstGeom prst="rect">
            <a:avLst/>
          </a:prstGeom>
        </p:spPr>
        <p:txBody>
          <a:bodyPr wrap="square">
            <a:spAutoFit/>
          </a:bodyPr>
          <a:lstStyle/>
          <a:p>
            <a:r>
              <a:rPr lang="en-IN" sz="2200" b="1" dirty="0"/>
              <a:t>3. A cone and a cylinder have the same volume. If their heights are same then </a:t>
            </a:r>
            <a:r>
              <a:rPr lang="en-IN" sz="2200" b="1" dirty="0" smtClean="0"/>
              <a:t>the ratio </a:t>
            </a:r>
            <a:r>
              <a:rPr lang="en-IN" sz="2200" b="1" dirty="0"/>
              <a:t>of the base radii of the cone to the cylinder is,</a:t>
            </a:r>
          </a:p>
          <a:p>
            <a:r>
              <a:rPr lang="en-IN" sz="2200" b="1" dirty="0"/>
              <a:t>a) 1 : √3 	</a:t>
            </a:r>
            <a:r>
              <a:rPr lang="en-IN" sz="2200" b="1" dirty="0" smtClean="0"/>
              <a:t>b</a:t>
            </a:r>
            <a:r>
              <a:rPr lang="en-IN" sz="2200" b="1" dirty="0"/>
              <a:t>) √3 : 1	</a:t>
            </a:r>
            <a:r>
              <a:rPr lang="en-IN" sz="2200" b="1" dirty="0" smtClean="0"/>
              <a:t>c</a:t>
            </a:r>
            <a:r>
              <a:rPr lang="en-IN" sz="2200" b="1" dirty="0"/>
              <a:t>) 1 : 1 </a:t>
            </a:r>
            <a:r>
              <a:rPr lang="en-IN" sz="2200" b="1" dirty="0" smtClean="0"/>
              <a:t>	</a:t>
            </a:r>
            <a:r>
              <a:rPr lang="en-IN" sz="2200" b="1" dirty="0"/>
              <a:t>	d) None of these</a:t>
            </a:r>
          </a:p>
        </p:txBody>
      </p:sp>
      <p:sp>
        <p:nvSpPr>
          <p:cNvPr id="3" name="Rectangle 2"/>
          <p:cNvSpPr/>
          <p:nvPr/>
        </p:nvSpPr>
        <p:spPr>
          <a:xfrm>
            <a:off x="251520" y="1844339"/>
            <a:ext cx="4056175" cy="707886"/>
          </a:xfrm>
          <a:prstGeom prst="rect">
            <a:avLst/>
          </a:prstGeom>
        </p:spPr>
        <p:txBody>
          <a:bodyPr wrap="none">
            <a:spAutoFit/>
          </a:bodyPr>
          <a:lstStyle/>
          <a:p>
            <a:r>
              <a:rPr lang="en-US" sz="2000" dirty="0">
                <a:latin typeface="Arial Black" panose="020B0A04020102020204" pitchFamily="34" charset="0"/>
              </a:rPr>
              <a:t>Volume </a:t>
            </a:r>
            <a:r>
              <a:rPr lang="en-US" sz="2000" dirty="0" smtClean="0">
                <a:latin typeface="Arial Black" panose="020B0A04020102020204" pitchFamily="34" charset="0"/>
              </a:rPr>
              <a:t>of Cone = (1/3) </a:t>
            </a:r>
            <a:r>
              <a:rPr lang="en-US" sz="2000" b="1" dirty="0"/>
              <a:t>∏ </a:t>
            </a:r>
            <a:r>
              <a:rPr lang="en-US" sz="2000" b="1" dirty="0" smtClean="0"/>
              <a:t>r</a:t>
            </a:r>
            <a:r>
              <a:rPr lang="en-US" sz="2000" dirty="0" smtClean="0">
                <a:latin typeface="Arial Black" panose="020B0A04020102020204" pitchFamily="34" charset="0"/>
              </a:rPr>
              <a:t>²h</a:t>
            </a:r>
            <a:endParaRPr lang="en-US" sz="2000" b="1" dirty="0"/>
          </a:p>
          <a:p>
            <a:r>
              <a:rPr lang="en-US" sz="2000" dirty="0" smtClean="0">
                <a:latin typeface="Arial Black" panose="020B0A04020102020204" pitchFamily="34" charset="0"/>
              </a:rPr>
              <a:t>   </a:t>
            </a:r>
            <a:endParaRPr lang="en-IN" sz="2000" dirty="0"/>
          </a:p>
        </p:txBody>
      </p:sp>
      <p:sp>
        <p:nvSpPr>
          <p:cNvPr id="4" name="Rectangle 3"/>
          <p:cNvSpPr/>
          <p:nvPr/>
        </p:nvSpPr>
        <p:spPr>
          <a:xfrm>
            <a:off x="4877002" y="1844339"/>
            <a:ext cx="3984039" cy="707886"/>
          </a:xfrm>
          <a:prstGeom prst="rect">
            <a:avLst/>
          </a:prstGeom>
        </p:spPr>
        <p:txBody>
          <a:bodyPr wrap="none">
            <a:spAutoFit/>
          </a:bodyPr>
          <a:lstStyle/>
          <a:p>
            <a:r>
              <a:rPr lang="en-US" sz="2000" dirty="0">
                <a:latin typeface="Arial Black" panose="020B0A04020102020204" pitchFamily="34" charset="0"/>
              </a:rPr>
              <a:t>Volume </a:t>
            </a:r>
            <a:r>
              <a:rPr lang="en-US" sz="2000" dirty="0" smtClean="0">
                <a:latin typeface="Arial Black" panose="020B0A04020102020204" pitchFamily="34" charset="0"/>
              </a:rPr>
              <a:t>of Cylinder =  </a:t>
            </a:r>
            <a:r>
              <a:rPr lang="en-US" sz="2000" b="1" dirty="0"/>
              <a:t>∏ </a:t>
            </a:r>
            <a:r>
              <a:rPr lang="en-US" sz="2000" b="1" dirty="0" smtClean="0"/>
              <a:t>r</a:t>
            </a:r>
            <a:r>
              <a:rPr lang="en-US" sz="2000" dirty="0" smtClean="0">
                <a:latin typeface="Arial Black" panose="020B0A04020102020204" pitchFamily="34" charset="0"/>
              </a:rPr>
              <a:t>²h</a:t>
            </a:r>
            <a:endParaRPr lang="en-US" sz="2000" b="1" dirty="0"/>
          </a:p>
          <a:p>
            <a:r>
              <a:rPr lang="en-US" sz="2000" dirty="0" smtClean="0">
                <a:latin typeface="Arial Black" panose="020B0A04020102020204" pitchFamily="34" charset="0"/>
              </a:rPr>
              <a:t>   </a:t>
            </a:r>
            <a:endParaRPr lang="en-IN" sz="2000" dirty="0"/>
          </a:p>
        </p:txBody>
      </p:sp>
      <p:sp>
        <p:nvSpPr>
          <p:cNvPr id="5" name="Rectangle 4"/>
          <p:cNvSpPr/>
          <p:nvPr/>
        </p:nvSpPr>
        <p:spPr>
          <a:xfrm>
            <a:off x="2915816" y="2578834"/>
            <a:ext cx="3798061" cy="3323987"/>
          </a:xfrm>
          <a:prstGeom prst="rect">
            <a:avLst/>
          </a:prstGeom>
        </p:spPr>
        <p:txBody>
          <a:bodyPr wrap="square">
            <a:spAutoFit/>
          </a:bodyPr>
          <a:lstStyle/>
          <a:p>
            <a:pPr>
              <a:lnSpc>
                <a:spcPct val="150000"/>
              </a:lnSpc>
            </a:pPr>
            <a:r>
              <a:rPr lang="en-US" sz="2000" dirty="0">
                <a:latin typeface="Arial Black" panose="020B0A04020102020204" pitchFamily="34" charset="0"/>
              </a:rPr>
              <a:t>(1/3) </a:t>
            </a:r>
            <a:r>
              <a:rPr lang="en-US" sz="2000" b="1" dirty="0">
                <a:latin typeface="Arial Black" panose="020B0A04020102020204" pitchFamily="34" charset="0"/>
              </a:rPr>
              <a:t>∏ </a:t>
            </a:r>
            <a:r>
              <a:rPr lang="en-US" sz="2000" b="1" dirty="0" smtClean="0">
                <a:latin typeface="Arial Black" panose="020B0A04020102020204" pitchFamily="34" charset="0"/>
              </a:rPr>
              <a:t>r1</a:t>
            </a:r>
            <a:r>
              <a:rPr lang="en-US" sz="2000" dirty="0" smtClean="0">
                <a:latin typeface="Arial Black" panose="020B0A04020102020204" pitchFamily="34" charset="0"/>
              </a:rPr>
              <a:t>²h  =  </a:t>
            </a:r>
            <a:r>
              <a:rPr lang="en-US" sz="2000" b="1" dirty="0">
                <a:latin typeface="Arial Black" panose="020B0A04020102020204" pitchFamily="34" charset="0"/>
              </a:rPr>
              <a:t>∏ </a:t>
            </a:r>
            <a:r>
              <a:rPr lang="en-US" sz="2000" b="1" dirty="0" smtClean="0">
                <a:latin typeface="Arial Black" panose="020B0A04020102020204" pitchFamily="34" charset="0"/>
              </a:rPr>
              <a:t>r2</a:t>
            </a:r>
            <a:r>
              <a:rPr lang="en-US" sz="2000" dirty="0" smtClean="0">
                <a:latin typeface="Arial Black" panose="020B0A04020102020204" pitchFamily="34" charset="0"/>
              </a:rPr>
              <a:t>²h</a:t>
            </a:r>
          </a:p>
          <a:p>
            <a:pPr>
              <a:lnSpc>
                <a:spcPct val="150000"/>
              </a:lnSpc>
            </a:pPr>
            <a:r>
              <a:rPr lang="en-US" sz="2000" dirty="0" smtClean="0">
                <a:latin typeface="Arial Black" panose="020B0A04020102020204" pitchFamily="34" charset="0"/>
              </a:rPr>
              <a:t> </a:t>
            </a:r>
            <a:r>
              <a:rPr lang="en-US" sz="2000" dirty="0">
                <a:latin typeface="Arial Black" panose="020B0A04020102020204" pitchFamily="34" charset="0"/>
              </a:rPr>
              <a:t>(1/3</a:t>
            </a:r>
            <a:r>
              <a:rPr lang="en-US" sz="2000" dirty="0" smtClean="0">
                <a:latin typeface="Arial Black" panose="020B0A04020102020204" pitchFamily="34" charset="0"/>
              </a:rPr>
              <a:t>) </a:t>
            </a:r>
            <a:r>
              <a:rPr lang="en-US" sz="2000" b="1" dirty="0" smtClean="0">
                <a:latin typeface="Arial Black" panose="020B0A04020102020204" pitchFamily="34" charset="0"/>
              </a:rPr>
              <a:t>r1</a:t>
            </a:r>
            <a:r>
              <a:rPr lang="en-US" sz="2000" dirty="0" smtClean="0">
                <a:latin typeface="Arial Black" panose="020B0A04020102020204" pitchFamily="34" charset="0"/>
              </a:rPr>
              <a:t>²      =   </a:t>
            </a:r>
            <a:r>
              <a:rPr lang="en-US" sz="2000" b="1" dirty="0" smtClean="0">
                <a:latin typeface="Arial Black" panose="020B0A04020102020204" pitchFamily="34" charset="0"/>
              </a:rPr>
              <a:t>r2</a:t>
            </a:r>
            <a:r>
              <a:rPr lang="en-US" sz="2000" dirty="0" smtClean="0">
                <a:latin typeface="Arial Black" panose="020B0A04020102020204" pitchFamily="34" charset="0"/>
              </a:rPr>
              <a:t>²</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r1</a:t>
            </a:r>
            <a:r>
              <a:rPr lang="en-US" sz="2000" dirty="0" smtClean="0">
                <a:latin typeface="Arial Black" panose="020B0A04020102020204" pitchFamily="34" charset="0"/>
              </a:rPr>
              <a:t>² / </a:t>
            </a:r>
            <a:r>
              <a:rPr lang="en-US" sz="2000" b="1" dirty="0" smtClean="0">
                <a:latin typeface="Arial Black" panose="020B0A04020102020204" pitchFamily="34" charset="0"/>
              </a:rPr>
              <a:t>r2</a:t>
            </a:r>
            <a:r>
              <a:rPr lang="en-US" sz="2000" dirty="0" smtClean="0">
                <a:latin typeface="Arial Black" panose="020B0A04020102020204" pitchFamily="34" charset="0"/>
              </a:rPr>
              <a:t>²      =   (3/</a:t>
            </a:r>
            <a:r>
              <a:rPr lang="en-US" sz="2000" dirty="0">
                <a:latin typeface="Arial Black" panose="020B0A04020102020204" pitchFamily="34" charset="0"/>
              </a:rPr>
              <a:t>1</a:t>
            </a:r>
            <a:r>
              <a:rPr lang="en-US" sz="2000" dirty="0" smtClean="0">
                <a:latin typeface="Arial Black" panose="020B0A04020102020204" pitchFamily="34" charset="0"/>
              </a:rPr>
              <a:t>)</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a:t>
            </a:r>
            <a:r>
              <a:rPr lang="en-US" sz="2000" b="1" dirty="0">
                <a:latin typeface="Arial Black" panose="020B0A04020102020204" pitchFamily="34" charset="0"/>
              </a:rPr>
              <a:t> </a:t>
            </a:r>
            <a:r>
              <a:rPr lang="en-US" sz="2000" b="1" dirty="0" smtClean="0">
                <a:latin typeface="Arial Black" panose="020B0A04020102020204" pitchFamily="34" charset="0"/>
              </a:rPr>
              <a:t>r1</a:t>
            </a:r>
            <a:r>
              <a:rPr lang="en-US" sz="2000" dirty="0" smtClean="0">
                <a:latin typeface="Arial Black" panose="020B0A04020102020204" pitchFamily="34" charset="0"/>
              </a:rPr>
              <a:t> </a:t>
            </a:r>
            <a:r>
              <a:rPr lang="en-US" sz="2000" dirty="0">
                <a:latin typeface="Arial Black" panose="020B0A04020102020204" pitchFamily="34" charset="0"/>
              </a:rPr>
              <a:t>/ </a:t>
            </a:r>
            <a:r>
              <a:rPr lang="en-US" sz="2000" b="1" dirty="0" smtClean="0">
                <a:latin typeface="Arial Black" panose="020B0A04020102020204" pitchFamily="34" charset="0"/>
              </a:rPr>
              <a:t>r2</a:t>
            </a:r>
            <a:r>
              <a:rPr lang="en-US" sz="2000" dirty="0" smtClean="0">
                <a:latin typeface="Arial Black" panose="020B0A04020102020204" pitchFamily="34" charset="0"/>
              </a:rPr>
              <a:t>        =   </a:t>
            </a:r>
            <a:r>
              <a:rPr lang="en-IN" sz="2000" b="1" dirty="0" smtClean="0">
                <a:latin typeface="Arial Black" panose="020B0A04020102020204" pitchFamily="34" charset="0"/>
              </a:rPr>
              <a:t>√</a:t>
            </a:r>
            <a:r>
              <a:rPr lang="en-IN" sz="2000" b="1" dirty="0">
                <a:latin typeface="Arial Black" panose="020B0A04020102020204" pitchFamily="34" charset="0"/>
              </a:rPr>
              <a:t>3 : </a:t>
            </a:r>
            <a:r>
              <a:rPr lang="en-IN" sz="2000" b="1" dirty="0" smtClean="0">
                <a:latin typeface="Arial Black" panose="020B0A04020102020204" pitchFamily="34" charset="0"/>
              </a:rPr>
              <a:t>1</a:t>
            </a:r>
          </a:p>
          <a:p>
            <a:pPr>
              <a:lnSpc>
                <a:spcPct val="150000"/>
              </a:lnSpc>
            </a:pPr>
            <a:endParaRPr lang="en-US" sz="2000" b="1" dirty="0">
              <a:latin typeface="Arial Black" panose="020B0A04020102020204" pitchFamily="34" charset="0"/>
            </a:endParaRPr>
          </a:p>
          <a:p>
            <a:pPr>
              <a:lnSpc>
                <a:spcPct val="150000"/>
              </a:lnSpc>
            </a:pPr>
            <a:r>
              <a:rPr lang="en-US" sz="2000" b="1" dirty="0" smtClean="0">
                <a:latin typeface="Arial Black" panose="020B0A04020102020204" pitchFamily="34" charset="0"/>
              </a:rPr>
              <a:t>		Answer : b</a:t>
            </a:r>
            <a:endParaRPr lang="en-US" sz="2000" dirty="0" smtClean="0">
              <a:latin typeface="Arial Black" panose="020B0A04020102020204" pitchFamily="34" charset="0"/>
            </a:endParaRPr>
          </a:p>
          <a:p>
            <a:pPr>
              <a:lnSpc>
                <a:spcPct val="150000"/>
              </a:lnSpc>
            </a:pPr>
            <a:endParaRPr lang="en-IN" sz="2000" dirty="0">
              <a:latin typeface="Arial Black" panose="020B0A04020102020204" pitchFamily="34" charset="0"/>
            </a:endParaRPr>
          </a:p>
        </p:txBody>
      </p:sp>
    </p:spTree>
    <p:extLst>
      <p:ext uri="{BB962C8B-B14F-4D97-AF65-F5344CB8AC3E}">
        <p14:creationId xmlns:p14="http://schemas.microsoft.com/office/powerpoint/2010/main" val="118992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1107996"/>
          </a:xfrm>
          <a:prstGeom prst="rect">
            <a:avLst/>
          </a:prstGeom>
        </p:spPr>
        <p:txBody>
          <a:bodyPr wrap="square">
            <a:spAutoFit/>
          </a:bodyPr>
          <a:lstStyle/>
          <a:p>
            <a:r>
              <a:rPr lang="en-IN" sz="2200" b="1" dirty="0"/>
              <a:t>4. If the volume and surface area of a sphere are numerically same, then its diameter is</a:t>
            </a:r>
          </a:p>
          <a:p>
            <a:r>
              <a:rPr lang="en-IN" sz="2200" b="1" dirty="0"/>
              <a:t>a) 3 units	</a:t>
            </a:r>
            <a:r>
              <a:rPr lang="en-IN" sz="2200" b="1" dirty="0" smtClean="0"/>
              <a:t>b</a:t>
            </a:r>
            <a:r>
              <a:rPr lang="en-IN" sz="2200" b="1" dirty="0"/>
              <a:t>) 6 units	</a:t>
            </a:r>
            <a:r>
              <a:rPr lang="en-IN" sz="2200" b="1" dirty="0" smtClean="0"/>
              <a:t>c</a:t>
            </a:r>
            <a:r>
              <a:rPr lang="en-IN" sz="2200" b="1" dirty="0"/>
              <a:t>) 9 units	d) 10 units</a:t>
            </a:r>
          </a:p>
        </p:txBody>
      </p:sp>
      <p:sp>
        <p:nvSpPr>
          <p:cNvPr id="3" name="Rectangle 2"/>
          <p:cNvSpPr/>
          <p:nvPr/>
        </p:nvSpPr>
        <p:spPr>
          <a:xfrm>
            <a:off x="2195736" y="1772816"/>
            <a:ext cx="3798061" cy="3323987"/>
          </a:xfrm>
          <a:prstGeom prst="rect">
            <a:avLst/>
          </a:prstGeom>
        </p:spPr>
        <p:txBody>
          <a:bodyPr wrap="square">
            <a:spAutoFit/>
          </a:bodyPr>
          <a:lstStyle/>
          <a:p>
            <a:pPr>
              <a:lnSpc>
                <a:spcPct val="150000"/>
              </a:lnSpc>
            </a:pPr>
            <a:r>
              <a:rPr lang="en-US" sz="2000" dirty="0">
                <a:latin typeface="Arial Black" panose="020B0A04020102020204" pitchFamily="34" charset="0"/>
              </a:rPr>
              <a:t>(4/3) ∏ r³</a:t>
            </a:r>
            <a:r>
              <a:rPr lang="en-US" sz="2000" b="1" dirty="0" smtClean="0"/>
              <a:t>	</a:t>
            </a:r>
            <a:r>
              <a:rPr lang="en-US" sz="2000" dirty="0" smtClean="0">
                <a:latin typeface="Arial Black" panose="020B0A04020102020204" pitchFamily="34" charset="0"/>
              </a:rPr>
              <a:t>=  	4 </a:t>
            </a:r>
            <a:r>
              <a:rPr lang="en-US" sz="2000" b="1" dirty="0" smtClean="0">
                <a:latin typeface="Arial Black" panose="020B0A04020102020204" pitchFamily="34" charset="0"/>
              </a:rPr>
              <a:t>∏ r</a:t>
            </a:r>
            <a:r>
              <a:rPr lang="en-US" sz="2000" dirty="0" smtClean="0">
                <a:latin typeface="Arial Black" panose="020B0A04020102020204" pitchFamily="34" charset="0"/>
              </a:rPr>
              <a:t>²</a:t>
            </a:r>
            <a:endParaRPr lang="en-IN" sz="2000" b="1" dirty="0" smtClean="0">
              <a:latin typeface="Arial Black" panose="020B0A04020102020204" pitchFamily="34" charset="0"/>
            </a:endParaRPr>
          </a:p>
          <a:p>
            <a:pPr>
              <a:lnSpc>
                <a:spcPct val="150000"/>
              </a:lnSpc>
            </a:pPr>
            <a:r>
              <a:rPr lang="en-US" sz="2000" b="1" dirty="0" smtClean="0">
                <a:latin typeface="Arial Black" panose="020B0A04020102020204" pitchFamily="34" charset="0"/>
              </a:rPr>
              <a:t>  (1 / 3) r	=	1</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r	=  	3</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2r	= 	6</a:t>
            </a:r>
          </a:p>
          <a:p>
            <a:pPr>
              <a:lnSpc>
                <a:spcPct val="150000"/>
              </a:lnSpc>
            </a:pPr>
            <a:endParaRPr lang="en-US" sz="2000" b="1" dirty="0">
              <a:latin typeface="Arial Black" panose="020B0A04020102020204" pitchFamily="34" charset="0"/>
            </a:endParaRPr>
          </a:p>
          <a:p>
            <a:pPr>
              <a:lnSpc>
                <a:spcPct val="150000"/>
              </a:lnSpc>
            </a:pPr>
            <a:r>
              <a:rPr lang="en-US" sz="2000" b="1" dirty="0" smtClean="0">
                <a:latin typeface="Arial Black" panose="020B0A04020102020204" pitchFamily="34" charset="0"/>
              </a:rPr>
              <a:t>		Answer : b</a:t>
            </a:r>
            <a:endParaRPr lang="en-US" sz="2000" dirty="0" smtClean="0">
              <a:latin typeface="Arial Black" panose="020B0A04020102020204" pitchFamily="34" charset="0"/>
            </a:endParaRPr>
          </a:p>
          <a:p>
            <a:pPr>
              <a:lnSpc>
                <a:spcPct val="150000"/>
              </a:lnSpc>
            </a:pPr>
            <a:endParaRPr lang="en-IN" sz="2000" dirty="0">
              <a:latin typeface="Arial Black" panose="020B0A04020102020204" pitchFamily="34" charset="0"/>
            </a:endParaRPr>
          </a:p>
        </p:txBody>
      </p:sp>
      <p:cxnSp>
        <p:nvCxnSpPr>
          <p:cNvPr id="4" name="Straight Connector 3"/>
          <p:cNvCxnSpPr/>
          <p:nvPr/>
        </p:nvCxnSpPr>
        <p:spPr>
          <a:xfrm flipH="1">
            <a:off x="2843808" y="1916832"/>
            <a:ext cx="504056" cy="294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5076056" y="1948305"/>
            <a:ext cx="504056" cy="294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195736" y="1916832"/>
            <a:ext cx="504056" cy="294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824028" y="1916832"/>
            <a:ext cx="504056" cy="294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347864" y="1978748"/>
            <a:ext cx="126014" cy="113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470283" y="1916832"/>
            <a:ext cx="504056" cy="294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26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1446550"/>
          </a:xfrm>
          <a:prstGeom prst="rect">
            <a:avLst/>
          </a:prstGeom>
        </p:spPr>
        <p:txBody>
          <a:bodyPr wrap="square">
            <a:spAutoFit/>
          </a:bodyPr>
          <a:lstStyle/>
          <a:p>
            <a:r>
              <a:rPr lang="en-IN" sz="2200" b="1" dirty="0"/>
              <a:t>5. A cylindrical jar of height 60 cm and base radius 15 cm is full of mercury. One third of the contents of this vessel are to be exactly held in a spherical vessel. Find the radius of this vessel?</a:t>
            </a:r>
          </a:p>
          <a:p>
            <a:r>
              <a:rPr lang="en-IN" sz="2200" b="1" dirty="0"/>
              <a:t>a) 17 cm	</a:t>
            </a:r>
            <a:r>
              <a:rPr lang="en-IN" sz="2200" b="1" dirty="0" smtClean="0"/>
              <a:t>b</a:t>
            </a:r>
            <a:r>
              <a:rPr lang="en-IN" sz="2200" b="1" dirty="0"/>
              <a:t>) 20 cm	</a:t>
            </a:r>
            <a:r>
              <a:rPr lang="en-IN" sz="2200" b="1" dirty="0" smtClean="0"/>
              <a:t>c</a:t>
            </a:r>
            <a:r>
              <a:rPr lang="en-IN" sz="2200" b="1" dirty="0"/>
              <a:t>) 19 cm	d) 15 cm</a:t>
            </a:r>
          </a:p>
        </p:txBody>
      </p:sp>
      <p:sp>
        <p:nvSpPr>
          <p:cNvPr id="3" name="Rectangle 2"/>
          <p:cNvSpPr/>
          <p:nvPr/>
        </p:nvSpPr>
        <p:spPr>
          <a:xfrm>
            <a:off x="899592" y="1916832"/>
            <a:ext cx="6696744" cy="3323987"/>
          </a:xfrm>
          <a:prstGeom prst="rect">
            <a:avLst/>
          </a:prstGeom>
        </p:spPr>
        <p:txBody>
          <a:bodyPr wrap="square">
            <a:spAutoFit/>
          </a:bodyPr>
          <a:lstStyle/>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(1/3) Volume of Cylinder = Volume of Sphere</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(1/3) </a:t>
            </a:r>
            <a:r>
              <a:rPr lang="en-US" sz="2000" b="1" dirty="0">
                <a:latin typeface="Arial Black" panose="020B0A04020102020204" pitchFamily="34" charset="0"/>
              </a:rPr>
              <a:t>∏ r</a:t>
            </a:r>
            <a:r>
              <a:rPr lang="en-US" sz="2000" dirty="0">
                <a:latin typeface="Arial Black" panose="020B0A04020102020204" pitchFamily="34" charset="0"/>
              </a:rPr>
              <a:t>²h </a:t>
            </a:r>
            <a:r>
              <a:rPr lang="en-US" sz="2000" dirty="0" smtClean="0">
                <a:latin typeface="Arial Black" panose="020B0A04020102020204" pitchFamily="34" charset="0"/>
              </a:rPr>
              <a:t>	         =	</a:t>
            </a:r>
            <a:r>
              <a:rPr lang="en-US" sz="2000" dirty="0">
                <a:latin typeface="Arial Black" panose="020B0A04020102020204" pitchFamily="34" charset="0"/>
              </a:rPr>
              <a:t>(4/3) </a:t>
            </a:r>
            <a:r>
              <a:rPr lang="en-US" sz="2000" b="1" dirty="0">
                <a:latin typeface="Arial Black" panose="020B0A04020102020204" pitchFamily="34" charset="0"/>
              </a:rPr>
              <a:t>∏ </a:t>
            </a:r>
            <a:r>
              <a:rPr lang="en-US" sz="2000" b="1" dirty="0" smtClean="0">
                <a:latin typeface="Arial Black" panose="020B0A04020102020204" pitchFamily="34" charset="0"/>
              </a:rPr>
              <a:t>r³</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15</a:t>
            </a:r>
            <a:r>
              <a:rPr lang="en-US" sz="2000" dirty="0" smtClean="0">
                <a:latin typeface="Arial Black" panose="020B0A04020102020204" pitchFamily="34" charset="0"/>
              </a:rPr>
              <a:t>² x 60       =	4 </a:t>
            </a:r>
            <a:r>
              <a:rPr lang="en-US" sz="2000" b="1" dirty="0" smtClean="0">
                <a:latin typeface="Arial Black" panose="020B0A04020102020204" pitchFamily="34" charset="0"/>
              </a:rPr>
              <a:t>r³</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15³	         =	r³</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r       =     15</a:t>
            </a:r>
          </a:p>
          <a:p>
            <a:pPr>
              <a:lnSpc>
                <a:spcPct val="150000"/>
              </a:lnSpc>
            </a:pPr>
            <a:endParaRPr lang="en-US" sz="2000" b="1" dirty="0">
              <a:latin typeface="Arial Black" panose="020B0A04020102020204" pitchFamily="34" charset="0"/>
            </a:endParaRPr>
          </a:p>
          <a:p>
            <a:pPr>
              <a:lnSpc>
                <a:spcPct val="150000"/>
              </a:lnSpc>
            </a:pPr>
            <a:r>
              <a:rPr lang="en-US" sz="2000" b="1" dirty="0" smtClean="0">
                <a:latin typeface="Arial Black" panose="020B0A04020102020204" pitchFamily="34" charset="0"/>
              </a:rPr>
              <a:t>					Answer : d</a:t>
            </a:r>
            <a:endParaRPr lang="en-IN" sz="2000" dirty="0">
              <a:latin typeface="Arial Black" panose="020B0A04020102020204" pitchFamily="34" charset="0"/>
            </a:endParaRPr>
          </a:p>
        </p:txBody>
      </p:sp>
      <p:cxnSp>
        <p:nvCxnSpPr>
          <p:cNvPr id="5" name="Straight Connector 4"/>
          <p:cNvCxnSpPr/>
          <p:nvPr/>
        </p:nvCxnSpPr>
        <p:spPr>
          <a:xfrm flipH="1">
            <a:off x="6084168" y="2564904"/>
            <a:ext cx="419711" cy="294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483768" y="2564904"/>
            <a:ext cx="419711" cy="294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097805" y="2528900"/>
            <a:ext cx="419711" cy="294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816857" y="2492896"/>
            <a:ext cx="267311" cy="366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8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124744"/>
            <a:ext cx="8229600" cy="4248472"/>
          </a:xfrm>
        </p:spPr>
        <p:txBody>
          <a:bodyPr/>
          <a:lstStyle/>
          <a:p>
            <a:r>
              <a:rPr lang="en-US" b="1" dirty="0" smtClean="0"/>
              <a:t>Geometry</a:t>
            </a:r>
            <a:br>
              <a:rPr lang="en-US" b="1" dirty="0" smtClean="0"/>
            </a:br>
            <a:r>
              <a:rPr lang="en-US" b="1" dirty="0" smtClean="0"/>
              <a:t> Mensuration </a:t>
            </a:r>
            <a:br>
              <a:rPr lang="en-US" b="1" dirty="0" smtClean="0"/>
            </a:br>
            <a:r>
              <a:rPr lang="en-US" b="1" dirty="0" smtClean="0"/>
              <a:t>Trigonometry</a:t>
            </a:r>
            <a:br>
              <a:rPr lang="en-US" b="1" dirty="0" smtClean="0"/>
            </a:br>
            <a:endParaRPr lang="en-IN" b="1" dirty="0"/>
          </a:p>
        </p:txBody>
      </p:sp>
    </p:spTree>
    <p:extLst>
      <p:ext uri="{BB962C8B-B14F-4D97-AF65-F5344CB8AC3E}">
        <p14:creationId xmlns:p14="http://schemas.microsoft.com/office/powerpoint/2010/main" val="2925476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785104"/>
          </a:xfrm>
          <a:prstGeom prst="rect">
            <a:avLst/>
          </a:prstGeom>
        </p:spPr>
        <p:txBody>
          <a:bodyPr wrap="square">
            <a:spAutoFit/>
          </a:bodyPr>
          <a:lstStyle/>
          <a:p>
            <a:r>
              <a:rPr lang="en-IN" sz="2200" b="1" dirty="0"/>
              <a:t>6. </a:t>
            </a:r>
            <a:r>
              <a:rPr lang="en-IN" sz="2200" b="1" dirty="0" smtClean="0"/>
              <a:t>A man </a:t>
            </a:r>
            <a:r>
              <a:rPr lang="en-IN" sz="2200" b="1" dirty="0"/>
              <a:t>purchased a rectangular plot land measuring 49 m x 46 m to construct a house. As a first step he dug a well which had a radius of 7 metres and a depth of 40 metres. The earth dug out during the operation was evenly spread on the field. Find the increase in the height of the field.</a:t>
            </a:r>
          </a:p>
          <a:p>
            <a:r>
              <a:rPr lang="en-IN" sz="2200" b="1" dirty="0"/>
              <a:t>a) 2.8 metres	</a:t>
            </a:r>
            <a:r>
              <a:rPr lang="en-IN" sz="2200" b="1" dirty="0" smtClean="0"/>
              <a:t>b</a:t>
            </a:r>
            <a:r>
              <a:rPr lang="en-IN" sz="2200" b="1" dirty="0"/>
              <a:t>) 3.2 metres	</a:t>
            </a:r>
            <a:r>
              <a:rPr lang="en-IN" sz="2200" b="1" dirty="0" smtClean="0"/>
              <a:t>c</a:t>
            </a:r>
            <a:r>
              <a:rPr lang="en-IN" sz="2200" b="1" dirty="0"/>
              <a:t>) 2.933 metres	d) None of these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62175"/>
            <a:ext cx="39052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64585" y="4797152"/>
            <a:ext cx="567655" cy="400110"/>
          </a:xfrm>
          <a:prstGeom prst="rect">
            <a:avLst/>
          </a:prstGeom>
          <a:noFill/>
        </p:spPr>
        <p:txBody>
          <a:bodyPr wrap="square" rtlCol="0">
            <a:spAutoFit/>
          </a:bodyPr>
          <a:lstStyle/>
          <a:p>
            <a:r>
              <a:rPr lang="en-US" sz="2000" dirty="0" smtClean="0">
                <a:latin typeface="Arial Black" panose="020B0A04020102020204" pitchFamily="34" charset="0"/>
              </a:rPr>
              <a:t>49</a:t>
            </a:r>
            <a:endParaRPr lang="en-IN" sz="2000" dirty="0">
              <a:latin typeface="Arial Black" panose="020B0A04020102020204" pitchFamily="34" charset="0"/>
            </a:endParaRPr>
          </a:p>
        </p:txBody>
      </p:sp>
      <p:sp>
        <p:nvSpPr>
          <p:cNvPr id="5" name="TextBox 4"/>
          <p:cNvSpPr txBox="1"/>
          <p:nvPr/>
        </p:nvSpPr>
        <p:spPr>
          <a:xfrm>
            <a:off x="8506072" y="3213556"/>
            <a:ext cx="567655" cy="400110"/>
          </a:xfrm>
          <a:prstGeom prst="rect">
            <a:avLst/>
          </a:prstGeom>
          <a:noFill/>
        </p:spPr>
        <p:txBody>
          <a:bodyPr wrap="square" rtlCol="0">
            <a:spAutoFit/>
          </a:bodyPr>
          <a:lstStyle/>
          <a:p>
            <a:r>
              <a:rPr lang="en-US" sz="2000" dirty="0" smtClean="0">
                <a:latin typeface="Arial Black" panose="020B0A04020102020204" pitchFamily="34" charset="0"/>
              </a:rPr>
              <a:t>46</a:t>
            </a:r>
            <a:endParaRPr lang="en-IN" sz="2000" dirty="0">
              <a:latin typeface="Arial Black" panose="020B0A04020102020204" pitchFamily="34" charset="0"/>
            </a:endParaRPr>
          </a:p>
        </p:txBody>
      </p:sp>
      <p:cxnSp>
        <p:nvCxnSpPr>
          <p:cNvPr id="6" name="Straight Connector 5"/>
          <p:cNvCxnSpPr/>
          <p:nvPr/>
        </p:nvCxnSpPr>
        <p:spPr>
          <a:xfrm>
            <a:off x="7740352" y="2924944"/>
            <a:ext cx="50405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03444" y="2586390"/>
            <a:ext cx="360040" cy="338554"/>
          </a:xfrm>
          <a:prstGeom prst="rect">
            <a:avLst/>
          </a:prstGeom>
          <a:noFill/>
        </p:spPr>
        <p:txBody>
          <a:bodyPr wrap="square" rtlCol="0">
            <a:spAutoFit/>
          </a:bodyPr>
          <a:lstStyle/>
          <a:p>
            <a:r>
              <a:rPr lang="en-US" sz="1600" dirty="0">
                <a:solidFill>
                  <a:schemeClr val="bg1"/>
                </a:solidFill>
                <a:latin typeface="Arial Black" panose="020B0A04020102020204" pitchFamily="34" charset="0"/>
              </a:rPr>
              <a:t>7</a:t>
            </a:r>
            <a:endParaRPr lang="en-IN" sz="1600" dirty="0">
              <a:solidFill>
                <a:schemeClr val="bg1"/>
              </a:solidFill>
              <a:latin typeface="Arial Black" panose="020B0A04020102020204" pitchFamily="34" charset="0"/>
            </a:endParaRPr>
          </a:p>
        </p:txBody>
      </p:sp>
      <p:sp>
        <p:nvSpPr>
          <p:cNvPr id="9" name="Down Arrow 8"/>
          <p:cNvSpPr/>
          <p:nvPr/>
        </p:nvSpPr>
        <p:spPr>
          <a:xfrm>
            <a:off x="7729956" y="2906610"/>
            <a:ext cx="70956" cy="288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7800912" y="2958660"/>
            <a:ext cx="504056" cy="338554"/>
          </a:xfrm>
          <a:prstGeom prst="rect">
            <a:avLst/>
          </a:prstGeom>
          <a:noFill/>
        </p:spPr>
        <p:txBody>
          <a:bodyPr wrap="square" rtlCol="0">
            <a:spAutoFit/>
          </a:bodyPr>
          <a:lstStyle/>
          <a:p>
            <a:r>
              <a:rPr lang="en-US" sz="1600" dirty="0" smtClean="0">
                <a:solidFill>
                  <a:schemeClr val="bg1"/>
                </a:solidFill>
                <a:latin typeface="Arial Black" panose="020B0A04020102020204" pitchFamily="34" charset="0"/>
              </a:rPr>
              <a:t>40</a:t>
            </a:r>
            <a:endParaRPr lang="en-IN" sz="1600" dirty="0">
              <a:solidFill>
                <a:schemeClr val="bg1"/>
              </a:solidFill>
              <a:latin typeface="Arial Black" panose="020B0A04020102020204" pitchFamily="34" charset="0"/>
            </a:endParaRPr>
          </a:p>
        </p:txBody>
      </p:sp>
      <p:sp>
        <p:nvSpPr>
          <p:cNvPr id="12" name="TextBox 11"/>
          <p:cNvSpPr txBox="1"/>
          <p:nvPr/>
        </p:nvSpPr>
        <p:spPr>
          <a:xfrm>
            <a:off x="323528" y="2155503"/>
            <a:ext cx="4104456" cy="4708981"/>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Area of the plot</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49 x 46 = 2254</a:t>
            </a:r>
          </a:p>
          <a:p>
            <a:pPr>
              <a:lnSpc>
                <a:spcPct val="150000"/>
              </a:lnSpc>
            </a:pPr>
            <a:r>
              <a:rPr lang="en-US" sz="2000" dirty="0" smtClean="0">
                <a:latin typeface="Arial Black" panose="020B0A04020102020204" pitchFamily="34" charset="0"/>
              </a:rPr>
              <a:t>Volume of the well</a:t>
            </a:r>
          </a:p>
          <a:p>
            <a:pPr>
              <a:lnSpc>
                <a:spcPct val="150000"/>
              </a:lnSpc>
            </a:pPr>
            <a:r>
              <a:rPr lang="en-US" sz="2000" dirty="0" smtClean="0">
                <a:latin typeface="Arial Black" panose="020B0A04020102020204" pitchFamily="34" charset="0"/>
              </a:rPr>
              <a:t>(22 / 7)</a:t>
            </a:r>
            <a:r>
              <a:rPr lang="en-IN" sz="2000" b="1" dirty="0" smtClean="0"/>
              <a:t> </a:t>
            </a:r>
            <a:r>
              <a:rPr lang="en-IN" sz="2000" dirty="0">
                <a:latin typeface="Arial Black" panose="020B0A04020102020204" pitchFamily="34" charset="0"/>
              </a:rPr>
              <a:t>x 7² x 40 = </a:t>
            </a:r>
            <a:r>
              <a:rPr lang="en-IN" sz="2000" dirty="0" smtClean="0">
                <a:latin typeface="Arial Black" panose="020B0A04020102020204" pitchFamily="34" charset="0"/>
              </a:rPr>
              <a:t>6160</a:t>
            </a:r>
          </a:p>
          <a:p>
            <a:pPr>
              <a:lnSpc>
                <a:spcPct val="150000"/>
              </a:lnSpc>
            </a:pPr>
            <a:r>
              <a:rPr lang="en-US" sz="2000" dirty="0" smtClean="0">
                <a:latin typeface="Arial Black" panose="020B0A04020102020204" pitchFamily="34" charset="0"/>
              </a:rPr>
              <a:t>Area covered by the well</a:t>
            </a:r>
          </a:p>
          <a:p>
            <a:pPr>
              <a:lnSpc>
                <a:spcPct val="150000"/>
              </a:lnSpc>
            </a:pPr>
            <a:r>
              <a:rPr lang="en-US" sz="2000" dirty="0" smtClean="0">
                <a:latin typeface="Arial Black" panose="020B0A04020102020204" pitchFamily="34" charset="0"/>
              </a:rPr>
              <a:t>(22 / 7) x </a:t>
            </a:r>
            <a:r>
              <a:rPr lang="en-IN" sz="2000" dirty="0" smtClean="0">
                <a:latin typeface="Arial Black" panose="020B0A04020102020204" pitchFamily="34" charset="0"/>
              </a:rPr>
              <a:t>7² = 154</a:t>
            </a:r>
          </a:p>
          <a:p>
            <a:pPr>
              <a:lnSpc>
                <a:spcPct val="150000"/>
              </a:lnSpc>
            </a:pPr>
            <a:r>
              <a:rPr lang="en-US" sz="2000" dirty="0" smtClean="0">
                <a:latin typeface="Arial Black" panose="020B0A04020102020204" pitchFamily="34" charset="0"/>
              </a:rPr>
              <a:t>Area of the field</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2254 – 154</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2100</a:t>
            </a:r>
          </a:p>
          <a:p>
            <a:pPr>
              <a:lnSpc>
                <a:spcPct val="150000"/>
              </a:lnSpc>
            </a:pPr>
            <a:r>
              <a:rPr lang="en-US" sz="2000" dirty="0" smtClean="0">
                <a:latin typeface="Arial Black" panose="020B0A04020102020204" pitchFamily="34" charset="0"/>
              </a:rPr>
              <a:t>2100 x h	= 6160</a:t>
            </a:r>
            <a:r>
              <a:rPr lang="en-US" sz="2000" dirty="0">
                <a:latin typeface="Arial Black" panose="020B0A04020102020204" pitchFamily="34" charset="0"/>
              </a:rPr>
              <a:t>	</a:t>
            </a:r>
            <a:endParaRPr lang="en-IN" sz="2000" dirty="0">
              <a:latin typeface="Arial Black" panose="020B0A04020102020204" pitchFamily="34" charset="0"/>
            </a:endParaRPr>
          </a:p>
        </p:txBody>
      </p:sp>
      <p:sp>
        <p:nvSpPr>
          <p:cNvPr id="13" name="TextBox 12"/>
          <p:cNvSpPr txBox="1"/>
          <p:nvPr/>
        </p:nvSpPr>
        <p:spPr>
          <a:xfrm>
            <a:off x="5020852" y="5389185"/>
            <a:ext cx="3456397" cy="1477328"/>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 	h = 6160 / 2100</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2.933</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Answer : c</a:t>
            </a:r>
            <a:endParaRPr lang="en-US" sz="2000" dirty="0">
              <a:latin typeface="Arial Black" panose="020B0A04020102020204" pitchFamily="34" charset="0"/>
            </a:endParaRPr>
          </a:p>
        </p:txBody>
      </p:sp>
    </p:spTree>
    <p:extLst>
      <p:ext uri="{BB962C8B-B14F-4D97-AF65-F5344CB8AC3E}">
        <p14:creationId xmlns:p14="http://schemas.microsoft.com/office/powerpoint/2010/main" val="101539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856984" cy="1107996"/>
          </a:xfrm>
          <a:prstGeom prst="rect">
            <a:avLst/>
          </a:prstGeom>
        </p:spPr>
        <p:txBody>
          <a:bodyPr wrap="square">
            <a:spAutoFit/>
          </a:bodyPr>
          <a:lstStyle/>
          <a:p>
            <a:r>
              <a:rPr lang="en-IN" sz="2200" b="1" dirty="0"/>
              <a:t>7. The maximum length of a rod that can be kept in a rectangular box dimensions 16cm x 14cm x 22 cm is</a:t>
            </a:r>
          </a:p>
          <a:p>
            <a:r>
              <a:rPr lang="en-IN" sz="2200" b="1" dirty="0"/>
              <a:t>a) 5 √26 cm	</a:t>
            </a:r>
            <a:r>
              <a:rPr lang="en-IN" sz="2200" b="1" dirty="0" smtClean="0"/>
              <a:t>b</a:t>
            </a:r>
            <a:r>
              <a:rPr lang="en-IN" sz="2200" b="1" dirty="0"/>
              <a:t>) 2 √26 cm	</a:t>
            </a:r>
            <a:r>
              <a:rPr lang="en-IN" sz="2200" b="1" dirty="0" smtClean="0"/>
              <a:t>c</a:t>
            </a:r>
            <a:r>
              <a:rPr lang="en-IN" sz="2200" b="1" dirty="0"/>
              <a:t>) 3 √6 cm	</a:t>
            </a:r>
            <a:r>
              <a:rPr lang="en-IN" sz="2200" b="1" dirty="0" smtClean="0"/>
              <a:t>d</a:t>
            </a:r>
            <a:r>
              <a:rPr lang="en-IN" sz="2200" b="1" dirty="0"/>
              <a:t>) 6 √26 cm</a:t>
            </a:r>
          </a:p>
        </p:txBody>
      </p:sp>
      <p:sp>
        <p:nvSpPr>
          <p:cNvPr id="3" name="Cube 2"/>
          <p:cNvSpPr/>
          <p:nvPr/>
        </p:nvSpPr>
        <p:spPr>
          <a:xfrm>
            <a:off x="4644008" y="1772816"/>
            <a:ext cx="3384376" cy="338437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flipV="1">
            <a:off x="4644008" y="1772816"/>
            <a:ext cx="3384376" cy="33843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644008" y="4257092"/>
            <a:ext cx="3384376" cy="9001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96930" y="5373216"/>
            <a:ext cx="567655" cy="400110"/>
          </a:xfrm>
          <a:prstGeom prst="rect">
            <a:avLst/>
          </a:prstGeom>
          <a:noFill/>
        </p:spPr>
        <p:txBody>
          <a:bodyPr wrap="square" rtlCol="0">
            <a:spAutoFit/>
          </a:bodyPr>
          <a:lstStyle/>
          <a:p>
            <a:r>
              <a:rPr lang="en-US" sz="2000" dirty="0" smtClean="0">
                <a:latin typeface="Arial Black" panose="020B0A04020102020204" pitchFamily="34" charset="0"/>
              </a:rPr>
              <a:t>16</a:t>
            </a:r>
            <a:endParaRPr lang="en-IN" sz="2000" dirty="0">
              <a:latin typeface="Arial Black" panose="020B0A04020102020204" pitchFamily="34" charset="0"/>
            </a:endParaRPr>
          </a:p>
        </p:txBody>
      </p:sp>
      <p:sp>
        <p:nvSpPr>
          <p:cNvPr id="11" name="TextBox 10"/>
          <p:cNvSpPr txBox="1"/>
          <p:nvPr/>
        </p:nvSpPr>
        <p:spPr>
          <a:xfrm>
            <a:off x="8163991" y="2924944"/>
            <a:ext cx="567655" cy="400110"/>
          </a:xfrm>
          <a:prstGeom prst="rect">
            <a:avLst/>
          </a:prstGeom>
          <a:noFill/>
        </p:spPr>
        <p:txBody>
          <a:bodyPr wrap="square" rtlCol="0">
            <a:spAutoFit/>
          </a:bodyPr>
          <a:lstStyle/>
          <a:p>
            <a:r>
              <a:rPr lang="en-US" sz="2000" dirty="0" smtClean="0">
                <a:latin typeface="Arial Black" panose="020B0A04020102020204" pitchFamily="34" charset="0"/>
              </a:rPr>
              <a:t>22</a:t>
            </a:r>
            <a:endParaRPr lang="en-IN" sz="2000" dirty="0">
              <a:latin typeface="Arial Black" panose="020B0A04020102020204" pitchFamily="34" charset="0"/>
            </a:endParaRPr>
          </a:p>
        </p:txBody>
      </p:sp>
      <p:sp>
        <p:nvSpPr>
          <p:cNvPr id="12" name="TextBox 11"/>
          <p:cNvSpPr txBox="1"/>
          <p:nvPr/>
        </p:nvSpPr>
        <p:spPr>
          <a:xfrm>
            <a:off x="7596336" y="4758693"/>
            <a:ext cx="567655" cy="400110"/>
          </a:xfrm>
          <a:prstGeom prst="rect">
            <a:avLst/>
          </a:prstGeom>
          <a:noFill/>
        </p:spPr>
        <p:txBody>
          <a:bodyPr wrap="square" rtlCol="0">
            <a:spAutoFit/>
          </a:bodyPr>
          <a:lstStyle/>
          <a:p>
            <a:r>
              <a:rPr lang="en-US" sz="2000" dirty="0" smtClean="0">
                <a:latin typeface="Arial Black" panose="020B0A04020102020204" pitchFamily="34" charset="0"/>
              </a:rPr>
              <a:t>14</a:t>
            </a:r>
            <a:endParaRPr lang="en-IN" sz="2000" dirty="0">
              <a:latin typeface="Arial Black" panose="020B0A04020102020204" pitchFamily="34" charset="0"/>
            </a:endParaRPr>
          </a:p>
        </p:txBody>
      </p:sp>
      <p:sp>
        <p:nvSpPr>
          <p:cNvPr id="13" name="TextBox 12"/>
          <p:cNvSpPr txBox="1"/>
          <p:nvPr/>
        </p:nvSpPr>
        <p:spPr>
          <a:xfrm>
            <a:off x="4503607" y="5157192"/>
            <a:ext cx="427844" cy="400110"/>
          </a:xfrm>
          <a:prstGeom prst="rect">
            <a:avLst/>
          </a:prstGeom>
          <a:noFill/>
        </p:spPr>
        <p:txBody>
          <a:bodyPr wrap="square" rtlCol="0">
            <a:spAutoFit/>
          </a:bodyPr>
          <a:lstStyle/>
          <a:p>
            <a:r>
              <a:rPr lang="en-US" sz="2000" dirty="0">
                <a:latin typeface="Arial Black" panose="020B0A04020102020204" pitchFamily="34" charset="0"/>
              </a:rPr>
              <a:t>A</a:t>
            </a:r>
            <a:endParaRPr lang="en-IN" sz="2000" dirty="0">
              <a:latin typeface="Arial Black" panose="020B0A04020102020204" pitchFamily="34" charset="0"/>
            </a:endParaRPr>
          </a:p>
        </p:txBody>
      </p:sp>
      <p:sp>
        <p:nvSpPr>
          <p:cNvPr id="14" name="TextBox 13"/>
          <p:cNvSpPr txBox="1"/>
          <p:nvPr/>
        </p:nvSpPr>
        <p:spPr>
          <a:xfrm>
            <a:off x="8163991" y="4057037"/>
            <a:ext cx="427844" cy="400110"/>
          </a:xfrm>
          <a:prstGeom prst="rect">
            <a:avLst/>
          </a:prstGeom>
          <a:noFill/>
        </p:spPr>
        <p:txBody>
          <a:bodyPr wrap="square" rtlCol="0">
            <a:spAutoFit/>
          </a:bodyPr>
          <a:lstStyle/>
          <a:p>
            <a:r>
              <a:rPr lang="en-US" sz="2000" dirty="0" smtClean="0">
                <a:latin typeface="Arial Black" panose="020B0A04020102020204" pitchFamily="34" charset="0"/>
              </a:rPr>
              <a:t>C</a:t>
            </a:r>
            <a:endParaRPr lang="en-IN" sz="2000" dirty="0">
              <a:latin typeface="Arial Black" panose="020B0A04020102020204" pitchFamily="34" charset="0"/>
            </a:endParaRPr>
          </a:p>
        </p:txBody>
      </p:sp>
      <p:sp>
        <p:nvSpPr>
          <p:cNvPr id="15" name="TextBox 14"/>
          <p:cNvSpPr txBox="1"/>
          <p:nvPr/>
        </p:nvSpPr>
        <p:spPr>
          <a:xfrm>
            <a:off x="8037192" y="1484784"/>
            <a:ext cx="427844" cy="400110"/>
          </a:xfrm>
          <a:prstGeom prst="rect">
            <a:avLst/>
          </a:prstGeom>
          <a:noFill/>
        </p:spPr>
        <p:txBody>
          <a:bodyPr wrap="square" rtlCol="0">
            <a:spAutoFit/>
          </a:bodyPr>
          <a:lstStyle/>
          <a:p>
            <a:r>
              <a:rPr lang="en-US" sz="2000" dirty="0">
                <a:latin typeface="Arial Black" panose="020B0A04020102020204" pitchFamily="34" charset="0"/>
              </a:rPr>
              <a:t>B</a:t>
            </a:r>
            <a:endParaRPr lang="en-IN" sz="2000" dirty="0">
              <a:latin typeface="Arial Black" panose="020B0A04020102020204" pitchFamily="34" charset="0"/>
            </a:endParaRPr>
          </a:p>
        </p:txBody>
      </p:sp>
      <p:sp>
        <p:nvSpPr>
          <p:cNvPr id="16" name="TextBox 15"/>
          <p:cNvSpPr txBox="1"/>
          <p:nvPr/>
        </p:nvSpPr>
        <p:spPr>
          <a:xfrm>
            <a:off x="119471" y="1495817"/>
            <a:ext cx="4416526" cy="4708981"/>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Maximum length = AB</a:t>
            </a:r>
          </a:p>
          <a:p>
            <a:pPr>
              <a:lnSpc>
                <a:spcPct val="150000"/>
              </a:lnSpc>
            </a:pPr>
            <a:r>
              <a:rPr lang="en-US" sz="2000" dirty="0" smtClean="0">
                <a:latin typeface="Arial Black" panose="020B0A04020102020204" pitchFamily="34" charset="0"/>
              </a:rPr>
              <a:t> length AC  = </a:t>
            </a:r>
            <a:r>
              <a:rPr lang="en-IN" sz="2000" b="1" dirty="0" smtClean="0">
                <a:latin typeface="Arial Black" panose="020B0A04020102020204" pitchFamily="34" charset="0"/>
              </a:rPr>
              <a:t> √(16</a:t>
            </a:r>
            <a:r>
              <a:rPr lang="en-IN" sz="2000" dirty="0" smtClean="0">
                <a:latin typeface="Arial Black" panose="020B0A04020102020204" pitchFamily="34" charset="0"/>
              </a:rPr>
              <a:t>² + 14²)</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a:t>
            </a:r>
            <a:r>
              <a:rPr lang="en-IN" sz="2000" b="1" dirty="0" smtClean="0">
                <a:latin typeface="Arial Black" panose="020B0A04020102020204" pitchFamily="34" charset="0"/>
              </a:rPr>
              <a:t>√ 256 + 196</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a:t>
            </a:r>
            <a:r>
              <a:rPr lang="en-IN" sz="2000" b="1" dirty="0" smtClean="0">
                <a:latin typeface="Arial Black" panose="020B0A04020102020204" pitchFamily="34" charset="0"/>
              </a:rPr>
              <a:t>√ 452</a:t>
            </a:r>
          </a:p>
          <a:p>
            <a:pPr>
              <a:lnSpc>
                <a:spcPct val="150000"/>
              </a:lnSpc>
            </a:pPr>
            <a:r>
              <a:rPr lang="en-US" sz="2000" b="1" dirty="0" smtClean="0">
                <a:latin typeface="Arial Black" panose="020B0A04020102020204" pitchFamily="34" charset="0"/>
              </a:rPr>
              <a:t> length AB  = </a:t>
            </a:r>
            <a:r>
              <a:rPr lang="en-IN" sz="2000" b="1" dirty="0" smtClean="0">
                <a:latin typeface="Arial Black" panose="020B0A04020102020204" pitchFamily="34" charset="0"/>
              </a:rPr>
              <a:t>√ 22</a:t>
            </a:r>
            <a:r>
              <a:rPr lang="en-IN" sz="2000" dirty="0" smtClean="0">
                <a:latin typeface="Arial Black" panose="020B0A04020102020204" pitchFamily="34" charset="0"/>
              </a:rPr>
              <a:t>² + (</a:t>
            </a:r>
            <a:r>
              <a:rPr lang="en-IN" sz="2000" b="1" dirty="0" smtClean="0">
                <a:latin typeface="Arial Black" panose="020B0A04020102020204" pitchFamily="34" charset="0"/>
              </a:rPr>
              <a:t>√452)</a:t>
            </a:r>
            <a:r>
              <a:rPr lang="en-IN" sz="2000" dirty="0" smtClean="0">
                <a:latin typeface="Arial Black" panose="020B0A04020102020204" pitchFamily="34" charset="0"/>
              </a:rPr>
              <a:t>²</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a:t>
            </a:r>
            <a:r>
              <a:rPr lang="en-IN" sz="2000" b="1" dirty="0" smtClean="0">
                <a:latin typeface="Arial Black" panose="020B0A04020102020204" pitchFamily="34" charset="0"/>
              </a:rPr>
              <a:t>√484 + 452</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a:t>
            </a:r>
            <a:r>
              <a:rPr lang="en-IN" sz="2000" b="1" dirty="0" smtClean="0">
                <a:latin typeface="Arial Black" panose="020B0A04020102020204" pitchFamily="34" charset="0"/>
              </a:rPr>
              <a:t>√ 936</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a:t>
            </a:r>
            <a:r>
              <a:rPr lang="en-IN" sz="2000" b="1" dirty="0" smtClean="0">
                <a:latin typeface="Arial Black" panose="020B0A04020102020204" pitchFamily="34" charset="0"/>
              </a:rPr>
              <a:t>√ 26 x 36</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6</a:t>
            </a:r>
            <a:r>
              <a:rPr lang="en-IN" sz="2000" b="1" dirty="0">
                <a:latin typeface="Arial Black" panose="020B0A04020102020204" pitchFamily="34" charset="0"/>
              </a:rPr>
              <a:t> </a:t>
            </a:r>
            <a:r>
              <a:rPr lang="en-IN" sz="2000" b="1" dirty="0" smtClean="0">
                <a:latin typeface="Arial Black" panose="020B0A04020102020204" pitchFamily="34" charset="0"/>
              </a:rPr>
              <a:t>√26</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Answer : d</a:t>
            </a:r>
            <a:endParaRPr lang="en-IN" sz="2000" dirty="0">
              <a:latin typeface="Arial Black" panose="020B0A04020102020204" pitchFamily="34" charset="0"/>
            </a:endParaRPr>
          </a:p>
        </p:txBody>
      </p:sp>
    </p:spTree>
    <p:extLst>
      <p:ext uri="{BB962C8B-B14F-4D97-AF65-F5344CB8AC3E}">
        <p14:creationId xmlns:p14="http://schemas.microsoft.com/office/powerpoint/2010/main" val="102131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107996"/>
          </a:xfrm>
          <a:prstGeom prst="rect">
            <a:avLst/>
          </a:prstGeom>
        </p:spPr>
        <p:txBody>
          <a:bodyPr wrap="square">
            <a:spAutoFit/>
          </a:bodyPr>
          <a:lstStyle/>
          <a:p>
            <a:r>
              <a:rPr lang="en-IN" sz="2200" b="1" dirty="0"/>
              <a:t>8. If each side of a cube is increased by 30% then the percentage increase in its surface area is</a:t>
            </a:r>
          </a:p>
          <a:p>
            <a:r>
              <a:rPr lang="en-IN" sz="2200" b="1" dirty="0"/>
              <a:t>a) 25%		b) 50%		c) 69%		d) 56.25%</a:t>
            </a:r>
          </a:p>
        </p:txBody>
      </p:sp>
      <p:sp>
        <p:nvSpPr>
          <p:cNvPr id="3" name="TextBox 2"/>
          <p:cNvSpPr txBox="1"/>
          <p:nvPr/>
        </p:nvSpPr>
        <p:spPr>
          <a:xfrm>
            <a:off x="179512" y="1628800"/>
            <a:ext cx="4392488" cy="1477328"/>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Let side of a cube a = 10 cm</a:t>
            </a:r>
          </a:p>
          <a:p>
            <a:pPr>
              <a:lnSpc>
                <a:spcPct val="150000"/>
              </a:lnSpc>
            </a:pPr>
            <a:r>
              <a:rPr lang="en-US" sz="2000" dirty="0" smtClean="0">
                <a:latin typeface="Arial Black" panose="020B0A04020102020204" pitchFamily="34" charset="0"/>
              </a:rPr>
              <a:t>Surface area		 = 6 a</a:t>
            </a:r>
            <a:r>
              <a:rPr lang="en-IN" sz="2000" dirty="0" smtClean="0">
                <a:latin typeface="Arial Black" panose="020B0A04020102020204" pitchFamily="34" charset="0"/>
              </a:rPr>
              <a:t>²</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6 x 100</a:t>
            </a:r>
          </a:p>
        </p:txBody>
      </p:sp>
      <p:sp>
        <p:nvSpPr>
          <p:cNvPr id="4" name="TextBox 3"/>
          <p:cNvSpPr txBox="1"/>
          <p:nvPr/>
        </p:nvSpPr>
        <p:spPr>
          <a:xfrm>
            <a:off x="4556566" y="2112714"/>
            <a:ext cx="4392488" cy="967829"/>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30% increased      a  = 13</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Surface area     6 a</a:t>
            </a:r>
            <a:r>
              <a:rPr lang="en-IN" sz="2000" dirty="0" smtClean="0">
                <a:latin typeface="Arial Black" panose="020B0A04020102020204" pitchFamily="34" charset="0"/>
              </a:rPr>
              <a:t>² = 6 x 169</a:t>
            </a:r>
            <a:endParaRPr lang="en-US" sz="2000" dirty="0" smtClean="0">
              <a:latin typeface="Arial Black" panose="020B0A04020102020204" pitchFamily="34" charset="0"/>
            </a:endParaRPr>
          </a:p>
        </p:txBody>
      </p:sp>
      <p:sp>
        <p:nvSpPr>
          <p:cNvPr id="6" name="TextBox 5"/>
          <p:cNvSpPr txBox="1"/>
          <p:nvPr/>
        </p:nvSpPr>
        <p:spPr>
          <a:xfrm>
            <a:off x="2360322" y="3429000"/>
            <a:ext cx="4392488" cy="3323987"/>
          </a:xfrm>
          <a:prstGeom prst="rect">
            <a:avLst/>
          </a:prstGeom>
          <a:noFill/>
        </p:spPr>
        <p:txBody>
          <a:bodyPr wrap="square" rtlCol="0">
            <a:spAutoFit/>
          </a:bodyPr>
          <a:lstStyle/>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6 x 169</a:t>
            </a:r>
          </a:p>
          <a:p>
            <a:pPr>
              <a:lnSpc>
                <a:spcPct val="150000"/>
              </a:lnSpc>
            </a:pPr>
            <a:r>
              <a:rPr lang="en-US" sz="2000" dirty="0" smtClean="0">
                <a:latin typeface="Arial Black" panose="020B0A04020102020204" pitchFamily="34" charset="0"/>
              </a:rPr>
              <a:t> 6 x 100</a:t>
            </a:r>
          </a:p>
          <a:p>
            <a:pPr>
              <a:lnSpc>
                <a:spcPct val="150000"/>
              </a:lnSpc>
            </a:pPr>
            <a:r>
              <a:rPr lang="en-US" sz="2000" dirty="0" smtClean="0">
                <a:latin typeface="Arial Black" panose="020B0A04020102020204" pitchFamily="34" charset="0"/>
              </a:rPr>
              <a:t>= 169</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100</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69% increased</a:t>
            </a:r>
          </a:p>
          <a:p>
            <a:pPr>
              <a:lnSpc>
                <a:spcPct val="150000"/>
              </a:lnSpc>
            </a:pP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                              Answer : c</a:t>
            </a:r>
          </a:p>
        </p:txBody>
      </p:sp>
      <p:cxnSp>
        <p:nvCxnSpPr>
          <p:cNvPr id="8" name="Straight Connector 7"/>
          <p:cNvCxnSpPr/>
          <p:nvPr/>
        </p:nvCxnSpPr>
        <p:spPr>
          <a:xfrm>
            <a:off x="2483768" y="3912914"/>
            <a:ext cx="11521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483768" y="3573016"/>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484748" y="4012036"/>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9003" y="4797152"/>
            <a:ext cx="5750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42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12968" cy="1446550"/>
          </a:xfrm>
          <a:prstGeom prst="rect">
            <a:avLst/>
          </a:prstGeom>
        </p:spPr>
        <p:txBody>
          <a:bodyPr wrap="square">
            <a:spAutoFit/>
          </a:bodyPr>
          <a:lstStyle/>
          <a:p>
            <a:r>
              <a:rPr lang="en-IN" sz="2200" b="1" dirty="0"/>
              <a:t>9. The base of a glass prism is an equilateral triangle of side 4 cm. If its height is 10 cm, find the quantity of glass used to manufacture this prism, given that density </a:t>
            </a:r>
            <a:r>
              <a:rPr lang="en-IN" sz="2200" b="1" dirty="0" smtClean="0"/>
              <a:t>of flint </a:t>
            </a:r>
            <a:r>
              <a:rPr lang="en-IN" sz="2200" b="1" dirty="0"/>
              <a:t>glass is 3700 kg/m3.</a:t>
            </a:r>
          </a:p>
          <a:p>
            <a:r>
              <a:rPr lang="en-IN" sz="2200" b="1" dirty="0"/>
              <a:t>a) 162√3 grams 	b) 132√3 grams	c) 144√3 grams 	d) 148√3 grams</a:t>
            </a:r>
          </a:p>
        </p:txBody>
      </p:sp>
      <p:sp>
        <p:nvSpPr>
          <p:cNvPr id="3" name="TextBox 2"/>
          <p:cNvSpPr txBox="1"/>
          <p:nvPr/>
        </p:nvSpPr>
        <p:spPr>
          <a:xfrm>
            <a:off x="179512" y="1628800"/>
            <a:ext cx="8712968" cy="5170646"/>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Volume of a prism	 = base area x height</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a:t>
            </a:r>
            <a:r>
              <a:rPr lang="en-IN" sz="2000" b="1" dirty="0" smtClean="0">
                <a:latin typeface="Arial Black" panose="020B0A04020102020204" pitchFamily="34" charset="0"/>
              </a:rPr>
              <a:t>√3 / 4) 4</a:t>
            </a:r>
            <a:r>
              <a:rPr lang="en-IN" sz="2000" dirty="0" smtClean="0">
                <a:latin typeface="Arial Black" panose="020B0A04020102020204" pitchFamily="34" charset="0"/>
              </a:rPr>
              <a:t>²  x 10 cm</a:t>
            </a:r>
            <a:r>
              <a:rPr lang="en-US" sz="2000" dirty="0" smtClean="0">
                <a:latin typeface="Arial Black" panose="020B0A04020102020204" pitchFamily="34" charset="0"/>
              </a:rPr>
              <a:t>³</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40</a:t>
            </a:r>
            <a:r>
              <a:rPr lang="en-IN" sz="2000" b="1" dirty="0">
                <a:latin typeface="Arial Black" panose="020B0A04020102020204" pitchFamily="34" charset="0"/>
              </a:rPr>
              <a:t> √</a:t>
            </a:r>
            <a:r>
              <a:rPr lang="en-IN" sz="2000" b="1" dirty="0" smtClean="0">
                <a:latin typeface="Arial Black" panose="020B0A04020102020204" pitchFamily="34" charset="0"/>
              </a:rPr>
              <a:t>3 </a:t>
            </a:r>
            <a:r>
              <a:rPr lang="en-IN" sz="2000" dirty="0">
                <a:latin typeface="Arial Black" panose="020B0A04020102020204" pitchFamily="34" charset="0"/>
              </a:rPr>
              <a:t>cm</a:t>
            </a:r>
            <a:r>
              <a:rPr lang="en-US" sz="2000" dirty="0" smtClean="0">
                <a:latin typeface="Arial Black" panose="020B0A04020102020204" pitchFamily="34" charset="0"/>
              </a:rPr>
              <a:t>³</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a:t>
            </a:r>
            <a:r>
              <a:rPr lang="en-US" sz="2000" dirty="0">
                <a:latin typeface="Arial Black" panose="020B0A04020102020204" pitchFamily="34" charset="0"/>
              </a:rPr>
              <a:t>40</a:t>
            </a:r>
            <a:r>
              <a:rPr lang="en-IN" sz="2000" b="1" dirty="0">
                <a:latin typeface="Arial Black" panose="020B0A04020102020204" pitchFamily="34" charset="0"/>
              </a:rPr>
              <a:t> √</a:t>
            </a:r>
            <a:r>
              <a:rPr lang="en-IN" sz="2000" b="1" dirty="0" smtClean="0">
                <a:latin typeface="Arial Black" panose="020B0A04020102020204" pitchFamily="34" charset="0"/>
              </a:rPr>
              <a:t>3 / 1000000 </a:t>
            </a:r>
            <a:r>
              <a:rPr lang="en-IN" sz="2000" dirty="0">
                <a:latin typeface="Arial Black" panose="020B0A04020102020204" pitchFamily="34" charset="0"/>
              </a:rPr>
              <a:t>m</a:t>
            </a:r>
            <a:r>
              <a:rPr lang="en-US" sz="2000" dirty="0" smtClean="0">
                <a:latin typeface="Arial Black" panose="020B0A04020102020204" pitchFamily="34" charset="0"/>
              </a:rPr>
              <a:t>³</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 4</a:t>
            </a:r>
            <a:r>
              <a:rPr lang="en-IN" sz="2000" b="1" dirty="0" smtClean="0">
                <a:latin typeface="Arial Black" panose="020B0A04020102020204" pitchFamily="34" charset="0"/>
              </a:rPr>
              <a:t> </a:t>
            </a:r>
            <a:r>
              <a:rPr lang="en-IN" sz="2000" b="1" dirty="0">
                <a:latin typeface="Arial Black" panose="020B0A04020102020204" pitchFamily="34" charset="0"/>
              </a:rPr>
              <a:t>√3 / </a:t>
            </a:r>
            <a:r>
              <a:rPr lang="en-IN" sz="2000" b="1" dirty="0" smtClean="0">
                <a:latin typeface="Arial Black" panose="020B0A04020102020204" pitchFamily="34" charset="0"/>
              </a:rPr>
              <a:t>100000 </a:t>
            </a:r>
            <a:r>
              <a:rPr lang="en-IN" sz="2000" dirty="0">
                <a:latin typeface="Arial Black" panose="020B0A04020102020204" pitchFamily="34" charset="0"/>
              </a:rPr>
              <a:t>m</a:t>
            </a:r>
            <a:r>
              <a:rPr lang="en-US" sz="2000" dirty="0" smtClean="0">
                <a:latin typeface="Arial Black" panose="020B0A04020102020204" pitchFamily="34" charset="0"/>
              </a:rPr>
              <a:t>³</a:t>
            </a:r>
          </a:p>
          <a:p>
            <a:pPr>
              <a:lnSpc>
                <a:spcPct val="150000"/>
              </a:lnSpc>
            </a:pPr>
            <a:r>
              <a:rPr lang="en-US" sz="2000" dirty="0" smtClean="0">
                <a:latin typeface="Arial Black" panose="020B0A04020102020204" pitchFamily="34" charset="0"/>
              </a:rPr>
              <a:t>Glass density   	= 3700 kg / </a:t>
            </a:r>
            <a:r>
              <a:rPr lang="en-IN" sz="2000" dirty="0" smtClean="0">
                <a:latin typeface="Arial Black" panose="020B0A04020102020204" pitchFamily="34" charset="0"/>
              </a:rPr>
              <a:t>m</a:t>
            </a:r>
            <a:r>
              <a:rPr lang="en-US" sz="2000" dirty="0" smtClean="0">
                <a:latin typeface="Arial Black" panose="020B0A04020102020204" pitchFamily="34" charset="0"/>
              </a:rPr>
              <a:t>³</a:t>
            </a:r>
          </a:p>
          <a:p>
            <a:pPr>
              <a:lnSpc>
                <a:spcPct val="150000"/>
              </a:lnSpc>
            </a:pPr>
            <a:r>
              <a:rPr lang="en-US" sz="2000" dirty="0" smtClean="0">
                <a:latin typeface="Arial Black" panose="020B0A04020102020204" pitchFamily="34" charset="0"/>
              </a:rPr>
              <a:t>Required glass  = 3700 x </a:t>
            </a:r>
            <a:r>
              <a:rPr lang="en-US" sz="2000" dirty="0">
                <a:latin typeface="Arial Black" panose="020B0A04020102020204" pitchFamily="34" charset="0"/>
              </a:rPr>
              <a:t>40</a:t>
            </a:r>
            <a:r>
              <a:rPr lang="en-IN" sz="2000" b="1" dirty="0">
                <a:latin typeface="Arial Black" panose="020B0A04020102020204" pitchFamily="34" charset="0"/>
              </a:rPr>
              <a:t> √3 </a:t>
            </a:r>
            <a:r>
              <a:rPr lang="en-IN" sz="2000" b="1" dirty="0" smtClean="0">
                <a:latin typeface="Arial Black" panose="020B0A04020102020204" pitchFamily="34" charset="0"/>
              </a:rPr>
              <a:t> kg</a:t>
            </a: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			</a:t>
            </a:r>
            <a:r>
              <a:rPr lang="en-IN" sz="2000" b="1" dirty="0">
                <a:latin typeface="Arial Black" panose="020B0A04020102020204" pitchFamily="34" charset="0"/>
              </a:rPr>
              <a:t> 1000000</a:t>
            </a: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		     = 148</a:t>
            </a:r>
            <a:r>
              <a:rPr lang="en-IN" sz="2000" b="1" dirty="0">
                <a:latin typeface="Arial Black" panose="020B0A04020102020204" pitchFamily="34" charset="0"/>
              </a:rPr>
              <a:t>√</a:t>
            </a:r>
            <a:r>
              <a:rPr lang="en-IN" sz="2000" b="1" dirty="0" smtClean="0">
                <a:latin typeface="Arial Black" panose="020B0A04020102020204" pitchFamily="34" charset="0"/>
              </a:rPr>
              <a:t>3 / 1000	kg</a:t>
            </a:r>
          </a:p>
          <a:p>
            <a:pPr>
              <a:lnSpc>
                <a:spcPct val="150000"/>
              </a:lnSpc>
            </a:pPr>
            <a:r>
              <a:rPr lang="en-IN" sz="2000" b="1" dirty="0">
                <a:latin typeface="Arial Black" panose="020B0A04020102020204" pitchFamily="34" charset="0"/>
              </a:rPr>
              <a:t>	</a:t>
            </a:r>
            <a:r>
              <a:rPr lang="en-IN" sz="2000" b="1" dirty="0" smtClean="0">
                <a:latin typeface="Arial Black" panose="020B0A04020102020204" pitchFamily="34" charset="0"/>
              </a:rPr>
              <a:t>	     = </a:t>
            </a:r>
            <a:r>
              <a:rPr lang="en-US" sz="2000" dirty="0">
                <a:latin typeface="Arial Black" panose="020B0A04020102020204" pitchFamily="34" charset="0"/>
              </a:rPr>
              <a:t>148</a:t>
            </a:r>
            <a:r>
              <a:rPr lang="en-IN" sz="2000" b="1" dirty="0">
                <a:latin typeface="Arial Black" panose="020B0A04020102020204" pitchFamily="34" charset="0"/>
              </a:rPr>
              <a:t>√</a:t>
            </a:r>
            <a:r>
              <a:rPr lang="en-IN" sz="2000" b="1" dirty="0" smtClean="0">
                <a:latin typeface="Arial Black" panose="020B0A04020102020204" pitchFamily="34" charset="0"/>
              </a:rPr>
              <a:t>3 g</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Answer : d</a:t>
            </a:r>
            <a:endParaRPr lang="en-US" sz="2000" dirty="0" smtClean="0">
              <a:latin typeface="Arial Black" panose="020B0A04020102020204" pitchFamily="34" charset="0"/>
            </a:endParaRPr>
          </a:p>
        </p:txBody>
      </p:sp>
      <p:cxnSp>
        <p:nvCxnSpPr>
          <p:cNvPr id="4" name="Straight Connector 3"/>
          <p:cNvCxnSpPr/>
          <p:nvPr/>
        </p:nvCxnSpPr>
        <p:spPr>
          <a:xfrm>
            <a:off x="2771800" y="4869160"/>
            <a:ext cx="17641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995936" y="4941168"/>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131840" y="4437112"/>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779912" y="4943916"/>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932312" y="4529262"/>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4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446550"/>
          </a:xfrm>
          <a:prstGeom prst="rect">
            <a:avLst/>
          </a:prstGeom>
        </p:spPr>
        <p:txBody>
          <a:bodyPr wrap="square">
            <a:spAutoFit/>
          </a:bodyPr>
          <a:lstStyle/>
          <a:p>
            <a:r>
              <a:rPr lang="en-IN" sz="2200" b="1" dirty="0"/>
              <a:t>10. A solid wooden toy is in the shape of right circular cone mounted on the base of a hemisphere of radius 4.2 cm. If the total height of the toy is10.2 cm, find the volume of the wooden toy</a:t>
            </a:r>
          </a:p>
          <a:p>
            <a:r>
              <a:rPr lang="en-IN" sz="2200" b="1" dirty="0"/>
              <a:t>a) </a:t>
            </a:r>
            <a:r>
              <a:rPr lang="en-IN" sz="2200" b="1" dirty="0" smtClean="0"/>
              <a:t>104cm3</a:t>
            </a:r>
            <a:r>
              <a:rPr lang="en-IN" sz="2200" b="1" dirty="0"/>
              <a:t>	</a:t>
            </a:r>
            <a:r>
              <a:rPr lang="en-IN" sz="2200" b="1" dirty="0" smtClean="0"/>
              <a:t>b</a:t>
            </a:r>
            <a:r>
              <a:rPr lang="en-IN" sz="2200" b="1" dirty="0"/>
              <a:t>) 162 cm3	</a:t>
            </a:r>
            <a:r>
              <a:rPr lang="en-IN" sz="2200" b="1" dirty="0" smtClean="0"/>
              <a:t>c</a:t>
            </a:r>
            <a:r>
              <a:rPr lang="en-IN" sz="2200" b="1" dirty="0"/>
              <a:t>) 427 cm3	</a:t>
            </a:r>
            <a:r>
              <a:rPr lang="en-IN" sz="2200" b="1" dirty="0" smtClean="0"/>
              <a:t>d</a:t>
            </a:r>
            <a:r>
              <a:rPr lang="en-IN" sz="2200" b="1" dirty="0"/>
              <a:t>) 266 cm3</a:t>
            </a:r>
          </a:p>
        </p:txBody>
      </p:sp>
      <p:sp>
        <p:nvSpPr>
          <p:cNvPr id="3" name="Chord 2"/>
          <p:cNvSpPr/>
          <p:nvPr/>
        </p:nvSpPr>
        <p:spPr>
          <a:xfrm>
            <a:off x="6372200" y="1563182"/>
            <a:ext cx="1800200" cy="3210699"/>
          </a:xfrm>
          <a:prstGeom prst="chord">
            <a:avLst>
              <a:gd name="adj1" fmla="val 2223662"/>
              <a:gd name="adj2" fmla="val 8693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a:off x="6444208" y="2276872"/>
            <a:ext cx="1656184" cy="151216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p:nvPr/>
        </p:nvCxnSpPr>
        <p:spPr>
          <a:xfrm>
            <a:off x="8555077" y="2276872"/>
            <a:ext cx="0" cy="2497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402678" y="2276872"/>
            <a:ext cx="259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25315" y="3789851"/>
            <a:ext cx="259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25314" y="4773881"/>
            <a:ext cx="259523"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48064" y="3525376"/>
            <a:ext cx="783679" cy="400110"/>
          </a:xfrm>
          <a:prstGeom prst="rect">
            <a:avLst/>
          </a:prstGeom>
          <a:noFill/>
        </p:spPr>
        <p:txBody>
          <a:bodyPr wrap="square" rtlCol="0">
            <a:spAutoFit/>
          </a:bodyPr>
          <a:lstStyle/>
          <a:p>
            <a:r>
              <a:rPr lang="en-US" sz="2000" dirty="0" smtClean="0">
                <a:latin typeface="Arial Black" panose="020B0A04020102020204" pitchFamily="34" charset="0"/>
              </a:rPr>
              <a:t>10.2</a:t>
            </a:r>
            <a:endParaRPr lang="en-IN" sz="2000" dirty="0">
              <a:latin typeface="Arial Black" panose="020B0A04020102020204" pitchFamily="34" charset="0"/>
            </a:endParaRPr>
          </a:p>
        </p:txBody>
      </p:sp>
      <p:cxnSp>
        <p:nvCxnSpPr>
          <p:cNvPr id="18" name="Straight Connector 17"/>
          <p:cNvCxnSpPr/>
          <p:nvPr/>
        </p:nvCxnSpPr>
        <p:spPr>
          <a:xfrm>
            <a:off x="6084168" y="2340898"/>
            <a:ext cx="0" cy="2497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931769" y="2340898"/>
            <a:ext cx="259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54405" y="4837907"/>
            <a:ext cx="25952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81946" y="4190241"/>
            <a:ext cx="631279" cy="400110"/>
          </a:xfrm>
          <a:prstGeom prst="rect">
            <a:avLst/>
          </a:prstGeom>
          <a:noFill/>
        </p:spPr>
        <p:txBody>
          <a:bodyPr wrap="square" rtlCol="0">
            <a:spAutoFit/>
          </a:bodyPr>
          <a:lstStyle/>
          <a:p>
            <a:r>
              <a:rPr lang="en-US" sz="2000" dirty="0">
                <a:latin typeface="Arial Black" panose="020B0A04020102020204" pitchFamily="34" charset="0"/>
              </a:rPr>
              <a:t>4</a:t>
            </a:r>
            <a:r>
              <a:rPr lang="en-US" sz="2000" dirty="0" smtClean="0">
                <a:latin typeface="Arial Black" panose="020B0A04020102020204" pitchFamily="34" charset="0"/>
              </a:rPr>
              <a:t>.2</a:t>
            </a:r>
            <a:endParaRPr lang="en-IN" sz="2000" dirty="0">
              <a:latin typeface="Arial Black" panose="020B0A04020102020204" pitchFamily="34" charset="0"/>
            </a:endParaRPr>
          </a:p>
        </p:txBody>
      </p:sp>
      <p:sp>
        <p:nvSpPr>
          <p:cNvPr id="22" name="TextBox 21"/>
          <p:cNvSpPr txBox="1"/>
          <p:nvPr/>
        </p:nvSpPr>
        <p:spPr>
          <a:xfrm>
            <a:off x="8033476" y="2632846"/>
            <a:ext cx="391839" cy="400110"/>
          </a:xfrm>
          <a:prstGeom prst="rect">
            <a:avLst/>
          </a:prstGeom>
          <a:noFill/>
        </p:spPr>
        <p:txBody>
          <a:bodyPr wrap="square" rtlCol="0">
            <a:spAutoFit/>
          </a:bodyPr>
          <a:lstStyle/>
          <a:p>
            <a:r>
              <a:rPr lang="en-US" sz="2000" dirty="0">
                <a:latin typeface="Arial Black" panose="020B0A04020102020204" pitchFamily="34" charset="0"/>
              </a:rPr>
              <a:t>6</a:t>
            </a:r>
            <a:endParaRPr lang="en-IN" sz="2000" dirty="0">
              <a:latin typeface="Arial Black" panose="020B0A04020102020204" pitchFamily="34" charset="0"/>
            </a:endParaRPr>
          </a:p>
        </p:txBody>
      </p:sp>
      <p:sp>
        <p:nvSpPr>
          <p:cNvPr id="23" name="TextBox 22"/>
          <p:cNvSpPr txBox="1"/>
          <p:nvPr/>
        </p:nvSpPr>
        <p:spPr>
          <a:xfrm>
            <a:off x="179512" y="2094237"/>
            <a:ext cx="4392488" cy="4708981"/>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Volume of the toy</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(2/3</a:t>
            </a:r>
            <a:r>
              <a:rPr lang="en-US" sz="2000" dirty="0">
                <a:latin typeface="Arial Black" panose="020B0A04020102020204" pitchFamily="34" charset="0"/>
              </a:rPr>
              <a:t>) </a:t>
            </a:r>
            <a:r>
              <a:rPr lang="en-US" sz="2000" b="1" dirty="0"/>
              <a:t>∏ </a:t>
            </a:r>
            <a:r>
              <a:rPr lang="en-US" sz="2000" b="1" dirty="0" smtClean="0"/>
              <a:t>r³ +  </a:t>
            </a:r>
            <a:r>
              <a:rPr lang="en-US" sz="2000" dirty="0">
                <a:latin typeface="Arial Black" panose="020B0A04020102020204" pitchFamily="34" charset="0"/>
              </a:rPr>
              <a:t>(1/3) </a:t>
            </a:r>
            <a:r>
              <a:rPr lang="en-US" sz="2000" b="1" dirty="0"/>
              <a:t>∏ </a:t>
            </a:r>
            <a:r>
              <a:rPr lang="en-US" sz="2000" b="1" dirty="0" smtClean="0"/>
              <a:t>r</a:t>
            </a:r>
            <a:r>
              <a:rPr lang="en-US" sz="2000" dirty="0" smtClean="0">
                <a:latin typeface="Arial Black" panose="020B0A04020102020204" pitchFamily="34" charset="0"/>
              </a:rPr>
              <a:t>²h</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a:t>
            </a:r>
            <a:r>
              <a:rPr lang="en-US" sz="2000" dirty="0">
                <a:latin typeface="Arial Black" panose="020B0A04020102020204" pitchFamily="34" charset="0"/>
              </a:rPr>
              <a:t>(1/3) </a:t>
            </a:r>
            <a:r>
              <a:rPr lang="en-US" sz="2000" b="1" dirty="0"/>
              <a:t>∏ </a:t>
            </a:r>
            <a:r>
              <a:rPr lang="en-US" sz="2000" b="1" dirty="0" smtClean="0"/>
              <a:t>r</a:t>
            </a:r>
            <a:r>
              <a:rPr lang="en-US" sz="2000" dirty="0" smtClean="0">
                <a:latin typeface="Arial Black" panose="020B0A04020102020204" pitchFamily="34" charset="0"/>
              </a:rPr>
              <a:t>² ( 2r + h)</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(1/3) (22/7) 4.2</a:t>
            </a:r>
            <a:r>
              <a:rPr lang="en-US" sz="2000" dirty="0" smtClean="0">
                <a:latin typeface="Arial Black" panose="020B0A04020102020204" pitchFamily="34" charset="0"/>
              </a:rPr>
              <a:t>² (8.4 + 6)</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22 x 4.2 x 4.2 x 14.4</a:t>
            </a:r>
            <a:endParaRPr lang="en-US" sz="2000" b="1" dirty="0"/>
          </a:p>
          <a:p>
            <a:pPr>
              <a:lnSpc>
                <a:spcPct val="150000"/>
              </a:lnSpc>
            </a:pPr>
            <a:r>
              <a:rPr lang="en-US" sz="2000" b="1" dirty="0" smtClean="0"/>
              <a:t>	        </a:t>
            </a:r>
            <a:r>
              <a:rPr lang="en-US" sz="2000" b="1" dirty="0" smtClean="0">
                <a:latin typeface="Arial Black" panose="020B0A04020102020204" pitchFamily="34" charset="0"/>
              </a:rPr>
              <a:t>3 </a:t>
            </a:r>
            <a:r>
              <a:rPr lang="en-US" sz="2000" b="1" dirty="0">
                <a:latin typeface="Arial Black" panose="020B0A04020102020204" pitchFamily="34" charset="0"/>
              </a:rPr>
              <a:t>x 7</a:t>
            </a:r>
          </a:p>
          <a:p>
            <a:pPr>
              <a:lnSpc>
                <a:spcPct val="150000"/>
              </a:lnSpc>
            </a:pPr>
            <a:r>
              <a:rPr lang="en-US" sz="2000" dirty="0" smtClean="0">
                <a:latin typeface="Arial Black" panose="020B0A04020102020204" pitchFamily="34" charset="0"/>
              </a:rPr>
              <a:t> = 22 x 1.4 x 0.6 x 14.4</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266.112</a:t>
            </a:r>
          </a:p>
          <a:p>
            <a:pPr>
              <a:lnSpc>
                <a:spcPct val="150000"/>
              </a:lnSpc>
            </a:pP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		Answer : d</a:t>
            </a:r>
          </a:p>
        </p:txBody>
      </p:sp>
      <p:cxnSp>
        <p:nvCxnSpPr>
          <p:cNvPr id="24" name="Straight Connector 23"/>
          <p:cNvCxnSpPr/>
          <p:nvPr/>
        </p:nvCxnSpPr>
        <p:spPr>
          <a:xfrm>
            <a:off x="611560" y="4390296"/>
            <a:ext cx="28083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619672" y="4498009"/>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159732" y="4498009"/>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59732" y="4050398"/>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391597" y="4050398"/>
            <a:ext cx="216024" cy="339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6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7"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11. A square of side 2 cm is cut from each of the four corners of a rectangular sheet of dimension 16 cm X 8 cm. The sheet is then folded to form an open box. What is the volume of the box?</a:t>
            </a:r>
          </a:p>
          <a:p>
            <a:r>
              <a:rPr lang="en-IN" sz="2200" b="1" dirty="0"/>
              <a:t>a) 144 cu.cm	</a:t>
            </a:r>
            <a:r>
              <a:rPr lang="en-IN" sz="2200" b="1" dirty="0" smtClean="0"/>
              <a:t>b</a:t>
            </a:r>
            <a:r>
              <a:rPr lang="en-IN" sz="2200" b="1" dirty="0"/>
              <a:t>) 180 cu.cm	</a:t>
            </a:r>
            <a:r>
              <a:rPr lang="en-IN" sz="2200" b="1" dirty="0" smtClean="0"/>
              <a:t>c</a:t>
            </a:r>
            <a:r>
              <a:rPr lang="en-IN" sz="2200" b="1" dirty="0"/>
              <a:t>) 168 cu.cm	</a:t>
            </a:r>
            <a:r>
              <a:rPr lang="en-IN" sz="2200" b="1" dirty="0" smtClean="0"/>
              <a:t>d)96 </a:t>
            </a:r>
            <a:r>
              <a:rPr lang="en-IN" sz="2200" b="1" dirty="0"/>
              <a:t>cu.cm</a:t>
            </a:r>
          </a:p>
        </p:txBody>
      </p:sp>
      <p:sp>
        <p:nvSpPr>
          <p:cNvPr id="3" name="Rectangle 2"/>
          <p:cNvSpPr/>
          <p:nvPr/>
        </p:nvSpPr>
        <p:spPr>
          <a:xfrm>
            <a:off x="4788024" y="2420888"/>
            <a:ext cx="388843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8244408" y="2420888"/>
            <a:ext cx="432048" cy="432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244408" y="3501008"/>
            <a:ext cx="432048" cy="432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788024" y="3501008"/>
            <a:ext cx="432048" cy="432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788024" y="2420888"/>
            <a:ext cx="432048" cy="432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340401" y="4149080"/>
            <a:ext cx="535855" cy="400110"/>
          </a:xfrm>
          <a:prstGeom prst="rect">
            <a:avLst/>
          </a:prstGeom>
          <a:noFill/>
        </p:spPr>
        <p:txBody>
          <a:bodyPr wrap="square" rtlCol="0">
            <a:spAutoFit/>
          </a:bodyPr>
          <a:lstStyle/>
          <a:p>
            <a:r>
              <a:rPr lang="en-US" sz="2000" dirty="0" smtClean="0">
                <a:latin typeface="Arial Black" panose="020B0A04020102020204" pitchFamily="34" charset="0"/>
              </a:rPr>
              <a:t>16</a:t>
            </a:r>
            <a:endParaRPr lang="en-IN" sz="2000" dirty="0">
              <a:latin typeface="Arial Black" panose="020B0A04020102020204" pitchFamily="34" charset="0"/>
            </a:endParaRPr>
          </a:p>
        </p:txBody>
      </p:sp>
      <p:sp>
        <p:nvSpPr>
          <p:cNvPr id="12" name="TextBox 11"/>
          <p:cNvSpPr txBox="1"/>
          <p:nvPr/>
        </p:nvSpPr>
        <p:spPr>
          <a:xfrm>
            <a:off x="8752161" y="2976917"/>
            <a:ext cx="391839" cy="400110"/>
          </a:xfrm>
          <a:prstGeom prst="rect">
            <a:avLst/>
          </a:prstGeom>
          <a:noFill/>
        </p:spPr>
        <p:txBody>
          <a:bodyPr wrap="square" rtlCol="0">
            <a:spAutoFit/>
          </a:bodyPr>
          <a:lstStyle/>
          <a:p>
            <a:r>
              <a:rPr lang="en-US" sz="2000" dirty="0" smtClean="0">
                <a:latin typeface="Arial Black" panose="020B0A04020102020204" pitchFamily="34" charset="0"/>
              </a:rPr>
              <a:t>8</a:t>
            </a:r>
            <a:endParaRPr lang="en-IN" sz="2000" dirty="0">
              <a:latin typeface="Arial Black" panose="020B0A04020102020204" pitchFamily="34" charset="0"/>
            </a:endParaRPr>
          </a:p>
        </p:txBody>
      </p:sp>
      <p:sp>
        <p:nvSpPr>
          <p:cNvPr id="13" name="TextBox 12"/>
          <p:cNvSpPr txBox="1"/>
          <p:nvPr/>
        </p:nvSpPr>
        <p:spPr>
          <a:xfrm>
            <a:off x="4350947" y="2423344"/>
            <a:ext cx="391839" cy="400110"/>
          </a:xfrm>
          <a:prstGeom prst="rect">
            <a:avLst/>
          </a:prstGeom>
          <a:noFill/>
        </p:spPr>
        <p:txBody>
          <a:bodyPr wrap="square" rtlCol="0">
            <a:spAutoFit/>
          </a:bodyPr>
          <a:lstStyle/>
          <a:p>
            <a:r>
              <a:rPr lang="en-US" sz="2000" dirty="0">
                <a:latin typeface="Arial Black" panose="020B0A04020102020204" pitchFamily="34" charset="0"/>
              </a:rPr>
              <a:t>2</a:t>
            </a:r>
            <a:endParaRPr lang="en-IN" sz="2000" dirty="0">
              <a:latin typeface="Arial Black" panose="020B0A04020102020204" pitchFamily="34" charset="0"/>
            </a:endParaRPr>
          </a:p>
        </p:txBody>
      </p:sp>
      <p:sp>
        <p:nvSpPr>
          <p:cNvPr id="14" name="TextBox 13"/>
          <p:cNvSpPr txBox="1"/>
          <p:nvPr/>
        </p:nvSpPr>
        <p:spPr>
          <a:xfrm>
            <a:off x="4376080" y="3516977"/>
            <a:ext cx="391839" cy="400110"/>
          </a:xfrm>
          <a:prstGeom prst="rect">
            <a:avLst/>
          </a:prstGeom>
          <a:noFill/>
        </p:spPr>
        <p:txBody>
          <a:bodyPr wrap="square" rtlCol="0">
            <a:spAutoFit/>
          </a:bodyPr>
          <a:lstStyle/>
          <a:p>
            <a:r>
              <a:rPr lang="en-US" sz="2000" dirty="0">
                <a:latin typeface="Arial Black" panose="020B0A04020102020204" pitchFamily="34" charset="0"/>
              </a:rPr>
              <a:t>2</a:t>
            </a:r>
            <a:endParaRPr lang="en-IN" sz="2000" dirty="0">
              <a:latin typeface="Arial Black" panose="020B0A04020102020204" pitchFamily="34" charset="0"/>
            </a:endParaRPr>
          </a:p>
        </p:txBody>
      </p:sp>
      <p:sp>
        <p:nvSpPr>
          <p:cNvPr id="16" name="TextBox 15"/>
          <p:cNvSpPr txBox="1"/>
          <p:nvPr/>
        </p:nvSpPr>
        <p:spPr>
          <a:xfrm>
            <a:off x="8264512" y="1981363"/>
            <a:ext cx="391839" cy="400110"/>
          </a:xfrm>
          <a:prstGeom prst="rect">
            <a:avLst/>
          </a:prstGeom>
          <a:noFill/>
        </p:spPr>
        <p:txBody>
          <a:bodyPr wrap="square" rtlCol="0">
            <a:spAutoFit/>
          </a:bodyPr>
          <a:lstStyle/>
          <a:p>
            <a:r>
              <a:rPr lang="en-US" sz="2000" dirty="0">
                <a:latin typeface="Arial Black" panose="020B0A04020102020204" pitchFamily="34" charset="0"/>
              </a:rPr>
              <a:t>2</a:t>
            </a:r>
            <a:endParaRPr lang="en-IN" sz="2000" dirty="0">
              <a:latin typeface="Arial Black" panose="020B0A04020102020204" pitchFamily="34" charset="0"/>
            </a:endParaRPr>
          </a:p>
        </p:txBody>
      </p:sp>
      <p:sp>
        <p:nvSpPr>
          <p:cNvPr id="17" name="TextBox 16"/>
          <p:cNvSpPr txBox="1"/>
          <p:nvPr/>
        </p:nvSpPr>
        <p:spPr>
          <a:xfrm>
            <a:off x="8244408" y="3959222"/>
            <a:ext cx="391839" cy="400110"/>
          </a:xfrm>
          <a:prstGeom prst="rect">
            <a:avLst/>
          </a:prstGeom>
          <a:noFill/>
        </p:spPr>
        <p:txBody>
          <a:bodyPr wrap="square" rtlCol="0">
            <a:spAutoFit/>
          </a:bodyPr>
          <a:lstStyle/>
          <a:p>
            <a:r>
              <a:rPr lang="en-US" sz="2000" dirty="0">
                <a:latin typeface="Arial Black" panose="020B0A04020102020204" pitchFamily="34" charset="0"/>
              </a:rPr>
              <a:t>2</a:t>
            </a:r>
            <a:endParaRPr lang="en-IN" sz="2000" dirty="0">
              <a:latin typeface="Arial Black" panose="020B0A04020102020204" pitchFamily="34" charset="0"/>
            </a:endParaRPr>
          </a:p>
        </p:txBody>
      </p:sp>
      <p:sp>
        <p:nvSpPr>
          <p:cNvPr id="18" name="TextBox 17"/>
          <p:cNvSpPr txBox="1"/>
          <p:nvPr/>
        </p:nvSpPr>
        <p:spPr>
          <a:xfrm>
            <a:off x="6340401" y="1981363"/>
            <a:ext cx="535855" cy="400110"/>
          </a:xfrm>
          <a:prstGeom prst="rect">
            <a:avLst/>
          </a:prstGeom>
          <a:noFill/>
        </p:spPr>
        <p:txBody>
          <a:bodyPr wrap="square" rtlCol="0">
            <a:spAutoFit/>
          </a:bodyPr>
          <a:lstStyle/>
          <a:p>
            <a:r>
              <a:rPr lang="en-US" sz="2000" dirty="0" smtClean="0">
                <a:latin typeface="Arial Black" panose="020B0A04020102020204" pitchFamily="34" charset="0"/>
              </a:rPr>
              <a:t>12</a:t>
            </a:r>
            <a:endParaRPr lang="en-IN" sz="2000" dirty="0">
              <a:latin typeface="Arial Black" panose="020B0A04020102020204" pitchFamily="34" charset="0"/>
            </a:endParaRPr>
          </a:p>
        </p:txBody>
      </p:sp>
      <p:sp>
        <p:nvSpPr>
          <p:cNvPr id="19" name="TextBox 18"/>
          <p:cNvSpPr txBox="1"/>
          <p:nvPr/>
        </p:nvSpPr>
        <p:spPr>
          <a:xfrm>
            <a:off x="4350946" y="2993227"/>
            <a:ext cx="391839" cy="400110"/>
          </a:xfrm>
          <a:prstGeom prst="rect">
            <a:avLst/>
          </a:prstGeom>
          <a:noFill/>
        </p:spPr>
        <p:txBody>
          <a:bodyPr wrap="square" rtlCol="0">
            <a:spAutoFit/>
          </a:bodyPr>
          <a:lstStyle/>
          <a:p>
            <a:r>
              <a:rPr lang="en-US" sz="2000" dirty="0">
                <a:latin typeface="Arial Black" panose="020B0A04020102020204" pitchFamily="34" charset="0"/>
              </a:rPr>
              <a:t>4</a:t>
            </a:r>
            <a:endParaRPr lang="en-IN" sz="2000" dirty="0">
              <a:latin typeface="Arial Black" panose="020B0A04020102020204" pitchFamily="34" charset="0"/>
            </a:endParaRPr>
          </a:p>
        </p:txBody>
      </p:sp>
      <p:sp>
        <p:nvSpPr>
          <p:cNvPr id="20" name="TextBox 19"/>
          <p:cNvSpPr txBox="1"/>
          <p:nvPr/>
        </p:nvSpPr>
        <p:spPr>
          <a:xfrm>
            <a:off x="154377" y="2438308"/>
            <a:ext cx="3913567" cy="3323987"/>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Volume of the box</a:t>
            </a:r>
          </a:p>
          <a:p>
            <a:pPr>
              <a:lnSpc>
                <a:spcPct val="150000"/>
              </a:lnSpc>
            </a:pPr>
            <a:r>
              <a:rPr lang="en-US" sz="2000" dirty="0" smtClean="0">
                <a:latin typeface="Arial Black" panose="020B0A04020102020204" pitchFamily="34" charset="0"/>
              </a:rPr>
              <a:t>	= 12 x 4 x 2</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 96</a:t>
            </a:r>
          </a:p>
          <a:p>
            <a:pPr>
              <a:lnSpc>
                <a:spcPct val="150000"/>
              </a:lnSpc>
            </a:pPr>
            <a:endParaRPr lang="en-US" sz="2000" dirty="0">
              <a:latin typeface="Arial Black" panose="020B0A04020102020204" pitchFamily="34" charset="0"/>
            </a:endParaRPr>
          </a:p>
          <a:p>
            <a:pPr>
              <a:lnSpc>
                <a:spcPct val="150000"/>
              </a:lnSpc>
            </a:pPr>
            <a:endParaRPr lang="en-US" sz="2000" dirty="0" smtClean="0">
              <a:latin typeface="Arial Black" panose="020B0A04020102020204" pitchFamily="34" charset="0"/>
            </a:endParaRPr>
          </a:p>
          <a:p>
            <a:pPr>
              <a:lnSpc>
                <a:spcPct val="150000"/>
              </a:lnSpc>
            </a:pP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		Answer : d</a:t>
            </a:r>
          </a:p>
        </p:txBody>
      </p:sp>
    </p:spTree>
    <p:extLst>
      <p:ext uri="{BB962C8B-B14F-4D97-AF65-F5344CB8AC3E}">
        <p14:creationId xmlns:p14="http://schemas.microsoft.com/office/powerpoint/2010/main" val="271361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0" grpId="0" animBg="1"/>
      <p:bldP spid="11" grpId="0"/>
      <p:bldP spid="12" grpId="0"/>
      <p:bldP spid="13" grpId="0"/>
      <p:bldP spid="14" grpId="0"/>
      <p:bldP spid="16" grpId="0"/>
      <p:bldP spid="17"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412776"/>
            <a:ext cx="752475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39852" y="299392"/>
            <a:ext cx="2376264" cy="547522"/>
          </a:xfrm>
          <a:prstGeom prst="rect">
            <a:avLst/>
          </a:prstGeom>
          <a:noFill/>
        </p:spPr>
        <p:txBody>
          <a:bodyPr wrap="square" rtlCol="0">
            <a:spAutoFit/>
          </a:bodyPr>
          <a:lstStyle/>
          <a:p>
            <a:pPr algn="ctr">
              <a:lnSpc>
                <a:spcPct val="150000"/>
              </a:lnSpc>
            </a:pPr>
            <a:r>
              <a:rPr lang="en-US" sz="2200" dirty="0" smtClean="0">
                <a:latin typeface="Arial Black" panose="020B0A04020102020204" pitchFamily="34" charset="0"/>
              </a:rPr>
              <a:t>Trigonometry</a:t>
            </a:r>
          </a:p>
        </p:txBody>
      </p:sp>
    </p:spTree>
    <p:extLst>
      <p:ext uri="{BB962C8B-B14F-4D97-AF65-F5344CB8AC3E}">
        <p14:creationId xmlns:p14="http://schemas.microsoft.com/office/powerpoint/2010/main" val="145345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98978"/>
            <a:ext cx="34671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693317"/>
            <a:ext cx="34385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14940" y="332049"/>
            <a:ext cx="3060340" cy="600164"/>
          </a:xfrm>
          <a:prstGeom prst="rect">
            <a:avLst/>
          </a:prstGeom>
          <a:noFill/>
        </p:spPr>
        <p:txBody>
          <a:bodyPr wrap="square" rtlCol="0">
            <a:spAutoFit/>
          </a:bodyPr>
          <a:lstStyle/>
          <a:p>
            <a:pPr algn="ctr">
              <a:lnSpc>
                <a:spcPct val="150000"/>
              </a:lnSpc>
            </a:pPr>
            <a:r>
              <a:rPr lang="en-US" sz="2200" dirty="0" smtClean="0">
                <a:latin typeface="Arial Black" panose="020B0A04020102020204" pitchFamily="34" charset="0"/>
              </a:rPr>
              <a:t>Angle of Elevation</a:t>
            </a:r>
          </a:p>
        </p:txBody>
      </p:sp>
      <p:sp>
        <p:nvSpPr>
          <p:cNvPr id="6" name="TextBox 5"/>
          <p:cNvSpPr txBox="1"/>
          <p:nvPr/>
        </p:nvSpPr>
        <p:spPr>
          <a:xfrm>
            <a:off x="4972424" y="337987"/>
            <a:ext cx="3627332" cy="600164"/>
          </a:xfrm>
          <a:prstGeom prst="rect">
            <a:avLst/>
          </a:prstGeom>
          <a:noFill/>
        </p:spPr>
        <p:txBody>
          <a:bodyPr wrap="square" rtlCol="0">
            <a:spAutoFit/>
          </a:bodyPr>
          <a:lstStyle/>
          <a:p>
            <a:pPr algn="ctr">
              <a:lnSpc>
                <a:spcPct val="150000"/>
              </a:lnSpc>
            </a:pPr>
            <a:r>
              <a:rPr lang="en-US" sz="2200" dirty="0" smtClean="0">
                <a:latin typeface="Arial Black" panose="020B0A04020102020204" pitchFamily="34" charset="0"/>
              </a:rPr>
              <a:t>Angle of Depression</a:t>
            </a:r>
          </a:p>
        </p:txBody>
      </p:sp>
    </p:spTree>
    <p:extLst>
      <p:ext uri="{BB962C8B-B14F-4D97-AF65-F5344CB8AC3E}">
        <p14:creationId xmlns:p14="http://schemas.microsoft.com/office/powerpoint/2010/main" val="167271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784976" cy="1446550"/>
          </a:xfrm>
          <a:prstGeom prst="rect">
            <a:avLst/>
          </a:prstGeom>
        </p:spPr>
        <p:txBody>
          <a:bodyPr wrap="square">
            <a:spAutoFit/>
          </a:bodyPr>
          <a:lstStyle/>
          <a:p>
            <a:r>
              <a:rPr lang="en-IN" sz="2200" b="1" dirty="0"/>
              <a:t>1. A tower stands on a horizontal plane, a man on the ground 100m from the base of the tower finds the angle of elevation of the top of the tower to be 30 degrees. What is the height of the tower?</a:t>
            </a:r>
          </a:p>
          <a:p>
            <a:r>
              <a:rPr lang="en-IN" sz="2200" b="1" dirty="0"/>
              <a:t>a)100m 	</a:t>
            </a:r>
            <a:r>
              <a:rPr lang="en-IN" sz="2200" b="1" dirty="0" smtClean="0"/>
              <a:t>b</a:t>
            </a:r>
            <a:r>
              <a:rPr lang="en-IN" sz="2200" b="1" dirty="0"/>
              <a:t>) 100√3	</a:t>
            </a:r>
            <a:r>
              <a:rPr lang="en-IN" sz="2200" b="1" dirty="0" smtClean="0"/>
              <a:t>c)100</a:t>
            </a:r>
            <a:r>
              <a:rPr lang="en-IN" sz="2200" b="1" dirty="0"/>
              <a:t>/√3	</a:t>
            </a:r>
            <a:r>
              <a:rPr lang="en-IN" sz="2200" b="1" dirty="0" smtClean="0"/>
              <a:t>d</a:t>
            </a:r>
            <a:r>
              <a:rPr lang="en-IN" sz="2200" b="1" dirty="0"/>
              <a:t>) None of these</a:t>
            </a:r>
          </a:p>
        </p:txBody>
      </p:sp>
      <p:sp>
        <p:nvSpPr>
          <p:cNvPr id="3" name="TextBox 2"/>
          <p:cNvSpPr txBox="1"/>
          <p:nvPr/>
        </p:nvSpPr>
        <p:spPr>
          <a:xfrm>
            <a:off x="827584" y="2132856"/>
            <a:ext cx="3913567" cy="3785652"/>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tan </a:t>
            </a:r>
            <a:r>
              <a:rPr lang="el-GR" sz="2000" dirty="0">
                <a:latin typeface="Arial Black" panose="020B0A04020102020204" pitchFamily="34" charset="0"/>
              </a:rPr>
              <a:t>θ</a:t>
            </a:r>
            <a:r>
              <a:rPr lang="en-US" sz="2000" dirty="0">
                <a:latin typeface="Arial Black" panose="020B0A04020102020204" pitchFamily="34" charset="0"/>
              </a:rPr>
              <a:t> </a:t>
            </a:r>
            <a:r>
              <a:rPr lang="en-US" sz="2000" dirty="0" smtClean="0">
                <a:latin typeface="Arial Black" panose="020B0A04020102020204" pitchFamily="34" charset="0"/>
              </a:rPr>
              <a:t>  = </a:t>
            </a:r>
            <a:r>
              <a:rPr lang="en-US" sz="2000" dirty="0" err="1">
                <a:latin typeface="Arial Black" panose="020B0A04020102020204" pitchFamily="34" charset="0"/>
              </a:rPr>
              <a:t>opp</a:t>
            </a:r>
            <a:r>
              <a:rPr lang="en-US" sz="2000" dirty="0">
                <a:latin typeface="Arial Black" panose="020B0A04020102020204" pitchFamily="34" charset="0"/>
              </a:rPr>
              <a:t> / </a:t>
            </a:r>
            <a:r>
              <a:rPr lang="en-US" sz="2000" dirty="0" err="1">
                <a:latin typeface="Arial Black" panose="020B0A04020102020204" pitchFamily="34" charset="0"/>
              </a:rPr>
              <a:t>adj</a:t>
            </a:r>
            <a:r>
              <a:rPr lang="en-US" sz="2000" dirty="0">
                <a:latin typeface="Arial Black" panose="020B0A04020102020204" pitchFamily="34" charset="0"/>
              </a:rPr>
              <a:t> </a:t>
            </a:r>
            <a:endParaRPr lang="en-US" sz="2000" dirty="0" smtClean="0">
              <a:latin typeface="Arial Black" panose="020B0A04020102020204" pitchFamily="34" charset="0"/>
            </a:endParaRPr>
          </a:p>
          <a:p>
            <a:pPr>
              <a:lnSpc>
                <a:spcPct val="150000"/>
              </a:lnSpc>
            </a:pPr>
            <a:r>
              <a:rPr lang="en-US" sz="2000" dirty="0">
                <a:latin typeface="Arial Black" panose="020B0A04020102020204" pitchFamily="34" charset="0"/>
              </a:rPr>
              <a:t>t</a:t>
            </a:r>
            <a:r>
              <a:rPr lang="en-US" sz="2000" dirty="0" smtClean="0">
                <a:latin typeface="Arial Black" panose="020B0A04020102020204" pitchFamily="34" charset="0"/>
              </a:rPr>
              <a:t>an 30 =  h / 100</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1 / </a:t>
            </a:r>
            <a:r>
              <a:rPr lang="en-IN" sz="2000" b="1" dirty="0">
                <a:latin typeface="Arial Black" panose="020B0A04020102020204" pitchFamily="34" charset="0"/>
              </a:rPr>
              <a:t>√3 </a:t>
            </a:r>
            <a:r>
              <a:rPr lang="en-IN" sz="2000" b="1" dirty="0" smtClean="0">
                <a:latin typeface="Arial Black" panose="020B0A04020102020204" pitchFamily="34" charset="0"/>
              </a:rPr>
              <a:t> =  h / 100</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 100 / </a:t>
            </a:r>
            <a:r>
              <a:rPr lang="en-IN" sz="2000" b="1" dirty="0">
                <a:latin typeface="Arial Black" panose="020B0A04020102020204" pitchFamily="34" charset="0"/>
              </a:rPr>
              <a:t>√3</a:t>
            </a:r>
            <a:endParaRPr lang="en-US" sz="2000" dirty="0">
              <a:latin typeface="Arial Black" panose="020B0A04020102020204" pitchFamily="34" charset="0"/>
            </a:endParaRPr>
          </a:p>
          <a:p>
            <a:pPr>
              <a:lnSpc>
                <a:spcPct val="150000"/>
              </a:lnSpc>
            </a:pPr>
            <a:endParaRPr lang="en-US" sz="2000" dirty="0">
              <a:latin typeface="Arial Black" panose="020B0A04020102020204" pitchFamily="34" charset="0"/>
            </a:endParaRPr>
          </a:p>
          <a:p>
            <a:pPr>
              <a:lnSpc>
                <a:spcPct val="150000"/>
              </a:lnSpc>
            </a:pPr>
            <a:endParaRPr lang="en-US" sz="2000" dirty="0" smtClean="0">
              <a:latin typeface="Arial Black" panose="020B0A04020102020204" pitchFamily="34" charset="0"/>
            </a:endParaRPr>
          </a:p>
          <a:p>
            <a:pPr>
              <a:lnSpc>
                <a:spcPct val="150000"/>
              </a:lnSpc>
            </a:pPr>
            <a:endParaRPr lang="en-US" sz="2000" dirty="0">
              <a:latin typeface="Arial Black" panose="020B0A04020102020204" pitchFamily="34" charset="0"/>
            </a:endParaRPr>
          </a:p>
          <a:p>
            <a:pPr>
              <a:lnSpc>
                <a:spcPct val="150000"/>
              </a:lnSpc>
            </a:pPr>
            <a:r>
              <a:rPr lang="en-US" sz="2000" dirty="0" smtClean="0">
                <a:latin typeface="Arial Black" panose="020B0A04020102020204" pitchFamily="34" charset="0"/>
              </a:rPr>
              <a:t>		Answer : c</a:t>
            </a:r>
          </a:p>
        </p:txBody>
      </p:sp>
      <p:sp>
        <p:nvSpPr>
          <p:cNvPr id="13" name="Right Triangle 12"/>
          <p:cNvSpPr/>
          <p:nvPr/>
        </p:nvSpPr>
        <p:spPr>
          <a:xfrm>
            <a:off x="6728758" y="2552422"/>
            <a:ext cx="1728192" cy="199880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c 14"/>
          <p:cNvSpPr/>
          <p:nvPr/>
        </p:nvSpPr>
        <p:spPr>
          <a:xfrm flipH="1">
            <a:off x="6372200" y="4824249"/>
            <a:ext cx="288032" cy="521476"/>
          </a:xfrm>
          <a:prstGeom prst="arc">
            <a:avLst/>
          </a:prstGeom>
          <a:no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Circular Arrow 15"/>
          <p:cNvSpPr/>
          <p:nvPr/>
        </p:nvSpPr>
        <p:spPr>
          <a:xfrm>
            <a:off x="7799351" y="4164760"/>
            <a:ext cx="720080" cy="398948"/>
          </a:xfrm>
          <a:prstGeom prst="circularArrow">
            <a:avLst>
              <a:gd name="adj1" fmla="val 17877"/>
              <a:gd name="adj2" fmla="val 1142319"/>
              <a:gd name="adj3" fmla="val 14874644"/>
              <a:gd name="adj4" fmla="val 6483293"/>
              <a:gd name="adj5" fmla="val 12500"/>
            </a:avLst>
          </a:prstGeom>
          <a:solidFill>
            <a:schemeClr val="tx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TextBox 16"/>
          <p:cNvSpPr txBox="1"/>
          <p:nvPr/>
        </p:nvSpPr>
        <p:spPr>
          <a:xfrm>
            <a:off x="7276470" y="4151116"/>
            <a:ext cx="711739" cy="400110"/>
          </a:xfrm>
          <a:prstGeom prst="rect">
            <a:avLst/>
          </a:prstGeom>
          <a:noFill/>
        </p:spPr>
        <p:txBody>
          <a:bodyPr wrap="square" rtlCol="0">
            <a:spAutoFit/>
          </a:bodyPr>
          <a:lstStyle/>
          <a:p>
            <a:r>
              <a:rPr lang="en-US" sz="2000" dirty="0" smtClean="0">
                <a:latin typeface="Arial Black" panose="020B0A04020102020204" pitchFamily="34" charset="0"/>
              </a:rPr>
              <a:t>30</a:t>
            </a:r>
            <a:r>
              <a:rPr lang="en-US" sz="2000" dirty="0" smtClean="0">
                <a:latin typeface="Calibri"/>
              </a:rPr>
              <a:t>⁰</a:t>
            </a:r>
            <a:endParaRPr lang="en-IN" sz="2000" dirty="0">
              <a:latin typeface="Arial Black" panose="020B0A04020102020204" pitchFamily="34" charset="0"/>
            </a:endParaRPr>
          </a:p>
        </p:txBody>
      </p:sp>
      <p:sp>
        <p:nvSpPr>
          <p:cNvPr id="18" name="TextBox 17"/>
          <p:cNvSpPr txBox="1"/>
          <p:nvPr/>
        </p:nvSpPr>
        <p:spPr>
          <a:xfrm>
            <a:off x="7087612" y="4624194"/>
            <a:ext cx="711739" cy="400110"/>
          </a:xfrm>
          <a:prstGeom prst="rect">
            <a:avLst/>
          </a:prstGeom>
          <a:noFill/>
        </p:spPr>
        <p:txBody>
          <a:bodyPr wrap="square" rtlCol="0">
            <a:spAutoFit/>
          </a:bodyPr>
          <a:lstStyle/>
          <a:p>
            <a:r>
              <a:rPr lang="en-US" sz="2000" dirty="0" smtClean="0">
                <a:latin typeface="Arial Black" panose="020B0A04020102020204" pitchFamily="34" charset="0"/>
              </a:rPr>
              <a:t>100</a:t>
            </a:r>
            <a:endParaRPr lang="en-IN" sz="2000" dirty="0">
              <a:latin typeface="Arial Black" panose="020B0A04020102020204" pitchFamily="34" charset="0"/>
            </a:endParaRPr>
          </a:p>
        </p:txBody>
      </p:sp>
      <p:sp>
        <p:nvSpPr>
          <p:cNvPr id="19" name="TextBox 18"/>
          <p:cNvSpPr txBox="1"/>
          <p:nvPr/>
        </p:nvSpPr>
        <p:spPr>
          <a:xfrm>
            <a:off x="6338281" y="3364251"/>
            <a:ext cx="355870" cy="400110"/>
          </a:xfrm>
          <a:prstGeom prst="rect">
            <a:avLst/>
          </a:prstGeom>
          <a:noFill/>
        </p:spPr>
        <p:txBody>
          <a:bodyPr wrap="square" rtlCol="0">
            <a:spAutoFit/>
          </a:bodyPr>
          <a:lstStyle/>
          <a:p>
            <a:r>
              <a:rPr lang="en-US" sz="2000" dirty="0" smtClean="0">
                <a:latin typeface="Arial Black" panose="020B0A04020102020204" pitchFamily="34" charset="0"/>
              </a:rPr>
              <a:t>h</a:t>
            </a:r>
            <a:endParaRPr lang="en-IN" sz="2000" dirty="0">
              <a:latin typeface="Arial Black" panose="020B0A04020102020204" pitchFamily="34" charset="0"/>
            </a:endParaRPr>
          </a:p>
        </p:txBody>
      </p:sp>
    </p:spTree>
    <p:extLst>
      <p:ext uri="{BB962C8B-B14F-4D97-AF65-F5344CB8AC3E}">
        <p14:creationId xmlns:p14="http://schemas.microsoft.com/office/powerpoint/2010/main" val="40889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p:bldP spid="18"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856984" cy="1446550"/>
          </a:xfrm>
          <a:prstGeom prst="rect">
            <a:avLst/>
          </a:prstGeom>
        </p:spPr>
        <p:txBody>
          <a:bodyPr wrap="square">
            <a:spAutoFit/>
          </a:bodyPr>
          <a:lstStyle/>
          <a:p>
            <a:r>
              <a:rPr lang="en-IN" sz="2200" b="1" dirty="0"/>
              <a:t>2. A pole being broken by the wind , the top struck the ground at an angle of 30˚ and at a distance of 21m from the foot of the pole. Find the total height of </a:t>
            </a:r>
            <a:r>
              <a:rPr lang="en-IN" sz="2200" b="1"/>
              <a:t>the </a:t>
            </a:r>
            <a:r>
              <a:rPr lang="en-IN" sz="2200" b="1" smtClean="0"/>
              <a:t>pole.</a:t>
            </a:r>
            <a:endParaRPr lang="en-IN" sz="2200" b="1" dirty="0"/>
          </a:p>
          <a:p>
            <a:r>
              <a:rPr lang="en-IN" sz="2200" b="1" dirty="0"/>
              <a:t>a)21m		</a:t>
            </a:r>
            <a:r>
              <a:rPr lang="en-IN" sz="2200" b="1" dirty="0" smtClean="0"/>
              <a:t>b</a:t>
            </a:r>
            <a:r>
              <a:rPr lang="en-IN" sz="2200" b="1" dirty="0"/>
              <a:t>) 21√3		c) 21/√3 	</a:t>
            </a:r>
            <a:r>
              <a:rPr lang="en-IN" sz="2200" b="1" dirty="0" smtClean="0"/>
              <a:t>d</a:t>
            </a:r>
            <a:r>
              <a:rPr lang="en-IN" sz="2200" b="1" dirty="0"/>
              <a:t>) None of these</a:t>
            </a:r>
          </a:p>
        </p:txBody>
      </p:sp>
      <p:sp>
        <p:nvSpPr>
          <p:cNvPr id="3" name="Right Triangle 2"/>
          <p:cNvSpPr/>
          <p:nvPr/>
        </p:nvSpPr>
        <p:spPr>
          <a:xfrm>
            <a:off x="6728758" y="2552422"/>
            <a:ext cx="1728192" cy="1998804"/>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ircular Arrow 3"/>
          <p:cNvSpPr/>
          <p:nvPr/>
        </p:nvSpPr>
        <p:spPr>
          <a:xfrm>
            <a:off x="7799351" y="4164760"/>
            <a:ext cx="720080" cy="398948"/>
          </a:xfrm>
          <a:prstGeom prst="circularArrow">
            <a:avLst>
              <a:gd name="adj1" fmla="val 17877"/>
              <a:gd name="adj2" fmla="val 1142319"/>
              <a:gd name="adj3" fmla="val 14874644"/>
              <a:gd name="adj4" fmla="val 6483293"/>
              <a:gd name="adj5" fmla="val 12500"/>
            </a:avLst>
          </a:prstGeom>
          <a:solidFill>
            <a:schemeClr val="tx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p:cNvSpPr txBox="1"/>
          <p:nvPr/>
        </p:nvSpPr>
        <p:spPr>
          <a:xfrm>
            <a:off x="7276470" y="4151116"/>
            <a:ext cx="711739" cy="400110"/>
          </a:xfrm>
          <a:prstGeom prst="rect">
            <a:avLst/>
          </a:prstGeom>
          <a:noFill/>
        </p:spPr>
        <p:txBody>
          <a:bodyPr wrap="square" rtlCol="0">
            <a:spAutoFit/>
          </a:bodyPr>
          <a:lstStyle/>
          <a:p>
            <a:r>
              <a:rPr lang="en-US" sz="2000" dirty="0" smtClean="0">
                <a:latin typeface="Arial Black" panose="020B0A04020102020204" pitchFamily="34" charset="0"/>
              </a:rPr>
              <a:t>30</a:t>
            </a:r>
            <a:r>
              <a:rPr lang="en-US" sz="2000" dirty="0" smtClean="0">
                <a:latin typeface="Calibri"/>
              </a:rPr>
              <a:t>⁰</a:t>
            </a:r>
            <a:endParaRPr lang="en-IN" sz="2000" dirty="0">
              <a:latin typeface="Arial Black" panose="020B0A04020102020204" pitchFamily="34" charset="0"/>
            </a:endParaRPr>
          </a:p>
        </p:txBody>
      </p:sp>
      <p:sp>
        <p:nvSpPr>
          <p:cNvPr id="6" name="TextBox 5"/>
          <p:cNvSpPr txBox="1"/>
          <p:nvPr/>
        </p:nvSpPr>
        <p:spPr>
          <a:xfrm>
            <a:off x="7276470" y="4624194"/>
            <a:ext cx="522881" cy="400110"/>
          </a:xfrm>
          <a:prstGeom prst="rect">
            <a:avLst/>
          </a:prstGeom>
          <a:noFill/>
        </p:spPr>
        <p:txBody>
          <a:bodyPr wrap="square" rtlCol="0">
            <a:spAutoFit/>
          </a:bodyPr>
          <a:lstStyle/>
          <a:p>
            <a:r>
              <a:rPr lang="en-US" sz="2000" dirty="0" smtClean="0">
                <a:latin typeface="Arial Black" panose="020B0A04020102020204" pitchFamily="34" charset="0"/>
              </a:rPr>
              <a:t>21</a:t>
            </a:r>
            <a:endParaRPr lang="en-IN" sz="2000" dirty="0">
              <a:latin typeface="Arial Black" panose="020B0A04020102020204" pitchFamily="34" charset="0"/>
            </a:endParaRPr>
          </a:p>
        </p:txBody>
      </p:sp>
      <p:sp>
        <p:nvSpPr>
          <p:cNvPr id="7" name="TextBox 6"/>
          <p:cNvSpPr txBox="1"/>
          <p:nvPr/>
        </p:nvSpPr>
        <p:spPr>
          <a:xfrm>
            <a:off x="8519431" y="4346173"/>
            <a:ext cx="360040" cy="400110"/>
          </a:xfrm>
          <a:prstGeom prst="rect">
            <a:avLst/>
          </a:prstGeom>
          <a:noFill/>
        </p:spPr>
        <p:txBody>
          <a:bodyPr wrap="square" rtlCol="0">
            <a:spAutoFit/>
          </a:bodyPr>
          <a:lstStyle/>
          <a:p>
            <a:r>
              <a:rPr lang="en-US" sz="2000" dirty="0">
                <a:latin typeface="Arial Black" panose="020B0A04020102020204" pitchFamily="34" charset="0"/>
              </a:rPr>
              <a:t>C</a:t>
            </a:r>
            <a:endParaRPr lang="en-IN" sz="2000" dirty="0">
              <a:latin typeface="Arial Black" panose="020B0A04020102020204" pitchFamily="34" charset="0"/>
            </a:endParaRPr>
          </a:p>
        </p:txBody>
      </p:sp>
      <p:sp>
        <p:nvSpPr>
          <p:cNvPr id="8" name="TextBox 7"/>
          <p:cNvSpPr txBox="1"/>
          <p:nvPr/>
        </p:nvSpPr>
        <p:spPr>
          <a:xfrm>
            <a:off x="6293530" y="4379820"/>
            <a:ext cx="360040" cy="400110"/>
          </a:xfrm>
          <a:prstGeom prst="rect">
            <a:avLst/>
          </a:prstGeom>
          <a:noFill/>
        </p:spPr>
        <p:txBody>
          <a:bodyPr wrap="square" rtlCol="0">
            <a:spAutoFit/>
          </a:bodyPr>
          <a:lstStyle/>
          <a:p>
            <a:r>
              <a:rPr lang="en-US" sz="2000" dirty="0">
                <a:latin typeface="Arial Black" panose="020B0A04020102020204" pitchFamily="34" charset="0"/>
              </a:rPr>
              <a:t>A</a:t>
            </a:r>
            <a:endParaRPr lang="en-IN" sz="2000" dirty="0">
              <a:latin typeface="Arial Black" panose="020B0A04020102020204" pitchFamily="34" charset="0"/>
            </a:endParaRPr>
          </a:p>
        </p:txBody>
      </p:sp>
      <p:sp>
        <p:nvSpPr>
          <p:cNvPr id="9" name="TextBox 8"/>
          <p:cNvSpPr txBox="1"/>
          <p:nvPr/>
        </p:nvSpPr>
        <p:spPr>
          <a:xfrm>
            <a:off x="6331046" y="2352367"/>
            <a:ext cx="360040" cy="400110"/>
          </a:xfrm>
          <a:prstGeom prst="rect">
            <a:avLst/>
          </a:prstGeom>
          <a:noFill/>
        </p:spPr>
        <p:txBody>
          <a:bodyPr wrap="square" rtlCol="0">
            <a:spAutoFit/>
          </a:bodyPr>
          <a:lstStyle/>
          <a:p>
            <a:r>
              <a:rPr lang="en-US" sz="2000" dirty="0">
                <a:latin typeface="Arial Black" panose="020B0A04020102020204" pitchFamily="34" charset="0"/>
              </a:rPr>
              <a:t>B</a:t>
            </a:r>
            <a:endParaRPr lang="en-IN" sz="2000" dirty="0">
              <a:latin typeface="Arial Black" panose="020B0A04020102020204" pitchFamily="34" charset="0"/>
            </a:endParaRPr>
          </a:p>
        </p:txBody>
      </p:sp>
      <p:sp>
        <p:nvSpPr>
          <p:cNvPr id="10" name="TextBox 9"/>
          <p:cNvSpPr txBox="1"/>
          <p:nvPr/>
        </p:nvSpPr>
        <p:spPr>
          <a:xfrm>
            <a:off x="179513" y="1988840"/>
            <a:ext cx="2592288" cy="4247317"/>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tan </a:t>
            </a:r>
            <a:r>
              <a:rPr lang="el-GR" sz="2000" dirty="0">
                <a:latin typeface="Arial Black" panose="020B0A04020102020204" pitchFamily="34" charset="0"/>
              </a:rPr>
              <a:t>θ</a:t>
            </a:r>
            <a:r>
              <a:rPr lang="en-US" sz="2000" dirty="0">
                <a:latin typeface="Arial Black" panose="020B0A04020102020204" pitchFamily="34" charset="0"/>
              </a:rPr>
              <a:t> </a:t>
            </a:r>
            <a:r>
              <a:rPr lang="en-US" sz="2000" dirty="0" smtClean="0">
                <a:latin typeface="Arial Black" panose="020B0A04020102020204" pitchFamily="34" charset="0"/>
              </a:rPr>
              <a:t>  = </a:t>
            </a:r>
            <a:r>
              <a:rPr lang="en-US" sz="2000" dirty="0" err="1">
                <a:latin typeface="Arial Black" panose="020B0A04020102020204" pitchFamily="34" charset="0"/>
              </a:rPr>
              <a:t>opp</a:t>
            </a:r>
            <a:r>
              <a:rPr lang="en-US" sz="2000" dirty="0">
                <a:latin typeface="Arial Black" panose="020B0A04020102020204" pitchFamily="34" charset="0"/>
              </a:rPr>
              <a:t> / </a:t>
            </a:r>
            <a:r>
              <a:rPr lang="en-US" sz="2000" dirty="0" err="1">
                <a:latin typeface="Arial Black" panose="020B0A04020102020204" pitchFamily="34" charset="0"/>
              </a:rPr>
              <a:t>adj</a:t>
            </a:r>
            <a:r>
              <a:rPr lang="en-US" sz="2000" dirty="0">
                <a:latin typeface="Arial Black" panose="020B0A04020102020204" pitchFamily="34" charset="0"/>
              </a:rPr>
              <a:t> </a:t>
            </a:r>
            <a:endParaRPr lang="en-US" sz="2000" dirty="0" smtClean="0">
              <a:latin typeface="Arial Black" panose="020B0A04020102020204" pitchFamily="34" charset="0"/>
            </a:endParaRPr>
          </a:p>
          <a:p>
            <a:pPr>
              <a:lnSpc>
                <a:spcPct val="150000"/>
              </a:lnSpc>
            </a:pPr>
            <a:r>
              <a:rPr lang="en-US" sz="2000" dirty="0">
                <a:latin typeface="Arial Black" panose="020B0A04020102020204" pitchFamily="34" charset="0"/>
              </a:rPr>
              <a:t>t</a:t>
            </a:r>
            <a:r>
              <a:rPr lang="en-US" sz="2000" dirty="0" smtClean="0">
                <a:latin typeface="Arial Black" panose="020B0A04020102020204" pitchFamily="34" charset="0"/>
              </a:rPr>
              <a:t>an 30 =  AB / 21</a:t>
            </a:r>
          </a:p>
          <a:p>
            <a:pPr>
              <a:lnSpc>
                <a:spcPct val="150000"/>
              </a:lnSpc>
            </a:pPr>
            <a:r>
              <a:rPr lang="en-US" sz="2000" dirty="0">
                <a:latin typeface="Arial Black" panose="020B0A04020102020204" pitchFamily="34" charset="0"/>
              </a:rPr>
              <a:t> </a:t>
            </a:r>
            <a:r>
              <a:rPr lang="en-US" sz="2000" dirty="0" smtClean="0">
                <a:latin typeface="Arial Black" panose="020B0A04020102020204" pitchFamily="34" charset="0"/>
              </a:rPr>
              <a:t>1 / </a:t>
            </a:r>
            <a:r>
              <a:rPr lang="en-IN" sz="2000" b="1" dirty="0">
                <a:latin typeface="Arial Black" panose="020B0A04020102020204" pitchFamily="34" charset="0"/>
              </a:rPr>
              <a:t>√3 </a:t>
            </a:r>
            <a:r>
              <a:rPr lang="en-IN" sz="2000" b="1" dirty="0" smtClean="0">
                <a:latin typeface="Arial Black" panose="020B0A04020102020204" pitchFamily="34" charset="0"/>
              </a:rPr>
              <a:t> =  AB / 21</a:t>
            </a:r>
          </a:p>
          <a:p>
            <a:pPr>
              <a:lnSpc>
                <a:spcPct val="150000"/>
              </a:lnSpc>
            </a:pPr>
            <a:r>
              <a:rPr lang="en-US" sz="2000" b="1" dirty="0" smtClean="0">
                <a:latin typeface="Arial Black" panose="020B0A04020102020204" pitchFamily="34" charset="0"/>
              </a:rPr>
              <a:t>    AB</a:t>
            </a:r>
            <a:r>
              <a:rPr lang="en-US" sz="2000" b="1" dirty="0">
                <a:latin typeface="Arial Black" panose="020B0A04020102020204" pitchFamily="34" charset="0"/>
              </a:rPr>
              <a:t>	</a:t>
            </a:r>
            <a:r>
              <a:rPr lang="en-US" sz="2000" b="1" dirty="0" smtClean="0">
                <a:latin typeface="Arial Black" panose="020B0A04020102020204" pitchFamily="34" charset="0"/>
              </a:rPr>
              <a:t> = 21 / </a:t>
            </a:r>
            <a:r>
              <a:rPr lang="en-IN" sz="2000" b="1" dirty="0">
                <a:latin typeface="Arial Black" panose="020B0A04020102020204" pitchFamily="34" charset="0"/>
              </a:rPr>
              <a:t>√</a:t>
            </a:r>
            <a:r>
              <a:rPr lang="en-IN" sz="2000" b="1" dirty="0" smtClean="0">
                <a:latin typeface="Arial Black" panose="020B0A04020102020204" pitchFamily="34" charset="0"/>
              </a:rPr>
              <a:t>3</a:t>
            </a:r>
          </a:p>
          <a:p>
            <a:pPr>
              <a:lnSpc>
                <a:spcPct val="150000"/>
              </a:lnSpc>
            </a:pPr>
            <a:r>
              <a:rPr lang="en-US" sz="2000" b="1" dirty="0">
                <a:latin typeface="Arial Black" panose="020B0A04020102020204" pitchFamily="34" charset="0"/>
              </a:rPr>
              <a:t>c</a:t>
            </a:r>
            <a:r>
              <a:rPr lang="en-US" sz="2000" b="1" dirty="0" smtClean="0">
                <a:latin typeface="Arial Black" panose="020B0A04020102020204" pitchFamily="34" charset="0"/>
              </a:rPr>
              <a:t>os </a:t>
            </a:r>
            <a:r>
              <a:rPr lang="el-GR" sz="2000" dirty="0" smtClean="0">
                <a:latin typeface="Arial Black" panose="020B0A04020102020204" pitchFamily="34" charset="0"/>
              </a:rPr>
              <a:t>θ</a:t>
            </a:r>
            <a:r>
              <a:rPr lang="en-US" sz="2000" dirty="0" smtClean="0">
                <a:latin typeface="Arial Black" panose="020B0A04020102020204" pitchFamily="34" charset="0"/>
              </a:rPr>
              <a:t>	 = </a:t>
            </a:r>
            <a:r>
              <a:rPr lang="en-US" sz="2000" dirty="0" err="1" smtClean="0">
                <a:latin typeface="Arial Black" panose="020B0A04020102020204" pitchFamily="34" charset="0"/>
              </a:rPr>
              <a:t>adj</a:t>
            </a:r>
            <a:r>
              <a:rPr lang="en-US" sz="2000" dirty="0" smtClean="0">
                <a:latin typeface="Arial Black" panose="020B0A04020102020204" pitchFamily="34" charset="0"/>
              </a:rPr>
              <a:t> / </a:t>
            </a:r>
            <a:r>
              <a:rPr lang="en-US" sz="2000" dirty="0" err="1" smtClean="0">
                <a:latin typeface="Arial Black" panose="020B0A04020102020204" pitchFamily="34" charset="0"/>
              </a:rPr>
              <a:t>hyp</a:t>
            </a:r>
            <a:endParaRPr lang="en-US" sz="2000" dirty="0" smtClean="0">
              <a:latin typeface="Arial Black" panose="020B0A04020102020204" pitchFamily="34" charset="0"/>
            </a:endParaRPr>
          </a:p>
          <a:p>
            <a:pPr>
              <a:lnSpc>
                <a:spcPct val="150000"/>
              </a:lnSpc>
            </a:pPr>
            <a:r>
              <a:rPr lang="en-US" sz="2000" b="1" dirty="0" smtClean="0">
                <a:latin typeface="Arial Black" panose="020B0A04020102020204" pitchFamily="34" charset="0"/>
              </a:rPr>
              <a:t>cos 30 = 21 / BC</a:t>
            </a:r>
          </a:p>
          <a:p>
            <a:pPr>
              <a:lnSpc>
                <a:spcPct val="150000"/>
              </a:lnSpc>
            </a:pPr>
            <a:r>
              <a:rPr lang="en-US" sz="2000" b="1" dirty="0" smtClean="0">
                <a:latin typeface="Arial Black" panose="020B0A04020102020204" pitchFamily="34" charset="0"/>
              </a:rPr>
              <a:t> </a:t>
            </a:r>
            <a:r>
              <a:rPr lang="en-IN" sz="2000" b="1" dirty="0">
                <a:latin typeface="Arial Black" panose="020B0A04020102020204" pitchFamily="34" charset="0"/>
              </a:rPr>
              <a:t>√</a:t>
            </a:r>
            <a:r>
              <a:rPr lang="en-IN" sz="2000" b="1" dirty="0" smtClean="0">
                <a:latin typeface="Arial Black" panose="020B0A04020102020204" pitchFamily="34" charset="0"/>
              </a:rPr>
              <a:t>3 / 2  =  21 / BC</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BC  =  42 / </a:t>
            </a:r>
            <a:r>
              <a:rPr lang="en-IN" sz="2000" b="1" dirty="0">
                <a:latin typeface="Arial Black" panose="020B0A04020102020204" pitchFamily="34" charset="0"/>
              </a:rPr>
              <a:t>√</a:t>
            </a:r>
            <a:r>
              <a:rPr lang="en-IN" sz="2000" b="1" dirty="0" smtClean="0">
                <a:latin typeface="Arial Black" panose="020B0A04020102020204" pitchFamily="34" charset="0"/>
              </a:rPr>
              <a:t>3</a:t>
            </a:r>
            <a:endParaRPr lang="en-US" sz="2000" dirty="0" smtClean="0">
              <a:latin typeface="Arial Black" panose="020B0A04020102020204" pitchFamily="34" charset="0"/>
            </a:endParaRPr>
          </a:p>
          <a:p>
            <a:pPr>
              <a:lnSpc>
                <a:spcPct val="150000"/>
              </a:lnSpc>
            </a:pPr>
            <a:r>
              <a:rPr lang="en-US" sz="2000" dirty="0" smtClean="0">
                <a:latin typeface="Arial Black" panose="020B0A04020102020204" pitchFamily="34" charset="0"/>
              </a:rPr>
              <a:t>		</a:t>
            </a:r>
          </a:p>
        </p:txBody>
      </p:sp>
      <p:sp>
        <p:nvSpPr>
          <p:cNvPr id="11" name="Rectangle 10"/>
          <p:cNvSpPr/>
          <p:nvPr/>
        </p:nvSpPr>
        <p:spPr>
          <a:xfrm>
            <a:off x="3024902" y="2752477"/>
            <a:ext cx="3510136" cy="2585323"/>
          </a:xfrm>
          <a:prstGeom prst="rect">
            <a:avLst/>
          </a:prstGeom>
        </p:spPr>
        <p:txBody>
          <a:bodyPr wrap="square">
            <a:spAutoFit/>
          </a:bodyPr>
          <a:lstStyle/>
          <a:p>
            <a:pPr>
              <a:lnSpc>
                <a:spcPct val="150000"/>
              </a:lnSpc>
            </a:pPr>
            <a:r>
              <a:rPr lang="en-US" dirty="0" smtClean="0">
                <a:latin typeface="Arial Black" panose="020B0A04020102020204" pitchFamily="34" charset="0"/>
              </a:rPr>
              <a:t>Height = AB + BC</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(21/ </a:t>
            </a:r>
            <a:r>
              <a:rPr lang="en-IN" b="1" dirty="0">
                <a:latin typeface="Arial Black" panose="020B0A04020102020204" pitchFamily="34" charset="0"/>
              </a:rPr>
              <a:t>√</a:t>
            </a:r>
            <a:r>
              <a:rPr lang="en-IN" b="1" dirty="0" smtClean="0">
                <a:latin typeface="Arial Black" panose="020B0A04020102020204" pitchFamily="34" charset="0"/>
              </a:rPr>
              <a:t>3) + (42/</a:t>
            </a:r>
            <a:r>
              <a:rPr lang="en-IN" b="1" dirty="0">
                <a:latin typeface="Arial Black" panose="020B0A04020102020204" pitchFamily="34" charset="0"/>
              </a:rPr>
              <a:t> √</a:t>
            </a:r>
            <a:r>
              <a:rPr lang="en-IN" b="1" dirty="0" smtClean="0">
                <a:latin typeface="Arial Black" panose="020B0A04020102020204" pitchFamily="34" charset="0"/>
              </a:rPr>
              <a:t>3)</a:t>
            </a:r>
          </a:p>
          <a:p>
            <a:pPr>
              <a:lnSpc>
                <a:spcPct val="150000"/>
              </a:lnSpc>
            </a:pPr>
            <a:r>
              <a:rPr lang="en-US" b="1" dirty="0">
                <a:latin typeface="Arial Black" panose="020B0A04020102020204" pitchFamily="34" charset="0"/>
              </a:rPr>
              <a:t>	</a:t>
            </a:r>
            <a:r>
              <a:rPr lang="en-US" b="1" dirty="0" smtClean="0">
                <a:latin typeface="Arial Black" panose="020B0A04020102020204" pitchFamily="34" charset="0"/>
              </a:rPr>
              <a:t>= 63 / </a:t>
            </a:r>
            <a:r>
              <a:rPr lang="en-IN" b="1" dirty="0">
                <a:latin typeface="Arial Black" panose="020B0A04020102020204" pitchFamily="34" charset="0"/>
              </a:rPr>
              <a:t>√3</a:t>
            </a:r>
            <a:r>
              <a:rPr lang="en-US" b="1" dirty="0" smtClean="0">
                <a:latin typeface="Arial Black" panose="020B0A04020102020204" pitchFamily="34" charset="0"/>
              </a:rPr>
              <a:t> </a:t>
            </a:r>
          </a:p>
          <a:p>
            <a:pPr>
              <a:lnSpc>
                <a:spcPct val="150000"/>
              </a:lnSpc>
            </a:pPr>
            <a:r>
              <a:rPr lang="en-US" b="1" dirty="0">
                <a:latin typeface="Arial Black" panose="020B0A04020102020204" pitchFamily="34" charset="0"/>
              </a:rPr>
              <a:t>	</a:t>
            </a:r>
            <a:r>
              <a:rPr lang="en-US" b="1" dirty="0" smtClean="0">
                <a:latin typeface="Arial Black" panose="020B0A04020102020204" pitchFamily="34" charset="0"/>
              </a:rPr>
              <a:t>= (21 x 3) /  </a:t>
            </a:r>
            <a:r>
              <a:rPr lang="en-IN" b="1" dirty="0">
                <a:latin typeface="Arial Black" panose="020B0A04020102020204" pitchFamily="34" charset="0"/>
              </a:rPr>
              <a:t>√3</a:t>
            </a:r>
            <a:r>
              <a:rPr lang="en-US" b="1" dirty="0">
                <a:latin typeface="Arial Black" panose="020B0A04020102020204" pitchFamily="34" charset="0"/>
              </a:rPr>
              <a:t> </a:t>
            </a:r>
          </a:p>
          <a:p>
            <a:pPr>
              <a:lnSpc>
                <a:spcPct val="150000"/>
              </a:lnSpc>
            </a:pPr>
            <a:r>
              <a:rPr lang="en-US" dirty="0" smtClean="0">
                <a:latin typeface="Arial Black" panose="020B0A04020102020204" pitchFamily="34" charset="0"/>
              </a:rPr>
              <a:t>	=  21 </a:t>
            </a:r>
            <a:r>
              <a:rPr lang="en-IN" b="1" dirty="0">
                <a:latin typeface="Arial Black" panose="020B0A04020102020204" pitchFamily="34" charset="0"/>
              </a:rPr>
              <a:t>√3</a:t>
            </a:r>
            <a:r>
              <a:rPr lang="en-US" b="1" dirty="0">
                <a:latin typeface="Arial Black" panose="020B0A04020102020204" pitchFamily="34" charset="0"/>
              </a:rPr>
              <a:t> </a:t>
            </a:r>
          </a:p>
          <a:p>
            <a:pPr>
              <a:lnSpc>
                <a:spcPct val="150000"/>
              </a:lnSpc>
            </a:pPr>
            <a:endParaRPr lang="en-US" dirty="0">
              <a:latin typeface="Arial Black" panose="020B0A04020102020204" pitchFamily="34" charset="0"/>
            </a:endParaRPr>
          </a:p>
        </p:txBody>
      </p:sp>
      <p:sp>
        <p:nvSpPr>
          <p:cNvPr id="12" name="Rectangle 11"/>
          <p:cNvSpPr/>
          <p:nvPr/>
        </p:nvSpPr>
        <p:spPr>
          <a:xfrm>
            <a:off x="6837935" y="5982241"/>
            <a:ext cx="1509837" cy="507831"/>
          </a:xfrm>
          <a:prstGeom prst="rect">
            <a:avLst/>
          </a:prstGeom>
        </p:spPr>
        <p:txBody>
          <a:bodyPr wrap="none">
            <a:spAutoFit/>
          </a:bodyPr>
          <a:lstStyle/>
          <a:p>
            <a:pPr>
              <a:lnSpc>
                <a:spcPct val="150000"/>
              </a:lnSpc>
            </a:pPr>
            <a:r>
              <a:rPr lang="en-US" dirty="0">
                <a:latin typeface="Arial Black" panose="020B0A04020102020204" pitchFamily="34" charset="0"/>
              </a:rPr>
              <a:t>Answer </a:t>
            </a:r>
            <a:r>
              <a:rPr lang="en-US">
                <a:latin typeface="Arial Black" panose="020B0A04020102020204" pitchFamily="34" charset="0"/>
              </a:rPr>
              <a:t>: </a:t>
            </a:r>
            <a:r>
              <a:rPr lang="en-US" smtClean="0">
                <a:latin typeface="Arial Black" panose="020B0A04020102020204" pitchFamily="34" charset="0"/>
              </a:rPr>
              <a:t>b</a:t>
            </a:r>
            <a:endParaRPr lang="en-US" dirty="0">
              <a:latin typeface="Arial Black" panose="020B0A04020102020204" pitchFamily="34" charset="0"/>
            </a:endParaRPr>
          </a:p>
        </p:txBody>
      </p:sp>
    </p:spTree>
    <p:extLst>
      <p:ext uri="{BB962C8B-B14F-4D97-AF65-F5344CB8AC3E}">
        <p14:creationId xmlns:p14="http://schemas.microsoft.com/office/powerpoint/2010/main" val="367560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620688"/>
            <a:ext cx="7560840" cy="6017032"/>
          </a:xfrm>
          <a:prstGeom prst="rect">
            <a:avLst/>
          </a:prstGeom>
          <a:noFill/>
        </p:spPr>
        <p:txBody>
          <a:bodyPr wrap="square" rtlCol="0">
            <a:spAutoFit/>
          </a:bodyPr>
          <a:lstStyle/>
          <a:p>
            <a:pPr>
              <a:lnSpc>
                <a:spcPct val="150000"/>
              </a:lnSpc>
            </a:pPr>
            <a:r>
              <a:rPr lang="en-US" sz="2200" dirty="0" smtClean="0">
                <a:latin typeface="Arial Black" panose="020B0A04020102020204" pitchFamily="34" charset="0"/>
              </a:rPr>
              <a:t>Let the sides of a triangle a, b and c</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a + b &gt; c</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b + c &gt; a</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c + a &gt; b</a:t>
            </a:r>
          </a:p>
          <a:p>
            <a:pPr>
              <a:lnSpc>
                <a:spcPct val="150000"/>
              </a:lnSpc>
            </a:pPr>
            <a:endParaRPr lang="en-US" sz="2200" dirty="0">
              <a:latin typeface="Arial Black" panose="020B0A04020102020204" pitchFamily="34" charset="0"/>
            </a:endParaRPr>
          </a:p>
          <a:p>
            <a:pPr>
              <a:lnSpc>
                <a:spcPct val="150000"/>
              </a:lnSpc>
            </a:pPr>
            <a:r>
              <a:rPr lang="en-US" sz="2200" dirty="0" smtClean="0">
                <a:latin typeface="Arial Black" panose="020B0A04020102020204" pitchFamily="34" charset="0"/>
              </a:rPr>
              <a:t>If one side of a Right angle triangle = 7 (not hypotenuse)</a:t>
            </a:r>
          </a:p>
          <a:p>
            <a:pPr>
              <a:lnSpc>
                <a:spcPct val="150000"/>
              </a:lnSpc>
            </a:pPr>
            <a:r>
              <a:rPr lang="en-US" sz="2200" dirty="0" smtClean="0">
                <a:latin typeface="Arial Black" panose="020B0A04020102020204" pitchFamily="34" charset="0"/>
              </a:rPr>
              <a:t>We can find the remaining 2 sides</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7²	=	49</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     49 / 2	=	24.5</a:t>
            </a:r>
          </a:p>
          <a:p>
            <a:pPr>
              <a:lnSpc>
                <a:spcPct val="150000"/>
              </a:lnSpc>
            </a:pPr>
            <a:r>
              <a:rPr lang="en-US" sz="2200" dirty="0">
                <a:latin typeface="Arial Black" panose="020B0A04020102020204" pitchFamily="34" charset="0"/>
              </a:rPr>
              <a:t>	</a:t>
            </a:r>
            <a:r>
              <a:rPr lang="en-US" sz="2200" dirty="0" smtClean="0">
                <a:latin typeface="Arial Black" panose="020B0A04020102020204" pitchFamily="34" charset="0"/>
              </a:rPr>
              <a:t>24 and 25 are the 2 sides</a:t>
            </a:r>
          </a:p>
          <a:p>
            <a:endParaRPr lang="en-IN" sz="2200" dirty="0">
              <a:latin typeface="Arial Black" panose="020B0A04020102020204" pitchFamily="34" charset="0"/>
            </a:endParaRPr>
          </a:p>
        </p:txBody>
      </p:sp>
    </p:spTree>
    <p:extLst>
      <p:ext uri="{BB962C8B-B14F-4D97-AF65-F5344CB8AC3E}">
        <p14:creationId xmlns:p14="http://schemas.microsoft.com/office/powerpoint/2010/main" val="6636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928992" cy="1107996"/>
          </a:xfrm>
          <a:prstGeom prst="rect">
            <a:avLst/>
          </a:prstGeom>
        </p:spPr>
        <p:txBody>
          <a:bodyPr wrap="square">
            <a:spAutoFit/>
          </a:bodyPr>
          <a:lstStyle/>
          <a:p>
            <a:r>
              <a:rPr lang="en-IN" sz="2200" b="1" dirty="0"/>
              <a:t>3. In a rectangle if the angle between a diagonal and a side is </a:t>
            </a:r>
            <a:r>
              <a:rPr lang="en-IN" sz="2200" b="1" dirty="0" smtClean="0"/>
              <a:t>60</a:t>
            </a:r>
            <a:r>
              <a:rPr lang="en-IN" sz="2200" b="1" dirty="0"/>
              <a:t>˚ and the length of the diagonal is 6cm, the area of the rectangle is</a:t>
            </a:r>
          </a:p>
          <a:p>
            <a:r>
              <a:rPr lang="en-IN" sz="2200" b="1" dirty="0"/>
              <a:t>a) 9 cm²	</a:t>
            </a:r>
            <a:r>
              <a:rPr lang="en-IN" sz="2200" b="1" dirty="0" smtClean="0"/>
              <a:t>b</a:t>
            </a:r>
            <a:r>
              <a:rPr lang="en-IN" sz="2200" b="1" dirty="0"/>
              <a:t>) 9√3 cm² 	</a:t>
            </a:r>
            <a:r>
              <a:rPr lang="en-IN" sz="2200" b="1" dirty="0" smtClean="0"/>
              <a:t>c</a:t>
            </a:r>
            <a:r>
              <a:rPr lang="en-IN" sz="2200" b="1" dirty="0"/>
              <a:t>) 27 cm²	</a:t>
            </a:r>
            <a:r>
              <a:rPr lang="en-IN" sz="2200" b="1" dirty="0" smtClean="0"/>
              <a:t>d</a:t>
            </a:r>
            <a:r>
              <a:rPr lang="en-IN" sz="2200" b="1" dirty="0"/>
              <a:t>) 36 cm²</a:t>
            </a:r>
          </a:p>
        </p:txBody>
      </p:sp>
      <p:sp>
        <p:nvSpPr>
          <p:cNvPr id="3" name="Rectangle 2"/>
          <p:cNvSpPr/>
          <p:nvPr/>
        </p:nvSpPr>
        <p:spPr>
          <a:xfrm>
            <a:off x="4788024" y="2077524"/>
            <a:ext cx="3240360"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p:cNvCxnSpPr/>
          <p:nvPr/>
        </p:nvCxnSpPr>
        <p:spPr>
          <a:xfrm>
            <a:off x="4788024" y="2060848"/>
            <a:ext cx="3240360" cy="165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ircular Arrow 7"/>
          <p:cNvSpPr/>
          <p:nvPr/>
        </p:nvSpPr>
        <p:spPr>
          <a:xfrm>
            <a:off x="7308304" y="3521171"/>
            <a:ext cx="720080" cy="212537"/>
          </a:xfrm>
          <a:prstGeom prst="circularArrow">
            <a:avLst>
              <a:gd name="adj1" fmla="val 17877"/>
              <a:gd name="adj2" fmla="val 1142319"/>
              <a:gd name="adj3" fmla="val 14874644"/>
              <a:gd name="adj4" fmla="val 6483293"/>
              <a:gd name="adj5" fmla="val 12500"/>
            </a:avLst>
          </a:prstGeom>
          <a:solidFill>
            <a:schemeClr val="tx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p:cNvSpPr txBox="1"/>
          <p:nvPr/>
        </p:nvSpPr>
        <p:spPr>
          <a:xfrm>
            <a:off x="6785423" y="3321117"/>
            <a:ext cx="711739" cy="400110"/>
          </a:xfrm>
          <a:prstGeom prst="rect">
            <a:avLst/>
          </a:prstGeom>
          <a:noFill/>
        </p:spPr>
        <p:txBody>
          <a:bodyPr wrap="square" rtlCol="0">
            <a:spAutoFit/>
          </a:bodyPr>
          <a:lstStyle/>
          <a:p>
            <a:r>
              <a:rPr lang="en-US" sz="2000" dirty="0">
                <a:latin typeface="Arial Black" panose="020B0A04020102020204" pitchFamily="34" charset="0"/>
              </a:rPr>
              <a:t>6</a:t>
            </a:r>
            <a:r>
              <a:rPr lang="en-US" sz="2000" dirty="0" smtClean="0">
                <a:latin typeface="Arial Black" panose="020B0A04020102020204" pitchFamily="34" charset="0"/>
              </a:rPr>
              <a:t>0</a:t>
            </a:r>
            <a:r>
              <a:rPr lang="en-US" sz="2000" dirty="0" smtClean="0">
                <a:latin typeface="Calibri"/>
              </a:rPr>
              <a:t>⁰</a:t>
            </a:r>
            <a:endParaRPr lang="en-IN" sz="2000" dirty="0">
              <a:latin typeface="Arial Black" panose="020B0A04020102020204" pitchFamily="34" charset="0"/>
            </a:endParaRPr>
          </a:p>
        </p:txBody>
      </p:sp>
      <p:sp>
        <p:nvSpPr>
          <p:cNvPr id="10" name="TextBox 9"/>
          <p:cNvSpPr txBox="1"/>
          <p:nvPr/>
        </p:nvSpPr>
        <p:spPr>
          <a:xfrm>
            <a:off x="6250682" y="2488830"/>
            <a:ext cx="355869" cy="400110"/>
          </a:xfrm>
          <a:prstGeom prst="rect">
            <a:avLst/>
          </a:prstGeom>
          <a:noFill/>
        </p:spPr>
        <p:txBody>
          <a:bodyPr wrap="square" rtlCol="0">
            <a:spAutoFit/>
          </a:bodyPr>
          <a:lstStyle/>
          <a:p>
            <a:r>
              <a:rPr lang="en-US" sz="2000" dirty="0" smtClean="0">
                <a:latin typeface="Arial Black" panose="020B0A04020102020204" pitchFamily="34" charset="0"/>
              </a:rPr>
              <a:t>6</a:t>
            </a:r>
            <a:endParaRPr lang="en-IN" sz="2000" dirty="0">
              <a:latin typeface="Arial Black" panose="020B0A04020102020204" pitchFamily="34" charset="0"/>
            </a:endParaRPr>
          </a:p>
        </p:txBody>
      </p:sp>
      <p:sp>
        <p:nvSpPr>
          <p:cNvPr id="11" name="TextBox 10"/>
          <p:cNvSpPr txBox="1"/>
          <p:nvPr/>
        </p:nvSpPr>
        <p:spPr>
          <a:xfrm>
            <a:off x="179513" y="1988840"/>
            <a:ext cx="2592288" cy="4247317"/>
          </a:xfrm>
          <a:prstGeom prst="rect">
            <a:avLst/>
          </a:prstGeom>
          <a:noFill/>
        </p:spPr>
        <p:txBody>
          <a:bodyPr wrap="square" rtlCol="0">
            <a:spAutoFit/>
          </a:bodyPr>
          <a:lstStyle/>
          <a:p>
            <a:pPr>
              <a:lnSpc>
                <a:spcPct val="150000"/>
              </a:lnSpc>
            </a:pPr>
            <a:r>
              <a:rPr lang="en-US" sz="2000" dirty="0" smtClean="0">
                <a:latin typeface="Arial Black" panose="020B0A04020102020204" pitchFamily="34" charset="0"/>
              </a:rPr>
              <a:t>Sin 60 = AD / DB</a:t>
            </a:r>
          </a:p>
          <a:p>
            <a:pPr>
              <a:lnSpc>
                <a:spcPct val="150000"/>
              </a:lnSpc>
            </a:pPr>
            <a:r>
              <a:rPr lang="en-US" sz="2000" dirty="0" smtClean="0">
                <a:latin typeface="Arial Black" panose="020B0A04020102020204" pitchFamily="34" charset="0"/>
              </a:rPr>
              <a:t> </a:t>
            </a:r>
            <a:r>
              <a:rPr lang="en-IN" sz="2000" b="1" dirty="0">
                <a:latin typeface="Arial Black" panose="020B0A04020102020204" pitchFamily="34" charset="0"/>
              </a:rPr>
              <a:t>√3 / </a:t>
            </a:r>
            <a:r>
              <a:rPr lang="en-IN" sz="2000" b="1" dirty="0" smtClean="0">
                <a:latin typeface="Arial Black" panose="020B0A04020102020204" pitchFamily="34" charset="0"/>
              </a:rPr>
              <a:t>2 </a:t>
            </a:r>
            <a:r>
              <a:rPr lang="en-US" sz="2000" dirty="0" smtClean="0">
                <a:latin typeface="Arial Black" panose="020B0A04020102020204" pitchFamily="34" charset="0"/>
              </a:rPr>
              <a:t> =  AD / 6</a:t>
            </a:r>
          </a:p>
          <a:p>
            <a:pPr>
              <a:lnSpc>
                <a:spcPct val="150000"/>
              </a:lnSpc>
            </a:pPr>
            <a:r>
              <a:rPr lang="en-US" sz="2000" b="1" dirty="0" smtClean="0">
                <a:latin typeface="Arial Black" panose="020B0A04020102020204" pitchFamily="34" charset="0"/>
              </a:rPr>
              <a:t>   AD</a:t>
            </a:r>
            <a:r>
              <a:rPr lang="en-US" sz="2000" b="1" dirty="0">
                <a:latin typeface="Arial Black" panose="020B0A04020102020204" pitchFamily="34" charset="0"/>
              </a:rPr>
              <a:t>	</a:t>
            </a:r>
            <a:r>
              <a:rPr lang="en-US" sz="2000" b="1" dirty="0" smtClean="0">
                <a:latin typeface="Arial Black" panose="020B0A04020102020204" pitchFamily="34" charset="0"/>
              </a:rPr>
              <a:t> = 6</a:t>
            </a:r>
            <a:r>
              <a:rPr lang="en-IN" sz="2000" b="1" dirty="0" smtClean="0">
                <a:latin typeface="Arial Black" panose="020B0A04020102020204" pitchFamily="34" charset="0"/>
              </a:rPr>
              <a:t>√3 / 2</a:t>
            </a:r>
          </a:p>
          <a:p>
            <a:pPr>
              <a:lnSpc>
                <a:spcPct val="150000"/>
              </a:lnSpc>
            </a:pPr>
            <a:r>
              <a:rPr lang="en-US" sz="2000" b="1" dirty="0" smtClean="0">
                <a:latin typeface="Arial Black" panose="020B0A04020102020204" pitchFamily="34" charset="0"/>
              </a:rPr>
              <a:t>  </a:t>
            </a:r>
            <a:r>
              <a:rPr lang="en-US" sz="2000" b="1" dirty="0">
                <a:latin typeface="Arial Black" panose="020B0A04020102020204" pitchFamily="34" charset="0"/>
              </a:rPr>
              <a:t> AD	 = </a:t>
            </a:r>
            <a:r>
              <a:rPr lang="en-US" sz="2000" b="1" dirty="0" smtClean="0">
                <a:latin typeface="Arial Black" panose="020B0A04020102020204" pitchFamily="34" charset="0"/>
              </a:rPr>
              <a:t>3</a:t>
            </a:r>
            <a:r>
              <a:rPr lang="en-IN" sz="2000" b="1" dirty="0" smtClean="0">
                <a:latin typeface="Arial Black" panose="020B0A04020102020204" pitchFamily="34" charset="0"/>
              </a:rPr>
              <a:t>√</a:t>
            </a:r>
            <a:r>
              <a:rPr lang="en-IN" sz="2000" b="1" dirty="0">
                <a:latin typeface="Arial Black" panose="020B0A04020102020204" pitchFamily="34" charset="0"/>
              </a:rPr>
              <a:t>3 </a:t>
            </a:r>
            <a:endParaRPr lang="en-IN" sz="2000" b="1" dirty="0" smtClean="0">
              <a:latin typeface="Arial Black" panose="020B0A04020102020204" pitchFamily="34" charset="0"/>
            </a:endParaRPr>
          </a:p>
          <a:p>
            <a:pPr>
              <a:lnSpc>
                <a:spcPct val="150000"/>
              </a:lnSpc>
            </a:pPr>
            <a:r>
              <a:rPr lang="en-US" sz="2000" b="1" dirty="0" smtClean="0">
                <a:latin typeface="Arial Black" panose="020B0A04020102020204" pitchFamily="34" charset="0"/>
              </a:rPr>
              <a:t>cos </a:t>
            </a:r>
            <a:r>
              <a:rPr lang="en-US" sz="2000" b="1" dirty="0">
                <a:latin typeface="Arial Black" panose="020B0A04020102020204" pitchFamily="34" charset="0"/>
              </a:rPr>
              <a:t>6</a:t>
            </a:r>
            <a:r>
              <a:rPr lang="en-US" sz="2000" b="1" dirty="0" smtClean="0">
                <a:latin typeface="Arial Black" panose="020B0A04020102020204" pitchFamily="34" charset="0"/>
              </a:rPr>
              <a:t>0 = AB / 6</a:t>
            </a:r>
          </a:p>
          <a:p>
            <a:pPr>
              <a:lnSpc>
                <a:spcPct val="150000"/>
              </a:lnSpc>
            </a:pPr>
            <a:r>
              <a:rPr lang="en-US" sz="2000" b="1" dirty="0" smtClean="0">
                <a:latin typeface="Arial Black" panose="020B0A04020102020204" pitchFamily="34" charset="0"/>
              </a:rPr>
              <a:t> </a:t>
            </a:r>
            <a:r>
              <a:rPr lang="en-IN" sz="2000" b="1" dirty="0">
                <a:latin typeface="Arial Black" panose="020B0A04020102020204" pitchFamily="34" charset="0"/>
              </a:rPr>
              <a:t> </a:t>
            </a:r>
            <a:r>
              <a:rPr lang="en-IN" sz="2000" b="1" dirty="0" smtClean="0">
                <a:latin typeface="Arial Black" panose="020B0A04020102020204" pitchFamily="34" charset="0"/>
              </a:rPr>
              <a:t> 1 / 2  =  AB / 6</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    AB  =  6 / 2</a:t>
            </a:r>
          </a:p>
          <a:p>
            <a:pPr>
              <a:lnSpc>
                <a:spcPct val="150000"/>
              </a:lnSpc>
            </a:pPr>
            <a:r>
              <a:rPr lang="en-US" sz="2000" b="1" dirty="0">
                <a:latin typeface="Arial Black" panose="020B0A04020102020204" pitchFamily="34" charset="0"/>
              </a:rPr>
              <a:t>     </a:t>
            </a:r>
            <a:r>
              <a:rPr lang="en-US" sz="2000" b="1" dirty="0" smtClean="0">
                <a:latin typeface="Arial Black" panose="020B0A04020102020204" pitchFamily="34" charset="0"/>
              </a:rPr>
              <a:t>AB  =  3 </a:t>
            </a:r>
            <a:endParaRPr lang="en-US" sz="2000" dirty="0" smtClean="0">
              <a:latin typeface="Arial Black" panose="020B0A04020102020204" pitchFamily="34" charset="0"/>
            </a:endParaRPr>
          </a:p>
          <a:p>
            <a:pPr>
              <a:lnSpc>
                <a:spcPct val="150000"/>
              </a:lnSpc>
            </a:pPr>
            <a:r>
              <a:rPr lang="en-US" sz="2000" dirty="0" smtClean="0">
                <a:latin typeface="Arial Black" panose="020B0A04020102020204" pitchFamily="34" charset="0"/>
              </a:rPr>
              <a:t>		</a:t>
            </a:r>
          </a:p>
        </p:txBody>
      </p:sp>
      <p:sp>
        <p:nvSpPr>
          <p:cNvPr id="12" name="TextBox 11"/>
          <p:cNvSpPr txBox="1"/>
          <p:nvPr/>
        </p:nvSpPr>
        <p:spPr>
          <a:xfrm>
            <a:off x="7848364" y="1660738"/>
            <a:ext cx="360040" cy="400110"/>
          </a:xfrm>
          <a:prstGeom prst="rect">
            <a:avLst/>
          </a:prstGeom>
          <a:noFill/>
        </p:spPr>
        <p:txBody>
          <a:bodyPr wrap="square" rtlCol="0">
            <a:spAutoFit/>
          </a:bodyPr>
          <a:lstStyle/>
          <a:p>
            <a:r>
              <a:rPr lang="en-US" sz="2000" dirty="0">
                <a:latin typeface="Arial Black" panose="020B0A04020102020204" pitchFamily="34" charset="0"/>
              </a:rPr>
              <a:t>C</a:t>
            </a:r>
            <a:endParaRPr lang="en-IN" sz="2000" dirty="0">
              <a:latin typeface="Arial Black" panose="020B0A04020102020204" pitchFamily="34" charset="0"/>
            </a:endParaRPr>
          </a:p>
        </p:txBody>
      </p:sp>
      <p:sp>
        <p:nvSpPr>
          <p:cNvPr id="13" name="TextBox 12"/>
          <p:cNvSpPr txBox="1"/>
          <p:nvPr/>
        </p:nvSpPr>
        <p:spPr>
          <a:xfrm>
            <a:off x="4591279" y="3733708"/>
            <a:ext cx="360040" cy="400110"/>
          </a:xfrm>
          <a:prstGeom prst="rect">
            <a:avLst/>
          </a:prstGeom>
          <a:noFill/>
        </p:spPr>
        <p:txBody>
          <a:bodyPr wrap="square" rtlCol="0">
            <a:spAutoFit/>
          </a:bodyPr>
          <a:lstStyle/>
          <a:p>
            <a:r>
              <a:rPr lang="en-US" sz="2000" dirty="0">
                <a:latin typeface="Arial Black" panose="020B0A04020102020204" pitchFamily="34" charset="0"/>
              </a:rPr>
              <a:t>A</a:t>
            </a:r>
            <a:endParaRPr lang="en-IN" sz="2000" dirty="0">
              <a:latin typeface="Arial Black" panose="020B0A04020102020204" pitchFamily="34" charset="0"/>
            </a:endParaRPr>
          </a:p>
        </p:txBody>
      </p:sp>
      <p:sp>
        <p:nvSpPr>
          <p:cNvPr id="14" name="TextBox 13"/>
          <p:cNvSpPr txBox="1"/>
          <p:nvPr/>
        </p:nvSpPr>
        <p:spPr>
          <a:xfrm>
            <a:off x="7848364" y="3746636"/>
            <a:ext cx="360040" cy="400110"/>
          </a:xfrm>
          <a:prstGeom prst="rect">
            <a:avLst/>
          </a:prstGeom>
          <a:noFill/>
        </p:spPr>
        <p:txBody>
          <a:bodyPr wrap="square" rtlCol="0">
            <a:spAutoFit/>
          </a:bodyPr>
          <a:lstStyle/>
          <a:p>
            <a:r>
              <a:rPr lang="en-US" sz="2000" dirty="0">
                <a:latin typeface="Arial Black" panose="020B0A04020102020204" pitchFamily="34" charset="0"/>
              </a:rPr>
              <a:t>B</a:t>
            </a:r>
            <a:endParaRPr lang="en-IN" sz="2000" dirty="0">
              <a:latin typeface="Arial Black" panose="020B0A04020102020204" pitchFamily="34" charset="0"/>
            </a:endParaRPr>
          </a:p>
        </p:txBody>
      </p:sp>
      <p:sp>
        <p:nvSpPr>
          <p:cNvPr id="15" name="TextBox 14"/>
          <p:cNvSpPr txBox="1"/>
          <p:nvPr/>
        </p:nvSpPr>
        <p:spPr>
          <a:xfrm>
            <a:off x="4608004" y="1588730"/>
            <a:ext cx="360040" cy="400110"/>
          </a:xfrm>
          <a:prstGeom prst="rect">
            <a:avLst/>
          </a:prstGeom>
          <a:noFill/>
        </p:spPr>
        <p:txBody>
          <a:bodyPr wrap="square" rtlCol="0">
            <a:spAutoFit/>
          </a:bodyPr>
          <a:lstStyle/>
          <a:p>
            <a:r>
              <a:rPr lang="en-US" sz="2000" dirty="0">
                <a:latin typeface="Arial Black" panose="020B0A04020102020204" pitchFamily="34" charset="0"/>
              </a:rPr>
              <a:t>D</a:t>
            </a:r>
            <a:endParaRPr lang="en-IN" sz="2000" dirty="0">
              <a:latin typeface="Arial Black" panose="020B0A04020102020204" pitchFamily="34" charset="0"/>
            </a:endParaRPr>
          </a:p>
        </p:txBody>
      </p:sp>
      <p:sp>
        <p:nvSpPr>
          <p:cNvPr id="16" name="Rectangle 15"/>
          <p:cNvSpPr/>
          <p:nvPr/>
        </p:nvSpPr>
        <p:spPr>
          <a:xfrm>
            <a:off x="3347864" y="4365104"/>
            <a:ext cx="4500500" cy="2169825"/>
          </a:xfrm>
          <a:prstGeom prst="rect">
            <a:avLst/>
          </a:prstGeom>
        </p:spPr>
        <p:txBody>
          <a:bodyPr wrap="square">
            <a:spAutoFit/>
          </a:bodyPr>
          <a:lstStyle/>
          <a:p>
            <a:pPr>
              <a:lnSpc>
                <a:spcPct val="150000"/>
              </a:lnSpc>
            </a:pPr>
            <a:r>
              <a:rPr lang="en-US" dirty="0" smtClean="0">
                <a:latin typeface="Arial Black" panose="020B0A04020102020204" pitchFamily="34" charset="0"/>
              </a:rPr>
              <a:t>Area of the rectangle = AB x AD</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 3 x 3</a:t>
            </a:r>
            <a:r>
              <a:rPr lang="en-IN" b="1" dirty="0">
                <a:latin typeface="Arial Black" panose="020B0A04020102020204" pitchFamily="34" charset="0"/>
              </a:rPr>
              <a:t> √</a:t>
            </a:r>
            <a:r>
              <a:rPr lang="en-IN" b="1" dirty="0" smtClean="0">
                <a:latin typeface="Arial Black" panose="020B0A04020102020204" pitchFamily="34" charset="0"/>
              </a:rPr>
              <a:t>3</a:t>
            </a:r>
          </a:p>
          <a:p>
            <a:pPr>
              <a:lnSpc>
                <a:spcPct val="150000"/>
              </a:lnSpc>
            </a:pPr>
            <a:r>
              <a:rPr lang="en-US" b="1" dirty="0">
                <a:latin typeface="Arial Black" panose="020B0A04020102020204" pitchFamily="34" charset="0"/>
              </a:rPr>
              <a:t>	</a:t>
            </a:r>
            <a:r>
              <a:rPr lang="en-US" b="1" dirty="0" smtClean="0">
                <a:latin typeface="Arial Black" panose="020B0A04020102020204" pitchFamily="34" charset="0"/>
              </a:rPr>
              <a:t>		= 9</a:t>
            </a:r>
            <a:r>
              <a:rPr lang="en-IN" b="1" dirty="0">
                <a:latin typeface="Arial Black" panose="020B0A04020102020204" pitchFamily="34" charset="0"/>
              </a:rPr>
              <a:t> √</a:t>
            </a:r>
            <a:r>
              <a:rPr lang="en-IN" b="1" dirty="0" smtClean="0">
                <a:latin typeface="Arial Black" panose="020B0A04020102020204" pitchFamily="34" charset="0"/>
              </a:rPr>
              <a:t>3</a:t>
            </a:r>
          </a:p>
          <a:p>
            <a:pPr>
              <a:lnSpc>
                <a:spcPct val="150000"/>
              </a:lnSpc>
            </a:pPr>
            <a:endParaRPr lang="en-US" b="1" dirty="0">
              <a:latin typeface="Arial Black" panose="020B0A04020102020204" pitchFamily="34" charset="0"/>
            </a:endParaRPr>
          </a:p>
          <a:p>
            <a:pPr>
              <a:lnSpc>
                <a:spcPct val="150000"/>
              </a:lnSpc>
            </a:pPr>
            <a:r>
              <a:rPr lang="en-US" b="1" dirty="0" smtClean="0">
                <a:latin typeface="Arial Black" panose="020B0A04020102020204" pitchFamily="34" charset="0"/>
              </a:rPr>
              <a:t>		     Answer : b</a:t>
            </a:r>
            <a:endParaRPr lang="en-US" dirty="0">
              <a:latin typeface="Arial Black" panose="020B0A04020102020204" pitchFamily="34" charset="0"/>
            </a:endParaRPr>
          </a:p>
        </p:txBody>
      </p:sp>
    </p:spTree>
    <p:extLst>
      <p:ext uri="{BB962C8B-B14F-4D97-AF65-F5344CB8AC3E}">
        <p14:creationId xmlns:p14="http://schemas.microsoft.com/office/powerpoint/2010/main" val="24031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446550"/>
          </a:xfrm>
          <a:prstGeom prst="rect">
            <a:avLst/>
          </a:prstGeom>
        </p:spPr>
        <p:txBody>
          <a:bodyPr wrap="square">
            <a:spAutoFit/>
          </a:bodyPr>
          <a:lstStyle/>
          <a:p>
            <a:r>
              <a:rPr lang="en-IN" sz="2200" b="1" dirty="0"/>
              <a:t>4. From the top of a light house, 50m above the sea, the angle of depression of an incoming boat is 30˚. How far is the boat from the light house?</a:t>
            </a:r>
          </a:p>
          <a:p>
            <a:r>
              <a:rPr lang="en-IN" sz="2200" b="1" dirty="0"/>
              <a:t>a) 25√3 m	</a:t>
            </a:r>
            <a:r>
              <a:rPr lang="en-IN" sz="2200" b="1" dirty="0" smtClean="0"/>
              <a:t>b</a:t>
            </a:r>
            <a:r>
              <a:rPr lang="en-IN" sz="2200" b="1" dirty="0"/>
              <a:t>) 25/√3 m	</a:t>
            </a:r>
            <a:r>
              <a:rPr lang="en-IN" sz="2200" b="1" dirty="0" smtClean="0"/>
              <a:t>c</a:t>
            </a:r>
            <a:r>
              <a:rPr lang="en-IN" sz="2200" b="1" dirty="0"/>
              <a:t>) 50√3 m	</a:t>
            </a:r>
            <a:r>
              <a:rPr lang="en-IN" sz="2200" b="1" dirty="0" smtClean="0"/>
              <a:t>d</a:t>
            </a:r>
            <a:r>
              <a:rPr lang="en-IN" sz="2200" b="1" dirty="0"/>
              <a:t>) 50/√3 m</a:t>
            </a:r>
          </a:p>
        </p:txBody>
      </p:sp>
      <p:sp>
        <p:nvSpPr>
          <p:cNvPr id="3" name="Right Triangle 2"/>
          <p:cNvSpPr/>
          <p:nvPr/>
        </p:nvSpPr>
        <p:spPr>
          <a:xfrm>
            <a:off x="6012160" y="2204864"/>
            <a:ext cx="2808312" cy="223224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5292080" y="3120933"/>
            <a:ext cx="522881" cy="400110"/>
          </a:xfrm>
          <a:prstGeom prst="rect">
            <a:avLst/>
          </a:prstGeom>
          <a:noFill/>
        </p:spPr>
        <p:txBody>
          <a:bodyPr wrap="square" rtlCol="0">
            <a:spAutoFit/>
          </a:bodyPr>
          <a:lstStyle/>
          <a:p>
            <a:r>
              <a:rPr lang="en-US" sz="2000" dirty="0" smtClean="0">
                <a:latin typeface="Arial Black" panose="020B0A04020102020204" pitchFamily="34" charset="0"/>
              </a:rPr>
              <a:t>50</a:t>
            </a:r>
            <a:endParaRPr lang="en-IN" sz="2000" dirty="0">
              <a:latin typeface="Arial Black" panose="020B0A04020102020204" pitchFamily="34" charset="0"/>
            </a:endParaRPr>
          </a:p>
        </p:txBody>
      </p:sp>
      <p:cxnSp>
        <p:nvCxnSpPr>
          <p:cNvPr id="5" name="Straight Connector 4"/>
          <p:cNvCxnSpPr/>
          <p:nvPr/>
        </p:nvCxnSpPr>
        <p:spPr>
          <a:xfrm>
            <a:off x="6012160" y="2218841"/>
            <a:ext cx="252028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04577" y="2269777"/>
            <a:ext cx="711739" cy="400110"/>
          </a:xfrm>
          <a:prstGeom prst="rect">
            <a:avLst/>
          </a:prstGeom>
          <a:noFill/>
        </p:spPr>
        <p:txBody>
          <a:bodyPr wrap="square" rtlCol="0">
            <a:spAutoFit/>
          </a:bodyPr>
          <a:lstStyle/>
          <a:p>
            <a:r>
              <a:rPr lang="en-US" sz="2000" dirty="0" smtClean="0">
                <a:latin typeface="Arial Black" panose="020B0A04020102020204" pitchFamily="34" charset="0"/>
              </a:rPr>
              <a:t>30</a:t>
            </a:r>
            <a:r>
              <a:rPr lang="en-US" sz="2000" dirty="0" smtClean="0">
                <a:latin typeface="Calibri"/>
              </a:rPr>
              <a:t>⁰</a:t>
            </a:r>
            <a:endParaRPr lang="en-IN" sz="2000" dirty="0">
              <a:latin typeface="Arial Black" panose="020B0A04020102020204" pitchFamily="34" charset="0"/>
            </a:endParaRPr>
          </a:p>
        </p:txBody>
      </p:sp>
      <p:sp>
        <p:nvSpPr>
          <p:cNvPr id="11" name="Arc 10"/>
          <p:cNvSpPr/>
          <p:nvPr/>
        </p:nvSpPr>
        <p:spPr>
          <a:xfrm>
            <a:off x="6516216" y="2218841"/>
            <a:ext cx="45719" cy="902092"/>
          </a:xfrm>
          <a:prstGeom prst="arc">
            <a:avLst/>
          </a:prstGeom>
          <a:solidFill>
            <a:schemeClr val="tx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Arc 13"/>
          <p:cNvSpPr/>
          <p:nvPr/>
        </p:nvSpPr>
        <p:spPr>
          <a:xfrm>
            <a:off x="5814961" y="2450452"/>
            <a:ext cx="648072" cy="651101"/>
          </a:xfrm>
          <a:prstGeom prst="arc">
            <a:avLst>
              <a:gd name="adj1" fmla="val 18782537"/>
              <a:gd name="adj2" fmla="val 715046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6348707" y="3073762"/>
            <a:ext cx="711739" cy="400110"/>
          </a:xfrm>
          <a:prstGeom prst="rect">
            <a:avLst/>
          </a:prstGeom>
          <a:noFill/>
        </p:spPr>
        <p:txBody>
          <a:bodyPr wrap="square" rtlCol="0">
            <a:spAutoFit/>
          </a:bodyPr>
          <a:lstStyle/>
          <a:p>
            <a:r>
              <a:rPr lang="en-US" sz="2000" dirty="0">
                <a:latin typeface="Arial Black" panose="020B0A04020102020204" pitchFamily="34" charset="0"/>
              </a:rPr>
              <a:t>6</a:t>
            </a:r>
            <a:r>
              <a:rPr lang="en-US" sz="2000" dirty="0" smtClean="0">
                <a:latin typeface="Arial Black" panose="020B0A04020102020204" pitchFamily="34" charset="0"/>
              </a:rPr>
              <a:t>0</a:t>
            </a:r>
            <a:r>
              <a:rPr lang="en-US" sz="2000" dirty="0" smtClean="0">
                <a:latin typeface="Calibri"/>
              </a:rPr>
              <a:t>⁰</a:t>
            </a:r>
            <a:endParaRPr lang="en-IN" sz="2000" dirty="0">
              <a:latin typeface="Arial Black" panose="020B0A04020102020204" pitchFamily="34" charset="0"/>
            </a:endParaRPr>
          </a:p>
        </p:txBody>
      </p:sp>
      <p:sp>
        <p:nvSpPr>
          <p:cNvPr id="16" name="Rectangle 15"/>
          <p:cNvSpPr/>
          <p:nvPr/>
        </p:nvSpPr>
        <p:spPr>
          <a:xfrm>
            <a:off x="395536" y="2015861"/>
            <a:ext cx="3960440" cy="2169825"/>
          </a:xfrm>
          <a:prstGeom prst="rect">
            <a:avLst/>
          </a:prstGeom>
        </p:spPr>
        <p:txBody>
          <a:bodyPr wrap="square">
            <a:spAutoFit/>
          </a:bodyPr>
          <a:lstStyle/>
          <a:p>
            <a:pPr>
              <a:lnSpc>
                <a:spcPct val="150000"/>
              </a:lnSpc>
            </a:pPr>
            <a:r>
              <a:rPr lang="en-US" dirty="0">
                <a:latin typeface="Arial Black" panose="020B0A04020102020204" pitchFamily="34" charset="0"/>
              </a:rPr>
              <a:t>tan </a:t>
            </a:r>
            <a:r>
              <a:rPr lang="en-US" dirty="0" smtClean="0">
                <a:latin typeface="Arial Black" panose="020B0A04020102020204" pitchFamily="34" charset="0"/>
              </a:rPr>
              <a:t>60 </a:t>
            </a:r>
            <a:r>
              <a:rPr lang="en-US" dirty="0">
                <a:latin typeface="Arial Black" panose="020B0A04020102020204" pitchFamily="34" charset="0"/>
              </a:rPr>
              <a:t>=  AB / </a:t>
            </a:r>
            <a:r>
              <a:rPr lang="en-US" dirty="0" smtClean="0">
                <a:latin typeface="Arial Black" panose="020B0A04020102020204" pitchFamily="34" charset="0"/>
              </a:rPr>
              <a:t>50</a:t>
            </a:r>
          </a:p>
          <a:p>
            <a:pPr>
              <a:lnSpc>
                <a:spcPct val="150000"/>
              </a:lnSpc>
            </a:pPr>
            <a:r>
              <a:rPr lang="en-IN" dirty="0" smtClean="0">
                <a:latin typeface="Arial Black" panose="020B0A04020102020204" pitchFamily="34" charset="0"/>
              </a:rPr>
              <a:t>    √3   =  AB / 50</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AB   = </a:t>
            </a:r>
            <a:r>
              <a:rPr lang="en-IN" dirty="0">
                <a:latin typeface="Arial Black" panose="020B0A04020102020204" pitchFamily="34" charset="0"/>
              </a:rPr>
              <a:t>50√3 </a:t>
            </a:r>
            <a:endParaRPr lang="en-IN" dirty="0" smtClean="0">
              <a:latin typeface="Arial Black" panose="020B0A04020102020204" pitchFamily="34" charset="0"/>
            </a:endParaRPr>
          </a:p>
          <a:p>
            <a:pPr>
              <a:lnSpc>
                <a:spcPct val="150000"/>
              </a:lnSpc>
            </a:pPr>
            <a:endParaRPr lang="en-US" dirty="0">
              <a:latin typeface="Arial Black" panose="020B0A04020102020204" pitchFamily="34" charset="0"/>
            </a:endParaRPr>
          </a:p>
          <a:p>
            <a:pPr>
              <a:lnSpc>
                <a:spcPct val="150000"/>
              </a:lnSpc>
            </a:pPr>
            <a:r>
              <a:rPr lang="en-US" dirty="0" smtClean="0">
                <a:latin typeface="Arial Black" panose="020B0A04020102020204" pitchFamily="34" charset="0"/>
              </a:rPr>
              <a:t>          Answer : c</a:t>
            </a:r>
            <a:endParaRPr lang="en-US" dirty="0">
              <a:latin typeface="Arial Black" panose="020B0A04020102020204" pitchFamily="34" charset="0"/>
            </a:endParaRPr>
          </a:p>
        </p:txBody>
      </p:sp>
      <p:sp>
        <p:nvSpPr>
          <p:cNvPr id="17" name="TextBox 16"/>
          <p:cNvSpPr txBox="1"/>
          <p:nvPr/>
        </p:nvSpPr>
        <p:spPr>
          <a:xfrm>
            <a:off x="8612153" y="4437112"/>
            <a:ext cx="360040" cy="400110"/>
          </a:xfrm>
          <a:prstGeom prst="rect">
            <a:avLst/>
          </a:prstGeom>
          <a:noFill/>
        </p:spPr>
        <p:txBody>
          <a:bodyPr wrap="square" rtlCol="0">
            <a:spAutoFit/>
          </a:bodyPr>
          <a:lstStyle/>
          <a:p>
            <a:r>
              <a:rPr lang="en-US" sz="2000" dirty="0">
                <a:latin typeface="Arial Black" panose="020B0A04020102020204" pitchFamily="34" charset="0"/>
              </a:rPr>
              <a:t>B</a:t>
            </a:r>
            <a:endParaRPr lang="en-IN" sz="2000" dirty="0">
              <a:latin typeface="Arial Black" panose="020B0A04020102020204" pitchFamily="34" charset="0"/>
            </a:endParaRPr>
          </a:p>
        </p:txBody>
      </p:sp>
      <p:sp>
        <p:nvSpPr>
          <p:cNvPr id="18" name="TextBox 17"/>
          <p:cNvSpPr txBox="1"/>
          <p:nvPr/>
        </p:nvSpPr>
        <p:spPr>
          <a:xfrm>
            <a:off x="5652120" y="4437112"/>
            <a:ext cx="360040" cy="400110"/>
          </a:xfrm>
          <a:prstGeom prst="rect">
            <a:avLst/>
          </a:prstGeom>
          <a:noFill/>
        </p:spPr>
        <p:txBody>
          <a:bodyPr wrap="square" rtlCol="0">
            <a:spAutoFit/>
          </a:bodyPr>
          <a:lstStyle/>
          <a:p>
            <a:r>
              <a:rPr lang="en-US" sz="2000" dirty="0">
                <a:latin typeface="Arial Black" panose="020B0A04020102020204" pitchFamily="34" charset="0"/>
              </a:rPr>
              <a:t>A</a:t>
            </a:r>
            <a:endParaRPr lang="en-IN" sz="2000" dirty="0">
              <a:latin typeface="Arial Black" panose="020B0A04020102020204" pitchFamily="34" charset="0"/>
            </a:endParaRPr>
          </a:p>
        </p:txBody>
      </p:sp>
      <p:sp>
        <p:nvSpPr>
          <p:cNvPr id="19" name="TextBox 18"/>
          <p:cNvSpPr txBox="1"/>
          <p:nvPr/>
        </p:nvSpPr>
        <p:spPr>
          <a:xfrm>
            <a:off x="5634941" y="2069721"/>
            <a:ext cx="360040" cy="400110"/>
          </a:xfrm>
          <a:prstGeom prst="rect">
            <a:avLst/>
          </a:prstGeom>
          <a:noFill/>
        </p:spPr>
        <p:txBody>
          <a:bodyPr wrap="square" rtlCol="0">
            <a:spAutoFit/>
          </a:bodyPr>
          <a:lstStyle/>
          <a:p>
            <a:r>
              <a:rPr lang="en-US" sz="2000" dirty="0" smtClean="0">
                <a:latin typeface="Arial Black" panose="020B0A04020102020204" pitchFamily="34" charset="0"/>
              </a:rPr>
              <a:t>C</a:t>
            </a:r>
            <a:endParaRPr lang="en-IN" sz="2000" dirty="0">
              <a:latin typeface="Arial Black" panose="020B0A04020102020204" pitchFamily="34" charset="0"/>
            </a:endParaRPr>
          </a:p>
        </p:txBody>
      </p:sp>
    </p:spTree>
    <p:extLst>
      <p:ext uri="{BB962C8B-B14F-4D97-AF65-F5344CB8AC3E}">
        <p14:creationId xmlns:p14="http://schemas.microsoft.com/office/powerpoint/2010/main" val="339602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0" grpId="0"/>
      <p:bldP spid="11" grpId="0" animBg="1"/>
      <p:bldP spid="14" grpId="0" animBg="1"/>
      <p:bldP spid="15"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785104"/>
          </a:xfrm>
          <a:prstGeom prst="rect">
            <a:avLst/>
          </a:prstGeom>
        </p:spPr>
        <p:txBody>
          <a:bodyPr wrap="square">
            <a:spAutoFit/>
          </a:bodyPr>
          <a:lstStyle/>
          <a:p>
            <a:r>
              <a:rPr lang="en-IN" sz="2200" b="1" dirty="0"/>
              <a:t>5. A tower stands at the end of straight road, the angle of elevation of the top of the tower from two points on the road 500m apart are 45˚ and 60˚ respectively . Find the height of the tower.</a:t>
            </a:r>
          </a:p>
          <a:p>
            <a:pPr marL="457200" indent="-457200">
              <a:buAutoNum type="alphaLcParenR"/>
            </a:pPr>
            <a:r>
              <a:rPr lang="en-IN" sz="2200" b="1" dirty="0" smtClean="0"/>
              <a:t>(</a:t>
            </a:r>
            <a:r>
              <a:rPr lang="en-IN" sz="2200" b="1" dirty="0"/>
              <a:t>500√3) / (√3 – 1)	</a:t>
            </a:r>
            <a:r>
              <a:rPr lang="en-IN" sz="2200" b="1" dirty="0" smtClean="0"/>
              <a:t>	b</a:t>
            </a:r>
            <a:r>
              <a:rPr lang="en-IN" sz="2200" b="1" dirty="0"/>
              <a:t>) </a:t>
            </a:r>
            <a:r>
              <a:rPr lang="en-IN" sz="2200" b="1" dirty="0" smtClean="0"/>
              <a:t> 500</a:t>
            </a:r>
            <a:r>
              <a:rPr lang="en-IN" sz="2200" b="1" dirty="0"/>
              <a:t>√</a:t>
            </a:r>
            <a:r>
              <a:rPr lang="en-IN" sz="2200" b="1" dirty="0" smtClean="0"/>
              <a:t>3    </a:t>
            </a:r>
          </a:p>
          <a:p>
            <a:r>
              <a:rPr lang="en-IN" sz="2200" b="1" dirty="0" smtClean="0"/>
              <a:t>c</a:t>
            </a:r>
            <a:r>
              <a:rPr lang="en-IN" sz="2200" b="1" dirty="0"/>
              <a:t>) </a:t>
            </a:r>
            <a:r>
              <a:rPr lang="en-IN" sz="2200" b="1" dirty="0" smtClean="0"/>
              <a:t>   (</a:t>
            </a:r>
            <a:r>
              <a:rPr lang="en-IN" sz="2200" b="1" dirty="0"/>
              <a:t>500√3) / (√3 + 1) 	</a:t>
            </a:r>
            <a:r>
              <a:rPr lang="en-IN" sz="2200" b="1" dirty="0" smtClean="0"/>
              <a:t>	d</a:t>
            </a:r>
            <a:r>
              <a:rPr lang="en-IN" sz="2200" b="1" dirty="0"/>
              <a:t>) </a:t>
            </a:r>
            <a:r>
              <a:rPr lang="en-IN" sz="2200" b="1" dirty="0" smtClean="0"/>
              <a:t> None </a:t>
            </a:r>
            <a:r>
              <a:rPr lang="en-IN" sz="2200" b="1" dirty="0"/>
              <a:t>of these</a:t>
            </a:r>
          </a:p>
        </p:txBody>
      </p:sp>
      <p:sp>
        <p:nvSpPr>
          <p:cNvPr id="3" name="Right Triangle 2"/>
          <p:cNvSpPr/>
          <p:nvPr/>
        </p:nvSpPr>
        <p:spPr>
          <a:xfrm flipH="1">
            <a:off x="5148064" y="2204864"/>
            <a:ext cx="3168352" cy="230425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p:cNvCxnSpPr>
            <a:stCxn id="3" idx="0"/>
          </p:cNvCxnSpPr>
          <p:nvPr/>
        </p:nvCxnSpPr>
        <p:spPr>
          <a:xfrm flipH="1">
            <a:off x="6785423" y="2204864"/>
            <a:ext cx="1530993" cy="23042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Arc 6"/>
          <p:cNvSpPr/>
          <p:nvPr/>
        </p:nvSpPr>
        <p:spPr>
          <a:xfrm>
            <a:off x="5520946" y="4005064"/>
            <a:ext cx="648072" cy="651101"/>
          </a:xfrm>
          <a:prstGeom prst="arc">
            <a:avLst>
              <a:gd name="adj1" fmla="val 16156410"/>
              <a:gd name="adj2" fmla="val 221042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Arc 7"/>
          <p:cNvSpPr/>
          <p:nvPr/>
        </p:nvSpPr>
        <p:spPr>
          <a:xfrm>
            <a:off x="6732240" y="4004123"/>
            <a:ext cx="648072" cy="651101"/>
          </a:xfrm>
          <a:prstGeom prst="arc">
            <a:avLst>
              <a:gd name="adj1" fmla="val 16156410"/>
              <a:gd name="adj2" fmla="val 221042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p:cNvSpPr txBox="1"/>
          <p:nvPr/>
        </p:nvSpPr>
        <p:spPr>
          <a:xfrm>
            <a:off x="7497162" y="3921938"/>
            <a:ext cx="711739" cy="400110"/>
          </a:xfrm>
          <a:prstGeom prst="rect">
            <a:avLst/>
          </a:prstGeom>
          <a:noFill/>
        </p:spPr>
        <p:txBody>
          <a:bodyPr wrap="square" rtlCol="0">
            <a:spAutoFit/>
          </a:bodyPr>
          <a:lstStyle/>
          <a:p>
            <a:r>
              <a:rPr lang="en-US" sz="2000" dirty="0">
                <a:latin typeface="Arial Black" panose="020B0A04020102020204" pitchFamily="34" charset="0"/>
              </a:rPr>
              <a:t>6</a:t>
            </a:r>
            <a:r>
              <a:rPr lang="en-US" sz="2000" dirty="0" smtClean="0">
                <a:latin typeface="Arial Black" panose="020B0A04020102020204" pitchFamily="34" charset="0"/>
              </a:rPr>
              <a:t>0</a:t>
            </a:r>
            <a:r>
              <a:rPr lang="en-US" sz="2000" dirty="0" smtClean="0">
                <a:latin typeface="Calibri"/>
              </a:rPr>
              <a:t>⁰</a:t>
            </a:r>
            <a:endParaRPr lang="en-IN" sz="2000" dirty="0">
              <a:latin typeface="Arial Black" panose="020B0A04020102020204" pitchFamily="34" charset="0"/>
            </a:endParaRPr>
          </a:p>
        </p:txBody>
      </p:sp>
      <p:sp>
        <p:nvSpPr>
          <p:cNvPr id="11" name="TextBox 10"/>
          <p:cNvSpPr txBox="1"/>
          <p:nvPr/>
        </p:nvSpPr>
        <p:spPr>
          <a:xfrm>
            <a:off x="6184335" y="3805009"/>
            <a:ext cx="711739" cy="400110"/>
          </a:xfrm>
          <a:prstGeom prst="rect">
            <a:avLst/>
          </a:prstGeom>
          <a:noFill/>
        </p:spPr>
        <p:txBody>
          <a:bodyPr wrap="square" rtlCol="0">
            <a:spAutoFit/>
          </a:bodyPr>
          <a:lstStyle/>
          <a:p>
            <a:r>
              <a:rPr lang="en-US" sz="2000" dirty="0" smtClean="0">
                <a:latin typeface="Arial Black" panose="020B0A04020102020204" pitchFamily="34" charset="0"/>
              </a:rPr>
              <a:t>45</a:t>
            </a:r>
            <a:r>
              <a:rPr lang="en-US" sz="2000" dirty="0" smtClean="0">
                <a:latin typeface="Calibri"/>
              </a:rPr>
              <a:t>⁰</a:t>
            </a:r>
            <a:endParaRPr lang="en-IN" sz="2000" dirty="0">
              <a:latin typeface="Arial Black" panose="020B0A04020102020204" pitchFamily="34" charset="0"/>
            </a:endParaRPr>
          </a:p>
        </p:txBody>
      </p:sp>
      <p:sp>
        <p:nvSpPr>
          <p:cNvPr id="12" name="TextBox 11"/>
          <p:cNvSpPr txBox="1"/>
          <p:nvPr/>
        </p:nvSpPr>
        <p:spPr>
          <a:xfrm>
            <a:off x="8316416" y="2057848"/>
            <a:ext cx="360040" cy="400110"/>
          </a:xfrm>
          <a:prstGeom prst="rect">
            <a:avLst/>
          </a:prstGeom>
          <a:noFill/>
        </p:spPr>
        <p:txBody>
          <a:bodyPr wrap="square" rtlCol="0">
            <a:spAutoFit/>
          </a:bodyPr>
          <a:lstStyle/>
          <a:p>
            <a:r>
              <a:rPr lang="en-US" sz="2000" dirty="0">
                <a:latin typeface="Arial Black" panose="020B0A04020102020204" pitchFamily="34" charset="0"/>
              </a:rPr>
              <a:t>C</a:t>
            </a:r>
            <a:endParaRPr lang="en-IN" sz="2000" dirty="0">
              <a:latin typeface="Arial Black" panose="020B0A04020102020204" pitchFamily="34" charset="0"/>
            </a:endParaRPr>
          </a:p>
        </p:txBody>
      </p:sp>
      <p:sp>
        <p:nvSpPr>
          <p:cNvPr id="13" name="TextBox 12"/>
          <p:cNvSpPr txBox="1"/>
          <p:nvPr/>
        </p:nvSpPr>
        <p:spPr>
          <a:xfrm>
            <a:off x="4968044" y="4509120"/>
            <a:ext cx="360040" cy="400110"/>
          </a:xfrm>
          <a:prstGeom prst="rect">
            <a:avLst/>
          </a:prstGeom>
          <a:noFill/>
        </p:spPr>
        <p:txBody>
          <a:bodyPr wrap="square" rtlCol="0">
            <a:spAutoFit/>
          </a:bodyPr>
          <a:lstStyle/>
          <a:p>
            <a:r>
              <a:rPr lang="en-US" sz="2000" dirty="0">
                <a:latin typeface="Arial Black" panose="020B0A04020102020204" pitchFamily="34" charset="0"/>
              </a:rPr>
              <a:t>A</a:t>
            </a:r>
            <a:endParaRPr lang="en-IN" sz="2000" dirty="0">
              <a:latin typeface="Arial Black" panose="020B0A04020102020204" pitchFamily="34" charset="0"/>
            </a:endParaRPr>
          </a:p>
        </p:txBody>
      </p:sp>
      <p:sp>
        <p:nvSpPr>
          <p:cNvPr id="14" name="TextBox 13"/>
          <p:cNvSpPr txBox="1"/>
          <p:nvPr/>
        </p:nvSpPr>
        <p:spPr>
          <a:xfrm>
            <a:off x="8225129" y="4522048"/>
            <a:ext cx="360040" cy="400110"/>
          </a:xfrm>
          <a:prstGeom prst="rect">
            <a:avLst/>
          </a:prstGeom>
          <a:noFill/>
        </p:spPr>
        <p:txBody>
          <a:bodyPr wrap="square" rtlCol="0">
            <a:spAutoFit/>
          </a:bodyPr>
          <a:lstStyle/>
          <a:p>
            <a:r>
              <a:rPr lang="en-US" sz="2000" dirty="0">
                <a:latin typeface="Arial Black" panose="020B0A04020102020204" pitchFamily="34" charset="0"/>
              </a:rPr>
              <a:t>B</a:t>
            </a:r>
            <a:endParaRPr lang="en-IN" sz="2000" dirty="0">
              <a:latin typeface="Arial Black" panose="020B0A04020102020204" pitchFamily="34" charset="0"/>
            </a:endParaRPr>
          </a:p>
        </p:txBody>
      </p:sp>
      <p:sp>
        <p:nvSpPr>
          <p:cNvPr id="15" name="TextBox 14"/>
          <p:cNvSpPr txBox="1"/>
          <p:nvPr/>
        </p:nvSpPr>
        <p:spPr>
          <a:xfrm>
            <a:off x="6605403" y="4522048"/>
            <a:ext cx="360040" cy="400110"/>
          </a:xfrm>
          <a:prstGeom prst="rect">
            <a:avLst/>
          </a:prstGeom>
          <a:noFill/>
        </p:spPr>
        <p:txBody>
          <a:bodyPr wrap="square" rtlCol="0">
            <a:spAutoFit/>
          </a:bodyPr>
          <a:lstStyle/>
          <a:p>
            <a:r>
              <a:rPr lang="en-US" sz="2000" dirty="0">
                <a:latin typeface="Arial Black" panose="020B0A04020102020204" pitchFamily="34" charset="0"/>
              </a:rPr>
              <a:t>D</a:t>
            </a:r>
            <a:endParaRPr lang="en-IN" sz="2000" dirty="0">
              <a:latin typeface="Arial Black" panose="020B0A04020102020204" pitchFamily="34" charset="0"/>
            </a:endParaRPr>
          </a:p>
        </p:txBody>
      </p:sp>
      <p:sp>
        <p:nvSpPr>
          <p:cNvPr id="16" name="TextBox 15"/>
          <p:cNvSpPr txBox="1"/>
          <p:nvPr/>
        </p:nvSpPr>
        <p:spPr>
          <a:xfrm>
            <a:off x="5652120" y="4522048"/>
            <a:ext cx="711739" cy="400110"/>
          </a:xfrm>
          <a:prstGeom prst="rect">
            <a:avLst/>
          </a:prstGeom>
          <a:noFill/>
        </p:spPr>
        <p:txBody>
          <a:bodyPr wrap="square" rtlCol="0">
            <a:spAutoFit/>
          </a:bodyPr>
          <a:lstStyle/>
          <a:p>
            <a:r>
              <a:rPr lang="en-US" sz="2000" dirty="0" smtClean="0">
                <a:latin typeface="Arial Black" panose="020B0A04020102020204" pitchFamily="34" charset="0"/>
              </a:rPr>
              <a:t>500</a:t>
            </a:r>
            <a:endParaRPr lang="en-IN" sz="2000" dirty="0">
              <a:latin typeface="Arial Black" panose="020B0A04020102020204" pitchFamily="34" charset="0"/>
            </a:endParaRPr>
          </a:p>
        </p:txBody>
      </p:sp>
      <p:sp>
        <p:nvSpPr>
          <p:cNvPr id="17" name="Rectangle 16"/>
          <p:cNvSpPr/>
          <p:nvPr/>
        </p:nvSpPr>
        <p:spPr>
          <a:xfrm>
            <a:off x="490852" y="2083190"/>
            <a:ext cx="4500500" cy="4662815"/>
          </a:xfrm>
          <a:prstGeom prst="rect">
            <a:avLst/>
          </a:prstGeom>
        </p:spPr>
        <p:txBody>
          <a:bodyPr wrap="square">
            <a:spAutoFit/>
          </a:bodyPr>
          <a:lstStyle/>
          <a:p>
            <a:pPr>
              <a:lnSpc>
                <a:spcPct val="150000"/>
              </a:lnSpc>
            </a:pPr>
            <a:r>
              <a:rPr lang="en-US" dirty="0" smtClean="0">
                <a:latin typeface="Arial Black" panose="020B0A04020102020204" pitchFamily="34" charset="0"/>
              </a:rPr>
              <a:t>cot 45	 </a:t>
            </a:r>
            <a:r>
              <a:rPr lang="en-US" dirty="0">
                <a:latin typeface="Arial Black" panose="020B0A04020102020204" pitchFamily="34" charset="0"/>
              </a:rPr>
              <a:t>=  AB / </a:t>
            </a:r>
            <a:r>
              <a:rPr lang="en-US" dirty="0" smtClean="0">
                <a:latin typeface="Arial Black" panose="020B0A04020102020204" pitchFamily="34" charset="0"/>
              </a:rPr>
              <a:t>BC</a:t>
            </a:r>
          </a:p>
          <a:p>
            <a:pPr>
              <a:lnSpc>
                <a:spcPct val="150000"/>
              </a:lnSpc>
            </a:pPr>
            <a:r>
              <a:rPr lang="en-US" dirty="0">
                <a:latin typeface="Arial Black" panose="020B0A04020102020204" pitchFamily="34" charset="0"/>
              </a:rPr>
              <a:t> </a:t>
            </a:r>
            <a:r>
              <a:rPr lang="en-US" dirty="0" smtClean="0">
                <a:latin typeface="Arial Black" panose="020B0A04020102020204" pitchFamily="34" charset="0"/>
              </a:rPr>
              <a:t>    1      =   </a:t>
            </a:r>
            <a:r>
              <a:rPr lang="en-US" dirty="0">
                <a:latin typeface="Arial Black" panose="020B0A04020102020204" pitchFamily="34" charset="0"/>
              </a:rPr>
              <a:t>AB / BC</a:t>
            </a:r>
          </a:p>
          <a:p>
            <a:pPr>
              <a:lnSpc>
                <a:spcPct val="150000"/>
              </a:lnSpc>
            </a:pPr>
            <a:r>
              <a:rPr lang="en-US" dirty="0" smtClean="0">
                <a:latin typeface="Arial Black" panose="020B0A04020102020204" pitchFamily="34" charset="0"/>
              </a:rPr>
              <a:t>cot 60	 </a:t>
            </a:r>
            <a:r>
              <a:rPr lang="en-US" dirty="0">
                <a:latin typeface="Arial Black" panose="020B0A04020102020204" pitchFamily="34" charset="0"/>
              </a:rPr>
              <a:t>=  </a:t>
            </a:r>
            <a:r>
              <a:rPr lang="en-US" dirty="0" smtClean="0">
                <a:latin typeface="Arial Black" panose="020B0A04020102020204" pitchFamily="34" charset="0"/>
              </a:rPr>
              <a:t>BD </a:t>
            </a:r>
            <a:r>
              <a:rPr lang="en-US" dirty="0">
                <a:latin typeface="Arial Black" panose="020B0A04020102020204" pitchFamily="34" charset="0"/>
              </a:rPr>
              <a:t>/ </a:t>
            </a:r>
            <a:r>
              <a:rPr lang="en-US" dirty="0" smtClean="0">
                <a:latin typeface="Arial Black" panose="020B0A04020102020204" pitchFamily="34" charset="0"/>
              </a:rPr>
              <a:t>BC</a:t>
            </a:r>
          </a:p>
          <a:p>
            <a:pPr>
              <a:lnSpc>
                <a:spcPct val="150000"/>
              </a:lnSpc>
            </a:pPr>
            <a:r>
              <a:rPr lang="en-US" dirty="0">
                <a:latin typeface="Arial Black" panose="020B0A04020102020204" pitchFamily="34" charset="0"/>
              </a:rPr>
              <a:t> </a:t>
            </a:r>
            <a:r>
              <a:rPr lang="en-US" b="1" dirty="0" smtClean="0">
                <a:latin typeface="Arial Black" panose="020B0A04020102020204" pitchFamily="34" charset="0"/>
              </a:rPr>
              <a:t> 1 </a:t>
            </a:r>
            <a:r>
              <a:rPr lang="en-US" b="1" dirty="0">
                <a:latin typeface="Arial Black" panose="020B0A04020102020204" pitchFamily="34" charset="0"/>
              </a:rPr>
              <a:t>/ </a:t>
            </a:r>
            <a:r>
              <a:rPr lang="en-IN" b="1" dirty="0">
                <a:latin typeface="Arial Black" panose="020B0A04020102020204" pitchFamily="34" charset="0"/>
              </a:rPr>
              <a:t>√</a:t>
            </a:r>
            <a:r>
              <a:rPr lang="en-IN" b="1" dirty="0" smtClean="0">
                <a:latin typeface="Arial Black" panose="020B0A04020102020204" pitchFamily="34" charset="0"/>
              </a:rPr>
              <a:t>3	 = </a:t>
            </a:r>
            <a:r>
              <a:rPr lang="en-US" dirty="0">
                <a:latin typeface="Arial Black" panose="020B0A04020102020204" pitchFamily="34" charset="0"/>
              </a:rPr>
              <a:t>BD / BC</a:t>
            </a:r>
          </a:p>
          <a:p>
            <a:pPr>
              <a:lnSpc>
                <a:spcPct val="150000"/>
              </a:lnSpc>
            </a:pPr>
            <a:r>
              <a:rPr lang="en-US" b="1" dirty="0" smtClean="0">
                <a:latin typeface="Arial Black" panose="020B0A04020102020204" pitchFamily="34" charset="0"/>
              </a:rPr>
              <a:t> cot 45 – cot 60 = </a:t>
            </a:r>
            <a:r>
              <a:rPr lang="en-US" dirty="0" smtClean="0">
                <a:latin typeface="Arial Black" panose="020B0A04020102020204" pitchFamily="34" charset="0"/>
              </a:rPr>
              <a:t>AB </a:t>
            </a:r>
            <a:r>
              <a:rPr lang="en-US" dirty="0">
                <a:latin typeface="Arial Black" panose="020B0A04020102020204" pitchFamily="34" charset="0"/>
              </a:rPr>
              <a:t>/ </a:t>
            </a:r>
            <a:r>
              <a:rPr lang="en-US" dirty="0" smtClean="0">
                <a:latin typeface="Arial Black" panose="020B0A04020102020204" pitchFamily="34" charset="0"/>
              </a:rPr>
              <a:t>BC - </a:t>
            </a:r>
            <a:r>
              <a:rPr lang="en-US" dirty="0">
                <a:latin typeface="Arial Black" panose="020B0A04020102020204" pitchFamily="34" charset="0"/>
              </a:rPr>
              <a:t>BD / BC</a:t>
            </a:r>
          </a:p>
          <a:p>
            <a:pPr>
              <a:lnSpc>
                <a:spcPct val="150000"/>
              </a:lnSpc>
            </a:pPr>
            <a:r>
              <a:rPr lang="en-US" dirty="0">
                <a:latin typeface="Arial Black" panose="020B0A04020102020204" pitchFamily="34" charset="0"/>
              </a:rPr>
              <a:t>1 </a:t>
            </a:r>
            <a:r>
              <a:rPr lang="en-US" dirty="0" smtClean="0">
                <a:latin typeface="Arial Black" panose="020B0A04020102020204" pitchFamily="34" charset="0"/>
              </a:rPr>
              <a:t>– (</a:t>
            </a:r>
            <a:r>
              <a:rPr lang="en-US" b="1" dirty="0">
                <a:latin typeface="Arial Black" panose="020B0A04020102020204" pitchFamily="34" charset="0"/>
              </a:rPr>
              <a:t>1 / </a:t>
            </a:r>
            <a:r>
              <a:rPr lang="en-IN" b="1" dirty="0">
                <a:latin typeface="Arial Black" panose="020B0A04020102020204" pitchFamily="34" charset="0"/>
              </a:rPr>
              <a:t>√3 </a:t>
            </a:r>
            <a:r>
              <a:rPr lang="en-IN" b="1" dirty="0" smtClean="0">
                <a:latin typeface="Arial Black" panose="020B0A04020102020204" pitchFamily="34" charset="0"/>
              </a:rPr>
              <a:t>)</a:t>
            </a:r>
            <a:r>
              <a:rPr lang="en-US" dirty="0" smtClean="0">
                <a:latin typeface="Arial Black" panose="020B0A04020102020204" pitchFamily="34" charset="0"/>
              </a:rPr>
              <a:t>	=  (AB – BD) / BC</a:t>
            </a:r>
          </a:p>
          <a:p>
            <a:pPr>
              <a:lnSpc>
                <a:spcPct val="150000"/>
              </a:lnSpc>
            </a:pPr>
            <a:r>
              <a:rPr lang="en-US" dirty="0" smtClean="0">
                <a:latin typeface="Arial Black" panose="020B0A04020102020204" pitchFamily="34" charset="0"/>
              </a:rPr>
              <a:t> (</a:t>
            </a:r>
            <a:r>
              <a:rPr lang="en-IN" b="1" dirty="0" smtClean="0">
                <a:latin typeface="Arial Black" panose="020B0A04020102020204" pitchFamily="34" charset="0"/>
              </a:rPr>
              <a:t>√3 – 1) / </a:t>
            </a:r>
            <a:r>
              <a:rPr lang="en-IN" b="1" dirty="0">
                <a:latin typeface="Arial Black" panose="020B0A04020102020204" pitchFamily="34" charset="0"/>
              </a:rPr>
              <a:t>√</a:t>
            </a:r>
            <a:r>
              <a:rPr lang="en-IN" b="1" dirty="0" smtClean="0">
                <a:latin typeface="Arial Black" panose="020B0A04020102020204" pitchFamily="34" charset="0"/>
              </a:rPr>
              <a:t>3	=  AD / BC</a:t>
            </a:r>
          </a:p>
          <a:p>
            <a:pPr>
              <a:lnSpc>
                <a:spcPct val="150000"/>
              </a:lnSpc>
            </a:pPr>
            <a:r>
              <a:rPr lang="en-US" b="1" dirty="0">
                <a:latin typeface="Arial Black" panose="020B0A04020102020204" pitchFamily="34" charset="0"/>
              </a:rPr>
              <a:t> </a:t>
            </a:r>
            <a:r>
              <a:rPr lang="en-US" dirty="0">
                <a:latin typeface="Arial Black" panose="020B0A04020102020204" pitchFamily="34" charset="0"/>
              </a:rPr>
              <a:t> (</a:t>
            </a:r>
            <a:r>
              <a:rPr lang="en-IN" b="1" dirty="0">
                <a:latin typeface="Arial Black" panose="020B0A04020102020204" pitchFamily="34" charset="0"/>
              </a:rPr>
              <a:t>√3 – 1) / √3	=  </a:t>
            </a:r>
            <a:r>
              <a:rPr lang="en-IN" b="1" dirty="0" smtClean="0">
                <a:latin typeface="Arial Black" panose="020B0A04020102020204" pitchFamily="34" charset="0"/>
              </a:rPr>
              <a:t>500 </a:t>
            </a:r>
            <a:r>
              <a:rPr lang="en-IN" b="1" dirty="0">
                <a:latin typeface="Arial Black" panose="020B0A04020102020204" pitchFamily="34" charset="0"/>
              </a:rPr>
              <a:t>/ </a:t>
            </a:r>
            <a:r>
              <a:rPr lang="en-IN" b="1" dirty="0" smtClean="0">
                <a:latin typeface="Arial Black" panose="020B0A04020102020204" pitchFamily="34" charset="0"/>
              </a:rPr>
              <a:t>BC</a:t>
            </a:r>
          </a:p>
          <a:p>
            <a:pPr>
              <a:lnSpc>
                <a:spcPct val="150000"/>
              </a:lnSpc>
            </a:pPr>
            <a:r>
              <a:rPr lang="en-US" b="1" dirty="0">
                <a:latin typeface="Arial Black" panose="020B0A04020102020204" pitchFamily="34" charset="0"/>
              </a:rPr>
              <a:t>	</a:t>
            </a:r>
            <a:r>
              <a:rPr lang="en-US" b="1" dirty="0" smtClean="0">
                <a:latin typeface="Arial Black" panose="020B0A04020102020204" pitchFamily="34" charset="0"/>
              </a:rPr>
              <a:t>BC	=  (500 </a:t>
            </a:r>
            <a:r>
              <a:rPr lang="en-IN" b="1" dirty="0">
                <a:latin typeface="Arial Black" panose="020B0A04020102020204" pitchFamily="34" charset="0"/>
              </a:rPr>
              <a:t>√</a:t>
            </a:r>
            <a:r>
              <a:rPr lang="en-IN" b="1" dirty="0" smtClean="0">
                <a:latin typeface="Arial Black" panose="020B0A04020102020204" pitchFamily="34" charset="0"/>
              </a:rPr>
              <a:t>3) / </a:t>
            </a:r>
            <a:r>
              <a:rPr lang="en-US" dirty="0">
                <a:latin typeface="Arial Black" panose="020B0A04020102020204" pitchFamily="34" charset="0"/>
              </a:rPr>
              <a:t> (</a:t>
            </a:r>
            <a:r>
              <a:rPr lang="en-IN" b="1" dirty="0">
                <a:latin typeface="Arial Black" panose="020B0A04020102020204" pitchFamily="34" charset="0"/>
              </a:rPr>
              <a:t>√3 – 1) </a:t>
            </a:r>
            <a:endParaRPr lang="en-US" dirty="0">
              <a:latin typeface="Arial Black" panose="020B0A04020102020204" pitchFamily="34" charset="0"/>
            </a:endParaRPr>
          </a:p>
          <a:p>
            <a:pPr>
              <a:lnSpc>
                <a:spcPct val="150000"/>
              </a:lnSpc>
            </a:pPr>
            <a:endParaRPr lang="en-US" dirty="0">
              <a:latin typeface="Arial Black" panose="020B0A04020102020204" pitchFamily="34" charset="0"/>
            </a:endParaRPr>
          </a:p>
          <a:p>
            <a:pPr>
              <a:lnSpc>
                <a:spcPct val="150000"/>
              </a:lnSpc>
            </a:pPr>
            <a:r>
              <a:rPr lang="en-US" b="1" dirty="0" smtClean="0">
                <a:latin typeface="Arial Black" panose="020B0A04020102020204" pitchFamily="34" charset="0"/>
              </a:rPr>
              <a:t>			Answer : a</a:t>
            </a:r>
            <a:endParaRPr lang="en-US" dirty="0">
              <a:latin typeface="Arial Black" panose="020B0A04020102020204" pitchFamily="34" charset="0"/>
            </a:endParaRPr>
          </a:p>
        </p:txBody>
      </p:sp>
    </p:spTree>
    <p:extLst>
      <p:ext uri="{BB962C8B-B14F-4D97-AF65-F5344CB8AC3E}">
        <p14:creationId xmlns:p14="http://schemas.microsoft.com/office/powerpoint/2010/main" val="82454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p:bldP spid="11" grpId="0"/>
      <p:bldP spid="12" grpId="0"/>
      <p:bldP spid="13" grpId="0"/>
      <p:bldP spid="14"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908720"/>
            <a:ext cx="3177473" cy="919995"/>
          </a:xfrm>
          <a:prstGeom prst="rect">
            <a:avLst/>
          </a:prstGeom>
        </p:spPr>
        <p:txBody>
          <a:bodyPr wrap="none">
            <a:spAutoFit/>
          </a:bodyPr>
          <a:lstStyle/>
          <a:p>
            <a:pPr>
              <a:lnSpc>
                <a:spcPct val="150000"/>
              </a:lnSpc>
            </a:pPr>
            <a:r>
              <a:rPr lang="en-US" sz="4000" dirty="0" smtClean="0">
                <a:latin typeface="Arial Black" panose="020B0A04020102020204" pitchFamily="34" charset="0"/>
              </a:rPr>
              <a:t>Doubts . . .</a:t>
            </a:r>
            <a:endParaRPr lang="en-US" sz="4000" dirty="0">
              <a:latin typeface="Arial Black" panose="020B0A04020102020204" pitchFamily="34" charset="0"/>
            </a:endParaRPr>
          </a:p>
        </p:txBody>
      </p:sp>
      <p:sp>
        <p:nvSpPr>
          <p:cNvPr id="3" name="Rectangle 2"/>
          <p:cNvSpPr/>
          <p:nvPr/>
        </p:nvSpPr>
        <p:spPr>
          <a:xfrm>
            <a:off x="3995936" y="3212976"/>
            <a:ext cx="4121834" cy="1015663"/>
          </a:xfrm>
          <a:prstGeom prst="rect">
            <a:avLst/>
          </a:prstGeom>
        </p:spPr>
        <p:txBody>
          <a:bodyPr wrap="none">
            <a:spAutoFit/>
          </a:bodyPr>
          <a:lstStyle/>
          <a:p>
            <a:pPr>
              <a:lnSpc>
                <a:spcPct val="150000"/>
              </a:lnSpc>
            </a:pPr>
            <a:r>
              <a:rPr lang="en-US" sz="4000" dirty="0" smtClean="0">
                <a:latin typeface="Arial Black" panose="020B0A04020102020204" pitchFamily="34" charset="0"/>
              </a:rPr>
              <a:t>Thank you . . .</a:t>
            </a:r>
            <a:endParaRPr lang="en-US" sz="4000" dirty="0">
              <a:latin typeface="Arial Black" panose="020B0A04020102020204" pitchFamily="34" charset="0"/>
            </a:endParaRPr>
          </a:p>
        </p:txBody>
      </p:sp>
    </p:spTree>
    <p:extLst>
      <p:ext uri="{BB962C8B-B14F-4D97-AF65-F5344CB8AC3E}">
        <p14:creationId xmlns:p14="http://schemas.microsoft.com/office/powerpoint/2010/main" val="297723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446550"/>
          </a:xfrm>
          <a:prstGeom prst="rect">
            <a:avLst/>
          </a:prstGeom>
        </p:spPr>
        <p:txBody>
          <a:bodyPr wrap="square">
            <a:spAutoFit/>
          </a:bodyPr>
          <a:lstStyle/>
          <a:p>
            <a:r>
              <a:rPr lang="en-IN" sz="2200" b="1" dirty="0"/>
              <a:t>1. If two sides of a triangle measure 7 units and9 units, then the measure of the third side is</a:t>
            </a:r>
          </a:p>
          <a:p>
            <a:r>
              <a:rPr lang="en-IN" sz="2200" b="1" dirty="0"/>
              <a:t>a) Greater than 16			</a:t>
            </a:r>
            <a:r>
              <a:rPr lang="en-IN" sz="2200" b="1" dirty="0" smtClean="0"/>
              <a:t>b</a:t>
            </a:r>
            <a:r>
              <a:rPr lang="en-IN" sz="2200" b="1" dirty="0"/>
              <a:t>) Any value between 2 and 16</a:t>
            </a:r>
          </a:p>
          <a:p>
            <a:r>
              <a:rPr lang="en-IN" sz="2200" b="1" dirty="0"/>
              <a:t>c) The difference between 7 and 9	d) None of the above</a:t>
            </a:r>
          </a:p>
        </p:txBody>
      </p:sp>
      <p:sp>
        <p:nvSpPr>
          <p:cNvPr id="4" name="Rectangle 3"/>
          <p:cNvSpPr/>
          <p:nvPr/>
        </p:nvSpPr>
        <p:spPr>
          <a:xfrm>
            <a:off x="1835696" y="2420888"/>
            <a:ext cx="4519250" cy="1563185"/>
          </a:xfrm>
          <a:prstGeom prst="rect">
            <a:avLst/>
          </a:prstGeom>
        </p:spPr>
        <p:txBody>
          <a:bodyPr wrap="none">
            <a:spAutoFit/>
          </a:bodyPr>
          <a:lstStyle/>
          <a:p>
            <a:pPr>
              <a:lnSpc>
                <a:spcPct val="150000"/>
              </a:lnSpc>
            </a:pPr>
            <a:r>
              <a:rPr lang="en-US" sz="2200" b="1" dirty="0" smtClean="0">
                <a:latin typeface="Arial Black" panose="020B0A04020102020204" pitchFamily="34" charset="0"/>
              </a:rPr>
              <a:t>9 – 7 = 2</a:t>
            </a:r>
          </a:p>
          <a:p>
            <a:pPr>
              <a:lnSpc>
                <a:spcPct val="150000"/>
              </a:lnSpc>
            </a:pPr>
            <a:r>
              <a:rPr lang="en-US" sz="2200" b="1" dirty="0" smtClean="0">
                <a:latin typeface="Arial Black" panose="020B0A04020102020204" pitchFamily="34" charset="0"/>
              </a:rPr>
              <a:t>9 + 7 = 16</a:t>
            </a:r>
            <a:endParaRPr lang="en-IN" sz="2200" b="1" dirty="0" smtClean="0">
              <a:latin typeface="Arial Black" panose="020B0A04020102020204" pitchFamily="34" charset="0"/>
            </a:endParaRPr>
          </a:p>
          <a:p>
            <a:pPr>
              <a:lnSpc>
                <a:spcPct val="150000"/>
              </a:lnSpc>
            </a:pPr>
            <a:r>
              <a:rPr lang="en-IN" sz="2200" b="1" dirty="0" smtClean="0">
                <a:latin typeface="Arial Black" panose="020B0A04020102020204" pitchFamily="34" charset="0"/>
              </a:rPr>
              <a:t>Any </a:t>
            </a:r>
            <a:r>
              <a:rPr lang="en-IN" sz="2200" b="1" dirty="0">
                <a:latin typeface="Arial Black" panose="020B0A04020102020204" pitchFamily="34" charset="0"/>
              </a:rPr>
              <a:t>value between 2 and 16</a:t>
            </a:r>
          </a:p>
        </p:txBody>
      </p:sp>
      <p:sp>
        <p:nvSpPr>
          <p:cNvPr id="5" name="Rectangle 4"/>
          <p:cNvSpPr/>
          <p:nvPr/>
        </p:nvSpPr>
        <p:spPr>
          <a:xfrm>
            <a:off x="5508104" y="4653136"/>
            <a:ext cx="3079090" cy="430887"/>
          </a:xfrm>
          <a:prstGeom prst="rect">
            <a:avLst/>
          </a:prstGeom>
        </p:spPr>
        <p:txBody>
          <a:bodyPr wrap="square">
            <a:spAutoFit/>
          </a:bodyPr>
          <a:lstStyle/>
          <a:p>
            <a:r>
              <a:rPr lang="en-IN" sz="2200" b="1" dirty="0" smtClean="0">
                <a:latin typeface="Arial Black" panose="020B0A04020102020204" pitchFamily="34" charset="0"/>
              </a:rPr>
              <a:t>Answer : b</a:t>
            </a:r>
            <a:endParaRPr lang="en-IN" sz="2200" b="1" dirty="0">
              <a:latin typeface="Arial Black" panose="020B0A04020102020204" pitchFamily="34" charset="0"/>
            </a:endParaRPr>
          </a:p>
        </p:txBody>
      </p:sp>
    </p:spTree>
    <p:extLst>
      <p:ext uri="{BB962C8B-B14F-4D97-AF65-F5344CB8AC3E}">
        <p14:creationId xmlns:p14="http://schemas.microsoft.com/office/powerpoint/2010/main" val="190900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107996"/>
          </a:xfrm>
          <a:prstGeom prst="rect">
            <a:avLst/>
          </a:prstGeom>
        </p:spPr>
        <p:txBody>
          <a:bodyPr wrap="square">
            <a:spAutoFit/>
          </a:bodyPr>
          <a:lstStyle/>
          <a:p>
            <a:r>
              <a:rPr lang="en-IN" sz="2200" b="1" dirty="0"/>
              <a:t>2. If three sides of a triangle measure 9 units,40 units &amp; 41 units, find the area of the triangle.</a:t>
            </a:r>
          </a:p>
          <a:p>
            <a:r>
              <a:rPr lang="en-IN" sz="2200" b="1" dirty="0"/>
              <a:t>a) 240 </a:t>
            </a:r>
            <a:r>
              <a:rPr lang="en-IN" sz="2200" b="1" dirty="0" err="1"/>
              <a:t>sq.units</a:t>
            </a:r>
            <a:r>
              <a:rPr lang="en-IN" sz="2200" b="1" dirty="0"/>
              <a:t>	b) 180 </a:t>
            </a:r>
            <a:r>
              <a:rPr lang="en-IN" sz="2200" b="1" dirty="0" err="1"/>
              <a:t>sq.units</a:t>
            </a:r>
            <a:r>
              <a:rPr lang="en-IN" sz="2200" b="1" dirty="0"/>
              <a:t>	c) 360 </a:t>
            </a:r>
            <a:r>
              <a:rPr lang="en-IN" sz="2200" b="1" dirty="0" err="1"/>
              <a:t>sq.units</a:t>
            </a:r>
            <a:r>
              <a:rPr lang="en-IN" sz="2200" b="1" dirty="0"/>
              <a:t> 	d) 270 </a:t>
            </a:r>
            <a:r>
              <a:rPr lang="en-IN" sz="2200" b="1" dirty="0" err="1"/>
              <a:t>sq.units</a:t>
            </a:r>
            <a:endParaRPr lang="en-IN" sz="2200" b="1" dirty="0"/>
          </a:p>
        </p:txBody>
      </p:sp>
      <p:sp>
        <p:nvSpPr>
          <p:cNvPr id="3" name="Rectangle 2"/>
          <p:cNvSpPr/>
          <p:nvPr/>
        </p:nvSpPr>
        <p:spPr>
          <a:xfrm>
            <a:off x="323528" y="1772816"/>
            <a:ext cx="5544616" cy="4662815"/>
          </a:xfrm>
          <a:prstGeom prst="rect">
            <a:avLst/>
          </a:prstGeom>
        </p:spPr>
        <p:txBody>
          <a:bodyPr wrap="square">
            <a:spAutoFit/>
          </a:bodyPr>
          <a:lstStyle/>
          <a:p>
            <a:pPr>
              <a:lnSpc>
                <a:spcPct val="150000"/>
              </a:lnSpc>
            </a:pPr>
            <a:r>
              <a:rPr lang="en-US" sz="2200" b="1" dirty="0" smtClean="0">
                <a:latin typeface="Arial Black" panose="020B0A04020102020204" pitchFamily="34" charset="0"/>
              </a:rPr>
              <a:t>41</a:t>
            </a:r>
            <a:r>
              <a:rPr lang="en-US" sz="2200" dirty="0" smtClean="0">
                <a:latin typeface="Arial Black" panose="020B0A04020102020204" pitchFamily="34" charset="0"/>
              </a:rPr>
              <a:t>² = 1681</a:t>
            </a:r>
          </a:p>
          <a:p>
            <a:pPr>
              <a:lnSpc>
                <a:spcPct val="150000"/>
              </a:lnSpc>
            </a:pPr>
            <a:r>
              <a:rPr lang="en-US" sz="2200" b="1" dirty="0" smtClean="0">
                <a:latin typeface="Arial Black" panose="020B0A04020102020204" pitchFamily="34" charset="0"/>
              </a:rPr>
              <a:t>40</a:t>
            </a:r>
            <a:r>
              <a:rPr lang="en-US" sz="2200" dirty="0" smtClean="0">
                <a:latin typeface="Arial Black" panose="020B0A04020102020204" pitchFamily="34" charset="0"/>
              </a:rPr>
              <a:t>² = 1600</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9</a:t>
            </a:r>
            <a:r>
              <a:rPr lang="en-US" sz="2200" dirty="0" smtClean="0">
                <a:latin typeface="Arial Black" panose="020B0A04020102020204" pitchFamily="34" charset="0"/>
              </a:rPr>
              <a:t>² =  81</a:t>
            </a:r>
          </a:p>
          <a:p>
            <a:pPr>
              <a:lnSpc>
                <a:spcPct val="150000"/>
              </a:lnSpc>
            </a:pPr>
            <a:r>
              <a:rPr lang="en-US" sz="2200" b="1" dirty="0">
                <a:latin typeface="Arial Black" panose="020B0A04020102020204" pitchFamily="34" charset="0"/>
              </a:rPr>
              <a:t>It is a right angle triangle</a:t>
            </a:r>
          </a:p>
          <a:p>
            <a:pPr>
              <a:lnSpc>
                <a:spcPct val="150000"/>
              </a:lnSpc>
            </a:pPr>
            <a:r>
              <a:rPr lang="en-US" sz="2200" b="1" dirty="0" smtClean="0">
                <a:latin typeface="Arial Black" panose="020B0A04020102020204" pitchFamily="34" charset="0"/>
              </a:rPr>
              <a:t>b = 9</a:t>
            </a:r>
          </a:p>
          <a:p>
            <a:pPr>
              <a:lnSpc>
                <a:spcPct val="150000"/>
              </a:lnSpc>
            </a:pPr>
            <a:r>
              <a:rPr lang="en-US" sz="2200" b="1" dirty="0" smtClean="0">
                <a:latin typeface="Arial Black" panose="020B0A04020102020204" pitchFamily="34" charset="0"/>
              </a:rPr>
              <a:t>h = 40</a:t>
            </a:r>
          </a:p>
          <a:p>
            <a:pPr>
              <a:lnSpc>
                <a:spcPct val="150000"/>
              </a:lnSpc>
            </a:pPr>
            <a:r>
              <a:rPr lang="en-US" sz="2200" b="1" dirty="0" smtClean="0">
                <a:latin typeface="Arial Black" panose="020B0A04020102020204" pitchFamily="34" charset="0"/>
              </a:rPr>
              <a:t>Area 	= (1/2) x 9 x 40</a:t>
            </a:r>
          </a:p>
          <a:p>
            <a:pPr>
              <a:lnSpc>
                <a:spcPct val="150000"/>
              </a:lnSpc>
            </a:pPr>
            <a:r>
              <a:rPr lang="en-US" sz="2200" b="1" dirty="0" smtClean="0">
                <a:latin typeface="Arial Black" panose="020B0A04020102020204" pitchFamily="34" charset="0"/>
              </a:rPr>
              <a:t>    	= 180 square units</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a:t>
            </a:r>
            <a:endParaRPr lang="en-IN" sz="2200" b="1" dirty="0">
              <a:latin typeface="Arial Black" panose="020B0A04020102020204" pitchFamily="34" charset="0"/>
            </a:endParaRPr>
          </a:p>
        </p:txBody>
      </p:sp>
      <p:sp>
        <p:nvSpPr>
          <p:cNvPr id="4" name="Right Triangle 3"/>
          <p:cNvSpPr/>
          <p:nvPr/>
        </p:nvSpPr>
        <p:spPr>
          <a:xfrm>
            <a:off x="6516216" y="1628800"/>
            <a:ext cx="1656184" cy="28088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092280" y="4581128"/>
            <a:ext cx="504056" cy="430887"/>
          </a:xfrm>
          <a:prstGeom prst="rect">
            <a:avLst/>
          </a:prstGeom>
        </p:spPr>
        <p:txBody>
          <a:bodyPr wrap="square">
            <a:spAutoFit/>
          </a:bodyPr>
          <a:lstStyle/>
          <a:p>
            <a:r>
              <a:rPr lang="en-US" sz="2200" b="1" dirty="0">
                <a:latin typeface="Arial Black" panose="020B0A04020102020204" pitchFamily="34" charset="0"/>
              </a:rPr>
              <a:t>9</a:t>
            </a:r>
            <a:endParaRPr lang="en-IN" sz="2200" b="1" dirty="0">
              <a:latin typeface="Arial Black" panose="020B0A04020102020204" pitchFamily="34" charset="0"/>
            </a:endParaRPr>
          </a:p>
        </p:txBody>
      </p:sp>
      <p:sp>
        <p:nvSpPr>
          <p:cNvPr id="6" name="Rectangle 5"/>
          <p:cNvSpPr/>
          <p:nvPr/>
        </p:nvSpPr>
        <p:spPr>
          <a:xfrm>
            <a:off x="5724128" y="3018040"/>
            <a:ext cx="648072" cy="430887"/>
          </a:xfrm>
          <a:prstGeom prst="rect">
            <a:avLst/>
          </a:prstGeom>
        </p:spPr>
        <p:txBody>
          <a:bodyPr wrap="square">
            <a:spAutoFit/>
          </a:bodyPr>
          <a:lstStyle/>
          <a:p>
            <a:r>
              <a:rPr lang="en-US" sz="2200" b="1" dirty="0" smtClean="0">
                <a:latin typeface="Arial Black" panose="020B0A04020102020204" pitchFamily="34" charset="0"/>
              </a:rPr>
              <a:t>40</a:t>
            </a:r>
            <a:endParaRPr lang="en-IN" sz="2200" b="1" dirty="0">
              <a:latin typeface="Arial Black" panose="020B0A04020102020204" pitchFamily="34" charset="0"/>
            </a:endParaRPr>
          </a:p>
        </p:txBody>
      </p:sp>
      <p:sp>
        <p:nvSpPr>
          <p:cNvPr id="7" name="Rectangle 6"/>
          <p:cNvSpPr/>
          <p:nvPr/>
        </p:nvSpPr>
        <p:spPr>
          <a:xfrm>
            <a:off x="7620751" y="2924944"/>
            <a:ext cx="675692" cy="430887"/>
          </a:xfrm>
          <a:prstGeom prst="rect">
            <a:avLst/>
          </a:prstGeom>
        </p:spPr>
        <p:txBody>
          <a:bodyPr wrap="square">
            <a:spAutoFit/>
          </a:bodyPr>
          <a:lstStyle/>
          <a:p>
            <a:r>
              <a:rPr lang="en-US" sz="2200" b="1" dirty="0" smtClean="0">
                <a:latin typeface="Arial Black" panose="020B0A04020102020204" pitchFamily="34" charset="0"/>
              </a:rPr>
              <a:t>41</a:t>
            </a:r>
            <a:endParaRPr lang="en-IN" sz="2200" b="1" dirty="0">
              <a:latin typeface="Arial Black" panose="020B0A04020102020204" pitchFamily="34" charset="0"/>
            </a:endParaRPr>
          </a:p>
        </p:txBody>
      </p:sp>
      <p:sp>
        <p:nvSpPr>
          <p:cNvPr id="8" name="Rectangle 7"/>
          <p:cNvSpPr/>
          <p:nvPr/>
        </p:nvSpPr>
        <p:spPr>
          <a:xfrm>
            <a:off x="5898478" y="5407109"/>
            <a:ext cx="3079090" cy="430887"/>
          </a:xfrm>
          <a:prstGeom prst="rect">
            <a:avLst/>
          </a:prstGeom>
        </p:spPr>
        <p:txBody>
          <a:bodyPr wrap="square">
            <a:spAutoFit/>
          </a:bodyPr>
          <a:lstStyle/>
          <a:p>
            <a:r>
              <a:rPr lang="en-IN" sz="2200" b="1" dirty="0" smtClean="0">
                <a:latin typeface="Arial Black" panose="020B0A04020102020204" pitchFamily="34" charset="0"/>
              </a:rPr>
              <a:t>Answer : b</a:t>
            </a:r>
            <a:endParaRPr lang="en-IN" sz="2200" b="1" dirty="0">
              <a:latin typeface="Arial Black" panose="020B0A04020102020204" pitchFamily="34" charset="0"/>
            </a:endParaRPr>
          </a:p>
        </p:txBody>
      </p:sp>
    </p:spTree>
    <p:extLst>
      <p:ext uri="{BB962C8B-B14F-4D97-AF65-F5344CB8AC3E}">
        <p14:creationId xmlns:p14="http://schemas.microsoft.com/office/powerpoint/2010/main" val="212110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1107996"/>
          </a:xfrm>
          <a:prstGeom prst="rect">
            <a:avLst/>
          </a:prstGeom>
        </p:spPr>
        <p:txBody>
          <a:bodyPr wrap="square">
            <a:spAutoFit/>
          </a:bodyPr>
          <a:lstStyle/>
          <a:p>
            <a:r>
              <a:rPr lang="en-IN" sz="2200" b="1" dirty="0"/>
              <a:t>3. For the triangle in question  above, how many times its in-radius(r) is </a:t>
            </a:r>
            <a:r>
              <a:rPr lang="en-IN" sz="2200" b="1" dirty="0" smtClean="0"/>
              <a:t>its </a:t>
            </a:r>
            <a:r>
              <a:rPr lang="en-IN" sz="2200" b="1" dirty="0" err="1" smtClean="0"/>
              <a:t>circum</a:t>
            </a:r>
            <a:r>
              <a:rPr lang="en-IN" sz="2200" b="1" dirty="0" smtClean="0"/>
              <a:t>-radius(R</a:t>
            </a:r>
            <a:r>
              <a:rPr lang="en-IN" sz="2200" b="1" dirty="0"/>
              <a:t>)?</a:t>
            </a:r>
          </a:p>
          <a:p>
            <a:r>
              <a:rPr lang="en-IN" sz="2200" b="1" dirty="0"/>
              <a:t>a) 5.332 	</a:t>
            </a:r>
            <a:r>
              <a:rPr lang="en-IN" sz="2200" b="1" dirty="0" smtClean="0"/>
              <a:t>b</a:t>
            </a:r>
            <a:r>
              <a:rPr lang="en-IN" sz="2200" b="1" dirty="0"/>
              <a:t>) 5.125	</a:t>
            </a:r>
            <a:r>
              <a:rPr lang="en-IN" sz="2200" b="1" dirty="0" smtClean="0"/>
              <a:t>c</a:t>
            </a:r>
            <a:r>
              <a:rPr lang="en-IN" sz="2200" b="1" dirty="0"/>
              <a:t>) 5.374 	</a:t>
            </a:r>
            <a:r>
              <a:rPr lang="en-IN" sz="2200" b="1" dirty="0" smtClean="0"/>
              <a:t>d</a:t>
            </a:r>
            <a:r>
              <a:rPr lang="en-IN" sz="2200" b="1" dirty="0"/>
              <a:t>) 5.089</a:t>
            </a:r>
          </a:p>
        </p:txBody>
      </p:sp>
      <p:pic>
        <p:nvPicPr>
          <p:cNvPr id="3" name="image4.png"/>
          <p:cNvPicPr/>
          <p:nvPr/>
        </p:nvPicPr>
        <p:blipFill>
          <a:blip r:embed="rId2" cstate="print"/>
          <a:stretch>
            <a:fillRect/>
          </a:stretch>
        </p:blipFill>
        <p:spPr>
          <a:xfrm>
            <a:off x="6516216" y="1916832"/>
            <a:ext cx="2171700" cy="2133600"/>
          </a:xfrm>
          <a:prstGeom prst="rect">
            <a:avLst/>
          </a:prstGeom>
        </p:spPr>
      </p:pic>
      <p:sp>
        <p:nvSpPr>
          <p:cNvPr id="4" name="Rectangle 3"/>
          <p:cNvSpPr/>
          <p:nvPr/>
        </p:nvSpPr>
        <p:spPr>
          <a:xfrm>
            <a:off x="467544" y="1701388"/>
            <a:ext cx="8352928" cy="5170646"/>
          </a:xfrm>
          <a:prstGeom prst="rect">
            <a:avLst/>
          </a:prstGeom>
        </p:spPr>
        <p:txBody>
          <a:bodyPr wrap="square">
            <a:spAutoFit/>
          </a:bodyPr>
          <a:lstStyle/>
          <a:p>
            <a:r>
              <a:rPr lang="en-IN" sz="2200" b="1" dirty="0" smtClean="0">
                <a:latin typeface="Arial Black" panose="020B0A04020102020204" pitchFamily="34" charset="0"/>
              </a:rPr>
              <a:t>Area = r x s</a:t>
            </a:r>
          </a:p>
          <a:p>
            <a:r>
              <a:rPr lang="en-US" sz="2200" b="1" dirty="0" smtClean="0">
                <a:latin typeface="Arial Black" panose="020B0A04020102020204" pitchFamily="34" charset="0"/>
              </a:rPr>
              <a:t>r – in radius ; s – semi perimeter</a:t>
            </a:r>
          </a:p>
          <a:p>
            <a:r>
              <a:rPr lang="en-US" sz="2200" b="1" dirty="0">
                <a:latin typeface="Arial Black" panose="020B0A04020102020204" pitchFamily="34" charset="0"/>
              </a:rPr>
              <a:t>s</a:t>
            </a:r>
            <a:r>
              <a:rPr lang="en-US" sz="2200" b="1" dirty="0" smtClean="0">
                <a:latin typeface="Arial Black" panose="020B0A04020102020204" pitchFamily="34" charset="0"/>
              </a:rPr>
              <a:t> = (9 + 40 + 41) / 2</a:t>
            </a:r>
          </a:p>
          <a:p>
            <a:r>
              <a:rPr lang="en-US" sz="2200" b="1" dirty="0">
                <a:latin typeface="Arial Black" panose="020B0A04020102020204" pitchFamily="34" charset="0"/>
              </a:rPr>
              <a:t> </a:t>
            </a:r>
            <a:r>
              <a:rPr lang="en-US" sz="2200" b="1" dirty="0" smtClean="0">
                <a:latin typeface="Arial Black" panose="020B0A04020102020204" pitchFamily="34" charset="0"/>
              </a:rPr>
              <a:t>  = 90 / 2</a:t>
            </a:r>
          </a:p>
          <a:p>
            <a:r>
              <a:rPr lang="en-US" sz="2200" b="1" dirty="0">
                <a:latin typeface="Arial Black" panose="020B0A04020102020204" pitchFamily="34" charset="0"/>
              </a:rPr>
              <a:t> </a:t>
            </a:r>
            <a:r>
              <a:rPr lang="en-US" sz="2200" b="1" dirty="0" smtClean="0">
                <a:latin typeface="Arial Black" panose="020B0A04020102020204" pitchFamily="34" charset="0"/>
              </a:rPr>
              <a:t>  = 45</a:t>
            </a:r>
          </a:p>
          <a:p>
            <a:r>
              <a:rPr lang="en-US" sz="2200" b="1" dirty="0" smtClean="0">
                <a:latin typeface="Arial Black" panose="020B0A04020102020204" pitchFamily="34" charset="0"/>
              </a:rPr>
              <a:t>Area	 = 180</a:t>
            </a:r>
          </a:p>
          <a:p>
            <a:r>
              <a:rPr lang="en-US" sz="2200" b="1" dirty="0" smtClean="0">
                <a:latin typeface="Arial Black" panose="020B0A04020102020204" pitchFamily="34" charset="0"/>
              </a:rPr>
              <a:t>	 =  45 x r</a:t>
            </a:r>
          </a:p>
          <a:p>
            <a:r>
              <a:rPr lang="en-US" sz="2200" b="1" dirty="0" smtClean="0">
                <a:latin typeface="Arial Black" panose="020B0A04020102020204" pitchFamily="34" charset="0"/>
              </a:rPr>
              <a:t>    r	 =  4</a:t>
            </a:r>
          </a:p>
          <a:p>
            <a:r>
              <a:rPr lang="en-US" sz="2200" b="1" dirty="0" err="1" smtClean="0">
                <a:latin typeface="Arial Black" panose="020B0A04020102020204" pitchFamily="34" charset="0"/>
              </a:rPr>
              <a:t>Circum</a:t>
            </a:r>
            <a:r>
              <a:rPr lang="en-US" sz="2200" b="1" dirty="0" smtClean="0">
                <a:latin typeface="Arial Black" panose="020B0A04020102020204" pitchFamily="34" charset="0"/>
              </a:rPr>
              <a:t> circle diameter = hypotenuse</a:t>
            </a:r>
          </a:p>
          <a:p>
            <a:r>
              <a:rPr lang="en-US" sz="2200" b="1" dirty="0" smtClean="0">
                <a:latin typeface="Arial Black" panose="020B0A04020102020204" pitchFamily="34" charset="0"/>
              </a:rPr>
              <a:t>               </a:t>
            </a:r>
            <a:r>
              <a:rPr lang="en-US" sz="2200" b="1" dirty="0" err="1" smtClean="0">
                <a:latin typeface="Arial Black" panose="020B0A04020102020204" pitchFamily="34" charset="0"/>
              </a:rPr>
              <a:t>Circum</a:t>
            </a:r>
            <a:r>
              <a:rPr lang="en-US" sz="2200" b="1" dirty="0" smtClean="0">
                <a:latin typeface="Arial Black" panose="020B0A04020102020204" pitchFamily="34" charset="0"/>
              </a:rPr>
              <a:t> radius = 41 / 2</a:t>
            </a:r>
          </a:p>
          <a:p>
            <a:r>
              <a:rPr lang="en-US" sz="2200" b="1" dirty="0">
                <a:latin typeface="Arial Black" panose="020B0A04020102020204" pitchFamily="34" charset="0"/>
              </a:rPr>
              <a:t>	</a:t>
            </a:r>
            <a:r>
              <a:rPr lang="en-US" sz="2200" b="1" dirty="0" smtClean="0">
                <a:latin typeface="Arial Black" panose="020B0A04020102020204" pitchFamily="34" charset="0"/>
              </a:rPr>
              <a:t>			= 20.5</a:t>
            </a:r>
          </a:p>
          <a:p>
            <a:r>
              <a:rPr lang="en-US" sz="2200" b="1" dirty="0">
                <a:latin typeface="Arial Black" panose="020B0A04020102020204" pitchFamily="34" charset="0"/>
              </a:rPr>
              <a:t> </a:t>
            </a:r>
            <a:r>
              <a:rPr lang="en-US" sz="2200" b="1" dirty="0" smtClean="0">
                <a:latin typeface="Arial Black" panose="020B0A04020102020204" pitchFamily="34" charset="0"/>
              </a:rPr>
              <a:t>                      = 20.5 / 4</a:t>
            </a:r>
          </a:p>
          <a:p>
            <a:r>
              <a:rPr lang="en-US" sz="2200" b="1" dirty="0">
                <a:latin typeface="Arial Black" panose="020B0A04020102020204" pitchFamily="34" charset="0"/>
              </a:rPr>
              <a:t>		</a:t>
            </a:r>
            <a:r>
              <a:rPr lang="en-US" sz="2200" b="1" dirty="0" smtClean="0">
                <a:latin typeface="Arial Black" panose="020B0A04020102020204" pitchFamily="34" charset="0"/>
              </a:rPr>
              <a:t>    = 5.125</a:t>
            </a:r>
          </a:p>
          <a:p>
            <a:r>
              <a:rPr lang="en-US" sz="2200" b="1" dirty="0">
                <a:latin typeface="Arial Black" panose="020B0A04020102020204" pitchFamily="34" charset="0"/>
              </a:rPr>
              <a:t>	</a:t>
            </a:r>
            <a:r>
              <a:rPr lang="en-US" sz="2200" b="1" dirty="0" smtClean="0">
                <a:latin typeface="Arial Black" panose="020B0A04020102020204" pitchFamily="34" charset="0"/>
              </a:rPr>
              <a:t>					Answer : b</a:t>
            </a:r>
          </a:p>
          <a:p>
            <a:endParaRPr lang="en-IN" sz="2200" b="1" dirty="0">
              <a:latin typeface="Arial Black" panose="020B0A04020102020204" pitchFamily="34" charset="0"/>
            </a:endParaRPr>
          </a:p>
        </p:txBody>
      </p:sp>
    </p:spTree>
    <p:extLst>
      <p:ext uri="{BB962C8B-B14F-4D97-AF65-F5344CB8AC3E}">
        <p14:creationId xmlns:p14="http://schemas.microsoft.com/office/powerpoint/2010/main" val="292223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1446550"/>
          </a:xfrm>
          <a:prstGeom prst="rect">
            <a:avLst/>
          </a:prstGeom>
        </p:spPr>
        <p:txBody>
          <a:bodyPr wrap="square">
            <a:spAutoFit/>
          </a:bodyPr>
          <a:lstStyle/>
          <a:p>
            <a:r>
              <a:rPr lang="en-IN" sz="2200" b="1" dirty="0"/>
              <a:t>4. Two triangles ABC and DEF are similar to each other. Sides BC and DF are </a:t>
            </a:r>
            <a:r>
              <a:rPr lang="en-IN" sz="2200" b="1" dirty="0" smtClean="0"/>
              <a:t>the corresponding </a:t>
            </a:r>
            <a:r>
              <a:rPr lang="en-IN" sz="2200" b="1" dirty="0"/>
              <a:t>sides of the triangles and are in the ratio 3: 5. Find the area of the triangle ABC if the area of triangle DEF is 100square units.</a:t>
            </a:r>
          </a:p>
          <a:p>
            <a:r>
              <a:rPr lang="en-IN" sz="2200" b="1" dirty="0"/>
              <a:t>a) 90 </a:t>
            </a:r>
            <a:r>
              <a:rPr lang="en-IN" sz="2200" b="1" dirty="0" err="1"/>
              <a:t>sq.units</a:t>
            </a:r>
            <a:r>
              <a:rPr lang="en-IN" sz="2200" b="1" dirty="0"/>
              <a:t> 	b) 36 </a:t>
            </a:r>
            <a:r>
              <a:rPr lang="en-IN" sz="2200" b="1" dirty="0" err="1"/>
              <a:t>sq.units</a:t>
            </a:r>
            <a:r>
              <a:rPr lang="en-IN" sz="2200" b="1" dirty="0"/>
              <a:t>	c) 60 </a:t>
            </a:r>
            <a:r>
              <a:rPr lang="en-IN" sz="2200" b="1" dirty="0" err="1"/>
              <a:t>sq.units</a:t>
            </a:r>
            <a:r>
              <a:rPr lang="en-IN" sz="2200" b="1" dirty="0"/>
              <a:t>	d) None of these</a:t>
            </a:r>
          </a:p>
        </p:txBody>
      </p:sp>
      <p:sp>
        <p:nvSpPr>
          <p:cNvPr id="3" name="Rectangle 2"/>
          <p:cNvSpPr/>
          <p:nvPr/>
        </p:nvSpPr>
        <p:spPr>
          <a:xfrm>
            <a:off x="879622" y="1988840"/>
            <a:ext cx="7940850" cy="3139321"/>
          </a:xfrm>
          <a:prstGeom prst="rect">
            <a:avLst/>
          </a:prstGeom>
        </p:spPr>
        <p:txBody>
          <a:bodyPr wrap="square">
            <a:spAutoFit/>
          </a:bodyPr>
          <a:lstStyle/>
          <a:p>
            <a:pPr>
              <a:lnSpc>
                <a:spcPct val="150000"/>
              </a:lnSpc>
            </a:pPr>
            <a:r>
              <a:rPr lang="en-US" sz="2200" b="1" dirty="0" smtClean="0">
                <a:latin typeface="Arial Black" panose="020B0A04020102020204" pitchFamily="34" charset="0"/>
              </a:rPr>
              <a:t>Area ratio is square of corresponding sides ratio</a:t>
            </a:r>
          </a:p>
          <a:p>
            <a:pPr>
              <a:lnSpc>
                <a:spcPct val="150000"/>
              </a:lnSpc>
            </a:pPr>
            <a:r>
              <a:rPr lang="en-US" sz="2200" b="1" dirty="0" smtClean="0">
                <a:latin typeface="Arial Black" panose="020B0A04020102020204" pitchFamily="34" charset="0"/>
              </a:rPr>
              <a:t>Corresponding side ratio	=    3 : 5</a:t>
            </a:r>
          </a:p>
          <a:p>
            <a:pPr>
              <a:lnSpc>
                <a:spcPct val="150000"/>
              </a:lnSpc>
            </a:pPr>
            <a:r>
              <a:rPr lang="en-US" sz="2200" b="1" dirty="0" smtClean="0">
                <a:latin typeface="Arial Black" panose="020B0A04020102020204" pitchFamily="34" charset="0"/>
              </a:rPr>
              <a:t>Area ratio				=    9 : 25</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25x	= 	100</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9x	= 	36</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Answer : b</a:t>
            </a:r>
            <a:endParaRPr lang="en-IN" sz="2200" b="1" dirty="0">
              <a:latin typeface="Arial Black" panose="020B0A04020102020204" pitchFamily="34" charset="0"/>
            </a:endParaRPr>
          </a:p>
        </p:txBody>
      </p:sp>
    </p:spTree>
    <p:extLst>
      <p:ext uri="{BB962C8B-B14F-4D97-AF65-F5344CB8AC3E}">
        <p14:creationId xmlns:p14="http://schemas.microsoft.com/office/powerpoint/2010/main" val="394617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1785104"/>
          </a:xfrm>
          <a:prstGeom prst="rect">
            <a:avLst/>
          </a:prstGeom>
        </p:spPr>
        <p:txBody>
          <a:bodyPr wrap="square">
            <a:spAutoFit/>
          </a:bodyPr>
          <a:lstStyle/>
          <a:p>
            <a:r>
              <a:rPr lang="en-IN" sz="2200" b="1" dirty="0"/>
              <a:t>5. A rectangle becomes a square when its length and breadth are reduced by 10 units and 5 units respectively. By this process the area of the rectangle reduces by 650 square units. What is the area of the rectangle?</a:t>
            </a:r>
          </a:p>
          <a:p>
            <a:r>
              <a:rPr lang="en-IN" sz="2200" b="1" dirty="0"/>
              <a:t>a) 2150 		b) 2250		c) 2300 		d) 2200</a:t>
            </a:r>
          </a:p>
          <a:p>
            <a:r>
              <a:rPr lang="en-IN" sz="2200" b="1" dirty="0"/>
              <a:t> </a:t>
            </a:r>
          </a:p>
        </p:txBody>
      </p:sp>
      <p:sp>
        <p:nvSpPr>
          <p:cNvPr id="3" name="Rectangle 2"/>
          <p:cNvSpPr/>
          <p:nvPr/>
        </p:nvSpPr>
        <p:spPr>
          <a:xfrm>
            <a:off x="4932040" y="2348880"/>
            <a:ext cx="3312368"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a:off x="4932040" y="3212976"/>
            <a:ext cx="18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732240" y="3212976"/>
            <a:ext cx="0" cy="1368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373222" y="2587152"/>
            <a:ext cx="468052" cy="430887"/>
          </a:xfrm>
          <a:prstGeom prst="rect">
            <a:avLst/>
          </a:prstGeom>
        </p:spPr>
        <p:txBody>
          <a:bodyPr wrap="square">
            <a:spAutoFit/>
          </a:bodyPr>
          <a:lstStyle/>
          <a:p>
            <a:r>
              <a:rPr lang="en-US" sz="2200" b="1" dirty="0">
                <a:latin typeface="Arial Black" panose="020B0A04020102020204" pitchFamily="34" charset="0"/>
              </a:rPr>
              <a:t>5</a:t>
            </a:r>
            <a:endParaRPr lang="en-IN" sz="2200" b="1" dirty="0">
              <a:latin typeface="Arial Black" panose="020B0A04020102020204" pitchFamily="34" charset="0"/>
            </a:endParaRPr>
          </a:p>
        </p:txBody>
      </p:sp>
      <p:sp>
        <p:nvSpPr>
          <p:cNvPr id="10" name="Rectangle 9"/>
          <p:cNvSpPr/>
          <p:nvPr/>
        </p:nvSpPr>
        <p:spPr>
          <a:xfrm>
            <a:off x="7236296" y="4725144"/>
            <a:ext cx="648072" cy="430887"/>
          </a:xfrm>
          <a:prstGeom prst="rect">
            <a:avLst/>
          </a:prstGeom>
        </p:spPr>
        <p:txBody>
          <a:bodyPr wrap="square">
            <a:spAutoFit/>
          </a:bodyPr>
          <a:lstStyle/>
          <a:p>
            <a:r>
              <a:rPr lang="en-US" sz="2200" b="1" dirty="0">
                <a:latin typeface="Arial Black" panose="020B0A04020102020204" pitchFamily="34" charset="0"/>
              </a:rPr>
              <a:t>1</a:t>
            </a:r>
            <a:r>
              <a:rPr lang="en-US" sz="2200" b="1" dirty="0" smtClean="0">
                <a:latin typeface="Arial Black" panose="020B0A04020102020204" pitchFamily="34" charset="0"/>
              </a:rPr>
              <a:t>0</a:t>
            </a:r>
            <a:endParaRPr lang="en-IN" sz="2200" b="1" dirty="0">
              <a:latin typeface="Arial Black" panose="020B0A04020102020204" pitchFamily="34" charset="0"/>
            </a:endParaRPr>
          </a:p>
        </p:txBody>
      </p:sp>
      <p:sp>
        <p:nvSpPr>
          <p:cNvPr id="11" name="Rectangle 10"/>
          <p:cNvSpPr/>
          <p:nvPr/>
        </p:nvSpPr>
        <p:spPr>
          <a:xfrm>
            <a:off x="5598114" y="4725143"/>
            <a:ext cx="468052" cy="430887"/>
          </a:xfrm>
          <a:prstGeom prst="rect">
            <a:avLst/>
          </a:prstGeom>
        </p:spPr>
        <p:txBody>
          <a:bodyPr wrap="square">
            <a:spAutoFit/>
          </a:bodyPr>
          <a:lstStyle/>
          <a:p>
            <a:r>
              <a:rPr lang="en-US" sz="2200" b="1" dirty="0" smtClean="0">
                <a:latin typeface="Arial Black" panose="020B0A04020102020204" pitchFamily="34" charset="0"/>
              </a:rPr>
              <a:t>x</a:t>
            </a:r>
            <a:endParaRPr lang="en-IN" sz="2200" b="1" dirty="0">
              <a:latin typeface="Arial Black" panose="020B0A04020102020204" pitchFamily="34" charset="0"/>
            </a:endParaRPr>
          </a:p>
        </p:txBody>
      </p:sp>
      <p:sp>
        <p:nvSpPr>
          <p:cNvPr id="12" name="Rectangle 11"/>
          <p:cNvSpPr/>
          <p:nvPr/>
        </p:nvSpPr>
        <p:spPr>
          <a:xfrm>
            <a:off x="4373978" y="3789040"/>
            <a:ext cx="468052" cy="430887"/>
          </a:xfrm>
          <a:prstGeom prst="rect">
            <a:avLst/>
          </a:prstGeom>
        </p:spPr>
        <p:txBody>
          <a:bodyPr wrap="square">
            <a:spAutoFit/>
          </a:bodyPr>
          <a:lstStyle/>
          <a:p>
            <a:r>
              <a:rPr lang="en-US" sz="2200" b="1" dirty="0" smtClean="0">
                <a:latin typeface="Arial Black" panose="020B0A04020102020204" pitchFamily="34" charset="0"/>
              </a:rPr>
              <a:t>x</a:t>
            </a:r>
            <a:endParaRPr lang="en-IN" sz="2200" b="1" dirty="0">
              <a:latin typeface="Arial Black" panose="020B0A04020102020204" pitchFamily="34" charset="0"/>
            </a:endParaRPr>
          </a:p>
        </p:txBody>
      </p:sp>
      <p:cxnSp>
        <p:nvCxnSpPr>
          <p:cNvPr id="13" name="Straight Connector 12"/>
          <p:cNvCxnSpPr/>
          <p:nvPr/>
        </p:nvCxnSpPr>
        <p:spPr>
          <a:xfrm>
            <a:off x="6719296" y="2348880"/>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45433" y="3193884"/>
            <a:ext cx="1498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768244" y="2565484"/>
            <a:ext cx="468052" cy="430887"/>
          </a:xfrm>
          <a:prstGeom prst="rect">
            <a:avLst/>
          </a:prstGeom>
        </p:spPr>
        <p:txBody>
          <a:bodyPr wrap="square">
            <a:spAutoFit/>
          </a:bodyPr>
          <a:lstStyle/>
          <a:p>
            <a:r>
              <a:rPr lang="en-US" sz="2200" b="1" dirty="0">
                <a:latin typeface="Arial Black" panose="020B0A04020102020204" pitchFamily="34" charset="0"/>
              </a:rPr>
              <a:t>5</a:t>
            </a:r>
            <a:endParaRPr lang="en-IN" sz="2200" b="1" dirty="0">
              <a:latin typeface="Arial Black" panose="020B0A04020102020204" pitchFamily="34" charset="0"/>
            </a:endParaRPr>
          </a:p>
        </p:txBody>
      </p:sp>
      <p:sp>
        <p:nvSpPr>
          <p:cNvPr id="22" name="Rectangle 21"/>
          <p:cNvSpPr/>
          <p:nvPr/>
        </p:nvSpPr>
        <p:spPr>
          <a:xfrm>
            <a:off x="8244408" y="2565211"/>
            <a:ext cx="468052" cy="430887"/>
          </a:xfrm>
          <a:prstGeom prst="rect">
            <a:avLst/>
          </a:prstGeom>
        </p:spPr>
        <p:txBody>
          <a:bodyPr wrap="square">
            <a:spAutoFit/>
          </a:bodyPr>
          <a:lstStyle/>
          <a:p>
            <a:r>
              <a:rPr lang="en-US" sz="2200" b="1" dirty="0">
                <a:latin typeface="Arial Black" panose="020B0A04020102020204" pitchFamily="34" charset="0"/>
              </a:rPr>
              <a:t>5</a:t>
            </a:r>
            <a:endParaRPr lang="en-IN" sz="2200" b="1" dirty="0">
              <a:latin typeface="Arial Black" panose="020B0A04020102020204" pitchFamily="34" charset="0"/>
            </a:endParaRPr>
          </a:p>
        </p:txBody>
      </p:sp>
      <p:sp>
        <p:nvSpPr>
          <p:cNvPr id="23" name="Rectangle 22"/>
          <p:cNvSpPr/>
          <p:nvPr/>
        </p:nvSpPr>
        <p:spPr>
          <a:xfrm>
            <a:off x="7087563" y="3249560"/>
            <a:ext cx="648072" cy="430887"/>
          </a:xfrm>
          <a:prstGeom prst="rect">
            <a:avLst/>
          </a:prstGeom>
        </p:spPr>
        <p:txBody>
          <a:bodyPr wrap="square">
            <a:spAutoFit/>
          </a:bodyPr>
          <a:lstStyle/>
          <a:p>
            <a:r>
              <a:rPr lang="en-US" sz="2200" b="1" dirty="0">
                <a:latin typeface="Arial Black" panose="020B0A04020102020204" pitchFamily="34" charset="0"/>
              </a:rPr>
              <a:t>1</a:t>
            </a:r>
            <a:r>
              <a:rPr lang="en-US" sz="2200" b="1" dirty="0" smtClean="0">
                <a:latin typeface="Arial Black" panose="020B0A04020102020204" pitchFamily="34" charset="0"/>
              </a:rPr>
              <a:t>0</a:t>
            </a:r>
            <a:endParaRPr lang="en-IN" sz="2200" b="1" dirty="0">
              <a:latin typeface="Arial Black" panose="020B0A04020102020204" pitchFamily="34" charset="0"/>
            </a:endParaRPr>
          </a:p>
        </p:txBody>
      </p:sp>
      <p:sp>
        <p:nvSpPr>
          <p:cNvPr id="24" name="Rectangle 23"/>
          <p:cNvSpPr/>
          <p:nvPr/>
        </p:nvSpPr>
        <p:spPr>
          <a:xfrm>
            <a:off x="7170884" y="1917993"/>
            <a:ext cx="648072" cy="430887"/>
          </a:xfrm>
          <a:prstGeom prst="rect">
            <a:avLst/>
          </a:prstGeom>
        </p:spPr>
        <p:txBody>
          <a:bodyPr wrap="square">
            <a:spAutoFit/>
          </a:bodyPr>
          <a:lstStyle/>
          <a:p>
            <a:r>
              <a:rPr lang="en-US" sz="2200" b="1" dirty="0">
                <a:latin typeface="Arial Black" panose="020B0A04020102020204" pitchFamily="34" charset="0"/>
              </a:rPr>
              <a:t>1</a:t>
            </a:r>
            <a:r>
              <a:rPr lang="en-US" sz="2200" b="1" dirty="0" smtClean="0">
                <a:latin typeface="Arial Black" panose="020B0A04020102020204" pitchFamily="34" charset="0"/>
              </a:rPr>
              <a:t>0</a:t>
            </a:r>
            <a:endParaRPr lang="en-IN" sz="2200" b="1" dirty="0">
              <a:latin typeface="Arial Black" panose="020B0A04020102020204" pitchFamily="34" charset="0"/>
            </a:endParaRPr>
          </a:p>
        </p:txBody>
      </p:sp>
      <p:sp>
        <p:nvSpPr>
          <p:cNvPr id="25" name="Rectangle 24"/>
          <p:cNvSpPr/>
          <p:nvPr/>
        </p:nvSpPr>
        <p:spPr>
          <a:xfrm>
            <a:off x="7236296" y="2587151"/>
            <a:ext cx="648072" cy="430887"/>
          </a:xfrm>
          <a:prstGeom prst="rect">
            <a:avLst/>
          </a:prstGeom>
        </p:spPr>
        <p:txBody>
          <a:bodyPr wrap="square">
            <a:spAutoFit/>
          </a:bodyPr>
          <a:lstStyle/>
          <a:p>
            <a:r>
              <a:rPr lang="en-US" sz="2200" b="1" dirty="0" smtClean="0">
                <a:latin typeface="Arial Black" panose="020B0A04020102020204" pitchFamily="34" charset="0"/>
              </a:rPr>
              <a:t>50</a:t>
            </a:r>
            <a:endParaRPr lang="en-IN" sz="2200" b="1" dirty="0">
              <a:latin typeface="Arial Black" panose="020B0A04020102020204" pitchFamily="34" charset="0"/>
            </a:endParaRPr>
          </a:p>
        </p:txBody>
      </p:sp>
      <p:sp>
        <p:nvSpPr>
          <p:cNvPr id="26" name="Rectangle 25"/>
          <p:cNvSpPr/>
          <p:nvPr/>
        </p:nvSpPr>
        <p:spPr>
          <a:xfrm>
            <a:off x="5571261" y="3246149"/>
            <a:ext cx="468052" cy="430887"/>
          </a:xfrm>
          <a:prstGeom prst="rect">
            <a:avLst/>
          </a:prstGeom>
        </p:spPr>
        <p:txBody>
          <a:bodyPr wrap="square">
            <a:spAutoFit/>
          </a:bodyPr>
          <a:lstStyle/>
          <a:p>
            <a:r>
              <a:rPr lang="en-US" sz="2200" b="1" dirty="0" smtClean="0">
                <a:latin typeface="Arial Black" panose="020B0A04020102020204" pitchFamily="34" charset="0"/>
              </a:rPr>
              <a:t>x</a:t>
            </a:r>
            <a:endParaRPr lang="en-IN" sz="2200" b="1" dirty="0">
              <a:latin typeface="Arial Black" panose="020B0A04020102020204" pitchFamily="34" charset="0"/>
            </a:endParaRPr>
          </a:p>
        </p:txBody>
      </p:sp>
      <p:sp>
        <p:nvSpPr>
          <p:cNvPr id="27" name="Rectangle 26"/>
          <p:cNvSpPr/>
          <p:nvPr/>
        </p:nvSpPr>
        <p:spPr>
          <a:xfrm>
            <a:off x="5618006" y="1917993"/>
            <a:ext cx="468052" cy="430887"/>
          </a:xfrm>
          <a:prstGeom prst="rect">
            <a:avLst/>
          </a:prstGeom>
        </p:spPr>
        <p:txBody>
          <a:bodyPr wrap="square">
            <a:spAutoFit/>
          </a:bodyPr>
          <a:lstStyle/>
          <a:p>
            <a:r>
              <a:rPr lang="en-US" sz="2200" b="1" dirty="0" smtClean="0">
                <a:latin typeface="Arial Black" panose="020B0A04020102020204" pitchFamily="34" charset="0"/>
              </a:rPr>
              <a:t>x</a:t>
            </a:r>
            <a:endParaRPr lang="en-IN" sz="2200" b="1" dirty="0">
              <a:latin typeface="Arial Black" panose="020B0A04020102020204" pitchFamily="34" charset="0"/>
            </a:endParaRPr>
          </a:p>
        </p:txBody>
      </p:sp>
      <p:sp>
        <p:nvSpPr>
          <p:cNvPr id="28" name="Rectangle 27"/>
          <p:cNvSpPr/>
          <p:nvPr/>
        </p:nvSpPr>
        <p:spPr>
          <a:xfrm>
            <a:off x="8244408" y="3662953"/>
            <a:ext cx="468052" cy="430887"/>
          </a:xfrm>
          <a:prstGeom prst="rect">
            <a:avLst/>
          </a:prstGeom>
        </p:spPr>
        <p:txBody>
          <a:bodyPr wrap="square">
            <a:spAutoFit/>
          </a:bodyPr>
          <a:lstStyle/>
          <a:p>
            <a:r>
              <a:rPr lang="en-US" sz="2200" b="1" dirty="0" smtClean="0">
                <a:latin typeface="Arial Black" panose="020B0A04020102020204" pitchFamily="34" charset="0"/>
              </a:rPr>
              <a:t>x</a:t>
            </a:r>
            <a:endParaRPr lang="en-IN" sz="2200" b="1" dirty="0">
              <a:latin typeface="Arial Black" panose="020B0A04020102020204" pitchFamily="34" charset="0"/>
            </a:endParaRPr>
          </a:p>
        </p:txBody>
      </p:sp>
      <p:sp>
        <p:nvSpPr>
          <p:cNvPr id="29" name="Rectangle 28"/>
          <p:cNvSpPr/>
          <p:nvPr/>
        </p:nvSpPr>
        <p:spPr>
          <a:xfrm>
            <a:off x="6208964" y="3722266"/>
            <a:ext cx="468052" cy="430887"/>
          </a:xfrm>
          <a:prstGeom prst="rect">
            <a:avLst/>
          </a:prstGeom>
        </p:spPr>
        <p:txBody>
          <a:bodyPr wrap="square">
            <a:spAutoFit/>
          </a:bodyPr>
          <a:lstStyle/>
          <a:p>
            <a:r>
              <a:rPr lang="en-US" sz="2200" b="1" dirty="0" smtClean="0">
                <a:latin typeface="Arial Black" panose="020B0A04020102020204" pitchFamily="34" charset="0"/>
              </a:rPr>
              <a:t>x</a:t>
            </a:r>
            <a:endParaRPr lang="en-IN" sz="2200" b="1" dirty="0">
              <a:latin typeface="Arial Black" panose="020B0A04020102020204" pitchFamily="34" charset="0"/>
            </a:endParaRPr>
          </a:p>
        </p:txBody>
      </p:sp>
      <p:sp>
        <p:nvSpPr>
          <p:cNvPr id="30" name="Rectangle 29"/>
          <p:cNvSpPr/>
          <p:nvPr/>
        </p:nvSpPr>
        <p:spPr>
          <a:xfrm>
            <a:off x="5506886" y="2587152"/>
            <a:ext cx="702078" cy="430887"/>
          </a:xfrm>
          <a:prstGeom prst="rect">
            <a:avLst/>
          </a:prstGeom>
        </p:spPr>
        <p:txBody>
          <a:bodyPr wrap="square">
            <a:spAutoFit/>
          </a:bodyPr>
          <a:lstStyle/>
          <a:p>
            <a:r>
              <a:rPr lang="en-US" sz="2200" b="1" dirty="0" smtClean="0">
                <a:latin typeface="Arial Black" panose="020B0A04020102020204" pitchFamily="34" charset="0"/>
              </a:rPr>
              <a:t>5x</a:t>
            </a:r>
            <a:endParaRPr lang="en-IN" sz="2200" b="1" dirty="0">
              <a:latin typeface="Arial Black" panose="020B0A04020102020204" pitchFamily="34" charset="0"/>
            </a:endParaRPr>
          </a:p>
        </p:txBody>
      </p:sp>
      <p:sp>
        <p:nvSpPr>
          <p:cNvPr id="31" name="Rectangle 30"/>
          <p:cNvSpPr/>
          <p:nvPr/>
        </p:nvSpPr>
        <p:spPr>
          <a:xfrm>
            <a:off x="7029273" y="3799455"/>
            <a:ext cx="1062118" cy="430887"/>
          </a:xfrm>
          <a:prstGeom prst="rect">
            <a:avLst/>
          </a:prstGeom>
        </p:spPr>
        <p:txBody>
          <a:bodyPr wrap="square">
            <a:spAutoFit/>
          </a:bodyPr>
          <a:lstStyle/>
          <a:p>
            <a:r>
              <a:rPr lang="en-US" sz="2200" b="1" dirty="0" smtClean="0">
                <a:latin typeface="Arial Black" panose="020B0A04020102020204" pitchFamily="34" charset="0"/>
              </a:rPr>
              <a:t>10x</a:t>
            </a:r>
            <a:endParaRPr lang="en-IN" sz="2200" b="1" dirty="0">
              <a:latin typeface="Arial Black" panose="020B0A04020102020204" pitchFamily="34" charset="0"/>
            </a:endParaRPr>
          </a:p>
        </p:txBody>
      </p:sp>
      <p:sp>
        <p:nvSpPr>
          <p:cNvPr id="32" name="Rectangle 31"/>
          <p:cNvSpPr/>
          <p:nvPr/>
        </p:nvSpPr>
        <p:spPr>
          <a:xfrm>
            <a:off x="611560" y="2134597"/>
            <a:ext cx="3600400" cy="4154984"/>
          </a:xfrm>
          <a:prstGeom prst="rect">
            <a:avLst/>
          </a:prstGeom>
        </p:spPr>
        <p:txBody>
          <a:bodyPr wrap="square">
            <a:spAutoFit/>
          </a:bodyPr>
          <a:lstStyle/>
          <a:p>
            <a:pPr>
              <a:lnSpc>
                <a:spcPct val="150000"/>
              </a:lnSpc>
            </a:pPr>
            <a:r>
              <a:rPr lang="en-US" sz="2200" b="1" dirty="0" smtClean="0">
                <a:latin typeface="Arial Black" panose="020B0A04020102020204" pitchFamily="34" charset="0"/>
              </a:rPr>
              <a:t>10x + 5x + 50 = 650</a:t>
            </a:r>
          </a:p>
          <a:p>
            <a:pPr>
              <a:lnSpc>
                <a:spcPct val="150000"/>
              </a:lnSpc>
            </a:pPr>
            <a:r>
              <a:rPr lang="en-US" sz="2200" b="1" dirty="0" smtClean="0">
                <a:latin typeface="Arial Black" panose="020B0A04020102020204" pitchFamily="34" charset="0"/>
              </a:rPr>
              <a:t>15x + 50	   = 650</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15x	   = 600</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x = 40</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x</a:t>
            </a:r>
            <a:r>
              <a:rPr lang="en-US" sz="2200" dirty="0" smtClean="0">
                <a:latin typeface="Arial Black" panose="020B0A04020102020204" pitchFamily="34" charset="0"/>
              </a:rPr>
              <a:t>²	   = 1600</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1600 + 650  =  2250</a:t>
            </a:r>
          </a:p>
          <a:p>
            <a:pPr>
              <a:lnSpc>
                <a:spcPct val="150000"/>
              </a:lnSpc>
            </a:pPr>
            <a:endParaRPr lang="en-US" sz="2200" b="1" dirty="0">
              <a:latin typeface="Arial Black" panose="020B0A04020102020204" pitchFamily="34" charset="0"/>
            </a:endParaRPr>
          </a:p>
          <a:p>
            <a:pPr>
              <a:lnSpc>
                <a:spcPct val="150000"/>
              </a:lnSpc>
            </a:pPr>
            <a:r>
              <a:rPr lang="en-US" sz="2200" b="1" dirty="0" smtClean="0">
                <a:latin typeface="Arial Black" panose="020B0A04020102020204" pitchFamily="34" charset="0"/>
              </a:rPr>
              <a:t>Answer : b	</a:t>
            </a:r>
            <a:endParaRPr lang="en-IN" sz="2200" b="1" dirty="0">
              <a:latin typeface="Arial Black" panose="020B0A04020102020204" pitchFamily="34" charset="0"/>
            </a:endParaRPr>
          </a:p>
        </p:txBody>
      </p:sp>
    </p:spTree>
    <p:extLst>
      <p:ext uri="{BB962C8B-B14F-4D97-AF65-F5344CB8AC3E}">
        <p14:creationId xmlns:p14="http://schemas.microsoft.com/office/powerpoint/2010/main" val="361298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p:bldP spid="11" grpId="0"/>
      <p:bldP spid="12" grpId="0"/>
      <p:bldP spid="21" grpId="0"/>
      <p:bldP spid="22" grpId="0"/>
      <p:bldP spid="23" grpId="0"/>
      <p:bldP spid="24" grpId="0"/>
      <p:bldP spid="25" grpId="0"/>
      <p:bldP spid="26" grpId="0"/>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784976" cy="1446550"/>
          </a:xfrm>
          <a:prstGeom prst="rect">
            <a:avLst/>
          </a:prstGeom>
        </p:spPr>
        <p:txBody>
          <a:bodyPr wrap="square">
            <a:spAutoFit/>
          </a:bodyPr>
          <a:lstStyle/>
          <a:p>
            <a:r>
              <a:rPr lang="en-IN" sz="2200" b="1" dirty="0"/>
              <a:t>6. A blacksmith bent a steel wire in the form of a square encloses an area of 121 sq.cm. If the same wire he bent in the form of a circle, find the area of the circle.</a:t>
            </a:r>
          </a:p>
          <a:p>
            <a:r>
              <a:rPr lang="en-IN" sz="2200" b="1" dirty="0"/>
              <a:t>a) 145		</a:t>
            </a:r>
            <a:r>
              <a:rPr lang="en-IN" sz="2200" b="1" dirty="0" smtClean="0"/>
              <a:t>b</a:t>
            </a:r>
            <a:r>
              <a:rPr lang="en-IN" sz="2200" b="1" dirty="0"/>
              <a:t>) 150		</a:t>
            </a:r>
            <a:r>
              <a:rPr lang="en-IN" sz="2200" b="1" dirty="0" smtClean="0"/>
              <a:t>c</a:t>
            </a:r>
            <a:r>
              <a:rPr lang="en-IN" sz="2200" b="1" dirty="0"/>
              <a:t>) 154		</a:t>
            </a:r>
            <a:r>
              <a:rPr lang="en-IN" sz="2200" b="1" dirty="0" smtClean="0"/>
              <a:t>d</a:t>
            </a:r>
            <a:r>
              <a:rPr lang="en-IN" sz="2200" b="1" dirty="0"/>
              <a:t>) 175</a:t>
            </a:r>
          </a:p>
        </p:txBody>
      </p:sp>
      <p:sp>
        <p:nvSpPr>
          <p:cNvPr id="3" name="Rectangle 2"/>
          <p:cNvSpPr/>
          <p:nvPr/>
        </p:nvSpPr>
        <p:spPr>
          <a:xfrm>
            <a:off x="323528" y="1628800"/>
            <a:ext cx="8640960" cy="5170646"/>
          </a:xfrm>
          <a:prstGeom prst="rect">
            <a:avLst/>
          </a:prstGeom>
        </p:spPr>
        <p:txBody>
          <a:bodyPr wrap="square">
            <a:spAutoFit/>
          </a:bodyPr>
          <a:lstStyle/>
          <a:p>
            <a:pPr>
              <a:lnSpc>
                <a:spcPct val="150000"/>
              </a:lnSpc>
            </a:pPr>
            <a:r>
              <a:rPr lang="en-US" sz="2200" b="1" dirty="0" smtClean="0">
                <a:latin typeface="Arial Black" panose="020B0A04020102020204" pitchFamily="34" charset="0"/>
              </a:rPr>
              <a:t>Area of the square   a</a:t>
            </a:r>
            <a:r>
              <a:rPr lang="en-US" sz="2200" dirty="0" smtClean="0">
                <a:latin typeface="Arial Black" panose="020B0A04020102020204" pitchFamily="34" charset="0"/>
              </a:rPr>
              <a:t>²   </a:t>
            </a:r>
            <a:r>
              <a:rPr lang="en-US" sz="2200" b="1" dirty="0" smtClean="0">
                <a:latin typeface="Arial Black" panose="020B0A04020102020204" pitchFamily="34" charset="0"/>
              </a:rPr>
              <a:t> =  121</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   11</a:t>
            </a:r>
            <a:r>
              <a:rPr lang="en-US" sz="2200" dirty="0" smtClean="0">
                <a:latin typeface="Arial Black" panose="020B0A04020102020204" pitchFamily="34" charset="0"/>
              </a:rPr>
              <a:t>²</a:t>
            </a:r>
          </a:p>
          <a:p>
            <a:pPr>
              <a:lnSpc>
                <a:spcPct val="150000"/>
              </a:lnSpc>
            </a:pPr>
            <a:r>
              <a:rPr lang="en-US" sz="2200" b="1" dirty="0" smtClean="0">
                <a:latin typeface="Arial Black" panose="020B0A04020102020204" pitchFamily="34" charset="0"/>
              </a:rPr>
              <a:t>Side of the square   a      =   11</a:t>
            </a:r>
          </a:p>
          <a:p>
            <a:pPr>
              <a:lnSpc>
                <a:spcPct val="150000"/>
              </a:lnSpc>
            </a:pPr>
            <a:r>
              <a:rPr lang="en-US" sz="2200" b="1" dirty="0" smtClean="0">
                <a:latin typeface="Arial Black" panose="020B0A04020102020204" pitchFamily="34" charset="0"/>
              </a:rPr>
              <a:t>Perimeter                4a     =  44</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  Circumference of the circle</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2</a:t>
            </a:r>
            <a:r>
              <a:rPr lang="en-US" b="1" dirty="0" smtClean="0">
                <a:latin typeface="Arial Black" panose="020B0A04020102020204" pitchFamily="34" charset="0"/>
              </a:rPr>
              <a:t>∏r	 </a:t>
            </a:r>
            <a:r>
              <a:rPr lang="en-US" sz="2200" b="1" dirty="0" smtClean="0">
                <a:latin typeface="Arial Black" panose="020B0A04020102020204" pitchFamily="34" charset="0"/>
              </a:rPr>
              <a:t> =   44</a:t>
            </a:r>
            <a:r>
              <a:rPr lang="en-US" b="1" dirty="0" smtClean="0">
                <a:latin typeface="Arial Black" panose="020B0A04020102020204" pitchFamily="34" charset="0"/>
              </a:rPr>
              <a:t> </a:t>
            </a:r>
          </a:p>
          <a:p>
            <a:pPr>
              <a:lnSpc>
                <a:spcPct val="150000"/>
              </a:lnSpc>
            </a:pPr>
            <a:r>
              <a:rPr lang="en-US" b="1" dirty="0">
                <a:latin typeface="Arial Black" panose="020B0A04020102020204" pitchFamily="34" charset="0"/>
              </a:rPr>
              <a:t>	</a:t>
            </a:r>
            <a:r>
              <a:rPr lang="en-US" b="1" dirty="0" smtClean="0">
                <a:latin typeface="Arial Black" panose="020B0A04020102020204" pitchFamily="34" charset="0"/>
              </a:rPr>
              <a:t>	</a:t>
            </a:r>
            <a:r>
              <a:rPr lang="en-US" sz="2200" b="1" dirty="0" smtClean="0">
                <a:latin typeface="Arial Black" panose="020B0A04020102020204" pitchFamily="34" charset="0"/>
              </a:rPr>
              <a:t>2 * (22/7) r	  =   44</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2r	  =  14</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r   =   7</a:t>
            </a:r>
            <a:endParaRPr lang="en-US" b="1" dirty="0">
              <a:latin typeface="Arial Black" panose="020B0A04020102020204" pitchFamily="34" charset="0"/>
            </a:endParaRPr>
          </a:p>
          <a:p>
            <a:pPr>
              <a:lnSpc>
                <a:spcPct val="150000"/>
              </a:lnSpc>
            </a:pPr>
            <a:r>
              <a:rPr lang="en-US" sz="2200" b="1" dirty="0" smtClean="0">
                <a:latin typeface="Arial Black" panose="020B0A04020102020204" pitchFamily="34" charset="0"/>
              </a:rPr>
              <a:t>							Answer : c	</a:t>
            </a:r>
            <a:endParaRPr lang="en-IN" sz="2200" b="1" dirty="0">
              <a:latin typeface="Arial Black" panose="020B0A04020102020204" pitchFamily="34" charset="0"/>
            </a:endParaRPr>
          </a:p>
        </p:txBody>
      </p:sp>
      <p:cxnSp>
        <p:nvCxnSpPr>
          <p:cNvPr id="5" name="Straight Connector 4"/>
          <p:cNvCxnSpPr/>
          <p:nvPr/>
        </p:nvCxnSpPr>
        <p:spPr>
          <a:xfrm flipH="1">
            <a:off x="2915816" y="4761047"/>
            <a:ext cx="288032"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788024" y="4761047"/>
            <a:ext cx="288032"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20072" y="4653136"/>
            <a:ext cx="468052" cy="430887"/>
          </a:xfrm>
          <a:prstGeom prst="rect">
            <a:avLst/>
          </a:prstGeom>
        </p:spPr>
        <p:txBody>
          <a:bodyPr wrap="square">
            <a:spAutoFit/>
          </a:bodyPr>
          <a:lstStyle/>
          <a:p>
            <a:r>
              <a:rPr lang="en-US" sz="2200" b="1" dirty="0" smtClean="0">
                <a:latin typeface="Arial Black" panose="020B0A04020102020204" pitchFamily="34" charset="0"/>
              </a:rPr>
              <a:t>2</a:t>
            </a:r>
            <a:endParaRPr lang="en-IN" sz="2200" b="1" dirty="0">
              <a:latin typeface="Arial Black" panose="020B0A04020102020204" pitchFamily="34" charset="0"/>
            </a:endParaRPr>
          </a:p>
        </p:txBody>
      </p:sp>
      <p:sp>
        <p:nvSpPr>
          <p:cNvPr id="10" name="Rectangle 9"/>
          <p:cNvSpPr/>
          <p:nvPr/>
        </p:nvSpPr>
        <p:spPr>
          <a:xfrm>
            <a:off x="5868144" y="4437692"/>
            <a:ext cx="2952328" cy="2000548"/>
          </a:xfrm>
          <a:prstGeom prst="rect">
            <a:avLst/>
          </a:prstGeom>
        </p:spPr>
        <p:txBody>
          <a:bodyPr wrap="square">
            <a:spAutoFit/>
          </a:bodyPr>
          <a:lstStyle/>
          <a:p>
            <a:pPr>
              <a:lnSpc>
                <a:spcPct val="150000"/>
              </a:lnSpc>
            </a:pPr>
            <a:r>
              <a:rPr lang="en-US" b="1" dirty="0" smtClean="0">
                <a:latin typeface="Arial Black" panose="020B0A04020102020204" pitchFamily="34" charset="0"/>
              </a:rPr>
              <a:t>∏</a:t>
            </a:r>
            <a:r>
              <a:rPr lang="en-US" sz="2400" b="1" dirty="0" smtClean="0">
                <a:latin typeface="Arial Black" panose="020B0A04020102020204" pitchFamily="34" charset="0"/>
              </a:rPr>
              <a:t> r</a:t>
            </a:r>
            <a:r>
              <a:rPr lang="en-US" sz="2200" dirty="0" smtClean="0">
                <a:latin typeface="Arial Black" panose="020B0A04020102020204" pitchFamily="34" charset="0"/>
              </a:rPr>
              <a:t>²	= (22/7)*7*7</a:t>
            </a:r>
          </a:p>
          <a:p>
            <a:pPr>
              <a:lnSpc>
                <a:spcPct val="150000"/>
              </a:lnSpc>
            </a:pPr>
            <a:r>
              <a:rPr lang="en-US" sz="2200" b="1" dirty="0" smtClean="0">
                <a:latin typeface="Arial Black" panose="020B0A04020102020204" pitchFamily="34" charset="0"/>
              </a:rPr>
              <a:t>	= 22 * 7</a:t>
            </a:r>
          </a:p>
          <a:p>
            <a:pPr>
              <a:lnSpc>
                <a:spcPct val="150000"/>
              </a:lnSpc>
            </a:pPr>
            <a:r>
              <a:rPr lang="en-US" sz="2200" b="1" dirty="0">
                <a:latin typeface="Arial Black" panose="020B0A04020102020204" pitchFamily="34" charset="0"/>
              </a:rPr>
              <a:t>	</a:t>
            </a:r>
            <a:r>
              <a:rPr lang="en-US" sz="2200" b="1" dirty="0" smtClean="0">
                <a:latin typeface="Arial Black" panose="020B0A04020102020204" pitchFamily="34" charset="0"/>
              </a:rPr>
              <a:t>= 154</a:t>
            </a:r>
          </a:p>
          <a:p>
            <a:endParaRPr lang="en-IN" sz="2200" b="1" dirty="0">
              <a:latin typeface="Arial Black" panose="020B0A04020102020204" pitchFamily="34" charset="0"/>
            </a:endParaRPr>
          </a:p>
        </p:txBody>
      </p:sp>
      <p:cxnSp>
        <p:nvCxnSpPr>
          <p:cNvPr id="11" name="Straight Connector 10"/>
          <p:cNvCxnSpPr/>
          <p:nvPr/>
        </p:nvCxnSpPr>
        <p:spPr>
          <a:xfrm flipH="1">
            <a:off x="7668344" y="4606289"/>
            <a:ext cx="288032"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100392" y="4590080"/>
            <a:ext cx="288032"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42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3880</TotalTime>
  <Words>1747</Words>
  <Application>Microsoft Office PowerPoint</Application>
  <PresentationFormat>On-screen Show (4:3)</PresentationFormat>
  <Paragraphs>425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1_Office Theme</vt:lpstr>
      <vt:lpstr>18PDM301L</vt:lpstr>
      <vt:lpstr>Geometry  Mensuration  Trigonometry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dc:creator>
  <cp:lastModifiedBy>Mathi</cp:lastModifiedBy>
  <cp:revision>567</cp:revision>
  <dcterms:created xsi:type="dcterms:W3CDTF">2020-09-15T13:13:06Z</dcterms:created>
  <dcterms:modified xsi:type="dcterms:W3CDTF">2020-10-28T07:02:41Z</dcterms:modified>
</cp:coreProperties>
</file>