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71"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7" r:id="rId35"/>
    <p:sldId id="292" r:id="rId36"/>
    <p:sldId id="293" r:id="rId37"/>
    <p:sldId id="294"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8228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303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33088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35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1507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prstClr>
              </a:solidFill>
            </a:endParaRPr>
          </a:p>
        </p:txBody>
      </p:sp>
      <p:sp>
        <p:nvSpPr>
          <p:cNvPr id="9" name="Slide Number Placeholder 8"/>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529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4" name="Footer Placeholder 3"/>
          <p:cNvSpPr>
            <a:spLocks noGrp="1"/>
          </p:cNvSpPr>
          <p:nvPr>
            <p:ph type="ftr" sz="quarter" idx="11"/>
          </p:nvPr>
        </p:nvSpPr>
        <p:spPr/>
        <p:txBody>
          <a:bodyPr/>
          <a:lstStyle/>
          <a:p>
            <a:endParaRPr lang="en-IN">
              <a:solidFill>
                <a:prstClr val="white">
                  <a:tint val="75000"/>
                </a:prstClr>
              </a:solidFill>
            </a:endParaRPr>
          </a:p>
        </p:txBody>
      </p:sp>
      <p:sp>
        <p:nvSpPr>
          <p:cNvPr id="5" name="Slide Number Placeholder 4"/>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6640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3" name="Footer Placeholder 2"/>
          <p:cNvSpPr>
            <a:spLocks noGrp="1"/>
          </p:cNvSpPr>
          <p:nvPr>
            <p:ph type="ftr" sz="quarter" idx="11"/>
          </p:nvPr>
        </p:nvSpPr>
        <p:spPr/>
        <p:txBody>
          <a:bodyPr/>
          <a:lstStyle/>
          <a:p>
            <a:endParaRPr lang="en-IN">
              <a:solidFill>
                <a:prstClr val="white">
                  <a:tint val="75000"/>
                </a:prstClr>
              </a:solidFill>
            </a:endParaRPr>
          </a:p>
        </p:txBody>
      </p:sp>
      <p:sp>
        <p:nvSpPr>
          <p:cNvPr id="4" name="Slide Number Placeholder 3"/>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178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8427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7510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1F1D-BFB2-44FD-BFF2-30F23433DA41}" type="datetimeFigureOut">
              <a:rPr lang="en-IN" smtClean="0">
                <a:solidFill>
                  <a:prstClr val="white">
                    <a:tint val="75000"/>
                  </a:prstClr>
                </a:solidFill>
              </a:rPr>
              <a:pPr/>
              <a:t>03-11-2020</a:t>
            </a:fld>
            <a:endParaRPr lang="en-IN">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31313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18PDM301L</a:t>
            </a:r>
            <a:endParaRPr lang="en-IN" dirty="0"/>
          </a:p>
        </p:txBody>
      </p:sp>
      <p:sp>
        <p:nvSpPr>
          <p:cNvPr id="3" name="Subtitle 2"/>
          <p:cNvSpPr>
            <a:spLocks noGrp="1"/>
          </p:cNvSpPr>
          <p:nvPr>
            <p:ph type="subTitle" idx="1"/>
          </p:nvPr>
        </p:nvSpPr>
        <p:spPr>
          <a:xfrm>
            <a:off x="683568" y="3212976"/>
            <a:ext cx="7848872" cy="2664296"/>
          </a:xfrm>
        </p:spPr>
        <p:txBody>
          <a:bodyPr>
            <a:noAutofit/>
          </a:bodyPr>
          <a:lstStyle/>
          <a:p>
            <a:r>
              <a:rPr lang="en-US" sz="5400" dirty="0" smtClean="0"/>
              <a:t>Analytical and Logical Thinking Skills</a:t>
            </a:r>
            <a:endParaRPr lang="en-IN" sz="5400" dirty="0"/>
          </a:p>
        </p:txBody>
      </p:sp>
    </p:spTree>
    <p:extLst>
      <p:ext uri="{BB962C8B-B14F-4D97-AF65-F5344CB8AC3E}">
        <p14:creationId xmlns:p14="http://schemas.microsoft.com/office/powerpoint/2010/main" val="1057004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5. Dinesh travels from Chennai to Bangalore at a speed of 40 km/hr. He increases his speed by 50% during the return journey. What is the average speed of the entire journey? </a:t>
            </a:r>
          </a:p>
          <a:p>
            <a:r>
              <a:rPr lang="en-IN" sz="2200" b="1" dirty="0"/>
              <a:t>a) 50 </a:t>
            </a:r>
            <a:r>
              <a:rPr lang="en-IN" sz="2200" b="1" dirty="0" err="1"/>
              <a:t>kmph</a:t>
            </a:r>
            <a:r>
              <a:rPr lang="en-IN" sz="2200" b="1" dirty="0"/>
              <a:t>	</a:t>
            </a:r>
            <a:r>
              <a:rPr lang="en-IN" sz="2200" b="1" dirty="0" smtClean="0"/>
              <a:t>b</a:t>
            </a:r>
            <a:r>
              <a:rPr lang="en-IN" sz="2200" b="1" dirty="0"/>
              <a:t>) 35 </a:t>
            </a:r>
            <a:r>
              <a:rPr lang="en-IN" sz="2200" b="1" dirty="0" err="1"/>
              <a:t>kmph</a:t>
            </a:r>
            <a:r>
              <a:rPr lang="en-IN" sz="2200" b="1" dirty="0"/>
              <a:t>	</a:t>
            </a:r>
            <a:r>
              <a:rPr lang="en-IN" sz="2200" b="1" dirty="0" smtClean="0"/>
              <a:t>c</a:t>
            </a:r>
            <a:r>
              <a:rPr lang="en-IN" sz="2200" b="1" dirty="0"/>
              <a:t>) 40 </a:t>
            </a:r>
            <a:r>
              <a:rPr lang="en-IN" sz="2200" b="1" dirty="0" err="1"/>
              <a:t>kmph</a:t>
            </a:r>
            <a:r>
              <a:rPr lang="en-IN" sz="2200" b="1" dirty="0"/>
              <a:t>	</a:t>
            </a:r>
            <a:r>
              <a:rPr lang="en-IN" sz="2200" b="1" dirty="0" smtClean="0"/>
              <a:t>d</a:t>
            </a:r>
            <a:r>
              <a:rPr lang="en-IN" sz="2200" b="1" dirty="0"/>
              <a:t>) 48 </a:t>
            </a:r>
            <a:r>
              <a:rPr lang="en-IN" sz="2200" b="1" dirty="0" err="1"/>
              <a:t>kmph</a:t>
            </a:r>
            <a:endParaRPr lang="en-IN" sz="2200" b="1" dirty="0"/>
          </a:p>
        </p:txBody>
      </p:sp>
      <p:sp>
        <p:nvSpPr>
          <p:cNvPr id="3" name="TextBox 2"/>
          <p:cNvSpPr txBox="1"/>
          <p:nvPr/>
        </p:nvSpPr>
        <p:spPr>
          <a:xfrm>
            <a:off x="611560" y="1716009"/>
            <a:ext cx="8208912" cy="5678478"/>
          </a:xfrm>
          <a:prstGeom prst="rect">
            <a:avLst/>
          </a:prstGeom>
          <a:noFill/>
          <a:ln>
            <a:noFill/>
          </a:ln>
        </p:spPr>
        <p:txBody>
          <a:bodyPr wrap="square" rtlCol="0">
            <a:spAutoFit/>
          </a:bodyPr>
          <a:lstStyle/>
          <a:p>
            <a:pPr>
              <a:lnSpc>
                <a:spcPct val="150000"/>
              </a:lnSpc>
            </a:pPr>
            <a:r>
              <a:rPr lang="en-US" sz="2200" dirty="0" smtClean="0">
                <a:latin typeface="Arial Black" panose="020B0A04020102020204" pitchFamily="34" charset="0"/>
              </a:rPr>
              <a:t> Chennai to Bangalore speed s1 = 40 </a:t>
            </a:r>
            <a:r>
              <a:rPr lang="en-US" sz="2200" dirty="0" err="1" smtClean="0">
                <a:latin typeface="Arial Black" panose="020B0A04020102020204" pitchFamily="34" charset="0"/>
              </a:rPr>
              <a:t>kmph</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Bangalore to Chennai speed s2 = 50%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(40 + 20) = 60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Same distance – </a:t>
            </a:r>
            <a:r>
              <a:rPr lang="en-US" sz="2200" dirty="0" err="1" smtClean="0">
                <a:latin typeface="Arial Black" panose="020B0A04020102020204" pitchFamily="34" charset="0"/>
              </a:rPr>
              <a:t>Avg</a:t>
            </a:r>
            <a:r>
              <a:rPr lang="en-US" sz="2200" dirty="0" smtClean="0">
                <a:latin typeface="Arial Black" panose="020B0A04020102020204" pitchFamily="34" charset="0"/>
              </a:rPr>
              <a:t> s   =</a:t>
            </a: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					     =</a:t>
            </a: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					     =  48 </a:t>
            </a:r>
            <a:r>
              <a:rPr lang="en-US" sz="2200" dirty="0" err="1" smtClean="0">
                <a:latin typeface="Arial Black" panose="020B0A04020102020204" pitchFamily="34" charset="0"/>
              </a:rPr>
              <a:t>kmph</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d</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p:txBody>
      </p:sp>
      <p:sp>
        <p:nvSpPr>
          <p:cNvPr id="4" name="Up Arrow 3"/>
          <p:cNvSpPr/>
          <p:nvPr/>
        </p:nvSpPr>
        <p:spPr>
          <a:xfrm>
            <a:off x="6660232" y="2440298"/>
            <a:ext cx="360040" cy="196613"/>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940150" y="3501008"/>
            <a:ext cx="23399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2 * 40 * 60</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40 + 60 </a:t>
            </a:r>
            <a:endParaRPr lang="en-IN" sz="2200" dirty="0">
              <a:latin typeface="Arial Black" panose="020B0A04020102020204" pitchFamily="34" charset="0"/>
            </a:endParaRPr>
          </a:p>
        </p:txBody>
      </p:sp>
      <p:sp>
        <p:nvSpPr>
          <p:cNvPr id="8" name="Rectangle 7"/>
          <p:cNvSpPr/>
          <p:nvPr/>
        </p:nvSpPr>
        <p:spPr>
          <a:xfrm>
            <a:off x="6184094" y="4032146"/>
            <a:ext cx="18520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9" name="TextBox 8"/>
          <p:cNvSpPr txBox="1"/>
          <p:nvPr/>
        </p:nvSpPr>
        <p:spPr>
          <a:xfrm>
            <a:off x="6013357" y="4509120"/>
            <a:ext cx="23399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2 * 40 * 60</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100 </a:t>
            </a:r>
            <a:endParaRPr lang="en-IN" sz="2200" dirty="0">
              <a:latin typeface="Arial Black" panose="020B0A04020102020204" pitchFamily="34" charset="0"/>
            </a:endParaRPr>
          </a:p>
        </p:txBody>
      </p:sp>
      <p:sp>
        <p:nvSpPr>
          <p:cNvPr id="10" name="Rectangle 9"/>
          <p:cNvSpPr/>
          <p:nvPr/>
        </p:nvSpPr>
        <p:spPr>
          <a:xfrm>
            <a:off x="6257301" y="5040258"/>
            <a:ext cx="18520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Tree>
    <p:extLst>
      <p:ext uri="{BB962C8B-B14F-4D97-AF65-F5344CB8AC3E}">
        <p14:creationId xmlns:p14="http://schemas.microsoft.com/office/powerpoint/2010/main" val="14731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446550"/>
          </a:xfrm>
          <a:prstGeom prst="rect">
            <a:avLst/>
          </a:prstGeom>
        </p:spPr>
        <p:txBody>
          <a:bodyPr wrap="square">
            <a:spAutoFit/>
          </a:bodyPr>
          <a:lstStyle/>
          <a:p>
            <a:r>
              <a:rPr lang="en-IN" sz="2200" b="1" dirty="0"/>
              <a:t>6. A thief steals a car at 2.30 </a:t>
            </a:r>
            <a:r>
              <a:rPr lang="en-IN" sz="2200" b="1" dirty="0" err="1"/>
              <a:t>p.m</a:t>
            </a:r>
            <a:r>
              <a:rPr lang="en-IN" sz="2200" b="1" dirty="0"/>
              <a:t> and drives it at 60 </a:t>
            </a:r>
            <a:r>
              <a:rPr lang="en-IN" sz="2200" b="1" dirty="0" err="1"/>
              <a:t>kmph</a:t>
            </a:r>
            <a:r>
              <a:rPr lang="en-IN" sz="2200" b="1" dirty="0"/>
              <a:t>. The theft is discovered at 3 </a:t>
            </a:r>
            <a:r>
              <a:rPr lang="en-IN" sz="2200" b="1" dirty="0" err="1"/>
              <a:t>p.m</a:t>
            </a:r>
            <a:r>
              <a:rPr lang="en-IN" sz="2200" b="1" dirty="0"/>
              <a:t> and the owner sets off in another car at 75 </a:t>
            </a:r>
            <a:r>
              <a:rPr lang="en-IN" sz="2200" b="1" dirty="0" err="1"/>
              <a:t>kmph</a:t>
            </a:r>
            <a:r>
              <a:rPr lang="en-IN" sz="2200" b="1" dirty="0"/>
              <a:t>. When will he catch the thief?</a:t>
            </a:r>
          </a:p>
          <a:p>
            <a:r>
              <a:rPr lang="en-IN" sz="2200" b="1" dirty="0"/>
              <a:t>a) 4.30 </a:t>
            </a:r>
            <a:r>
              <a:rPr lang="en-IN" sz="2200" b="1" dirty="0" err="1"/>
              <a:t>p.m</a:t>
            </a:r>
            <a:r>
              <a:rPr lang="en-IN" sz="2200" b="1" dirty="0"/>
              <a:t>	</a:t>
            </a:r>
            <a:r>
              <a:rPr lang="en-IN" sz="2200" b="1" dirty="0" smtClean="0"/>
              <a:t>b</a:t>
            </a:r>
            <a:r>
              <a:rPr lang="en-IN" sz="2200" b="1" dirty="0"/>
              <a:t>) 4.45 </a:t>
            </a:r>
            <a:r>
              <a:rPr lang="en-IN" sz="2200" b="1" dirty="0" err="1"/>
              <a:t>p.m</a:t>
            </a:r>
            <a:r>
              <a:rPr lang="en-IN" sz="2200" b="1" dirty="0"/>
              <a:t>	</a:t>
            </a:r>
            <a:r>
              <a:rPr lang="en-IN" sz="2200" b="1" dirty="0" smtClean="0"/>
              <a:t>c</a:t>
            </a:r>
            <a:r>
              <a:rPr lang="en-IN" sz="2200" b="1" dirty="0"/>
              <a:t>) 5 </a:t>
            </a:r>
            <a:r>
              <a:rPr lang="en-IN" sz="2200" b="1" dirty="0" err="1"/>
              <a:t>p.m</a:t>
            </a:r>
            <a:r>
              <a:rPr lang="en-IN" sz="2200" b="1" dirty="0"/>
              <a:t>	</a:t>
            </a:r>
            <a:r>
              <a:rPr lang="en-IN" sz="2200" b="1" dirty="0" smtClean="0"/>
              <a:t>d</a:t>
            </a:r>
            <a:r>
              <a:rPr lang="en-IN" sz="2200" b="1" dirty="0"/>
              <a:t>) 5.15 </a:t>
            </a:r>
            <a:r>
              <a:rPr lang="en-IN" sz="2200" b="1" dirty="0" err="1"/>
              <a:t>p.m</a:t>
            </a:r>
            <a:endParaRPr lang="en-IN" sz="2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751" y="2372722"/>
            <a:ext cx="956919" cy="69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14" y="4313568"/>
            <a:ext cx="956923" cy="696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755577" y="2074271"/>
            <a:ext cx="1476164" cy="26985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091967" y="1617245"/>
            <a:ext cx="790426" cy="430887"/>
          </a:xfrm>
          <a:prstGeom prst="rect">
            <a:avLst/>
          </a:prstGeom>
          <a:noFill/>
        </p:spPr>
        <p:txBody>
          <a:bodyPr wrap="square" rtlCol="0">
            <a:spAutoFit/>
          </a:bodyPr>
          <a:lstStyle/>
          <a:p>
            <a:r>
              <a:rPr lang="en-US" sz="2200" b="1" dirty="0" smtClean="0"/>
              <a:t>3 PM</a:t>
            </a:r>
            <a:endParaRPr lang="en-IN" sz="2200" b="1" dirty="0"/>
          </a:p>
        </p:txBody>
      </p:sp>
      <p:sp>
        <p:nvSpPr>
          <p:cNvPr id="8" name="TextBox 7"/>
          <p:cNvSpPr txBox="1"/>
          <p:nvPr/>
        </p:nvSpPr>
        <p:spPr>
          <a:xfrm>
            <a:off x="467544" y="1660158"/>
            <a:ext cx="1224136" cy="430887"/>
          </a:xfrm>
          <a:prstGeom prst="rect">
            <a:avLst/>
          </a:prstGeom>
          <a:noFill/>
        </p:spPr>
        <p:txBody>
          <a:bodyPr wrap="square" rtlCol="0">
            <a:spAutoFit/>
          </a:bodyPr>
          <a:lstStyle/>
          <a:p>
            <a:r>
              <a:rPr lang="en-US" sz="2200" b="1" dirty="0" smtClean="0"/>
              <a:t>2:30 PM</a:t>
            </a:r>
            <a:endParaRPr lang="en-IN" sz="2200" b="1" dirty="0"/>
          </a:p>
        </p:txBody>
      </p:sp>
      <p:sp>
        <p:nvSpPr>
          <p:cNvPr id="9" name="TextBox 8"/>
          <p:cNvSpPr txBox="1"/>
          <p:nvPr/>
        </p:nvSpPr>
        <p:spPr>
          <a:xfrm>
            <a:off x="1151620" y="2545023"/>
            <a:ext cx="1080120" cy="430887"/>
          </a:xfrm>
          <a:prstGeom prst="rect">
            <a:avLst/>
          </a:prstGeom>
          <a:noFill/>
        </p:spPr>
        <p:txBody>
          <a:bodyPr wrap="square" rtlCol="0">
            <a:spAutoFit/>
          </a:bodyPr>
          <a:lstStyle/>
          <a:p>
            <a:r>
              <a:rPr lang="en-US" sz="2200" b="1" dirty="0"/>
              <a:t> </a:t>
            </a:r>
            <a:r>
              <a:rPr lang="en-US" sz="2200" b="1" dirty="0" smtClean="0"/>
              <a:t>30 km</a:t>
            </a:r>
            <a:endParaRPr lang="en-IN" sz="2200" b="1" dirty="0"/>
          </a:p>
        </p:txBody>
      </p:sp>
      <p:sp>
        <p:nvSpPr>
          <p:cNvPr id="10" name="Right Arrow 9"/>
          <p:cNvSpPr/>
          <p:nvPr/>
        </p:nvSpPr>
        <p:spPr>
          <a:xfrm>
            <a:off x="755575" y="3990076"/>
            <a:ext cx="3635573"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126496" y="3559189"/>
            <a:ext cx="790426" cy="430887"/>
          </a:xfrm>
          <a:prstGeom prst="rect">
            <a:avLst/>
          </a:prstGeom>
          <a:noFill/>
        </p:spPr>
        <p:txBody>
          <a:bodyPr wrap="square" rtlCol="0">
            <a:spAutoFit/>
          </a:bodyPr>
          <a:lstStyle/>
          <a:p>
            <a:r>
              <a:rPr lang="en-US" sz="2200" b="1" dirty="0"/>
              <a:t>4</a:t>
            </a:r>
            <a:r>
              <a:rPr lang="en-US" sz="2200" b="1" dirty="0" smtClean="0"/>
              <a:t> PM</a:t>
            </a:r>
            <a:endParaRPr lang="en-IN" sz="2200" b="1" dirty="0"/>
          </a:p>
        </p:txBody>
      </p:sp>
      <p:sp>
        <p:nvSpPr>
          <p:cNvPr id="12" name="TextBox 11"/>
          <p:cNvSpPr txBox="1"/>
          <p:nvPr/>
        </p:nvSpPr>
        <p:spPr>
          <a:xfrm>
            <a:off x="467544" y="3575963"/>
            <a:ext cx="1224136" cy="430887"/>
          </a:xfrm>
          <a:prstGeom prst="rect">
            <a:avLst/>
          </a:prstGeom>
          <a:noFill/>
        </p:spPr>
        <p:txBody>
          <a:bodyPr wrap="square" rtlCol="0">
            <a:spAutoFit/>
          </a:bodyPr>
          <a:lstStyle/>
          <a:p>
            <a:r>
              <a:rPr lang="en-US" sz="2200" b="1" dirty="0"/>
              <a:t>3</a:t>
            </a:r>
            <a:r>
              <a:rPr lang="en-US" sz="2200" b="1" dirty="0" smtClean="0"/>
              <a:t> PM</a:t>
            </a:r>
            <a:endParaRPr lang="en-IN" sz="2200" b="1" dirty="0"/>
          </a:p>
        </p:txBody>
      </p:sp>
      <p:sp>
        <p:nvSpPr>
          <p:cNvPr id="14" name="TextBox 13"/>
          <p:cNvSpPr txBox="1"/>
          <p:nvPr/>
        </p:nvSpPr>
        <p:spPr>
          <a:xfrm>
            <a:off x="2682703" y="4479989"/>
            <a:ext cx="1080120" cy="430887"/>
          </a:xfrm>
          <a:prstGeom prst="rect">
            <a:avLst/>
          </a:prstGeom>
          <a:noFill/>
        </p:spPr>
        <p:txBody>
          <a:bodyPr wrap="square" rtlCol="0">
            <a:spAutoFit/>
          </a:bodyPr>
          <a:lstStyle/>
          <a:p>
            <a:r>
              <a:rPr lang="en-US" sz="2200" b="1" dirty="0"/>
              <a:t> </a:t>
            </a:r>
            <a:r>
              <a:rPr lang="en-US" sz="2200" b="1" dirty="0" smtClean="0"/>
              <a:t>75 km</a:t>
            </a:r>
            <a:endParaRPr lang="en-IN" sz="2200" b="1" dirty="0"/>
          </a:p>
        </p:txBody>
      </p:sp>
      <p:sp>
        <p:nvSpPr>
          <p:cNvPr id="15" name="Right Arrow 14"/>
          <p:cNvSpPr/>
          <p:nvPr/>
        </p:nvSpPr>
        <p:spPr>
          <a:xfrm>
            <a:off x="2640422" y="2013995"/>
            <a:ext cx="2507642" cy="2876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786362" y="1634020"/>
            <a:ext cx="790426" cy="430887"/>
          </a:xfrm>
          <a:prstGeom prst="rect">
            <a:avLst/>
          </a:prstGeom>
          <a:noFill/>
        </p:spPr>
        <p:txBody>
          <a:bodyPr wrap="square" rtlCol="0">
            <a:spAutoFit/>
          </a:bodyPr>
          <a:lstStyle/>
          <a:p>
            <a:r>
              <a:rPr lang="en-US" sz="2200" b="1" dirty="0"/>
              <a:t>4</a:t>
            </a:r>
            <a:r>
              <a:rPr lang="en-US" sz="2200" b="1" dirty="0" smtClean="0"/>
              <a:t> PM</a:t>
            </a:r>
            <a:endParaRPr lang="en-IN" sz="2200" b="1" dirty="0"/>
          </a:p>
        </p:txBody>
      </p:sp>
      <p:sp>
        <p:nvSpPr>
          <p:cNvPr id="18" name="TextBox 17"/>
          <p:cNvSpPr txBox="1"/>
          <p:nvPr/>
        </p:nvSpPr>
        <p:spPr>
          <a:xfrm>
            <a:off x="3565407" y="2469482"/>
            <a:ext cx="1080120" cy="430887"/>
          </a:xfrm>
          <a:prstGeom prst="rect">
            <a:avLst/>
          </a:prstGeom>
          <a:noFill/>
        </p:spPr>
        <p:txBody>
          <a:bodyPr wrap="square" rtlCol="0">
            <a:spAutoFit/>
          </a:bodyPr>
          <a:lstStyle/>
          <a:p>
            <a:r>
              <a:rPr lang="en-US" sz="2200" b="1" dirty="0"/>
              <a:t> </a:t>
            </a:r>
            <a:r>
              <a:rPr lang="en-US" sz="2200" b="1" dirty="0" smtClean="0"/>
              <a:t>90 km</a:t>
            </a:r>
            <a:endParaRPr lang="en-IN" sz="2200" b="1" dirty="0"/>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62" y="2360747"/>
            <a:ext cx="956919" cy="69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6218805" y="2469482"/>
            <a:ext cx="1317841" cy="430887"/>
          </a:xfrm>
          <a:prstGeom prst="rect">
            <a:avLst/>
          </a:prstGeom>
          <a:noFill/>
        </p:spPr>
        <p:txBody>
          <a:bodyPr wrap="square" rtlCol="0">
            <a:spAutoFit/>
          </a:bodyPr>
          <a:lstStyle/>
          <a:p>
            <a:r>
              <a:rPr lang="en-US" sz="2200" b="1" dirty="0"/>
              <a:t> </a:t>
            </a:r>
            <a:r>
              <a:rPr lang="en-US" sz="2200" b="1" dirty="0" smtClean="0"/>
              <a:t>150 km</a:t>
            </a:r>
            <a:endParaRPr lang="en-IN" sz="2200" b="1" dirty="0"/>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185" y="2295982"/>
            <a:ext cx="956919" cy="69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7524328" y="1617245"/>
            <a:ext cx="1224136" cy="430887"/>
          </a:xfrm>
          <a:prstGeom prst="rect">
            <a:avLst/>
          </a:prstGeom>
          <a:noFill/>
        </p:spPr>
        <p:txBody>
          <a:bodyPr wrap="square" rtlCol="0">
            <a:spAutoFit/>
          </a:bodyPr>
          <a:lstStyle/>
          <a:p>
            <a:r>
              <a:rPr lang="en-US" sz="2200" b="1" dirty="0"/>
              <a:t>5</a:t>
            </a:r>
            <a:r>
              <a:rPr lang="en-US" sz="2200" b="1" dirty="0" smtClean="0"/>
              <a:t> PM</a:t>
            </a:r>
            <a:endParaRPr lang="en-IN" sz="2200" b="1" dirty="0"/>
          </a:p>
        </p:txBody>
      </p:sp>
      <p:sp>
        <p:nvSpPr>
          <p:cNvPr id="28" name="Right Arrow 27"/>
          <p:cNvSpPr/>
          <p:nvPr/>
        </p:nvSpPr>
        <p:spPr>
          <a:xfrm>
            <a:off x="5436096" y="2022590"/>
            <a:ext cx="2507642" cy="2876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646" y="4396921"/>
            <a:ext cx="956923" cy="696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538" y="4356121"/>
            <a:ext cx="956923" cy="696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ight Arrow 30"/>
          <p:cNvSpPr/>
          <p:nvPr/>
        </p:nvSpPr>
        <p:spPr>
          <a:xfrm>
            <a:off x="4778531" y="4025536"/>
            <a:ext cx="3165207" cy="25257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6139344" y="4488997"/>
            <a:ext cx="1317841" cy="430887"/>
          </a:xfrm>
          <a:prstGeom prst="rect">
            <a:avLst/>
          </a:prstGeom>
          <a:noFill/>
        </p:spPr>
        <p:txBody>
          <a:bodyPr wrap="square" rtlCol="0">
            <a:spAutoFit/>
          </a:bodyPr>
          <a:lstStyle/>
          <a:p>
            <a:r>
              <a:rPr lang="en-US" sz="2200" b="1" dirty="0"/>
              <a:t> </a:t>
            </a:r>
            <a:r>
              <a:rPr lang="en-US" sz="2200" b="1" dirty="0" smtClean="0"/>
              <a:t>150 km</a:t>
            </a:r>
            <a:endParaRPr lang="en-IN" sz="2200" b="1" dirty="0"/>
          </a:p>
        </p:txBody>
      </p:sp>
      <p:sp>
        <p:nvSpPr>
          <p:cNvPr id="33" name="TextBox 32"/>
          <p:cNvSpPr txBox="1"/>
          <p:nvPr/>
        </p:nvSpPr>
        <p:spPr>
          <a:xfrm>
            <a:off x="7814272" y="3557738"/>
            <a:ext cx="1224136" cy="430887"/>
          </a:xfrm>
          <a:prstGeom prst="rect">
            <a:avLst/>
          </a:prstGeom>
          <a:noFill/>
        </p:spPr>
        <p:txBody>
          <a:bodyPr wrap="square" rtlCol="0">
            <a:spAutoFit/>
          </a:bodyPr>
          <a:lstStyle/>
          <a:p>
            <a:r>
              <a:rPr lang="en-US" sz="2200" b="1" dirty="0"/>
              <a:t>5</a:t>
            </a:r>
            <a:r>
              <a:rPr lang="en-US" sz="2200" b="1" dirty="0" smtClean="0"/>
              <a:t> PM</a:t>
            </a:r>
            <a:endParaRPr lang="en-IN" sz="2200" b="1" dirty="0"/>
          </a:p>
        </p:txBody>
      </p:sp>
      <p:sp>
        <p:nvSpPr>
          <p:cNvPr id="34" name="TextBox 33"/>
          <p:cNvSpPr txBox="1"/>
          <p:nvPr/>
        </p:nvSpPr>
        <p:spPr>
          <a:xfrm>
            <a:off x="6291744" y="5661248"/>
            <a:ext cx="2456720" cy="430887"/>
          </a:xfrm>
          <a:prstGeom prst="rect">
            <a:avLst/>
          </a:prstGeom>
          <a:noFill/>
        </p:spPr>
        <p:txBody>
          <a:bodyPr wrap="square" rtlCol="0">
            <a:spAutoFit/>
          </a:bodyPr>
          <a:lstStyle/>
          <a:p>
            <a:r>
              <a:rPr lang="en-US" sz="2200" b="1" dirty="0"/>
              <a:t> </a:t>
            </a:r>
            <a:r>
              <a:rPr lang="en-US" sz="2200" b="1" dirty="0" smtClean="0"/>
              <a:t>Answer : c</a:t>
            </a:r>
            <a:endParaRPr lang="en-IN" sz="2200" b="1" dirty="0"/>
          </a:p>
        </p:txBody>
      </p:sp>
    </p:spTree>
    <p:extLst>
      <p:ext uri="{BB962C8B-B14F-4D97-AF65-F5344CB8AC3E}">
        <p14:creationId xmlns:p14="http://schemas.microsoft.com/office/powerpoint/2010/main" val="386448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9" grpId="0"/>
      <p:bldP spid="10" grpId="0" animBg="1"/>
      <p:bldP spid="11" grpId="0"/>
      <p:bldP spid="12" grpId="0"/>
      <p:bldP spid="14" grpId="0"/>
      <p:bldP spid="15" grpId="0" animBg="1"/>
      <p:bldP spid="16" grpId="0"/>
      <p:bldP spid="18" grpId="0"/>
      <p:bldP spid="21" grpId="0"/>
      <p:bldP spid="23" grpId="0"/>
      <p:bldP spid="28" grpId="0" animBg="1"/>
      <p:bldP spid="31" grpId="0" animBg="1"/>
      <p:bldP spid="32" grpId="0"/>
      <p:bldP spid="33"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856984" cy="1446550"/>
          </a:xfrm>
          <a:prstGeom prst="rect">
            <a:avLst/>
          </a:prstGeom>
        </p:spPr>
        <p:txBody>
          <a:bodyPr wrap="square">
            <a:spAutoFit/>
          </a:bodyPr>
          <a:lstStyle/>
          <a:p>
            <a:r>
              <a:rPr lang="en-IN" sz="2200" b="1" dirty="0"/>
              <a:t>7. A farmer travelled a distance of 61 km in 9 hours. He travelled partly on foot at 4 km/hr and partly on the bicycle at 9 km/hr. The distance travelled on foot is :</a:t>
            </a:r>
          </a:p>
          <a:p>
            <a:r>
              <a:rPr lang="en-IN" sz="2200" b="1" dirty="0"/>
              <a:t>a) 14 km	</a:t>
            </a:r>
            <a:r>
              <a:rPr lang="en-IN" sz="2200" b="1" dirty="0" smtClean="0"/>
              <a:t>b</a:t>
            </a:r>
            <a:r>
              <a:rPr lang="en-IN" sz="2200" b="1" dirty="0"/>
              <a:t>) 15 km	</a:t>
            </a:r>
            <a:r>
              <a:rPr lang="en-IN" sz="2200" b="1" dirty="0" smtClean="0"/>
              <a:t>c</a:t>
            </a:r>
            <a:r>
              <a:rPr lang="en-IN" sz="2200" b="1" dirty="0"/>
              <a:t>) 16 km	</a:t>
            </a:r>
            <a:r>
              <a:rPr lang="en-IN" sz="2200" b="1" dirty="0" smtClean="0"/>
              <a:t>d</a:t>
            </a:r>
            <a:r>
              <a:rPr lang="en-IN" sz="2200" b="1" dirty="0"/>
              <a:t>) 17 km</a:t>
            </a:r>
          </a:p>
        </p:txBody>
      </p:sp>
      <p:sp>
        <p:nvSpPr>
          <p:cNvPr id="3" name="TextBox 2"/>
          <p:cNvSpPr txBox="1"/>
          <p:nvPr/>
        </p:nvSpPr>
        <p:spPr>
          <a:xfrm>
            <a:off x="107504" y="1716008"/>
            <a:ext cx="8208912" cy="4154984"/>
          </a:xfrm>
          <a:prstGeom prst="rect">
            <a:avLst/>
          </a:prstGeom>
          <a:noFill/>
          <a:ln>
            <a:noFill/>
          </a:ln>
        </p:spPr>
        <p:txBody>
          <a:bodyPr wrap="square" rtlCol="0">
            <a:spAutoFit/>
          </a:bodyPr>
          <a:lstStyle/>
          <a:p>
            <a:pPr>
              <a:lnSpc>
                <a:spcPct val="150000"/>
              </a:lnSpc>
            </a:pPr>
            <a:r>
              <a:rPr lang="en-US" sz="2200" dirty="0" smtClean="0">
                <a:latin typeface="Arial Black" panose="020B0A04020102020204" pitchFamily="34" charset="0"/>
              </a:rPr>
              <a:t> Total distance = 61 km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Total time	      = 9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Let</a:t>
            </a:r>
          </a:p>
          <a:p>
            <a:pPr>
              <a:lnSpc>
                <a:spcPct val="150000"/>
              </a:lnSpc>
            </a:pPr>
            <a:r>
              <a:rPr lang="en-US" sz="2200" dirty="0" smtClean="0">
                <a:latin typeface="Arial Black" panose="020B0A04020102020204" pitchFamily="34" charset="0"/>
              </a:rPr>
              <a:t>Distance travelled on foot = d</a:t>
            </a:r>
          </a:p>
          <a:p>
            <a:pPr>
              <a:lnSpc>
                <a:spcPct val="150000"/>
              </a:lnSpc>
            </a:pPr>
            <a:r>
              <a:rPr lang="en-US" sz="2200" dirty="0" smtClean="0">
                <a:latin typeface="Arial Black" panose="020B0A04020102020204" pitchFamily="34" charset="0"/>
              </a:rPr>
              <a:t>So, Distance travelled by bicycle = 61 – d</a:t>
            </a:r>
          </a:p>
          <a:p>
            <a:pPr>
              <a:lnSpc>
                <a:spcPct val="150000"/>
              </a:lnSpc>
            </a:pP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p:txBody>
      </p:sp>
      <p:sp>
        <p:nvSpPr>
          <p:cNvPr id="4" name="TextBox 3"/>
          <p:cNvSpPr txBox="1"/>
          <p:nvPr/>
        </p:nvSpPr>
        <p:spPr>
          <a:xfrm>
            <a:off x="1120244" y="4293096"/>
            <a:ext cx="783521"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4</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5" name="Rectangle 4"/>
          <p:cNvSpPr/>
          <p:nvPr/>
        </p:nvSpPr>
        <p:spPr>
          <a:xfrm>
            <a:off x="1364189" y="4824234"/>
            <a:ext cx="40412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 name="TextBox 6"/>
          <p:cNvSpPr txBox="1"/>
          <p:nvPr/>
        </p:nvSpPr>
        <p:spPr>
          <a:xfrm>
            <a:off x="2049242" y="4315955"/>
            <a:ext cx="1370630"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61 - 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9 </a:t>
            </a:r>
            <a:endParaRPr lang="en-IN" sz="2200" dirty="0">
              <a:latin typeface="Arial Black" panose="020B0A04020102020204" pitchFamily="34" charset="0"/>
            </a:endParaRPr>
          </a:p>
        </p:txBody>
      </p:sp>
      <p:sp>
        <p:nvSpPr>
          <p:cNvPr id="8" name="Rectangle 7"/>
          <p:cNvSpPr/>
          <p:nvPr/>
        </p:nvSpPr>
        <p:spPr>
          <a:xfrm flipV="1">
            <a:off x="2293187" y="4801374"/>
            <a:ext cx="98266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9" name="TextBox 8"/>
          <p:cNvSpPr txBox="1"/>
          <p:nvPr/>
        </p:nvSpPr>
        <p:spPr>
          <a:xfrm>
            <a:off x="1768316" y="4550473"/>
            <a:ext cx="459485" cy="547522"/>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0" name="TextBox 9"/>
          <p:cNvSpPr txBox="1"/>
          <p:nvPr/>
        </p:nvSpPr>
        <p:spPr>
          <a:xfrm>
            <a:off x="3391361" y="4550473"/>
            <a:ext cx="459485" cy="547522"/>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1" name="TextBox 10"/>
          <p:cNvSpPr txBox="1"/>
          <p:nvPr/>
        </p:nvSpPr>
        <p:spPr>
          <a:xfrm>
            <a:off x="3850846" y="4608790"/>
            <a:ext cx="361114" cy="430887"/>
          </a:xfrm>
          <a:prstGeom prst="rect">
            <a:avLst/>
          </a:prstGeom>
          <a:noFill/>
        </p:spPr>
        <p:txBody>
          <a:bodyPr wrap="square" rtlCol="0">
            <a:spAutoFit/>
          </a:bodyPr>
          <a:lstStyle/>
          <a:p>
            <a:r>
              <a:rPr lang="en-US" sz="2200" dirty="0">
                <a:latin typeface="Arial Black" panose="020B0A04020102020204" pitchFamily="34" charset="0"/>
              </a:rPr>
              <a:t>9</a:t>
            </a:r>
            <a:endParaRPr lang="en-US" sz="2200" dirty="0" smtClean="0">
              <a:latin typeface="Arial Black" panose="020B0A04020102020204" pitchFamily="34" charset="0"/>
            </a:endParaRPr>
          </a:p>
        </p:txBody>
      </p:sp>
      <p:sp>
        <p:nvSpPr>
          <p:cNvPr id="12" name="TextBox 11"/>
          <p:cNvSpPr txBox="1"/>
          <p:nvPr/>
        </p:nvSpPr>
        <p:spPr>
          <a:xfrm>
            <a:off x="1091732" y="5316994"/>
            <a:ext cx="2299629"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9d + 244 – 4d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36 </a:t>
            </a:r>
            <a:endParaRPr lang="en-IN" sz="2200" dirty="0">
              <a:latin typeface="Arial Black" panose="020B0A04020102020204" pitchFamily="34" charset="0"/>
            </a:endParaRPr>
          </a:p>
        </p:txBody>
      </p:sp>
      <p:sp>
        <p:nvSpPr>
          <p:cNvPr id="13" name="Rectangle 12"/>
          <p:cNvSpPr/>
          <p:nvPr/>
        </p:nvSpPr>
        <p:spPr>
          <a:xfrm flipV="1">
            <a:off x="1259632" y="5870992"/>
            <a:ext cx="2131729" cy="840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4" name="TextBox 13"/>
          <p:cNvSpPr txBox="1"/>
          <p:nvPr/>
        </p:nvSpPr>
        <p:spPr>
          <a:xfrm>
            <a:off x="3419872" y="5597231"/>
            <a:ext cx="459485" cy="547522"/>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5" name="TextBox 14"/>
          <p:cNvSpPr txBox="1"/>
          <p:nvPr/>
        </p:nvSpPr>
        <p:spPr>
          <a:xfrm>
            <a:off x="3850846" y="5697596"/>
            <a:ext cx="361114" cy="430887"/>
          </a:xfrm>
          <a:prstGeom prst="rect">
            <a:avLst/>
          </a:prstGeom>
          <a:noFill/>
        </p:spPr>
        <p:txBody>
          <a:bodyPr wrap="square" rtlCol="0">
            <a:spAutoFit/>
          </a:bodyPr>
          <a:lstStyle/>
          <a:p>
            <a:r>
              <a:rPr lang="en-US" sz="2200" dirty="0">
                <a:latin typeface="Arial Black" panose="020B0A04020102020204" pitchFamily="34" charset="0"/>
              </a:rPr>
              <a:t>9</a:t>
            </a:r>
            <a:endParaRPr lang="en-US" sz="2200" dirty="0" smtClean="0">
              <a:latin typeface="Arial Black" panose="020B0A04020102020204" pitchFamily="34" charset="0"/>
            </a:endParaRPr>
          </a:p>
        </p:txBody>
      </p:sp>
      <p:sp>
        <p:nvSpPr>
          <p:cNvPr id="16" name="TextBox 15"/>
          <p:cNvSpPr txBox="1"/>
          <p:nvPr/>
        </p:nvSpPr>
        <p:spPr>
          <a:xfrm>
            <a:off x="5183910" y="4619502"/>
            <a:ext cx="3636561" cy="2123658"/>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5d </a:t>
            </a:r>
            <a:r>
              <a:rPr lang="en-US" sz="2200" smtClean="0">
                <a:latin typeface="Arial Black" panose="020B0A04020102020204" pitchFamily="34" charset="0"/>
              </a:rPr>
              <a:t>+ 244 </a:t>
            </a:r>
            <a:r>
              <a:rPr lang="en-US" sz="2200" dirty="0" smtClean="0">
                <a:latin typeface="Arial Black" panose="020B0A04020102020204" pitchFamily="34" charset="0"/>
              </a:rPr>
              <a:t>= 324</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5d = 80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16</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c</a:t>
            </a:r>
          </a:p>
        </p:txBody>
      </p:sp>
    </p:spTree>
    <p:extLst>
      <p:ext uri="{BB962C8B-B14F-4D97-AF65-F5344CB8AC3E}">
        <p14:creationId xmlns:p14="http://schemas.microsoft.com/office/powerpoint/2010/main" val="33176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animBg="1"/>
      <p:bldP spid="9" grpId="0"/>
      <p:bldP spid="10" grpId="0"/>
      <p:bldP spid="11" grpId="0"/>
      <p:bldP spid="12" grpId="0"/>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8. Excluding stoppages, the speed of a bus is 54 </a:t>
            </a:r>
            <a:r>
              <a:rPr lang="en-IN" sz="2200" b="1" dirty="0" err="1"/>
              <a:t>kmph</a:t>
            </a:r>
            <a:r>
              <a:rPr lang="en-IN" sz="2200" b="1" dirty="0"/>
              <a:t> and including stoppages, it is 45kmph. For how many minutes does the bus stop per hour?	</a:t>
            </a:r>
          </a:p>
          <a:p>
            <a:r>
              <a:rPr lang="en-IN" sz="2200" b="1" dirty="0"/>
              <a:t>a) 4 		b)6 		c)8 		d)10</a:t>
            </a:r>
          </a:p>
        </p:txBody>
      </p:sp>
      <p:sp>
        <p:nvSpPr>
          <p:cNvPr id="3" name="Rectangle 2"/>
          <p:cNvSpPr/>
          <p:nvPr/>
        </p:nvSpPr>
        <p:spPr>
          <a:xfrm>
            <a:off x="251520" y="1844824"/>
            <a:ext cx="8640960" cy="493981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Actual speed is including stoppages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45 * t = 54 * ( t – </a:t>
            </a:r>
            <a:r>
              <a:rPr lang="en-US" sz="2200" dirty="0" err="1" smtClean="0">
                <a:latin typeface="Arial Black" panose="020B0A04020102020204" pitchFamily="34" charset="0"/>
              </a:rPr>
              <a:t>t</a:t>
            </a:r>
            <a:r>
              <a:rPr lang="en-US" dirty="0" err="1" smtClean="0">
                <a:latin typeface="Arial Black" panose="020B0A04020102020204" pitchFamily="34" charset="0"/>
                <a:cs typeface="Times New Roman"/>
              </a:rPr>
              <a:t>s</a:t>
            </a:r>
            <a:r>
              <a:rPr lang="en-US" sz="2200" dirty="0" smtClean="0">
                <a:latin typeface="Times New Roman"/>
                <a:cs typeface="Times New Roman"/>
              </a:rPr>
              <a:t> )</a:t>
            </a:r>
          </a:p>
          <a:p>
            <a:pPr>
              <a:lnSpc>
                <a:spcPct val="150000"/>
              </a:lnSpc>
            </a:pPr>
            <a:r>
              <a:rPr lang="en-US" sz="2200" dirty="0">
                <a:latin typeface="Times New Roman"/>
                <a:cs typeface="Times New Roman"/>
              </a:rPr>
              <a:t> </a:t>
            </a:r>
            <a:r>
              <a:rPr lang="en-US" sz="2200" dirty="0" smtClean="0">
                <a:latin typeface="Arial Black" panose="020B0A04020102020204" pitchFamily="34" charset="0"/>
              </a:rPr>
              <a:t>   45</a:t>
            </a:r>
            <a:r>
              <a:rPr lang="en-US" sz="2200" dirty="0">
                <a:latin typeface="Arial Black" panose="020B0A04020102020204" pitchFamily="34" charset="0"/>
              </a:rPr>
              <a:t> </a:t>
            </a:r>
            <a:r>
              <a:rPr lang="en-US" sz="2200" dirty="0" smtClean="0">
                <a:latin typeface="Arial Black" panose="020B0A04020102020204" pitchFamily="34" charset="0"/>
              </a:rPr>
              <a:t>t = 54t - 54 </a:t>
            </a:r>
            <a:r>
              <a:rPr lang="en-US" sz="2200" dirty="0" err="1" smtClean="0">
                <a:latin typeface="Arial Black" panose="020B0A04020102020204" pitchFamily="34" charset="0"/>
              </a:rPr>
              <a:t>t</a:t>
            </a:r>
            <a:r>
              <a:rPr lang="en-US" sz="2400" dirty="0" err="1" smtClean="0">
                <a:latin typeface="Arial Black" panose="020B0A04020102020204" pitchFamily="34" charset="0"/>
                <a:cs typeface="Times New Roman"/>
              </a:rPr>
              <a:t>s</a:t>
            </a:r>
            <a:endParaRPr lang="en-US" sz="2400" dirty="0" smtClean="0">
              <a:latin typeface="Arial Black" panose="020B0A04020102020204" pitchFamily="34" charset="0"/>
              <a:cs typeface="Times New Roman"/>
            </a:endParaRPr>
          </a:p>
          <a:p>
            <a:pPr>
              <a:lnSpc>
                <a:spcPct val="150000"/>
              </a:lnSpc>
            </a:pPr>
            <a:r>
              <a:rPr lang="en-US" sz="2400" dirty="0">
                <a:latin typeface="Arial Black" panose="020B0A04020102020204" pitchFamily="34" charset="0"/>
                <a:cs typeface="Times New Roman"/>
              </a:rPr>
              <a:t> </a:t>
            </a:r>
            <a:r>
              <a:rPr lang="en-US" sz="2400" dirty="0" smtClean="0">
                <a:latin typeface="Arial Black" panose="020B0A04020102020204" pitchFamily="34" charset="0"/>
                <a:cs typeface="Times New Roman"/>
              </a:rPr>
              <a:t>    9 t = </a:t>
            </a:r>
            <a:r>
              <a:rPr lang="en-US" sz="2200" dirty="0">
                <a:latin typeface="Arial Black" panose="020B0A04020102020204" pitchFamily="34" charset="0"/>
              </a:rPr>
              <a:t>54 </a:t>
            </a:r>
            <a:r>
              <a:rPr lang="en-US" sz="2200" dirty="0" err="1" smtClean="0">
                <a:latin typeface="Arial Black" panose="020B0A04020102020204" pitchFamily="34" charset="0"/>
              </a:rPr>
              <a:t>t</a:t>
            </a:r>
            <a:r>
              <a:rPr lang="en-US" sz="2400" dirty="0" err="1" smtClean="0">
                <a:latin typeface="Arial Black" panose="020B0A04020102020204" pitchFamily="34" charset="0"/>
                <a:cs typeface="Times New Roman"/>
              </a:rPr>
              <a:t>s</a:t>
            </a:r>
            <a:endParaRPr lang="en-US" sz="2400" dirty="0" smtClean="0">
              <a:latin typeface="Arial Black" panose="020B0A04020102020204" pitchFamily="34" charset="0"/>
              <a:cs typeface="Times New Roman"/>
            </a:endParaRPr>
          </a:p>
          <a:p>
            <a:pPr>
              <a:lnSpc>
                <a:spcPct val="150000"/>
              </a:lnSpc>
            </a:pPr>
            <a:r>
              <a:rPr lang="en-US" sz="2400" dirty="0" smtClean="0">
                <a:latin typeface="Arial Black" panose="020B0A04020102020204" pitchFamily="34" charset="0"/>
                <a:cs typeface="Times New Roman"/>
              </a:rPr>
              <a:t>        t = 6 </a:t>
            </a:r>
            <a:r>
              <a:rPr lang="en-US" sz="2200" dirty="0" err="1">
                <a:latin typeface="Arial Black" panose="020B0A04020102020204" pitchFamily="34" charset="0"/>
              </a:rPr>
              <a:t>t</a:t>
            </a:r>
            <a:r>
              <a:rPr lang="en-US" sz="2400" dirty="0" err="1">
                <a:latin typeface="Arial Black" panose="020B0A04020102020204" pitchFamily="34" charset="0"/>
                <a:cs typeface="Times New Roman"/>
              </a:rPr>
              <a:t>s</a:t>
            </a:r>
            <a:endParaRPr lang="en-US" sz="2400" dirty="0">
              <a:latin typeface="Arial Black" panose="020B0A04020102020204" pitchFamily="34" charset="0"/>
              <a:cs typeface="Times New Roman"/>
            </a:endParaRPr>
          </a:p>
          <a:p>
            <a:pPr>
              <a:lnSpc>
                <a:spcPct val="150000"/>
              </a:lnSpc>
            </a:pPr>
            <a:r>
              <a:rPr lang="en-US" sz="2400" dirty="0" smtClean="0">
                <a:latin typeface="Arial Black" panose="020B0A04020102020204" pitchFamily="34" charset="0"/>
                <a:cs typeface="Times New Roman"/>
              </a:rPr>
              <a:t>    If t = 60 mins</a:t>
            </a:r>
          </a:p>
          <a:p>
            <a:pPr>
              <a:lnSpc>
                <a:spcPct val="150000"/>
              </a:lnSpc>
            </a:pPr>
            <a:r>
              <a:rPr lang="en-US" sz="2400" dirty="0" smtClean="0">
                <a:latin typeface="Arial Black" panose="020B0A04020102020204" pitchFamily="34" charset="0"/>
                <a:cs typeface="Times New Roman"/>
              </a:rPr>
              <a:t>     60 = </a:t>
            </a:r>
            <a:r>
              <a:rPr lang="en-US" sz="2400" dirty="0">
                <a:latin typeface="Arial Black" panose="020B0A04020102020204" pitchFamily="34" charset="0"/>
                <a:cs typeface="Times New Roman"/>
              </a:rPr>
              <a:t>6 </a:t>
            </a:r>
            <a:r>
              <a:rPr lang="en-US" sz="2200" dirty="0" err="1">
                <a:latin typeface="Arial Black" panose="020B0A04020102020204" pitchFamily="34" charset="0"/>
              </a:rPr>
              <a:t>t</a:t>
            </a:r>
            <a:r>
              <a:rPr lang="en-US" sz="2400" dirty="0" err="1">
                <a:latin typeface="Arial Black" panose="020B0A04020102020204" pitchFamily="34" charset="0"/>
                <a:cs typeface="Times New Roman"/>
              </a:rPr>
              <a:t>s</a:t>
            </a:r>
            <a:endParaRPr lang="en-US" sz="2400" dirty="0">
              <a:latin typeface="Arial Black" panose="020B0A04020102020204" pitchFamily="34" charset="0"/>
              <a:cs typeface="Times New Roman"/>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err="1" smtClean="0">
                <a:latin typeface="Arial Black" panose="020B0A04020102020204" pitchFamily="34" charset="0"/>
              </a:rPr>
              <a:t>t</a:t>
            </a:r>
            <a:r>
              <a:rPr lang="en-US" sz="2400" dirty="0" err="1" smtClean="0">
                <a:latin typeface="Arial Black" panose="020B0A04020102020204" pitchFamily="34" charset="0"/>
                <a:cs typeface="Times New Roman"/>
              </a:rPr>
              <a:t>s</a:t>
            </a:r>
            <a:r>
              <a:rPr lang="en-US" sz="2400" dirty="0" smtClean="0">
                <a:latin typeface="Arial Black" panose="020B0A04020102020204" pitchFamily="34" charset="0"/>
                <a:cs typeface="Times New Roman"/>
              </a:rPr>
              <a:t> = 10 mins</a:t>
            </a:r>
            <a:endParaRPr lang="en-US" sz="2400" dirty="0">
              <a:latin typeface="Arial Black" panose="020B0A04020102020204" pitchFamily="34" charset="0"/>
              <a:cs typeface="Times New Roman"/>
            </a:endParaRPr>
          </a:p>
          <a:p>
            <a:pPr>
              <a:lnSpc>
                <a:spcPct val="150000"/>
              </a:lnSpc>
            </a:pPr>
            <a:r>
              <a:rPr lang="en-US" sz="2200" dirty="0" smtClean="0">
                <a:latin typeface="Arial Black" panose="020B0A04020102020204" pitchFamily="34" charset="0"/>
              </a:rPr>
              <a:t>					Answer : d</a:t>
            </a:r>
            <a:endParaRPr lang="en-US" sz="2200" dirty="0">
              <a:latin typeface="Arial Black" panose="020B0A04020102020204" pitchFamily="34" charset="0"/>
            </a:endParaRPr>
          </a:p>
        </p:txBody>
      </p:sp>
    </p:spTree>
    <p:extLst>
      <p:ext uri="{BB962C8B-B14F-4D97-AF65-F5344CB8AC3E}">
        <p14:creationId xmlns:p14="http://schemas.microsoft.com/office/powerpoint/2010/main" val="220257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7826" y="189800"/>
            <a:ext cx="2376264" cy="430887"/>
          </a:xfrm>
          <a:prstGeom prst="rect">
            <a:avLst/>
          </a:prstGeom>
          <a:noFill/>
        </p:spPr>
        <p:txBody>
          <a:bodyPr wrap="square" rtlCol="0">
            <a:spAutoFit/>
          </a:bodyPr>
          <a:lstStyle/>
          <a:p>
            <a:r>
              <a:rPr lang="en-US" sz="2200" dirty="0" smtClean="0">
                <a:latin typeface="Arial Black" panose="020B0A04020102020204" pitchFamily="34" charset="0"/>
              </a:rPr>
              <a:t>Trains</a:t>
            </a:r>
            <a:endParaRPr lang="en-IN" sz="2200" dirty="0">
              <a:latin typeface="Arial Black" panose="020B0A04020102020204" pitchFamily="34" charset="0"/>
            </a:endParaRPr>
          </a:p>
        </p:txBody>
      </p:sp>
      <p:sp>
        <p:nvSpPr>
          <p:cNvPr id="4" name="TextBox 3"/>
          <p:cNvSpPr txBox="1"/>
          <p:nvPr/>
        </p:nvSpPr>
        <p:spPr>
          <a:xfrm>
            <a:off x="451444" y="651969"/>
            <a:ext cx="8369028" cy="6294031"/>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Distance to be covered by a train</a:t>
            </a:r>
          </a:p>
          <a:p>
            <a:pPr>
              <a:lnSpc>
                <a:spcPct val="150000"/>
              </a:lnSpc>
            </a:pPr>
            <a:r>
              <a:rPr lang="en-US" sz="2200" dirty="0" smtClean="0">
                <a:latin typeface="Arial Black" panose="020B0A04020102020204" pitchFamily="34" charset="0"/>
              </a:rPr>
              <a:t>To cross a standing man / tree / signal post</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a:t>
            </a:r>
            <a:r>
              <a:rPr lang="en-US" sz="2200" dirty="0" err="1" smtClean="0">
                <a:latin typeface="Arial Black" panose="020B0A04020102020204" pitchFamily="34" charset="0"/>
              </a:rPr>
              <a:t>l</a:t>
            </a:r>
            <a:r>
              <a:rPr lang="en-US" sz="1600" dirty="0" err="1" smtClean="0">
                <a:latin typeface="Arial Black" panose="020B0A04020102020204" pitchFamily="34" charset="0"/>
              </a:rPr>
              <a:t>t</a:t>
            </a:r>
            <a:r>
              <a:rPr lang="en-US" sz="2200" dirty="0" smtClean="0">
                <a:latin typeface="Arial Black" panose="020B0A04020102020204" pitchFamily="34" charset="0"/>
              </a:rPr>
              <a:t> </a:t>
            </a:r>
          </a:p>
          <a:p>
            <a:pPr>
              <a:lnSpc>
                <a:spcPct val="150000"/>
              </a:lnSpc>
            </a:pPr>
            <a:r>
              <a:rPr lang="en-US" sz="2200" dirty="0">
                <a:latin typeface="Arial Black" panose="020B0A04020102020204" pitchFamily="34" charset="0"/>
              </a:rPr>
              <a:t>To cross </a:t>
            </a:r>
            <a:r>
              <a:rPr lang="en-US" sz="2200" dirty="0" smtClean="0">
                <a:latin typeface="Arial Black" panose="020B0A04020102020204" pitchFamily="34" charset="0"/>
              </a:rPr>
              <a:t>a bridge / tunnel </a:t>
            </a:r>
            <a:r>
              <a:rPr lang="en-US" sz="2200" smtClean="0">
                <a:latin typeface="Arial Black" panose="020B0A04020102020204" pitchFamily="34" charset="0"/>
              </a:rPr>
              <a:t>/ platform</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a:t>
            </a:r>
            <a:r>
              <a:rPr lang="en-US" sz="2200" dirty="0" err="1" smtClean="0">
                <a:latin typeface="Arial Black" panose="020B0A04020102020204" pitchFamily="34" charset="0"/>
              </a:rPr>
              <a:t>l</a:t>
            </a:r>
            <a:r>
              <a:rPr lang="en-US" sz="1600" dirty="0" err="1" smtClean="0">
                <a:latin typeface="Arial Black" panose="020B0A04020102020204" pitchFamily="34" charset="0"/>
              </a:rPr>
              <a:t>t</a:t>
            </a:r>
            <a:r>
              <a:rPr lang="en-US" sz="1600" dirty="0" smtClean="0">
                <a:latin typeface="Arial Black" panose="020B0A04020102020204" pitchFamily="34" charset="0"/>
              </a:rPr>
              <a:t> + </a:t>
            </a:r>
            <a:r>
              <a:rPr lang="en-US" sz="2200" dirty="0" err="1" smtClean="0">
                <a:latin typeface="Arial Black" panose="020B0A04020102020204" pitchFamily="34" charset="0"/>
              </a:rPr>
              <a:t>l</a:t>
            </a:r>
            <a:r>
              <a:rPr lang="en-US" sz="1600" dirty="0" err="1" smtClean="0">
                <a:latin typeface="Arial Black" panose="020B0A04020102020204" pitchFamily="34" charset="0"/>
              </a:rPr>
              <a:t>b</a:t>
            </a:r>
            <a:endParaRPr lang="en-US" sz="16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Two trains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l</a:t>
            </a:r>
            <a:r>
              <a:rPr lang="en-US" sz="1600" dirty="0" smtClean="0">
                <a:latin typeface="Arial Black" panose="020B0A04020102020204" pitchFamily="34" charset="0"/>
              </a:rPr>
              <a:t>t1	</a:t>
            </a:r>
            <a:r>
              <a:rPr lang="en-US" sz="2200" dirty="0" smtClean="0">
                <a:latin typeface="Arial Black" panose="020B0A04020102020204" pitchFamily="34" charset="0"/>
              </a:rPr>
              <a:t> + l</a:t>
            </a:r>
            <a:r>
              <a:rPr lang="en-US" sz="1600" dirty="0" smtClean="0">
                <a:latin typeface="Arial Black" panose="020B0A04020102020204" pitchFamily="34" charset="0"/>
              </a:rPr>
              <a:t>t2</a:t>
            </a:r>
          </a:p>
          <a:p>
            <a:r>
              <a:rPr lang="en-US" sz="2000" dirty="0" smtClean="0">
                <a:latin typeface="Arial Black" panose="020B0A04020102020204" pitchFamily="34" charset="0"/>
              </a:rPr>
              <a:t>If 2 trains A and B started from 2 stations at same time and moving towards each other and meeting at P</a:t>
            </a:r>
          </a:p>
          <a:p>
            <a:pPr>
              <a:lnSpc>
                <a:spcPct val="150000"/>
              </a:lnSpc>
            </a:pPr>
            <a:endParaRPr lang="en-US" sz="2200" dirty="0">
              <a:latin typeface="Arial Black" panose="020B0A04020102020204" pitchFamily="34" charset="0"/>
            </a:endParaRPr>
          </a:p>
          <a:p>
            <a:pPr>
              <a:lnSpc>
                <a:spcPct val="150000"/>
              </a:lnSpc>
            </a:pP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the meeting point	</a:t>
            </a:r>
            <a:r>
              <a:rPr lang="en-US" sz="2200" dirty="0" err="1" smtClean="0">
                <a:latin typeface="Arial Black" panose="020B0A04020102020204" pitchFamily="34" charset="0"/>
              </a:rPr>
              <a:t>tA</a:t>
            </a:r>
            <a:r>
              <a:rPr lang="en-US" sz="2200" dirty="0" smtClean="0">
                <a:latin typeface="Arial Black" panose="020B0A04020102020204" pitchFamily="34" charset="0"/>
              </a:rPr>
              <a:t> = </a:t>
            </a:r>
            <a:r>
              <a:rPr lang="en-US" sz="2200" dirty="0" err="1" smtClean="0">
                <a:latin typeface="Arial Black" panose="020B0A04020102020204" pitchFamily="34" charset="0"/>
              </a:rPr>
              <a:t>tB</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a:r>
            <a:r>
              <a:rPr lang="en-US" sz="2200" dirty="0" err="1" smtClean="0">
                <a:latin typeface="Arial Black" panose="020B0A04020102020204" pitchFamily="34" charset="0"/>
              </a:rPr>
              <a:t>dA</a:t>
            </a:r>
            <a:r>
              <a:rPr lang="en-US" sz="2200" dirty="0" smtClean="0">
                <a:latin typeface="Arial Black" panose="020B0A04020102020204" pitchFamily="34" charset="0"/>
              </a:rPr>
              <a:t> + dB = total distance</a:t>
            </a:r>
            <a:endParaRPr lang="en-US" sz="2200" dirty="0">
              <a:latin typeface="Arial Black" panose="020B0A04020102020204" pitchFamily="34" charset="0"/>
            </a:endParaRPr>
          </a:p>
        </p:txBody>
      </p:sp>
      <p:sp>
        <p:nvSpPr>
          <p:cNvPr id="5" name="Rectangle 4"/>
          <p:cNvSpPr/>
          <p:nvPr/>
        </p:nvSpPr>
        <p:spPr>
          <a:xfrm>
            <a:off x="2490414" y="3331770"/>
            <a:ext cx="3625223" cy="369332"/>
          </a:xfrm>
          <a:prstGeom prst="rect">
            <a:avLst/>
          </a:prstGeom>
        </p:spPr>
        <p:txBody>
          <a:bodyPr wrap="none">
            <a:spAutoFit/>
          </a:bodyPr>
          <a:lstStyle/>
          <a:p>
            <a:r>
              <a:rPr lang="en-US" dirty="0">
                <a:latin typeface="Arial Black" panose="020B0A04020102020204" pitchFamily="34" charset="0"/>
              </a:rPr>
              <a:t>(Same / Opposite direction)</a:t>
            </a:r>
          </a:p>
        </p:txBody>
      </p:sp>
      <p:sp>
        <p:nvSpPr>
          <p:cNvPr id="10" name="TextBox 9"/>
          <p:cNvSpPr txBox="1"/>
          <p:nvPr/>
        </p:nvSpPr>
        <p:spPr>
          <a:xfrm>
            <a:off x="1008295" y="4963152"/>
            <a:ext cx="438694" cy="430887"/>
          </a:xfrm>
          <a:prstGeom prst="rect">
            <a:avLst/>
          </a:prstGeom>
          <a:noFill/>
        </p:spPr>
        <p:txBody>
          <a:bodyPr wrap="square" rtlCol="0">
            <a:spAutoFit/>
          </a:bodyPr>
          <a:lstStyle/>
          <a:p>
            <a:r>
              <a:rPr lang="en-US" sz="2200" dirty="0" smtClean="0">
                <a:latin typeface="Arial Black" panose="020B0A04020102020204" pitchFamily="34" charset="0"/>
              </a:rPr>
              <a:t>A</a:t>
            </a:r>
            <a:endParaRPr lang="en-IN" sz="2200" dirty="0">
              <a:latin typeface="Arial Black" panose="020B0A04020102020204" pitchFamily="34" charset="0"/>
            </a:endParaRPr>
          </a:p>
        </p:txBody>
      </p:sp>
      <p:sp>
        <p:nvSpPr>
          <p:cNvPr id="11" name="TextBox 10"/>
          <p:cNvSpPr txBox="1"/>
          <p:nvPr/>
        </p:nvSpPr>
        <p:spPr>
          <a:xfrm>
            <a:off x="3992613" y="4963152"/>
            <a:ext cx="438694" cy="430887"/>
          </a:xfrm>
          <a:prstGeom prst="rect">
            <a:avLst/>
          </a:prstGeom>
          <a:noFill/>
        </p:spPr>
        <p:txBody>
          <a:bodyPr wrap="square" rtlCol="0">
            <a:spAutoFit/>
          </a:bodyPr>
          <a:lstStyle/>
          <a:p>
            <a:r>
              <a:rPr lang="en-US" sz="2200" dirty="0" smtClean="0">
                <a:latin typeface="Arial Black" panose="020B0A04020102020204" pitchFamily="34" charset="0"/>
              </a:rPr>
              <a:t>P</a:t>
            </a:r>
            <a:endParaRPr lang="en-IN" sz="2200" dirty="0">
              <a:latin typeface="Arial Black" panose="020B0A04020102020204" pitchFamily="34" charset="0"/>
            </a:endParaRPr>
          </a:p>
        </p:txBody>
      </p:sp>
      <p:sp>
        <p:nvSpPr>
          <p:cNvPr id="12" name="TextBox 11"/>
          <p:cNvSpPr txBox="1"/>
          <p:nvPr/>
        </p:nvSpPr>
        <p:spPr>
          <a:xfrm>
            <a:off x="7883838" y="4963151"/>
            <a:ext cx="438694" cy="430887"/>
          </a:xfrm>
          <a:prstGeom prst="rect">
            <a:avLst/>
          </a:prstGeom>
          <a:noFill/>
        </p:spPr>
        <p:txBody>
          <a:bodyPr wrap="square" rtlCol="0">
            <a:spAutoFit/>
          </a:bodyPr>
          <a:lstStyle/>
          <a:p>
            <a:r>
              <a:rPr lang="en-US" sz="2200" dirty="0">
                <a:latin typeface="Arial Black" panose="020B0A04020102020204" pitchFamily="34" charset="0"/>
              </a:rPr>
              <a:t>B</a:t>
            </a:r>
            <a:endParaRPr lang="en-IN" sz="2200" dirty="0">
              <a:latin typeface="Arial Black" panose="020B0A04020102020204" pitchFamily="34" charset="0"/>
            </a:endParaRPr>
          </a:p>
        </p:txBody>
      </p:sp>
      <p:sp>
        <p:nvSpPr>
          <p:cNvPr id="13" name="Right Arrow 12"/>
          <p:cNvSpPr/>
          <p:nvPr/>
        </p:nvSpPr>
        <p:spPr>
          <a:xfrm>
            <a:off x="1115616" y="5537323"/>
            <a:ext cx="3096344" cy="2160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Left Arrow 13"/>
          <p:cNvSpPr/>
          <p:nvPr/>
        </p:nvSpPr>
        <p:spPr>
          <a:xfrm>
            <a:off x="4211960" y="5537323"/>
            <a:ext cx="3891225"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798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9.  A train 125 m long passes a man, running at 5 km/hr in the same direction in which the train is going, in 10 seconds. The speed of the train is:</a:t>
            </a:r>
          </a:p>
          <a:p>
            <a:r>
              <a:rPr lang="en-IN" sz="2200" b="1" dirty="0"/>
              <a:t>a) 45 km/hr	b) 50 km/hr	c) 54 km/hr  </a:t>
            </a:r>
            <a:r>
              <a:rPr lang="en-IN" sz="2200" b="1" dirty="0" smtClean="0"/>
              <a:t>	d</a:t>
            </a:r>
            <a:r>
              <a:rPr lang="en-IN" sz="2200" b="1" dirty="0"/>
              <a:t>) 55 km/hr</a:t>
            </a:r>
          </a:p>
        </p:txBody>
      </p:sp>
      <p:sp>
        <p:nvSpPr>
          <p:cNvPr id="3" name="TextBox 2"/>
          <p:cNvSpPr txBox="1"/>
          <p:nvPr/>
        </p:nvSpPr>
        <p:spPr>
          <a:xfrm>
            <a:off x="387486" y="1772816"/>
            <a:ext cx="8369028" cy="6694140"/>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Distance to be covered  </a:t>
            </a:r>
            <a:r>
              <a:rPr lang="en-US" sz="2200" dirty="0">
                <a:latin typeface="Arial Black" panose="020B0A04020102020204" pitchFamily="34" charset="0"/>
              </a:rPr>
              <a:t>d = </a:t>
            </a:r>
            <a:r>
              <a:rPr lang="en-US" sz="2200" dirty="0" err="1" smtClean="0">
                <a:latin typeface="Arial Black" panose="020B0A04020102020204" pitchFamily="34" charset="0"/>
              </a:rPr>
              <a:t>l</a:t>
            </a:r>
            <a:r>
              <a:rPr lang="en-US" sz="1600" dirty="0" err="1" smtClean="0">
                <a:latin typeface="Arial Black" panose="020B0A04020102020204" pitchFamily="34" charset="0"/>
              </a:rPr>
              <a:t>t</a:t>
            </a:r>
            <a:r>
              <a:rPr lang="en-US" sz="1600" dirty="0" smtClean="0">
                <a:latin typeface="Arial Black" panose="020B0A04020102020204" pitchFamily="34" charset="0"/>
              </a:rPr>
              <a:t> = </a:t>
            </a:r>
            <a:r>
              <a:rPr lang="en-US" sz="2200" dirty="0" smtClean="0">
                <a:latin typeface="Arial Black" panose="020B0A04020102020204" pitchFamily="34" charset="0"/>
              </a:rPr>
              <a:t>125 m</a:t>
            </a:r>
          </a:p>
          <a:p>
            <a:pPr>
              <a:lnSpc>
                <a:spcPct val="150000"/>
              </a:lnSpc>
            </a:pPr>
            <a:r>
              <a:rPr lang="en-US" sz="2200" dirty="0" smtClean="0">
                <a:latin typeface="Arial Black" panose="020B0A04020102020204" pitchFamily="34" charset="0"/>
              </a:rPr>
              <a:t>Speed of the man		   = 5 km / h</a:t>
            </a:r>
          </a:p>
          <a:p>
            <a:pPr>
              <a:lnSpc>
                <a:spcPct val="150000"/>
              </a:lnSpc>
            </a:pPr>
            <a:r>
              <a:rPr lang="en-US" sz="2200" dirty="0" smtClean="0">
                <a:latin typeface="Arial Black" panose="020B0A04020102020204" pitchFamily="34" charset="0"/>
              </a:rPr>
              <a:t>Speed of the train	   = </a:t>
            </a:r>
            <a:r>
              <a:rPr lang="en-US" sz="2200" dirty="0" err="1" smtClean="0">
                <a:latin typeface="Arial Black" panose="020B0A04020102020204" pitchFamily="34" charset="0"/>
              </a:rPr>
              <a:t>s</a:t>
            </a:r>
            <a:r>
              <a:rPr lang="en-US" sz="1600" dirty="0" err="1" smtClean="0">
                <a:latin typeface="Arial Black" panose="020B0A04020102020204" pitchFamily="34" charset="0"/>
              </a:rPr>
              <a:t>t</a:t>
            </a:r>
            <a:endParaRPr lang="en-US" sz="16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Relative speed		   = </a:t>
            </a:r>
            <a:r>
              <a:rPr lang="en-US" sz="2200" dirty="0" err="1" smtClean="0">
                <a:latin typeface="Arial Black" panose="020B0A04020102020204" pitchFamily="34" charset="0"/>
              </a:rPr>
              <a:t>s</a:t>
            </a:r>
            <a:r>
              <a:rPr lang="en-US" sz="1600" dirty="0" err="1" smtClean="0">
                <a:latin typeface="Arial Black" panose="020B0A04020102020204" pitchFamily="34" charset="0"/>
              </a:rPr>
              <a:t>t</a:t>
            </a:r>
            <a:r>
              <a:rPr lang="en-US" sz="1600" dirty="0" smtClean="0">
                <a:latin typeface="Arial Black" panose="020B0A04020102020204" pitchFamily="34" charset="0"/>
              </a:rPr>
              <a:t> </a:t>
            </a:r>
            <a:r>
              <a:rPr lang="en-US" sz="2200" dirty="0" smtClean="0">
                <a:latin typeface="Arial Black" panose="020B0A04020102020204" pitchFamily="34" charset="0"/>
              </a:rPr>
              <a:t>– </a:t>
            </a:r>
            <a:r>
              <a:rPr lang="en-US" sz="2200" dirty="0">
                <a:latin typeface="Arial Black" panose="020B0A04020102020204" pitchFamily="34" charset="0"/>
              </a:rPr>
              <a:t>5</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Time taken			   = 10 sec</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a:t>
            </a:r>
            <a:r>
              <a:rPr lang="en-US" sz="2200" dirty="0">
                <a:latin typeface="Arial Black" panose="020B0A04020102020204" pitchFamily="34" charset="0"/>
              </a:rPr>
              <a:t>= </a:t>
            </a:r>
            <a:r>
              <a:rPr lang="en-US" sz="2200" dirty="0" err="1">
                <a:latin typeface="Arial Black" panose="020B0A04020102020204" pitchFamily="34" charset="0"/>
              </a:rPr>
              <a:t>s</a:t>
            </a:r>
            <a:r>
              <a:rPr lang="en-US" sz="1600" dirty="0" err="1">
                <a:latin typeface="Arial Black" panose="020B0A04020102020204" pitchFamily="34" charset="0"/>
              </a:rPr>
              <a:t>t</a:t>
            </a:r>
            <a:r>
              <a:rPr lang="en-US" sz="1600" dirty="0">
                <a:latin typeface="Arial Black" panose="020B0A04020102020204" pitchFamily="34" charset="0"/>
              </a:rPr>
              <a:t> </a:t>
            </a:r>
            <a:r>
              <a:rPr lang="en-US" sz="2200" dirty="0">
                <a:latin typeface="Arial Black" panose="020B0A04020102020204" pitchFamily="34" charset="0"/>
              </a:rPr>
              <a:t>– </a:t>
            </a:r>
            <a:r>
              <a:rPr lang="en-US" sz="2200" dirty="0" smtClean="0">
                <a:latin typeface="Arial Black" panose="020B0A04020102020204" pitchFamily="34" charset="0"/>
              </a:rPr>
              <a:t>5</a:t>
            </a: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                                          = </a:t>
            </a:r>
            <a:r>
              <a:rPr lang="en-US" sz="2200" dirty="0" err="1">
                <a:latin typeface="Arial Black" panose="020B0A04020102020204" pitchFamily="34" charset="0"/>
              </a:rPr>
              <a:t>s</a:t>
            </a:r>
            <a:r>
              <a:rPr lang="en-US" sz="1600" dirty="0" err="1">
                <a:latin typeface="Arial Black" panose="020B0A04020102020204" pitchFamily="34" charset="0"/>
              </a:rPr>
              <a:t>t</a:t>
            </a:r>
            <a:r>
              <a:rPr lang="en-US" sz="1600" dirty="0">
                <a:latin typeface="Arial Black" panose="020B0A04020102020204" pitchFamily="34" charset="0"/>
              </a:rPr>
              <a:t> </a:t>
            </a:r>
            <a:r>
              <a:rPr lang="en-US" sz="2200" dirty="0">
                <a:latin typeface="Arial Black" panose="020B0A04020102020204" pitchFamily="34" charset="0"/>
              </a:rPr>
              <a:t>– 5</a:t>
            </a:r>
          </a:p>
          <a:p>
            <a:pPr>
              <a:lnSpc>
                <a:spcPct val="150000"/>
              </a:lnSpc>
            </a:pPr>
            <a:r>
              <a:rPr lang="en-US" sz="2200" dirty="0" smtClean="0">
                <a:latin typeface="Arial Black" panose="020B0A04020102020204" pitchFamily="34" charset="0"/>
              </a:rPr>
              <a:t>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45      = </a:t>
            </a:r>
            <a:r>
              <a:rPr lang="en-US" sz="2200" dirty="0" err="1">
                <a:latin typeface="Arial Black" panose="020B0A04020102020204" pitchFamily="34" charset="0"/>
              </a:rPr>
              <a:t>s</a:t>
            </a:r>
            <a:r>
              <a:rPr lang="en-US" sz="1600" dirty="0" err="1">
                <a:latin typeface="Arial Black" panose="020B0A04020102020204" pitchFamily="34" charset="0"/>
              </a:rPr>
              <a:t>t</a:t>
            </a:r>
            <a:r>
              <a:rPr lang="en-US" sz="1600" dirty="0">
                <a:latin typeface="Arial Black" panose="020B0A04020102020204" pitchFamily="34" charset="0"/>
              </a:rPr>
              <a:t> </a:t>
            </a:r>
            <a:r>
              <a:rPr lang="en-US" sz="2200" dirty="0">
                <a:latin typeface="Arial Black" panose="020B0A04020102020204" pitchFamily="34" charset="0"/>
              </a:rPr>
              <a:t>– </a:t>
            </a:r>
            <a:r>
              <a:rPr lang="en-US" sz="2200" dirty="0" smtClean="0">
                <a:latin typeface="Arial Black" panose="020B0A04020102020204" pitchFamily="34" charset="0"/>
              </a:rPr>
              <a:t>5;	</a:t>
            </a:r>
            <a:r>
              <a:rPr lang="en-US" sz="2200" dirty="0" err="1">
                <a:latin typeface="Arial Black" panose="020B0A04020102020204" pitchFamily="34" charset="0"/>
              </a:rPr>
              <a:t>s</a:t>
            </a:r>
            <a:r>
              <a:rPr lang="en-US" sz="1600" dirty="0" err="1">
                <a:latin typeface="Arial Black" panose="020B0A04020102020204" pitchFamily="34" charset="0"/>
              </a:rPr>
              <a:t>t</a:t>
            </a:r>
            <a:r>
              <a:rPr lang="en-US" sz="1600" dirty="0">
                <a:latin typeface="Arial Black" panose="020B0A04020102020204" pitchFamily="34" charset="0"/>
              </a:rPr>
              <a:t> </a:t>
            </a:r>
            <a:r>
              <a:rPr lang="en-US" sz="2200" dirty="0" smtClean="0">
                <a:latin typeface="Arial Black" panose="020B0A04020102020204" pitchFamily="34" charset="0"/>
              </a:rPr>
              <a:t>= 50</a:t>
            </a:r>
            <a:endParaRPr lang="en-US" sz="2200" dirty="0">
              <a:latin typeface="Arial Black" panose="020B0A04020102020204" pitchFamily="34" charset="0"/>
            </a:endParaRP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  	</a:t>
            </a:r>
            <a:endParaRPr lang="en-US" sz="2200" dirty="0">
              <a:latin typeface="Arial Black" panose="020B0A04020102020204" pitchFamily="34" charset="0"/>
            </a:endParaRPr>
          </a:p>
          <a:p>
            <a:pPr>
              <a:lnSpc>
                <a:spcPct val="150000"/>
              </a:lnSpc>
            </a:pPr>
            <a:endParaRPr lang="en-US" sz="2200" dirty="0">
              <a:latin typeface="Arial Black" panose="020B0A04020102020204" pitchFamily="34" charset="0"/>
            </a:endParaRPr>
          </a:p>
        </p:txBody>
      </p:sp>
      <p:sp>
        <p:nvSpPr>
          <p:cNvPr id="4" name="TextBox 3"/>
          <p:cNvSpPr txBox="1"/>
          <p:nvPr/>
        </p:nvSpPr>
        <p:spPr>
          <a:xfrm>
            <a:off x="2243615" y="4137204"/>
            <a:ext cx="936104"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125</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10 </a:t>
            </a:r>
            <a:endParaRPr lang="en-IN" sz="2200" dirty="0">
              <a:latin typeface="Arial Black" panose="020B0A04020102020204" pitchFamily="34" charset="0"/>
            </a:endParaRPr>
          </a:p>
        </p:txBody>
      </p:sp>
      <p:sp>
        <p:nvSpPr>
          <p:cNvPr id="5" name="Rectangle 4"/>
          <p:cNvSpPr/>
          <p:nvPr/>
        </p:nvSpPr>
        <p:spPr>
          <a:xfrm>
            <a:off x="2418500" y="4672363"/>
            <a:ext cx="72007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 name="TextBox 5"/>
          <p:cNvSpPr txBox="1"/>
          <p:nvPr/>
        </p:nvSpPr>
        <p:spPr>
          <a:xfrm>
            <a:off x="3405729" y="4118365"/>
            <a:ext cx="936104"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18</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5</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7" name="Rectangle 6"/>
          <p:cNvSpPr/>
          <p:nvPr/>
        </p:nvSpPr>
        <p:spPr>
          <a:xfrm>
            <a:off x="3580614" y="4653524"/>
            <a:ext cx="72007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 name="TextBox 7"/>
          <p:cNvSpPr txBox="1"/>
          <p:nvPr/>
        </p:nvSpPr>
        <p:spPr>
          <a:xfrm>
            <a:off x="2631502" y="5013176"/>
            <a:ext cx="1710332"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25 * 18</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10 </a:t>
            </a:r>
            <a:endParaRPr lang="en-IN" sz="2200" dirty="0">
              <a:latin typeface="Arial Black" panose="020B0A04020102020204" pitchFamily="34" charset="0"/>
            </a:endParaRPr>
          </a:p>
        </p:txBody>
      </p:sp>
      <p:sp>
        <p:nvSpPr>
          <p:cNvPr id="9" name="Rectangle 8"/>
          <p:cNvSpPr/>
          <p:nvPr/>
        </p:nvSpPr>
        <p:spPr>
          <a:xfrm>
            <a:off x="2806387" y="5548335"/>
            <a:ext cx="146017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0" name="Rectangle 9"/>
          <p:cNvSpPr/>
          <p:nvPr/>
        </p:nvSpPr>
        <p:spPr>
          <a:xfrm>
            <a:off x="6870023" y="5751840"/>
            <a:ext cx="1886491" cy="369332"/>
          </a:xfrm>
          <a:prstGeom prst="rect">
            <a:avLst/>
          </a:prstGeom>
        </p:spPr>
        <p:txBody>
          <a:bodyPr wrap="square">
            <a:spAutoFit/>
          </a:bodyPr>
          <a:lstStyle/>
          <a:p>
            <a:r>
              <a:rPr lang="en-US" dirty="0" smtClean="0">
                <a:latin typeface="Arial Black" panose="020B0A04020102020204" pitchFamily="34" charset="0"/>
              </a:rPr>
              <a:t>Answer : b</a:t>
            </a:r>
            <a:endParaRPr lang="en-US" dirty="0">
              <a:latin typeface="Arial Black" panose="020B0A04020102020204" pitchFamily="34" charset="0"/>
            </a:endParaRPr>
          </a:p>
        </p:txBody>
      </p:sp>
    </p:spTree>
    <p:extLst>
      <p:ext uri="{BB962C8B-B14F-4D97-AF65-F5344CB8AC3E}">
        <p14:creationId xmlns:p14="http://schemas.microsoft.com/office/powerpoint/2010/main" val="395443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107996"/>
          </a:xfrm>
          <a:prstGeom prst="rect">
            <a:avLst/>
          </a:prstGeom>
        </p:spPr>
        <p:txBody>
          <a:bodyPr wrap="square">
            <a:spAutoFit/>
          </a:bodyPr>
          <a:lstStyle/>
          <a:p>
            <a:r>
              <a:rPr lang="en-IN" sz="2200" b="1" dirty="0"/>
              <a:t>10. The length of the bridge, which a train 130 metres long and travelling at 45 km/hr can cross in 30 seconds, is:</a:t>
            </a:r>
          </a:p>
          <a:p>
            <a:r>
              <a:rPr lang="en-IN" sz="2200" b="1" dirty="0"/>
              <a:t>a) 200 m	</a:t>
            </a:r>
            <a:r>
              <a:rPr lang="en-IN" sz="2200" b="1" dirty="0" smtClean="0"/>
              <a:t>b</a:t>
            </a:r>
            <a:r>
              <a:rPr lang="en-IN" sz="2200" b="1" dirty="0"/>
              <a:t>) 225 m	</a:t>
            </a:r>
            <a:r>
              <a:rPr lang="en-IN" sz="2200" b="1" dirty="0" smtClean="0"/>
              <a:t>c</a:t>
            </a:r>
            <a:r>
              <a:rPr lang="en-IN" sz="2200" b="1" dirty="0"/>
              <a:t>) 245 m	   d) 250 m</a:t>
            </a:r>
          </a:p>
        </p:txBody>
      </p:sp>
      <p:sp>
        <p:nvSpPr>
          <p:cNvPr id="3" name="Rectangle 2"/>
          <p:cNvSpPr/>
          <p:nvPr/>
        </p:nvSpPr>
        <p:spPr>
          <a:xfrm>
            <a:off x="395536" y="1484784"/>
            <a:ext cx="6192688" cy="4801314"/>
          </a:xfrm>
          <a:prstGeom prst="rect">
            <a:avLst/>
          </a:prstGeom>
        </p:spPr>
        <p:txBody>
          <a:bodyPr wrap="square">
            <a:spAutoFit/>
          </a:bodyPr>
          <a:lstStyle/>
          <a:p>
            <a:pPr>
              <a:lnSpc>
                <a:spcPct val="150000"/>
              </a:lnSpc>
            </a:pPr>
            <a:r>
              <a:rPr lang="en-US" sz="2200" dirty="0">
                <a:latin typeface="Arial Black" panose="020B0A04020102020204" pitchFamily="34" charset="0"/>
              </a:rPr>
              <a:t>Distance to be </a:t>
            </a:r>
            <a:r>
              <a:rPr lang="en-US" sz="2200" dirty="0" smtClean="0">
                <a:latin typeface="Arial Black" panose="020B0A04020102020204" pitchFamily="34" charset="0"/>
              </a:rPr>
              <a:t>covered = 130 + </a:t>
            </a:r>
            <a:r>
              <a:rPr lang="en-US" sz="2200" dirty="0" err="1" smtClean="0">
                <a:latin typeface="Arial Black" panose="020B0A04020102020204" pitchFamily="34" charset="0"/>
              </a:rPr>
              <a:t>l</a:t>
            </a:r>
            <a:r>
              <a:rPr lang="en-US" dirty="0" err="1" smtClean="0">
                <a:latin typeface="Arial Black" panose="020B0A04020102020204" pitchFamily="34" charset="0"/>
              </a:rPr>
              <a:t>b</a:t>
            </a:r>
            <a:endParaRPr lang="en-US" dirty="0" smtClean="0">
              <a:latin typeface="Arial Black" panose="020B0A04020102020204" pitchFamily="34" charset="0"/>
            </a:endParaRPr>
          </a:p>
          <a:p>
            <a:pPr>
              <a:lnSpc>
                <a:spcPct val="150000"/>
              </a:lnSpc>
            </a:pPr>
            <a:endParaRPr lang="en-US"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	     = 45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130 </a:t>
            </a:r>
            <a:r>
              <a:rPr lang="en-US" sz="2200" dirty="0">
                <a:latin typeface="Arial Black" panose="020B0A04020102020204" pitchFamily="34" charset="0"/>
              </a:rPr>
              <a:t>+ </a:t>
            </a:r>
            <a:r>
              <a:rPr lang="en-US" sz="2200" dirty="0" err="1" smtClean="0">
                <a:latin typeface="Arial Black" panose="020B0A04020102020204" pitchFamily="34" charset="0"/>
              </a:rPr>
              <a:t>l</a:t>
            </a:r>
            <a:r>
              <a:rPr lang="en-US" dirty="0" err="1" smtClean="0">
                <a:latin typeface="Arial Black" panose="020B0A04020102020204" pitchFamily="34" charset="0"/>
              </a:rPr>
              <a:t>b</a:t>
            </a:r>
            <a:r>
              <a:rPr lang="en-US" sz="2400" dirty="0" smtClean="0">
                <a:latin typeface="Arial Black" panose="020B0A04020102020204" pitchFamily="34" charset="0"/>
              </a:rPr>
              <a:t>  = </a:t>
            </a:r>
            <a:r>
              <a:rPr lang="en-US" sz="2200" dirty="0" smtClean="0">
                <a:latin typeface="Arial Black" panose="020B0A04020102020204" pitchFamily="34" charset="0"/>
              </a:rPr>
              <a:t>25 * 15</a:t>
            </a:r>
            <a:r>
              <a:rPr lang="en-US" sz="2400" dirty="0" smtClean="0">
                <a:latin typeface="Arial Black" panose="020B0A04020102020204" pitchFamily="34" charset="0"/>
              </a:rPr>
              <a:t> </a:t>
            </a:r>
          </a:p>
          <a:p>
            <a:pPr>
              <a:lnSpc>
                <a:spcPct val="150000"/>
              </a:lnSpc>
            </a:pPr>
            <a:r>
              <a:rPr lang="en-US" sz="2400" dirty="0">
                <a:latin typeface="Arial Black" panose="020B0A04020102020204" pitchFamily="34" charset="0"/>
              </a:rPr>
              <a:t>	</a:t>
            </a:r>
            <a:r>
              <a:rPr lang="en-US" sz="2400" dirty="0" smtClean="0">
                <a:latin typeface="Arial Black" panose="020B0A04020102020204" pitchFamily="34" charset="0"/>
              </a:rPr>
              <a:t>	</a:t>
            </a:r>
            <a:r>
              <a:rPr lang="en-US" sz="2200" dirty="0">
                <a:latin typeface="Arial Black" panose="020B0A04020102020204" pitchFamily="34" charset="0"/>
              </a:rPr>
              <a:t> 130 + </a:t>
            </a:r>
            <a:r>
              <a:rPr lang="en-US" sz="2200" dirty="0" err="1">
                <a:latin typeface="Arial Black" panose="020B0A04020102020204" pitchFamily="34" charset="0"/>
              </a:rPr>
              <a:t>l</a:t>
            </a:r>
            <a:r>
              <a:rPr lang="en-US" sz="1600" dirty="0" err="1">
                <a:latin typeface="Arial Black" panose="020B0A04020102020204" pitchFamily="34" charset="0"/>
              </a:rPr>
              <a:t>b</a:t>
            </a:r>
            <a:r>
              <a:rPr lang="en-US" sz="2200" dirty="0">
                <a:latin typeface="Arial Black" panose="020B0A04020102020204" pitchFamily="34" charset="0"/>
              </a:rPr>
              <a:t>  = 375</a:t>
            </a:r>
            <a:endParaRPr lang="en-US" sz="2200" dirty="0" smtClean="0">
              <a:latin typeface="Arial Black" panose="020B0A04020102020204" pitchFamily="34" charset="0"/>
            </a:endParaRPr>
          </a:p>
          <a:p>
            <a:pPr>
              <a:lnSpc>
                <a:spcPct val="150000"/>
              </a:lnSpc>
            </a:pPr>
            <a:r>
              <a:rPr lang="en-US" sz="2400" dirty="0">
                <a:latin typeface="Arial Black" panose="020B0A04020102020204" pitchFamily="34" charset="0"/>
              </a:rPr>
              <a:t>	</a:t>
            </a:r>
            <a:r>
              <a:rPr lang="en-US" sz="2400" dirty="0" smtClean="0">
                <a:latin typeface="Arial Black" panose="020B0A04020102020204" pitchFamily="34" charset="0"/>
              </a:rPr>
              <a:t>		</a:t>
            </a:r>
            <a:r>
              <a:rPr lang="en-US" sz="2200" dirty="0">
                <a:latin typeface="Arial Black" panose="020B0A04020102020204" pitchFamily="34" charset="0"/>
              </a:rPr>
              <a:t> </a:t>
            </a:r>
            <a:r>
              <a:rPr lang="en-US" sz="2200" dirty="0" err="1" smtClean="0">
                <a:latin typeface="Arial Black" panose="020B0A04020102020204" pitchFamily="34" charset="0"/>
              </a:rPr>
              <a:t>l</a:t>
            </a:r>
            <a:r>
              <a:rPr lang="en-US" sz="1600" dirty="0" err="1" smtClean="0">
                <a:latin typeface="Arial Black" panose="020B0A04020102020204" pitchFamily="34" charset="0"/>
              </a:rPr>
              <a:t>b</a:t>
            </a:r>
            <a:r>
              <a:rPr lang="en-US" sz="1600" dirty="0" smtClean="0">
                <a:latin typeface="Arial Black" panose="020B0A04020102020204" pitchFamily="34" charset="0"/>
              </a:rPr>
              <a:t>  </a:t>
            </a:r>
            <a:r>
              <a:rPr lang="en-US" sz="2200" dirty="0" smtClean="0">
                <a:latin typeface="Arial Black" panose="020B0A04020102020204" pitchFamily="34" charset="0"/>
              </a:rPr>
              <a:t>= 375 – 130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245 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c</a:t>
            </a:r>
            <a:endParaRPr lang="en-US" sz="2200" dirty="0">
              <a:latin typeface="Arial Black" panose="020B0A04020102020204" pitchFamily="34" charset="0"/>
            </a:endParaRPr>
          </a:p>
        </p:txBody>
      </p:sp>
      <p:sp>
        <p:nvSpPr>
          <p:cNvPr id="4" name="TextBox 3"/>
          <p:cNvSpPr txBox="1"/>
          <p:nvPr/>
        </p:nvSpPr>
        <p:spPr>
          <a:xfrm>
            <a:off x="899592" y="2132856"/>
            <a:ext cx="1744917" cy="1154162"/>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a:t>
            </a:r>
            <a:r>
              <a:rPr lang="en-US" sz="2200" dirty="0">
                <a:latin typeface="Arial Black" panose="020B0A04020102020204" pitchFamily="34" charset="0"/>
              </a:rPr>
              <a:t>130 + </a:t>
            </a:r>
            <a:r>
              <a:rPr lang="en-US" sz="2200" dirty="0" err="1">
                <a:latin typeface="Arial Black" panose="020B0A04020102020204" pitchFamily="34" charset="0"/>
              </a:rPr>
              <a:t>l</a:t>
            </a:r>
            <a:r>
              <a:rPr lang="en-US" sz="2400" dirty="0" err="1">
                <a:latin typeface="Arial Black" panose="020B0A04020102020204" pitchFamily="34" charset="0"/>
              </a:rPr>
              <a:t>b</a:t>
            </a:r>
            <a:endParaRPr lang="en-US" sz="2400" dirty="0">
              <a:latin typeface="Arial Black" panose="020B0A04020102020204" pitchFamily="34" charset="0"/>
            </a:endParaRPr>
          </a:p>
          <a:p>
            <a:pPr algn="ctr">
              <a:lnSpc>
                <a:spcPct val="150000"/>
              </a:lnSpc>
            </a:pPr>
            <a:r>
              <a:rPr lang="en-US" sz="2200" dirty="0" smtClean="0">
                <a:latin typeface="Arial Black" panose="020B0A04020102020204" pitchFamily="34" charset="0"/>
              </a:rPr>
              <a:t> 30 </a:t>
            </a:r>
            <a:endParaRPr lang="en-IN" sz="2200" dirty="0">
              <a:latin typeface="Arial Black" panose="020B0A04020102020204" pitchFamily="34" charset="0"/>
            </a:endParaRPr>
          </a:p>
        </p:txBody>
      </p:sp>
      <p:sp>
        <p:nvSpPr>
          <p:cNvPr id="5" name="Rectangle 4"/>
          <p:cNvSpPr/>
          <p:nvPr/>
        </p:nvSpPr>
        <p:spPr>
          <a:xfrm>
            <a:off x="1259632" y="2668015"/>
            <a:ext cx="113672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 name="TextBox 5"/>
          <p:cNvSpPr txBox="1"/>
          <p:nvPr/>
        </p:nvSpPr>
        <p:spPr>
          <a:xfrm>
            <a:off x="2644510" y="2114017"/>
            <a:ext cx="936104"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18</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5</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7" name="Rectangle 6"/>
          <p:cNvSpPr/>
          <p:nvPr/>
        </p:nvSpPr>
        <p:spPr>
          <a:xfrm>
            <a:off x="2819395" y="2649176"/>
            <a:ext cx="72007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cxnSp>
        <p:nvCxnSpPr>
          <p:cNvPr id="9" name="Straight Connector 8"/>
          <p:cNvCxnSpPr/>
          <p:nvPr/>
        </p:nvCxnSpPr>
        <p:spPr>
          <a:xfrm flipH="1">
            <a:off x="1619672" y="2826576"/>
            <a:ext cx="432048" cy="369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1720" y="2826576"/>
            <a:ext cx="423042" cy="430887"/>
          </a:xfrm>
          <a:prstGeom prst="rect">
            <a:avLst/>
          </a:prstGeom>
          <a:noFill/>
        </p:spPr>
        <p:txBody>
          <a:bodyPr wrap="square" rtlCol="0">
            <a:spAutoFit/>
          </a:bodyPr>
          <a:lstStyle/>
          <a:p>
            <a:r>
              <a:rPr lang="en-US" sz="2200" dirty="0" smtClean="0">
                <a:latin typeface="Arial Black" panose="020B0A04020102020204" pitchFamily="34" charset="0"/>
              </a:rPr>
              <a:t>5</a:t>
            </a:r>
            <a:endParaRPr lang="en-IN" sz="2200" dirty="0">
              <a:latin typeface="Arial Black" panose="020B0A04020102020204" pitchFamily="34" charset="0"/>
            </a:endParaRPr>
          </a:p>
        </p:txBody>
      </p:sp>
      <p:cxnSp>
        <p:nvCxnSpPr>
          <p:cNvPr id="11" name="Straight Connector 10"/>
          <p:cNvCxnSpPr/>
          <p:nvPr/>
        </p:nvCxnSpPr>
        <p:spPr>
          <a:xfrm flipH="1">
            <a:off x="2896538" y="2269414"/>
            <a:ext cx="432048" cy="369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80359" y="2069559"/>
            <a:ext cx="423042" cy="430887"/>
          </a:xfrm>
          <a:prstGeom prst="rect">
            <a:avLst/>
          </a:prstGeom>
          <a:noFill/>
        </p:spPr>
        <p:txBody>
          <a:bodyPr wrap="square" rtlCol="0">
            <a:spAutoFit/>
          </a:bodyPr>
          <a:lstStyle/>
          <a:p>
            <a:r>
              <a:rPr lang="en-US" sz="2200" dirty="0">
                <a:latin typeface="Arial Black" panose="020B0A04020102020204" pitchFamily="34" charset="0"/>
              </a:rPr>
              <a:t>3</a:t>
            </a:r>
            <a:endParaRPr lang="en-IN" sz="2200" dirty="0">
              <a:latin typeface="Arial Black" panose="020B0A04020102020204" pitchFamily="34" charset="0"/>
            </a:endParaRPr>
          </a:p>
        </p:txBody>
      </p:sp>
      <p:cxnSp>
        <p:nvCxnSpPr>
          <p:cNvPr id="13" name="Straight Connector 12"/>
          <p:cNvCxnSpPr/>
          <p:nvPr/>
        </p:nvCxnSpPr>
        <p:spPr>
          <a:xfrm flipH="1">
            <a:off x="3227347" y="2132856"/>
            <a:ext cx="432048" cy="369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923928" y="2529195"/>
            <a:ext cx="432048" cy="369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39952" y="2158251"/>
            <a:ext cx="648072" cy="430887"/>
          </a:xfrm>
          <a:prstGeom prst="rect">
            <a:avLst/>
          </a:prstGeom>
          <a:noFill/>
        </p:spPr>
        <p:txBody>
          <a:bodyPr wrap="square" rtlCol="0">
            <a:spAutoFit/>
          </a:bodyPr>
          <a:lstStyle/>
          <a:p>
            <a:r>
              <a:rPr lang="en-US" sz="2200" dirty="0" smtClean="0">
                <a:latin typeface="Arial Black" panose="020B0A04020102020204" pitchFamily="34" charset="0"/>
              </a:rPr>
              <a:t>15</a:t>
            </a:r>
            <a:endParaRPr lang="en-IN" sz="2200" dirty="0">
              <a:latin typeface="Arial Black" panose="020B0A04020102020204" pitchFamily="34" charset="0"/>
            </a:endParaRPr>
          </a:p>
        </p:txBody>
      </p:sp>
    </p:spTree>
    <p:extLst>
      <p:ext uri="{BB962C8B-B14F-4D97-AF65-F5344CB8AC3E}">
        <p14:creationId xmlns:p14="http://schemas.microsoft.com/office/powerpoint/2010/main" val="41005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10" grpId="0"/>
      <p:bldP spid="12"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107996"/>
          </a:xfrm>
          <a:prstGeom prst="rect">
            <a:avLst/>
          </a:prstGeom>
        </p:spPr>
        <p:txBody>
          <a:bodyPr wrap="square">
            <a:spAutoFit/>
          </a:bodyPr>
          <a:lstStyle/>
          <a:p>
            <a:r>
              <a:rPr lang="en-IN" sz="2200" b="1" dirty="0"/>
              <a:t>11. A 600 meter long train crosses a signal post in 40 seconds. How long will it take to cross a 3 km long bridge, at the same speed?</a:t>
            </a:r>
          </a:p>
          <a:p>
            <a:r>
              <a:rPr lang="en-IN" sz="2200" b="1" dirty="0"/>
              <a:t>a) 4 min	</a:t>
            </a:r>
            <a:r>
              <a:rPr lang="en-IN" sz="2200" b="1" dirty="0" smtClean="0"/>
              <a:t>b</a:t>
            </a:r>
            <a:r>
              <a:rPr lang="en-IN" sz="2200" b="1" dirty="0"/>
              <a:t>) 5 min	</a:t>
            </a:r>
            <a:r>
              <a:rPr lang="en-IN" sz="2200" b="1" dirty="0" smtClean="0"/>
              <a:t>c</a:t>
            </a:r>
            <a:r>
              <a:rPr lang="en-IN" sz="2200" b="1" dirty="0"/>
              <a:t>) 3 min 4 sec	d) Data inadequate</a:t>
            </a:r>
          </a:p>
        </p:txBody>
      </p:sp>
      <p:sp>
        <p:nvSpPr>
          <p:cNvPr id="3" name="Rectangle 2"/>
          <p:cNvSpPr/>
          <p:nvPr/>
        </p:nvSpPr>
        <p:spPr>
          <a:xfrm>
            <a:off x="323528" y="1484784"/>
            <a:ext cx="8496944" cy="4154984"/>
          </a:xfrm>
          <a:prstGeom prst="rect">
            <a:avLst/>
          </a:prstGeom>
        </p:spPr>
        <p:txBody>
          <a:bodyPr wrap="square">
            <a:spAutoFit/>
          </a:bodyPr>
          <a:lstStyle/>
          <a:p>
            <a:pPr>
              <a:lnSpc>
                <a:spcPct val="150000"/>
              </a:lnSpc>
            </a:pPr>
            <a:r>
              <a:rPr lang="en-US" sz="2200" dirty="0" smtClean="0">
                <a:latin typeface="Arial Black" panose="020B0A04020102020204" pitchFamily="34" charset="0"/>
              </a:rPr>
              <a:t>Speed of the train 	= 600 / 40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15 m/s</a:t>
            </a:r>
          </a:p>
          <a:p>
            <a:pPr>
              <a:lnSpc>
                <a:spcPct val="150000"/>
              </a:lnSpc>
            </a:pPr>
            <a:r>
              <a:rPr lang="en-US" sz="2200" dirty="0" smtClean="0">
                <a:latin typeface="Arial Black" panose="020B0A04020102020204" pitchFamily="34" charset="0"/>
              </a:rPr>
              <a:t>Length of the bridge	= 3 km = 3000 m</a:t>
            </a:r>
          </a:p>
          <a:p>
            <a:pPr>
              <a:lnSpc>
                <a:spcPct val="150000"/>
              </a:lnSpc>
            </a:pPr>
            <a:r>
              <a:rPr lang="en-US" sz="2200" dirty="0" smtClean="0">
                <a:latin typeface="Arial Black" panose="020B0A04020102020204" pitchFamily="34" charset="0"/>
              </a:rPr>
              <a:t>Distance to be covered =</a:t>
            </a:r>
            <a:r>
              <a:rPr lang="en-US" sz="2200" dirty="0">
                <a:latin typeface="Arial Black" panose="020B0A04020102020204" pitchFamily="34" charset="0"/>
              </a:rPr>
              <a:t> </a:t>
            </a:r>
            <a:r>
              <a:rPr lang="en-US" sz="2200" dirty="0" smtClean="0">
                <a:latin typeface="Arial Black" panose="020B0A04020102020204" pitchFamily="34" charset="0"/>
              </a:rPr>
              <a:t>3600 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time	   t	= 3600 / 15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240 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4 min</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a </a:t>
            </a:r>
            <a:endParaRPr lang="en-US" sz="2200" dirty="0">
              <a:latin typeface="Arial Black" panose="020B0A04020102020204" pitchFamily="34" charset="0"/>
            </a:endParaRPr>
          </a:p>
        </p:txBody>
      </p:sp>
    </p:spTree>
    <p:extLst>
      <p:ext uri="{BB962C8B-B14F-4D97-AF65-F5344CB8AC3E}">
        <p14:creationId xmlns:p14="http://schemas.microsoft.com/office/powerpoint/2010/main" val="11414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446550"/>
          </a:xfrm>
          <a:prstGeom prst="rect">
            <a:avLst/>
          </a:prstGeom>
        </p:spPr>
        <p:txBody>
          <a:bodyPr wrap="square">
            <a:spAutoFit/>
          </a:bodyPr>
          <a:lstStyle/>
          <a:p>
            <a:r>
              <a:rPr lang="en-IN" sz="2200" b="1" dirty="0"/>
              <a:t>12. Two trains each 100 m long, moving in opposite directions, cross each other in 8 seconds. If one is moving twice as fast the other, then the speed of the faster train is</a:t>
            </a:r>
          </a:p>
          <a:p>
            <a:r>
              <a:rPr lang="en-IN" sz="2200" b="1" dirty="0"/>
              <a:t> a) 30 km /hr	b) 45 km / hr	c) 60 km/hr	</a:t>
            </a:r>
            <a:r>
              <a:rPr lang="en-IN" sz="2200" b="1" dirty="0" smtClean="0"/>
              <a:t>d</a:t>
            </a:r>
            <a:r>
              <a:rPr lang="en-IN" sz="2200" b="1" dirty="0"/>
              <a:t>) 75 km/hr</a:t>
            </a:r>
          </a:p>
        </p:txBody>
      </p:sp>
      <p:sp>
        <p:nvSpPr>
          <p:cNvPr id="3" name="Rectangle 2"/>
          <p:cNvSpPr/>
          <p:nvPr/>
        </p:nvSpPr>
        <p:spPr>
          <a:xfrm>
            <a:off x="323528" y="1484784"/>
            <a:ext cx="8496944" cy="5170646"/>
          </a:xfrm>
          <a:prstGeom prst="rect">
            <a:avLst/>
          </a:prstGeom>
        </p:spPr>
        <p:txBody>
          <a:bodyPr wrap="square">
            <a:spAutoFit/>
          </a:bodyPr>
          <a:lstStyle/>
          <a:p>
            <a:pPr>
              <a:lnSpc>
                <a:spcPct val="150000"/>
              </a:lnSpc>
            </a:pPr>
            <a:r>
              <a:rPr lang="en-US" sz="2200" dirty="0" smtClean="0">
                <a:latin typeface="Arial Black" panose="020B0A04020102020204" pitchFamily="34" charset="0"/>
              </a:rPr>
              <a:t>Distance to be covered =</a:t>
            </a:r>
            <a:r>
              <a:rPr lang="en-US" sz="2200" dirty="0">
                <a:latin typeface="Arial Black" panose="020B0A04020102020204" pitchFamily="34" charset="0"/>
              </a:rPr>
              <a:t> </a:t>
            </a:r>
            <a:r>
              <a:rPr lang="en-US" sz="2200" dirty="0" smtClean="0">
                <a:latin typeface="Arial Black" panose="020B0A04020102020204" pitchFamily="34" charset="0"/>
              </a:rPr>
              <a:t>200 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err="1" smtClean="0">
                <a:latin typeface="Arial Black" panose="020B0A04020102020204" pitchFamily="34" charset="0"/>
              </a:rPr>
              <a:t>Rel</a:t>
            </a:r>
            <a:r>
              <a:rPr lang="en-US" sz="2200" dirty="0" smtClean="0">
                <a:latin typeface="Arial Black" panose="020B0A04020102020204" pitchFamily="34" charset="0"/>
              </a:rPr>
              <a:t>  s	= s1 + s2	(Opp. Dir)</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s2	= 2 s1</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a:latin typeface="Arial Black" panose="020B0A04020102020204" pitchFamily="34" charset="0"/>
              </a:rPr>
              <a:t> </a:t>
            </a:r>
            <a:r>
              <a:rPr lang="en-US" sz="2200" dirty="0" err="1">
                <a:latin typeface="Arial Black" panose="020B0A04020102020204" pitchFamily="34" charset="0"/>
              </a:rPr>
              <a:t>Rel</a:t>
            </a:r>
            <a:r>
              <a:rPr lang="en-US" sz="2200" dirty="0">
                <a:latin typeface="Arial Black" panose="020B0A04020102020204" pitchFamily="34" charset="0"/>
              </a:rPr>
              <a:t>  s	= </a:t>
            </a:r>
            <a:r>
              <a:rPr lang="en-US" sz="2200" dirty="0" smtClean="0">
                <a:latin typeface="Arial Black" panose="020B0A04020102020204" pitchFamily="34" charset="0"/>
              </a:rPr>
              <a:t> 3 s1</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3 s1	= 200 / 8	m/s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25 m/s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25 (18 / 5)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90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Speed of the faster train 2 s1 = 60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c </a:t>
            </a:r>
            <a:endParaRPr lang="en-US" sz="2200" dirty="0">
              <a:latin typeface="Arial Black" panose="020B0A04020102020204" pitchFamily="34" charset="0"/>
            </a:endParaRPr>
          </a:p>
        </p:txBody>
      </p:sp>
    </p:spTree>
    <p:extLst>
      <p:ext uri="{BB962C8B-B14F-4D97-AF65-F5344CB8AC3E}">
        <p14:creationId xmlns:p14="http://schemas.microsoft.com/office/powerpoint/2010/main" val="20512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88640"/>
            <a:ext cx="8856984" cy="1446550"/>
          </a:xfrm>
          <a:prstGeom prst="rect">
            <a:avLst/>
          </a:prstGeom>
        </p:spPr>
        <p:txBody>
          <a:bodyPr wrap="square">
            <a:spAutoFit/>
          </a:bodyPr>
          <a:lstStyle/>
          <a:p>
            <a:r>
              <a:rPr lang="en-IN" sz="2200" b="1" dirty="0"/>
              <a:t>13. Two trains 120 km apart, travel </a:t>
            </a:r>
            <a:r>
              <a:rPr lang="en-IN" sz="2200" b="1" dirty="0" smtClean="0"/>
              <a:t>towards each </a:t>
            </a:r>
            <a:r>
              <a:rPr lang="en-IN" sz="2200" b="1" dirty="0"/>
              <a:t>other along the same track. The speeds of the trains are 11 km/hr and 13 km/hr</a:t>
            </a:r>
            <a:r>
              <a:rPr lang="en-IN" sz="2200" b="1" dirty="0" smtClean="0"/>
              <a:t>. After </a:t>
            </a:r>
            <a:r>
              <a:rPr lang="en-IN" sz="2200" b="1" dirty="0"/>
              <a:t>how many hours will they collide?</a:t>
            </a:r>
          </a:p>
          <a:p>
            <a:r>
              <a:rPr lang="en-IN" sz="2200" b="1" dirty="0"/>
              <a:t>a) 4 hours 	</a:t>
            </a:r>
            <a:r>
              <a:rPr lang="en-IN" sz="2200" b="1" dirty="0" smtClean="0"/>
              <a:t>b</a:t>
            </a:r>
            <a:r>
              <a:rPr lang="en-IN" sz="2200" b="1" dirty="0"/>
              <a:t>) 5 hours	</a:t>
            </a:r>
            <a:r>
              <a:rPr lang="en-IN" sz="2200" b="1" dirty="0" smtClean="0"/>
              <a:t>c</a:t>
            </a:r>
            <a:r>
              <a:rPr lang="en-IN" sz="2200" b="1" dirty="0"/>
              <a:t>) 6 hours		d) 2 hours</a:t>
            </a:r>
          </a:p>
        </p:txBody>
      </p:sp>
      <p:sp>
        <p:nvSpPr>
          <p:cNvPr id="4" name="Rectangle 3"/>
          <p:cNvSpPr/>
          <p:nvPr/>
        </p:nvSpPr>
        <p:spPr>
          <a:xfrm>
            <a:off x="397972" y="1772816"/>
            <a:ext cx="8350492" cy="4154984"/>
          </a:xfrm>
          <a:prstGeom prst="rect">
            <a:avLst/>
          </a:prstGeom>
        </p:spPr>
        <p:txBody>
          <a:bodyPr wrap="square">
            <a:spAutoFit/>
          </a:bodyPr>
          <a:lstStyle/>
          <a:p>
            <a:pPr>
              <a:lnSpc>
                <a:spcPct val="150000"/>
              </a:lnSpc>
            </a:pPr>
            <a:r>
              <a:rPr lang="en-US" sz="2200" dirty="0" smtClean="0">
                <a:latin typeface="Arial Black" panose="020B0A04020102020204" pitchFamily="34" charset="0"/>
              </a:rPr>
              <a:t>Opposite direction	rel. s  = 11 + 13</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24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When they collide, total   d	 = 120 km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So  t	 =  120 / 24</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b</a:t>
            </a:r>
          </a:p>
          <a:p>
            <a:pPr>
              <a:lnSpc>
                <a:spcPct val="150000"/>
              </a:lnSpc>
            </a:pPr>
            <a:endParaRPr lang="en-US" sz="2200" dirty="0">
              <a:latin typeface="Arial Black" panose="020B0A04020102020204" pitchFamily="34" charset="0"/>
            </a:endParaRPr>
          </a:p>
        </p:txBody>
      </p:sp>
    </p:spTree>
    <p:extLst>
      <p:ext uri="{BB962C8B-B14F-4D97-AF65-F5344CB8AC3E}">
        <p14:creationId xmlns:p14="http://schemas.microsoft.com/office/powerpoint/2010/main" val="371960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28800"/>
            <a:ext cx="8229600" cy="3154362"/>
          </a:xfrm>
        </p:spPr>
        <p:txBody>
          <a:bodyPr/>
          <a:lstStyle/>
          <a:p>
            <a:r>
              <a:rPr lang="en-US" b="1" dirty="0" smtClean="0"/>
              <a:t>Time Speed and Distance</a:t>
            </a:r>
            <a:endParaRPr lang="en-IN" b="1" dirty="0"/>
          </a:p>
        </p:txBody>
      </p:sp>
    </p:spTree>
    <p:extLst>
      <p:ext uri="{BB962C8B-B14F-4D97-AF65-F5344CB8AC3E}">
        <p14:creationId xmlns:p14="http://schemas.microsoft.com/office/powerpoint/2010/main" val="29254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446550"/>
          </a:xfrm>
          <a:prstGeom prst="rect">
            <a:avLst/>
          </a:prstGeom>
        </p:spPr>
        <p:txBody>
          <a:bodyPr wrap="square">
            <a:spAutoFit/>
          </a:bodyPr>
          <a:lstStyle/>
          <a:p>
            <a:r>
              <a:rPr lang="en-IN" sz="2200" b="1" dirty="0"/>
              <a:t>14. In the previous question, a fly buzzes </a:t>
            </a:r>
            <a:r>
              <a:rPr lang="en-IN" sz="2200" b="1" dirty="0" smtClean="0"/>
              <a:t>back and </a:t>
            </a:r>
            <a:r>
              <a:rPr lang="en-IN" sz="2200" b="1" dirty="0"/>
              <a:t>forth between the two trains until </a:t>
            </a:r>
            <a:r>
              <a:rPr lang="en-IN" sz="2200" b="1" dirty="0" smtClean="0"/>
              <a:t>they crash</a:t>
            </a:r>
            <a:r>
              <a:rPr lang="en-IN" sz="2200" b="1" dirty="0"/>
              <a:t>. If the speed of the fly is 20 km/hr</a:t>
            </a:r>
            <a:r>
              <a:rPr lang="en-IN" sz="2200" b="1" dirty="0" smtClean="0"/>
              <a:t>, what </a:t>
            </a:r>
            <a:r>
              <a:rPr lang="en-IN" sz="2200" b="1" dirty="0"/>
              <a:t>is the distance travelled by the fly?</a:t>
            </a:r>
          </a:p>
          <a:p>
            <a:r>
              <a:rPr lang="en-IN" sz="2200" b="1" dirty="0"/>
              <a:t>a) 50 km	</a:t>
            </a:r>
            <a:r>
              <a:rPr lang="en-IN" sz="2200" b="1" dirty="0" smtClean="0"/>
              <a:t>b</a:t>
            </a:r>
            <a:r>
              <a:rPr lang="en-IN" sz="2200" b="1" dirty="0"/>
              <a:t>) 100 km	</a:t>
            </a:r>
            <a:r>
              <a:rPr lang="en-IN" sz="2200" b="1" dirty="0" smtClean="0"/>
              <a:t>c</a:t>
            </a:r>
            <a:r>
              <a:rPr lang="en-IN" sz="2200" b="1" dirty="0"/>
              <a:t>) 75 km 	</a:t>
            </a:r>
            <a:r>
              <a:rPr lang="en-IN" sz="2200" b="1" dirty="0" smtClean="0"/>
              <a:t>d</a:t>
            </a:r>
            <a:r>
              <a:rPr lang="en-IN" sz="2200" b="1" dirty="0"/>
              <a:t>) 120 km</a:t>
            </a:r>
          </a:p>
        </p:txBody>
      </p:sp>
      <p:sp>
        <p:nvSpPr>
          <p:cNvPr id="3" name="Rectangle 2"/>
          <p:cNvSpPr/>
          <p:nvPr/>
        </p:nvSpPr>
        <p:spPr>
          <a:xfrm>
            <a:off x="827584" y="1745372"/>
            <a:ext cx="7488832" cy="3647152"/>
          </a:xfrm>
          <a:prstGeom prst="rect">
            <a:avLst/>
          </a:prstGeom>
        </p:spPr>
        <p:txBody>
          <a:bodyPr wrap="square">
            <a:spAutoFit/>
          </a:bodyPr>
          <a:lstStyle/>
          <a:p>
            <a:pPr>
              <a:lnSpc>
                <a:spcPct val="150000"/>
              </a:lnSpc>
            </a:pPr>
            <a:r>
              <a:rPr lang="en-US" sz="2200" dirty="0" smtClean="0">
                <a:latin typeface="Arial Black" panose="020B0A04020102020204" pitchFamily="34" charset="0"/>
              </a:rPr>
              <a:t>The trains collide after  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It can fly only  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Speed of the fly is  20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Distance travelled   =  5 * 20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100 km</a:t>
            </a: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					    Answer : b</a:t>
            </a:r>
            <a:endParaRPr lang="en-US" sz="2200" dirty="0">
              <a:latin typeface="Arial Black" panose="020B0A04020102020204" pitchFamily="34" charset="0"/>
            </a:endParaRPr>
          </a:p>
        </p:txBody>
      </p:sp>
    </p:spTree>
    <p:extLst>
      <p:ext uri="{BB962C8B-B14F-4D97-AF65-F5344CB8AC3E}">
        <p14:creationId xmlns:p14="http://schemas.microsoft.com/office/powerpoint/2010/main" val="123824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116632"/>
            <a:ext cx="8928992" cy="1446550"/>
          </a:xfrm>
          <a:prstGeom prst="rect">
            <a:avLst/>
          </a:prstGeom>
        </p:spPr>
        <p:txBody>
          <a:bodyPr wrap="square">
            <a:spAutoFit/>
          </a:bodyPr>
          <a:lstStyle/>
          <a:p>
            <a:r>
              <a:rPr lang="en-IN" sz="2200" b="1" dirty="0"/>
              <a:t>15.Two trains for </a:t>
            </a:r>
            <a:r>
              <a:rPr lang="en-IN" sz="2200" b="1" dirty="0" err="1"/>
              <a:t>Palwal</a:t>
            </a:r>
            <a:r>
              <a:rPr lang="en-IN" sz="2200" b="1" dirty="0"/>
              <a:t> leave Kanpur at 10 </a:t>
            </a:r>
            <a:r>
              <a:rPr lang="en-IN" sz="2200" b="1" dirty="0" err="1"/>
              <a:t>a.m</a:t>
            </a:r>
            <a:r>
              <a:rPr lang="en-IN" sz="2200" b="1" dirty="0"/>
              <a:t> and 10:30 am and travel at the speeds of 60 </a:t>
            </a:r>
            <a:r>
              <a:rPr lang="en-IN" sz="2200" b="1" dirty="0" err="1"/>
              <a:t>Kmph</a:t>
            </a:r>
            <a:r>
              <a:rPr lang="en-IN" sz="2200" b="1" dirty="0"/>
              <a:t> and 75 </a:t>
            </a:r>
            <a:r>
              <a:rPr lang="en-IN" sz="2200" b="1" dirty="0" err="1"/>
              <a:t>Kmph</a:t>
            </a:r>
            <a:r>
              <a:rPr lang="en-IN" sz="2200" b="1" dirty="0"/>
              <a:t> respectively. After how many Km from Kanpur will the two trains be together?</a:t>
            </a:r>
          </a:p>
          <a:p>
            <a:r>
              <a:rPr lang="en-IN" sz="2200" b="1" dirty="0"/>
              <a:t>a) 120 Km	</a:t>
            </a:r>
            <a:r>
              <a:rPr lang="en-IN" sz="2200" b="1" dirty="0" smtClean="0"/>
              <a:t>b</a:t>
            </a:r>
            <a:r>
              <a:rPr lang="en-IN" sz="2200" b="1" dirty="0"/>
              <a:t>) 150 Km	</a:t>
            </a:r>
            <a:r>
              <a:rPr lang="en-IN" sz="2200" b="1" dirty="0" smtClean="0"/>
              <a:t>c</a:t>
            </a:r>
            <a:r>
              <a:rPr lang="en-IN" sz="2200" b="1" dirty="0"/>
              <a:t>) 180 Km	d) Cannot be determined</a:t>
            </a:r>
          </a:p>
        </p:txBody>
      </p:sp>
      <p:sp>
        <p:nvSpPr>
          <p:cNvPr id="4" name="Rectangle 3"/>
          <p:cNvSpPr/>
          <p:nvPr/>
        </p:nvSpPr>
        <p:spPr>
          <a:xfrm>
            <a:off x="827584" y="1745372"/>
            <a:ext cx="7488832" cy="1107996"/>
          </a:xfrm>
          <a:prstGeom prst="rect">
            <a:avLst/>
          </a:prstGeom>
        </p:spPr>
        <p:txBody>
          <a:bodyPr wrap="square">
            <a:spAutoFit/>
          </a:bodyPr>
          <a:lstStyle/>
          <a:p>
            <a:pPr>
              <a:lnSpc>
                <a:spcPct val="150000"/>
              </a:lnSpc>
            </a:pP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  </a:t>
            </a:r>
          </a:p>
        </p:txBody>
      </p:sp>
      <p:sp>
        <p:nvSpPr>
          <p:cNvPr id="5" name="TextBox 4"/>
          <p:cNvSpPr txBox="1"/>
          <p:nvPr/>
        </p:nvSpPr>
        <p:spPr>
          <a:xfrm>
            <a:off x="2318628" y="1773729"/>
            <a:ext cx="1144476" cy="430887"/>
          </a:xfrm>
          <a:prstGeom prst="rect">
            <a:avLst/>
          </a:prstGeom>
          <a:noFill/>
        </p:spPr>
        <p:txBody>
          <a:bodyPr wrap="square" rtlCol="0">
            <a:spAutoFit/>
          </a:bodyPr>
          <a:lstStyle/>
          <a:p>
            <a:r>
              <a:rPr lang="en-US" sz="2200" dirty="0" smtClean="0">
                <a:latin typeface="Arial Black" panose="020B0A04020102020204" pitchFamily="34" charset="0"/>
              </a:rPr>
              <a:t>10:30</a:t>
            </a:r>
            <a:endParaRPr lang="en-IN" sz="2200" dirty="0">
              <a:latin typeface="Arial Black" panose="020B0A04020102020204" pitchFamily="34" charset="0"/>
            </a:endParaRPr>
          </a:p>
        </p:txBody>
      </p:sp>
      <p:sp>
        <p:nvSpPr>
          <p:cNvPr id="7" name="TextBox 6"/>
          <p:cNvSpPr txBox="1"/>
          <p:nvPr/>
        </p:nvSpPr>
        <p:spPr>
          <a:xfrm>
            <a:off x="3999762" y="1773729"/>
            <a:ext cx="1144476" cy="430887"/>
          </a:xfrm>
          <a:prstGeom prst="rect">
            <a:avLst/>
          </a:prstGeom>
          <a:noFill/>
        </p:spPr>
        <p:txBody>
          <a:bodyPr wrap="square" rtlCol="0">
            <a:spAutoFit/>
          </a:bodyPr>
          <a:lstStyle/>
          <a:p>
            <a:r>
              <a:rPr lang="en-US" sz="2200" dirty="0" smtClean="0">
                <a:latin typeface="Arial Black" panose="020B0A04020102020204" pitchFamily="34" charset="0"/>
              </a:rPr>
              <a:t>11:30</a:t>
            </a:r>
            <a:endParaRPr lang="en-IN" sz="2200" dirty="0">
              <a:latin typeface="Arial Black" panose="020B0A04020102020204" pitchFamily="34" charset="0"/>
            </a:endParaRPr>
          </a:p>
        </p:txBody>
      </p:sp>
      <p:sp>
        <p:nvSpPr>
          <p:cNvPr id="9" name="TextBox 8"/>
          <p:cNvSpPr txBox="1"/>
          <p:nvPr/>
        </p:nvSpPr>
        <p:spPr>
          <a:xfrm>
            <a:off x="2599008" y="2357016"/>
            <a:ext cx="648072" cy="430887"/>
          </a:xfrm>
          <a:prstGeom prst="rect">
            <a:avLst/>
          </a:prstGeom>
          <a:noFill/>
        </p:spPr>
        <p:txBody>
          <a:bodyPr wrap="square" rtlCol="0">
            <a:spAutoFit/>
          </a:bodyPr>
          <a:lstStyle/>
          <a:p>
            <a:r>
              <a:rPr lang="en-US" sz="2200" dirty="0" smtClean="0">
                <a:latin typeface="Arial Black" panose="020B0A04020102020204" pitchFamily="34" charset="0"/>
              </a:rPr>
              <a:t>30</a:t>
            </a:r>
            <a:endParaRPr lang="en-IN" sz="2200" dirty="0">
              <a:latin typeface="Arial Black" panose="020B0A04020102020204" pitchFamily="34" charset="0"/>
            </a:endParaRPr>
          </a:p>
        </p:txBody>
      </p:sp>
      <p:sp>
        <p:nvSpPr>
          <p:cNvPr id="10" name="TextBox 9"/>
          <p:cNvSpPr txBox="1"/>
          <p:nvPr/>
        </p:nvSpPr>
        <p:spPr>
          <a:xfrm>
            <a:off x="179512" y="2176161"/>
            <a:ext cx="1724366" cy="769441"/>
          </a:xfrm>
          <a:prstGeom prst="rect">
            <a:avLst/>
          </a:prstGeom>
          <a:noFill/>
        </p:spPr>
        <p:txBody>
          <a:bodyPr wrap="square" rtlCol="0">
            <a:spAutoFit/>
          </a:bodyPr>
          <a:lstStyle/>
          <a:p>
            <a:pPr algn="ctr"/>
            <a:r>
              <a:rPr lang="en-US" sz="2200" dirty="0" smtClean="0">
                <a:latin typeface="Arial Black" panose="020B0A04020102020204" pitchFamily="34" charset="0"/>
              </a:rPr>
              <a:t>T1</a:t>
            </a:r>
          </a:p>
          <a:p>
            <a:pPr algn="ctr"/>
            <a:r>
              <a:rPr lang="en-US" sz="2200" dirty="0" smtClean="0">
                <a:latin typeface="Arial Black" panose="020B0A04020102020204" pitchFamily="34" charset="0"/>
              </a:rPr>
              <a:t>60 </a:t>
            </a:r>
            <a:r>
              <a:rPr lang="en-US" sz="2200" dirty="0" err="1" smtClean="0">
                <a:latin typeface="Arial Black" panose="020B0A04020102020204" pitchFamily="34" charset="0"/>
              </a:rPr>
              <a:t>Kmph</a:t>
            </a:r>
            <a:endParaRPr lang="en-IN" sz="2200" dirty="0">
              <a:latin typeface="Arial Black" panose="020B0A04020102020204" pitchFamily="34" charset="0"/>
            </a:endParaRPr>
          </a:p>
        </p:txBody>
      </p:sp>
      <p:sp>
        <p:nvSpPr>
          <p:cNvPr id="12" name="TextBox 11"/>
          <p:cNvSpPr txBox="1"/>
          <p:nvPr/>
        </p:nvSpPr>
        <p:spPr>
          <a:xfrm>
            <a:off x="4247964" y="2357014"/>
            <a:ext cx="648072" cy="430887"/>
          </a:xfrm>
          <a:prstGeom prst="rect">
            <a:avLst/>
          </a:prstGeom>
          <a:noFill/>
        </p:spPr>
        <p:txBody>
          <a:bodyPr wrap="square" rtlCol="0">
            <a:spAutoFit/>
          </a:bodyPr>
          <a:lstStyle/>
          <a:p>
            <a:r>
              <a:rPr lang="en-US" sz="2200" dirty="0">
                <a:latin typeface="Arial Black" panose="020B0A04020102020204" pitchFamily="34" charset="0"/>
              </a:rPr>
              <a:t>9</a:t>
            </a:r>
            <a:r>
              <a:rPr lang="en-US" sz="2200" dirty="0" smtClean="0">
                <a:latin typeface="Arial Black" panose="020B0A04020102020204" pitchFamily="34" charset="0"/>
              </a:rPr>
              <a:t>0</a:t>
            </a:r>
            <a:endParaRPr lang="en-IN" sz="2200" dirty="0">
              <a:latin typeface="Arial Black" panose="020B0A04020102020204" pitchFamily="34" charset="0"/>
            </a:endParaRPr>
          </a:p>
        </p:txBody>
      </p:sp>
      <p:sp>
        <p:nvSpPr>
          <p:cNvPr id="14" name="TextBox 13"/>
          <p:cNvSpPr txBox="1"/>
          <p:nvPr/>
        </p:nvSpPr>
        <p:spPr>
          <a:xfrm>
            <a:off x="5531845" y="1773733"/>
            <a:ext cx="1144476" cy="430887"/>
          </a:xfrm>
          <a:prstGeom prst="rect">
            <a:avLst/>
          </a:prstGeom>
          <a:noFill/>
        </p:spPr>
        <p:txBody>
          <a:bodyPr wrap="square" rtlCol="0">
            <a:spAutoFit/>
          </a:bodyPr>
          <a:lstStyle/>
          <a:p>
            <a:r>
              <a:rPr lang="en-US" sz="2200" dirty="0" smtClean="0">
                <a:latin typeface="Arial Black" panose="020B0A04020102020204" pitchFamily="34" charset="0"/>
              </a:rPr>
              <a:t>12:30</a:t>
            </a:r>
            <a:endParaRPr lang="en-IN" sz="2200" dirty="0">
              <a:latin typeface="Arial Black" panose="020B0A04020102020204" pitchFamily="34" charset="0"/>
            </a:endParaRPr>
          </a:p>
        </p:txBody>
      </p:sp>
      <p:sp>
        <p:nvSpPr>
          <p:cNvPr id="15" name="TextBox 14"/>
          <p:cNvSpPr txBox="1"/>
          <p:nvPr/>
        </p:nvSpPr>
        <p:spPr>
          <a:xfrm>
            <a:off x="5724128" y="2357016"/>
            <a:ext cx="759910" cy="430887"/>
          </a:xfrm>
          <a:prstGeom prst="rect">
            <a:avLst/>
          </a:prstGeom>
          <a:noFill/>
        </p:spPr>
        <p:txBody>
          <a:bodyPr wrap="square" rtlCol="0">
            <a:spAutoFit/>
          </a:bodyPr>
          <a:lstStyle/>
          <a:p>
            <a:r>
              <a:rPr lang="en-US" sz="2200" dirty="0" smtClean="0">
                <a:latin typeface="Arial Black" panose="020B0A04020102020204" pitchFamily="34" charset="0"/>
              </a:rPr>
              <a:t>150</a:t>
            </a:r>
            <a:endParaRPr lang="en-IN" sz="2200" dirty="0">
              <a:latin typeface="Arial Black" panose="020B0A04020102020204" pitchFamily="34" charset="0"/>
            </a:endParaRPr>
          </a:p>
        </p:txBody>
      </p:sp>
      <p:sp>
        <p:nvSpPr>
          <p:cNvPr id="16" name="TextBox 15"/>
          <p:cNvSpPr txBox="1"/>
          <p:nvPr/>
        </p:nvSpPr>
        <p:spPr>
          <a:xfrm>
            <a:off x="179512" y="3212976"/>
            <a:ext cx="1724366" cy="769441"/>
          </a:xfrm>
          <a:prstGeom prst="rect">
            <a:avLst/>
          </a:prstGeom>
          <a:noFill/>
        </p:spPr>
        <p:txBody>
          <a:bodyPr wrap="square" rtlCol="0">
            <a:spAutoFit/>
          </a:bodyPr>
          <a:lstStyle/>
          <a:p>
            <a:pPr algn="ctr"/>
            <a:r>
              <a:rPr lang="en-US" sz="2200" dirty="0" smtClean="0">
                <a:latin typeface="Arial Black" panose="020B0A04020102020204" pitchFamily="34" charset="0"/>
              </a:rPr>
              <a:t>T2</a:t>
            </a:r>
          </a:p>
          <a:p>
            <a:pPr algn="ctr"/>
            <a:r>
              <a:rPr lang="en-US" sz="2200" dirty="0" smtClean="0">
                <a:latin typeface="Arial Black" panose="020B0A04020102020204" pitchFamily="34" charset="0"/>
              </a:rPr>
              <a:t>75 </a:t>
            </a:r>
            <a:r>
              <a:rPr lang="en-US" sz="2200" dirty="0" err="1" smtClean="0">
                <a:latin typeface="Arial Black" panose="020B0A04020102020204" pitchFamily="34" charset="0"/>
              </a:rPr>
              <a:t>Kmph</a:t>
            </a:r>
            <a:endParaRPr lang="en-IN" sz="2200" dirty="0">
              <a:latin typeface="Arial Black" panose="020B0A04020102020204" pitchFamily="34" charset="0"/>
            </a:endParaRPr>
          </a:p>
        </p:txBody>
      </p:sp>
      <p:sp>
        <p:nvSpPr>
          <p:cNvPr id="18" name="TextBox 17"/>
          <p:cNvSpPr txBox="1"/>
          <p:nvPr/>
        </p:nvSpPr>
        <p:spPr>
          <a:xfrm>
            <a:off x="4247964" y="3359661"/>
            <a:ext cx="648072" cy="430887"/>
          </a:xfrm>
          <a:prstGeom prst="rect">
            <a:avLst/>
          </a:prstGeom>
          <a:noFill/>
        </p:spPr>
        <p:txBody>
          <a:bodyPr wrap="square" rtlCol="0">
            <a:spAutoFit/>
          </a:bodyPr>
          <a:lstStyle/>
          <a:p>
            <a:r>
              <a:rPr lang="en-US" sz="2200" dirty="0" smtClean="0">
                <a:latin typeface="Arial Black" panose="020B0A04020102020204" pitchFamily="34" charset="0"/>
              </a:rPr>
              <a:t>75</a:t>
            </a:r>
            <a:endParaRPr lang="en-IN" sz="2200" dirty="0">
              <a:latin typeface="Arial Black" panose="020B0A04020102020204" pitchFamily="34" charset="0"/>
            </a:endParaRPr>
          </a:p>
        </p:txBody>
      </p:sp>
      <p:sp>
        <p:nvSpPr>
          <p:cNvPr id="19" name="TextBox 18"/>
          <p:cNvSpPr txBox="1"/>
          <p:nvPr/>
        </p:nvSpPr>
        <p:spPr>
          <a:xfrm>
            <a:off x="5724128" y="3359663"/>
            <a:ext cx="759910" cy="430887"/>
          </a:xfrm>
          <a:prstGeom prst="rect">
            <a:avLst/>
          </a:prstGeom>
          <a:noFill/>
        </p:spPr>
        <p:txBody>
          <a:bodyPr wrap="square" rtlCol="0">
            <a:spAutoFit/>
          </a:bodyPr>
          <a:lstStyle/>
          <a:p>
            <a:r>
              <a:rPr lang="en-US" sz="2200" dirty="0" smtClean="0">
                <a:latin typeface="Arial Black" panose="020B0A04020102020204" pitchFamily="34" charset="0"/>
              </a:rPr>
              <a:t>150</a:t>
            </a:r>
            <a:endParaRPr lang="en-IN" sz="2200" dirty="0">
              <a:latin typeface="Arial Black" panose="020B0A04020102020204" pitchFamily="34" charset="0"/>
            </a:endParaRPr>
          </a:p>
        </p:txBody>
      </p:sp>
      <p:sp>
        <p:nvSpPr>
          <p:cNvPr id="20" name="TextBox 19"/>
          <p:cNvSpPr txBox="1"/>
          <p:nvPr/>
        </p:nvSpPr>
        <p:spPr>
          <a:xfrm>
            <a:off x="2599008" y="3359660"/>
            <a:ext cx="648072" cy="430887"/>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0</a:t>
            </a:r>
            <a:endParaRPr lang="en-IN" sz="2200" dirty="0">
              <a:latin typeface="Arial Black" panose="020B0A04020102020204" pitchFamily="34" charset="0"/>
            </a:endParaRPr>
          </a:p>
        </p:txBody>
      </p:sp>
      <p:sp>
        <p:nvSpPr>
          <p:cNvPr id="21" name="TextBox 20"/>
          <p:cNvSpPr txBox="1"/>
          <p:nvPr/>
        </p:nvSpPr>
        <p:spPr>
          <a:xfrm>
            <a:off x="6372200" y="4509120"/>
            <a:ext cx="2448272" cy="430887"/>
          </a:xfrm>
          <a:prstGeom prst="rect">
            <a:avLst/>
          </a:prstGeom>
          <a:noFill/>
        </p:spPr>
        <p:txBody>
          <a:bodyPr wrap="square" rtlCol="0">
            <a:spAutoFit/>
          </a:bodyPr>
          <a:lstStyle/>
          <a:p>
            <a:pPr algn="ctr"/>
            <a:r>
              <a:rPr lang="en-US" sz="2200" dirty="0" smtClean="0">
                <a:latin typeface="Arial Black" panose="020B0A04020102020204" pitchFamily="34" charset="0"/>
              </a:rPr>
              <a:t>Answer : b</a:t>
            </a:r>
          </a:p>
        </p:txBody>
      </p:sp>
    </p:spTree>
    <p:extLst>
      <p:ext uri="{BB962C8B-B14F-4D97-AF65-F5344CB8AC3E}">
        <p14:creationId xmlns:p14="http://schemas.microsoft.com/office/powerpoint/2010/main" val="916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2" grpId="0"/>
      <p:bldP spid="14" grpId="0"/>
      <p:bldP spid="15" grpId="0"/>
      <p:bldP spid="16"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0528"/>
            <a:ext cx="8712968" cy="1785104"/>
          </a:xfrm>
          <a:prstGeom prst="rect">
            <a:avLst/>
          </a:prstGeom>
        </p:spPr>
        <p:txBody>
          <a:bodyPr wrap="square">
            <a:spAutoFit/>
          </a:bodyPr>
          <a:lstStyle/>
          <a:p>
            <a:r>
              <a:rPr lang="en-IN" sz="2200" b="1" dirty="0"/>
              <a:t>16.Two trains A and B start simultaneously in the opposite direction from two points A and B arrive at their destinations 9 and 4 hours respectively after their meeting with each other. At what rate dose the second train B travels if the first train travels at 80 km per hour. </a:t>
            </a:r>
            <a:br>
              <a:rPr lang="en-IN" sz="2200" b="1" dirty="0"/>
            </a:br>
            <a:r>
              <a:rPr lang="en-IN" sz="2200" b="1" dirty="0"/>
              <a:t>a)60 km/h 	</a:t>
            </a:r>
            <a:r>
              <a:rPr lang="en-IN" sz="2200" b="1" dirty="0" smtClean="0"/>
              <a:t>b)100 </a:t>
            </a:r>
            <a:r>
              <a:rPr lang="en-IN" sz="2200" b="1" dirty="0"/>
              <a:t>km/h 	c)120 km/h 	d)80 km/h</a:t>
            </a:r>
          </a:p>
        </p:txBody>
      </p:sp>
      <p:sp>
        <p:nvSpPr>
          <p:cNvPr id="3" name="TextBox 2"/>
          <p:cNvSpPr txBox="1"/>
          <p:nvPr/>
        </p:nvSpPr>
        <p:spPr>
          <a:xfrm>
            <a:off x="781205" y="2118645"/>
            <a:ext cx="446437" cy="430887"/>
          </a:xfrm>
          <a:prstGeom prst="rect">
            <a:avLst/>
          </a:prstGeom>
          <a:noFill/>
        </p:spPr>
        <p:txBody>
          <a:bodyPr wrap="square" rtlCol="0">
            <a:spAutoFit/>
          </a:bodyPr>
          <a:lstStyle/>
          <a:p>
            <a:r>
              <a:rPr lang="en-US" sz="2200" dirty="0" smtClean="0">
                <a:latin typeface="Arial Black" panose="020B0A04020102020204" pitchFamily="34" charset="0"/>
              </a:rPr>
              <a:t>A</a:t>
            </a:r>
            <a:endParaRPr lang="en-IN" sz="2200" dirty="0">
              <a:latin typeface="Arial Black" panose="020B0A04020102020204" pitchFamily="34" charset="0"/>
            </a:endParaRPr>
          </a:p>
        </p:txBody>
      </p:sp>
      <p:sp>
        <p:nvSpPr>
          <p:cNvPr id="4" name="TextBox 3"/>
          <p:cNvSpPr txBox="1"/>
          <p:nvPr/>
        </p:nvSpPr>
        <p:spPr>
          <a:xfrm>
            <a:off x="7853947" y="2118643"/>
            <a:ext cx="446437" cy="430887"/>
          </a:xfrm>
          <a:prstGeom prst="rect">
            <a:avLst/>
          </a:prstGeom>
          <a:noFill/>
        </p:spPr>
        <p:txBody>
          <a:bodyPr wrap="square" rtlCol="0">
            <a:spAutoFit/>
          </a:bodyPr>
          <a:lstStyle/>
          <a:p>
            <a:r>
              <a:rPr lang="en-US" sz="2200" dirty="0">
                <a:latin typeface="Arial Black" panose="020B0A04020102020204" pitchFamily="34" charset="0"/>
              </a:rPr>
              <a:t>B</a:t>
            </a:r>
            <a:endParaRPr lang="en-IN" sz="2200" dirty="0">
              <a:latin typeface="Arial Black" panose="020B0A04020102020204" pitchFamily="34" charset="0"/>
            </a:endParaRPr>
          </a:p>
        </p:txBody>
      </p:sp>
      <p:sp>
        <p:nvSpPr>
          <p:cNvPr id="5" name="Right Arrow 4"/>
          <p:cNvSpPr/>
          <p:nvPr/>
        </p:nvSpPr>
        <p:spPr>
          <a:xfrm>
            <a:off x="966258" y="2648551"/>
            <a:ext cx="3150998" cy="2160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eft Arrow 5"/>
          <p:cNvSpPr/>
          <p:nvPr/>
        </p:nvSpPr>
        <p:spPr>
          <a:xfrm>
            <a:off x="4117256" y="2648551"/>
            <a:ext cx="3959910"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542763" y="2217664"/>
            <a:ext cx="1108896" cy="430887"/>
          </a:xfrm>
          <a:prstGeom prst="rect">
            <a:avLst/>
          </a:prstGeom>
          <a:noFill/>
        </p:spPr>
        <p:txBody>
          <a:bodyPr wrap="square" rtlCol="0">
            <a:spAutoFit/>
          </a:bodyPr>
          <a:lstStyle/>
          <a:p>
            <a:r>
              <a:rPr lang="en-US" sz="2200" dirty="0" smtClean="0">
                <a:latin typeface="Arial Black" panose="020B0A04020102020204" pitchFamily="34" charset="0"/>
              </a:rPr>
              <a:t>9 </a:t>
            </a:r>
            <a:r>
              <a:rPr lang="en-US" sz="2200" dirty="0" err="1" smtClean="0">
                <a:latin typeface="Arial Black" panose="020B0A04020102020204" pitchFamily="34" charset="0"/>
              </a:rPr>
              <a:t>hrs</a:t>
            </a:r>
            <a:endParaRPr lang="en-IN" sz="2200" dirty="0">
              <a:latin typeface="Arial Black" panose="020B0A04020102020204" pitchFamily="34" charset="0"/>
            </a:endParaRPr>
          </a:p>
        </p:txBody>
      </p:sp>
      <p:sp>
        <p:nvSpPr>
          <p:cNvPr id="8" name="TextBox 7"/>
          <p:cNvSpPr txBox="1"/>
          <p:nvPr/>
        </p:nvSpPr>
        <p:spPr>
          <a:xfrm>
            <a:off x="1987309" y="2864575"/>
            <a:ext cx="1108896" cy="430887"/>
          </a:xfrm>
          <a:prstGeom prst="rect">
            <a:avLst/>
          </a:prstGeom>
          <a:noFill/>
        </p:spPr>
        <p:txBody>
          <a:bodyPr wrap="square" rtlCol="0">
            <a:spAutoFit/>
          </a:bodyPr>
          <a:lstStyle/>
          <a:p>
            <a:r>
              <a:rPr lang="en-US" sz="2200" dirty="0">
                <a:latin typeface="Arial Black" panose="020B0A04020102020204" pitchFamily="34" charset="0"/>
              </a:rPr>
              <a:t>4</a:t>
            </a:r>
            <a:r>
              <a:rPr lang="en-US" sz="2200" dirty="0" smtClean="0">
                <a:latin typeface="Arial Black" panose="020B0A04020102020204" pitchFamily="34" charset="0"/>
              </a:rPr>
              <a:t> </a:t>
            </a:r>
            <a:r>
              <a:rPr lang="en-US" sz="2200" dirty="0" err="1" smtClean="0">
                <a:latin typeface="Arial Black" panose="020B0A04020102020204" pitchFamily="34" charset="0"/>
              </a:rPr>
              <a:t>hrs</a:t>
            </a:r>
            <a:endParaRPr lang="en-IN" sz="2200" dirty="0">
              <a:latin typeface="Arial Black" panose="020B0A04020102020204" pitchFamily="34" charset="0"/>
            </a:endParaRPr>
          </a:p>
        </p:txBody>
      </p:sp>
      <p:sp>
        <p:nvSpPr>
          <p:cNvPr id="9" name="TextBox 8"/>
          <p:cNvSpPr txBox="1"/>
          <p:nvPr/>
        </p:nvSpPr>
        <p:spPr>
          <a:xfrm>
            <a:off x="3937236" y="2045047"/>
            <a:ext cx="360040" cy="430887"/>
          </a:xfrm>
          <a:prstGeom prst="rect">
            <a:avLst/>
          </a:prstGeom>
          <a:noFill/>
        </p:spPr>
        <p:txBody>
          <a:bodyPr wrap="square" rtlCol="0">
            <a:spAutoFit/>
          </a:bodyPr>
          <a:lstStyle/>
          <a:p>
            <a:r>
              <a:rPr lang="en-US" sz="2200" dirty="0">
                <a:latin typeface="Arial Black" panose="020B0A04020102020204" pitchFamily="34" charset="0"/>
              </a:rPr>
              <a:t>t</a:t>
            </a:r>
            <a:endParaRPr lang="en-IN" sz="2200" dirty="0">
              <a:latin typeface="Arial Black" panose="020B0A04020102020204" pitchFamily="34" charset="0"/>
            </a:endParaRPr>
          </a:p>
        </p:txBody>
      </p:sp>
      <p:sp>
        <p:nvSpPr>
          <p:cNvPr id="10" name="Rectangle 9"/>
          <p:cNvSpPr/>
          <p:nvPr/>
        </p:nvSpPr>
        <p:spPr>
          <a:xfrm>
            <a:off x="467544" y="3349794"/>
            <a:ext cx="3965782" cy="1107996"/>
          </a:xfrm>
          <a:prstGeom prst="rect">
            <a:avLst/>
          </a:prstGeom>
        </p:spPr>
        <p:txBody>
          <a:bodyPr wrap="square">
            <a:spAutoFit/>
          </a:bodyPr>
          <a:lstStyle/>
          <a:p>
            <a:pPr>
              <a:lnSpc>
                <a:spcPct val="150000"/>
              </a:lnSpc>
            </a:pPr>
            <a:r>
              <a:rPr lang="en-US" sz="2200" dirty="0" err="1">
                <a:latin typeface="Arial Black" panose="020B0A04020102020204" pitchFamily="34" charset="0"/>
              </a:rPr>
              <a:t>sA</a:t>
            </a:r>
            <a:r>
              <a:rPr lang="en-US" sz="2200" dirty="0">
                <a:latin typeface="Arial Black" panose="020B0A04020102020204" pitchFamily="34" charset="0"/>
              </a:rPr>
              <a:t> * </a:t>
            </a:r>
            <a:r>
              <a:rPr lang="en-US" sz="2200" dirty="0" smtClean="0">
                <a:latin typeface="Arial Black" panose="020B0A04020102020204" pitchFamily="34" charset="0"/>
              </a:rPr>
              <a:t>t		= 	</a:t>
            </a:r>
            <a:r>
              <a:rPr lang="en-US" sz="2200" dirty="0" err="1" smtClean="0">
                <a:latin typeface="Arial Black" panose="020B0A04020102020204" pitchFamily="34" charset="0"/>
              </a:rPr>
              <a:t>sB</a:t>
            </a:r>
            <a:r>
              <a:rPr lang="en-US" sz="2200" dirty="0" smtClean="0">
                <a:latin typeface="Arial Black" panose="020B0A04020102020204" pitchFamily="34" charset="0"/>
              </a:rPr>
              <a:t> * 4</a:t>
            </a:r>
          </a:p>
          <a:p>
            <a:pPr>
              <a:lnSpc>
                <a:spcPct val="150000"/>
              </a:lnSpc>
            </a:pPr>
            <a:r>
              <a:rPr lang="en-US" sz="2200" dirty="0" err="1" smtClean="0">
                <a:latin typeface="Arial Black" panose="020B0A04020102020204" pitchFamily="34" charset="0"/>
              </a:rPr>
              <a:t>sB</a:t>
            </a:r>
            <a:r>
              <a:rPr lang="en-US" sz="2200" dirty="0" smtClean="0">
                <a:latin typeface="Arial Black" panose="020B0A04020102020204" pitchFamily="34" charset="0"/>
              </a:rPr>
              <a:t> * t		= 	</a:t>
            </a:r>
            <a:r>
              <a:rPr lang="en-US" sz="2200" dirty="0" err="1" smtClean="0">
                <a:latin typeface="Arial Black" panose="020B0A04020102020204" pitchFamily="34" charset="0"/>
              </a:rPr>
              <a:t>sA</a:t>
            </a:r>
            <a:r>
              <a:rPr lang="en-US" sz="2200" dirty="0" smtClean="0">
                <a:latin typeface="Arial Black" panose="020B0A04020102020204" pitchFamily="34" charset="0"/>
              </a:rPr>
              <a:t> * 9</a:t>
            </a:r>
            <a:endParaRPr lang="en-US" sz="2200" dirty="0">
              <a:latin typeface="Arial Black" panose="020B0A04020102020204" pitchFamily="34" charset="0"/>
            </a:endParaRPr>
          </a:p>
        </p:txBody>
      </p:sp>
      <p:sp>
        <p:nvSpPr>
          <p:cNvPr id="11" name="Rectangle 10"/>
          <p:cNvSpPr/>
          <p:nvPr/>
        </p:nvSpPr>
        <p:spPr>
          <a:xfrm>
            <a:off x="467544" y="4610190"/>
            <a:ext cx="3965782" cy="1107996"/>
          </a:xfrm>
          <a:prstGeom prst="rect">
            <a:avLst/>
          </a:prstGeom>
        </p:spPr>
        <p:txBody>
          <a:bodyPr wrap="square">
            <a:spAutoFit/>
          </a:bodyPr>
          <a:lstStyle/>
          <a:p>
            <a:pPr>
              <a:lnSpc>
                <a:spcPct val="150000"/>
              </a:lnSpc>
            </a:pPr>
            <a:r>
              <a:rPr lang="en-US" sz="2200" dirty="0" err="1" smtClean="0">
                <a:latin typeface="Arial Black" panose="020B0A04020102020204" pitchFamily="34" charset="0"/>
              </a:rPr>
              <a:t>sA</a:t>
            </a:r>
            <a:r>
              <a:rPr lang="en-US" sz="2200" dirty="0" smtClean="0">
                <a:latin typeface="Arial Black" panose="020B0A04020102020204" pitchFamily="34" charset="0"/>
              </a:rPr>
              <a:t> * t		= 	</a:t>
            </a:r>
            <a:r>
              <a:rPr lang="en-US" sz="2200" dirty="0" err="1" smtClean="0">
                <a:latin typeface="Arial Black" panose="020B0A04020102020204" pitchFamily="34" charset="0"/>
              </a:rPr>
              <a:t>sB</a:t>
            </a:r>
            <a:r>
              <a:rPr lang="en-US" sz="2200" dirty="0" smtClean="0">
                <a:latin typeface="Arial Black" panose="020B0A04020102020204" pitchFamily="34" charset="0"/>
              </a:rPr>
              <a:t> * 4</a:t>
            </a:r>
          </a:p>
          <a:p>
            <a:pPr>
              <a:lnSpc>
                <a:spcPct val="150000"/>
              </a:lnSpc>
            </a:pPr>
            <a:r>
              <a:rPr lang="en-US" sz="2200" dirty="0" err="1" smtClean="0">
                <a:latin typeface="Arial Black" panose="020B0A04020102020204" pitchFamily="34" charset="0"/>
              </a:rPr>
              <a:t>sB</a:t>
            </a:r>
            <a:r>
              <a:rPr lang="en-US" sz="2200" dirty="0" smtClean="0">
                <a:latin typeface="Arial Black" panose="020B0A04020102020204" pitchFamily="34" charset="0"/>
              </a:rPr>
              <a:t> * t		= 	</a:t>
            </a:r>
            <a:r>
              <a:rPr lang="en-US" sz="2200" dirty="0" err="1" smtClean="0">
                <a:latin typeface="Arial Black" panose="020B0A04020102020204" pitchFamily="34" charset="0"/>
              </a:rPr>
              <a:t>sA</a:t>
            </a:r>
            <a:r>
              <a:rPr lang="en-US" sz="2200" dirty="0" smtClean="0">
                <a:latin typeface="Arial Black" panose="020B0A04020102020204" pitchFamily="34" charset="0"/>
              </a:rPr>
              <a:t> * 9</a:t>
            </a:r>
            <a:endParaRPr lang="en-US" sz="2200" dirty="0">
              <a:latin typeface="Arial Black" panose="020B0A04020102020204" pitchFamily="34" charset="0"/>
            </a:endParaRPr>
          </a:p>
        </p:txBody>
      </p:sp>
      <p:sp>
        <p:nvSpPr>
          <p:cNvPr id="12" name="Rectangle 11"/>
          <p:cNvSpPr/>
          <p:nvPr/>
        </p:nvSpPr>
        <p:spPr>
          <a:xfrm flipV="1">
            <a:off x="505384" y="5164188"/>
            <a:ext cx="3791892" cy="46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cxnSp>
        <p:nvCxnSpPr>
          <p:cNvPr id="13" name="Straight Connector 12"/>
          <p:cNvCxnSpPr/>
          <p:nvPr/>
        </p:nvCxnSpPr>
        <p:spPr>
          <a:xfrm flipH="1">
            <a:off x="1211962" y="4781048"/>
            <a:ext cx="335702" cy="297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60262" y="5290356"/>
            <a:ext cx="335702" cy="297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7630" y="5861168"/>
            <a:ext cx="4090374" cy="430887"/>
          </a:xfrm>
          <a:prstGeom prst="rect">
            <a:avLst/>
          </a:prstGeom>
          <a:noFill/>
        </p:spPr>
        <p:txBody>
          <a:bodyPr wrap="square" rtlCol="0">
            <a:spAutoFit/>
          </a:bodyPr>
          <a:lstStyle/>
          <a:p>
            <a:r>
              <a:rPr lang="en-US" sz="2200" dirty="0" smtClean="0">
                <a:latin typeface="Arial Black" panose="020B0A04020102020204" pitchFamily="34" charset="0"/>
              </a:rPr>
              <a:t>sA</a:t>
            </a:r>
            <a:r>
              <a:rPr lang="en-US" sz="2200" dirty="0">
                <a:latin typeface="Arial Black" panose="020B0A04020102020204" pitchFamily="34" charset="0"/>
              </a:rPr>
              <a:t>²</a:t>
            </a:r>
            <a:r>
              <a:rPr lang="en-US" sz="2200" dirty="0" smtClean="0">
                <a:latin typeface="Arial Black" panose="020B0A04020102020204" pitchFamily="34" charset="0"/>
              </a:rPr>
              <a:t> * 9 	= 	sB² * 4</a:t>
            </a:r>
          </a:p>
        </p:txBody>
      </p:sp>
      <p:sp>
        <p:nvSpPr>
          <p:cNvPr id="20" name="TextBox 19"/>
          <p:cNvSpPr txBox="1"/>
          <p:nvPr/>
        </p:nvSpPr>
        <p:spPr>
          <a:xfrm>
            <a:off x="5095932" y="3435569"/>
            <a:ext cx="782359" cy="1107996"/>
          </a:xfrm>
          <a:prstGeom prst="rect">
            <a:avLst/>
          </a:prstGeom>
          <a:noFill/>
        </p:spPr>
        <p:txBody>
          <a:bodyPr wrap="square" rtlCol="0">
            <a:spAutoFit/>
          </a:bodyPr>
          <a:lstStyle/>
          <a:p>
            <a:r>
              <a:rPr lang="en-US" sz="2200" dirty="0" smtClean="0">
                <a:latin typeface="Arial Black" panose="020B0A04020102020204" pitchFamily="34" charset="0"/>
              </a:rPr>
              <a:t>sA</a:t>
            </a:r>
            <a:r>
              <a:rPr lang="en-US" sz="2200" dirty="0">
                <a:latin typeface="Arial Black" panose="020B0A04020102020204" pitchFamily="34" charset="0"/>
              </a:rPr>
              <a:t>²</a:t>
            </a:r>
            <a:r>
              <a:rPr lang="en-US" sz="2200" dirty="0" smtClean="0">
                <a:latin typeface="Arial Black" panose="020B0A04020102020204" pitchFamily="34" charset="0"/>
              </a:rPr>
              <a:t> </a:t>
            </a:r>
          </a:p>
          <a:p>
            <a:r>
              <a:rPr lang="en-US" sz="2200" dirty="0" smtClean="0">
                <a:latin typeface="Arial Black" panose="020B0A04020102020204" pitchFamily="34" charset="0"/>
              </a:rPr>
              <a:t> </a:t>
            </a:r>
          </a:p>
          <a:p>
            <a:r>
              <a:rPr lang="en-US" sz="2200" dirty="0" smtClean="0">
                <a:latin typeface="Arial Black" panose="020B0A04020102020204" pitchFamily="34" charset="0"/>
              </a:rPr>
              <a:t>sB² </a:t>
            </a:r>
          </a:p>
        </p:txBody>
      </p:sp>
      <p:sp>
        <p:nvSpPr>
          <p:cNvPr id="21" name="Rectangle 20"/>
          <p:cNvSpPr/>
          <p:nvPr/>
        </p:nvSpPr>
        <p:spPr>
          <a:xfrm flipV="1">
            <a:off x="5080498" y="3946185"/>
            <a:ext cx="74107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2" name="Rectangle 21"/>
          <p:cNvSpPr/>
          <p:nvPr/>
        </p:nvSpPr>
        <p:spPr>
          <a:xfrm>
            <a:off x="6097211" y="3753600"/>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sp>
        <p:nvSpPr>
          <p:cNvPr id="23" name="TextBox 22"/>
          <p:cNvSpPr txBox="1"/>
          <p:nvPr/>
        </p:nvSpPr>
        <p:spPr>
          <a:xfrm>
            <a:off x="6562403" y="3437906"/>
            <a:ext cx="782359" cy="1107996"/>
          </a:xfrm>
          <a:prstGeom prst="rect">
            <a:avLst/>
          </a:prstGeom>
          <a:noFill/>
        </p:spPr>
        <p:txBody>
          <a:bodyPr wrap="square" rtlCol="0">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4 </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9 </a:t>
            </a:r>
          </a:p>
        </p:txBody>
      </p:sp>
      <p:sp>
        <p:nvSpPr>
          <p:cNvPr id="24" name="Rectangle 23"/>
          <p:cNvSpPr/>
          <p:nvPr/>
        </p:nvSpPr>
        <p:spPr>
          <a:xfrm flipV="1">
            <a:off x="6546969" y="3948520"/>
            <a:ext cx="6173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5" name="Rectangle 24"/>
          <p:cNvSpPr/>
          <p:nvPr/>
        </p:nvSpPr>
        <p:spPr>
          <a:xfrm>
            <a:off x="5025285" y="4610190"/>
            <a:ext cx="3723179" cy="2123658"/>
          </a:xfrm>
          <a:prstGeom prst="rect">
            <a:avLst/>
          </a:prstGeom>
        </p:spPr>
        <p:txBody>
          <a:bodyPr wrap="square">
            <a:spAutoFit/>
          </a:bodyPr>
          <a:lstStyle/>
          <a:p>
            <a:pPr>
              <a:lnSpc>
                <a:spcPct val="150000"/>
              </a:lnSpc>
            </a:pPr>
            <a:r>
              <a:rPr lang="en-US" sz="2200" dirty="0" err="1">
                <a:latin typeface="Arial Black" panose="020B0A04020102020204" pitchFamily="34" charset="0"/>
              </a:rPr>
              <a:t>sA</a:t>
            </a: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err="1" smtClean="0">
                <a:latin typeface="Arial Black" panose="020B0A04020102020204" pitchFamily="34" charset="0"/>
              </a:rPr>
              <a:t>sB</a:t>
            </a:r>
            <a:r>
              <a:rPr lang="en-US" sz="2200" dirty="0" smtClean="0">
                <a:latin typeface="Arial Black" panose="020B0A04020102020204" pitchFamily="34" charset="0"/>
              </a:rPr>
              <a:t> = 2 : 3</a:t>
            </a:r>
          </a:p>
          <a:p>
            <a:pPr>
              <a:lnSpc>
                <a:spcPct val="150000"/>
              </a:lnSpc>
            </a:pPr>
            <a:r>
              <a:rPr lang="en-US" sz="2200" dirty="0" smtClean="0">
                <a:latin typeface="Arial Black" panose="020B0A04020102020204" pitchFamily="34" charset="0"/>
              </a:rPr>
              <a:t>       </a:t>
            </a:r>
            <a:r>
              <a:rPr lang="en-US" sz="2200" dirty="0" err="1" smtClean="0">
                <a:latin typeface="Arial Black" panose="020B0A04020102020204" pitchFamily="34" charset="0"/>
              </a:rPr>
              <a:t>sA</a:t>
            </a:r>
            <a:r>
              <a:rPr lang="en-US" sz="2200" dirty="0" smtClean="0">
                <a:latin typeface="Arial Black" panose="020B0A04020102020204" pitchFamily="34" charset="0"/>
              </a:rPr>
              <a:t> = 80</a:t>
            </a:r>
          </a:p>
          <a:p>
            <a:pPr>
              <a:lnSpc>
                <a:spcPct val="150000"/>
              </a:lnSpc>
            </a:pPr>
            <a:r>
              <a:rPr lang="en-US" sz="2200" dirty="0" smtClean="0">
                <a:latin typeface="Arial Black" panose="020B0A04020102020204" pitchFamily="34" charset="0"/>
              </a:rPr>
              <a:t>       2x = 80</a:t>
            </a:r>
          </a:p>
          <a:p>
            <a:pPr>
              <a:lnSpc>
                <a:spcPct val="150000"/>
              </a:lnSpc>
            </a:pPr>
            <a:r>
              <a:rPr lang="en-US" sz="2200" dirty="0" smtClean="0">
                <a:latin typeface="Arial Black" panose="020B0A04020102020204" pitchFamily="34" charset="0"/>
              </a:rPr>
              <a:t>       3x = 120</a:t>
            </a:r>
          </a:p>
        </p:txBody>
      </p:sp>
      <p:sp>
        <p:nvSpPr>
          <p:cNvPr id="26" name="Rectangle 25"/>
          <p:cNvSpPr/>
          <p:nvPr/>
        </p:nvSpPr>
        <p:spPr>
          <a:xfrm>
            <a:off x="2622319" y="6292055"/>
            <a:ext cx="1804468" cy="547650"/>
          </a:xfrm>
          <a:prstGeom prst="rect">
            <a:avLst/>
          </a:prstGeom>
        </p:spPr>
        <p:txBody>
          <a:bodyPr wrap="none">
            <a:spAutoFit/>
          </a:bodyPr>
          <a:lstStyle/>
          <a:p>
            <a:pPr>
              <a:lnSpc>
                <a:spcPct val="150000"/>
              </a:lnSpc>
            </a:pPr>
            <a:r>
              <a:rPr lang="en-US" sz="2200" dirty="0">
                <a:latin typeface="Arial Black" panose="020B0A04020102020204" pitchFamily="34" charset="0"/>
              </a:rPr>
              <a:t>Answer : c</a:t>
            </a:r>
            <a:endParaRPr lang="en-IN" sz="2200" dirty="0"/>
          </a:p>
        </p:txBody>
      </p:sp>
    </p:spTree>
    <p:extLst>
      <p:ext uri="{BB962C8B-B14F-4D97-AF65-F5344CB8AC3E}">
        <p14:creationId xmlns:p14="http://schemas.microsoft.com/office/powerpoint/2010/main" val="272590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P spid="7" grpId="0"/>
      <p:bldP spid="8" grpId="0"/>
      <p:bldP spid="9" grpId="0"/>
      <p:bldP spid="11" grpId="0"/>
      <p:bldP spid="12" grpId="0" animBg="1"/>
      <p:bldP spid="19" grpId="0"/>
      <p:bldP spid="20" grpId="0"/>
      <p:bldP spid="21" grpId="0" animBg="1"/>
      <p:bldP spid="22" grpId="0"/>
      <p:bldP spid="23" grpId="0"/>
      <p:bldP spid="24"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260648"/>
            <a:ext cx="3384376" cy="547522"/>
          </a:xfrm>
          <a:prstGeom prst="rect">
            <a:avLst/>
          </a:prstGeom>
        </p:spPr>
        <p:txBody>
          <a:bodyPr wrap="square">
            <a:spAutoFit/>
          </a:bodyPr>
          <a:lstStyle/>
          <a:p>
            <a:pPr algn="ctr">
              <a:lnSpc>
                <a:spcPct val="150000"/>
              </a:lnSpc>
            </a:pPr>
            <a:r>
              <a:rPr lang="en-US" sz="2200" dirty="0" smtClean="0">
                <a:latin typeface="Arial Black" panose="020B0A04020102020204" pitchFamily="34" charset="0"/>
              </a:rPr>
              <a:t>Boats and Streams</a:t>
            </a:r>
          </a:p>
        </p:txBody>
      </p:sp>
      <p:sp>
        <p:nvSpPr>
          <p:cNvPr id="3" name="Rectangle 2"/>
          <p:cNvSpPr/>
          <p:nvPr/>
        </p:nvSpPr>
        <p:spPr>
          <a:xfrm>
            <a:off x="791580" y="1412776"/>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Down stream</a:t>
            </a:r>
          </a:p>
        </p:txBody>
      </p:sp>
      <p:sp>
        <p:nvSpPr>
          <p:cNvPr id="4" name="Rectangle 3"/>
          <p:cNvSpPr/>
          <p:nvPr/>
        </p:nvSpPr>
        <p:spPr>
          <a:xfrm>
            <a:off x="3803884" y="1412776"/>
            <a:ext cx="2712332"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Same direction</a:t>
            </a:r>
          </a:p>
        </p:txBody>
      </p:sp>
      <p:sp>
        <p:nvSpPr>
          <p:cNvPr id="5" name="Rectangle 4"/>
          <p:cNvSpPr/>
          <p:nvPr/>
        </p:nvSpPr>
        <p:spPr>
          <a:xfrm>
            <a:off x="3803884" y="2276872"/>
            <a:ext cx="2712332" cy="547522"/>
          </a:xfrm>
          <a:prstGeom prst="rect">
            <a:avLst/>
          </a:prstGeom>
        </p:spPr>
        <p:txBody>
          <a:bodyPr wrap="square">
            <a:spAutoFit/>
          </a:bodyPr>
          <a:lstStyle/>
          <a:p>
            <a:pPr>
              <a:lnSpc>
                <a:spcPct val="150000"/>
              </a:lnSpc>
            </a:pPr>
            <a:r>
              <a:rPr lang="en-US" sz="2200" dirty="0" smtClean="0">
                <a:latin typeface="Arial Black" panose="020B0A04020102020204" pitchFamily="34" charset="0"/>
              </a:rPr>
              <a:t>S = </a:t>
            </a:r>
            <a:r>
              <a:rPr lang="en-US" sz="2200" dirty="0" err="1" smtClean="0">
                <a:latin typeface="Arial Black" panose="020B0A04020102020204" pitchFamily="34" charset="0"/>
              </a:rPr>
              <a:t>sb</a:t>
            </a:r>
            <a:r>
              <a:rPr lang="en-US" sz="2200" dirty="0" smtClean="0">
                <a:latin typeface="Arial Black" panose="020B0A04020102020204" pitchFamily="34" charset="0"/>
              </a:rPr>
              <a:t> + </a:t>
            </a:r>
            <a:r>
              <a:rPr lang="en-US" sz="2200" dirty="0" err="1" smtClean="0">
                <a:latin typeface="Arial Black" panose="020B0A04020102020204" pitchFamily="34" charset="0"/>
              </a:rPr>
              <a:t>sr</a:t>
            </a:r>
            <a:endParaRPr lang="en-US" sz="2200" dirty="0" smtClean="0">
              <a:latin typeface="Arial Black" panose="020B0A04020102020204" pitchFamily="34" charset="0"/>
            </a:endParaRPr>
          </a:p>
        </p:txBody>
      </p:sp>
      <p:sp>
        <p:nvSpPr>
          <p:cNvPr id="6" name="Rectangle 5"/>
          <p:cNvSpPr/>
          <p:nvPr/>
        </p:nvSpPr>
        <p:spPr>
          <a:xfrm>
            <a:off x="791580" y="3117993"/>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Up stream</a:t>
            </a:r>
          </a:p>
        </p:txBody>
      </p:sp>
      <p:sp>
        <p:nvSpPr>
          <p:cNvPr id="7" name="Rectangle 6"/>
          <p:cNvSpPr/>
          <p:nvPr/>
        </p:nvSpPr>
        <p:spPr>
          <a:xfrm>
            <a:off x="3803884" y="3117993"/>
            <a:ext cx="3216388"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Opposite direction</a:t>
            </a:r>
          </a:p>
        </p:txBody>
      </p:sp>
      <p:sp>
        <p:nvSpPr>
          <p:cNvPr id="8" name="Rectangle 7"/>
          <p:cNvSpPr/>
          <p:nvPr/>
        </p:nvSpPr>
        <p:spPr>
          <a:xfrm>
            <a:off x="3803884" y="3982089"/>
            <a:ext cx="2712332"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S = </a:t>
            </a:r>
            <a:r>
              <a:rPr lang="en-US" sz="2200" dirty="0" err="1" smtClean="0">
                <a:latin typeface="Arial Black" panose="020B0A04020102020204" pitchFamily="34" charset="0"/>
              </a:rPr>
              <a:t>sb</a:t>
            </a:r>
            <a:r>
              <a:rPr lang="en-US" sz="2200" dirty="0" smtClean="0">
                <a:latin typeface="Arial Black" panose="020B0A04020102020204" pitchFamily="34" charset="0"/>
              </a:rPr>
              <a:t> - </a:t>
            </a:r>
            <a:r>
              <a:rPr lang="en-US" sz="2200" dirty="0" err="1" smtClean="0">
                <a:latin typeface="Arial Black" panose="020B0A04020102020204" pitchFamily="34" charset="0"/>
              </a:rPr>
              <a:t>sr</a:t>
            </a:r>
            <a:endParaRPr lang="en-US" sz="2200" dirty="0" smtClean="0">
              <a:latin typeface="Arial Black" panose="020B0A04020102020204" pitchFamily="34" charset="0"/>
            </a:endParaRPr>
          </a:p>
        </p:txBody>
      </p:sp>
    </p:spTree>
    <p:extLst>
      <p:ext uri="{BB962C8B-B14F-4D97-AF65-F5344CB8AC3E}">
        <p14:creationId xmlns:p14="http://schemas.microsoft.com/office/powerpoint/2010/main" val="230446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107996"/>
          </a:xfrm>
          <a:prstGeom prst="rect">
            <a:avLst/>
          </a:prstGeom>
        </p:spPr>
        <p:txBody>
          <a:bodyPr wrap="square">
            <a:spAutoFit/>
          </a:bodyPr>
          <a:lstStyle/>
          <a:p>
            <a:r>
              <a:rPr lang="en-IN" sz="2200" b="1" dirty="0"/>
              <a:t>17. A boat travels 40 km upstream in 8 hours and 60 km downstream in 4 hours. What is the speed of the current?</a:t>
            </a:r>
          </a:p>
          <a:p>
            <a:r>
              <a:rPr lang="en-IN" sz="2200" b="1" dirty="0"/>
              <a:t>a) 6 km/hr	</a:t>
            </a:r>
            <a:r>
              <a:rPr lang="en-IN" sz="2200" b="1" dirty="0" smtClean="0"/>
              <a:t>b</a:t>
            </a:r>
            <a:r>
              <a:rPr lang="en-IN" sz="2200" b="1" dirty="0"/>
              <a:t>) 5 km/hr	</a:t>
            </a:r>
            <a:r>
              <a:rPr lang="en-IN" sz="2200" b="1" dirty="0" smtClean="0"/>
              <a:t>c</a:t>
            </a:r>
            <a:r>
              <a:rPr lang="en-IN" sz="2200" b="1" dirty="0"/>
              <a:t>) 7 km/hr	</a:t>
            </a:r>
            <a:r>
              <a:rPr lang="en-IN" sz="2200" b="1" dirty="0" smtClean="0"/>
              <a:t>d</a:t>
            </a:r>
            <a:r>
              <a:rPr lang="en-IN" sz="2200" b="1" dirty="0"/>
              <a:t>) 4 km/hr</a:t>
            </a:r>
          </a:p>
        </p:txBody>
      </p:sp>
      <p:sp>
        <p:nvSpPr>
          <p:cNvPr id="3" name="Rectangle 2"/>
          <p:cNvSpPr/>
          <p:nvPr/>
        </p:nvSpPr>
        <p:spPr>
          <a:xfrm>
            <a:off x="6444208" y="5229200"/>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Answer : b</a:t>
            </a:r>
          </a:p>
        </p:txBody>
      </p:sp>
      <p:sp>
        <p:nvSpPr>
          <p:cNvPr id="4" name="Rectangle 3"/>
          <p:cNvSpPr/>
          <p:nvPr/>
        </p:nvSpPr>
        <p:spPr>
          <a:xfrm>
            <a:off x="791580" y="1484784"/>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Up stream</a:t>
            </a:r>
          </a:p>
        </p:txBody>
      </p:sp>
      <p:sp>
        <p:nvSpPr>
          <p:cNvPr id="5" name="Rectangle 4"/>
          <p:cNvSpPr/>
          <p:nvPr/>
        </p:nvSpPr>
        <p:spPr>
          <a:xfrm>
            <a:off x="3635896" y="1484784"/>
            <a:ext cx="1872208" cy="600164"/>
          </a:xfrm>
          <a:prstGeom prst="rect">
            <a:avLst/>
          </a:prstGeom>
        </p:spPr>
        <p:txBody>
          <a:bodyPr wrap="square">
            <a:spAutoFit/>
          </a:bodyPr>
          <a:lstStyle/>
          <a:p>
            <a:pPr>
              <a:lnSpc>
                <a:spcPct val="150000"/>
              </a:lnSpc>
            </a:pPr>
            <a:r>
              <a:rPr lang="en-US" sz="2200" dirty="0">
                <a:latin typeface="Arial Black" panose="020B0A04020102020204" pitchFamily="34" charset="0"/>
              </a:rPr>
              <a:t>s</a:t>
            </a:r>
            <a:r>
              <a:rPr lang="en-US" sz="2200" dirty="0" smtClean="0">
                <a:latin typeface="Arial Black" panose="020B0A04020102020204" pitchFamily="34" charset="0"/>
              </a:rPr>
              <a:t> = 40 / 8</a:t>
            </a:r>
          </a:p>
        </p:txBody>
      </p:sp>
      <p:sp>
        <p:nvSpPr>
          <p:cNvPr id="6" name="Rectangle 5"/>
          <p:cNvSpPr/>
          <p:nvPr/>
        </p:nvSpPr>
        <p:spPr>
          <a:xfrm>
            <a:off x="5940152" y="1484784"/>
            <a:ext cx="2376264" cy="600164"/>
          </a:xfrm>
          <a:prstGeom prst="rect">
            <a:avLst/>
          </a:prstGeom>
        </p:spPr>
        <p:txBody>
          <a:bodyPr wrap="square">
            <a:spAutoFit/>
          </a:bodyPr>
          <a:lstStyle/>
          <a:p>
            <a:pPr>
              <a:lnSpc>
                <a:spcPct val="150000"/>
              </a:lnSpc>
            </a:pPr>
            <a:r>
              <a:rPr lang="en-US" sz="2200" dirty="0">
                <a:latin typeface="Arial Black" panose="020B0A04020102020204" pitchFamily="34" charset="0"/>
              </a:rPr>
              <a:t>s</a:t>
            </a:r>
            <a:r>
              <a:rPr lang="en-US" sz="2200" dirty="0" smtClean="0">
                <a:latin typeface="Arial Black" panose="020B0A04020102020204" pitchFamily="34" charset="0"/>
              </a:rPr>
              <a:t> = 5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p:txBody>
      </p:sp>
      <p:sp>
        <p:nvSpPr>
          <p:cNvPr id="7" name="Rectangle 6"/>
          <p:cNvSpPr/>
          <p:nvPr/>
        </p:nvSpPr>
        <p:spPr>
          <a:xfrm>
            <a:off x="3635896" y="1953928"/>
            <a:ext cx="2376264" cy="547522"/>
          </a:xfrm>
          <a:prstGeom prst="rect">
            <a:avLst/>
          </a:prstGeom>
        </p:spPr>
        <p:txBody>
          <a:bodyPr wrap="square">
            <a:spAutoFit/>
          </a:bodyPr>
          <a:lstStyle/>
          <a:p>
            <a:pPr>
              <a:lnSpc>
                <a:spcPct val="150000"/>
              </a:lnSpc>
            </a:pPr>
            <a:r>
              <a:rPr lang="en-US" sz="2200" dirty="0" err="1">
                <a:latin typeface="Arial Black" panose="020B0A04020102020204" pitchFamily="34" charset="0"/>
              </a:rPr>
              <a:t>s</a:t>
            </a:r>
            <a:r>
              <a:rPr lang="en-US" sz="2200" dirty="0" err="1" smtClean="0">
                <a:latin typeface="Arial Black" panose="020B0A04020102020204" pitchFamily="34" charset="0"/>
              </a:rPr>
              <a:t>b</a:t>
            </a:r>
            <a:r>
              <a:rPr lang="en-US" sz="2200" dirty="0" smtClean="0">
                <a:latin typeface="Arial Black" panose="020B0A04020102020204" pitchFamily="34" charset="0"/>
              </a:rPr>
              <a:t> – </a:t>
            </a:r>
            <a:r>
              <a:rPr lang="en-US" sz="2200" dirty="0" err="1" smtClean="0">
                <a:latin typeface="Arial Black" panose="020B0A04020102020204" pitchFamily="34" charset="0"/>
              </a:rPr>
              <a:t>sc</a:t>
            </a:r>
            <a:r>
              <a:rPr lang="en-US" sz="2200" dirty="0" smtClean="0">
                <a:latin typeface="Arial Black" panose="020B0A04020102020204" pitchFamily="34" charset="0"/>
              </a:rPr>
              <a:t> = 5 </a:t>
            </a:r>
          </a:p>
        </p:txBody>
      </p:sp>
      <p:sp>
        <p:nvSpPr>
          <p:cNvPr id="8" name="Rectangle 7"/>
          <p:cNvSpPr/>
          <p:nvPr/>
        </p:nvSpPr>
        <p:spPr>
          <a:xfrm>
            <a:off x="791580" y="2531592"/>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Down stream</a:t>
            </a:r>
          </a:p>
        </p:txBody>
      </p:sp>
      <p:sp>
        <p:nvSpPr>
          <p:cNvPr id="9" name="Rectangle 8"/>
          <p:cNvSpPr/>
          <p:nvPr/>
        </p:nvSpPr>
        <p:spPr>
          <a:xfrm>
            <a:off x="3635896" y="2531592"/>
            <a:ext cx="1872208" cy="600164"/>
          </a:xfrm>
          <a:prstGeom prst="rect">
            <a:avLst/>
          </a:prstGeom>
        </p:spPr>
        <p:txBody>
          <a:bodyPr wrap="square">
            <a:spAutoFit/>
          </a:bodyPr>
          <a:lstStyle/>
          <a:p>
            <a:pPr>
              <a:lnSpc>
                <a:spcPct val="150000"/>
              </a:lnSpc>
            </a:pPr>
            <a:r>
              <a:rPr lang="en-US" sz="2200" dirty="0">
                <a:latin typeface="Arial Black" panose="020B0A04020102020204" pitchFamily="34" charset="0"/>
              </a:rPr>
              <a:t>s</a:t>
            </a:r>
            <a:r>
              <a:rPr lang="en-US" sz="2200" dirty="0" smtClean="0">
                <a:latin typeface="Arial Black" panose="020B0A04020102020204" pitchFamily="34" charset="0"/>
              </a:rPr>
              <a:t> = 60 / 4</a:t>
            </a:r>
          </a:p>
        </p:txBody>
      </p:sp>
      <p:sp>
        <p:nvSpPr>
          <p:cNvPr id="10" name="Rectangle 9"/>
          <p:cNvSpPr/>
          <p:nvPr/>
        </p:nvSpPr>
        <p:spPr>
          <a:xfrm>
            <a:off x="5940152" y="2531592"/>
            <a:ext cx="2376264" cy="600164"/>
          </a:xfrm>
          <a:prstGeom prst="rect">
            <a:avLst/>
          </a:prstGeom>
        </p:spPr>
        <p:txBody>
          <a:bodyPr wrap="square">
            <a:spAutoFit/>
          </a:bodyPr>
          <a:lstStyle/>
          <a:p>
            <a:pPr>
              <a:lnSpc>
                <a:spcPct val="150000"/>
              </a:lnSpc>
            </a:pPr>
            <a:r>
              <a:rPr lang="en-US" sz="2200" dirty="0">
                <a:latin typeface="Arial Black" panose="020B0A04020102020204" pitchFamily="34" charset="0"/>
              </a:rPr>
              <a:t>s</a:t>
            </a:r>
            <a:r>
              <a:rPr lang="en-US" sz="2200" dirty="0" smtClean="0">
                <a:latin typeface="Arial Black" panose="020B0A04020102020204" pitchFamily="34" charset="0"/>
              </a:rPr>
              <a:t> = 15 km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p:txBody>
      </p:sp>
      <p:sp>
        <p:nvSpPr>
          <p:cNvPr id="11" name="Rectangle 10"/>
          <p:cNvSpPr/>
          <p:nvPr/>
        </p:nvSpPr>
        <p:spPr>
          <a:xfrm>
            <a:off x="3635896" y="3000736"/>
            <a:ext cx="2376264" cy="600164"/>
          </a:xfrm>
          <a:prstGeom prst="rect">
            <a:avLst/>
          </a:prstGeom>
        </p:spPr>
        <p:txBody>
          <a:bodyPr wrap="square">
            <a:spAutoFit/>
          </a:bodyPr>
          <a:lstStyle/>
          <a:p>
            <a:pPr>
              <a:lnSpc>
                <a:spcPct val="150000"/>
              </a:lnSpc>
            </a:pPr>
            <a:r>
              <a:rPr lang="en-US" sz="2200" dirty="0" err="1">
                <a:latin typeface="Arial Black" panose="020B0A04020102020204" pitchFamily="34" charset="0"/>
              </a:rPr>
              <a:t>s</a:t>
            </a:r>
            <a:r>
              <a:rPr lang="en-US" sz="2200" dirty="0" err="1" smtClean="0">
                <a:latin typeface="Arial Black" panose="020B0A04020102020204" pitchFamily="34" charset="0"/>
              </a:rPr>
              <a:t>b</a:t>
            </a:r>
            <a:r>
              <a:rPr lang="en-US" sz="2200" dirty="0" smtClean="0">
                <a:latin typeface="Arial Black" panose="020B0A04020102020204" pitchFamily="34" charset="0"/>
              </a:rPr>
              <a:t> + </a:t>
            </a:r>
            <a:r>
              <a:rPr lang="en-US" sz="2200" dirty="0" err="1" smtClean="0">
                <a:latin typeface="Arial Black" panose="020B0A04020102020204" pitchFamily="34" charset="0"/>
              </a:rPr>
              <a:t>sc</a:t>
            </a:r>
            <a:r>
              <a:rPr lang="en-US" sz="2200" dirty="0" smtClean="0">
                <a:latin typeface="Arial Black" panose="020B0A04020102020204" pitchFamily="34" charset="0"/>
              </a:rPr>
              <a:t> = 15 </a:t>
            </a:r>
          </a:p>
        </p:txBody>
      </p:sp>
      <p:sp>
        <p:nvSpPr>
          <p:cNvPr id="12" name="Rectangle 11"/>
          <p:cNvSpPr/>
          <p:nvPr/>
        </p:nvSpPr>
        <p:spPr>
          <a:xfrm>
            <a:off x="3635896" y="3429000"/>
            <a:ext cx="237626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     2 </a:t>
            </a:r>
            <a:r>
              <a:rPr lang="en-US" sz="2200" dirty="0" err="1" smtClean="0">
                <a:latin typeface="Arial Black" panose="020B0A04020102020204" pitchFamily="34" charset="0"/>
              </a:rPr>
              <a:t>sb</a:t>
            </a:r>
            <a:r>
              <a:rPr lang="en-US" sz="2200" dirty="0" smtClean="0">
                <a:latin typeface="Arial Black" panose="020B0A04020102020204" pitchFamily="34" charset="0"/>
              </a:rPr>
              <a:t> = 20 </a:t>
            </a:r>
          </a:p>
        </p:txBody>
      </p:sp>
      <p:sp>
        <p:nvSpPr>
          <p:cNvPr id="13" name="Rectangle 12"/>
          <p:cNvSpPr/>
          <p:nvPr/>
        </p:nvSpPr>
        <p:spPr>
          <a:xfrm>
            <a:off x="395536" y="3429000"/>
            <a:ext cx="309634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Add the </a:t>
            </a:r>
            <a:r>
              <a:rPr lang="en-US" sz="2200" dirty="0" err="1" smtClean="0">
                <a:latin typeface="Arial Black" panose="020B0A04020102020204" pitchFamily="34" charset="0"/>
              </a:rPr>
              <a:t>equatios</a:t>
            </a:r>
            <a:r>
              <a:rPr lang="en-US" sz="2200" dirty="0" smtClean="0">
                <a:latin typeface="Arial Black" panose="020B0A04020102020204" pitchFamily="34" charset="0"/>
              </a:rPr>
              <a:t> </a:t>
            </a:r>
          </a:p>
        </p:txBody>
      </p:sp>
      <p:cxnSp>
        <p:nvCxnSpPr>
          <p:cNvPr id="14" name="Straight Connector 13"/>
          <p:cNvCxnSpPr/>
          <p:nvPr/>
        </p:nvCxnSpPr>
        <p:spPr>
          <a:xfrm flipH="1">
            <a:off x="4404149" y="2110021"/>
            <a:ext cx="335702" cy="39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429580" y="3086353"/>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85611" y="3429000"/>
            <a:ext cx="237626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      </a:t>
            </a:r>
            <a:r>
              <a:rPr lang="en-US" sz="2200" dirty="0" err="1" smtClean="0">
                <a:latin typeface="Arial Black" panose="020B0A04020102020204" pitchFamily="34" charset="0"/>
              </a:rPr>
              <a:t>sb</a:t>
            </a:r>
            <a:r>
              <a:rPr lang="en-US" sz="2200" dirty="0" smtClean="0">
                <a:latin typeface="Arial Black" panose="020B0A04020102020204" pitchFamily="34" charset="0"/>
              </a:rPr>
              <a:t> = 10 </a:t>
            </a:r>
          </a:p>
        </p:txBody>
      </p:sp>
      <p:sp>
        <p:nvSpPr>
          <p:cNvPr id="19" name="Rectangle 18"/>
          <p:cNvSpPr/>
          <p:nvPr/>
        </p:nvSpPr>
        <p:spPr>
          <a:xfrm>
            <a:off x="5865395" y="4159263"/>
            <a:ext cx="237626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      </a:t>
            </a:r>
            <a:r>
              <a:rPr lang="en-US" sz="2200" dirty="0" err="1" smtClean="0">
                <a:latin typeface="Arial Black" panose="020B0A04020102020204" pitchFamily="34" charset="0"/>
              </a:rPr>
              <a:t>sc</a:t>
            </a:r>
            <a:r>
              <a:rPr lang="en-US" sz="2200" dirty="0" smtClean="0">
                <a:latin typeface="Arial Black" panose="020B0A04020102020204" pitchFamily="34" charset="0"/>
              </a:rPr>
              <a:t> = 5 </a:t>
            </a:r>
          </a:p>
        </p:txBody>
      </p:sp>
    </p:spTree>
    <p:extLst>
      <p:ext uri="{BB962C8B-B14F-4D97-AF65-F5344CB8AC3E}">
        <p14:creationId xmlns:p14="http://schemas.microsoft.com/office/powerpoint/2010/main" val="349028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a:t>18. The current of a river is 3 mph. A boat takes the same time to go 12 miles downstream as it takes to go 8 miles upstream. Find the speed of the boat in still water. </a:t>
            </a:r>
          </a:p>
          <a:p>
            <a:r>
              <a:rPr lang="en-IN" sz="2200" b="1" dirty="0"/>
              <a:t>a) 15 mph	</a:t>
            </a:r>
            <a:r>
              <a:rPr lang="en-IN" sz="2200" b="1" dirty="0" smtClean="0"/>
              <a:t>b</a:t>
            </a:r>
            <a:r>
              <a:rPr lang="en-IN" sz="2200" b="1" dirty="0"/>
              <a:t>) 12 mph	</a:t>
            </a:r>
            <a:r>
              <a:rPr lang="en-IN" sz="2200" b="1" dirty="0" smtClean="0"/>
              <a:t>c</a:t>
            </a:r>
            <a:r>
              <a:rPr lang="en-IN" sz="2200" b="1" dirty="0"/>
              <a:t>) 16 mph	</a:t>
            </a:r>
            <a:r>
              <a:rPr lang="en-IN" sz="2200" b="1" dirty="0" smtClean="0"/>
              <a:t>d</a:t>
            </a:r>
            <a:r>
              <a:rPr lang="en-IN" sz="2200" b="1" dirty="0"/>
              <a:t>) 18 mph</a:t>
            </a:r>
          </a:p>
        </p:txBody>
      </p:sp>
      <p:sp>
        <p:nvSpPr>
          <p:cNvPr id="3" name="Rectangle 2"/>
          <p:cNvSpPr/>
          <p:nvPr/>
        </p:nvSpPr>
        <p:spPr>
          <a:xfrm>
            <a:off x="814888" y="1772816"/>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Down stream</a:t>
            </a:r>
          </a:p>
        </p:txBody>
      </p:sp>
      <p:sp>
        <p:nvSpPr>
          <p:cNvPr id="4" name="Rectangle 3"/>
          <p:cNvSpPr/>
          <p:nvPr/>
        </p:nvSpPr>
        <p:spPr>
          <a:xfrm>
            <a:off x="3491880" y="1770906"/>
            <a:ext cx="3024336"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t = 12 / (</a:t>
            </a:r>
            <a:r>
              <a:rPr lang="en-US" sz="2200" dirty="0" err="1" smtClean="0">
                <a:latin typeface="Arial Black" panose="020B0A04020102020204" pitchFamily="34" charset="0"/>
              </a:rPr>
              <a:t>sb</a:t>
            </a:r>
            <a:r>
              <a:rPr lang="en-US" sz="2200" dirty="0" smtClean="0">
                <a:latin typeface="Arial Black" panose="020B0A04020102020204" pitchFamily="34" charset="0"/>
              </a:rPr>
              <a:t> + 3)</a:t>
            </a:r>
          </a:p>
        </p:txBody>
      </p:sp>
      <p:sp>
        <p:nvSpPr>
          <p:cNvPr id="5" name="Rectangle 4"/>
          <p:cNvSpPr/>
          <p:nvPr/>
        </p:nvSpPr>
        <p:spPr>
          <a:xfrm>
            <a:off x="814888" y="2984927"/>
            <a:ext cx="5269280" cy="547522"/>
          </a:xfrm>
          <a:prstGeom prst="rect">
            <a:avLst/>
          </a:prstGeom>
        </p:spPr>
        <p:txBody>
          <a:bodyPr wrap="square">
            <a:spAutoFit/>
          </a:bodyPr>
          <a:lstStyle/>
          <a:p>
            <a:pPr>
              <a:lnSpc>
                <a:spcPct val="150000"/>
              </a:lnSpc>
            </a:pPr>
            <a:r>
              <a:rPr lang="en-US" sz="2200" dirty="0" smtClean="0">
                <a:latin typeface="Arial Black" panose="020B0A04020102020204" pitchFamily="34" charset="0"/>
              </a:rPr>
              <a:t>Time same</a:t>
            </a:r>
          </a:p>
        </p:txBody>
      </p:sp>
      <p:sp>
        <p:nvSpPr>
          <p:cNvPr id="6" name="Rectangle 5"/>
          <p:cNvSpPr/>
          <p:nvPr/>
        </p:nvSpPr>
        <p:spPr>
          <a:xfrm>
            <a:off x="814888" y="2378881"/>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Up stream</a:t>
            </a:r>
          </a:p>
        </p:txBody>
      </p:sp>
      <p:sp>
        <p:nvSpPr>
          <p:cNvPr id="7" name="Rectangle 6"/>
          <p:cNvSpPr/>
          <p:nvPr/>
        </p:nvSpPr>
        <p:spPr>
          <a:xfrm>
            <a:off x="3455876" y="2396657"/>
            <a:ext cx="2304256"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t = 8 / (</a:t>
            </a:r>
            <a:r>
              <a:rPr lang="en-US" sz="2200" dirty="0" err="1" smtClean="0">
                <a:latin typeface="Arial Black" panose="020B0A04020102020204" pitchFamily="34" charset="0"/>
              </a:rPr>
              <a:t>sb</a:t>
            </a:r>
            <a:r>
              <a:rPr lang="en-US" sz="2200" dirty="0" smtClean="0">
                <a:latin typeface="Arial Black" panose="020B0A04020102020204" pitchFamily="34" charset="0"/>
              </a:rPr>
              <a:t> – 3)</a:t>
            </a:r>
          </a:p>
        </p:txBody>
      </p:sp>
      <p:sp>
        <p:nvSpPr>
          <p:cNvPr id="8" name="TextBox 7"/>
          <p:cNvSpPr txBox="1"/>
          <p:nvPr/>
        </p:nvSpPr>
        <p:spPr>
          <a:xfrm>
            <a:off x="1985019" y="3630489"/>
            <a:ext cx="1170130" cy="1107996"/>
          </a:xfrm>
          <a:prstGeom prst="rect">
            <a:avLst/>
          </a:prstGeom>
          <a:noFill/>
        </p:spPr>
        <p:txBody>
          <a:bodyPr wrap="square" rtlCol="0">
            <a:spAutoFit/>
          </a:bodyPr>
          <a:lstStyle/>
          <a:p>
            <a:r>
              <a:rPr lang="en-US" sz="2200" dirty="0" smtClean="0">
                <a:latin typeface="Arial Black" panose="020B0A04020102020204" pitchFamily="34" charset="0"/>
              </a:rPr>
              <a:t>  12 </a:t>
            </a:r>
          </a:p>
          <a:p>
            <a:r>
              <a:rPr lang="en-US" sz="2200" dirty="0" smtClean="0">
                <a:latin typeface="Arial Black" panose="020B0A04020102020204" pitchFamily="34" charset="0"/>
              </a:rPr>
              <a:t> </a:t>
            </a:r>
          </a:p>
          <a:p>
            <a:r>
              <a:rPr lang="en-US" sz="2200" dirty="0" err="1">
                <a:latin typeface="Arial Black" panose="020B0A04020102020204" pitchFamily="34" charset="0"/>
              </a:rPr>
              <a:t>s</a:t>
            </a:r>
            <a:r>
              <a:rPr lang="en-US" sz="2200" dirty="0" err="1" smtClean="0">
                <a:latin typeface="Arial Black" panose="020B0A04020102020204" pitchFamily="34" charset="0"/>
              </a:rPr>
              <a:t>b</a:t>
            </a:r>
            <a:r>
              <a:rPr lang="en-US" sz="2200" dirty="0" smtClean="0">
                <a:latin typeface="Arial Black" panose="020B0A04020102020204" pitchFamily="34" charset="0"/>
              </a:rPr>
              <a:t> + 3 </a:t>
            </a:r>
          </a:p>
        </p:txBody>
      </p:sp>
      <p:sp>
        <p:nvSpPr>
          <p:cNvPr id="9" name="Rectangle 8"/>
          <p:cNvSpPr/>
          <p:nvPr/>
        </p:nvSpPr>
        <p:spPr>
          <a:xfrm flipV="1">
            <a:off x="1986818" y="4135936"/>
            <a:ext cx="928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0" name="Rectangle 9"/>
          <p:cNvSpPr/>
          <p:nvPr/>
        </p:nvSpPr>
        <p:spPr>
          <a:xfrm>
            <a:off x="3374068" y="3948520"/>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sp>
        <p:nvSpPr>
          <p:cNvPr id="13" name="TextBox 12"/>
          <p:cNvSpPr txBox="1"/>
          <p:nvPr/>
        </p:nvSpPr>
        <p:spPr>
          <a:xfrm>
            <a:off x="4022939" y="3609965"/>
            <a:ext cx="1170130" cy="1107996"/>
          </a:xfrm>
          <a:prstGeom prst="rect">
            <a:avLst/>
          </a:prstGeom>
          <a:noFill/>
        </p:spPr>
        <p:txBody>
          <a:bodyPr wrap="square" rtlCol="0">
            <a:spAutoFit/>
          </a:bodyPr>
          <a:lstStyle/>
          <a:p>
            <a:r>
              <a:rPr lang="en-US" sz="2200" dirty="0" smtClean="0">
                <a:latin typeface="Arial Black" panose="020B0A04020102020204" pitchFamily="34" charset="0"/>
              </a:rPr>
              <a:t>  8 </a:t>
            </a:r>
          </a:p>
          <a:p>
            <a:r>
              <a:rPr lang="en-US" sz="2200" dirty="0" smtClean="0">
                <a:latin typeface="Arial Black" panose="020B0A04020102020204" pitchFamily="34" charset="0"/>
              </a:rPr>
              <a:t> </a:t>
            </a:r>
          </a:p>
          <a:p>
            <a:r>
              <a:rPr lang="en-US" sz="2200" dirty="0" err="1">
                <a:latin typeface="Arial Black" panose="020B0A04020102020204" pitchFamily="34" charset="0"/>
              </a:rPr>
              <a:t>s</a:t>
            </a:r>
            <a:r>
              <a:rPr lang="en-US" sz="2200" dirty="0" err="1" smtClean="0">
                <a:latin typeface="Arial Black" panose="020B0A04020102020204" pitchFamily="34" charset="0"/>
              </a:rPr>
              <a:t>b</a:t>
            </a:r>
            <a:r>
              <a:rPr lang="en-US" sz="2200" dirty="0" smtClean="0">
                <a:latin typeface="Arial Black" panose="020B0A04020102020204" pitchFamily="34" charset="0"/>
              </a:rPr>
              <a:t> - 3 </a:t>
            </a:r>
          </a:p>
        </p:txBody>
      </p:sp>
      <p:sp>
        <p:nvSpPr>
          <p:cNvPr id="14" name="Rectangle 13"/>
          <p:cNvSpPr/>
          <p:nvPr/>
        </p:nvSpPr>
        <p:spPr>
          <a:xfrm flipV="1">
            <a:off x="4005549" y="4135497"/>
            <a:ext cx="9289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cxnSp>
        <p:nvCxnSpPr>
          <p:cNvPr id="15" name="Straight Connector 14"/>
          <p:cNvCxnSpPr/>
          <p:nvPr/>
        </p:nvCxnSpPr>
        <p:spPr>
          <a:xfrm flipH="1">
            <a:off x="2241376" y="3579917"/>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177006" y="3609965"/>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771800" y="3517633"/>
            <a:ext cx="466794" cy="430887"/>
          </a:xfrm>
          <a:prstGeom prst="rect">
            <a:avLst/>
          </a:prstGeom>
        </p:spPr>
        <p:txBody>
          <a:bodyPr wrap="none">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a:t>
            </a:r>
            <a:endParaRPr lang="en-IN" sz="2200" dirty="0"/>
          </a:p>
        </p:txBody>
      </p:sp>
      <p:sp>
        <p:nvSpPr>
          <p:cNvPr id="19" name="Rectangle 18"/>
          <p:cNvSpPr/>
          <p:nvPr/>
        </p:nvSpPr>
        <p:spPr>
          <a:xfrm>
            <a:off x="4596885" y="3517632"/>
            <a:ext cx="466794" cy="430887"/>
          </a:xfrm>
          <a:prstGeom prst="rect">
            <a:avLst/>
          </a:prstGeom>
        </p:spPr>
        <p:txBody>
          <a:bodyPr wrap="none">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 </a:t>
            </a:r>
            <a:endParaRPr lang="en-IN" sz="2200" dirty="0"/>
          </a:p>
        </p:txBody>
      </p:sp>
      <p:sp>
        <p:nvSpPr>
          <p:cNvPr id="20" name="Rectangle 19"/>
          <p:cNvSpPr/>
          <p:nvPr/>
        </p:nvSpPr>
        <p:spPr>
          <a:xfrm>
            <a:off x="814888" y="4738485"/>
            <a:ext cx="8005584" cy="1615827"/>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3 </a:t>
            </a:r>
            <a:r>
              <a:rPr lang="en-US" sz="2200" dirty="0" err="1" smtClean="0">
                <a:latin typeface="Arial Black" panose="020B0A04020102020204" pitchFamily="34" charset="0"/>
              </a:rPr>
              <a:t>sb</a:t>
            </a:r>
            <a:r>
              <a:rPr lang="en-US" sz="2200" dirty="0" smtClean="0">
                <a:latin typeface="Arial Black" panose="020B0A04020102020204" pitchFamily="34" charset="0"/>
              </a:rPr>
              <a:t> – 9     =   2 </a:t>
            </a:r>
            <a:r>
              <a:rPr lang="en-US" sz="2200" dirty="0" err="1" smtClean="0">
                <a:latin typeface="Arial Black" panose="020B0A04020102020204" pitchFamily="34" charset="0"/>
              </a:rPr>
              <a:t>sb</a:t>
            </a:r>
            <a:r>
              <a:rPr lang="en-US" sz="2200" dirty="0" smtClean="0">
                <a:latin typeface="Arial Black" panose="020B0A04020102020204" pitchFamily="34" charset="0"/>
              </a:rPr>
              <a:t> + 6</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err="1" smtClean="0">
                <a:latin typeface="Arial Black" panose="020B0A04020102020204" pitchFamily="34" charset="0"/>
              </a:rPr>
              <a:t>sb</a:t>
            </a:r>
            <a:r>
              <a:rPr lang="en-US" sz="2200" dirty="0" smtClean="0">
                <a:latin typeface="Arial Black" panose="020B0A04020102020204" pitchFamily="34" charset="0"/>
              </a:rPr>
              <a:t>    =   15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a </a:t>
            </a:r>
          </a:p>
        </p:txBody>
      </p:sp>
    </p:spTree>
    <p:extLst>
      <p:ext uri="{BB962C8B-B14F-4D97-AF65-F5344CB8AC3E}">
        <p14:creationId xmlns:p14="http://schemas.microsoft.com/office/powerpoint/2010/main" val="21431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p:bldP spid="13" grpId="0"/>
      <p:bldP spid="14" grpId="0" animBg="1"/>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88640"/>
            <a:ext cx="8856984" cy="1446550"/>
          </a:xfrm>
          <a:prstGeom prst="rect">
            <a:avLst/>
          </a:prstGeom>
        </p:spPr>
        <p:txBody>
          <a:bodyPr wrap="square">
            <a:spAutoFit/>
          </a:bodyPr>
          <a:lstStyle/>
          <a:p>
            <a:r>
              <a:rPr lang="en-IN" sz="2200" b="1" dirty="0"/>
              <a:t>19. A motorboat, whose speed is 15 km/hr in still water goes 30 km downstream and comes back in a total of 4 hours 30 minutes. The speed of the stream (in km/hr) is:</a:t>
            </a:r>
          </a:p>
          <a:p>
            <a:r>
              <a:rPr lang="en-IN" sz="2200" b="1" dirty="0"/>
              <a:t>a) 15 </a:t>
            </a:r>
            <a:r>
              <a:rPr lang="en-IN" sz="2200" b="1" dirty="0" err="1"/>
              <a:t>kmph</a:t>
            </a:r>
            <a:r>
              <a:rPr lang="en-IN" sz="2200" b="1" dirty="0"/>
              <a:t>	</a:t>
            </a:r>
            <a:r>
              <a:rPr lang="en-IN" sz="2200" b="1" dirty="0" smtClean="0"/>
              <a:t>b</a:t>
            </a:r>
            <a:r>
              <a:rPr lang="en-IN" sz="2200" b="1" dirty="0"/>
              <a:t>) 10 </a:t>
            </a:r>
            <a:r>
              <a:rPr lang="en-IN" sz="2200" b="1" dirty="0" err="1"/>
              <a:t>kmph</a:t>
            </a:r>
            <a:r>
              <a:rPr lang="en-IN" sz="2200" b="1" dirty="0"/>
              <a:t>	</a:t>
            </a:r>
            <a:r>
              <a:rPr lang="en-IN" sz="2200" b="1" dirty="0" smtClean="0"/>
              <a:t>c</a:t>
            </a:r>
            <a:r>
              <a:rPr lang="en-IN" sz="2200" b="1" dirty="0"/>
              <a:t>) 5 </a:t>
            </a:r>
            <a:r>
              <a:rPr lang="en-IN" sz="2200" b="1" dirty="0" err="1"/>
              <a:t>kmph</a:t>
            </a:r>
            <a:r>
              <a:rPr lang="en-IN" sz="2200" b="1" dirty="0"/>
              <a:t>	</a:t>
            </a:r>
            <a:r>
              <a:rPr lang="en-IN" sz="2200" b="1" dirty="0" smtClean="0"/>
              <a:t>d</a:t>
            </a:r>
            <a:r>
              <a:rPr lang="en-IN" sz="2200" b="1" dirty="0"/>
              <a:t>) 6 </a:t>
            </a:r>
            <a:r>
              <a:rPr lang="en-IN" sz="2200" b="1" dirty="0" err="1"/>
              <a:t>kmph</a:t>
            </a:r>
            <a:endParaRPr lang="en-IN" sz="2200" b="1" dirty="0"/>
          </a:p>
        </p:txBody>
      </p:sp>
      <p:sp>
        <p:nvSpPr>
          <p:cNvPr id="4" name="TextBox 3"/>
          <p:cNvSpPr txBox="1"/>
          <p:nvPr/>
        </p:nvSpPr>
        <p:spPr>
          <a:xfrm>
            <a:off x="1115616" y="1916832"/>
            <a:ext cx="1440160" cy="1107996"/>
          </a:xfrm>
          <a:prstGeom prst="rect">
            <a:avLst/>
          </a:prstGeom>
          <a:noFill/>
        </p:spPr>
        <p:txBody>
          <a:bodyPr wrap="square" rtlCol="0">
            <a:spAutoFit/>
          </a:bodyPr>
          <a:lstStyle/>
          <a:p>
            <a:r>
              <a:rPr lang="en-US" sz="2200" dirty="0" smtClean="0">
                <a:latin typeface="Arial Black" panose="020B0A04020102020204" pitchFamily="34" charset="0"/>
              </a:rPr>
              <a:t>    30 </a:t>
            </a:r>
          </a:p>
          <a:p>
            <a:r>
              <a:rPr lang="en-US" sz="2200" dirty="0" smtClean="0">
                <a:latin typeface="Arial Black" panose="020B0A04020102020204" pitchFamily="34" charset="0"/>
              </a:rPr>
              <a:t> </a:t>
            </a:r>
          </a:p>
          <a:p>
            <a:r>
              <a:rPr lang="en-US" sz="2200" dirty="0" smtClean="0">
                <a:latin typeface="Arial Black" panose="020B0A04020102020204" pitchFamily="34" charset="0"/>
              </a:rPr>
              <a:t>15 + </a:t>
            </a:r>
            <a:r>
              <a:rPr lang="en-US" sz="2200" dirty="0" err="1" smtClean="0">
                <a:latin typeface="Arial Black" panose="020B0A04020102020204" pitchFamily="34" charset="0"/>
              </a:rPr>
              <a:t>ss</a:t>
            </a:r>
            <a:r>
              <a:rPr lang="en-US" sz="2200" dirty="0" smtClean="0">
                <a:latin typeface="Arial Black" panose="020B0A04020102020204" pitchFamily="34" charset="0"/>
              </a:rPr>
              <a:t> </a:t>
            </a:r>
          </a:p>
        </p:txBody>
      </p:sp>
      <p:sp>
        <p:nvSpPr>
          <p:cNvPr id="5" name="Rectangle 4"/>
          <p:cNvSpPr/>
          <p:nvPr/>
        </p:nvSpPr>
        <p:spPr>
          <a:xfrm flipV="1">
            <a:off x="1117415" y="2422278"/>
            <a:ext cx="122233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6" name="TextBox 5"/>
          <p:cNvSpPr txBox="1"/>
          <p:nvPr/>
        </p:nvSpPr>
        <p:spPr>
          <a:xfrm>
            <a:off x="2987824" y="1916832"/>
            <a:ext cx="1440160" cy="1107996"/>
          </a:xfrm>
          <a:prstGeom prst="rect">
            <a:avLst/>
          </a:prstGeom>
          <a:noFill/>
        </p:spPr>
        <p:txBody>
          <a:bodyPr wrap="square" rtlCol="0">
            <a:spAutoFit/>
          </a:bodyPr>
          <a:lstStyle/>
          <a:p>
            <a:r>
              <a:rPr lang="en-US" sz="2200" dirty="0" smtClean="0">
                <a:latin typeface="Arial Black" panose="020B0A04020102020204" pitchFamily="34" charset="0"/>
              </a:rPr>
              <a:t>    30 </a:t>
            </a:r>
          </a:p>
          <a:p>
            <a:r>
              <a:rPr lang="en-US" sz="2200" dirty="0" smtClean="0">
                <a:latin typeface="Arial Black" panose="020B0A04020102020204" pitchFamily="34" charset="0"/>
              </a:rPr>
              <a:t> </a:t>
            </a:r>
          </a:p>
          <a:p>
            <a:r>
              <a:rPr lang="en-US" sz="2200" dirty="0" smtClean="0">
                <a:latin typeface="Arial Black" panose="020B0A04020102020204" pitchFamily="34" charset="0"/>
              </a:rPr>
              <a:t>15 - </a:t>
            </a:r>
            <a:r>
              <a:rPr lang="en-US" sz="2200" dirty="0" err="1" smtClean="0">
                <a:latin typeface="Arial Black" panose="020B0A04020102020204" pitchFamily="34" charset="0"/>
              </a:rPr>
              <a:t>ss</a:t>
            </a:r>
            <a:r>
              <a:rPr lang="en-US" sz="2200" dirty="0" smtClean="0">
                <a:latin typeface="Arial Black" panose="020B0A04020102020204" pitchFamily="34" charset="0"/>
              </a:rPr>
              <a:t> </a:t>
            </a:r>
          </a:p>
        </p:txBody>
      </p:sp>
      <p:sp>
        <p:nvSpPr>
          <p:cNvPr id="7" name="Rectangle 6"/>
          <p:cNvSpPr/>
          <p:nvPr/>
        </p:nvSpPr>
        <p:spPr>
          <a:xfrm flipV="1">
            <a:off x="2989623" y="2422278"/>
            <a:ext cx="122233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 name="Rectangle 7"/>
          <p:cNvSpPr/>
          <p:nvPr/>
        </p:nvSpPr>
        <p:spPr>
          <a:xfrm>
            <a:off x="4375408" y="2252553"/>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sp>
        <p:nvSpPr>
          <p:cNvPr id="9" name="Rectangle 8"/>
          <p:cNvSpPr/>
          <p:nvPr/>
        </p:nvSpPr>
        <p:spPr>
          <a:xfrm>
            <a:off x="2502975" y="2229693"/>
            <a:ext cx="465192" cy="430887"/>
          </a:xfrm>
          <a:prstGeom prst="rect">
            <a:avLst/>
          </a:prstGeom>
        </p:spPr>
        <p:txBody>
          <a:bodyPr wrap="none">
            <a:spAutoFit/>
          </a:bodyPr>
          <a:lstStyle/>
          <a:p>
            <a:r>
              <a:rPr lang="en-US" sz="2200" dirty="0">
                <a:latin typeface="Arial Black" panose="020B0A04020102020204" pitchFamily="34" charset="0"/>
              </a:rPr>
              <a:t>+</a:t>
            </a:r>
            <a:r>
              <a:rPr lang="en-US" sz="2200" dirty="0" smtClean="0">
                <a:latin typeface="Arial Black" panose="020B0A04020102020204" pitchFamily="34" charset="0"/>
              </a:rPr>
              <a:t> </a:t>
            </a:r>
            <a:endParaRPr lang="en-IN" sz="2200" dirty="0"/>
          </a:p>
        </p:txBody>
      </p:sp>
      <p:sp>
        <p:nvSpPr>
          <p:cNvPr id="10" name="Rectangle 9"/>
          <p:cNvSpPr/>
          <p:nvPr/>
        </p:nvSpPr>
        <p:spPr>
          <a:xfrm>
            <a:off x="4932040" y="2255386"/>
            <a:ext cx="720080" cy="430887"/>
          </a:xfrm>
          <a:prstGeom prst="rect">
            <a:avLst/>
          </a:prstGeom>
        </p:spPr>
        <p:txBody>
          <a:bodyPr wrap="square">
            <a:spAutoFit/>
          </a:bodyPr>
          <a:lstStyle/>
          <a:p>
            <a:r>
              <a:rPr lang="en-US" sz="2200" dirty="0" smtClean="0">
                <a:latin typeface="Arial Black" panose="020B0A04020102020204" pitchFamily="34" charset="0"/>
              </a:rPr>
              <a:t>4.5 </a:t>
            </a:r>
            <a:endParaRPr lang="en-IN" sz="2200" dirty="0"/>
          </a:p>
        </p:txBody>
      </p:sp>
      <p:sp>
        <p:nvSpPr>
          <p:cNvPr id="11" name="TextBox 10"/>
          <p:cNvSpPr txBox="1"/>
          <p:nvPr/>
        </p:nvSpPr>
        <p:spPr>
          <a:xfrm>
            <a:off x="1117415" y="3140968"/>
            <a:ext cx="3723185" cy="1446550"/>
          </a:xfrm>
          <a:prstGeom prst="rect">
            <a:avLst/>
          </a:prstGeom>
          <a:noFill/>
        </p:spPr>
        <p:txBody>
          <a:bodyPr wrap="square" rtlCol="0">
            <a:spAutoFit/>
          </a:bodyPr>
          <a:lstStyle/>
          <a:p>
            <a:r>
              <a:rPr lang="en-US" sz="2200" dirty="0" smtClean="0">
                <a:latin typeface="Arial Black" panose="020B0A04020102020204" pitchFamily="34" charset="0"/>
              </a:rPr>
              <a:t>30 (</a:t>
            </a:r>
            <a:r>
              <a:rPr lang="en-US" sz="2200" dirty="0">
                <a:latin typeface="Arial Black" panose="020B0A04020102020204" pitchFamily="34" charset="0"/>
              </a:rPr>
              <a:t>15 + </a:t>
            </a:r>
            <a:r>
              <a:rPr lang="en-US" sz="2200" dirty="0" err="1" smtClean="0">
                <a:latin typeface="Arial Black" panose="020B0A04020102020204" pitchFamily="34" charset="0"/>
              </a:rPr>
              <a:t>ss</a:t>
            </a:r>
            <a:r>
              <a:rPr lang="en-US" sz="2200" dirty="0" smtClean="0">
                <a:latin typeface="Arial Black" panose="020B0A04020102020204" pitchFamily="34" charset="0"/>
              </a:rPr>
              <a:t> + 15 – </a:t>
            </a:r>
            <a:r>
              <a:rPr lang="en-US" sz="2200" dirty="0" err="1" smtClean="0">
                <a:latin typeface="Arial Black" panose="020B0A04020102020204" pitchFamily="34" charset="0"/>
              </a:rPr>
              <a:t>ss</a:t>
            </a:r>
            <a:r>
              <a:rPr lang="en-US" sz="2200" dirty="0" smtClean="0">
                <a:latin typeface="Arial Black" panose="020B0A04020102020204" pitchFamily="34" charset="0"/>
              </a:rPr>
              <a:t>)  </a:t>
            </a:r>
          </a:p>
          <a:p>
            <a:r>
              <a:rPr lang="en-US" sz="2200" dirty="0" smtClean="0">
                <a:latin typeface="Arial Black" panose="020B0A04020102020204" pitchFamily="34" charset="0"/>
              </a:rPr>
              <a:t> </a:t>
            </a:r>
          </a:p>
          <a:p>
            <a:r>
              <a:rPr lang="en-US" sz="2200" dirty="0" smtClean="0">
                <a:latin typeface="Arial Black" panose="020B0A04020102020204" pitchFamily="34" charset="0"/>
              </a:rPr>
              <a:t>(15 + </a:t>
            </a:r>
            <a:r>
              <a:rPr lang="en-US" sz="2200" dirty="0" err="1" smtClean="0">
                <a:latin typeface="Arial Black" panose="020B0A04020102020204" pitchFamily="34" charset="0"/>
              </a:rPr>
              <a:t>ss</a:t>
            </a:r>
            <a:r>
              <a:rPr lang="en-US" sz="2200" dirty="0">
                <a:latin typeface="Arial Black" panose="020B0A04020102020204" pitchFamily="34" charset="0"/>
              </a:rPr>
              <a:t>) </a:t>
            </a:r>
            <a:r>
              <a:rPr lang="en-US" sz="2200" dirty="0" smtClean="0">
                <a:latin typeface="Arial Black" panose="020B0A04020102020204" pitchFamily="34" charset="0"/>
              </a:rPr>
              <a:t>(15 – </a:t>
            </a:r>
            <a:r>
              <a:rPr lang="en-US" sz="2200" dirty="0" err="1" smtClean="0">
                <a:latin typeface="Arial Black" panose="020B0A04020102020204" pitchFamily="34" charset="0"/>
              </a:rPr>
              <a:t>ss</a:t>
            </a:r>
            <a:r>
              <a:rPr lang="en-US" sz="2200" dirty="0" smtClean="0">
                <a:latin typeface="Arial Black" panose="020B0A04020102020204" pitchFamily="34" charset="0"/>
              </a:rPr>
              <a:t>) </a:t>
            </a:r>
            <a:endParaRPr lang="en-US" sz="2200" dirty="0">
              <a:latin typeface="Arial Black" panose="020B0A04020102020204" pitchFamily="34" charset="0"/>
            </a:endParaRPr>
          </a:p>
          <a:p>
            <a:r>
              <a:rPr lang="en-US" sz="2200" dirty="0" smtClean="0">
                <a:latin typeface="Arial Black" panose="020B0A04020102020204" pitchFamily="34" charset="0"/>
              </a:rPr>
              <a:t> </a:t>
            </a:r>
          </a:p>
        </p:txBody>
      </p:sp>
      <p:sp>
        <p:nvSpPr>
          <p:cNvPr id="12" name="Rectangle 11"/>
          <p:cNvSpPr/>
          <p:nvPr/>
        </p:nvSpPr>
        <p:spPr>
          <a:xfrm flipV="1">
            <a:off x="1119214" y="3646408"/>
            <a:ext cx="325619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3" name="Rectangle 12"/>
          <p:cNvSpPr/>
          <p:nvPr/>
        </p:nvSpPr>
        <p:spPr>
          <a:xfrm>
            <a:off x="4455515" y="3453823"/>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sp>
        <p:nvSpPr>
          <p:cNvPr id="15" name="TextBox 14"/>
          <p:cNvSpPr txBox="1"/>
          <p:nvPr/>
        </p:nvSpPr>
        <p:spPr>
          <a:xfrm>
            <a:off x="4840600" y="3128676"/>
            <a:ext cx="1440160" cy="1107996"/>
          </a:xfrm>
          <a:prstGeom prst="rect">
            <a:avLst/>
          </a:prstGeom>
          <a:noFill/>
        </p:spPr>
        <p:txBody>
          <a:bodyPr wrap="square" rtlCol="0">
            <a:spAutoFit/>
          </a:bodyPr>
          <a:lstStyle/>
          <a:p>
            <a:r>
              <a:rPr lang="en-US" sz="2200" dirty="0" smtClean="0">
                <a:latin typeface="Arial Black" panose="020B0A04020102020204" pitchFamily="34" charset="0"/>
              </a:rPr>
              <a:t>    45 </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10 </a:t>
            </a:r>
          </a:p>
        </p:txBody>
      </p:sp>
      <p:sp>
        <p:nvSpPr>
          <p:cNvPr id="16" name="Rectangle 15"/>
          <p:cNvSpPr/>
          <p:nvPr/>
        </p:nvSpPr>
        <p:spPr>
          <a:xfrm flipV="1">
            <a:off x="5220072" y="3634120"/>
            <a:ext cx="64807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cxnSp>
        <p:nvCxnSpPr>
          <p:cNvPr id="17" name="Straight Connector 16"/>
          <p:cNvCxnSpPr/>
          <p:nvPr/>
        </p:nvCxnSpPr>
        <p:spPr>
          <a:xfrm flipH="1">
            <a:off x="2502975" y="3128676"/>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955529" y="3120922"/>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119214" y="3120921"/>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92080" y="3120920"/>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711959" y="2925524"/>
            <a:ext cx="466794" cy="430887"/>
          </a:xfrm>
          <a:prstGeom prst="rect">
            <a:avLst/>
          </a:prstGeom>
        </p:spPr>
        <p:txBody>
          <a:bodyPr wrap="none">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a:t>
            </a:r>
            <a:endParaRPr lang="en-IN" sz="2200" dirty="0"/>
          </a:p>
        </p:txBody>
      </p:sp>
      <p:sp>
        <p:nvSpPr>
          <p:cNvPr id="22" name="Rectangle 21"/>
          <p:cNvSpPr/>
          <p:nvPr/>
        </p:nvSpPr>
        <p:spPr>
          <a:xfrm>
            <a:off x="780433" y="3024828"/>
            <a:ext cx="466794" cy="430887"/>
          </a:xfrm>
          <a:prstGeom prst="rect">
            <a:avLst/>
          </a:prstGeom>
        </p:spPr>
        <p:txBody>
          <a:bodyPr wrap="none">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 </a:t>
            </a:r>
            <a:endParaRPr lang="en-IN" sz="2200" dirty="0"/>
          </a:p>
        </p:txBody>
      </p:sp>
      <p:sp>
        <p:nvSpPr>
          <p:cNvPr id="23" name="TextBox 22"/>
          <p:cNvSpPr txBox="1"/>
          <p:nvPr/>
        </p:nvSpPr>
        <p:spPr>
          <a:xfrm>
            <a:off x="2502975" y="4365104"/>
            <a:ext cx="1817896" cy="1107996"/>
          </a:xfrm>
          <a:prstGeom prst="rect">
            <a:avLst/>
          </a:prstGeom>
          <a:noFill/>
        </p:spPr>
        <p:txBody>
          <a:bodyPr wrap="square" rtlCol="0">
            <a:spAutoFit/>
          </a:bodyPr>
          <a:lstStyle/>
          <a:p>
            <a:r>
              <a:rPr lang="en-US" sz="2200" dirty="0" smtClean="0">
                <a:latin typeface="Arial Black" panose="020B0A04020102020204" pitchFamily="34" charset="0"/>
              </a:rPr>
              <a:t>   2 x 30 </a:t>
            </a:r>
          </a:p>
          <a:p>
            <a:r>
              <a:rPr lang="en-US" sz="2200" dirty="0" smtClean="0">
                <a:latin typeface="Arial Black" panose="020B0A04020102020204" pitchFamily="34" charset="0"/>
              </a:rPr>
              <a:t> </a:t>
            </a:r>
          </a:p>
          <a:p>
            <a:r>
              <a:rPr lang="en-US" sz="2200" dirty="0" smtClean="0">
                <a:latin typeface="Arial Black" panose="020B0A04020102020204" pitchFamily="34" charset="0"/>
              </a:rPr>
              <a:t>225 - ss</a:t>
            </a:r>
            <a:r>
              <a:rPr lang="en-US" sz="2200" dirty="0">
                <a:latin typeface="Arial Black" panose="020B0A04020102020204" pitchFamily="34" charset="0"/>
              </a:rPr>
              <a:t>² </a:t>
            </a:r>
            <a:endParaRPr lang="en-US" sz="2200" dirty="0" smtClean="0">
              <a:latin typeface="Arial Black" panose="020B0A04020102020204" pitchFamily="34" charset="0"/>
            </a:endParaRPr>
          </a:p>
        </p:txBody>
      </p:sp>
      <p:sp>
        <p:nvSpPr>
          <p:cNvPr id="24" name="Rectangle 23"/>
          <p:cNvSpPr/>
          <p:nvPr/>
        </p:nvSpPr>
        <p:spPr>
          <a:xfrm flipV="1">
            <a:off x="2561906" y="4870549"/>
            <a:ext cx="1542941"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5" name="Rectangle 24"/>
          <p:cNvSpPr/>
          <p:nvPr/>
        </p:nvSpPr>
        <p:spPr>
          <a:xfrm>
            <a:off x="4455515" y="4641698"/>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sp>
        <p:nvSpPr>
          <p:cNvPr id="26" name="TextBox 25"/>
          <p:cNvSpPr txBox="1"/>
          <p:nvPr/>
        </p:nvSpPr>
        <p:spPr>
          <a:xfrm>
            <a:off x="4840600" y="4316551"/>
            <a:ext cx="1440160" cy="1107996"/>
          </a:xfrm>
          <a:prstGeom prst="rect">
            <a:avLst/>
          </a:prstGeom>
          <a:noFill/>
        </p:spPr>
        <p:txBody>
          <a:bodyPr wrap="square" rtlCol="0">
            <a:spAutoFit/>
          </a:bodyPr>
          <a:lstStyle/>
          <a:p>
            <a:r>
              <a:rPr lang="en-US" sz="2200" dirty="0" smtClean="0">
                <a:latin typeface="Arial Black" panose="020B0A04020102020204" pitchFamily="34" charset="0"/>
              </a:rPr>
              <a:t>     3 </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10 </a:t>
            </a:r>
          </a:p>
        </p:txBody>
      </p:sp>
      <p:sp>
        <p:nvSpPr>
          <p:cNvPr id="27" name="Rectangle 26"/>
          <p:cNvSpPr/>
          <p:nvPr/>
        </p:nvSpPr>
        <p:spPr>
          <a:xfrm flipV="1">
            <a:off x="5220072" y="4821995"/>
            <a:ext cx="64807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cxnSp>
        <p:nvCxnSpPr>
          <p:cNvPr id="28" name="Straight Connector 27"/>
          <p:cNvCxnSpPr/>
          <p:nvPr/>
        </p:nvCxnSpPr>
        <p:spPr>
          <a:xfrm flipH="1">
            <a:off x="3411923" y="4345321"/>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6023" y="4347636"/>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707904" y="4233987"/>
            <a:ext cx="572178" cy="430887"/>
          </a:xfrm>
          <a:prstGeom prst="rect">
            <a:avLst/>
          </a:prstGeom>
        </p:spPr>
        <p:txBody>
          <a:bodyPr wrap="square">
            <a:spAutoFit/>
          </a:bodyPr>
          <a:lstStyle/>
          <a:p>
            <a:r>
              <a:rPr lang="en-US" sz="2200" dirty="0" smtClean="0">
                <a:latin typeface="Arial Black" panose="020B0A04020102020204" pitchFamily="34" charset="0"/>
              </a:rPr>
              <a:t>10 </a:t>
            </a:r>
            <a:endParaRPr lang="en-IN" sz="2200" dirty="0"/>
          </a:p>
        </p:txBody>
      </p:sp>
      <p:sp>
        <p:nvSpPr>
          <p:cNvPr id="31" name="Rectangle 30"/>
          <p:cNvSpPr/>
          <p:nvPr/>
        </p:nvSpPr>
        <p:spPr>
          <a:xfrm>
            <a:off x="605212" y="5301208"/>
            <a:ext cx="8005584" cy="1615827"/>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a:latin typeface="Arial Black" panose="020B0A04020102020204" pitchFamily="34" charset="0"/>
              </a:rPr>
              <a:t>                  225 - </a:t>
            </a:r>
            <a:r>
              <a:rPr lang="en-US" sz="2200" dirty="0" smtClean="0">
                <a:latin typeface="Arial Black" panose="020B0A04020102020204" pitchFamily="34" charset="0"/>
              </a:rPr>
              <a:t>ss²	  =     200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a:latin typeface="Arial Black" panose="020B0A04020102020204" pitchFamily="34" charset="0"/>
              </a:rPr>
              <a:t>ss²	  =     </a:t>
            </a:r>
            <a:r>
              <a:rPr lang="en-US" sz="2200" dirty="0" smtClean="0">
                <a:latin typeface="Arial Black" panose="020B0A04020102020204" pitchFamily="34" charset="0"/>
              </a:rPr>
              <a:t>25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t>
            </a:r>
            <a:r>
              <a:rPr lang="en-US" sz="2200" dirty="0" err="1" smtClean="0">
                <a:latin typeface="Arial Black" panose="020B0A04020102020204" pitchFamily="34" charset="0"/>
              </a:rPr>
              <a:t>ss</a:t>
            </a:r>
            <a:r>
              <a:rPr lang="en-US" sz="2200" dirty="0" smtClean="0">
                <a:latin typeface="Arial Black" panose="020B0A04020102020204" pitchFamily="34" charset="0"/>
              </a:rPr>
              <a:t>       =      5 </a:t>
            </a:r>
          </a:p>
        </p:txBody>
      </p:sp>
      <p:sp>
        <p:nvSpPr>
          <p:cNvPr id="32" name="Rectangle 31"/>
          <p:cNvSpPr/>
          <p:nvPr/>
        </p:nvSpPr>
        <p:spPr>
          <a:xfrm>
            <a:off x="6444208" y="5229200"/>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Answer : c</a:t>
            </a:r>
          </a:p>
        </p:txBody>
      </p:sp>
    </p:spTree>
    <p:extLst>
      <p:ext uri="{BB962C8B-B14F-4D97-AF65-F5344CB8AC3E}">
        <p14:creationId xmlns:p14="http://schemas.microsoft.com/office/powerpoint/2010/main" val="234259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p:bldP spid="10" grpId="0"/>
      <p:bldP spid="11" grpId="0"/>
      <p:bldP spid="12" grpId="0" animBg="1"/>
      <p:bldP spid="13" grpId="0"/>
      <p:bldP spid="15" grpId="0"/>
      <p:bldP spid="16" grpId="0" animBg="1"/>
      <p:bldP spid="21" grpId="0"/>
      <p:bldP spid="22" grpId="0"/>
      <p:bldP spid="23" grpId="0"/>
      <p:bldP spid="24" grpId="0" animBg="1"/>
      <p:bldP spid="25" grpId="0"/>
      <p:bldP spid="26" grpId="0"/>
      <p:bldP spid="27" grpId="0" animBg="1"/>
      <p:bldP spid="30"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785104"/>
          </a:xfrm>
          <a:prstGeom prst="rect">
            <a:avLst/>
          </a:prstGeom>
        </p:spPr>
        <p:txBody>
          <a:bodyPr wrap="square">
            <a:spAutoFit/>
          </a:bodyPr>
          <a:lstStyle/>
          <a:p>
            <a:r>
              <a:rPr lang="en-IN" sz="2200" b="1" dirty="0"/>
              <a:t>20. A man can walk up a moving up escalator in 30 sec. The same man can walk down this moving up escalator in 90 sec. Assume that his speed is constant in both cases. How much does he take to walk up the escalator when it was not working? </a:t>
            </a:r>
          </a:p>
          <a:p>
            <a:r>
              <a:rPr lang="en-IN" sz="2200" b="1" dirty="0"/>
              <a:t>a) 120 sec 	</a:t>
            </a:r>
            <a:r>
              <a:rPr lang="en-IN" sz="2200" b="1" dirty="0" smtClean="0"/>
              <a:t>b</a:t>
            </a:r>
            <a:r>
              <a:rPr lang="en-IN" sz="2200" b="1" dirty="0"/>
              <a:t>) 45 sec	</a:t>
            </a:r>
            <a:r>
              <a:rPr lang="en-IN" sz="2200" b="1" dirty="0" smtClean="0"/>
              <a:t>c</a:t>
            </a:r>
            <a:r>
              <a:rPr lang="en-IN" sz="2200" b="1" dirty="0"/>
              <a:t>) 90 sec	</a:t>
            </a:r>
            <a:r>
              <a:rPr lang="en-IN" sz="2200" b="1" dirty="0" smtClean="0"/>
              <a:t>d</a:t>
            </a:r>
            <a:r>
              <a:rPr lang="en-IN" sz="2200" b="1" dirty="0"/>
              <a:t>) 60 sec</a:t>
            </a:r>
          </a:p>
        </p:txBody>
      </p:sp>
      <p:sp>
        <p:nvSpPr>
          <p:cNvPr id="3" name="Rectangle 2"/>
          <p:cNvSpPr/>
          <p:nvPr/>
        </p:nvSpPr>
        <p:spPr>
          <a:xfrm>
            <a:off x="323528" y="1988840"/>
            <a:ext cx="2160240" cy="60016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err="1" smtClean="0">
                <a:latin typeface="Arial Black" panose="020B0A04020102020204" pitchFamily="34" charset="0"/>
              </a:rPr>
              <a:t>sm</a:t>
            </a:r>
            <a:r>
              <a:rPr lang="en-US" sz="2200" dirty="0" smtClean="0">
                <a:latin typeface="Arial Black" panose="020B0A04020102020204" pitchFamily="34" charset="0"/>
              </a:rPr>
              <a:t> + se) 30</a:t>
            </a:r>
          </a:p>
        </p:txBody>
      </p:sp>
      <p:sp>
        <p:nvSpPr>
          <p:cNvPr id="4" name="Rectangle 3"/>
          <p:cNvSpPr/>
          <p:nvPr/>
        </p:nvSpPr>
        <p:spPr>
          <a:xfrm>
            <a:off x="2856061" y="1988839"/>
            <a:ext cx="2160240" cy="60016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err="1" smtClean="0">
                <a:latin typeface="Arial Black" panose="020B0A04020102020204" pitchFamily="34" charset="0"/>
              </a:rPr>
              <a:t>sm</a:t>
            </a:r>
            <a:r>
              <a:rPr lang="en-US" sz="2200" dirty="0" smtClean="0">
                <a:latin typeface="Arial Black" panose="020B0A04020102020204" pitchFamily="34" charset="0"/>
              </a:rPr>
              <a:t> - se) 90</a:t>
            </a:r>
          </a:p>
        </p:txBody>
      </p:sp>
      <p:sp>
        <p:nvSpPr>
          <p:cNvPr id="5" name="Rectangle 4"/>
          <p:cNvSpPr/>
          <p:nvPr/>
        </p:nvSpPr>
        <p:spPr>
          <a:xfrm>
            <a:off x="2339752" y="4713809"/>
            <a:ext cx="2160240" cy="60016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a:t>
            </a:r>
            <a:r>
              <a:rPr lang="en-US" sz="2200" dirty="0" err="1" smtClean="0">
                <a:latin typeface="Arial Black" panose="020B0A04020102020204" pitchFamily="34" charset="0"/>
              </a:rPr>
              <a:t>sm</a:t>
            </a:r>
            <a:r>
              <a:rPr lang="en-US" sz="2200" dirty="0" smtClean="0">
                <a:latin typeface="Arial Black" panose="020B0A04020102020204" pitchFamily="34" charset="0"/>
              </a:rPr>
              <a:t> * t</a:t>
            </a:r>
          </a:p>
        </p:txBody>
      </p:sp>
      <p:sp>
        <p:nvSpPr>
          <p:cNvPr id="6" name="Rectangle 5"/>
          <p:cNvSpPr/>
          <p:nvPr/>
        </p:nvSpPr>
        <p:spPr>
          <a:xfrm>
            <a:off x="2483768" y="2105475"/>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cxnSp>
        <p:nvCxnSpPr>
          <p:cNvPr id="8" name="Straight Connector 7"/>
          <p:cNvCxnSpPr/>
          <p:nvPr/>
        </p:nvCxnSpPr>
        <p:spPr>
          <a:xfrm flipH="1">
            <a:off x="4400500" y="2064613"/>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20379" y="1869217"/>
            <a:ext cx="466794" cy="430887"/>
          </a:xfrm>
          <a:prstGeom prst="rect">
            <a:avLst/>
          </a:prstGeom>
        </p:spPr>
        <p:txBody>
          <a:bodyPr wrap="none">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a:t>
            </a:r>
            <a:endParaRPr lang="en-IN" sz="2200" dirty="0"/>
          </a:p>
        </p:txBody>
      </p:sp>
      <p:cxnSp>
        <p:nvCxnSpPr>
          <p:cNvPr id="10" name="Straight Connector 9"/>
          <p:cNvCxnSpPr/>
          <p:nvPr/>
        </p:nvCxnSpPr>
        <p:spPr>
          <a:xfrm flipH="1">
            <a:off x="1927024" y="2064613"/>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3527" y="2536362"/>
            <a:ext cx="4496851" cy="1615827"/>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err="1" smtClean="0">
                <a:latin typeface="Arial Black" panose="020B0A04020102020204" pitchFamily="34" charset="0"/>
              </a:rPr>
              <a:t>sm</a:t>
            </a:r>
            <a:r>
              <a:rPr lang="en-US" sz="2200" dirty="0" smtClean="0">
                <a:latin typeface="Arial Black" panose="020B0A04020102020204" pitchFamily="34" charset="0"/>
              </a:rPr>
              <a:t> + se)       =   3sm – 3se</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4 se =  2sm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se =  </a:t>
            </a:r>
            <a:r>
              <a:rPr lang="en-US" sz="2200" dirty="0" err="1" smtClean="0">
                <a:latin typeface="Arial Black" panose="020B0A04020102020204" pitchFamily="34" charset="0"/>
              </a:rPr>
              <a:t>sm</a:t>
            </a:r>
            <a:r>
              <a:rPr lang="en-US" sz="2200" dirty="0" smtClean="0">
                <a:latin typeface="Arial Black" panose="020B0A04020102020204" pitchFamily="34" charset="0"/>
              </a:rPr>
              <a:t> /2 </a:t>
            </a:r>
          </a:p>
        </p:txBody>
      </p:sp>
      <p:sp>
        <p:nvSpPr>
          <p:cNvPr id="13" name="Rectangle 12"/>
          <p:cNvSpPr/>
          <p:nvPr/>
        </p:nvSpPr>
        <p:spPr>
          <a:xfrm>
            <a:off x="179512" y="4166287"/>
            <a:ext cx="2160240" cy="60016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err="1" smtClean="0">
                <a:latin typeface="Arial Black" panose="020B0A04020102020204" pitchFamily="34" charset="0"/>
              </a:rPr>
              <a:t>sm</a:t>
            </a:r>
            <a:r>
              <a:rPr lang="en-US" sz="2200" dirty="0" smtClean="0">
                <a:latin typeface="Arial Black" panose="020B0A04020102020204" pitchFamily="34" charset="0"/>
              </a:rPr>
              <a:t> + se) 30</a:t>
            </a:r>
          </a:p>
        </p:txBody>
      </p:sp>
      <p:sp>
        <p:nvSpPr>
          <p:cNvPr id="15" name="Rectangle 14"/>
          <p:cNvSpPr/>
          <p:nvPr/>
        </p:nvSpPr>
        <p:spPr>
          <a:xfrm>
            <a:off x="107504" y="4745167"/>
            <a:ext cx="2697440" cy="60016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err="1" smtClean="0">
                <a:latin typeface="Arial Black" panose="020B0A04020102020204" pitchFamily="34" charset="0"/>
              </a:rPr>
              <a:t>sm</a:t>
            </a:r>
            <a:r>
              <a:rPr lang="en-US" sz="2200" dirty="0" smtClean="0">
                <a:latin typeface="Arial Black" panose="020B0A04020102020204" pitchFamily="34" charset="0"/>
              </a:rPr>
              <a:t> + </a:t>
            </a:r>
            <a:r>
              <a:rPr lang="en-US" sz="2200" dirty="0" err="1" smtClean="0">
                <a:latin typeface="Arial Black" panose="020B0A04020102020204" pitchFamily="34" charset="0"/>
              </a:rPr>
              <a:t>sm</a:t>
            </a:r>
            <a:r>
              <a:rPr lang="en-US" sz="2200" dirty="0" smtClean="0">
                <a:latin typeface="Arial Black" panose="020B0A04020102020204" pitchFamily="34" charset="0"/>
              </a:rPr>
              <a:t>/2) 30</a:t>
            </a:r>
          </a:p>
        </p:txBody>
      </p:sp>
      <p:sp>
        <p:nvSpPr>
          <p:cNvPr id="16" name="TextBox 15"/>
          <p:cNvSpPr txBox="1"/>
          <p:nvPr/>
        </p:nvSpPr>
        <p:spPr>
          <a:xfrm>
            <a:off x="5436096" y="2596986"/>
            <a:ext cx="1656184" cy="1107996"/>
          </a:xfrm>
          <a:prstGeom prst="rect">
            <a:avLst/>
          </a:prstGeom>
          <a:noFill/>
        </p:spPr>
        <p:txBody>
          <a:bodyPr wrap="square" rtlCol="0">
            <a:spAutoFit/>
          </a:bodyPr>
          <a:lstStyle/>
          <a:p>
            <a:r>
              <a:rPr lang="en-US" sz="2200" dirty="0" smtClean="0">
                <a:latin typeface="Arial Black" panose="020B0A04020102020204" pitchFamily="34" charset="0"/>
              </a:rPr>
              <a:t>3 </a:t>
            </a:r>
            <a:r>
              <a:rPr lang="en-US" sz="2200" dirty="0" err="1" smtClean="0">
                <a:latin typeface="Arial Black" panose="020B0A04020102020204" pitchFamily="34" charset="0"/>
              </a:rPr>
              <a:t>sm</a:t>
            </a:r>
            <a:r>
              <a:rPr lang="en-US" sz="2200" dirty="0" smtClean="0">
                <a:latin typeface="Arial Black" panose="020B0A04020102020204" pitchFamily="34" charset="0"/>
              </a:rPr>
              <a:t> * 30 </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2 </a:t>
            </a:r>
          </a:p>
        </p:txBody>
      </p:sp>
      <p:sp>
        <p:nvSpPr>
          <p:cNvPr id="17" name="Rectangle 16"/>
          <p:cNvSpPr/>
          <p:nvPr/>
        </p:nvSpPr>
        <p:spPr>
          <a:xfrm flipV="1">
            <a:off x="5437894" y="3102429"/>
            <a:ext cx="1582378"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8" name="Rectangle 17"/>
          <p:cNvSpPr/>
          <p:nvPr/>
        </p:nvSpPr>
        <p:spPr>
          <a:xfrm>
            <a:off x="6804248" y="2751333"/>
            <a:ext cx="2160240" cy="600164"/>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a:t>
            </a:r>
            <a:r>
              <a:rPr lang="en-US" sz="2200" dirty="0" err="1" smtClean="0">
                <a:latin typeface="Arial Black" panose="020B0A04020102020204" pitchFamily="34" charset="0"/>
              </a:rPr>
              <a:t>sm</a:t>
            </a:r>
            <a:r>
              <a:rPr lang="en-US" sz="2200" dirty="0" smtClean="0">
                <a:latin typeface="Arial Black" panose="020B0A04020102020204" pitchFamily="34" charset="0"/>
              </a:rPr>
              <a:t> * t</a:t>
            </a:r>
          </a:p>
        </p:txBody>
      </p:sp>
      <p:cxnSp>
        <p:nvCxnSpPr>
          <p:cNvPr id="20" name="Straight Connector 19"/>
          <p:cNvCxnSpPr/>
          <p:nvPr/>
        </p:nvCxnSpPr>
        <p:spPr>
          <a:xfrm flipH="1">
            <a:off x="7464489" y="2827106"/>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844309" y="2593721"/>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243891" y="3578675"/>
            <a:ext cx="2160240" cy="1615827"/>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t  = 45</a:t>
            </a:r>
          </a:p>
          <a:p>
            <a:pPr>
              <a:lnSpc>
                <a:spcPct val="150000"/>
              </a:lnSpc>
            </a:pPr>
            <a:r>
              <a:rPr lang="en-US" sz="2200" dirty="0">
                <a:latin typeface="Arial Black" panose="020B0A04020102020204" pitchFamily="34" charset="0"/>
              </a:rPr>
              <a:t> </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Answer : b</a:t>
            </a:r>
          </a:p>
        </p:txBody>
      </p:sp>
      <p:sp>
        <p:nvSpPr>
          <p:cNvPr id="23" name="Rectangle 22"/>
          <p:cNvSpPr/>
          <p:nvPr/>
        </p:nvSpPr>
        <p:spPr>
          <a:xfrm>
            <a:off x="2411760" y="4152189"/>
            <a:ext cx="2160240" cy="547522"/>
          </a:xfrm>
          <a:prstGeom prst="rect">
            <a:avLst/>
          </a:prstGeom>
        </p:spPr>
        <p:txBody>
          <a:bodyPr wrap="square">
            <a:spAutoFit/>
          </a:bodyPr>
          <a:lstStyle/>
          <a:p>
            <a:pPr>
              <a:lnSpc>
                <a:spcPct val="150000"/>
              </a:lnSpc>
            </a:pPr>
            <a:r>
              <a:rPr lang="en-US" sz="2200" dirty="0" smtClean="0">
                <a:latin typeface="Arial Black" panose="020B0A04020102020204" pitchFamily="34" charset="0"/>
              </a:rPr>
              <a:t> =  </a:t>
            </a:r>
            <a:r>
              <a:rPr lang="en-US" sz="2200" dirty="0" err="1" smtClean="0">
                <a:latin typeface="Arial Black" panose="020B0A04020102020204" pitchFamily="34" charset="0"/>
              </a:rPr>
              <a:t>sm</a:t>
            </a:r>
            <a:r>
              <a:rPr lang="en-US" sz="2200" dirty="0" smtClean="0">
                <a:latin typeface="Arial Black" panose="020B0A04020102020204" pitchFamily="34" charset="0"/>
              </a:rPr>
              <a:t> * t</a:t>
            </a:r>
          </a:p>
        </p:txBody>
      </p:sp>
    </p:spTree>
    <p:extLst>
      <p:ext uri="{BB962C8B-B14F-4D97-AF65-F5344CB8AC3E}">
        <p14:creationId xmlns:p14="http://schemas.microsoft.com/office/powerpoint/2010/main" val="409802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3" grpId="0"/>
      <p:bldP spid="15" grpId="0"/>
      <p:bldP spid="16" grpId="0"/>
      <p:bldP spid="17" grpId="0" animBg="1"/>
      <p:bldP spid="18"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21. A runs 8 steps up the escalator and it takes him 31.5 seconds to reach the top. If he runs 15 steps up the escalator he takes only 21 seconds. Find the number of steps in the escalator. </a:t>
            </a:r>
          </a:p>
          <a:p>
            <a:r>
              <a:rPr lang="en-IN" sz="2200" b="1" dirty="0"/>
              <a:t>a) 13 		</a:t>
            </a:r>
            <a:r>
              <a:rPr lang="en-IN" sz="2200" b="1" dirty="0" smtClean="0"/>
              <a:t>b</a:t>
            </a:r>
            <a:r>
              <a:rPr lang="en-IN" sz="2200" b="1" dirty="0"/>
              <a:t>) 23 		</a:t>
            </a:r>
            <a:r>
              <a:rPr lang="en-IN" sz="2200" b="1" dirty="0" smtClean="0"/>
              <a:t>c</a:t>
            </a:r>
            <a:r>
              <a:rPr lang="en-IN" sz="2200" b="1" dirty="0"/>
              <a:t>) 31 		</a:t>
            </a:r>
            <a:r>
              <a:rPr lang="en-IN" sz="2200" b="1" dirty="0" smtClean="0"/>
              <a:t>d</a:t>
            </a:r>
            <a:r>
              <a:rPr lang="en-IN" sz="2200" b="1" dirty="0"/>
              <a:t>) 29</a:t>
            </a:r>
          </a:p>
        </p:txBody>
      </p:sp>
      <p:sp>
        <p:nvSpPr>
          <p:cNvPr id="3" name="TextBox 2"/>
          <p:cNvSpPr txBox="1"/>
          <p:nvPr/>
        </p:nvSpPr>
        <p:spPr>
          <a:xfrm>
            <a:off x="1115616" y="1916832"/>
            <a:ext cx="1440160" cy="1107996"/>
          </a:xfrm>
          <a:prstGeom prst="rect">
            <a:avLst/>
          </a:prstGeom>
          <a:noFill/>
        </p:spPr>
        <p:txBody>
          <a:bodyPr wrap="square" rtlCol="0">
            <a:spAutoFit/>
          </a:bodyPr>
          <a:lstStyle/>
          <a:p>
            <a:r>
              <a:rPr lang="en-US" sz="2200" dirty="0" smtClean="0">
                <a:latin typeface="Arial Black" panose="020B0A04020102020204" pitchFamily="34" charset="0"/>
              </a:rPr>
              <a:t>  n - 8</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31.5 </a:t>
            </a:r>
          </a:p>
        </p:txBody>
      </p:sp>
      <p:sp>
        <p:nvSpPr>
          <p:cNvPr id="4" name="Rectangle 3"/>
          <p:cNvSpPr/>
          <p:nvPr/>
        </p:nvSpPr>
        <p:spPr>
          <a:xfrm flipV="1">
            <a:off x="1117415" y="2422278"/>
            <a:ext cx="122233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 name="Rectangle 4"/>
          <p:cNvSpPr/>
          <p:nvPr/>
        </p:nvSpPr>
        <p:spPr>
          <a:xfrm>
            <a:off x="2555776" y="2255386"/>
            <a:ext cx="465192" cy="430887"/>
          </a:xfrm>
          <a:prstGeom prst="rect">
            <a:avLst/>
          </a:prstGeom>
        </p:spPr>
        <p:txBody>
          <a:bodyPr wrap="none">
            <a:spAutoFit/>
          </a:bodyPr>
          <a:lstStyle/>
          <a:p>
            <a:r>
              <a:rPr lang="en-US" sz="2200" dirty="0">
                <a:latin typeface="Arial Black" panose="020B0A04020102020204" pitchFamily="34" charset="0"/>
              </a:rPr>
              <a:t>= </a:t>
            </a:r>
            <a:endParaRPr lang="en-IN" sz="2200" dirty="0"/>
          </a:p>
        </p:txBody>
      </p:sp>
      <p:sp>
        <p:nvSpPr>
          <p:cNvPr id="6" name="TextBox 5"/>
          <p:cNvSpPr txBox="1"/>
          <p:nvPr/>
        </p:nvSpPr>
        <p:spPr>
          <a:xfrm>
            <a:off x="3021281" y="1916832"/>
            <a:ext cx="1440160" cy="1107996"/>
          </a:xfrm>
          <a:prstGeom prst="rect">
            <a:avLst/>
          </a:prstGeom>
          <a:noFill/>
        </p:spPr>
        <p:txBody>
          <a:bodyPr wrap="square" rtlCol="0">
            <a:spAutoFit/>
          </a:bodyPr>
          <a:lstStyle/>
          <a:p>
            <a:r>
              <a:rPr lang="en-US" sz="2200" dirty="0" smtClean="0">
                <a:latin typeface="Arial Black" panose="020B0A04020102020204" pitchFamily="34" charset="0"/>
              </a:rPr>
              <a:t> n - 15</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21 </a:t>
            </a:r>
          </a:p>
        </p:txBody>
      </p:sp>
      <p:sp>
        <p:nvSpPr>
          <p:cNvPr id="7" name="Rectangle 6"/>
          <p:cNvSpPr/>
          <p:nvPr/>
        </p:nvSpPr>
        <p:spPr>
          <a:xfrm flipV="1">
            <a:off x="3023080" y="2422278"/>
            <a:ext cx="122233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cxnSp>
        <p:nvCxnSpPr>
          <p:cNvPr id="8" name="Straight Connector 7"/>
          <p:cNvCxnSpPr/>
          <p:nvPr/>
        </p:nvCxnSpPr>
        <p:spPr>
          <a:xfrm flipH="1">
            <a:off x="1518643" y="2576211"/>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78623" y="2925523"/>
            <a:ext cx="466794" cy="430887"/>
          </a:xfrm>
          <a:prstGeom prst="rect">
            <a:avLst/>
          </a:prstGeom>
        </p:spPr>
        <p:txBody>
          <a:bodyPr wrap="none">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a:t>
            </a:r>
            <a:endParaRPr lang="en-IN" sz="2200" dirty="0"/>
          </a:p>
        </p:txBody>
      </p:sp>
      <p:cxnSp>
        <p:nvCxnSpPr>
          <p:cNvPr id="10" name="Straight Connector 9"/>
          <p:cNvCxnSpPr/>
          <p:nvPr/>
        </p:nvCxnSpPr>
        <p:spPr>
          <a:xfrm flipH="1">
            <a:off x="3531421" y="2572831"/>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35696" y="2931112"/>
            <a:ext cx="720080" cy="430887"/>
          </a:xfrm>
          <a:prstGeom prst="rect">
            <a:avLst/>
          </a:prstGeom>
        </p:spPr>
        <p:txBody>
          <a:bodyPr wrap="square">
            <a:spAutoFit/>
          </a:bodyPr>
          <a:lstStyle/>
          <a:p>
            <a:r>
              <a:rPr lang="en-US" sz="2200" dirty="0" smtClean="0">
                <a:latin typeface="Arial Black" panose="020B0A04020102020204" pitchFamily="34" charset="0"/>
              </a:rPr>
              <a:t>4.5 </a:t>
            </a:r>
            <a:endParaRPr lang="en-IN" sz="2200" dirty="0"/>
          </a:p>
        </p:txBody>
      </p:sp>
      <p:cxnSp>
        <p:nvCxnSpPr>
          <p:cNvPr id="12" name="Straight Connector 11"/>
          <p:cNvCxnSpPr/>
          <p:nvPr/>
        </p:nvCxnSpPr>
        <p:spPr>
          <a:xfrm flipH="1">
            <a:off x="1919873" y="2916657"/>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741360" y="2925523"/>
            <a:ext cx="419879" cy="448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62339" y="3356410"/>
            <a:ext cx="466794" cy="430887"/>
          </a:xfrm>
          <a:prstGeom prst="rect">
            <a:avLst/>
          </a:prstGeom>
        </p:spPr>
        <p:txBody>
          <a:bodyPr wrap="none">
            <a:spAutoFit/>
          </a:bodyPr>
          <a:lstStyle/>
          <a:p>
            <a:r>
              <a:rPr lang="en-US" sz="2200" dirty="0">
                <a:latin typeface="Arial Black" panose="020B0A04020102020204" pitchFamily="34" charset="0"/>
              </a:rPr>
              <a:t>3</a:t>
            </a:r>
            <a:r>
              <a:rPr lang="en-US" sz="2200" dirty="0" smtClean="0">
                <a:latin typeface="Arial Black" panose="020B0A04020102020204" pitchFamily="34" charset="0"/>
              </a:rPr>
              <a:t> </a:t>
            </a:r>
            <a:endParaRPr lang="en-IN" sz="2200" dirty="0"/>
          </a:p>
        </p:txBody>
      </p:sp>
      <p:sp>
        <p:nvSpPr>
          <p:cNvPr id="15" name="Rectangle 14"/>
          <p:cNvSpPr/>
          <p:nvPr/>
        </p:nvSpPr>
        <p:spPr>
          <a:xfrm>
            <a:off x="3694445" y="3350124"/>
            <a:ext cx="466794" cy="430887"/>
          </a:xfrm>
          <a:prstGeom prst="rect">
            <a:avLst/>
          </a:prstGeom>
        </p:spPr>
        <p:txBody>
          <a:bodyPr wrap="none">
            <a:spAutoFit/>
          </a:bodyPr>
          <a:lstStyle/>
          <a:p>
            <a:r>
              <a:rPr lang="en-US" sz="2200" dirty="0">
                <a:latin typeface="Arial Black" panose="020B0A04020102020204" pitchFamily="34" charset="0"/>
              </a:rPr>
              <a:t>2</a:t>
            </a:r>
            <a:r>
              <a:rPr lang="en-US" sz="2200" dirty="0" smtClean="0">
                <a:latin typeface="Arial Black" panose="020B0A04020102020204" pitchFamily="34" charset="0"/>
              </a:rPr>
              <a:t> </a:t>
            </a:r>
            <a:endParaRPr lang="en-IN" sz="2200" dirty="0"/>
          </a:p>
        </p:txBody>
      </p:sp>
      <p:sp>
        <p:nvSpPr>
          <p:cNvPr id="16" name="Rectangle 15"/>
          <p:cNvSpPr/>
          <p:nvPr/>
        </p:nvSpPr>
        <p:spPr>
          <a:xfrm>
            <a:off x="1356010" y="4149080"/>
            <a:ext cx="2889407" cy="2123658"/>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3n – 45 = 2n - 16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n  =  29</a:t>
            </a:r>
          </a:p>
          <a:p>
            <a:pPr>
              <a:lnSpc>
                <a:spcPct val="150000"/>
              </a:lnSpc>
            </a:pPr>
            <a:r>
              <a:rPr lang="en-US" sz="2200" dirty="0">
                <a:latin typeface="Arial Black" panose="020B0A04020102020204" pitchFamily="34" charset="0"/>
              </a:rPr>
              <a:t> </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Answer : d</a:t>
            </a:r>
          </a:p>
        </p:txBody>
      </p:sp>
    </p:spTree>
    <p:extLst>
      <p:ext uri="{BB962C8B-B14F-4D97-AF65-F5344CB8AC3E}">
        <p14:creationId xmlns:p14="http://schemas.microsoft.com/office/powerpoint/2010/main" val="158244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animBg="1"/>
      <p:bldP spid="9" grpId="0"/>
      <p:bldP spid="11"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22. In a race A beats B by 150m and the ratio of speeds of A and B is </a:t>
            </a:r>
            <a:r>
              <a:rPr lang="en-IN" sz="2200" b="1" dirty="0" smtClean="0"/>
              <a:t>4:3, </a:t>
            </a:r>
            <a:r>
              <a:rPr lang="en-IN" sz="2200" b="1" dirty="0"/>
              <a:t>what is the length of the race track?</a:t>
            </a:r>
          </a:p>
          <a:p>
            <a:r>
              <a:rPr lang="en-IN" sz="2200" b="1" dirty="0"/>
              <a:t>a) 1050m	</a:t>
            </a:r>
            <a:r>
              <a:rPr lang="en-IN" sz="2200" b="1" dirty="0" smtClean="0"/>
              <a:t>b</a:t>
            </a:r>
            <a:r>
              <a:rPr lang="en-IN" sz="2200" b="1" dirty="0"/>
              <a:t>) 600m	</a:t>
            </a:r>
            <a:r>
              <a:rPr lang="en-IN" sz="2200" b="1" dirty="0" smtClean="0"/>
              <a:t>d</a:t>
            </a:r>
            <a:r>
              <a:rPr lang="en-IN" sz="2200" b="1" dirty="0"/>
              <a:t>) 400 m	</a:t>
            </a:r>
            <a:r>
              <a:rPr lang="en-IN" sz="2200" b="1" dirty="0" smtClean="0"/>
              <a:t>d</a:t>
            </a:r>
            <a:r>
              <a:rPr lang="en-IN" sz="2200" b="1" dirty="0"/>
              <a:t>) 800m</a:t>
            </a:r>
          </a:p>
        </p:txBody>
      </p:sp>
      <p:sp>
        <p:nvSpPr>
          <p:cNvPr id="3" name="Rectangle 2"/>
          <p:cNvSpPr/>
          <p:nvPr/>
        </p:nvSpPr>
        <p:spPr>
          <a:xfrm>
            <a:off x="467544" y="1954689"/>
            <a:ext cx="74168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5436096" y="174838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79586" y="1725520"/>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12160" y="2034803"/>
            <a:ext cx="1225426" cy="430887"/>
          </a:xfrm>
          <a:prstGeom prst="rect">
            <a:avLst/>
          </a:prstGeom>
        </p:spPr>
        <p:txBody>
          <a:bodyPr wrap="square">
            <a:spAutoFit/>
          </a:bodyPr>
          <a:lstStyle/>
          <a:p>
            <a:r>
              <a:rPr lang="en-US" sz="2200" dirty="0" smtClean="0">
                <a:latin typeface="Arial Black" panose="020B0A04020102020204" pitchFamily="34" charset="0"/>
              </a:rPr>
              <a:t>150 m </a:t>
            </a:r>
            <a:endParaRPr lang="en-IN" sz="2200" dirty="0"/>
          </a:p>
        </p:txBody>
      </p:sp>
      <p:sp>
        <p:nvSpPr>
          <p:cNvPr id="8" name="Rectangle 7"/>
          <p:cNvSpPr/>
          <p:nvPr/>
        </p:nvSpPr>
        <p:spPr>
          <a:xfrm>
            <a:off x="5209128" y="1196975"/>
            <a:ext cx="498855" cy="430887"/>
          </a:xfrm>
          <a:prstGeom prst="rect">
            <a:avLst/>
          </a:prstGeom>
        </p:spPr>
        <p:txBody>
          <a:bodyPr wrap="none">
            <a:spAutoFit/>
          </a:bodyPr>
          <a:lstStyle/>
          <a:p>
            <a:r>
              <a:rPr lang="en-US" sz="2200" dirty="0">
                <a:latin typeface="Arial Black" panose="020B0A04020102020204" pitchFamily="34" charset="0"/>
              </a:rPr>
              <a:t>B</a:t>
            </a:r>
            <a:r>
              <a:rPr lang="en-US" sz="2200" dirty="0" smtClean="0">
                <a:latin typeface="Arial Black" panose="020B0A04020102020204" pitchFamily="34" charset="0"/>
              </a:rPr>
              <a:t> </a:t>
            </a:r>
            <a:endParaRPr lang="en-IN" sz="2200" dirty="0"/>
          </a:p>
        </p:txBody>
      </p:sp>
      <p:sp>
        <p:nvSpPr>
          <p:cNvPr id="9" name="Rectangle 8"/>
          <p:cNvSpPr/>
          <p:nvPr/>
        </p:nvSpPr>
        <p:spPr>
          <a:xfrm>
            <a:off x="7630158" y="1196752"/>
            <a:ext cx="470233" cy="430887"/>
          </a:xfrm>
          <a:prstGeom prst="rect">
            <a:avLst/>
          </a:prstGeom>
        </p:spPr>
        <p:txBody>
          <a:bodyPr wrap="square">
            <a:spAutoFit/>
          </a:bodyPr>
          <a:lstStyle/>
          <a:p>
            <a:r>
              <a:rPr lang="en-US" sz="2200" dirty="0">
                <a:latin typeface="Arial Black" panose="020B0A04020102020204" pitchFamily="34" charset="0"/>
              </a:rPr>
              <a:t>A</a:t>
            </a:r>
            <a:r>
              <a:rPr lang="en-US" sz="2200" dirty="0" smtClean="0">
                <a:latin typeface="Arial Black" panose="020B0A04020102020204" pitchFamily="34" charset="0"/>
              </a:rPr>
              <a:t> </a:t>
            </a:r>
            <a:endParaRPr lang="en-IN" sz="2200" dirty="0"/>
          </a:p>
        </p:txBody>
      </p:sp>
      <p:sp>
        <p:nvSpPr>
          <p:cNvPr id="10" name="Rectangle 9"/>
          <p:cNvSpPr/>
          <p:nvPr/>
        </p:nvSpPr>
        <p:spPr>
          <a:xfrm>
            <a:off x="5237750" y="2564904"/>
            <a:ext cx="2862641" cy="430887"/>
          </a:xfrm>
          <a:prstGeom prst="rect">
            <a:avLst/>
          </a:prstGeom>
        </p:spPr>
        <p:txBody>
          <a:bodyPr wrap="square">
            <a:spAutoFit/>
          </a:bodyPr>
          <a:lstStyle/>
          <a:p>
            <a:r>
              <a:rPr lang="en-US" sz="2200" dirty="0" smtClean="0">
                <a:latin typeface="Arial Black" panose="020B0A04020102020204" pitchFamily="34" charset="0"/>
              </a:rPr>
              <a:t>3                        4 </a:t>
            </a:r>
            <a:endParaRPr lang="en-IN" sz="2200" dirty="0"/>
          </a:p>
        </p:txBody>
      </p:sp>
      <p:sp>
        <p:nvSpPr>
          <p:cNvPr id="11" name="Rectangle 10"/>
          <p:cNvSpPr/>
          <p:nvPr/>
        </p:nvSpPr>
        <p:spPr>
          <a:xfrm>
            <a:off x="1709359" y="3149698"/>
            <a:ext cx="2862641" cy="2071144"/>
          </a:xfrm>
          <a:prstGeom prst="rect">
            <a:avLst/>
          </a:prstGeom>
        </p:spPr>
        <p:txBody>
          <a:bodyPr wrap="square">
            <a:spAutoFit/>
          </a:bodyPr>
          <a:lstStyle/>
          <a:p>
            <a:pPr>
              <a:lnSpc>
                <a:spcPct val="150000"/>
              </a:lnSpc>
            </a:pPr>
            <a:r>
              <a:rPr lang="en-US" sz="2200" dirty="0" smtClean="0">
                <a:latin typeface="Arial Black" panose="020B0A04020102020204" pitchFamily="34" charset="0"/>
              </a:rPr>
              <a:t>4x  -  3x  = 150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x  =  150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4x =  600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Answer : b</a:t>
            </a:r>
            <a:endParaRPr lang="en-IN" sz="2200" dirty="0"/>
          </a:p>
        </p:txBody>
      </p:sp>
    </p:spTree>
    <p:extLst>
      <p:ext uri="{BB962C8B-B14F-4D97-AF65-F5344CB8AC3E}">
        <p14:creationId xmlns:p14="http://schemas.microsoft.com/office/powerpoint/2010/main" val="124154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8991" y="692696"/>
            <a:ext cx="1080120" cy="369332"/>
          </a:xfrm>
          <a:prstGeom prst="rect">
            <a:avLst/>
          </a:prstGeom>
          <a:noFill/>
        </p:spPr>
        <p:txBody>
          <a:bodyPr wrap="square" rtlCol="0">
            <a:spAutoFit/>
          </a:bodyPr>
          <a:lstStyle/>
          <a:p>
            <a:endParaRPr lang="en-IN" dirty="0"/>
          </a:p>
        </p:txBody>
      </p:sp>
      <p:sp>
        <p:nvSpPr>
          <p:cNvPr id="4" name="TextBox 3"/>
          <p:cNvSpPr txBox="1"/>
          <p:nvPr/>
        </p:nvSpPr>
        <p:spPr>
          <a:xfrm>
            <a:off x="3309031" y="620688"/>
            <a:ext cx="720080" cy="430887"/>
          </a:xfrm>
          <a:prstGeom prst="rect">
            <a:avLst/>
          </a:prstGeom>
          <a:noFill/>
        </p:spPr>
        <p:txBody>
          <a:bodyPr wrap="square" rtlCol="0">
            <a:spAutoFit/>
          </a:bodyPr>
          <a:lstStyle/>
          <a:p>
            <a:r>
              <a:rPr lang="en-US" sz="2200" dirty="0">
                <a:latin typeface="Arial Black" panose="020B0A04020102020204" pitchFamily="34" charset="0"/>
              </a:rPr>
              <a:t>s</a:t>
            </a:r>
            <a:r>
              <a:rPr lang="en-US" sz="2200" dirty="0" smtClean="0">
                <a:latin typeface="Arial Black" panose="020B0A04020102020204" pitchFamily="34" charset="0"/>
              </a:rPr>
              <a:t> = </a:t>
            </a:r>
            <a:endParaRPr lang="en-IN" sz="2200" dirty="0">
              <a:latin typeface="Arial Black" panose="020B0A04020102020204" pitchFamily="34" charset="0"/>
            </a:endParaRPr>
          </a:p>
        </p:txBody>
      </p:sp>
      <p:sp>
        <p:nvSpPr>
          <p:cNvPr id="5" name="TextBox 4"/>
          <p:cNvSpPr txBox="1"/>
          <p:nvPr/>
        </p:nvSpPr>
        <p:spPr>
          <a:xfrm>
            <a:off x="3960532" y="249513"/>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t </a:t>
            </a:r>
            <a:endParaRPr lang="en-IN" sz="2200" dirty="0">
              <a:latin typeface="Arial Black" panose="020B0A04020102020204" pitchFamily="34" charset="0"/>
            </a:endParaRPr>
          </a:p>
        </p:txBody>
      </p:sp>
      <p:sp>
        <p:nvSpPr>
          <p:cNvPr id="6" name="Rectangle 5"/>
          <p:cNvSpPr/>
          <p:nvPr/>
        </p:nvSpPr>
        <p:spPr>
          <a:xfrm>
            <a:off x="4160390" y="838825"/>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 name="TextBox 6"/>
          <p:cNvSpPr txBox="1"/>
          <p:nvPr/>
        </p:nvSpPr>
        <p:spPr>
          <a:xfrm>
            <a:off x="2516943" y="3512143"/>
            <a:ext cx="1571600" cy="430887"/>
          </a:xfrm>
          <a:prstGeom prst="rect">
            <a:avLst/>
          </a:prstGeom>
          <a:noFill/>
        </p:spPr>
        <p:txBody>
          <a:bodyPr wrap="square" rtlCol="0">
            <a:spAutoFit/>
          </a:bodyPr>
          <a:lstStyle/>
          <a:p>
            <a:r>
              <a:rPr lang="en-US" sz="2200" dirty="0">
                <a:latin typeface="Arial Black" panose="020B0A04020102020204" pitchFamily="34" charset="0"/>
              </a:rPr>
              <a:t>k</a:t>
            </a:r>
            <a:r>
              <a:rPr lang="en-US" sz="2200" dirty="0" smtClean="0">
                <a:latin typeface="Arial Black" panose="020B0A04020102020204" pitchFamily="34" charset="0"/>
              </a:rPr>
              <a:t>m / h = </a:t>
            </a:r>
            <a:endParaRPr lang="en-IN" sz="2200" dirty="0">
              <a:latin typeface="Arial Black" panose="020B0A04020102020204" pitchFamily="34" charset="0"/>
            </a:endParaRPr>
          </a:p>
        </p:txBody>
      </p:sp>
      <p:sp>
        <p:nvSpPr>
          <p:cNvPr id="8" name="TextBox 7"/>
          <p:cNvSpPr txBox="1"/>
          <p:nvPr/>
        </p:nvSpPr>
        <p:spPr>
          <a:xfrm>
            <a:off x="4019963" y="3140968"/>
            <a:ext cx="1881356" cy="1107996"/>
          </a:xfrm>
          <a:prstGeom prst="rect">
            <a:avLst/>
          </a:prstGeom>
          <a:noFill/>
          <a:ln>
            <a:noFill/>
          </a:ln>
        </p:spPr>
        <p:txBody>
          <a:bodyPr wrap="square" rtlCol="0">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5     </a:t>
            </a:r>
            <a:endParaRPr lang="en-US" sz="2200" dirty="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18 </a:t>
            </a:r>
            <a:endParaRPr lang="en-IN" sz="2200" dirty="0">
              <a:latin typeface="Arial Black" panose="020B0A04020102020204" pitchFamily="34" charset="0"/>
            </a:endParaRPr>
          </a:p>
        </p:txBody>
      </p:sp>
      <p:sp>
        <p:nvSpPr>
          <p:cNvPr id="9" name="Rectangle 8"/>
          <p:cNvSpPr/>
          <p:nvPr/>
        </p:nvSpPr>
        <p:spPr>
          <a:xfrm>
            <a:off x="4219822" y="3730280"/>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0" name="TextBox 9"/>
          <p:cNvSpPr txBox="1"/>
          <p:nvPr/>
        </p:nvSpPr>
        <p:spPr>
          <a:xfrm>
            <a:off x="3309031" y="2492896"/>
            <a:ext cx="1800200" cy="430887"/>
          </a:xfrm>
          <a:prstGeom prst="rect">
            <a:avLst/>
          </a:prstGeom>
          <a:noFill/>
        </p:spPr>
        <p:txBody>
          <a:bodyPr wrap="square" rtlCol="0">
            <a:spAutoFit/>
          </a:bodyPr>
          <a:lstStyle/>
          <a:p>
            <a:r>
              <a:rPr lang="en-US" sz="2200" dirty="0" smtClean="0">
                <a:latin typeface="Arial Black" panose="020B0A04020102020204" pitchFamily="34" charset="0"/>
              </a:rPr>
              <a:t>d =  s * t </a:t>
            </a:r>
            <a:endParaRPr lang="en-IN" sz="2200" dirty="0">
              <a:latin typeface="Arial Black" panose="020B0A04020102020204" pitchFamily="34" charset="0"/>
            </a:endParaRPr>
          </a:p>
        </p:txBody>
      </p:sp>
      <p:sp>
        <p:nvSpPr>
          <p:cNvPr id="20" name="TextBox 19"/>
          <p:cNvSpPr txBox="1"/>
          <p:nvPr/>
        </p:nvSpPr>
        <p:spPr>
          <a:xfrm>
            <a:off x="3309031" y="1605573"/>
            <a:ext cx="720080" cy="430887"/>
          </a:xfrm>
          <a:prstGeom prst="rect">
            <a:avLst/>
          </a:prstGeom>
          <a:noFill/>
        </p:spPr>
        <p:txBody>
          <a:bodyPr wrap="square" rtlCol="0">
            <a:spAutoFit/>
          </a:bodyPr>
          <a:lstStyle/>
          <a:p>
            <a:r>
              <a:rPr lang="en-US" sz="2200" dirty="0" smtClean="0">
                <a:latin typeface="Arial Black" panose="020B0A04020102020204" pitchFamily="34" charset="0"/>
              </a:rPr>
              <a:t>t = </a:t>
            </a:r>
            <a:endParaRPr lang="en-IN" sz="2200" dirty="0">
              <a:latin typeface="Arial Black" panose="020B0A04020102020204" pitchFamily="34" charset="0"/>
            </a:endParaRPr>
          </a:p>
        </p:txBody>
      </p:sp>
      <p:sp>
        <p:nvSpPr>
          <p:cNvPr id="21" name="TextBox 20"/>
          <p:cNvSpPr txBox="1"/>
          <p:nvPr/>
        </p:nvSpPr>
        <p:spPr>
          <a:xfrm>
            <a:off x="3960532" y="1234398"/>
            <a:ext cx="704516" cy="1107996"/>
          </a:xfrm>
          <a:prstGeom prst="rect">
            <a:avLst/>
          </a:prstGeom>
          <a:noFill/>
          <a:ln>
            <a:noFill/>
          </a:ln>
        </p:spPr>
        <p:txBody>
          <a:bodyPr wrap="square" rtlCol="0">
            <a:spAutoFit/>
          </a:bodyPr>
          <a:lstStyle/>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s</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22" name="Rectangle 21"/>
          <p:cNvSpPr/>
          <p:nvPr/>
        </p:nvSpPr>
        <p:spPr>
          <a:xfrm>
            <a:off x="4160390" y="1823710"/>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26" name="TextBox 25"/>
          <p:cNvSpPr txBox="1"/>
          <p:nvPr/>
        </p:nvSpPr>
        <p:spPr>
          <a:xfrm>
            <a:off x="4830806" y="3512143"/>
            <a:ext cx="1427584" cy="430887"/>
          </a:xfrm>
          <a:prstGeom prst="rect">
            <a:avLst/>
          </a:prstGeom>
          <a:noFill/>
        </p:spPr>
        <p:txBody>
          <a:bodyPr wrap="square" rtlCol="0">
            <a:spAutoFit/>
          </a:bodyPr>
          <a:lstStyle/>
          <a:p>
            <a:r>
              <a:rPr lang="en-US" sz="2200" dirty="0">
                <a:latin typeface="Arial Black" panose="020B0A04020102020204" pitchFamily="34" charset="0"/>
              </a:rPr>
              <a:t>m</a:t>
            </a:r>
            <a:r>
              <a:rPr lang="en-US" sz="2200" dirty="0" smtClean="0">
                <a:latin typeface="Arial Black" panose="020B0A04020102020204" pitchFamily="34" charset="0"/>
              </a:rPr>
              <a:t> / s </a:t>
            </a:r>
            <a:endParaRPr lang="en-IN" sz="2200" dirty="0">
              <a:latin typeface="Arial Black" panose="020B0A04020102020204" pitchFamily="34" charset="0"/>
            </a:endParaRPr>
          </a:p>
        </p:txBody>
      </p:sp>
      <p:sp>
        <p:nvSpPr>
          <p:cNvPr id="27" name="TextBox 26"/>
          <p:cNvSpPr txBox="1"/>
          <p:nvPr/>
        </p:nvSpPr>
        <p:spPr>
          <a:xfrm>
            <a:off x="2690846" y="4808287"/>
            <a:ext cx="1571600" cy="430887"/>
          </a:xfrm>
          <a:prstGeom prst="rect">
            <a:avLst/>
          </a:prstGeom>
          <a:noFill/>
        </p:spPr>
        <p:txBody>
          <a:bodyPr wrap="square" rtlCol="0">
            <a:spAutoFit/>
          </a:bodyPr>
          <a:lstStyle/>
          <a:p>
            <a:r>
              <a:rPr lang="en-US" sz="2200" dirty="0" smtClean="0">
                <a:latin typeface="Arial Black" panose="020B0A04020102020204" pitchFamily="34" charset="0"/>
              </a:rPr>
              <a:t>m / s = </a:t>
            </a:r>
            <a:endParaRPr lang="en-IN" sz="2200" dirty="0">
              <a:latin typeface="Arial Black" panose="020B0A04020102020204" pitchFamily="34" charset="0"/>
            </a:endParaRPr>
          </a:p>
        </p:txBody>
      </p:sp>
      <p:sp>
        <p:nvSpPr>
          <p:cNvPr id="28" name="TextBox 27"/>
          <p:cNvSpPr txBox="1"/>
          <p:nvPr/>
        </p:nvSpPr>
        <p:spPr>
          <a:xfrm>
            <a:off x="3876711" y="4437112"/>
            <a:ext cx="1881356" cy="1107996"/>
          </a:xfrm>
          <a:prstGeom prst="rect">
            <a:avLst/>
          </a:prstGeom>
          <a:noFill/>
          <a:ln>
            <a:noFill/>
          </a:ln>
        </p:spPr>
        <p:txBody>
          <a:bodyPr wrap="square" rtlCol="0">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18     </a:t>
            </a:r>
            <a:endParaRPr lang="en-US" sz="2200" dirty="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5 </a:t>
            </a:r>
            <a:endParaRPr lang="en-IN" sz="2200" dirty="0">
              <a:latin typeface="Arial Black" panose="020B0A04020102020204" pitchFamily="34" charset="0"/>
            </a:endParaRPr>
          </a:p>
        </p:txBody>
      </p:sp>
      <p:sp>
        <p:nvSpPr>
          <p:cNvPr id="29" name="Rectangle 28"/>
          <p:cNvSpPr/>
          <p:nvPr/>
        </p:nvSpPr>
        <p:spPr>
          <a:xfrm>
            <a:off x="4050614" y="5003564"/>
            <a:ext cx="423664"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30" name="TextBox 29"/>
          <p:cNvSpPr txBox="1"/>
          <p:nvPr/>
        </p:nvSpPr>
        <p:spPr>
          <a:xfrm>
            <a:off x="4625914" y="4808287"/>
            <a:ext cx="1427584" cy="430887"/>
          </a:xfrm>
          <a:prstGeom prst="rect">
            <a:avLst/>
          </a:prstGeom>
          <a:noFill/>
        </p:spPr>
        <p:txBody>
          <a:bodyPr wrap="square" rtlCol="0">
            <a:spAutoFit/>
          </a:bodyPr>
          <a:lstStyle/>
          <a:p>
            <a:r>
              <a:rPr lang="en-US" sz="2200" dirty="0" smtClean="0">
                <a:latin typeface="Arial Black" panose="020B0A04020102020204" pitchFamily="34" charset="0"/>
              </a:rPr>
              <a:t>km / </a:t>
            </a:r>
            <a:r>
              <a:rPr lang="en-US" sz="2200" dirty="0" err="1" smtClean="0">
                <a:latin typeface="Arial Black" panose="020B0A04020102020204" pitchFamily="34" charset="0"/>
              </a:rPr>
              <a:t>hr</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Tree>
    <p:extLst>
      <p:ext uri="{BB962C8B-B14F-4D97-AF65-F5344CB8AC3E}">
        <p14:creationId xmlns:p14="http://schemas.microsoft.com/office/powerpoint/2010/main" val="66008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animBg="1"/>
      <p:bldP spid="10" grpId="0"/>
      <p:bldP spid="20" grpId="0"/>
      <p:bldP spid="21" grpId="0"/>
      <p:bldP spid="22" grpId="0" animBg="1"/>
      <p:bldP spid="26" grpId="0"/>
      <p:bldP spid="27" grpId="0"/>
      <p:bldP spid="28" grpId="0"/>
      <p:bldP spid="29" grpId="0" animBg="1"/>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107996"/>
          </a:xfrm>
          <a:prstGeom prst="rect">
            <a:avLst/>
          </a:prstGeom>
        </p:spPr>
        <p:txBody>
          <a:bodyPr wrap="square">
            <a:spAutoFit/>
          </a:bodyPr>
          <a:lstStyle/>
          <a:p>
            <a:r>
              <a:rPr lang="en-IN" sz="2200" b="1" dirty="0"/>
              <a:t>23. In a 100 m race A beats B by 10 m and B beat C by 10 m. By what distance does A beat C? </a:t>
            </a:r>
          </a:p>
          <a:p>
            <a:r>
              <a:rPr lang="en-IN" sz="2200" b="1" dirty="0"/>
              <a:t>a) 10m 		b) 19m 		c</a:t>
            </a:r>
            <a:r>
              <a:rPr lang="en-IN" sz="2200" b="1"/>
              <a:t>) </a:t>
            </a:r>
            <a:r>
              <a:rPr lang="en-IN" sz="2200" b="1" smtClean="0"/>
              <a:t>20m </a:t>
            </a:r>
            <a:r>
              <a:rPr lang="en-IN" sz="2200" b="1" dirty="0"/>
              <a:t>		d) 11m</a:t>
            </a:r>
          </a:p>
        </p:txBody>
      </p:sp>
      <p:sp>
        <p:nvSpPr>
          <p:cNvPr id="3" name="Rectangle 2"/>
          <p:cNvSpPr/>
          <p:nvPr/>
        </p:nvSpPr>
        <p:spPr>
          <a:xfrm>
            <a:off x="4608004" y="1488001"/>
            <a:ext cx="432048" cy="430887"/>
          </a:xfrm>
          <a:prstGeom prst="rect">
            <a:avLst/>
          </a:prstGeom>
        </p:spPr>
        <p:txBody>
          <a:bodyPr wrap="square">
            <a:spAutoFit/>
          </a:bodyPr>
          <a:lstStyle/>
          <a:p>
            <a:r>
              <a:rPr lang="en-US" sz="2200" dirty="0">
                <a:latin typeface="Arial Black" panose="020B0A04020102020204" pitchFamily="34" charset="0"/>
              </a:rPr>
              <a:t>A</a:t>
            </a:r>
            <a:r>
              <a:rPr lang="en-US" sz="2200" dirty="0" smtClean="0">
                <a:latin typeface="Arial Black" panose="020B0A04020102020204" pitchFamily="34" charset="0"/>
              </a:rPr>
              <a:t>                         </a:t>
            </a:r>
            <a:endParaRPr lang="en-IN" sz="2200" dirty="0"/>
          </a:p>
        </p:txBody>
      </p:sp>
      <p:sp>
        <p:nvSpPr>
          <p:cNvPr id="5" name="Rectangle 4"/>
          <p:cNvSpPr/>
          <p:nvPr/>
        </p:nvSpPr>
        <p:spPr>
          <a:xfrm>
            <a:off x="5724128" y="1488000"/>
            <a:ext cx="432048" cy="430887"/>
          </a:xfrm>
          <a:prstGeom prst="rect">
            <a:avLst/>
          </a:prstGeom>
        </p:spPr>
        <p:txBody>
          <a:bodyPr wrap="square">
            <a:spAutoFit/>
          </a:bodyPr>
          <a:lstStyle/>
          <a:p>
            <a:r>
              <a:rPr lang="en-US" sz="2200" dirty="0" smtClean="0">
                <a:latin typeface="Arial Black" panose="020B0A04020102020204" pitchFamily="34" charset="0"/>
              </a:rPr>
              <a:t>B                         </a:t>
            </a:r>
            <a:endParaRPr lang="en-IN" sz="2200" dirty="0"/>
          </a:p>
        </p:txBody>
      </p:sp>
      <p:sp>
        <p:nvSpPr>
          <p:cNvPr id="6" name="Rectangle 5"/>
          <p:cNvSpPr/>
          <p:nvPr/>
        </p:nvSpPr>
        <p:spPr>
          <a:xfrm>
            <a:off x="6804248" y="1487999"/>
            <a:ext cx="432048" cy="430887"/>
          </a:xfrm>
          <a:prstGeom prst="rect">
            <a:avLst/>
          </a:prstGeom>
        </p:spPr>
        <p:txBody>
          <a:bodyPr wrap="square">
            <a:spAutoFit/>
          </a:bodyPr>
          <a:lstStyle/>
          <a:p>
            <a:r>
              <a:rPr lang="en-US" sz="2200" dirty="0">
                <a:latin typeface="Arial Black" panose="020B0A04020102020204" pitchFamily="34" charset="0"/>
              </a:rPr>
              <a:t>C</a:t>
            </a:r>
            <a:r>
              <a:rPr lang="en-US" sz="2200" dirty="0" smtClean="0">
                <a:latin typeface="Arial Black" panose="020B0A04020102020204" pitchFamily="34" charset="0"/>
              </a:rPr>
              <a:t>                         </a:t>
            </a:r>
            <a:endParaRPr lang="en-IN" sz="2200" dirty="0"/>
          </a:p>
        </p:txBody>
      </p:sp>
      <p:sp>
        <p:nvSpPr>
          <p:cNvPr id="7" name="Rectangle 6"/>
          <p:cNvSpPr/>
          <p:nvPr/>
        </p:nvSpPr>
        <p:spPr>
          <a:xfrm>
            <a:off x="683568" y="1918888"/>
            <a:ext cx="3240360" cy="430887"/>
          </a:xfrm>
          <a:prstGeom prst="rect">
            <a:avLst/>
          </a:prstGeom>
        </p:spPr>
        <p:txBody>
          <a:bodyPr wrap="square">
            <a:spAutoFit/>
          </a:bodyPr>
          <a:lstStyle/>
          <a:p>
            <a:r>
              <a:rPr lang="en-US" sz="2200" dirty="0" smtClean="0">
                <a:latin typeface="Arial Black" panose="020B0A04020102020204" pitchFamily="34" charset="0"/>
              </a:rPr>
              <a:t>A beats B by 10 m                         </a:t>
            </a:r>
            <a:endParaRPr lang="en-IN" sz="2200" dirty="0"/>
          </a:p>
        </p:txBody>
      </p:sp>
      <p:sp>
        <p:nvSpPr>
          <p:cNvPr id="8" name="Rectangle 7"/>
          <p:cNvSpPr/>
          <p:nvPr/>
        </p:nvSpPr>
        <p:spPr>
          <a:xfrm>
            <a:off x="4319972" y="1918888"/>
            <a:ext cx="3240360"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100        90                         </a:t>
            </a:r>
            <a:endParaRPr lang="en-IN" sz="2200" dirty="0"/>
          </a:p>
        </p:txBody>
      </p:sp>
      <p:sp>
        <p:nvSpPr>
          <p:cNvPr id="9" name="Rectangle 8"/>
          <p:cNvSpPr/>
          <p:nvPr/>
        </p:nvSpPr>
        <p:spPr>
          <a:xfrm>
            <a:off x="683568" y="2349775"/>
            <a:ext cx="3240360"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                    ratio                        </a:t>
            </a:r>
            <a:endParaRPr lang="en-IN" sz="2200" dirty="0"/>
          </a:p>
        </p:txBody>
      </p:sp>
      <p:sp>
        <p:nvSpPr>
          <p:cNvPr id="10" name="Rectangle 9"/>
          <p:cNvSpPr/>
          <p:nvPr/>
        </p:nvSpPr>
        <p:spPr>
          <a:xfrm>
            <a:off x="683568" y="2852936"/>
            <a:ext cx="3240360" cy="430887"/>
          </a:xfrm>
          <a:prstGeom prst="rect">
            <a:avLst/>
          </a:prstGeom>
        </p:spPr>
        <p:txBody>
          <a:bodyPr wrap="square">
            <a:spAutoFit/>
          </a:bodyPr>
          <a:lstStyle/>
          <a:p>
            <a:r>
              <a:rPr lang="en-US" sz="2200" dirty="0">
                <a:latin typeface="Arial Black" panose="020B0A04020102020204" pitchFamily="34" charset="0"/>
              </a:rPr>
              <a:t>B</a:t>
            </a:r>
            <a:r>
              <a:rPr lang="en-US" sz="2200" dirty="0" smtClean="0">
                <a:latin typeface="Arial Black" panose="020B0A04020102020204" pitchFamily="34" charset="0"/>
              </a:rPr>
              <a:t> beats C by 10 m                         </a:t>
            </a:r>
            <a:endParaRPr lang="en-IN" sz="2200" dirty="0"/>
          </a:p>
        </p:txBody>
      </p:sp>
      <p:sp>
        <p:nvSpPr>
          <p:cNvPr id="11" name="Rectangle 10"/>
          <p:cNvSpPr/>
          <p:nvPr/>
        </p:nvSpPr>
        <p:spPr>
          <a:xfrm>
            <a:off x="4315657" y="2349775"/>
            <a:ext cx="3240360"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10     :    9                         </a:t>
            </a:r>
            <a:endParaRPr lang="en-IN" sz="2200" dirty="0"/>
          </a:p>
        </p:txBody>
      </p:sp>
      <p:sp>
        <p:nvSpPr>
          <p:cNvPr id="12" name="Rectangle 11"/>
          <p:cNvSpPr/>
          <p:nvPr/>
        </p:nvSpPr>
        <p:spPr>
          <a:xfrm>
            <a:off x="4433408" y="2852936"/>
            <a:ext cx="3240360"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            10     :    9                         </a:t>
            </a:r>
            <a:endParaRPr lang="en-IN" sz="2200" dirty="0"/>
          </a:p>
        </p:txBody>
      </p:sp>
      <p:cxnSp>
        <p:nvCxnSpPr>
          <p:cNvPr id="13" name="Straight Connector 12"/>
          <p:cNvCxnSpPr/>
          <p:nvPr/>
        </p:nvCxnSpPr>
        <p:spPr>
          <a:xfrm>
            <a:off x="4862188" y="2743888"/>
            <a:ext cx="736047" cy="218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16062" y="2634840"/>
            <a:ext cx="736047" cy="218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17112" y="2672327"/>
            <a:ext cx="0" cy="218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33408" y="3280304"/>
            <a:ext cx="3240360" cy="430887"/>
          </a:xfrm>
          <a:prstGeom prst="rect">
            <a:avLst/>
          </a:prstGeom>
        </p:spPr>
        <p:txBody>
          <a:bodyPr wrap="square">
            <a:spAutoFit/>
          </a:bodyPr>
          <a:lstStyle/>
          <a:p>
            <a:r>
              <a:rPr lang="en-US" sz="2200" dirty="0" smtClean="0">
                <a:latin typeface="Arial Black" panose="020B0A04020102020204" pitchFamily="34" charset="0"/>
              </a:rPr>
              <a:t>100   :   90     :    81                        </a:t>
            </a:r>
            <a:endParaRPr lang="en-IN" sz="2200" dirty="0"/>
          </a:p>
        </p:txBody>
      </p:sp>
      <p:sp>
        <p:nvSpPr>
          <p:cNvPr id="21" name="Rectangle 20"/>
          <p:cNvSpPr/>
          <p:nvPr/>
        </p:nvSpPr>
        <p:spPr>
          <a:xfrm>
            <a:off x="846110" y="4005064"/>
            <a:ext cx="3761894" cy="430887"/>
          </a:xfrm>
          <a:prstGeom prst="rect">
            <a:avLst/>
          </a:prstGeom>
        </p:spPr>
        <p:txBody>
          <a:bodyPr wrap="square">
            <a:spAutoFit/>
          </a:bodyPr>
          <a:lstStyle/>
          <a:p>
            <a:r>
              <a:rPr lang="en-US" sz="2200" dirty="0" smtClean="0">
                <a:latin typeface="Arial Black" panose="020B0A04020102020204" pitchFamily="34" charset="0"/>
              </a:rPr>
              <a:t>So, A beats C by 19 m                         </a:t>
            </a:r>
            <a:endParaRPr lang="en-IN" sz="2200" dirty="0"/>
          </a:p>
        </p:txBody>
      </p:sp>
      <p:sp>
        <p:nvSpPr>
          <p:cNvPr id="22" name="Rectangle 21"/>
          <p:cNvSpPr/>
          <p:nvPr/>
        </p:nvSpPr>
        <p:spPr>
          <a:xfrm>
            <a:off x="4923301" y="5013176"/>
            <a:ext cx="3761894" cy="430887"/>
          </a:xfrm>
          <a:prstGeom prst="rect">
            <a:avLst/>
          </a:prstGeom>
        </p:spPr>
        <p:txBody>
          <a:bodyPr wrap="square">
            <a:spAutoFit/>
          </a:bodyPr>
          <a:lstStyle/>
          <a:p>
            <a:r>
              <a:rPr lang="en-US" sz="2200" dirty="0" smtClean="0">
                <a:latin typeface="Arial Black" panose="020B0A04020102020204" pitchFamily="34" charset="0"/>
              </a:rPr>
              <a:t>Answer : b                        </a:t>
            </a:r>
            <a:endParaRPr lang="en-IN" sz="2200" dirty="0"/>
          </a:p>
        </p:txBody>
      </p:sp>
    </p:spTree>
    <p:extLst>
      <p:ext uri="{BB962C8B-B14F-4D97-AF65-F5344CB8AC3E}">
        <p14:creationId xmlns:p14="http://schemas.microsoft.com/office/powerpoint/2010/main" val="108782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785104"/>
          </a:xfrm>
          <a:prstGeom prst="rect">
            <a:avLst/>
          </a:prstGeom>
        </p:spPr>
        <p:txBody>
          <a:bodyPr wrap="square">
            <a:spAutoFit/>
          </a:bodyPr>
          <a:lstStyle/>
          <a:p>
            <a:r>
              <a:rPr lang="en-IN" sz="2200" b="1" dirty="0"/>
              <a:t>24.In a circular race of 1200m, A and B start from the same point and at the same time with speeds of 27kmph and 45 </a:t>
            </a:r>
            <a:r>
              <a:rPr lang="en-IN" sz="2200" b="1" dirty="0" err="1"/>
              <a:t>kmph</a:t>
            </a:r>
            <a:r>
              <a:rPr lang="en-IN" sz="2200" b="1" dirty="0"/>
              <a:t>.  Find when will they meet again for the first time on the track when they are running in the same direction and Opposite direction?</a:t>
            </a:r>
            <a:br>
              <a:rPr lang="en-IN" sz="2200" b="1" dirty="0"/>
            </a:br>
            <a:r>
              <a:rPr lang="en-IN" sz="2200" b="1" dirty="0"/>
              <a:t>a) 240, 60 Secs	b) 200, 60 secs	c) 200, 80 Sec	d) None of these</a:t>
            </a:r>
          </a:p>
        </p:txBody>
      </p:sp>
      <p:sp>
        <p:nvSpPr>
          <p:cNvPr id="3" name="Rectangle 2"/>
          <p:cNvSpPr/>
          <p:nvPr/>
        </p:nvSpPr>
        <p:spPr>
          <a:xfrm>
            <a:off x="683568" y="1918888"/>
            <a:ext cx="6192688" cy="5170646"/>
          </a:xfrm>
          <a:prstGeom prst="rect">
            <a:avLst/>
          </a:prstGeom>
        </p:spPr>
        <p:txBody>
          <a:bodyPr wrap="square">
            <a:spAutoFit/>
          </a:bodyPr>
          <a:lstStyle/>
          <a:p>
            <a:pPr>
              <a:lnSpc>
                <a:spcPct val="150000"/>
              </a:lnSpc>
            </a:pPr>
            <a:r>
              <a:rPr lang="en-US" sz="2200" dirty="0" smtClean="0">
                <a:latin typeface="Arial Black" panose="020B0A04020102020204" pitchFamily="34" charset="0"/>
              </a:rPr>
              <a:t>Same direction – </a:t>
            </a:r>
            <a:r>
              <a:rPr lang="en-US" sz="2200" dirty="0" err="1" smtClean="0">
                <a:latin typeface="Arial Black" panose="020B0A04020102020204" pitchFamily="34" charset="0"/>
              </a:rPr>
              <a:t>rel.s</a:t>
            </a:r>
            <a:r>
              <a:rPr lang="en-US" sz="2200" dirty="0" smtClean="0">
                <a:latin typeface="Arial Black" panose="020B0A04020102020204" pitchFamily="34" charset="0"/>
              </a:rPr>
              <a:t>	= 45 – 27</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18 </a:t>
            </a:r>
            <a:r>
              <a:rPr lang="en-US" sz="2200" dirty="0" err="1" smtClean="0">
                <a:latin typeface="Arial Black" panose="020B0A04020102020204" pitchFamily="34" charset="0"/>
              </a:rPr>
              <a:t>kmph</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18 * ( 5/18)</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5 m/s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1200 / 5 	= 240 s   </a:t>
            </a:r>
            <a:r>
              <a:rPr lang="en-US" sz="2200" dirty="0" err="1" smtClean="0">
                <a:latin typeface="Arial Black" panose="020B0A04020102020204" pitchFamily="34" charset="0"/>
              </a:rPr>
              <a:t>Opp.direction</a:t>
            </a:r>
            <a:r>
              <a:rPr lang="en-US" sz="2200" dirty="0" smtClean="0">
                <a:latin typeface="Arial Black" panose="020B0A04020102020204" pitchFamily="34" charset="0"/>
              </a:rPr>
              <a:t> </a:t>
            </a:r>
            <a:r>
              <a:rPr lang="en-US" sz="2200" dirty="0">
                <a:latin typeface="Arial Black" panose="020B0A04020102020204" pitchFamily="34" charset="0"/>
              </a:rPr>
              <a:t>– </a:t>
            </a:r>
            <a:r>
              <a:rPr lang="en-US" sz="2200" dirty="0" err="1">
                <a:latin typeface="Arial Black" panose="020B0A04020102020204" pitchFamily="34" charset="0"/>
              </a:rPr>
              <a:t>rel.s</a:t>
            </a:r>
            <a:r>
              <a:rPr lang="en-US" sz="2200" dirty="0">
                <a:latin typeface="Arial Black" panose="020B0A04020102020204" pitchFamily="34" charset="0"/>
              </a:rPr>
              <a:t>	= 45 </a:t>
            </a:r>
            <a:r>
              <a:rPr lang="en-US" sz="2200" dirty="0" smtClean="0">
                <a:latin typeface="Arial Black" panose="020B0A04020102020204" pitchFamily="34" charset="0"/>
              </a:rPr>
              <a:t>+ </a:t>
            </a:r>
            <a:r>
              <a:rPr lang="en-US" sz="2200" dirty="0">
                <a:latin typeface="Arial Black" panose="020B0A04020102020204" pitchFamily="34" charset="0"/>
              </a:rPr>
              <a:t>27</a:t>
            </a:r>
          </a:p>
          <a:p>
            <a:pPr>
              <a:lnSpc>
                <a:spcPct val="150000"/>
              </a:lnSpc>
            </a:pPr>
            <a:r>
              <a:rPr lang="en-US" sz="2200" dirty="0">
                <a:latin typeface="Arial Black" panose="020B0A04020102020204" pitchFamily="34" charset="0"/>
              </a:rPr>
              <a:t>				= </a:t>
            </a:r>
            <a:r>
              <a:rPr lang="en-US" sz="2200" dirty="0" smtClean="0">
                <a:latin typeface="Arial Black" panose="020B0A04020102020204" pitchFamily="34" charset="0"/>
              </a:rPr>
              <a:t>72 </a:t>
            </a:r>
            <a:r>
              <a:rPr lang="en-US" sz="2200" dirty="0" err="1">
                <a:latin typeface="Arial Black" panose="020B0A04020102020204" pitchFamily="34" charset="0"/>
              </a:rPr>
              <a:t>kmph</a:t>
            </a:r>
            <a:endParaRPr lang="en-US" sz="2200" dirty="0">
              <a:latin typeface="Arial Black" panose="020B0A04020102020204" pitchFamily="34" charset="0"/>
            </a:endParaRPr>
          </a:p>
          <a:p>
            <a:pPr>
              <a:lnSpc>
                <a:spcPct val="150000"/>
              </a:lnSpc>
            </a:pPr>
            <a:r>
              <a:rPr lang="en-US" sz="2200" dirty="0">
                <a:latin typeface="Arial Black" panose="020B0A04020102020204" pitchFamily="34" charset="0"/>
              </a:rPr>
              <a:t>				= </a:t>
            </a:r>
            <a:r>
              <a:rPr lang="en-US" sz="2200" dirty="0" smtClean="0">
                <a:latin typeface="Arial Black" panose="020B0A04020102020204" pitchFamily="34" charset="0"/>
              </a:rPr>
              <a:t>72 </a:t>
            </a:r>
            <a:r>
              <a:rPr lang="en-US" sz="2200" dirty="0">
                <a:latin typeface="Arial Black" panose="020B0A04020102020204" pitchFamily="34" charset="0"/>
              </a:rPr>
              <a:t>* ( 5/18)</a:t>
            </a:r>
          </a:p>
          <a:p>
            <a:pPr>
              <a:lnSpc>
                <a:spcPct val="150000"/>
              </a:lnSpc>
            </a:pPr>
            <a:r>
              <a:rPr lang="en-US" sz="2200" dirty="0">
                <a:latin typeface="Arial Black" panose="020B0A04020102020204" pitchFamily="34" charset="0"/>
              </a:rPr>
              <a:t>				= </a:t>
            </a:r>
            <a:r>
              <a:rPr lang="en-US" sz="2200" dirty="0" smtClean="0">
                <a:latin typeface="Arial Black" panose="020B0A04020102020204" pitchFamily="34" charset="0"/>
              </a:rPr>
              <a:t>20 </a:t>
            </a:r>
            <a:r>
              <a:rPr lang="en-US" sz="2200" dirty="0">
                <a:latin typeface="Arial Black" panose="020B0A04020102020204" pitchFamily="34" charset="0"/>
              </a:rPr>
              <a:t>m/s</a:t>
            </a:r>
          </a:p>
          <a:p>
            <a:pPr>
              <a:lnSpc>
                <a:spcPct val="150000"/>
              </a:lnSpc>
            </a:pPr>
            <a:r>
              <a:rPr lang="en-US" sz="2200" dirty="0">
                <a:latin typeface="Arial Black" panose="020B0A04020102020204" pitchFamily="34" charset="0"/>
              </a:rPr>
              <a:t>		1200 / </a:t>
            </a:r>
            <a:r>
              <a:rPr lang="en-US" sz="2200" dirty="0" smtClean="0">
                <a:latin typeface="Arial Black" panose="020B0A04020102020204" pitchFamily="34" charset="0"/>
              </a:rPr>
              <a:t>20 </a:t>
            </a:r>
            <a:r>
              <a:rPr lang="en-US" sz="2200" dirty="0">
                <a:latin typeface="Arial Black" panose="020B0A04020102020204" pitchFamily="34" charset="0"/>
              </a:rPr>
              <a:t>	= 6</a:t>
            </a:r>
            <a:r>
              <a:rPr lang="en-US" sz="2200" dirty="0" smtClean="0">
                <a:latin typeface="Arial Black" panose="020B0A04020102020204" pitchFamily="34" charset="0"/>
              </a:rPr>
              <a:t>0 </a:t>
            </a:r>
            <a:r>
              <a:rPr lang="en-US" sz="2200" dirty="0">
                <a:latin typeface="Arial Black" panose="020B0A04020102020204" pitchFamily="34" charset="0"/>
              </a:rPr>
              <a:t>s    </a:t>
            </a:r>
            <a:r>
              <a:rPr lang="en-US" sz="2200" dirty="0" smtClean="0">
                <a:latin typeface="Arial Black" panose="020B0A04020102020204" pitchFamily="34" charset="0"/>
              </a:rPr>
              <a:t>                 </a:t>
            </a:r>
            <a:endParaRPr lang="en-IN" sz="2200" dirty="0"/>
          </a:p>
        </p:txBody>
      </p:sp>
      <p:sp>
        <p:nvSpPr>
          <p:cNvPr id="4" name="Rectangle 3"/>
          <p:cNvSpPr/>
          <p:nvPr/>
        </p:nvSpPr>
        <p:spPr>
          <a:xfrm>
            <a:off x="6659762" y="5229200"/>
            <a:ext cx="2340260"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Answer : a</a:t>
            </a:r>
          </a:p>
        </p:txBody>
      </p:sp>
    </p:spTree>
    <p:extLst>
      <p:ext uri="{BB962C8B-B14F-4D97-AF65-F5344CB8AC3E}">
        <p14:creationId xmlns:p14="http://schemas.microsoft.com/office/powerpoint/2010/main" val="379022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25. P, Q, R run around a circular track 1200 m long with speed of 9, 18, 27 </a:t>
            </a:r>
            <a:r>
              <a:rPr lang="en-IN" sz="2200" b="1" dirty="0" err="1"/>
              <a:t>kmph</a:t>
            </a:r>
            <a:r>
              <a:rPr lang="en-IN" sz="2200" b="1" dirty="0"/>
              <a:t>.  If they start at the same point and at the same time in the same direction, when will they meet again at the starting point?</a:t>
            </a:r>
            <a:br>
              <a:rPr lang="en-IN" sz="2200" b="1" dirty="0"/>
            </a:br>
            <a:r>
              <a:rPr lang="en-IN" sz="2200" b="1" dirty="0"/>
              <a:t>a) 360 sec	</a:t>
            </a:r>
            <a:r>
              <a:rPr lang="en-IN" sz="2200" b="1" dirty="0" smtClean="0"/>
              <a:t>b</a:t>
            </a:r>
            <a:r>
              <a:rPr lang="en-IN" sz="2200" b="1" dirty="0"/>
              <a:t>) 480 sec	</a:t>
            </a:r>
            <a:r>
              <a:rPr lang="en-IN" sz="2200" b="1" dirty="0" smtClean="0"/>
              <a:t>c</a:t>
            </a:r>
            <a:r>
              <a:rPr lang="en-IN" sz="2200" b="1" dirty="0"/>
              <a:t>) 240 sec	</a:t>
            </a:r>
            <a:r>
              <a:rPr lang="en-IN" sz="2200" b="1" dirty="0" smtClean="0"/>
              <a:t>d</a:t>
            </a:r>
            <a:r>
              <a:rPr lang="en-IN" sz="2200" b="1" dirty="0"/>
              <a:t>) None of these</a:t>
            </a:r>
          </a:p>
        </p:txBody>
      </p:sp>
      <p:sp>
        <p:nvSpPr>
          <p:cNvPr id="3" name="Rectangle 2"/>
          <p:cNvSpPr/>
          <p:nvPr/>
        </p:nvSpPr>
        <p:spPr>
          <a:xfrm>
            <a:off x="4608004" y="1703444"/>
            <a:ext cx="2484276" cy="430887"/>
          </a:xfrm>
          <a:prstGeom prst="rect">
            <a:avLst/>
          </a:prstGeom>
        </p:spPr>
        <p:txBody>
          <a:bodyPr wrap="square">
            <a:spAutoFit/>
          </a:bodyPr>
          <a:lstStyle/>
          <a:p>
            <a:r>
              <a:rPr lang="en-US" sz="2200" dirty="0" smtClean="0">
                <a:latin typeface="Arial Black" panose="020B0A04020102020204" pitchFamily="34" charset="0"/>
              </a:rPr>
              <a:t>P</a:t>
            </a:r>
            <a:r>
              <a:rPr lang="en-US" sz="2200" dirty="0">
                <a:latin typeface="Arial Black" panose="020B0A04020102020204" pitchFamily="34" charset="0"/>
              </a:rPr>
              <a:t>	</a:t>
            </a:r>
            <a:r>
              <a:rPr lang="en-US" sz="2200" dirty="0" smtClean="0">
                <a:latin typeface="Arial Black" panose="020B0A04020102020204" pitchFamily="34" charset="0"/>
              </a:rPr>
              <a:t>Q	R                         </a:t>
            </a:r>
            <a:endParaRPr lang="en-IN" sz="2200" dirty="0"/>
          </a:p>
        </p:txBody>
      </p:sp>
      <p:sp>
        <p:nvSpPr>
          <p:cNvPr id="4" name="Rectangle 3"/>
          <p:cNvSpPr/>
          <p:nvPr/>
        </p:nvSpPr>
        <p:spPr>
          <a:xfrm>
            <a:off x="1619672" y="2144375"/>
            <a:ext cx="2484276"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Km / h	                         </a:t>
            </a:r>
            <a:endParaRPr lang="en-IN" sz="2200" dirty="0"/>
          </a:p>
        </p:txBody>
      </p:sp>
      <p:sp>
        <p:nvSpPr>
          <p:cNvPr id="5" name="Rectangle 4"/>
          <p:cNvSpPr/>
          <p:nvPr/>
        </p:nvSpPr>
        <p:spPr>
          <a:xfrm>
            <a:off x="4616321" y="2144374"/>
            <a:ext cx="2484276" cy="430887"/>
          </a:xfrm>
          <a:prstGeom prst="rect">
            <a:avLst/>
          </a:prstGeom>
        </p:spPr>
        <p:txBody>
          <a:bodyPr wrap="square">
            <a:spAutoFit/>
          </a:bodyPr>
          <a:lstStyle/>
          <a:p>
            <a:r>
              <a:rPr lang="en-US" sz="2200" dirty="0">
                <a:latin typeface="Arial Black" panose="020B0A04020102020204" pitchFamily="34" charset="0"/>
              </a:rPr>
              <a:t>9	</a:t>
            </a:r>
            <a:r>
              <a:rPr lang="en-US" sz="2200" dirty="0" smtClean="0">
                <a:latin typeface="Arial Black" panose="020B0A04020102020204" pitchFamily="34" charset="0"/>
              </a:rPr>
              <a:t>18	27                         </a:t>
            </a:r>
            <a:endParaRPr lang="en-IN" sz="2200" dirty="0"/>
          </a:p>
        </p:txBody>
      </p:sp>
      <p:sp>
        <p:nvSpPr>
          <p:cNvPr id="6" name="Rectangle 5"/>
          <p:cNvSpPr/>
          <p:nvPr/>
        </p:nvSpPr>
        <p:spPr>
          <a:xfrm>
            <a:off x="4620857" y="2575261"/>
            <a:ext cx="2484276" cy="430887"/>
          </a:xfrm>
          <a:prstGeom prst="rect">
            <a:avLst/>
          </a:prstGeom>
        </p:spPr>
        <p:txBody>
          <a:bodyPr wrap="square">
            <a:spAutoFit/>
          </a:bodyPr>
          <a:lstStyle/>
          <a:p>
            <a:r>
              <a:rPr lang="en-US" sz="2200" dirty="0" smtClean="0">
                <a:latin typeface="Arial Black" panose="020B0A04020102020204" pitchFamily="34" charset="0"/>
              </a:rPr>
              <a:t>2.5</a:t>
            </a:r>
            <a:r>
              <a:rPr lang="en-US" sz="2200" dirty="0">
                <a:latin typeface="Arial Black" panose="020B0A04020102020204" pitchFamily="34" charset="0"/>
              </a:rPr>
              <a:t>	 </a:t>
            </a:r>
            <a:r>
              <a:rPr lang="en-US" sz="2200" dirty="0" smtClean="0">
                <a:latin typeface="Arial Black" panose="020B0A04020102020204" pitchFamily="34" charset="0"/>
              </a:rPr>
              <a:t>5	7.5                         </a:t>
            </a:r>
            <a:endParaRPr lang="en-IN" sz="2200" dirty="0"/>
          </a:p>
        </p:txBody>
      </p:sp>
      <p:sp>
        <p:nvSpPr>
          <p:cNvPr id="7" name="Rectangle 6"/>
          <p:cNvSpPr/>
          <p:nvPr/>
        </p:nvSpPr>
        <p:spPr>
          <a:xfrm>
            <a:off x="1547664" y="2575262"/>
            <a:ext cx="2484276"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m / s	                         </a:t>
            </a:r>
            <a:endParaRPr lang="en-IN" sz="2200" dirty="0"/>
          </a:p>
        </p:txBody>
      </p:sp>
      <p:sp>
        <p:nvSpPr>
          <p:cNvPr id="8" name="Rectangle 7"/>
          <p:cNvSpPr/>
          <p:nvPr/>
        </p:nvSpPr>
        <p:spPr>
          <a:xfrm>
            <a:off x="539552" y="3158549"/>
            <a:ext cx="3888432" cy="430887"/>
          </a:xfrm>
          <a:prstGeom prst="rect">
            <a:avLst/>
          </a:prstGeom>
        </p:spPr>
        <p:txBody>
          <a:bodyPr wrap="square">
            <a:spAutoFit/>
          </a:bodyPr>
          <a:lstStyle/>
          <a:p>
            <a:r>
              <a:rPr lang="en-US" sz="2200" dirty="0">
                <a:latin typeface="Arial Black" panose="020B0A04020102020204" pitchFamily="34" charset="0"/>
              </a:rPr>
              <a:t> </a:t>
            </a:r>
            <a:r>
              <a:rPr lang="en-US" sz="2200" dirty="0" smtClean="0">
                <a:latin typeface="Arial Black" panose="020B0A04020102020204" pitchFamily="34" charset="0"/>
              </a:rPr>
              <a:t>Time taken for 1 Lap	                         </a:t>
            </a:r>
            <a:endParaRPr lang="en-IN" sz="2200" dirty="0"/>
          </a:p>
        </p:txBody>
      </p:sp>
      <p:sp>
        <p:nvSpPr>
          <p:cNvPr id="9" name="TextBox 8"/>
          <p:cNvSpPr txBox="1"/>
          <p:nvPr/>
        </p:nvSpPr>
        <p:spPr>
          <a:xfrm>
            <a:off x="4082779" y="3006148"/>
            <a:ext cx="1440160" cy="1107996"/>
          </a:xfrm>
          <a:prstGeom prst="rect">
            <a:avLst/>
          </a:prstGeom>
          <a:noFill/>
        </p:spPr>
        <p:txBody>
          <a:bodyPr wrap="square" rtlCol="0">
            <a:spAutoFit/>
          </a:bodyPr>
          <a:lstStyle/>
          <a:p>
            <a:r>
              <a:rPr lang="en-US" sz="2200" dirty="0" smtClean="0">
                <a:latin typeface="Arial Black" panose="020B0A04020102020204" pitchFamily="34" charset="0"/>
              </a:rPr>
              <a:t>  1200</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2.5 </a:t>
            </a:r>
          </a:p>
        </p:txBody>
      </p:sp>
      <p:sp>
        <p:nvSpPr>
          <p:cNvPr id="10" name="Rectangle 9"/>
          <p:cNvSpPr/>
          <p:nvPr/>
        </p:nvSpPr>
        <p:spPr>
          <a:xfrm flipV="1">
            <a:off x="4191690" y="3488732"/>
            <a:ext cx="95637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1" name="TextBox 10"/>
          <p:cNvSpPr txBox="1"/>
          <p:nvPr/>
        </p:nvSpPr>
        <p:spPr>
          <a:xfrm>
            <a:off x="5306915" y="2957596"/>
            <a:ext cx="1440160" cy="1107996"/>
          </a:xfrm>
          <a:prstGeom prst="rect">
            <a:avLst/>
          </a:prstGeom>
          <a:noFill/>
        </p:spPr>
        <p:txBody>
          <a:bodyPr wrap="square" rtlCol="0">
            <a:spAutoFit/>
          </a:bodyPr>
          <a:lstStyle/>
          <a:p>
            <a:r>
              <a:rPr lang="en-US" sz="2200" dirty="0" smtClean="0">
                <a:latin typeface="Arial Black" panose="020B0A04020102020204" pitchFamily="34" charset="0"/>
              </a:rPr>
              <a:t>  1200</a:t>
            </a:r>
          </a:p>
          <a:p>
            <a:r>
              <a:rPr lang="en-US" sz="2200" dirty="0" smtClean="0">
                <a:latin typeface="Arial Black" panose="020B0A04020102020204" pitchFamily="34" charset="0"/>
              </a:rPr>
              <a:t> </a:t>
            </a:r>
          </a:p>
          <a:p>
            <a:r>
              <a:rPr lang="en-US" sz="2200" dirty="0" smtClean="0">
                <a:latin typeface="Arial Black" panose="020B0A04020102020204" pitchFamily="34" charset="0"/>
              </a:rPr>
              <a:t>     5 </a:t>
            </a:r>
          </a:p>
        </p:txBody>
      </p:sp>
      <p:sp>
        <p:nvSpPr>
          <p:cNvPr id="12" name="Rectangle 11"/>
          <p:cNvSpPr/>
          <p:nvPr/>
        </p:nvSpPr>
        <p:spPr>
          <a:xfrm flipV="1">
            <a:off x="5576646" y="3479147"/>
            <a:ext cx="859618"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3" name="TextBox 12"/>
          <p:cNvSpPr txBox="1"/>
          <p:nvPr/>
        </p:nvSpPr>
        <p:spPr>
          <a:xfrm>
            <a:off x="6497061" y="2925149"/>
            <a:ext cx="1315299" cy="1107996"/>
          </a:xfrm>
          <a:prstGeom prst="rect">
            <a:avLst/>
          </a:prstGeom>
          <a:noFill/>
        </p:spPr>
        <p:txBody>
          <a:bodyPr wrap="square" rtlCol="0">
            <a:spAutoFit/>
          </a:bodyPr>
          <a:lstStyle/>
          <a:p>
            <a:r>
              <a:rPr lang="en-US" sz="2200" dirty="0" smtClean="0">
                <a:latin typeface="Arial Black" panose="020B0A04020102020204" pitchFamily="34" charset="0"/>
              </a:rPr>
              <a:t>  1200</a:t>
            </a:r>
          </a:p>
          <a:p>
            <a:r>
              <a:rPr lang="en-US" sz="2200" dirty="0" smtClean="0">
                <a:latin typeface="Arial Black" panose="020B0A04020102020204" pitchFamily="34" charset="0"/>
              </a:rPr>
              <a:t> </a:t>
            </a:r>
          </a:p>
          <a:p>
            <a:r>
              <a:rPr lang="en-US" sz="2200" dirty="0">
                <a:latin typeface="Arial Black" panose="020B0A04020102020204" pitchFamily="34" charset="0"/>
              </a:rPr>
              <a:t> </a:t>
            </a:r>
            <a:r>
              <a:rPr lang="en-US" sz="2200" dirty="0" smtClean="0">
                <a:latin typeface="Arial Black" panose="020B0A04020102020204" pitchFamily="34" charset="0"/>
              </a:rPr>
              <a:t>   7.5 </a:t>
            </a:r>
          </a:p>
        </p:txBody>
      </p:sp>
      <p:sp>
        <p:nvSpPr>
          <p:cNvPr id="14" name="Rectangle 13"/>
          <p:cNvSpPr/>
          <p:nvPr/>
        </p:nvSpPr>
        <p:spPr>
          <a:xfrm flipV="1">
            <a:off x="6700649" y="3443012"/>
            <a:ext cx="96769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15" name="Rectangle 14"/>
          <p:cNvSpPr/>
          <p:nvPr/>
        </p:nvSpPr>
        <p:spPr>
          <a:xfrm>
            <a:off x="4191689" y="4293096"/>
            <a:ext cx="3745531" cy="430887"/>
          </a:xfrm>
          <a:prstGeom prst="rect">
            <a:avLst/>
          </a:prstGeom>
        </p:spPr>
        <p:txBody>
          <a:bodyPr wrap="square">
            <a:spAutoFit/>
          </a:bodyPr>
          <a:lstStyle/>
          <a:p>
            <a:r>
              <a:rPr lang="en-US" sz="2200" dirty="0" smtClean="0">
                <a:latin typeface="Arial Black" panose="020B0A04020102020204" pitchFamily="34" charset="0"/>
              </a:rPr>
              <a:t> 480</a:t>
            </a:r>
            <a:r>
              <a:rPr lang="en-US" sz="2200" dirty="0">
                <a:latin typeface="Arial Black" panose="020B0A04020102020204" pitchFamily="34" charset="0"/>
              </a:rPr>
              <a:t>	 </a:t>
            </a:r>
            <a:r>
              <a:rPr lang="en-US" sz="2200" dirty="0" smtClean="0">
                <a:latin typeface="Arial Black" panose="020B0A04020102020204" pitchFamily="34" charset="0"/>
              </a:rPr>
              <a:t>     240      160                        </a:t>
            </a:r>
            <a:endParaRPr lang="en-IN" sz="2200" dirty="0"/>
          </a:p>
        </p:txBody>
      </p:sp>
      <p:sp>
        <p:nvSpPr>
          <p:cNvPr id="16" name="Rectangle 15"/>
          <p:cNvSpPr/>
          <p:nvPr/>
        </p:nvSpPr>
        <p:spPr>
          <a:xfrm>
            <a:off x="539552" y="4941168"/>
            <a:ext cx="8136904" cy="1446550"/>
          </a:xfrm>
          <a:prstGeom prst="rect">
            <a:avLst/>
          </a:prstGeom>
        </p:spPr>
        <p:txBody>
          <a:bodyPr wrap="square">
            <a:spAutoFit/>
          </a:bodyPr>
          <a:lstStyle/>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Meeting at starting point = LCM of time for 1 Lap</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LCM ( 480, 240 and 160 ) = 480</a:t>
            </a:r>
          </a:p>
          <a:p>
            <a:r>
              <a:rPr lang="en-US" sz="2200" dirty="0">
                <a:latin typeface="Arial Black" panose="020B0A04020102020204" pitchFamily="34" charset="0"/>
              </a:rPr>
              <a:t>	</a:t>
            </a:r>
            <a:r>
              <a:rPr lang="en-US" sz="2200" dirty="0" smtClean="0">
                <a:latin typeface="Arial Black" panose="020B0A04020102020204" pitchFamily="34" charset="0"/>
              </a:rPr>
              <a:t>					Answer : b                         </a:t>
            </a:r>
            <a:endParaRPr lang="en-IN" sz="2200" dirty="0"/>
          </a:p>
        </p:txBody>
      </p:sp>
    </p:spTree>
    <p:extLst>
      <p:ext uri="{BB962C8B-B14F-4D97-AF65-F5344CB8AC3E}">
        <p14:creationId xmlns:p14="http://schemas.microsoft.com/office/powerpoint/2010/main" val="219587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animBg="1"/>
      <p:bldP spid="11" grpId="0"/>
      <p:bldP spid="12" grpId="0" animBg="1"/>
      <p:bldP spid="13" grpId="0"/>
      <p:bldP spid="14"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2123658"/>
          </a:xfrm>
          <a:prstGeom prst="rect">
            <a:avLst/>
          </a:prstGeom>
        </p:spPr>
        <p:txBody>
          <a:bodyPr wrap="square">
            <a:spAutoFit/>
          </a:bodyPr>
          <a:lstStyle/>
          <a:p>
            <a:r>
              <a:rPr lang="en-IN" sz="2200" b="1" dirty="0"/>
              <a:t>26. A and B run in opposite directions from a pt. P on a circle with different but constant speeds. A runs in clockwise direction. They meet for the first time at a distance of 900 m in clockwise direction from P and for the second time at a distance of 800 m in anticlockwise direction from P. If B is yet to complete one round, the circumference of the circle is</a:t>
            </a:r>
            <a:br>
              <a:rPr lang="en-IN" sz="2200" b="1" dirty="0"/>
            </a:br>
            <a:r>
              <a:rPr lang="en-IN" sz="2200" b="1" dirty="0"/>
              <a:t>a) 1700m 	</a:t>
            </a:r>
            <a:r>
              <a:rPr lang="en-IN" sz="2200" b="1" dirty="0" smtClean="0"/>
              <a:t>b</a:t>
            </a:r>
            <a:r>
              <a:rPr lang="en-IN" sz="2200" b="1" dirty="0"/>
              <a:t>) 1250m 	</a:t>
            </a:r>
            <a:r>
              <a:rPr lang="en-IN" sz="2200" b="1" dirty="0" smtClean="0"/>
              <a:t>c</a:t>
            </a:r>
            <a:r>
              <a:rPr lang="en-IN" sz="2200" b="1" dirty="0"/>
              <a:t>) 1300m 	</a:t>
            </a:r>
            <a:r>
              <a:rPr lang="en-IN" sz="2200" b="1" dirty="0" smtClean="0"/>
              <a:t>d</a:t>
            </a:r>
            <a:r>
              <a:rPr lang="en-IN" sz="2200" b="1" dirty="0"/>
              <a:t>) 1200m</a:t>
            </a:r>
          </a:p>
        </p:txBody>
      </p:sp>
      <p:sp>
        <p:nvSpPr>
          <p:cNvPr id="11" name="Rectangle 10"/>
          <p:cNvSpPr/>
          <p:nvPr/>
        </p:nvSpPr>
        <p:spPr>
          <a:xfrm>
            <a:off x="251520" y="2420888"/>
            <a:ext cx="8712968" cy="3647152"/>
          </a:xfrm>
          <a:prstGeom prst="rect">
            <a:avLst/>
          </a:prstGeom>
        </p:spPr>
        <p:txBody>
          <a:bodyPr wrap="square">
            <a:spAutoFit/>
          </a:bodyPr>
          <a:lstStyle/>
          <a:p>
            <a:pPr>
              <a:lnSpc>
                <a:spcPct val="150000"/>
              </a:lnSpc>
            </a:pPr>
            <a:r>
              <a:rPr lang="en-US" sz="2200" dirty="0" smtClean="0">
                <a:latin typeface="Arial Black" panose="020B0A04020102020204" pitchFamily="34" charset="0"/>
              </a:rPr>
              <a:t>A and B running in constant speed</a:t>
            </a:r>
          </a:p>
          <a:p>
            <a:pPr>
              <a:lnSpc>
                <a:spcPct val="150000"/>
              </a:lnSpc>
            </a:pPr>
            <a:r>
              <a:rPr lang="en-US" sz="2200" dirty="0">
                <a:latin typeface="Arial Black" panose="020B0A04020102020204" pitchFamily="34" charset="0"/>
              </a:rPr>
              <a:t>1</a:t>
            </a:r>
            <a:r>
              <a:rPr lang="en-US" sz="2200" baseline="30000" dirty="0">
                <a:latin typeface="Arial Black" panose="020B0A04020102020204" pitchFamily="34" charset="0"/>
              </a:rPr>
              <a:t>st</a:t>
            </a:r>
            <a:r>
              <a:rPr lang="en-US" sz="2200" dirty="0" smtClean="0">
                <a:latin typeface="Arial Black" panose="020B0A04020102020204" pitchFamily="34" charset="0"/>
              </a:rPr>
              <a:t> meeting at 900m clockwise = A covered 900m</a:t>
            </a:r>
          </a:p>
          <a:p>
            <a:pPr>
              <a:lnSpc>
                <a:spcPct val="150000"/>
              </a:lnSpc>
            </a:pPr>
            <a:r>
              <a:rPr lang="en-US" sz="2200" dirty="0" smtClean="0">
                <a:latin typeface="Arial Black" panose="020B0A04020102020204" pitchFamily="34" charset="0"/>
              </a:rPr>
              <a:t>2</a:t>
            </a:r>
            <a:r>
              <a:rPr lang="en-US" sz="2200" baseline="30000" dirty="0" smtClean="0">
                <a:latin typeface="Arial Black" panose="020B0A04020102020204" pitchFamily="34" charset="0"/>
              </a:rPr>
              <a:t>nd</a:t>
            </a:r>
            <a:r>
              <a:rPr lang="en-US" sz="2200" dirty="0" smtClean="0">
                <a:latin typeface="Arial Black" panose="020B0A04020102020204" pitchFamily="34" charset="0"/>
              </a:rPr>
              <a:t> meeting at 800m anti clockwise = B covered 800 m</a:t>
            </a:r>
          </a:p>
          <a:p>
            <a:pPr>
              <a:lnSpc>
                <a:spcPct val="150000"/>
              </a:lnSpc>
            </a:pPr>
            <a:r>
              <a:rPr lang="en-US" sz="2200" dirty="0" smtClean="0">
                <a:latin typeface="Arial Black" panose="020B0A04020102020204" pitchFamily="34" charset="0"/>
              </a:rPr>
              <a:t>So, at the time of 1</a:t>
            </a:r>
            <a:r>
              <a:rPr lang="en-US" sz="2200" baseline="30000" dirty="0" smtClean="0">
                <a:latin typeface="Arial Black" panose="020B0A04020102020204" pitchFamily="34" charset="0"/>
              </a:rPr>
              <a:t>st</a:t>
            </a:r>
            <a:r>
              <a:rPr lang="en-US" sz="2200" dirty="0" smtClean="0">
                <a:latin typeface="Arial Black" panose="020B0A04020102020204" pitchFamily="34" charset="0"/>
              </a:rPr>
              <a:t> meeting B covered 400 m</a:t>
            </a:r>
          </a:p>
          <a:p>
            <a:pPr>
              <a:lnSpc>
                <a:spcPct val="150000"/>
              </a:lnSpc>
            </a:pPr>
            <a:r>
              <a:rPr lang="en-US" sz="2200" dirty="0" smtClean="0">
                <a:latin typeface="Arial Black" panose="020B0A04020102020204" pitchFamily="34" charset="0"/>
              </a:rPr>
              <a:t>Circumference = 900 + 400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1300 m												Answer : c</a:t>
            </a:r>
          </a:p>
        </p:txBody>
      </p:sp>
    </p:spTree>
    <p:extLst>
      <p:ext uri="{BB962C8B-B14F-4D97-AF65-F5344CB8AC3E}">
        <p14:creationId xmlns:p14="http://schemas.microsoft.com/office/powerpoint/2010/main" val="81470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2123658"/>
          </a:xfrm>
          <a:prstGeom prst="rect">
            <a:avLst/>
          </a:prstGeom>
        </p:spPr>
        <p:txBody>
          <a:bodyPr wrap="square">
            <a:spAutoFit/>
          </a:bodyPr>
          <a:lstStyle/>
          <a:p>
            <a:r>
              <a:rPr lang="en-IN" sz="2200" b="1" dirty="0"/>
              <a:t>26. A and B run in opposite directions from a pt. P on a circle with different but constant speeds. A runs in clockwise direction. They meet for the first time at a distance of 900 m in clockwise direction from P and for the second time at a distance of 800 m in anticlockwise direction from P. If B is yet to complete one round, the circumference of the circle is</a:t>
            </a:r>
            <a:br>
              <a:rPr lang="en-IN" sz="2200" b="1" dirty="0"/>
            </a:br>
            <a:r>
              <a:rPr lang="en-IN" sz="2200" b="1" dirty="0"/>
              <a:t>a) 1700m 	b) 1250m 	c) 1300m 	d) 1200m</a:t>
            </a:r>
            <a:endParaRPr lang="en-IN" sz="2200" b="1" dirty="0"/>
          </a:p>
        </p:txBody>
      </p:sp>
      <p:sp>
        <p:nvSpPr>
          <p:cNvPr id="3" name="Oval 2"/>
          <p:cNvSpPr/>
          <p:nvPr/>
        </p:nvSpPr>
        <p:spPr>
          <a:xfrm>
            <a:off x="767764" y="2326651"/>
            <a:ext cx="2196244" cy="2073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631113" y="3434633"/>
            <a:ext cx="2967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305064" y="4056378"/>
            <a:ext cx="144016" cy="3529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9512" y="3238439"/>
            <a:ext cx="415506" cy="338554"/>
          </a:xfrm>
          <a:prstGeom prst="rect">
            <a:avLst/>
          </a:prstGeom>
        </p:spPr>
        <p:txBody>
          <a:bodyPr wrap="square">
            <a:spAutoFit/>
          </a:bodyPr>
          <a:lstStyle/>
          <a:p>
            <a:r>
              <a:rPr lang="en-US" sz="1600" dirty="0" smtClean="0">
                <a:latin typeface="Arial Black" panose="020B0A04020102020204" pitchFamily="34" charset="0"/>
              </a:rPr>
              <a:t>P</a:t>
            </a:r>
            <a:endParaRPr lang="en-IN" sz="1600" dirty="0"/>
          </a:p>
        </p:txBody>
      </p:sp>
      <p:sp>
        <p:nvSpPr>
          <p:cNvPr id="15" name="Rectangle 14"/>
          <p:cNvSpPr/>
          <p:nvPr/>
        </p:nvSpPr>
        <p:spPr>
          <a:xfrm>
            <a:off x="654199" y="4342523"/>
            <a:ext cx="778456" cy="338554"/>
          </a:xfrm>
          <a:prstGeom prst="rect">
            <a:avLst/>
          </a:prstGeom>
        </p:spPr>
        <p:txBody>
          <a:bodyPr wrap="square">
            <a:spAutoFit/>
          </a:bodyPr>
          <a:lstStyle/>
          <a:p>
            <a:r>
              <a:rPr lang="en-US" sz="1600" dirty="0" err="1" smtClean="0">
                <a:latin typeface="Arial Black" panose="020B0A04020102020204" pitchFamily="34" charset="0"/>
              </a:rPr>
              <a:t>sB</a:t>
            </a:r>
            <a:r>
              <a:rPr lang="en-US" sz="1600" dirty="0" smtClean="0">
                <a:latin typeface="Arial Black" panose="020B0A04020102020204" pitchFamily="34" charset="0"/>
              </a:rPr>
              <a:t>*t</a:t>
            </a:r>
            <a:r>
              <a:rPr lang="en-US" sz="1600" dirty="0" smtClean="0">
                <a:latin typeface="Arial Black" panose="020B0A04020102020204" pitchFamily="34" charset="0"/>
              </a:rPr>
              <a:t>                         </a:t>
            </a:r>
            <a:endParaRPr lang="en-IN" sz="1600" dirty="0"/>
          </a:p>
        </p:txBody>
      </p:sp>
      <p:sp>
        <p:nvSpPr>
          <p:cNvPr id="16" name="Rectangle 15"/>
          <p:cNvSpPr/>
          <p:nvPr/>
        </p:nvSpPr>
        <p:spPr>
          <a:xfrm>
            <a:off x="2558318" y="4240060"/>
            <a:ext cx="415506" cy="338554"/>
          </a:xfrm>
          <a:prstGeom prst="rect">
            <a:avLst/>
          </a:prstGeom>
        </p:spPr>
        <p:txBody>
          <a:bodyPr wrap="square">
            <a:spAutoFit/>
          </a:bodyPr>
          <a:lstStyle/>
          <a:p>
            <a:r>
              <a:rPr lang="en-US" sz="1600" dirty="0">
                <a:latin typeface="Arial Black" panose="020B0A04020102020204" pitchFamily="34" charset="0"/>
              </a:rPr>
              <a:t>A</a:t>
            </a:r>
            <a:r>
              <a:rPr lang="en-US" sz="1600" dirty="0" smtClean="0">
                <a:latin typeface="Arial Black" panose="020B0A04020102020204" pitchFamily="34" charset="0"/>
              </a:rPr>
              <a:t>                         </a:t>
            </a:r>
            <a:endParaRPr lang="en-IN" sz="1600" dirty="0"/>
          </a:p>
        </p:txBody>
      </p:sp>
      <p:sp>
        <p:nvSpPr>
          <p:cNvPr id="17" name="Rectangle 16"/>
          <p:cNvSpPr/>
          <p:nvPr/>
        </p:nvSpPr>
        <p:spPr>
          <a:xfrm>
            <a:off x="2349150" y="4446158"/>
            <a:ext cx="365619" cy="338554"/>
          </a:xfrm>
          <a:prstGeom prst="rect">
            <a:avLst/>
          </a:prstGeom>
        </p:spPr>
        <p:txBody>
          <a:bodyPr wrap="square">
            <a:spAutoFit/>
          </a:bodyPr>
          <a:lstStyle/>
          <a:p>
            <a:r>
              <a:rPr lang="en-US" sz="1600" dirty="0" smtClean="0">
                <a:latin typeface="Arial Black" panose="020B0A04020102020204" pitchFamily="34" charset="0"/>
              </a:rPr>
              <a:t>t                         </a:t>
            </a:r>
            <a:endParaRPr lang="en-IN" sz="1600" dirty="0"/>
          </a:p>
        </p:txBody>
      </p:sp>
      <p:sp>
        <p:nvSpPr>
          <p:cNvPr id="21" name="Rectangle 20"/>
          <p:cNvSpPr/>
          <p:nvPr/>
        </p:nvSpPr>
        <p:spPr>
          <a:xfrm>
            <a:off x="4580505" y="3271000"/>
            <a:ext cx="426378" cy="338554"/>
          </a:xfrm>
          <a:prstGeom prst="rect">
            <a:avLst/>
          </a:prstGeom>
        </p:spPr>
        <p:txBody>
          <a:bodyPr wrap="square">
            <a:spAutoFit/>
          </a:bodyPr>
          <a:lstStyle/>
          <a:p>
            <a:r>
              <a:rPr lang="en-US" sz="1600" dirty="0">
                <a:latin typeface="Arial Black" panose="020B0A04020102020204" pitchFamily="34" charset="0"/>
              </a:rPr>
              <a:t>P</a:t>
            </a:r>
            <a:r>
              <a:rPr lang="en-US" sz="1600" dirty="0" smtClean="0">
                <a:latin typeface="Arial Black" panose="020B0A04020102020204" pitchFamily="34" charset="0"/>
              </a:rPr>
              <a:t>                        </a:t>
            </a:r>
            <a:endParaRPr lang="en-IN" sz="1600" dirty="0"/>
          </a:p>
        </p:txBody>
      </p:sp>
      <p:sp>
        <p:nvSpPr>
          <p:cNvPr id="22" name="Rectangle 21"/>
          <p:cNvSpPr/>
          <p:nvPr/>
        </p:nvSpPr>
        <p:spPr>
          <a:xfrm>
            <a:off x="7668344" y="2869695"/>
            <a:ext cx="428177" cy="338554"/>
          </a:xfrm>
          <a:prstGeom prst="rect">
            <a:avLst/>
          </a:prstGeom>
        </p:spPr>
        <p:txBody>
          <a:bodyPr wrap="square">
            <a:spAutoFit/>
          </a:bodyPr>
          <a:lstStyle/>
          <a:p>
            <a:r>
              <a:rPr lang="en-US" sz="1600" dirty="0">
                <a:latin typeface="Arial Black" panose="020B0A04020102020204" pitchFamily="34" charset="0"/>
              </a:rPr>
              <a:t>B</a:t>
            </a:r>
            <a:r>
              <a:rPr lang="en-US" sz="1600" dirty="0" smtClean="0">
                <a:latin typeface="Arial Black" panose="020B0A04020102020204" pitchFamily="34" charset="0"/>
              </a:rPr>
              <a:t>                         </a:t>
            </a:r>
            <a:endParaRPr lang="en-IN" sz="1600" dirty="0"/>
          </a:p>
        </p:txBody>
      </p:sp>
      <p:sp>
        <p:nvSpPr>
          <p:cNvPr id="23" name="Rectangle 22"/>
          <p:cNvSpPr/>
          <p:nvPr/>
        </p:nvSpPr>
        <p:spPr>
          <a:xfrm>
            <a:off x="7191049" y="2352152"/>
            <a:ext cx="504056" cy="338554"/>
          </a:xfrm>
          <a:prstGeom prst="rect">
            <a:avLst/>
          </a:prstGeom>
        </p:spPr>
        <p:txBody>
          <a:bodyPr wrap="square">
            <a:spAutoFit/>
          </a:bodyPr>
          <a:lstStyle/>
          <a:p>
            <a:r>
              <a:rPr lang="en-US" sz="1600" dirty="0">
                <a:latin typeface="Arial Black" panose="020B0A04020102020204" pitchFamily="34" charset="0"/>
              </a:rPr>
              <a:t>A</a:t>
            </a:r>
            <a:r>
              <a:rPr lang="en-US" sz="1600" dirty="0" smtClean="0">
                <a:latin typeface="Arial Black" panose="020B0A04020102020204" pitchFamily="34" charset="0"/>
              </a:rPr>
              <a:t>                         </a:t>
            </a:r>
            <a:endParaRPr lang="en-IN" sz="1600" dirty="0"/>
          </a:p>
        </p:txBody>
      </p:sp>
      <p:sp>
        <p:nvSpPr>
          <p:cNvPr id="26" name="Rectangle 25"/>
          <p:cNvSpPr/>
          <p:nvPr/>
        </p:nvSpPr>
        <p:spPr>
          <a:xfrm>
            <a:off x="7570349" y="2593892"/>
            <a:ext cx="624165" cy="338554"/>
          </a:xfrm>
          <a:prstGeom prst="rect">
            <a:avLst/>
          </a:prstGeom>
        </p:spPr>
        <p:txBody>
          <a:bodyPr wrap="square">
            <a:spAutoFit/>
          </a:bodyPr>
          <a:lstStyle/>
          <a:p>
            <a:r>
              <a:rPr lang="en-US" sz="1600" dirty="0" smtClean="0">
                <a:latin typeface="Arial Black" panose="020B0A04020102020204" pitchFamily="34" charset="0"/>
              </a:rPr>
              <a:t>2t                         </a:t>
            </a:r>
            <a:endParaRPr lang="en-IN" sz="1600" dirty="0"/>
          </a:p>
        </p:txBody>
      </p:sp>
      <p:sp>
        <p:nvSpPr>
          <p:cNvPr id="28" name="Rectangle 27"/>
          <p:cNvSpPr/>
          <p:nvPr/>
        </p:nvSpPr>
        <p:spPr>
          <a:xfrm>
            <a:off x="2843808" y="3930477"/>
            <a:ext cx="612658" cy="338554"/>
          </a:xfrm>
          <a:prstGeom prst="rect">
            <a:avLst/>
          </a:prstGeom>
        </p:spPr>
        <p:txBody>
          <a:bodyPr wrap="square">
            <a:spAutoFit/>
          </a:bodyPr>
          <a:lstStyle/>
          <a:p>
            <a:r>
              <a:rPr lang="en-US" sz="1600" dirty="0" smtClean="0">
                <a:latin typeface="Arial Black" panose="020B0A04020102020204" pitchFamily="34" charset="0"/>
              </a:rPr>
              <a:t>900                        </a:t>
            </a:r>
            <a:endParaRPr lang="en-IN" sz="1600" dirty="0"/>
          </a:p>
        </p:txBody>
      </p:sp>
      <p:sp>
        <p:nvSpPr>
          <p:cNvPr id="29" name="Rectangle 28"/>
          <p:cNvSpPr/>
          <p:nvPr/>
        </p:nvSpPr>
        <p:spPr>
          <a:xfrm>
            <a:off x="7460391" y="3194055"/>
            <a:ext cx="743225" cy="338554"/>
          </a:xfrm>
          <a:prstGeom prst="rect">
            <a:avLst/>
          </a:prstGeom>
        </p:spPr>
        <p:txBody>
          <a:bodyPr wrap="square">
            <a:spAutoFit/>
          </a:bodyPr>
          <a:lstStyle/>
          <a:p>
            <a:r>
              <a:rPr lang="en-US" sz="1600" dirty="0">
                <a:latin typeface="Arial Black" panose="020B0A04020102020204" pitchFamily="34" charset="0"/>
              </a:rPr>
              <a:t>8</a:t>
            </a:r>
            <a:r>
              <a:rPr lang="en-US" sz="1600" dirty="0" smtClean="0">
                <a:latin typeface="Arial Black" panose="020B0A04020102020204" pitchFamily="34" charset="0"/>
              </a:rPr>
              <a:t>00                        </a:t>
            </a:r>
            <a:endParaRPr lang="en-IN" sz="1600" dirty="0"/>
          </a:p>
        </p:txBody>
      </p:sp>
      <p:sp>
        <p:nvSpPr>
          <p:cNvPr id="30" name="Rectangle 29"/>
          <p:cNvSpPr/>
          <p:nvPr/>
        </p:nvSpPr>
        <p:spPr>
          <a:xfrm>
            <a:off x="7025499" y="2024846"/>
            <a:ext cx="1071022" cy="338554"/>
          </a:xfrm>
          <a:prstGeom prst="rect">
            <a:avLst/>
          </a:prstGeom>
        </p:spPr>
        <p:txBody>
          <a:bodyPr wrap="square">
            <a:spAutoFit/>
          </a:bodyPr>
          <a:lstStyle/>
          <a:p>
            <a:r>
              <a:rPr lang="en-US" sz="1600" dirty="0" err="1" smtClean="0">
                <a:latin typeface="Arial Black" panose="020B0A04020102020204" pitchFamily="34" charset="0"/>
              </a:rPr>
              <a:t>sA</a:t>
            </a:r>
            <a:r>
              <a:rPr lang="en-US" sz="1600" dirty="0" smtClean="0">
                <a:latin typeface="Arial Black" panose="020B0A04020102020204" pitchFamily="34" charset="0"/>
              </a:rPr>
              <a:t>*2t</a:t>
            </a:r>
            <a:r>
              <a:rPr lang="en-US" sz="1600" dirty="0" smtClean="0">
                <a:latin typeface="Arial Black" panose="020B0A04020102020204" pitchFamily="34" charset="0"/>
              </a:rPr>
              <a:t>                         </a:t>
            </a:r>
            <a:endParaRPr lang="en-IN" sz="1600" dirty="0"/>
          </a:p>
        </p:txBody>
      </p:sp>
      <p:sp>
        <p:nvSpPr>
          <p:cNvPr id="31" name="Rectangle 30"/>
          <p:cNvSpPr/>
          <p:nvPr/>
        </p:nvSpPr>
        <p:spPr>
          <a:xfrm>
            <a:off x="4863213" y="4823385"/>
            <a:ext cx="4029267" cy="1938992"/>
          </a:xfrm>
          <a:prstGeom prst="rect">
            <a:avLst/>
          </a:prstGeom>
        </p:spPr>
        <p:txBody>
          <a:bodyPr wrap="square">
            <a:spAutoFit/>
          </a:bodyPr>
          <a:lstStyle/>
          <a:p>
            <a:r>
              <a:rPr lang="en-US" sz="2000" dirty="0" err="1" smtClean="0">
                <a:latin typeface="Arial Black" panose="020B0A04020102020204" pitchFamily="34" charset="0"/>
              </a:rPr>
              <a:t>sA</a:t>
            </a:r>
            <a:r>
              <a:rPr lang="en-US" sz="2000" dirty="0" smtClean="0">
                <a:latin typeface="Arial Black" panose="020B0A04020102020204" pitchFamily="34" charset="0"/>
              </a:rPr>
              <a:t> * t    = 900</a:t>
            </a:r>
          </a:p>
          <a:p>
            <a:r>
              <a:rPr lang="en-US" sz="2000" dirty="0" err="1" smtClean="0">
                <a:latin typeface="Arial Black" panose="020B0A04020102020204" pitchFamily="34" charset="0"/>
              </a:rPr>
              <a:t>sB</a:t>
            </a:r>
            <a:r>
              <a:rPr lang="en-US" sz="2000" dirty="0" smtClean="0">
                <a:latin typeface="Arial Black" panose="020B0A04020102020204" pitchFamily="34" charset="0"/>
              </a:rPr>
              <a:t> * 2t  = 800  </a:t>
            </a:r>
          </a:p>
          <a:p>
            <a:r>
              <a:rPr lang="en-US" sz="2000" dirty="0" err="1" smtClean="0">
                <a:latin typeface="Arial Black" panose="020B0A04020102020204" pitchFamily="34" charset="0"/>
              </a:rPr>
              <a:t>sB</a:t>
            </a:r>
            <a:r>
              <a:rPr lang="en-US" sz="2000" dirty="0" smtClean="0">
                <a:latin typeface="Arial Black" panose="020B0A04020102020204" pitchFamily="34" charset="0"/>
              </a:rPr>
              <a:t> * t    = 400</a:t>
            </a:r>
          </a:p>
          <a:p>
            <a:r>
              <a:rPr lang="en-US" sz="2000" dirty="0" smtClean="0">
                <a:latin typeface="Arial Black" panose="020B0A04020102020204" pitchFamily="34" charset="0"/>
              </a:rPr>
              <a:t>So Circum</a:t>
            </a:r>
            <a:r>
              <a:rPr lang="en-US" sz="2000" dirty="0" smtClean="0">
                <a:latin typeface="Arial Black" panose="020B0A04020102020204" pitchFamily="34" charset="0"/>
              </a:rPr>
              <a:t>ference </a:t>
            </a:r>
          </a:p>
          <a:p>
            <a:r>
              <a:rPr lang="en-US" sz="2000" dirty="0">
                <a:latin typeface="Arial Black" panose="020B0A04020102020204" pitchFamily="34" charset="0"/>
              </a:rPr>
              <a:t>	</a:t>
            </a:r>
            <a:r>
              <a:rPr lang="en-US" sz="2000" dirty="0" smtClean="0">
                <a:latin typeface="Arial Black" panose="020B0A04020102020204" pitchFamily="34" charset="0"/>
              </a:rPr>
              <a:t>	= 900 + 400</a:t>
            </a:r>
          </a:p>
          <a:p>
            <a:r>
              <a:rPr lang="en-US" sz="2000" dirty="0">
                <a:latin typeface="Arial Black" panose="020B0A04020102020204" pitchFamily="34" charset="0"/>
              </a:rPr>
              <a:t>	</a:t>
            </a:r>
            <a:r>
              <a:rPr lang="en-US" sz="2000" dirty="0" smtClean="0">
                <a:latin typeface="Arial Black" panose="020B0A04020102020204" pitchFamily="34" charset="0"/>
              </a:rPr>
              <a:t>	= 1300</a:t>
            </a:r>
            <a:r>
              <a:rPr lang="en-US" sz="2000" dirty="0" smtClean="0">
                <a:latin typeface="Arial Black" panose="020B0A04020102020204" pitchFamily="34" charset="0"/>
              </a:rPr>
              <a:t>                      </a:t>
            </a:r>
            <a:endParaRPr lang="en-IN" sz="2000" dirty="0"/>
          </a:p>
        </p:txBody>
      </p:sp>
      <p:sp>
        <p:nvSpPr>
          <p:cNvPr id="32" name="Rectangle 31"/>
          <p:cNvSpPr/>
          <p:nvPr/>
        </p:nvSpPr>
        <p:spPr>
          <a:xfrm>
            <a:off x="2973824" y="3468812"/>
            <a:ext cx="760210" cy="338554"/>
          </a:xfrm>
          <a:prstGeom prst="rect">
            <a:avLst/>
          </a:prstGeom>
        </p:spPr>
        <p:txBody>
          <a:bodyPr wrap="square">
            <a:spAutoFit/>
          </a:bodyPr>
          <a:lstStyle/>
          <a:p>
            <a:r>
              <a:rPr lang="en-US" sz="1600" dirty="0" err="1" smtClean="0">
                <a:latin typeface="Arial Black" panose="020B0A04020102020204" pitchFamily="34" charset="0"/>
              </a:rPr>
              <a:t>sA</a:t>
            </a:r>
            <a:r>
              <a:rPr lang="en-US" sz="1600" dirty="0" smtClean="0">
                <a:latin typeface="Arial Black" panose="020B0A04020102020204" pitchFamily="34" charset="0"/>
              </a:rPr>
              <a:t>*t</a:t>
            </a:r>
            <a:endParaRPr lang="en-IN" sz="1600" dirty="0"/>
          </a:p>
        </p:txBody>
      </p:sp>
      <p:sp>
        <p:nvSpPr>
          <p:cNvPr id="33" name="Rectangle 32"/>
          <p:cNvSpPr/>
          <p:nvPr/>
        </p:nvSpPr>
        <p:spPr>
          <a:xfrm>
            <a:off x="7460909" y="3492844"/>
            <a:ext cx="1071022" cy="338554"/>
          </a:xfrm>
          <a:prstGeom prst="rect">
            <a:avLst/>
          </a:prstGeom>
        </p:spPr>
        <p:txBody>
          <a:bodyPr wrap="square">
            <a:spAutoFit/>
          </a:bodyPr>
          <a:lstStyle/>
          <a:p>
            <a:r>
              <a:rPr lang="en-US" sz="1600" dirty="0" err="1" smtClean="0">
                <a:latin typeface="Arial Black" panose="020B0A04020102020204" pitchFamily="34" charset="0"/>
              </a:rPr>
              <a:t>sB</a:t>
            </a:r>
            <a:r>
              <a:rPr lang="en-US" sz="1600" dirty="0" smtClean="0">
                <a:latin typeface="Arial Black" panose="020B0A04020102020204" pitchFamily="34" charset="0"/>
              </a:rPr>
              <a:t>*2t</a:t>
            </a:r>
            <a:r>
              <a:rPr lang="en-US" sz="1600" dirty="0" smtClean="0">
                <a:latin typeface="Arial Black" panose="020B0A04020102020204" pitchFamily="34" charset="0"/>
              </a:rPr>
              <a:t>                         </a:t>
            </a:r>
            <a:endParaRPr lang="en-IN" sz="1600" dirty="0"/>
          </a:p>
        </p:txBody>
      </p:sp>
      <p:sp>
        <p:nvSpPr>
          <p:cNvPr id="34" name="Rectangle 33"/>
          <p:cNvSpPr/>
          <p:nvPr/>
        </p:nvSpPr>
        <p:spPr>
          <a:xfrm>
            <a:off x="127594" y="4908239"/>
            <a:ext cx="4642972" cy="1477328"/>
          </a:xfrm>
          <a:prstGeom prst="rect">
            <a:avLst/>
          </a:prstGeom>
        </p:spPr>
        <p:txBody>
          <a:bodyPr wrap="square">
            <a:spAutoFit/>
          </a:bodyPr>
          <a:lstStyle/>
          <a:p>
            <a:r>
              <a:rPr lang="en-US" dirty="0" smtClean="0">
                <a:latin typeface="Arial Black" panose="020B0A04020102020204" pitchFamily="34" charset="0"/>
              </a:rPr>
              <a:t>At time t A &amp; B are meeting</a:t>
            </a:r>
          </a:p>
          <a:p>
            <a:r>
              <a:rPr lang="en-US" dirty="0" smtClean="0">
                <a:latin typeface="Arial Black" panose="020B0A04020102020204" pitchFamily="34" charset="0"/>
              </a:rPr>
              <a:t>They are running at const. speed</a:t>
            </a:r>
          </a:p>
          <a:p>
            <a:r>
              <a:rPr lang="en-US" dirty="0" smtClean="0">
                <a:latin typeface="Arial Black" panose="020B0A04020102020204" pitchFamily="34" charset="0"/>
              </a:rPr>
              <a:t>So in next t they will cover same distance</a:t>
            </a:r>
          </a:p>
          <a:p>
            <a:r>
              <a:rPr lang="en-US" dirty="0" smtClean="0">
                <a:latin typeface="Arial Black" panose="020B0A04020102020204" pitchFamily="34" charset="0"/>
              </a:rPr>
              <a:t>At 2t  they will meet again</a:t>
            </a:r>
            <a:endParaRPr lang="en-US" dirty="0">
              <a:latin typeface="Arial Black" panose="020B0A04020102020204" pitchFamily="34" charset="0"/>
            </a:endParaRPr>
          </a:p>
        </p:txBody>
      </p:sp>
      <p:sp>
        <p:nvSpPr>
          <p:cNvPr id="39" name="Oval 38"/>
          <p:cNvSpPr/>
          <p:nvPr/>
        </p:nvSpPr>
        <p:spPr>
          <a:xfrm>
            <a:off x="5231126" y="2269160"/>
            <a:ext cx="2196244" cy="2073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p:cNvCxnSpPr/>
          <p:nvPr/>
        </p:nvCxnSpPr>
        <p:spPr>
          <a:xfrm>
            <a:off x="5035451" y="3439213"/>
            <a:ext cx="3679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164288" y="2785057"/>
            <a:ext cx="288032" cy="1692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20973" y="4409337"/>
            <a:ext cx="428177" cy="338554"/>
          </a:xfrm>
          <a:prstGeom prst="rect">
            <a:avLst/>
          </a:prstGeom>
        </p:spPr>
        <p:txBody>
          <a:bodyPr wrap="square">
            <a:spAutoFit/>
          </a:bodyPr>
          <a:lstStyle/>
          <a:p>
            <a:r>
              <a:rPr lang="en-US" sz="1600" dirty="0">
                <a:latin typeface="Arial Black" panose="020B0A04020102020204" pitchFamily="34" charset="0"/>
              </a:rPr>
              <a:t>B</a:t>
            </a:r>
            <a:r>
              <a:rPr lang="en-US" sz="1600" dirty="0" smtClean="0">
                <a:latin typeface="Arial Black" panose="020B0A04020102020204" pitchFamily="34" charset="0"/>
              </a:rPr>
              <a:t>                         </a:t>
            </a:r>
            <a:endParaRPr lang="en-IN" sz="1600" dirty="0"/>
          </a:p>
        </p:txBody>
      </p:sp>
    </p:spTree>
    <p:extLst>
      <p:ext uri="{BB962C8B-B14F-4D97-AF65-F5344CB8AC3E}">
        <p14:creationId xmlns:p14="http://schemas.microsoft.com/office/powerpoint/2010/main" val="318046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15" grpId="0"/>
      <p:bldP spid="16" grpId="0"/>
      <p:bldP spid="17" grpId="0"/>
      <p:bldP spid="21" grpId="0"/>
      <p:bldP spid="22" grpId="0"/>
      <p:bldP spid="23" grpId="0"/>
      <p:bldP spid="26" grpId="0"/>
      <p:bldP spid="28" grpId="0"/>
      <p:bldP spid="29" grpId="0"/>
      <p:bldP spid="30" grpId="0"/>
      <p:bldP spid="32" grpId="0"/>
      <p:bldP spid="33" grpId="0"/>
      <p:bldP spid="39" grpId="0" animBg="1"/>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a:t>27. 2 men at same time start walking towards each other from A and B 72 </a:t>
            </a:r>
            <a:r>
              <a:rPr lang="en-IN" sz="2200" b="1" dirty="0" err="1"/>
              <a:t>kms</a:t>
            </a:r>
            <a:r>
              <a:rPr lang="en-IN" sz="2200" b="1" dirty="0"/>
              <a:t> apart. Speed of A is 4kmph Speed of B is 2 </a:t>
            </a:r>
            <a:r>
              <a:rPr lang="en-IN" sz="2200" b="1" dirty="0" err="1"/>
              <a:t>kmph</a:t>
            </a:r>
            <a:r>
              <a:rPr lang="en-IN" sz="2200" b="1" dirty="0"/>
              <a:t> in 1st hr, 2.5 in 2nd, 3 in 3</a:t>
            </a:r>
            <a:r>
              <a:rPr lang="en-IN" sz="2200" b="1" baseline="30000" dirty="0"/>
              <a:t>rd</a:t>
            </a:r>
            <a:r>
              <a:rPr lang="en-IN" sz="2200" b="1" dirty="0"/>
              <a:t> and so on. When will they meet?</a:t>
            </a:r>
            <a:br>
              <a:rPr lang="en-IN" sz="2200" b="1" dirty="0"/>
            </a:br>
            <a:r>
              <a:rPr lang="en-IN" sz="2200" b="1" dirty="0"/>
              <a:t>a) in 7 hrs	b) at 35 </a:t>
            </a:r>
            <a:r>
              <a:rPr lang="en-IN" sz="2200" b="1" dirty="0" err="1"/>
              <a:t>kms</a:t>
            </a:r>
            <a:r>
              <a:rPr lang="en-IN" sz="2200" b="1" dirty="0"/>
              <a:t> from A 	c) in 10 hrs		d) midway</a:t>
            </a:r>
          </a:p>
        </p:txBody>
      </p:sp>
      <p:sp>
        <p:nvSpPr>
          <p:cNvPr id="3" name="Rectangle 2"/>
          <p:cNvSpPr/>
          <p:nvPr/>
        </p:nvSpPr>
        <p:spPr>
          <a:xfrm>
            <a:off x="251520" y="1700808"/>
            <a:ext cx="8712968" cy="5170646"/>
          </a:xfrm>
          <a:prstGeom prst="rect">
            <a:avLst/>
          </a:prstGeom>
        </p:spPr>
        <p:txBody>
          <a:bodyPr wrap="square">
            <a:spAutoFit/>
          </a:bodyPr>
          <a:lstStyle/>
          <a:p>
            <a:pPr>
              <a:lnSpc>
                <a:spcPct val="150000"/>
              </a:lnSpc>
            </a:pPr>
            <a:r>
              <a:rPr lang="en-US" sz="2200" dirty="0" smtClean="0">
                <a:latin typeface="Arial Black" panose="020B0A04020102020204" pitchFamily="34" charset="0"/>
              </a:rPr>
              <a:t>In 7 hours	A can cover 28 Km</a:t>
            </a:r>
          </a:p>
          <a:p>
            <a:pPr>
              <a:lnSpc>
                <a:spcPct val="150000"/>
              </a:lnSpc>
            </a:pPr>
            <a:r>
              <a:rPr lang="en-US" sz="2200" dirty="0" smtClean="0">
                <a:latin typeface="Arial Black" panose="020B0A04020102020204" pitchFamily="34" charset="0"/>
              </a:rPr>
              <a:t>B can cover (2+2.5+3+3.5+4+4.5+5) = 24.5</a:t>
            </a:r>
          </a:p>
          <a:p>
            <a:pPr>
              <a:lnSpc>
                <a:spcPct val="150000"/>
              </a:lnSpc>
            </a:pPr>
            <a:r>
              <a:rPr lang="en-US" sz="2200" dirty="0" smtClean="0">
                <a:latin typeface="Arial Black" panose="020B0A04020102020204" pitchFamily="34" charset="0"/>
              </a:rPr>
              <a:t>They will not meet</a:t>
            </a:r>
          </a:p>
          <a:p>
            <a:pPr>
              <a:lnSpc>
                <a:spcPct val="150000"/>
              </a:lnSpc>
            </a:pPr>
            <a:r>
              <a:rPr lang="en-US" sz="2200" dirty="0" smtClean="0">
                <a:latin typeface="Arial Black" panose="020B0A04020102020204" pitchFamily="34" charset="0"/>
              </a:rPr>
              <a:t>In 10 </a:t>
            </a:r>
            <a:r>
              <a:rPr lang="en-US" sz="2200" dirty="0" err="1" smtClean="0">
                <a:latin typeface="Arial Black" panose="020B0A04020102020204" pitchFamily="34" charset="0"/>
              </a:rPr>
              <a:t>hrs</a:t>
            </a:r>
            <a:r>
              <a:rPr lang="en-US" sz="2200" dirty="0" smtClean="0">
                <a:latin typeface="Arial Black" panose="020B0A04020102020204" pitchFamily="34" charset="0"/>
              </a:rPr>
              <a:t> A can cover 40 km</a:t>
            </a:r>
          </a:p>
          <a:p>
            <a:pPr>
              <a:lnSpc>
                <a:spcPct val="150000"/>
              </a:lnSpc>
            </a:pPr>
            <a:r>
              <a:rPr lang="en-US" sz="2200" dirty="0" smtClean="0">
                <a:latin typeface="Arial Black" panose="020B0A04020102020204" pitchFamily="34" charset="0"/>
              </a:rPr>
              <a:t>B can cover (24.5 +5.5+6+6.5) </a:t>
            </a:r>
          </a:p>
          <a:p>
            <a:pPr>
              <a:lnSpc>
                <a:spcPct val="150000"/>
              </a:lnSpc>
            </a:pPr>
            <a:r>
              <a:rPr lang="en-US" sz="2200" dirty="0" smtClean="0">
                <a:latin typeface="Arial Black" panose="020B0A04020102020204" pitchFamily="34" charset="0"/>
              </a:rPr>
              <a:t>they will not meet</a:t>
            </a:r>
          </a:p>
          <a:p>
            <a:pPr>
              <a:lnSpc>
                <a:spcPct val="150000"/>
              </a:lnSpc>
            </a:pPr>
            <a:r>
              <a:rPr lang="en-US" sz="2200" dirty="0" smtClean="0">
                <a:latin typeface="Arial Black" panose="020B0A04020102020204" pitchFamily="34" charset="0"/>
              </a:rPr>
              <a:t>But we can observe that in 9 hours both covered 36 km</a:t>
            </a:r>
          </a:p>
          <a:p>
            <a:pPr>
              <a:lnSpc>
                <a:spcPct val="150000"/>
              </a:lnSpc>
            </a:pPr>
            <a:r>
              <a:rPr lang="en-US" sz="2200" dirty="0" smtClean="0">
                <a:latin typeface="Arial Black" panose="020B0A04020102020204" pitchFamily="34" charset="0"/>
              </a:rPr>
              <a:t>So in the  mid way they will meet</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d </a:t>
            </a:r>
          </a:p>
          <a:p>
            <a:pPr>
              <a:lnSpc>
                <a:spcPct val="150000"/>
              </a:lnSpc>
            </a:pPr>
            <a:endParaRPr lang="en-US" sz="2200" dirty="0" smtClean="0">
              <a:latin typeface="Arial Black" panose="020B0A04020102020204" pitchFamily="34" charset="0"/>
            </a:endParaRPr>
          </a:p>
        </p:txBody>
      </p:sp>
    </p:spTree>
    <p:extLst>
      <p:ext uri="{BB962C8B-B14F-4D97-AF65-F5344CB8AC3E}">
        <p14:creationId xmlns:p14="http://schemas.microsoft.com/office/powerpoint/2010/main" val="596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1446550"/>
          </a:xfrm>
          <a:prstGeom prst="rect">
            <a:avLst/>
          </a:prstGeom>
        </p:spPr>
        <p:txBody>
          <a:bodyPr wrap="square">
            <a:spAutoFit/>
          </a:bodyPr>
          <a:lstStyle/>
          <a:p>
            <a:r>
              <a:rPr lang="en-IN" sz="2200" b="1" dirty="0"/>
              <a:t>28. A man sitting inside the train near the window notices that he can count 21 electric posts in 1 minute. If they are known to be 50 metres apart what is the speed of the train?</a:t>
            </a:r>
          </a:p>
          <a:p>
            <a:r>
              <a:rPr lang="en-IN" sz="2200" b="1" dirty="0"/>
              <a:t>a) 45 </a:t>
            </a:r>
            <a:r>
              <a:rPr lang="en-IN" sz="2200" b="1" dirty="0" err="1"/>
              <a:t>Kmph</a:t>
            </a:r>
            <a:r>
              <a:rPr lang="en-IN" sz="2200" b="1" dirty="0"/>
              <a:t> 	</a:t>
            </a:r>
            <a:r>
              <a:rPr lang="en-IN" sz="2200" b="1" dirty="0" smtClean="0"/>
              <a:t>b</a:t>
            </a:r>
            <a:r>
              <a:rPr lang="en-IN" sz="2200" b="1" dirty="0"/>
              <a:t>) 60kmph	</a:t>
            </a:r>
            <a:r>
              <a:rPr lang="en-IN" sz="2200" b="1" dirty="0" smtClean="0"/>
              <a:t>c</a:t>
            </a:r>
            <a:r>
              <a:rPr lang="en-IN" sz="2200" b="1" dirty="0"/>
              <a:t>) 75 </a:t>
            </a:r>
            <a:r>
              <a:rPr lang="en-IN" sz="2200" b="1" dirty="0" err="1"/>
              <a:t>Kmph</a:t>
            </a:r>
            <a:r>
              <a:rPr lang="en-IN" sz="2200" b="1" dirty="0"/>
              <a:t> 	</a:t>
            </a:r>
            <a:r>
              <a:rPr lang="en-IN" sz="2200" b="1" dirty="0" smtClean="0"/>
              <a:t>d</a:t>
            </a:r>
            <a:r>
              <a:rPr lang="en-IN" sz="2200" b="1" dirty="0"/>
              <a:t>) 90 </a:t>
            </a:r>
            <a:r>
              <a:rPr lang="en-IN" sz="2200" b="1" dirty="0" err="1"/>
              <a:t>Kmph</a:t>
            </a:r>
            <a:endParaRPr lang="en-IN" sz="2200" b="1" dirty="0"/>
          </a:p>
        </p:txBody>
      </p:sp>
      <p:sp>
        <p:nvSpPr>
          <p:cNvPr id="4" name="Rectangle 3"/>
          <p:cNvSpPr/>
          <p:nvPr/>
        </p:nvSpPr>
        <p:spPr>
          <a:xfrm>
            <a:off x="971600" y="1856681"/>
            <a:ext cx="94864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50 m</a:t>
            </a:r>
          </a:p>
        </p:txBody>
      </p:sp>
      <p:sp>
        <p:nvSpPr>
          <p:cNvPr id="5" name="Rectangle 4"/>
          <p:cNvSpPr/>
          <p:nvPr/>
        </p:nvSpPr>
        <p:spPr>
          <a:xfrm>
            <a:off x="467544" y="2492896"/>
            <a:ext cx="8064896" cy="1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Up Arrow 5"/>
          <p:cNvSpPr/>
          <p:nvPr/>
        </p:nvSpPr>
        <p:spPr>
          <a:xfrm>
            <a:off x="2123728" y="1713384"/>
            <a:ext cx="288032"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Up Arrow 6"/>
          <p:cNvSpPr/>
          <p:nvPr/>
        </p:nvSpPr>
        <p:spPr>
          <a:xfrm>
            <a:off x="467544" y="1713384"/>
            <a:ext cx="288032"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Up Arrow 7"/>
          <p:cNvSpPr/>
          <p:nvPr/>
        </p:nvSpPr>
        <p:spPr>
          <a:xfrm>
            <a:off x="3779912" y="1713384"/>
            <a:ext cx="288032"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Up Arrow 8"/>
          <p:cNvSpPr/>
          <p:nvPr/>
        </p:nvSpPr>
        <p:spPr>
          <a:xfrm>
            <a:off x="8244408" y="1688711"/>
            <a:ext cx="288032"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627784" y="1845174"/>
            <a:ext cx="94864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50 m</a:t>
            </a:r>
          </a:p>
        </p:txBody>
      </p:sp>
      <p:sp>
        <p:nvSpPr>
          <p:cNvPr id="11" name="Up Arrow 10"/>
          <p:cNvSpPr/>
          <p:nvPr/>
        </p:nvSpPr>
        <p:spPr>
          <a:xfrm>
            <a:off x="6588224" y="1688711"/>
            <a:ext cx="288032"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092280" y="1892732"/>
            <a:ext cx="948644"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50 m</a:t>
            </a:r>
          </a:p>
        </p:txBody>
      </p:sp>
      <p:sp>
        <p:nvSpPr>
          <p:cNvPr id="13" name="Rectangle 12"/>
          <p:cNvSpPr/>
          <p:nvPr/>
        </p:nvSpPr>
        <p:spPr>
          <a:xfrm>
            <a:off x="4499992" y="1845174"/>
            <a:ext cx="1440160" cy="547522"/>
          </a:xfrm>
          <a:prstGeom prst="rect">
            <a:avLst/>
          </a:prstGeom>
        </p:spPr>
        <p:txBody>
          <a:bodyPr wrap="square">
            <a:spAutoFit/>
          </a:bodyPr>
          <a:lstStyle/>
          <a:p>
            <a:pPr>
              <a:lnSpc>
                <a:spcPct val="150000"/>
              </a:lnSpc>
            </a:pPr>
            <a:r>
              <a:rPr lang="en-US" sz="2200" dirty="0" smtClean="0">
                <a:latin typeface="Arial Black" panose="020B0A04020102020204" pitchFamily="34" charset="0"/>
              </a:rPr>
              <a:t>. . . </a:t>
            </a:r>
          </a:p>
        </p:txBody>
      </p:sp>
      <p:sp>
        <p:nvSpPr>
          <p:cNvPr id="14" name="Rectangle 13"/>
          <p:cNvSpPr/>
          <p:nvPr/>
        </p:nvSpPr>
        <p:spPr>
          <a:xfrm>
            <a:off x="467544" y="2780928"/>
            <a:ext cx="8568952" cy="600164"/>
          </a:xfrm>
          <a:prstGeom prst="rect">
            <a:avLst/>
          </a:prstGeom>
        </p:spPr>
        <p:txBody>
          <a:bodyPr wrap="square">
            <a:spAutoFit/>
          </a:bodyPr>
          <a:lstStyle/>
          <a:p>
            <a:pPr>
              <a:lnSpc>
                <a:spcPct val="150000"/>
              </a:lnSpc>
            </a:pPr>
            <a:r>
              <a:rPr lang="en-US" sz="2200" dirty="0" smtClean="0">
                <a:latin typeface="Arial Black" panose="020B0A04020102020204" pitchFamily="34" charset="0"/>
              </a:rPr>
              <a:t>1	       2		     3	. . .		      20              21	</a:t>
            </a:r>
          </a:p>
        </p:txBody>
      </p:sp>
      <p:sp>
        <p:nvSpPr>
          <p:cNvPr id="15" name="Rectangle 14"/>
          <p:cNvSpPr/>
          <p:nvPr/>
        </p:nvSpPr>
        <p:spPr>
          <a:xfrm>
            <a:off x="467544" y="3551888"/>
            <a:ext cx="8568952" cy="3139321"/>
          </a:xfrm>
          <a:prstGeom prst="rect">
            <a:avLst/>
          </a:prstGeom>
        </p:spPr>
        <p:txBody>
          <a:bodyPr wrap="square">
            <a:spAutoFit/>
          </a:bodyPr>
          <a:lstStyle/>
          <a:p>
            <a:pPr>
              <a:lnSpc>
                <a:spcPct val="150000"/>
              </a:lnSpc>
            </a:pPr>
            <a:r>
              <a:rPr lang="en-US" sz="2200" dirty="0" smtClean="0">
                <a:latin typeface="Arial Black" panose="020B0A04020102020204" pitchFamily="34" charset="0"/>
              </a:rPr>
              <a:t>Total distance	= 20 x 50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1000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 km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in 1 min	=  1 km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in 60 min	=   60 km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b	</a:t>
            </a:r>
          </a:p>
        </p:txBody>
      </p:sp>
    </p:spTree>
    <p:extLst>
      <p:ext uri="{BB962C8B-B14F-4D97-AF65-F5344CB8AC3E}">
        <p14:creationId xmlns:p14="http://schemas.microsoft.com/office/powerpoint/2010/main" val="386021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p:bldP spid="11" grpId="0" animBg="1"/>
      <p:bldP spid="12" grpId="0"/>
      <p:bldP spid="13"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785104"/>
          </a:xfrm>
          <a:prstGeom prst="rect">
            <a:avLst/>
          </a:prstGeom>
        </p:spPr>
        <p:txBody>
          <a:bodyPr wrap="square">
            <a:spAutoFit/>
          </a:bodyPr>
          <a:lstStyle/>
          <a:p>
            <a:r>
              <a:rPr lang="en-IN" sz="2200" b="1" dirty="0"/>
              <a:t>29. Two boats moving towards each other with speeds 20 m/sec and 16 m/sec are separated initially by a distance of 45 km. If the speed of the river is 5 m/sec and the faster boat is going upstream then how far apart are they 2 seconds before colliding? </a:t>
            </a:r>
          </a:p>
          <a:p>
            <a:r>
              <a:rPr lang="en-IN" sz="2200" b="1" dirty="0"/>
              <a:t>a) 72 m 		b) 26m		c) 82 m 		d) None of these</a:t>
            </a:r>
          </a:p>
        </p:txBody>
      </p:sp>
      <p:sp>
        <p:nvSpPr>
          <p:cNvPr id="3" name="Rectangle 2"/>
          <p:cNvSpPr/>
          <p:nvPr/>
        </p:nvSpPr>
        <p:spPr>
          <a:xfrm>
            <a:off x="179512" y="2204864"/>
            <a:ext cx="8712968" cy="4662815"/>
          </a:xfrm>
          <a:prstGeom prst="rect">
            <a:avLst/>
          </a:prstGeom>
        </p:spPr>
        <p:txBody>
          <a:bodyPr wrap="square">
            <a:spAutoFit/>
          </a:bodyPr>
          <a:lstStyle/>
          <a:p>
            <a:pPr>
              <a:lnSpc>
                <a:spcPct val="150000"/>
              </a:lnSpc>
            </a:pPr>
            <a:r>
              <a:rPr lang="en-US" sz="2200" dirty="0" smtClean="0">
                <a:latin typeface="Arial Black" panose="020B0A04020102020204" pitchFamily="34" charset="0"/>
              </a:rPr>
              <a:t>Upstream		s = 20 – 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15 m / s</a:t>
            </a:r>
          </a:p>
          <a:p>
            <a:pPr>
              <a:lnSpc>
                <a:spcPct val="150000"/>
              </a:lnSpc>
            </a:pPr>
            <a:r>
              <a:rPr lang="en-US" sz="2200" dirty="0" smtClean="0">
                <a:latin typeface="Arial Black" panose="020B0A04020102020204" pitchFamily="34" charset="0"/>
              </a:rPr>
              <a:t>Downstream	s = 16 + 5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21 m / s</a:t>
            </a:r>
          </a:p>
          <a:p>
            <a:pPr>
              <a:lnSpc>
                <a:spcPct val="150000"/>
              </a:lnSpc>
            </a:pPr>
            <a:r>
              <a:rPr lang="en-US" sz="2200" dirty="0" err="1" smtClean="0">
                <a:latin typeface="Arial Black" panose="020B0A04020102020204" pitchFamily="34" charset="0"/>
              </a:rPr>
              <a:t>Opp.dir</a:t>
            </a:r>
            <a:r>
              <a:rPr lang="en-US" sz="2200" dirty="0" smtClean="0">
                <a:latin typeface="Arial Black" panose="020B0A04020102020204" pitchFamily="34" charset="0"/>
              </a:rPr>
              <a:t>	</a:t>
            </a:r>
            <a:r>
              <a:rPr lang="en-US" sz="2200" dirty="0" err="1" smtClean="0">
                <a:latin typeface="Arial Black" panose="020B0A04020102020204" pitchFamily="34" charset="0"/>
              </a:rPr>
              <a:t>rel.s</a:t>
            </a:r>
            <a:r>
              <a:rPr lang="en-US" sz="2200" dirty="0" smtClean="0">
                <a:latin typeface="Arial Black" panose="020B0A04020102020204" pitchFamily="34" charset="0"/>
              </a:rPr>
              <a:t>	   =  15 + 21</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36 m / s</a:t>
            </a:r>
          </a:p>
          <a:p>
            <a:pPr>
              <a:lnSpc>
                <a:spcPct val="150000"/>
              </a:lnSpc>
            </a:pPr>
            <a:r>
              <a:rPr lang="en-US" sz="2200" dirty="0" smtClean="0">
                <a:latin typeface="Arial Black" panose="020B0A04020102020204" pitchFamily="34" charset="0"/>
              </a:rPr>
              <a:t>So they will be 36 m before 1 sec</a:t>
            </a:r>
          </a:p>
          <a:p>
            <a:pPr>
              <a:lnSpc>
                <a:spcPct val="150000"/>
              </a:lnSpc>
            </a:pPr>
            <a:r>
              <a:rPr lang="en-US" sz="2200" dirty="0" smtClean="0">
                <a:latin typeface="Arial Black" panose="020B0A04020102020204" pitchFamily="34" charset="0"/>
              </a:rPr>
              <a:t>		      72 m before 2 sec</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a</a:t>
            </a:r>
          </a:p>
        </p:txBody>
      </p:sp>
    </p:spTree>
    <p:extLst>
      <p:ext uri="{BB962C8B-B14F-4D97-AF65-F5344CB8AC3E}">
        <p14:creationId xmlns:p14="http://schemas.microsoft.com/office/powerpoint/2010/main" val="366536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2800767"/>
          </a:xfrm>
          <a:prstGeom prst="rect">
            <a:avLst/>
          </a:prstGeom>
        </p:spPr>
        <p:txBody>
          <a:bodyPr wrap="square">
            <a:spAutoFit/>
          </a:bodyPr>
          <a:lstStyle/>
          <a:p>
            <a:r>
              <a:rPr lang="en-IN" sz="2200" b="1" dirty="0"/>
              <a:t>30. A man travels </a:t>
            </a:r>
            <a:r>
              <a:rPr lang="en-IN" sz="2200" b="1" dirty="0" smtClean="0"/>
              <a:t>760km </a:t>
            </a:r>
            <a:r>
              <a:rPr lang="en-IN" sz="2200" b="1" dirty="0"/>
              <a:t>to his home, partly by train and partly by car. He takes 8 hours, if he travels 160 km by train and the rest by car. He takes 12 minutes more, if he travels 240 km by train and the rest by car. What are the speeds of the train and of the car?</a:t>
            </a:r>
          </a:p>
          <a:p>
            <a:r>
              <a:rPr lang="en-IN" sz="2200" b="1" dirty="0"/>
              <a:t>a) Speed of car=90 km/h, speed of train=60 km/h</a:t>
            </a:r>
          </a:p>
          <a:p>
            <a:r>
              <a:rPr lang="en-IN" sz="2200" b="1" dirty="0"/>
              <a:t>b) Speed of car=100 km/h, speed of train=80 km/h</a:t>
            </a:r>
          </a:p>
          <a:p>
            <a:r>
              <a:rPr lang="en-IN" sz="2200" b="1" dirty="0"/>
              <a:t>c) Speed of car=80 km/h, speed of train=70 km/h</a:t>
            </a:r>
          </a:p>
          <a:p>
            <a:r>
              <a:rPr lang="en-IN" sz="2200" b="1" dirty="0"/>
              <a:t>d) Speed of car=100 km/h, speed of train=90 km/h</a:t>
            </a:r>
          </a:p>
        </p:txBody>
      </p:sp>
      <p:sp>
        <p:nvSpPr>
          <p:cNvPr id="3" name="Rectangle 2"/>
          <p:cNvSpPr/>
          <p:nvPr/>
        </p:nvSpPr>
        <p:spPr>
          <a:xfrm>
            <a:off x="213091" y="3140968"/>
            <a:ext cx="8712968" cy="3647152"/>
          </a:xfrm>
          <a:prstGeom prst="rect">
            <a:avLst/>
          </a:prstGeom>
        </p:spPr>
        <p:txBody>
          <a:bodyPr wrap="square">
            <a:spAutoFit/>
          </a:bodyPr>
          <a:lstStyle/>
          <a:p>
            <a:pPr>
              <a:lnSpc>
                <a:spcPct val="150000"/>
              </a:lnSpc>
            </a:pPr>
            <a:r>
              <a:rPr lang="en-US" sz="2200" dirty="0" smtClean="0">
                <a:latin typeface="Arial Black" panose="020B0A04020102020204" pitchFamily="34" charset="0"/>
              </a:rPr>
              <a:t>b) </a:t>
            </a:r>
            <a:r>
              <a:rPr lang="en-IN" sz="2200" b="1" dirty="0"/>
              <a:t>Speed of car=100 km/h, speed of train=80 </a:t>
            </a:r>
            <a:r>
              <a:rPr lang="en-IN" sz="2200" b="1" dirty="0" smtClean="0"/>
              <a:t>km/h</a:t>
            </a:r>
          </a:p>
          <a:p>
            <a:pPr>
              <a:lnSpc>
                <a:spcPct val="150000"/>
              </a:lnSpc>
            </a:pPr>
            <a:r>
              <a:rPr lang="en-IN" sz="2200" b="1" dirty="0">
                <a:latin typeface="Arial Black" panose="020B0A04020102020204" pitchFamily="34" charset="0"/>
              </a:rPr>
              <a:t> </a:t>
            </a:r>
            <a:r>
              <a:rPr lang="en-IN" sz="2200" b="1" dirty="0" smtClean="0">
                <a:latin typeface="Arial Black" panose="020B0A04020102020204" pitchFamily="34" charset="0"/>
              </a:rPr>
              <a:t> 	160 / 80 = 2</a:t>
            </a:r>
          </a:p>
          <a:p>
            <a:pPr>
              <a:lnSpc>
                <a:spcPct val="150000"/>
              </a:lnSpc>
            </a:pPr>
            <a:r>
              <a:rPr lang="en-IN" sz="2200" b="1" dirty="0" smtClean="0">
                <a:latin typeface="Arial Black" panose="020B0A04020102020204" pitchFamily="34" charset="0"/>
              </a:rPr>
              <a:t>	600 / 100 = </a:t>
            </a:r>
            <a:r>
              <a:rPr lang="en-IN" sz="2200" b="1" dirty="0">
                <a:latin typeface="Arial Black" panose="020B0A04020102020204" pitchFamily="34" charset="0"/>
              </a:rPr>
              <a:t>6</a:t>
            </a:r>
            <a:r>
              <a:rPr lang="en-IN" sz="2200" b="1" dirty="0" smtClean="0">
                <a:latin typeface="Arial Black" panose="020B0A04020102020204" pitchFamily="34" charset="0"/>
              </a:rPr>
              <a:t> </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Total time = </a:t>
            </a:r>
            <a:r>
              <a:rPr lang="en-US" sz="2200" b="1" dirty="0">
                <a:latin typeface="Arial Black" panose="020B0A04020102020204" pitchFamily="34" charset="0"/>
              </a:rPr>
              <a:t>8</a:t>
            </a:r>
            <a:r>
              <a:rPr lang="en-US" sz="2200" b="1" dirty="0" smtClean="0">
                <a:latin typeface="Arial Black" panose="020B0A04020102020204" pitchFamily="34" charset="0"/>
              </a:rPr>
              <a:t> </a:t>
            </a:r>
            <a:endParaRPr lang="en-IN" sz="2200" b="1" dirty="0" smtClean="0">
              <a:latin typeface="Arial Black" panose="020B0A04020102020204" pitchFamily="34" charset="0"/>
            </a:endParaRPr>
          </a:p>
          <a:p>
            <a:pPr>
              <a:lnSpc>
                <a:spcPct val="150000"/>
              </a:lnSpc>
            </a:pPr>
            <a:r>
              <a:rPr lang="en-IN" sz="2200" b="1" dirty="0">
                <a:latin typeface="Arial Black" panose="020B0A04020102020204" pitchFamily="34" charset="0"/>
              </a:rPr>
              <a:t>	</a:t>
            </a:r>
            <a:r>
              <a:rPr lang="en-IN" sz="2200" b="1" dirty="0" smtClean="0">
                <a:latin typeface="Arial Black" panose="020B0A04020102020204" pitchFamily="34" charset="0"/>
              </a:rPr>
              <a:t>240 / 80 = 3</a:t>
            </a:r>
          </a:p>
          <a:p>
            <a:pPr>
              <a:lnSpc>
                <a:spcPct val="150000"/>
              </a:lnSpc>
            </a:pPr>
            <a:r>
              <a:rPr lang="en-IN" sz="2200" b="1" dirty="0">
                <a:latin typeface="Arial Black" panose="020B0A04020102020204" pitchFamily="34" charset="0"/>
              </a:rPr>
              <a:t> </a:t>
            </a:r>
            <a:r>
              <a:rPr lang="en-IN" sz="2200" b="1" dirty="0" smtClean="0">
                <a:latin typeface="Arial Black" panose="020B0A04020102020204" pitchFamily="34" charset="0"/>
              </a:rPr>
              <a:t>         520 / 100 = 5.2</a:t>
            </a:r>
            <a:r>
              <a:rPr lang="en-US" sz="2200" dirty="0" smtClean="0">
                <a:latin typeface="Arial Black" panose="020B0A04020102020204" pitchFamily="34" charset="0"/>
              </a:rPr>
              <a:t>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Total time = 8.2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p:txBody>
      </p:sp>
      <p:sp>
        <p:nvSpPr>
          <p:cNvPr id="4" name="Rectangle 3"/>
          <p:cNvSpPr/>
          <p:nvPr/>
        </p:nvSpPr>
        <p:spPr>
          <a:xfrm>
            <a:off x="4716017" y="4005064"/>
            <a:ext cx="4210042" cy="2123658"/>
          </a:xfrm>
          <a:prstGeom prst="rect">
            <a:avLst/>
          </a:prstGeom>
        </p:spPr>
        <p:txBody>
          <a:bodyPr wrap="square">
            <a:spAutoFit/>
          </a:bodyPr>
          <a:lstStyle/>
          <a:p>
            <a:pPr>
              <a:lnSpc>
                <a:spcPct val="150000"/>
              </a:lnSpc>
            </a:pPr>
            <a:r>
              <a:rPr lang="en-US" sz="2200" dirty="0" smtClean="0">
                <a:latin typeface="Arial Black" panose="020B0A04020102020204" pitchFamily="34" charset="0"/>
              </a:rPr>
              <a:t>Time difference = 0.2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12 mins</a:t>
            </a: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		Answer : b </a:t>
            </a:r>
          </a:p>
        </p:txBody>
      </p:sp>
    </p:spTree>
    <p:extLst>
      <p:ext uri="{BB962C8B-B14F-4D97-AF65-F5344CB8AC3E}">
        <p14:creationId xmlns:p14="http://schemas.microsoft.com/office/powerpoint/2010/main" val="13767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484784"/>
            <a:ext cx="7200800" cy="4131900"/>
          </a:xfrm>
          <a:prstGeom prst="rect">
            <a:avLst/>
          </a:prstGeom>
        </p:spPr>
        <p:txBody>
          <a:bodyPr wrap="square">
            <a:spAutoFit/>
          </a:bodyPr>
          <a:lstStyle/>
          <a:p>
            <a:pPr>
              <a:lnSpc>
                <a:spcPct val="150000"/>
              </a:lnSpc>
            </a:pPr>
            <a:r>
              <a:rPr lang="en-US" sz="3500" dirty="0" smtClean="0">
                <a:latin typeface="Arial Black" panose="020B0A04020102020204" pitchFamily="34" charset="0"/>
              </a:rPr>
              <a:t>Doubts . . . ? </a:t>
            </a:r>
            <a:r>
              <a:rPr lang="en-US" sz="3500" smtClean="0">
                <a:latin typeface="Arial Black" panose="020B0A04020102020204" pitchFamily="34" charset="0"/>
              </a:rPr>
              <a:t>?</a:t>
            </a:r>
            <a:endParaRPr lang="en-US" sz="3500" dirty="0" smtClean="0">
              <a:latin typeface="Arial Black" panose="020B0A04020102020204" pitchFamily="34" charset="0"/>
            </a:endParaRPr>
          </a:p>
          <a:p>
            <a:pPr>
              <a:lnSpc>
                <a:spcPct val="150000"/>
              </a:lnSpc>
            </a:pPr>
            <a:r>
              <a:rPr lang="en-US" sz="3500" dirty="0">
                <a:latin typeface="Arial Black" panose="020B0A04020102020204" pitchFamily="34" charset="0"/>
              </a:rPr>
              <a:t>	</a:t>
            </a:r>
            <a:r>
              <a:rPr lang="en-US" sz="3500" dirty="0" smtClean="0">
                <a:latin typeface="Arial Black" panose="020B0A04020102020204" pitchFamily="34" charset="0"/>
              </a:rPr>
              <a:t>	</a:t>
            </a:r>
          </a:p>
          <a:p>
            <a:pPr>
              <a:lnSpc>
                <a:spcPct val="150000"/>
              </a:lnSpc>
            </a:pPr>
            <a:endParaRPr lang="en-US" sz="3500" dirty="0">
              <a:latin typeface="Arial Black" panose="020B0A04020102020204" pitchFamily="34" charset="0"/>
            </a:endParaRPr>
          </a:p>
          <a:p>
            <a:pPr>
              <a:lnSpc>
                <a:spcPct val="150000"/>
              </a:lnSpc>
            </a:pPr>
            <a:r>
              <a:rPr lang="en-US" sz="3500" dirty="0" smtClean="0">
                <a:latin typeface="Arial Black" panose="020B0A04020102020204" pitchFamily="34" charset="0"/>
              </a:rPr>
              <a:t>		     Thank you . . .</a:t>
            </a:r>
            <a:endParaRPr lang="en-US" sz="3500" dirty="0">
              <a:latin typeface="Arial Black" panose="020B0A04020102020204" pitchFamily="34" charset="0"/>
            </a:endParaRPr>
          </a:p>
          <a:p>
            <a:pPr>
              <a:lnSpc>
                <a:spcPct val="150000"/>
              </a:lnSpc>
            </a:pPr>
            <a:r>
              <a:rPr lang="en-US" sz="3500" dirty="0" smtClean="0">
                <a:latin typeface="Arial Black" panose="020B0A04020102020204" pitchFamily="34" charset="0"/>
              </a:rPr>
              <a:t>		</a:t>
            </a:r>
          </a:p>
        </p:txBody>
      </p:sp>
    </p:spTree>
    <p:extLst>
      <p:ext uri="{BB962C8B-B14F-4D97-AF65-F5344CB8AC3E}">
        <p14:creationId xmlns:p14="http://schemas.microsoft.com/office/powerpoint/2010/main" val="178774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circle(in)">
                                      <p:cBhvr>
                                        <p:cTn id="14"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5195" y="1020150"/>
            <a:ext cx="1332492" cy="430887"/>
          </a:xfrm>
          <a:prstGeom prst="rect">
            <a:avLst/>
          </a:prstGeom>
          <a:noFill/>
        </p:spPr>
        <p:txBody>
          <a:bodyPr wrap="square" rtlCol="0">
            <a:spAutoFit/>
          </a:bodyPr>
          <a:lstStyle/>
          <a:p>
            <a:r>
              <a:rPr lang="en-US" sz="2200" dirty="0" err="1" smtClean="0">
                <a:latin typeface="Arial Black" panose="020B0A04020102020204" pitchFamily="34" charset="0"/>
              </a:rPr>
              <a:t>Avg</a:t>
            </a:r>
            <a:r>
              <a:rPr lang="en-US" sz="2200" dirty="0" smtClean="0">
                <a:latin typeface="Arial Black" panose="020B0A04020102020204" pitchFamily="34" charset="0"/>
              </a:rPr>
              <a:t> s =  </a:t>
            </a:r>
            <a:endParaRPr lang="en-IN" sz="2200" dirty="0">
              <a:latin typeface="Arial Black" panose="020B0A04020102020204" pitchFamily="34" charset="0"/>
            </a:endParaRPr>
          </a:p>
        </p:txBody>
      </p:sp>
      <p:sp>
        <p:nvSpPr>
          <p:cNvPr id="3" name="TextBox 2"/>
          <p:cNvSpPr txBox="1"/>
          <p:nvPr/>
        </p:nvSpPr>
        <p:spPr>
          <a:xfrm>
            <a:off x="3497687" y="623381"/>
            <a:ext cx="23399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Total 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Total t </a:t>
            </a:r>
            <a:endParaRPr lang="en-IN" sz="2200" dirty="0">
              <a:latin typeface="Arial Black" panose="020B0A04020102020204" pitchFamily="34" charset="0"/>
            </a:endParaRPr>
          </a:p>
        </p:txBody>
      </p:sp>
      <p:sp>
        <p:nvSpPr>
          <p:cNvPr id="4" name="Rectangle 3"/>
          <p:cNvSpPr/>
          <p:nvPr/>
        </p:nvSpPr>
        <p:spPr>
          <a:xfrm>
            <a:off x="3697545" y="1212693"/>
            <a:ext cx="18520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5" name="TextBox 4"/>
          <p:cNvSpPr txBox="1"/>
          <p:nvPr/>
        </p:nvSpPr>
        <p:spPr>
          <a:xfrm>
            <a:off x="2223656" y="2375912"/>
            <a:ext cx="4176464" cy="1107996"/>
          </a:xfrm>
          <a:prstGeom prst="rect">
            <a:avLst/>
          </a:prstGeom>
          <a:noFill/>
        </p:spPr>
        <p:txBody>
          <a:bodyPr wrap="square" rtlCol="0">
            <a:spAutoFit/>
          </a:bodyPr>
          <a:lstStyle/>
          <a:p>
            <a:r>
              <a:rPr lang="en-US" sz="2200" dirty="0" smtClean="0">
                <a:latin typeface="Arial Black" panose="020B0A04020102020204" pitchFamily="34" charset="0"/>
              </a:rPr>
              <a:t>IF the distances same</a:t>
            </a:r>
          </a:p>
          <a:p>
            <a:endParaRPr lang="en-US" sz="2200" dirty="0" smtClean="0">
              <a:latin typeface="Arial Black" panose="020B0A04020102020204" pitchFamily="34" charset="0"/>
            </a:endParaRPr>
          </a:p>
          <a:p>
            <a:r>
              <a:rPr lang="en-US" sz="2200" dirty="0" err="1" smtClean="0">
                <a:latin typeface="Arial Black" panose="020B0A04020102020204" pitchFamily="34" charset="0"/>
              </a:rPr>
              <a:t>Avg</a:t>
            </a:r>
            <a:r>
              <a:rPr lang="en-US" sz="2200" dirty="0" smtClean="0">
                <a:latin typeface="Arial Black" panose="020B0A04020102020204" pitchFamily="34" charset="0"/>
              </a:rPr>
              <a:t> s =  </a:t>
            </a:r>
            <a:endParaRPr lang="en-IN" sz="2200" dirty="0">
              <a:latin typeface="Arial Black" panose="020B0A04020102020204" pitchFamily="34" charset="0"/>
            </a:endParaRPr>
          </a:p>
        </p:txBody>
      </p:sp>
      <p:sp>
        <p:nvSpPr>
          <p:cNvPr id="6" name="TextBox 5"/>
          <p:cNvSpPr txBox="1"/>
          <p:nvPr/>
        </p:nvSpPr>
        <p:spPr>
          <a:xfrm>
            <a:off x="3519800" y="2753393"/>
            <a:ext cx="23399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2 * s1 * s2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s1 + s2 </a:t>
            </a:r>
            <a:endParaRPr lang="en-IN" sz="2200" dirty="0">
              <a:latin typeface="Arial Black" panose="020B0A04020102020204" pitchFamily="34" charset="0"/>
            </a:endParaRPr>
          </a:p>
        </p:txBody>
      </p:sp>
      <p:sp>
        <p:nvSpPr>
          <p:cNvPr id="7" name="Rectangle 6"/>
          <p:cNvSpPr/>
          <p:nvPr/>
        </p:nvSpPr>
        <p:spPr>
          <a:xfrm>
            <a:off x="3763744" y="3284531"/>
            <a:ext cx="18520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8" name="TextBox 7"/>
          <p:cNvSpPr txBox="1"/>
          <p:nvPr/>
        </p:nvSpPr>
        <p:spPr>
          <a:xfrm>
            <a:off x="2223656" y="4130239"/>
            <a:ext cx="4176464" cy="1107996"/>
          </a:xfrm>
          <a:prstGeom prst="rect">
            <a:avLst/>
          </a:prstGeom>
          <a:noFill/>
        </p:spPr>
        <p:txBody>
          <a:bodyPr wrap="square" rtlCol="0">
            <a:spAutoFit/>
          </a:bodyPr>
          <a:lstStyle/>
          <a:p>
            <a:r>
              <a:rPr lang="en-US" sz="2200" dirty="0" smtClean="0">
                <a:latin typeface="Arial Black" panose="020B0A04020102020204" pitchFamily="34" charset="0"/>
              </a:rPr>
              <a:t>IF the times same</a:t>
            </a:r>
          </a:p>
          <a:p>
            <a:endParaRPr lang="en-US" sz="2200" dirty="0" smtClean="0">
              <a:latin typeface="Arial Black" panose="020B0A04020102020204" pitchFamily="34" charset="0"/>
            </a:endParaRPr>
          </a:p>
          <a:p>
            <a:r>
              <a:rPr lang="en-US" sz="2200" dirty="0" err="1" smtClean="0">
                <a:latin typeface="Arial Black" panose="020B0A04020102020204" pitchFamily="34" charset="0"/>
              </a:rPr>
              <a:t>Avg</a:t>
            </a:r>
            <a:r>
              <a:rPr lang="en-US" sz="2200" dirty="0" smtClean="0">
                <a:latin typeface="Arial Black" panose="020B0A04020102020204" pitchFamily="34" charset="0"/>
              </a:rPr>
              <a:t> s =  </a:t>
            </a:r>
            <a:endParaRPr lang="en-IN" sz="2200" dirty="0">
              <a:latin typeface="Arial Black" panose="020B0A04020102020204" pitchFamily="34" charset="0"/>
            </a:endParaRPr>
          </a:p>
        </p:txBody>
      </p:sp>
      <p:sp>
        <p:nvSpPr>
          <p:cNvPr id="9" name="TextBox 8"/>
          <p:cNvSpPr txBox="1"/>
          <p:nvPr/>
        </p:nvSpPr>
        <p:spPr>
          <a:xfrm>
            <a:off x="3519800" y="4507720"/>
            <a:ext cx="2339915"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s1 + s2</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2</a:t>
            </a:r>
            <a:r>
              <a:rPr lang="en-US" sz="2200" dirty="0" smtClean="0">
                <a:latin typeface="Arial Black" panose="020B0A04020102020204" pitchFamily="34" charset="0"/>
              </a:rPr>
              <a:t> </a:t>
            </a:r>
            <a:endParaRPr lang="en-IN" sz="2200" dirty="0">
              <a:latin typeface="Arial Black" panose="020B0A04020102020204" pitchFamily="34" charset="0"/>
            </a:endParaRPr>
          </a:p>
        </p:txBody>
      </p:sp>
      <p:sp>
        <p:nvSpPr>
          <p:cNvPr id="10" name="Rectangle 9"/>
          <p:cNvSpPr/>
          <p:nvPr/>
        </p:nvSpPr>
        <p:spPr>
          <a:xfrm>
            <a:off x="3763744" y="5038858"/>
            <a:ext cx="185202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Tree>
    <p:extLst>
      <p:ext uri="{BB962C8B-B14F-4D97-AF65-F5344CB8AC3E}">
        <p14:creationId xmlns:p14="http://schemas.microsoft.com/office/powerpoint/2010/main" val="14959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7" grpId="0" animBg="1"/>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5" y="1808059"/>
            <a:ext cx="2088232" cy="430887"/>
          </a:xfrm>
          <a:prstGeom prst="rect">
            <a:avLst/>
          </a:prstGeom>
          <a:noFill/>
        </p:spPr>
        <p:txBody>
          <a:bodyPr wrap="square" rtlCol="0">
            <a:spAutoFit/>
          </a:bodyPr>
          <a:lstStyle/>
          <a:p>
            <a:r>
              <a:rPr lang="en-US" sz="2200" dirty="0" smtClean="0">
                <a:latin typeface="Arial Black" panose="020B0A04020102020204" pitchFamily="34" charset="0"/>
              </a:rPr>
              <a:t>Relative  s = </a:t>
            </a:r>
            <a:endParaRPr lang="en-IN" sz="2200" dirty="0">
              <a:latin typeface="Arial Black" panose="020B0A04020102020204" pitchFamily="34" charset="0"/>
            </a:endParaRPr>
          </a:p>
        </p:txBody>
      </p:sp>
      <p:sp>
        <p:nvSpPr>
          <p:cNvPr id="3" name="TextBox 2"/>
          <p:cNvSpPr txBox="1"/>
          <p:nvPr/>
        </p:nvSpPr>
        <p:spPr>
          <a:xfrm>
            <a:off x="5076056" y="1808058"/>
            <a:ext cx="3744416" cy="430887"/>
          </a:xfrm>
          <a:prstGeom prst="rect">
            <a:avLst/>
          </a:prstGeom>
          <a:noFill/>
        </p:spPr>
        <p:txBody>
          <a:bodyPr wrap="square" rtlCol="0">
            <a:spAutoFit/>
          </a:bodyPr>
          <a:lstStyle/>
          <a:p>
            <a:r>
              <a:rPr lang="en-US" sz="2200" dirty="0" smtClean="0">
                <a:latin typeface="Arial Black" panose="020B0A04020102020204" pitchFamily="34" charset="0"/>
              </a:rPr>
              <a:t>Same direction </a:t>
            </a:r>
            <a:endParaRPr lang="en-IN" sz="2200" dirty="0">
              <a:latin typeface="Arial Black" panose="020B0A04020102020204" pitchFamily="34" charset="0"/>
            </a:endParaRPr>
          </a:p>
        </p:txBody>
      </p:sp>
      <p:sp>
        <p:nvSpPr>
          <p:cNvPr id="4" name="TextBox 3"/>
          <p:cNvSpPr txBox="1"/>
          <p:nvPr/>
        </p:nvSpPr>
        <p:spPr>
          <a:xfrm>
            <a:off x="2555777" y="1804272"/>
            <a:ext cx="2088232" cy="430887"/>
          </a:xfrm>
          <a:prstGeom prst="rect">
            <a:avLst/>
          </a:prstGeom>
          <a:noFill/>
        </p:spPr>
        <p:txBody>
          <a:bodyPr wrap="square" rtlCol="0">
            <a:spAutoFit/>
          </a:bodyPr>
          <a:lstStyle/>
          <a:p>
            <a:r>
              <a:rPr lang="en-US" sz="2200" dirty="0">
                <a:latin typeface="Arial Black" panose="020B0A04020102020204" pitchFamily="34" charset="0"/>
              </a:rPr>
              <a:t>s</a:t>
            </a:r>
            <a:r>
              <a:rPr lang="en-US" sz="2200" dirty="0" smtClean="0">
                <a:latin typeface="Arial Black" panose="020B0A04020102020204" pitchFamily="34" charset="0"/>
              </a:rPr>
              <a:t>1 – s2 </a:t>
            </a:r>
            <a:endParaRPr lang="en-IN" sz="2200" dirty="0">
              <a:latin typeface="Arial Black" panose="020B0A04020102020204" pitchFamily="34" charset="0"/>
            </a:endParaRPr>
          </a:p>
        </p:txBody>
      </p:sp>
      <p:sp>
        <p:nvSpPr>
          <p:cNvPr id="5" name="TextBox 4"/>
          <p:cNvSpPr txBox="1"/>
          <p:nvPr/>
        </p:nvSpPr>
        <p:spPr>
          <a:xfrm>
            <a:off x="467545" y="2891966"/>
            <a:ext cx="2088232" cy="430887"/>
          </a:xfrm>
          <a:prstGeom prst="rect">
            <a:avLst/>
          </a:prstGeom>
          <a:noFill/>
        </p:spPr>
        <p:txBody>
          <a:bodyPr wrap="square" rtlCol="0">
            <a:spAutoFit/>
          </a:bodyPr>
          <a:lstStyle/>
          <a:p>
            <a:r>
              <a:rPr lang="en-US" sz="2200" dirty="0" smtClean="0">
                <a:latin typeface="Arial Black" panose="020B0A04020102020204" pitchFamily="34" charset="0"/>
              </a:rPr>
              <a:t>Relative  s = </a:t>
            </a:r>
            <a:endParaRPr lang="en-IN" sz="2200" dirty="0">
              <a:latin typeface="Arial Black" panose="020B0A04020102020204" pitchFamily="34" charset="0"/>
            </a:endParaRPr>
          </a:p>
        </p:txBody>
      </p:sp>
      <p:sp>
        <p:nvSpPr>
          <p:cNvPr id="6" name="TextBox 5"/>
          <p:cNvSpPr txBox="1"/>
          <p:nvPr/>
        </p:nvSpPr>
        <p:spPr>
          <a:xfrm>
            <a:off x="5076056" y="2891965"/>
            <a:ext cx="3744416" cy="430887"/>
          </a:xfrm>
          <a:prstGeom prst="rect">
            <a:avLst/>
          </a:prstGeom>
          <a:noFill/>
        </p:spPr>
        <p:txBody>
          <a:bodyPr wrap="square" rtlCol="0">
            <a:spAutoFit/>
          </a:bodyPr>
          <a:lstStyle/>
          <a:p>
            <a:r>
              <a:rPr lang="en-US" sz="2200" dirty="0" smtClean="0">
                <a:latin typeface="Arial Black" panose="020B0A04020102020204" pitchFamily="34" charset="0"/>
              </a:rPr>
              <a:t>Opposite direction </a:t>
            </a:r>
            <a:endParaRPr lang="en-IN" sz="2200" dirty="0">
              <a:latin typeface="Arial Black" panose="020B0A04020102020204" pitchFamily="34" charset="0"/>
            </a:endParaRPr>
          </a:p>
        </p:txBody>
      </p:sp>
      <p:sp>
        <p:nvSpPr>
          <p:cNvPr id="7" name="TextBox 6"/>
          <p:cNvSpPr txBox="1"/>
          <p:nvPr/>
        </p:nvSpPr>
        <p:spPr>
          <a:xfrm>
            <a:off x="2555777" y="2888179"/>
            <a:ext cx="2088232" cy="430887"/>
          </a:xfrm>
          <a:prstGeom prst="rect">
            <a:avLst/>
          </a:prstGeom>
          <a:noFill/>
        </p:spPr>
        <p:txBody>
          <a:bodyPr wrap="square" rtlCol="0">
            <a:spAutoFit/>
          </a:bodyPr>
          <a:lstStyle/>
          <a:p>
            <a:r>
              <a:rPr lang="en-US" sz="2200" dirty="0">
                <a:latin typeface="Arial Black" panose="020B0A04020102020204" pitchFamily="34" charset="0"/>
              </a:rPr>
              <a:t>s</a:t>
            </a:r>
            <a:r>
              <a:rPr lang="en-US" sz="2200" dirty="0" smtClean="0">
                <a:latin typeface="Arial Black" panose="020B0A04020102020204" pitchFamily="34" charset="0"/>
              </a:rPr>
              <a:t>1 + s2 </a:t>
            </a:r>
            <a:endParaRPr lang="en-IN" sz="2200" dirty="0">
              <a:latin typeface="Arial Black" panose="020B0A04020102020204" pitchFamily="34" charset="0"/>
            </a:endParaRPr>
          </a:p>
        </p:txBody>
      </p:sp>
    </p:spTree>
    <p:extLst>
      <p:ext uri="{BB962C8B-B14F-4D97-AF65-F5344CB8AC3E}">
        <p14:creationId xmlns:p14="http://schemas.microsoft.com/office/powerpoint/2010/main" val="9133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89624"/>
            <a:ext cx="8928992" cy="1446550"/>
          </a:xfrm>
          <a:prstGeom prst="rect">
            <a:avLst/>
          </a:prstGeom>
        </p:spPr>
        <p:txBody>
          <a:bodyPr wrap="square">
            <a:spAutoFit/>
          </a:bodyPr>
          <a:lstStyle/>
          <a:p>
            <a:r>
              <a:rPr lang="en-IN" sz="2200" b="1" dirty="0"/>
              <a:t>1.  A person walking 5/6 of his usual rate is 40 minutes late. What is his usual time? </a:t>
            </a:r>
            <a:br>
              <a:rPr lang="en-IN" sz="2200" b="1" dirty="0"/>
            </a:br>
            <a:r>
              <a:rPr lang="en-IN" sz="2200" b="1" dirty="0"/>
              <a:t>a) 6 hours 20 minutes.			b) 4 hours 40 minutes.</a:t>
            </a:r>
            <a:br>
              <a:rPr lang="en-IN" sz="2200" b="1" dirty="0"/>
            </a:br>
            <a:r>
              <a:rPr lang="en-IN" sz="2200" b="1" dirty="0"/>
              <a:t>c) 3 hours 30 minutes.			d) 3 hours 20 minutes.</a:t>
            </a:r>
          </a:p>
        </p:txBody>
      </p:sp>
      <p:sp>
        <p:nvSpPr>
          <p:cNvPr id="3" name="TextBox 2"/>
          <p:cNvSpPr txBox="1"/>
          <p:nvPr/>
        </p:nvSpPr>
        <p:spPr>
          <a:xfrm>
            <a:off x="323528" y="1916832"/>
            <a:ext cx="4896544" cy="5170646"/>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Let </a:t>
            </a:r>
          </a:p>
          <a:p>
            <a:pPr>
              <a:lnSpc>
                <a:spcPct val="150000"/>
              </a:lnSpc>
            </a:pPr>
            <a:r>
              <a:rPr lang="en-US" sz="2200" dirty="0" smtClean="0">
                <a:latin typeface="Arial Black" panose="020B0A04020102020204" pitchFamily="34" charset="0"/>
              </a:rPr>
              <a:t>actual speed   	= s</a:t>
            </a:r>
          </a:p>
          <a:p>
            <a:pPr>
              <a:lnSpc>
                <a:spcPct val="150000"/>
              </a:lnSpc>
            </a:pPr>
            <a:r>
              <a:rPr lang="en-US" sz="2200" dirty="0" smtClean="0">
                <a:latin typeface="Arial Black" panose="020B0A04020102020204" pitchFamily="34" charset="0"/>
              </a:rPr>
              <a:t>actual time taken = t</a:t>
            </a:r>
          </a:p>
          <a:p>
            <a:pPr>
              <a:lnSpc>
                <a:spcPct val="150000"/>
              </a:lnSpc>
            </a:pPr>
            <a:r>
              <a:rPr lang="en-US" sz="2200" dirty="0" smtClean="0">
                <a:latin typeface="Arial Black" panose="020B0A04020102020204" pitchFamily="34" charset="0"/>
              </a:rPr>
              <a:t>s * t = </a:t>
            </a:r>
          </a:p>
          <a:p>
            <a:pPr>
              <a:lnSpc>
                <a:spcPct val="150000"/>
              </a:lnSpc>
            </a:pPr>
            <a:r>
              <a:rPr lang="en-US" sz="2200" dirty="0" smtClean="0">
                <a:latin typeface="Arial Black" panose="020B0A04020102020204" pitchFamily="34" charset="0"/>
              </a:rPr>
              <a:t>     t = (5 / 6) * (t + 40)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6t = 5t + 200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t = 200 mins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3 </a:t>
            </a:r>
            <a:r>
              <a:rPr lang="en-US" sz="2200" dirty="0" err="1" smtClean="0">
                <a:latin typeface="Arial Black" panose="020B0A04020102020204" pitchFamily="34" charset="0"/>
              </a:rPr>
              <a:t>hrs</a:t>
            </a:r>
            <a:r>
              <a:rPr lang="en-US" sz="2200" dirty="0" smtClean="0">
                <a:latin typeface="Arial Black" panose="020B0A04020102020204" pitchFamily="34" charset="0"/>
              </a:rPr>
              <a:t> 20 mins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d   </a:t>
            </a:r>
            <a:endParaRPr lang="en-IN" sz="2200" dirty="0">
              <a:latin typeface="Arial Black" panose="020B0A04020102020204" pitchFamily="34" charset="0"/>
            </a:endParaRPr>
          </a:p>
        </p:txBody>
      </p:sp>
      <p:cxnSp>
        <p:nvCxnSpPr>
          <p:cNvPr id="5" name="Straight Connector 4"/>
          <p:cNvCxnSpPr/>
          <p:nvPr/>
        </p:nvCxnSpPr>
        <p:spPr>
          <a:xfrm flipH="1">
            <a:off x="424449" y="3608440"/>
            <a:ext cx="144016"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75656" y="3573016"/>
            <a:ext cx="2844316" cy="430887"/>
          </a:xfrm>
          <a:prstGeom prst="rect">
            <a:avLst/>
          </a:prstGeom>
          <a:noFill/>
        </p:spPr>
        <p:txBody>
          <a:bodyPr wrap="square" rtlCol="0">
            <a:spAutoFit/>
          </a:bodyPr>
          <a:lstStyle/>
          <a:p>
            <a:r>
              <a:rPr lang="en-US" sz="2200" dirty="0" smtClean="0">
                <a:latin typeface="Arial Black" panose="020B0A04020102020204" pitchFamily="34" charset="0"/>
              </a:rPr>
              <a:t>(5 / 6) s * (t + 40)</a:t>
            </a:r>
          </a:p>
        </p:txBody>
      </p:sp>
      <p:cxnSp>
        <p:nvCxnSpPr>
          <p:cNvPr id="21" name="Straight Connector 20"/>
          <p:cNvCxnSpPr/>
          <p:nvPr/>
        </p:nvCxnSpPr>
        <p:spPr>
          <a:xfrm flipH="1">
            <a:off x="2555776" y="3614698"/>
            <a:ext cx="144016"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71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785104"/>
          </a:xfrm>
          <a:prstGeom prst="rect">
            <a:avLst/>
          </a:prstGeom>
        </p:spPr>
        <p:txBody>
          <a:bodyPr wrap="square">
            <a:spAutoFit/>
          </a:bodyPr>
          <a:lstStyle/>
          <a:p>
            <a:r>
              <a:rPr lang="en-IN" sz="2200" b="1" dirty="0"/>
              <a:t>2. If I drive with 30 miles/hr I reach 1 hour before and if I drive with 20miles/hr I reach 1 hour late. Find the distance between 2 points and the speed with which I drive.</a:t>
            </a:r>
          </a:p>
          <a:p>
            <a:r>
              <a:rPr lang="en-IN" sz="2200" b="1" dirty="0"/>
              <a:t>a)120miles and 24 miles/hr		b) 120 miles and 5 miles/hr</a:t>
            </a:r>
          </a:p>
          <a:p>
            <a:r>
              <a:rPr lang="en-IN" sz="2200" b="1" dirty="0"/>
              <a:t>c) 24 miles and 5 miles/hr		</a:t>
            </a:r>
            <a:r>
              <a:rPr lang="en-IN" sz="2200" b="1" dirty="0" smtClean="0"/>
              <a:t>d) </a:t>
            </a:r>
            <a:r>
              <a:rPr lang="en-IN" sz="2200" b="1" dirty="0"/>
              <a:t>None of these</a:t>
            </a:r>
          </a:p>
        </p:txBody>
      </p:sp>
      <p:sp>
        <p:nvSpPr>
          <p:cNvPr id="3" name="TextBox 2"/>
          <p:cNvSpPr txBox="1"/>
          <p:nvPr/>
        </p:nvSpPr>
        <p:spPr>
          <a:xfrm>
            <a:off x="1979712" y="2420888"/>
            <a:ext cx="5256584" cy="4154984"/>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30 (t - 1) = 20 (t + 1)</a:t>
            </a:r>
          </a:p>
          <a:p>
            <a:pPr>
              <a:lnSpc>
                <a:spcPct val="150000"/>
              </a:lnSpc>
            </a:pPr>
            <a:r>
              <a:rPr lang="en-US" sz="2200" dirty="0" smtClean="0">
                <a:latin typeface="Arial Black" panose="020B0A04020102020204" pitchFamily="34" charset="0"/>
              </a:rPr>
              <a:t>  3 </a:t>
            </a:r>
            <a:r>
              <a:rPr lang="en-US" sz="2200" dirty="0">
                <a:latin typeface="Arial Black" panose="020B0A04020102020204" pitchFamily="34" charset="0"/>
              </a:rPr>
              <a:t>(t - 1) = </a:t>
            </a:r>
            <a:r>
              <a:rPr lang="en-US" sz="2200" dirty="0" smtClean="0">
                <a:latin typeface="Arial Black" panose="020B0A04020102020204" pitchFamily="34" charset="0"/>
              </a:rPr>
              <a:t>2 </a:t>
            </a:r>
            <a:r>
              <a:rPr lang="en-US" sz="2200" dirty="0">
                <a:latin typeface="Arial Black" panose="020B0A04020102020204" pitchFamily="34" charset="0"/>
              </a:rPr>
              <a:t>(t + 1</a:t>
            </a:r>
            <a:r>
              <a:rPr lang="en-US" sz="2200" dirty="0" smtClean="0">
                <a:latin typeface="Arial Black" panose="020B0A04020102020204" pitchFamily="34" charset="0"/>
              </a:rPr>
              <a:t>)</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3t – 3    = 2t + 2</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t  =  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smtClean="0">
                <a:latin typeface="Arial Black" panose="020B0A04020102020204" pitchFamily="34" charset="0"/>
              </a:rPr>
              <a:t>Substitute in 30(t – 1)</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30(5 – 1) = 30 * 4 = 120 miles</a:t>
            </a:r>
          </a:p>
          <a:p>
            <a:pPr>
              <a:lnSpc>
                <a:spcPct val="150000"/>
              </a:lnSpc>
            </a:pPr>
            <a:r>
              <a:rPr lang="en-US" sz="2200" dirty="0" smtClean="0">
                <a:latin typeface="Arial Black" panose="020B0A04020102020204" pitchFamily="34" charset="0"/>
              </a:rPr>
              <a:t>Speed = 120 / 5 = 24 miles / </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a</a:t>
            </a:r>
          </a:p>
        </p:txBody>
      </p:sp>
    </p:spTree>
    <p:extLst>
      <p:ext uri="{BB962C8B-B14F-4D97-AF65-F5344CB8AC3E}">
        <p14:creationId xmlns:p14="http://schemas.microsoft.com/office/powerpoint/2010/main" val="280350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70" y="332656"/>
            <a:ext cx="8640960" cy="1107996"/>
          </a:xfrm>
          <a:prstGeom prst="rect">
            <a:avLst/>
          </a:prstGeom>
        </p:spPr>
        <p:txBody>
          <a:bodyPr wrap="square">
            <a:spAutoFit/>
          </a:bodyPr>
          <a:lstStyle/>
          <a:p>
            <a:r>
              <a:rPr lang="en-IN" sz="2200" b="1" dirty="0"/>
              <a:t>3. If a person walks at 14 km/hr instead of 10 km/hr, he would have walked 20 km more</a:t>
            </a:r>
            <a:r>
              <a:rPr lang="en-IN" sz="2200" b="1" dirty="0" smtClean="0"/>
              <a:t>. The </a:t>
            </a:r>
            <a:r>
              <a:rPr lang="en-IN" sz="2200" b="1" dirty="0"/>
              <a:t>actual distance travelled by him is:</a:t>
            </a:r>
          </a:p>
          <a:p>
            <a:r>
              <a:rPr lang="en-IN" sz="2200" b="1" dirty="0"/>
              <a:t>a) 50 km 	</a:t>
            </a:r>
            <a:r>
              <a:rPr lang="en-IN" sz="2200" b="1" dirty="0" smtClean="0"/>
              <a:t>b</a:t>
            </a:r>
            <a:r>
              <a:rPr lang="en-IN" sz="2200" b="1" dirty="0"/>
              <a:t>) 56 km	</a:t>
            </a:r>
            <a:r>
              <a:rPr lang="en-IN" sz="2200" b="1" dirty="0" smtClean="0"/>
              <a:t>c</a:t>
            </a:r>
            <a:r>
              <a:rPr lang="en-IN" sz="2200" b="1" dirty="0"/>
              <a:t>) 70 km	</a:t>
            </a:r>
            <a:r>
              <a:rPr lang="en-IN" sz="2200" b="1" dirty="0" smtClean="0"/>
              <a:t>d</a:t>
            </a:r>
            <a:r>
              <a:rPr lang="en-IN" sz="2200" b="1" dirty="0"/>
              <a:t>) 80 km</a:t>
            </a:r>
          </a:p>
        </p:txBody>
      </p:sp>
      <p:sp>
        <p:nvSpPr>
          <p:cNvPr id="4" name="TextBox 3"/>
          <p:cNvSpPr txBox="1"/>
          <p:nvPr/>
        </p:nvSpPr>
        <p:spPr>
          <a:xfrm>
            <a:off x="1893623" y="2170748"/>
            <a:ext cx="360040" cy="600164"/>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a:t>
            </a:r>
          </a:p>
        </p:txBody>
      </p:sp>
      <p:sp>
        <p:nvSpPr>
          <p:cNvPr id="5" name="TextBox 4"/>
          <p:cNvSpPr txBox="1"/>
          <p:nvPr/>
        </p:nvSpPr>
        <p:spPr>
          <a:xfrm>
            <a:off x="1043608" y="1916832"/>
            <a:ext cx="783521"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d</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10 </a:t>
            </a:r>
            <a:endParaRPr lang="en-IN" sz="2200" dirty="0">
              <a:latin typeface="Arial Black" panose="020B0A04020102020204" pitchFamily="34" charset="0"/>
            </a:endParaRPr>
          </a:p>
        </p:txBody>
      </p:sp>
      <p:sp>
        <p:nvSpPr>
          <p:cNvPr id="6" name="Rectangle 5"/>
          <p:cNvSpPr/>
          <p:nvPr/>
        </p:nvSpPr>
        <p:spPr>
          <a:xfrm>
            <a:off x="1287553" y="2447970"/>
            <a:ext cx="40412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7" name="TextBox 6"/>
          <p:cNvSpPr txBox="1"/>
          <p:nvPr/>
        </p:nvSpPr>
        <p:spPr>
          <a:xfrm>
            <a:off x="2252753" y="1947990"/>
            <a:ext cx="1599167" cy="1107996"/>
          </a:xfrm>
          <a:prstGeom prst="rect">
            <a:avLst/>
          </a:prstGeom>
          <a:noFill/>
          <a:ln>
            <a:noFill/>
          </a:ln>
        </p:spPr>
        <p:txBody>
          <a:bodyPr wrap="square" rtlCol="0">
            <a:spAutoFit/>
          </a:bodyPr>
          <a:lstStyle/>
          <a:p>
            <a:pPr algn="ctr">
              <a:lnSpc>
                <a:spcPct val="150000"/>
              </a:lnSpc>
            </a:pPr>
            <a:r>
              <a:rPr lang="en-US" sz="2200" dirty="0" smtClean="0">
                <a:latin typeface="Arial Black" panose="020B0A04020102020204" pitchFamily="34" charset="0"/>
              </a:rPr>
              <a:t> d + 20</a:t>
            </a:r>
            <a:endParaRPr lang="en-US" sz="2200" dirty="0">
              <a:latin typeface="Arial Black" panose="020B0A04020102020204" pitchFamily="34" charset="0"/>
            </a:endParaRPr>
          </a:p>
          <a:p>
            <a:pPr algn="ct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14 </a:t>
            </a:r>
            <a:endParaRPr lang="en-IN" sz="2200" dirty="0">
              <a:latin typeface="Arial Black" panose="020B0A04020102020204" pitchFamily="34" charset="0"/>
            </a:endParaRPr>
          </a:p>
        </p:txBody>
      </p:sp>
      <p:sp>
        <p:nvSpPr>
          <p:cNvPr id="8" name="Rectangle 7"/>
          <p:cNvSpPr/>
          <p:nvPr/>
        </p:nvSpPr>
        <p:spPr>
          <a:xfrm>
            <a:off x="2496698" y="2479128"/>
            <a:ext cx="1139198"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Black" pitchFamily="34" charset="0"/>
            </a:endParaRPr>
          </a:p>
        </p:txBody>
      </p:sp>
      <p:sp>
        <p:nvSpPr>
          <p:cNvPr id="9" name="TextBox 8"/>
          <p:cNvSpPr txBox="1"/>
          <p:nvPr/>
        </p:nvSpPr>
        <p:spPr>
          <a:xfrm>
            <a:off x="1097855" y="3171869"/>
            <a:ext cx="4554265" cy="2123658"/>
          </a:xfrm>
          <a:prstGeom prst="rect">
            <a:avLst/>
          </a:prstGeom>
          <a:noFill/>
          <a:ln>
            <a:noFill/>
          </a:ln>
        </p:spPr>
        <p:txBody>
          <a:bodyPr wrap="square" rtlCol="0">
            <a:spAutoFit/>
          </a:bodyPr>
          <a:lstStyle/>
          <a:p>
            <a:pPr>
              <a:lnSpc>
                <a:spcPct val="150000"/>
              </a:lnSpc>
            </a:pPr>
            <a:r>
              <a:rPr lang="en-US" sz="2200" dirty="0" smtClean="0">
                <a:latin typeface="Arial Black" panose="020B0A04020102020204" pitchFamily="34" charset="0"/>
              </a:rPr>
              <a:t> 14 d = 10 d * 200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4 d = 200</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d = 50 km</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Answer : a</a:t>
            </a:r>
            <a:endParaRPr lang="en-IN" sz="2200" dirty="0">
              <a:latin typeface="Arial Black" panose="020B0A04020102020204" pitchFamily="34" charset="0"/>
            </a:endParaRPr>
          </a:p>
        </p:txBody>
      </p:sp>
    </p:spTree>
    <p:extLst>
      <p:ext uri="{BB962C8B-B14F-4D97-AF65-F5344CB8AC3E}">
        <p14:creationId xmlns:p14="http://schemas.microsoft.com/office/powerpoint/2010/main" val="2427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4. An emergency vehicle travels 10 miles at a speed of 50 miles per hour. How fast must the vehicle travel on the return trip if the round-trip travel time is to be 20 minutes? </a:t>
            </a:r>
          </a:p>
          <a:p>
            <a:r>
              <a:rPr lang="en-IN" sz="2200" b="1" dirty="0"/>
              <a:t>a) 75 miles/hr	b) 70 miles/hr	c) 65 miles/hr	d) 80 miles/hr</a:t>
            </a:r>
          </a:p>
        </p:txBody>
      </p:sp>
      <p:sp>
        <p:nvSpPr>
          <p:cNvPr id="3" name="TextBox 2"/>
          <p:cNvSpPr txBox="1"/>
          <p:nvPr/>
        </p:nvSpPr>
        <p:spPr>
          <a:xfrm>
            <a:off x="611560" y="1716009"/>
            <a:ext cx="8208912" cy="5170646"/>
          </a:xfrm>
          <a:prstGeom prst="rect">
            <a:avLst/>
          </a:prstGeom>
          <a:noFill/>
          <a:ln>
            <a:noFill/>
          </a:ln>
        </p:spPr>
        <p:txBody>
          <a:bodyPr wrap="square" rtlCol="0">
            <a:spAutoFit/>
          </a:bodyPr>
          <a:lstStyle/>
          <a:p>
            <a:pPr>
              <a:lnSpc>
                <a:spcPct val="150000"/>
              </a:lnSpc>
            </a:pPr>
            <a:r>
              <a:rPr lang="en-US" sz="2200" dirty="0" smtClean="0">
                <a:latin typeface="Arial Black" panose="020B0A04020102020204" pitchFamily="34" charset="0"/>
              </a:rPr>
              <a:t> Covered 10 miles at a speed of 50 m/</a:t>
            </a:r>
            <a:r>
              <a:rPr lang="en-US" sz="2200" dirty="0" err="1" smtClean="0">
                <a:latin typeface="Arial Black" panose="020B0A04020102020204" pitchFamily="34" charset="0"/>
              </a:rPr>
              <a:t>hr</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time taken t = 10 / 50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 / 5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 / 5) * 60 mins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12 mins</a:t>
            </a:r>
          </a:p>
          <a:p>
            <a:pPr>
              <a:lnSpc>
                <a:spcPct val="150000"/>
              </a:lnSpc>
            </a:pPr>
            <a:r>
              <a:rPr lang="en-US" sz="2200" dirty="0" smtClean="0">
                <a:latin typeface="Arial Black" panose="020B0A04020102020204" pitchFamily="34" charset="0"/>
              </a:rPr>
              <a:t>	Round trip time = 20 mins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Return trip time = 8 mins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required speed   = (10 / 8) = (5 / 4) m / mins </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(5 / 4) * 60 m / </a:t>
            </a:r>
            <a:r>
              <a:rPr lang="en-US" sz="2200" dirty="0" err="1" smtClean="0">
                <a:latin typeface="Arial Black" panose="020B0A04020102020204" pitchFamily="34" charset="0"/>
              </a:rPr>
              <a:t>hrs</a:t>
            </a:r>
            <a:endParaRPr lang="en-US" sz="2200" dirty="0" smtClean="0">
              <a:latin typeface="Arial Black" panose="020B0A04020102020204" pitchFamily="34" charset="0"/>
            </a:endParaRP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 75 m / </a:t>
            </a:r>
            <a:r>
              <a:rPr lang="en-US" sz="2200" dirty="0" err="1" smtClean="0">
                <a:latin typeface="Arial Black" panose="020B0A04020102020204" pitchFamily="34" charset="0"/>
              </a:rPr>
              <a:t>hr</a:t>
            </a:r>
            <a:r>
              <a:rPr lang="en-US" sz="2200" dirty="0" smtClean="0">
                <a:latin typeface="Arial Black" panose="020B0A04020102020204" pitchFamily="34" charset="0"/>
              </a:rPr>
              <a:t>		Answer : a </a:t>
            </a:r>
          </a:p>
        </p:txBody>
      </p:sp>
    </p:spTree>
    <p:extLst>
      <p:ext uri="{BB962C8B-B14F-4D97-AF65-F5344CB8AC3E}">
        <p14:creationId xmlns:p14="http://schemas.microsoft.com/office/powerpoint/2010/main" val="396380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2689</TotalTime>
  <Words>2294</Words>
  <Application>Microsoft Office PowerPoint</Application>
  <PresentationFormat>On-screen Show (4:3)</PresentationFormat>
  <Paragraphs>539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1_Office Theme</vt:lpstr>
      <vt:lpstr>18PDM301L</vt:lpstr>
      <vt:lpstr>Time Speed and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dc:creator>
  <cp:lastModifiedBy>Mathi</cp:lastModifiedBy>
  <cp:revision>454</cp:revision>
  <dcterms:created xsi:type="dcterms:W3CDTF">2020-09-15T13:13:06Z</dcterms:created>
  <dcterms:modified xsi:type="dcterms:W3CDTF">2020-11-03T10:34:09Z</dcterms:modified>
</cp:coreProperties>
</file>