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5" r:id="rId2"/>
  </p:sldMasterIdLst>
  <p:notesMasterIdLst>
    <p:notesMasterId r:id="rId26"/>
  </p:notesMasterIdLst>
  <p:sldIdLst>
    <p:sldId id="277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B59"/>
    <a:srgbClr val="C81A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5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222C43-6682-46C9-85FD-0F258C518D78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706FEA-C9C3-43CE-A6D1-70EA3A3F4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D58040-D76F-49C2-B8F2-8A6245BE59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6619-9CA0-4FD4-BF22-5B37457C53BC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B82B-F327-40B7-807F-46B8613D5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C5D1-85AE-4CAD-9794-C650CD901E28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DF842-C4DC-4908-9419-EA8C9D18E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14FF-70D3-4017-AB25-71CF5AF0042A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B7A74-7695-4B80-9B07-416719755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8DC8-A08B-4877-A4B6-9379AE996B28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4A0F4-4749-4CDC-BED3-CE127C29F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D6666-3B40-44D9-8236-0A210EF5D5BB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03170-2FDF-40CE-9115-D0C14DCDB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35847-956F-4BF0-B451-F09C1EB3631B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98845-DC84-4885-B165-F6A18E861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5DFD8-611E-48A1-9E2C-AF0D8E9C940A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42C0D-E8E4-41AB-9325-456A1D258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0CDC5-03E0-4A59-BAFA-90CFE2034D37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6BCC-2700-4448-8847-366B1B33E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765C3-E335-450C-85DE-FCC7B013C4BF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48181-09B2-4F29-A481-656E82D01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4AA35-3B29-43A6-AC24-3F1E49E40504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6C483-624B-49B2-9A27-75FBD6D6E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0488-C159-4147-B738-8F7C81489C5B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A46E-5730-477C-8645-62E8FD381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AD37-88F9-4939-99F7-BA02649DF987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66FB10-1665-4DF8-AF89-6C6B75B99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BDAB-B39C-4775-8380-B40B67A62524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FAEE1-8CD1-4C96-B0D7-6E9F86559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286AF-8FE7-4817-8264-79764E13B9CB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9ED7-74EF-44A0-B37A-FD45C50A7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CEFEC0-119C-4E14-B247-71BB8CC59B35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FE9161-D135-4D73-8114-B4D4EBE01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692A0EC-840F-4E24-BEA4-DA507C827E7C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9E0FA4-46EA-4FA0-90BD-952B7A5D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091CE-2F4D-4933-BC55-138567063EE3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F21EF-2045-4042-A2DC-B5E513AD1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22069-3F33-4F6A-8729-4F3FE88156E9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676B2FD-5186-4BBF-99AB-CE2BB49A9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3E036-C7AC-48D6-83BB-66AD0644AB43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E0602-ABF6-4A89-85C3-7E1F98625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F133DB-4D13-4092-A52B-03C793882D9D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3B7739E2-E9B9-4C52-88C4-88AAC986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4045C-C5D5-4A1A-B493-03FF9CB5E929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C931-A7EE-4248-A0EF-0824E7DB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AF02E5-5DE5-429E-8D28-CB5F80125088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D59883-9CBD-4FCD-8A72-69F1A8041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91" r:id="rId2"/>
    <p:sldLayoutId id="2147483892" r:id="rId3"/>
    <p:sldLayoutId id="2147483893" r:id="rId4"/>
    <p:sldLayoutId id="2147483877" r:id="rId5"/>
    <p:sldLayoutId id="2147483894" r:id="rId6"/>
    <p:sldLayoutId id="2147483878" r:id="rId7"/>
    <p:sldLayoutId id="2147483895" r:id="rId8"/>
    <p:sldLayoutId id="2147483879" r:id="rId9"/>
    <p:sldLayoutId id="2147483896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11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01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582B0B-6BB5-4A7D-BF64-84CCD8C923C8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A70718-F9EC-455B-B53C-8B1913433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hyperlink" Target="http://www.studymafia.org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57200" y="8382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>
                <a:solidFill>
                  <a:srgbClr val="F2F2F2"/>
                </a:solidFill>
                <a:latin typeface="Verdana" pitchFamily="34" charset="0"/>
              </a:rPr>
              <a:t>www.studymafia.org</a:t>
            </a:r>
            <a:endParaRPr lang="en-US" sz="6000">
              <a:solidFill>
                <a:srgbClr val="F2F2F2"/>
              </a:solidFill>
              <a:latin typeface="Tw Cen MT" pitchFamily="34" charset="0"/>
            </a:endParaRP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8610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w Cen MT" pitchFamily="34" charset="0"/>
              </a:rPr>
              <a:t>  		Submitted To:	   	 Submitted By:</a:t>
            </a:r>
          </a:p>
          <a:p>
            <a:r>
              <a:rPr lang="en-US" b="1">
                <a:latin typeface="Tw Cen MT" pitchFamily="34" charset="0"/>
              </a:rPr>
              <a:t>		</a:t>
            </a:r>
            <a:r>
              <a:rPr lang="en-US" b="1">
                <a:latin typeface="Tw Cen MT" pitchFamily="34" charset="0"/>
                <a:hlinkClick r:id="rId5"/>
              </a:rPr>
              <a:t>www.studymafia.org</a:t>
            </a:r>
            <a:r>
              <a:rPr lang="en-US" b="1">
                <a:latin typeface="Tw Cen MT" pitchFamily="34" charset="0"/>
              </a:rPr>
              <a:t>    </a:t>
            </a:r>
            <a:r>
              <a:rPr lang="en-US" b="1">
                <a:latin typeface="Tw Cen MT" pitchFamily="34" charset="0"/>
                <a:hlinkClick r:id="rId5"/>
              </a:rPr>
              <a:t>www.studymafia.org</a:t>
            </a:r>
            <a:r>
              <a:rPr lang="en-US" b="1">
                <a:latin typeface="Tw Cen MT" pitchFamily="34" charset="0"/>
              </a:rPr>
              <a:t>               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28600" y="2362200"/>
            <a:ext cx="4953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cs typeface="+mn-cs"/>
              </a:rPr>
              <a:t>Seminar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cs typeface="+mn-cs"/>
              </a:rPr>
              <a:t> 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cs typeface="+mn-cs"/>
              </a:rPr>
              <a:t>Database Management System</a:t>
            </a:r>
            <a:r>
              <a:rPr lang="en-US" sz="3600" dirty="0">
                <a:latin typeface="+mn-lt"/>
                <a:cs typeface="+mn-cs"/>
              </a:rPr>
              <a:t/>
            </a:r>
            <a:br>
              <a:rPr lang="en-US" sz="3600" dirty="0">
                <a:latin typeface="+mn-lt"/>
                <a:cs typeface="+mn-cs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223" name="Picture 4" descr="C:\Users\Sumit\Desktop\Photo Work\dbm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6000"/>
            <a:ext cx="38862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Relational Model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(RDBMS - relational database management system) A database based on the relational model developed by E.F. Code.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 relational database allows the definition of data structures, storage and retrieval operations and integrity constraints.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In such a database the data and relations between them are organized in tables. A table is a collection of records and each record in a table contains the same fields.</a:t>
            </a:r>
            <a:r>
              <a:rPr lang="en-US" sz="2800"/>
              <a:t>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Properties of Relational Tables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Values Are Atomic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Each Row is Unique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Column Values Are of the Same Kind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The Sequence of Columns is Insignificant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The Sequence of Rows is Insignificant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Each Column Has a Unique Name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Object-Oriented Model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Object DBMSs add database functionality to object programming languages. They bring much more than persistent storage of programming language objects.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 major benefit of this approach is the unification of the application and database development into a seamless data model and language environment.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Semi structured Model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In semi structured data model, the information that is normally associated with a schema is contained within the data, which is sometimes called ``self-describing''.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In such database there is no clear separation between the data and the schema, and the degree to which it is structured depends on the application.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 </a:t>
            </a:r>
            <a:r>
              <a:rPr lang="en-US" b="1">
                <a:solidFill>
                  <a:srgbClr val="00B050"/>
                </a:solidFill>
              </a:rPr>
              <a:t>Architecture of DBMS 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An early proposal for a standard terminology and general architecture database a system was produced in 1971 by the DBTG (Data Base Task Group) appointed by the Conference on data Systems and Languages.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The DBTG recognized the need for a two level approach with a system view called the schema and user view called subschema. The American National Standard Institute terminology and architecture in 1975.ANSI-SPARC recognized the need for a three level approach with a system catalog.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  There are following three levels or layers of DBMS architecture: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1. External Level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2. Conceptual Level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3. Internal Level</a:t>
            </a: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Architecture of DBMS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22531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600200"/>
            <a:ext cx="7010400" cy="4724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levels or layers of DBMS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External Level:</a:t>
            </a: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External Level is described by a schema i.e. it consists of definition of logical records and relationship in the external view. 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Conceptual Level:</a:t>
            </a: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Conceptual Level represents the entire database. Conceptual schema describes the records and relationship included in the Conceptual view.  .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Internal Level:</a:t>
            </a: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Internal level indicates hoe the data will be stored and described the data structures and access method to be used by the database.  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Components of DBMS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Hardware: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 range from a PC to a network of computers.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Software:</a:t>
            </a:r>
            <a:r>
              <a:rPr lang="en-GB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DBMS, operating system, network software (if necessary) and also the application programs.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 by the organization and a description of this data called the schema.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People: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 database designers, DBAs, application programmers, and end-users.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90000"/>
              </a:lnSpc>
              <a:buFont typeface="Tw Cen MT" pitchFamily="34" charset="0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Procedure: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 and rules that should be applied to the design and use of the database and DBMS.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Advantage of DBMS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Controlling  Redundancy 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Sharing of Data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Consistency 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Integration of Data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Integration Constraints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Security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Report Writers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Advantage of DBMS…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 Over Concurrency 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Backup and Recovery Procedures 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Independence 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What is Database Management System?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Brief History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Why Use a DBMS?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Purpose of DBMS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Data models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 Architecture of DBMS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levels or layers of DBMS architecture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Components of DBMS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Advantage of DBMS</a:t>
            </a:r>
            <a:r>
              <a:rPr lang="en-US" sz="2000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 Disadvantage of DBMS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DBMS Languages</a:t>
            </a:r>
            <a:endParaRPr lang="en-US" sz="2000" b="1" dirty="0">
              <a:solidFill>
                <a:srgbClr val="5ECB5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5ECB59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Disadvantage of DBMS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Hardware and Software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Data Conversion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of Staff Training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Appointing Technical Staff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Damage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tr-TR" b="1">
                <a:solidFill>
                  <a:srgbClr val="00B050"/>
                </a:solidFill>
              </a:rPr>
              <a:t>DBMS Languages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</a:rPr>
              <a:t>     </a:t>
            </a: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Definition Language-DDL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Data Definition Language (DDL) statements are used to define the database structure or schema.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examples: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CREATE - to create objects in the database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ALTER - alters the structure of the database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DROP - delete objects from the database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TRUNCATE - remove all records from a table, including all spaces allocated for the records are removed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COMMENT - add comments to the data dictionary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RENAME - rename an object </a:t>
            </a: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Data Manipulation Language (DML)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    Data Manipulation Language (DML) statements are used for managing data within schema objects. 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examples: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SELECT - Retrieve data from the a database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INSERT - Insert data into a table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UPDATE - Updates existing data within a table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DELETE - deletes all records from a table, the space for the records remain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MERGE - UPSERT operation (insert or update)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CALL - Call a PL/SQL or Java subprogram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EXPLAIN PLAN - explain access path to data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LOCK TABLE - control concurrency </a:t>
            </a: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Thanks….!!!!!!!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4000"/>
              <a:t>Any Query….!!!!!!!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1219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What is Database Management System?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 Database Management System (DBMS), or simply a Database System (DBS) consist of :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 collection of interrelated and persistent data (usually referred to as the database (DB)).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 set of application programs used to access, update and manage that data (which form the data management system (MS)).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Brief 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Early 1960s: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first general purpose database by Charles Bachman from GE.  Used the network data model.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Late 1960s: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IBM developed Information Management System (IMS). Used the hierarchical data model. Led to SABRE, the airline reservation system developed by AA and IBM. Still in use today. 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1970: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Edgar Code of IBM developed the relational data model. Led to several DBMS based on relational model, as well as important theoretical results. Code wins Turing award.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1980s: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relational model dominant. SQL standard.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Late 1980s, 1990s: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DBMS vendors extend systems, allowing more complex data types (images, text).</a:t>
            </a: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Why Use a DBMS?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Data independence and efficient access.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Reduced application development time.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Data integrity and security.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Uniform data administration.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Concurrent access, recovery from crashes.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Purpose of DBMS 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Data redundancy and inconsistency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Same information may be duplicated in several places.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All copies may not be updated properly.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Difficulty in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new program to carry out each new task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Data isolation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—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Data in different formats.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Difficult to write new application programs. </a:t>
            </a:r>
          </a:p>
          <a:p>
            <a:pPr>
              <a:lnSpc>
                <a:spcPct val="80000"/>
              </a:lnSpc>
              <a:buFont typeface="Wingdings" pitchFamily="2" charset="2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files and formats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Purpose of DBMS …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C81A33"/>
                </a:solidFill>
                <a:latin typeface="Times New Roman" pitchFamily="18" charset="0"/>
                <a:cs typeface="Times New Roman" pitchFamily="18" charset="0"/>
              </a:rPr>
              <a:t>Security problems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Every user of the system should be able to access only the data they are permitted to see.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E.g. payroll people only handle employee records, and cannot see customer accounts; tellers only access account data and cannot see payroll data.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Difficult to enforce this with application programs.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Integrity problems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Data may be required to satisfy constraints.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E.g. no account balance below $25.00.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Again, difficult to enforce or to change constraints with the file-processing approach.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Data models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4400" cy="236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    Hierarchical Model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The hierarchical data model organizes data in a tree structure. There is a hierarchy of parent and child data segments. This structure implies that a record can have repeating information, generally in the child data segments.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Hierarchical DBMSs were popular from the late 1960s, with the introduction of IBM's Information Management System (IMS) DBMS, through the 1970s.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441825"/>
            <a:ext cx="52578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</a:rPr>
              <a:t>Network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The popularity of the network data model coincided with the popularity of the hierarchical data model. Some data were more naturally modeled with more than one parent per child.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So, the network model permitted the modeling of many-to-many relationships in data. In 1971, the Conference on Data Systems Languages (CODASYL) formally defined the network model.</a:t>
            </a:r>
          </a:p>
        </p:txBody>
      </p:sp>
      <p:pic>
        <p:nvPicPr>
          <p:cNvPr id="16388" name="Picture 3" descr="C:\Users\Sumit\Desktop\320px-Network_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91000"/>
            <a:ext cx="5105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1_Median 1">
      <a:dk1>
        <a:srgbClr val="775F55"/>
      </a:dk1>
      <a:lt1>
        <a:srgbClr val="FFFFFF"/>
      </a:lt1>
      <a:dk2>
        <a:srgbClr val="000000"/>
      </a:dk2>
      <a:lt2>
        <a:srgbClr val="EBDDC3"/>
      </a:lt2>
      <a:accent1>
        <a:srgbClr val="94B6D2"/>
      </a:accent1>
      <a:accent2>
        <a:srgbClr val="DD8047"/>
      </a:accent2>
      <a:accent3>
        <a:srgbClr val="AAAAAA"/>
      </a:accent3>
      <a:accent4>
        <a:srgbClr val="DADADA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dian 1">
        <a:dk1>
          <a:srgbClr val="775F55"/>
        </a:dk1>
        <a:lt1>
          <a:srgbClr val="FFFFFF"/>
        </a:lt1>
        <a:dk2>
          <a:srgbClr val="000000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AAAAA"/>
        </a:accent3>
        <a:accent4>
          <a:srgbClr val="DADADA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258</TotalTime>
  <Words>1098</Words>
  <Application>Microsoft Office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Median</vt:lpstr>
      <vt:lpstr>1_Median</vt:lpstr>
      <vt:lpstr>Slide 1</vt:lpstr>
      <vt:lpstr>Content </vt:lpstr>
      <vt:lpstr>What is Database Management System? </vt:lpstr>
      <vt:lpstr>Brief History </vt:lpstr>
      <vt:lpstr>Why Use a DBMS? </vt:lpstr>
      <vt:lpstr>Purpose of DBMS </vt:lpstr>
      <vt:lpstr>Purpose of DBMS …</vt:lpstr>
      <vt:lpstr>Data models </vt:lpstr>
      <vt:lpstr>Network Model </vt:lpstr>
      <vt:lpstr>Relational Model </vt:lpstr>
      <vt:lpstr>Properties of Relational Tables </vt:lpstr>
      <vt:lpstr>Object-Oriented Model </vt:lpstr>
      <vt:lpstr>Semi structured Model </vt:lpstr>
      <vt:lpstr> Architecture of DBMS </vt:lpstr>
      <vt:lpstr>Architecture of DBMS</vt:lpstr>
      <vt:lpstr> levels or layers of DBMS architecture</vt:lpstr>
      <vt:lpstr>Components of DBMS </vt:lpstr>
      <vt:lpstr>Advantage of DBMS</vt:lpstr>
      <vt:lpstr>Advantage of DBMS…</vt:lpstr>
      <vt:lpstr> Disadvantage of DBMS </vt:lpstr>
      <vt:lpstr>DBMS Languages</vt:lpstr>
      <vt:lpstr>Data Manipulation Language (DML)</vt:lpstr>
      <vt:lpstr>Thanks….!!!!!!!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Database Management System?</dc:title>
  <dc:creator>Sumit</dc:creator>
  <cp:lastModifiedBy>SRM</cp:lastModifiedBy>
  <cp:revision>24</cp:revision>
  <dcterms:created xsi:type="dcterms:W3CDTF">2014-01-06T00:34:49Z</dcterms:created>
  <dcterms:modified xsi:type="dcterms:W3CDTF">2022-01-07T10:57:05Z</dcterms:modified>
</cp:coreProperties>
</file>