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60093"/>
    <a:srgbClr val="EF1141"/>
    <a:srgbClr val="A3153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78" d="100"/>
          <a:sy n="78" d="100"/>
        </p:scale>
        <p:origin x="984" y="62"/>
      </p:cViewPr>
      <p:guideLst>
        <p:guide orient="horz" pos="2160"/>
        <p:guide pos="3840"/>
      </p:guideLst>
    </p:cSldViewPr>
  </p:slideViewPr>
  <p:notesTextViewPr>
    <p:cViewPr>
      <p:scale>
        <a:sx n="1" d="1"/>
        <a:sy n="1" d="1"/>
      </p:scale>
      <p:origin x="0" y="0"/>
    </p:cViewPr>
  </p:notesTextViewPr>
  <p:notesViewPr>
    <p:cSldViewPr snapToGrid="0">
      <p:cViewPr varScale="1">
        <p:scale>
          <a:sx n="59" d="100"/>
          <a:sy n="59" d="100"/>
        </p:scale>
        <p:origin x="32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pPr/>
              <a:t>18-07-2022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pPr/>
              <a:t>‹#›</a:t>
            </a:fld>
            <a:endParaRPr lang="en-IN"/>
          </a:p>
        </p:txBody>
      </p:sp>
    </p:spTree>
    <p:extLst>
      <p:ext uri="{BB962C8B-B14F-4D97-AF65-F5344CB8AC3E}">
        <p14:creationId xmlns:p14="http://schemas.microsoft.com/office/powerpoint/2010/main" val="31935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Tree>
    <p:extLst>
      <p:ext uri="{BB962C8B-B14F-4D97-AF65-F5344CB8AC3E}">
        <p14:creationId xmlns:p14="http://schemas.microsoft.com/office/powerpoint/2010/main" val="3274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3E093C-A7FC-4245-8D97-615153D13C1A}" type="datetime1">
              <a:rPr lang="en-IN" smtClean="0"/>
              <a:pPr/>
              <a:t>18-07-2022</a:t>
            </a:fld>
            <a:endParaRPr lang="en-IN"/>
          </a:p>
        </p:txBody>
      </p:sp>
      <p:sp>
        <p:nvSpPr>
          <p:cNvPr id="5" name="Footer Placeholder 4"/>
          <p:cNvSpPr>
            <a:spLocks noGrp="1"/>
          </p:cNvSpPr>
          <p:nvPr>
            <p:ph type="ftr" sz="quarter" idx="11"/>
          </p:nvPr>
        </p:nvSpPr>
        <p:spPr/>
        <p:txBody>
          <a:bodyPr/>
          <a:lstStyle/>
          <a:p>
            <a:r>
              <a:rPr lang="en-IN"/>
              <a:t>Dr.B.Muruganantham Associate Professor / C.Tech</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4271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BE3451-4302-4E1F-88F5-FA6854C658CA}" type="datetime1">
              <a:rPr lang="en-IN" smtClean="0"/>
              <a:pPr/>
              <a:t>18-07-2022</a:t>
            </a:fld>
            <a:endParaRPr lang="en-IN"/>
          </a:p>
        </p:txBody>
      </p:sp>
      <p:sp>
        <p:nvSpPr>
          <p:cNvPr id="5" name="Footer Placeholder 4"/>
          <p:cNvSpPr>
            <a:spLocks noGrp="1"/>
          </p:cNvSpPr>
          <p:nvPr>
            <p:ph type="ftr" sz="quarter" idx="11"/>
          </p:nvPr>
        </p:nvSpPr>
        <p:spPr/>
        <p:txBody>
          <a:bodyPr/>
          <a:lstStyle/>
          <a:p>
            <a:r>
              <a:rPr lang="en-IN"/>
              <a:t>Dr.B.Muruganantham Associate Professor / C.Tech</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91463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295486-FA3B-4897-97A9-D294F8861439}" type="datetime1">
              <a:rPr lang="en-IN" smtClean="0"/>
              <a:pPr/>
              <a:t>18-07-2022</a:t>
            </a:fld>
            <a:endParaRPr lang="en-IN"/>
          </a:p>
        </p:txBody>
      </p:sp>
      <p:sp>
        <p:nvSpPr>
          <p:cNvPr id="5" name="Footer Placeholder 4"/>
          <p:cNvSpPr>
            <a:spLocks noGrp="1"/>
          </p:cNvSpPr>
          <p:nvPr>
            <p:ph type="ftr" sz="quarter" idx="11"/>
          </p:nvPr>
        </p:nvSpPr>
        <p:spPr/>
        <p:txBody>
          <a:bodyPr/>
          <a:lstStyle/>
          <a:p>
            <a:r>
              <a:rPr lang="en-IN"/>
              <a:t>Dr.B.Muruganantham Associate Professor / C.Tech</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57254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2B4A4-C531-4514-8FCE-412C7135E82D}" type="datetime1">
              <a:rPr lang="en-IN" smtClean="0"/>
              <a:pPr/>
              <a:t>18-07-2022</a:t>
            </a:fld>
            <a:endParaRPr lang="en-IN"/>
          </a:p>
        </p:txBody>
      </p:sp>
      <p:sp>
        <p:nvSpPr>
          <p:cNvPr id="5" name="Footer Placeholder 4"/>
          <p:cNvSpPr>
            <a:spLocks noGrp="1"/>
          </p:cNvSpPr>
          <p:nvPr>
            <p:ph type="ftr" sz="quarter" idx="11"/>
          </p:nvPr>
        </p:nvSpPr>
        <p:spPr/>
        <p:txBody>
          <a:bodyPr/>
          <a:lstStyle/>
          <a:p>
            <a:r>
              <a:rPr lang="en-IN"/>
              <a:t>Dr.B.Muruganantham Associate Professor / C.Tech</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22232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0B952D-7575-41ED-B2D4-6FC1F3D7B980}" type="datetime1">
              <a:rPr lang="en-IN" smtClean="0"/>
              <a:pPr/>
              <a:t>18-07-2022</a:t>
            </a:fld>
            <a:endParaRPr lang="en-IN"/>
          </a:p>
        </p:txBody>
      </p:sp>
      <p:sp>
        <p:nvSpPr>
          <p:cNvPr id="6" name="Footer Placeholder 5"/>
          <p:cNvSpPr>
            <a:spLocks noGrp="1"/>
          </p:cNvSpPr>
          <p:nvPr>
            <p:ph type="ftr" sz="quarter" idx="11"/>
          </p:nvPr>
        </p:nvSpPr>
        <p:spPr/>
        <p:txBody>
          <a:bodyPr/>
          <a:lstStyle/>
          <a:p>
            <a:r>
              <a:rPr lang="en-IN"/>
              <a:t>Dr.B.Muruganantham Associate Professor / C.Tech</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54267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48366-E4F3-42D6-B586-1D3C6CB09290}" type="datetime1">
              <a:rPr lang="en-IN" smtClean="0"/>
              <a:pPr/>
              <a:t>18-07-2022</a:t>
            </a:fld>
            <a:endParaRPr lang="en-IN"/>
          </a:p>
        </p:txBody>
      </p:sp>
      <p:sp>
        <p:nvSpPr>
          <p:cNvPr id="8" name="Footer Placeholder 7"/>
          <p:cNvSpPr>
            <a:spLocks noGrp="1"/>
          </p:cNvSpPr>
          <p:nvPr>
            <p:ph type="ftr" sz="quarter" idx="11"/>
          </p:nvPr>
        </p:nvSpPr>
        <p:spPr/>
        <p:txBody>
          <a:bodyPr/>
          <a:lstStyle/>
          <a:p>
            <a:r>
              <a:rPr lang="en-IN"/>
              <a:t>Dr.B.Muruganantham Associate Professor / C.Tech</a:t>
            </a:r>
          </a:p>
        </p:txBody>
      </p:sp>
      <p:sp>
        <p:nvSpPr>
          <p:cNvPr id="9" name="Slide Number Placeholder 8"/>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014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D90721-AF7F-4916-BC3A-2A70992FC801}" type="datetime1">
              <a:rPr lang="en-IN" smtClean="0"/>
              <a:pPr/>
              <a:t>18-07-2022</a:t>
            </a:fld>
            <a:endParaRPr lang="en-IN"/>
          </a:p>
        </p:txBody>
      </p:sp>
      <p:sp>
        <p:nvSpPr>
          <p:cNvPr id="4" name="Footer Placeholder 3"/>
          <p:cNvSpPr>
            <a:spLocks noGrp="1"/>
          </p:cNvSpPr>
          <p:nvPr>
            <p:ph type="ftr" sz="quarter" idx="11"/>
          </p:nvPr>
        </p:nvSpPr>
        <p:spPr/>
        <p:txBody>
          <a:bodyPr/>
          <a:lstStyle/>
          <a:p>
            <a:r>
              <a:rPr lang="en-IN"/>
              <a:t>Dr.B.Muruganantham Associate Professor / C.Tech</a:t>
            </a:r>
          </a:p>
        </p:txBody>
      </p:sp>
      <p:sp>
        <p:nvSpPr>
          <p:cNvPr id="5" name="Slide Number Placeholder 4"/>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535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359A0-4AA2-4D04-A230-66FA8E0BB820}" type="datetime1">
              <a:rPr lang="en-IN" smtClean="0"/>
              <a:pPr/>
              <a:t>18-07-2022</a:t>
            </a:fld>
            <a:endParaRPr lang="en-IN"/>
          </a:p>
        </p:txBody>
      </p:sp>
      <p:sp>
        <p:nvSpPr>
          <p:cNvPr id="3" name="Footer Placeholder 2"/>
          <p:cNvSpPr>
            <a:spLocks noGrp="1"/>
          </p:cNvSpPr>
          <p:nvPr>
            <p:ph type="ftr" sz="quarter" idx="11"/>
          </p:nvPr>
        </p:nvSpPr>
        <p:spPr/>
        <p:txBody>
          <a:bodyPr/>
          <a:lstStyle/>
          <a:p>
            <a:r>
              <a:rPr lang="en-IN"/>
              <a:t>Dr.B.Muruganantham Associate Professor / C.Tech</a:t>
            </a:r>
          </a:p>
        </p:txBody>
      </p:sp>
      <p:sp>
        <p:nvSpPr>
          <p:cNvPr id="4" name="Slide Number Placeholder 3"/>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6610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BBF32-9265-4A6A-8562-BE8BFAD75D83}" type="datetime1">
              <a:rPr lang="en-IN" smtClean="0"/>
              <a:pPr/>
              <a:t>18-07-2022</a:t>
            </a:fld>
            <a:endParaRPr lang="en-IN"/>
          </a:p>
        </p:txBody>
      </p:sp>
      <p:sp>
        <p:nvSpPr>
          <p:cNvPr id="6" name="Footer Placeholder 5"/>
          <p:cNvSpPr>
            <a:spLocks noGrp="1"/>
          </p:cNvSpPr>
          <p:nvPr>
            <p:ph type="ftr" sz="quarter" idx="11"/>
          </p:nvPr>
        </p:nvSpPr>
        <p:spPr/>
        <p:txBody>
          <a:bodyPr/>
          <a:lstStyle/>
          <a:p>
            <a:r>
              <a:rPr lang="en-IN"/>
              <a:t>Dr.B.Muruganantham Associate Professor / C.Tech</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7613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3756B-8E24-4A92-83EA-77BD438F36D8}" type="datetime1">
              <a:rPr lang="en-IN" smtClean="0"/>
              <a:pPr/>
              <a:t>18-07-2022</a:t>
            </a:fld>
            <a:endParaRPr lang="en-IN"/>
          </a:p>
        </p:txBody>
      </p:sp>
      <p:sp>
        <p:nvSpPr>
          <p:cNvPr id="6" name="Footer Placeholder 5"/>
          <p:cNvSpPr>
            <a:spLocks noGrp="1"/>
          </p:cNvSpPr>
          <p:nvPr>
            <p:ph type="ftr" sz="quarter" idx="11"/>
          </p:nvPr>
        </p:nvSpPr>
        <p:spPr/>
        <p:txBody>
          <a:bodyPr/>
          <a:lstStyle/>
          <a:p>
            <a:r>
              <a:rPr lang="en-IN"/>
              <a:t>Dr.B.Muruganantham Associate Professor / C.Tech</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8062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2E178-F9DC-4B98-A93E-3242C9BBE044}" type="datetime1">
              <a:rPr lang="en-IN" smtClean="0"/>
              <a:pPr/>
              <a:t>18-07-2022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Dr.B.Muruganantham Associate Professor / C.Tech</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10913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4269883" cy="785611"/>
          </a:xfrm>
        </p:spPr>
        <p:txBody>
          <a:bodyPr>
            <a:normAutofit fontScale="90000"/>
          </a:bodyPr>
          <a:lstStyle/>
          <a:p>
            <a:r>
              <a:rPr lang="en-US" sz="2800" dirty="0">
                <a:solidFill>
                  <a:srgbClr val="FF0000"/>
                </a:solidFill>
                <a:latin typeface="Copperplate Gothic Light" panose="020E0507020206020404" pitchFamily="34" charset="0"/>
              </a:rPr>
              <a:t>18csc303j -Database Management Systems</a:t>
            </a:r>
            <a:endParaRPr lang="en-IN" sz="2800" dirty="0">
              <a:solidFill>
                <a:srgbClr val="FF0000"/>
              </a:solidFill>
              <a:latin typeface="Copperplate Gothic Light" panose="020E0507020206020404" pitchFamily="34" charset="0"/>
            </a:endParaRPr>
          </a:p>
        </p:txBody>
      </p:sp>
      <p:sp>
        <p:nvSpPr>
          <p:cNvPr id="5" name="Content Placeholder 4"/>
          <p:cNvSpPr>
            <a:spLocks noGrp="1"/>
          </p:cNvSpPr>
          <p:nvPr>
            <p:ph idx="1"/>
          </p:nvPr>
        </p:nvSpPr>
        <p:spPr>
          <a:xfrm>
            <a:off x="5867936" y="3615789"/>
            <a:ext cx="5485327" cy="2063795"/>
          </a:xfrm>
        </p:spPr>
        <p:txBody>
          <a:bodyPr>
            <a:noAutofit/>
          </a:bodyPr>
          <a:lstStyle/>
          <a:p>
            <a:pPr marL="0" indent="0">
              <a:buNone/>
            </a:pPr>
            <a:endParaRPr lang="en-US" sz="1800" dirty="0">
              <a:solidFill>
                <a:srgbClr val="0000FF"/>
              </a:solidFill>
              <a:latin typeface="Copperplate Gothic Light" panose="020E0507020206020404" pitchFamily="34" charset="0"/>
            </a:endParaRPr>
          </a:p>
          <a:p>
            <a:pPr marL="0" indent="0">
              <a:buNone/>
            </a:pPr>
            <a:endParaRPr lang="en-US" sz="1800" dirty="0">
              <a:solidFill>
                <a:srgbClr val="0000FF"/>
              </a:solidFill>
              <a:latin typeface="Copperplate Gothic Light" panose="020E0507020206020404" pitchFamily="34" charset="0"/>
            </a:endParaRPr>
          </a:p>
          <a:p>
            <a:pPr marL="0" indent="0">
              <a:buNone/>
            </a:pPr>
            <a:r>
              <a:rPr lang="en-US" sz="1800" dirty="0">
                <a:solidFill>
                  <a:srgbClr val="0000FF"/>
                </a:solidFill>
                <a:latin typeface="Copperplate Gothic Light" panose="020E0507020206020404" pitchFamily="34" charset="0"/>
              </a:rPr>
              <a:t> </a:t>
            </a:r>
          </a:p>
          <a:p>
            <a:pPr marL="0" indent="0">
              <a:buNone/>
            </a:pPr>
            <a:endParaRPr lang="en-IN" sz="1800" dirty="0">
              <a:solidFill>
                <a:srgbClr val="0000FF"/>
              </a:solidFill>
              <a:latin typeface="Copperplate Gothic Light" panose="020E0507020206020404" pitchFamily="34" charset="0"/>
            </a:endParaRPr>
          </a:p>
        </p:txBody>
      </p:sp>
      <p:sp>
        <p:nvSpPr>
          <p:cNvPr id="6" name="Date Placeholder 5"/>
          <p:cNvSpPr>
            <a:spLocks noGrp="1"/>
          </p:cNvSpPr>
          <p:nvPr>
            <p:ph type="dt" sz="half" idx="4294967295"/>
          </p:nvPr>
        </p:nvSpPr>
        <p:spPr>
          <a:xfrm>
            <a:off x="0" y="6496050"/>
            <a:ext cx="4038600" cy="365125"/>
          </a:xfrm>
        </p:spPr>
        <p:style>
          <a:lnRef idx="1">
            <a:schemeClr val="accent1"/>
          </a:lnRef>
          <a:fillRef idx="2">
            <a:schemeClr val="accent1"/>
          </a:fillRef>
          <a:effectRef idx="1">
            <a:schemeClr val="accent1"/>
          </a:effectRef>
          <a:fontRef idx="minor">
            <a:schemeClr val="dk1"/>
          </a:fontRef>
        </p:style>
        <p:txBody>
          <a:bodyPr/>
          <a:lstStyle/>
          <a:p>
            <a:fld id="{8B86176E-F2D8-4CC7-BAFF-B4CC21E8170E}" type="datetime1">
              <a:rPr lang="en-IN" b="1" smtClean="0">
                <a:solidFill>
                  <a:srgbClr val="0000FF"/>
                </a:solidFill>
                <a:latin typeface="Bookman Old Style" panose="02050604050505020204" pitchFamily="18" charset="0"/>
              </a:rPr>
              <a:pPr/>
              <a:t>18-07-2022</a:t>
            </a:fld>
            <a:endParaRPr lang="en-IN" b="1">
              <a:solidFill>
                <a:srgbClr val="0000FF"/>
              </a:solidFill>
              <a:latin typeface="Bookman Old Style" panose="02050604050505020204" pitchFamily="18" charset="0"/>
            </a:endParaRPr>
          </a:p>
        </p:txBody>
      </p:sp>
      <p:sp>
        <p:nvSpPr>
          <p:cNvPr id="7" name="Footer Placeholder 6"/>
          <p:cNvSpPr>
            <a:spLocks noGrp="1"/>
          </p:cNvSpPr>
          <p:nvPr>
            <p:ph type="ftr" sz="quarter" idx="4294967295"/>
          </p:nvPr>
        </p:nvSpPr>
        <p:spPr>
          <a:xfrm>
            <a:off x="4072942" y="6492875"/>
            <a:ext cx="4114800" cy="365125"/>
          </a:xfrm>
        </p:spPr>
        <p:style>
          <a:lnRef idx="1">
            <a:schemeClr val="accent1"/>
          </a:lnRef>
          <a:fillRef idx="2">
            <a:schemeClr val="accent1"/>
          </a:fillRef>
          <a:effectRef idx="1">
            <a:schemeClr val="accent1"/>
          </a:effectRef>
          <a:fontRef idx="minor">
            <a:schemeClr val="dk1"/>
          </a:fontRef>
        </p:style>
        <p:txBody>
          <a:bodyPr/>
          <a:lstStyle/>
          <a:p>
            <a:endParaRPr lang="en-IN"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4294967295"/>
          </p:nvPr>
        </p:nvSpPr>
        <p:spPr>
          <a:xfrm>
            <a:off x="8153400" y="6483350"/>
            <a:ext cx="4038600" cy="365125"/>
          </a:xfrm>
        </p:spPr>
        <p:txBody>
          <a:bodyPr/>
          <a:lstStyle/>
          <a:p>
            <a:fld id="{AD7ED525-5088-40CF-8CE0-E4296ADF624B}" type="slidenum">
              <a:rPr lang="en-IN" smtClean="0"/>
              <a:pPr/>
              <a:t>1</a:t>
            </a:fld>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95"/>
            <a:ext cx="4803820" cy="6405093"/>
          </a:xfrm>
          <a:prstGeom prst="rect">
            <a:avLst/>
          </a:prstGeom>
        </p:spPr>
      </p:pic>
    </p:spTree>
    <p:extLst>
      <p:ext uri="{BB962C8B-B14F-4D97-AF65-F5344CB8AC3E}">
        <p14:creationId xmlns:p14="http://schemas.microsoft.com/office/powerpoint/2010/main" val="19796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031" y="1977904"/>
            <a:ext cx="6253766" cy="3773822"/>
          </a:xfrm>
        </p:spPr>
        <p:txBody>
          <a:bodyPr>
            <a:normAutofit/>
          </a:bodyPr>
          <a:lstStyle/>
          <a:p>
            <a:pPr marL="0" indent="0">
              <a:buNone/>
            </a:pPr>
            <a:r>
              <a:rPr lang="en-US" dirty="0">
                <a:solidFill>
                  <a:srgbClr val="C00000"/>
                </a:solidFill>
                <a:latin typeface="Copperplate Gothic Light" panose="020E0507020206020404" pitchFamily="34" charset="0"/>
              </a:rPr>
              <a:t>Purpose of DBMS:</a:t>
            </a:r>
          </a:p>
          <a:p>
            <a:pPr marL="0" indent="0">
              <a:buNone/>
            </a:pPr>
            <a:r>
              <a:rPr lang="en-IN" sz="2400" dirty="0">
                <a:solidFill>
                  <a:srgbClr val="0000FF"/>
                </a:solidFill>
                <a:latin typeface="Bookman Old Style" panose="02050604050505020204" pitchFamily="18" charset="0"/>
              </a:rPr>
              <a:t>The diagram given explains the process as to how the transformation of </a:t>
            </a:r>
            <a:r>
              <a:rPr lang="en-IN" sz="2400" dirty="0">
                <a:solidFill>
                  <a:srgbClr val="C00000"/>
                </a:solidFill>
                <a:latin typeface="Bookman Old Style" panose="02050604050505020204" pitchFamily="18" charset="0"/>
              </a:rPr>
              <a:t>data</a:t>
            </a:r>
            <a:r>
              <a:rPr lang="en-IN" sz="2400" dirty="0">
                <a:solidFill>
                  <a:srgbClr val="0000FF"/>
                </a:solidFill>
                <a:latin typeface="Bookman Old Style" panose="02050604050505020204" pitchFamily="18" charset="0"/>
              </a:rPr>
              <a:t> to </a:t>
            </a:r>
            <a:r>
              <a:rPr lang="en-IN" sz="2400" dirty="0">
                <a:solidFill>
                  <a:srgbClr val="C00000"/>
                </a:solidFill>
                <a:latin typeface="Bookman Old Style" panose="02050604050505020204" pitchFamily="18" charset="0"/>
              </a:rPr>
              <a:t>information</a:t>
            </a:r>
            <a:r>
              <a:rPr lang="en-IN" sz="2400" dirty="0">
                <a:solidFill>
                  <a:srgbClr val="0000FF"/>
                </a:solidFill>
                <a:latin typeface="Bookman Old Style" panose="02050604050505020204" pitchFamily="18" charset="0"/>
              </a:rPr>
              <a:t> to </a:t>
            </a:r>
            <a:r>
              <a:rPr lang="en-IN" sz="2400" dirty="0">
                <a:solidFill>
                  <a:srgbClr val="C00000"/>
                </a:solidFill>
                <a:latin typeface="Bookman Old Style" panose="02050604050505020204" pitchFamily="18" charset="0"/>
              </a:rPr>
              <a:t>knowledge</a:t>
            </a:r>
            <a:r>
              <a:rPr lang="en-IN" sz="2400" dirty="0">
                <a:solidFill>
                  <a:srgbClr val="0000FF"/>
                </a:solidFill>
                <a:latin typeface="Bookman Old Style" panose="02050604050505020204" pitchFamily="18" charset="0"/>
              </a:rPr>
              <a:t> to </a:t>
            </a:r>
            <a:r>
              <a:rPr lang="en-IN" sz="2400" dirty="0">
                <a:solidFill>
                  <a:srgbClr val="C00000"/>
                </a:solidFill>
                <a:latin typeface="Bookman Old Style" panose="02050604050505020204" pitchFamily="18" charset="0"/>
              </a:rPr>
              <a:t>action</a:t>
            </a:r>
            <a:r>
              <a:rPr lang="en-IN" sz="2400" dirty="0">
                <a:solidFill>
                  <a:srgbClr val="0000FF"/>
                </a:solidFill>
                <a:latin typeface="Bookman Old Style" panose="02050604050505020204" pitchFamily="18" charset="0"/>
              </a:rPr>
              <a:t> happens respectively in the DBMS </a:t>
            </a:r>
          </a:p>
          <a:p>
            <a:pPr marL="0" indent="0">
              <a:buNone/>
            </a:pPr>
            <a:endParaRPr lang="en-US" dirty="0">
              <a:solidFill>
                <a:srgbClr val="C00000"/>
              </a:solidFill>
              <a:latin typeface="Copperplate Gothic Light" panose="020E0507020206020404" pitchFamily="34"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10</a:t>
            </a:fld>
            <a:endParaRPr lang="en-IN"/>
          </a:p>
        </p:txBody>
      </p:sp>
      <p:sp>
        <p:nvSpPr>
          <p:cNvPr id="6" name="Rectangle 5"/>
          <p:cNvSpPr/>
          <p:nvPr/>
        </p:nvSpPr>
        <p:spPr>
          <a:xfrm>
            <a:off x="0" y="0"/>
            <a:ext cx="10972800" cy="1077218"/>
          </a:xfrm>
          <a:prstGeom prst="rect">
            <a:avLst/>
          </a:prstGeom>
        </p:spPr>
        <p:txBody>
          <a:bodyPr wrap="square">
            <a:spAutoFit/>
          </a:bodyPr>
          <a:lstStyle/>
          <a:p>
            <a:r>
              <a:rPr lang="en-US" sz="3200" dirty="0">
                <a:solidFill>
                  <a:srgbClr val="FF0000"/>
                </a:solidFill>
                <a:latin typeface="Copperplate Gothic Light" panose="020E0507020206020404" pitchFamily="34" charset="0"/>
              </a:rPr>
              <a:t>S-2 	SLO-2 :Purpose of database system</a:t>
            </a:r>
          </a:p>
          <a:p>
            <a:endParaRPr lang="en-US" sz="3200" dirty="0">
              <a:solidFill>
                <a:srgbClr val="FF0000"/>
              </a:solidFill>
              <a:latin typeface="Copperplate Gothic Light" panose="020E0507020206020404" pitchFamily="34" charset="0"/>
            </a:endParaRPr>
          </a:p>
        </p:txBody>
      </p:sp>
      <p:grpSp>
        <p:nvGrpSpPr>
          <p:cNvPr id="14" name="Group 13"/>
          <p:cNvGrpSpPr/>
          <p:nvPr/>
        </p:nvGrpSpPr>
        <p:grpSpPr>
          <a:xfrm>
            <a:off x="6118538" y="896682"/>
            <a:ext cx="4069723" cy="5302581"/>
            <a:chOff x="5351172" y="767667"/>
            <a:chExt cx="4069723" cy="5302581"/>
          </a:xfrm>
        </p:grpSpPr>
        <p:sp>
          <p:nvSpPr>
            <p:cNvPr id="7" name="Oval 6"/>
            <p:cNvSpPr/>
            <p:nvPr/>
          </p:nvSpPr>
          <p:spPr>
            <a:xfrm>
              <a:off x="6170056" y="767667"/>
              <a:ext cx="2343954" cy="777809"/>
            </a:xfrm>
            <a:prstGeom prst="ellipse">
              <a:avLst/>
            </a:prstGeom>
            <a:noFill/>
            <a:ln w="38100">
              <a:solidFill>
                <a:srgbClr val="0000FF"/>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2400" dirty="0">
                  <a:solidFill>
                    <a:srgbClr val="C00000"/>
                  </a:solidFill>
                  <a:latin typeface="Copperplate Gothic Light" panose="020E0507020206020404" pitchFamily="34" charset="0"/>
                </a:rPr>
                <a:t>DATA</a:t>
              </a:r>
            </a:p>
          </p:txBody>
        </p:sp>
        <p:sp>
          <p:nvSpPr>
            <p:cNvPr id="8" name="Oval 7"/>
            <p:cNvSpPr/>
            <p:nvPr/>
          </p:nvSpPr>
          <p:spPr>
            <a:xfrm>
              <a:off x="5704002" y="2078703"/>
              <a:ext cx="3276061" cy="877440"/>
            </a:xfrm>
            <a:prstGeom prst="ellipse">
              <a:avLst/>
            </a:prstGeom>
            <a:noFill/>
            <a:ln w="38100">
              <a:solidFill>
                <a:srgbClr val="0000FF"/>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2400" dirty="0">
                  <a:solidFill>
                    <a:srgbClr val="C00000"/>
                  </a:solidFill>
                  <a:latin typeface="Copperplate Gothic Light" panose="020E0507020206020404" pitchFamily="34" charset="0"/>
                </a:rPr>
                <a:t>Information</a:t>
              </a:r>
            </a:p>
          </p:txBody>
        </p:sp>
        <p:sp>
          <p:nvSpPr>
            <p:cNvPr id="9" name="Oval 8"/>
            <p:cNvSpPr/>
            <p:nvPr/>
          </p:nvSpPr>
          <p:spPr>
            <a:xfrm>
              <a:off x="5589431" y="3533262"/>
              <a:ext cx="3593206" cy="1000103"/>
            </a:xfrm>
            <a:prstGeom prst="ellipse">
              <a:avLst/>
            </a:prstGeom>
            <a:noFill/>
            <a:ln w="38100">
              <a:solidFill>
                <a:srgbClr val="0000FF"/>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2400" dirty="0">
                  <a:solidFill>
                    <a:srgbClr val="C00000"/>
                  </a:solidFill>
                  <a:latin typeface="Copperplate Gothic Light" panose="020E0507020206020404" pitchFamily="34" charset="0"/>
                </a:rPr>
                <a:t>knowledge</a:t>
              </a:r>
            </a:p>
          </p:txBody>
        </p:sp>
        <p:sp>
          <p:nvSpPr>
            <p:cNvPr id="10" name="Oval 9"/>
            <p:cNvSpPr/>
            <p:nvPr/>
          </p:nvSpPr>
          <p:spPr>
            <a:xfrm>
              <a:off x="5351172" y="5123184"/>
              <a:ext cx="4069723" cy="947064"/>
            </a:xfrm>
            <a:prstGeom prst="ellipse">
              <a:avLst/>
            </a:prstGeom>
            <a:noFill/>
            <a:ln w="38100">
              <a:solidFill>
                <a:srgbClr val="0000FF"/>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2400" dirty="0">
                  <a:solidFill>
                    <a:srgbClr val="C00000"/>
                  </a:solidFill>
                  <a:latin typeface="Copperplate Gothic Light" panose="020E0507020206020404" pitchFamily="34" charset="0"/>
                </a:rPr>
                <a:t>Action</a:t>
              </a:r>
            </a:p>
            <a:p>
              <a:pPr algn="ctr"/>
              <a:r>
                <a:rPr lang="en-IN" sz="2400" dirty="0">
                  <a:solidFill>
                    <a:srgbClr val="C00000"/>
                  </a:solidFill>
                  <a:latin typeface="Copperplate Gothic Light" panose="020E0507020206020404" pitchFamily="34" charset="0"/>
                </a:rPr>
                <a:t>( Processing)</a:t>
              </a:r>
            </a:p>
          </p:txBody>
        </p:sp>
        <p:sp>
          <p:nvSpPr>
            <p:cNvPr id="11" name="Down Arrow 10"/>
            <p:cNvSpPr/>
            <p:nvPr/>
          </p:nvSpPr>
          <p:spPr>
            <a:xfrm>
              <a:off x="7199289" y="1545476"/>
              <a:ext cx="321972" cy="533227"/>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7197141" y="2968843"/>
              <a:ext cx="321972" cy="563025"/>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225048" y="4547459"/>
              <a:ext cx="321972" cy="563025"/>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04885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97474"/>
            <a:ext cx="10515600" cy="5661657"/>
          </a:xfrm>
        </p:spPr>
        <p:txBody>
          <a:bodyPr>
            <a:normAutofit/>
          </a:bodyPr>
          <a:lstStyle/>
          <a:p>
            <a:pPr marL="0" indent="0">
              <a:lnSpc>
                <a:spcPct val="100000"/>
              </a:lnSpc>
              <a:buNone/>
            </a:pPr>
            <a:r>
              <a:rPr lang="en-IN" dirty="0">
                <a:solidFill>
                  <a:srgbClr val="C00000"/>
                </a:solidFill>
                <a:latin typeface="Copperplate Gothic Light" panose="020E0507020206020404" pitchFamily="34" charset="0"/>
              </a:rPr>
              <a:t>Data Abstraction</a:t>
            </a: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Data Abstraction is a process of hiding unwanted or irrelevant details from the end user. </a:t>
            </a: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Data abstraction has different views and support in attaining data independence which is used to enhance the security of data.</a:t>
            </a: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The database systems consist of complicated data structures and relations. </a:t>
            </a:r>
          </a:p>
          <a:p>
            <a:pPr>
              <a:buClr>
                <a:srgbClr val="C00000"/>
              </a:buClr>
              <a:buFont typeface="Wingdings" panose="05000000000000000000" pitchFamily="2" charset="2"/>
              <a:buChar char="ü"/>
            </a:pPr>
            <a:endParaRPr lang="en-IN" dirty="0">
              <a:solidFill>
                <a:srgbClr val="0000FF"/>
              </a:solidFill>
              <a:latin typeface="Bookman Old Style" panose="02050604050505020204" pitchFamily="18" charset="0"/>
            </a:endParaRPr>
          </a:p>
          <a:p>
            <a:pPr lvl="1">
              <a:buClr>
                <a:srgbClr val="C00000"/>
              </a:buClr>
            </a:pPr>
            <a:r>
              <a:rPr lang="en-IN" dirty="0">
                <a:solidFill>
                  <a:srgbClr val="0000FF"/>
                </a:solidFill>
                <a:latin typeface="Bookman Old Style" panose="02050604050505020204" pitchFamily="18" charset="0"/>
              </a:rPr>
              <a:t>To make the easy access of data by the users the 	complications are kept hidden and the remaining part of the database is accessible to the them through data 	abstraction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11</a:t>
            </a:fld>
            <a:endParaRPr lang="en-IN"/>
          </a:p>
        </p:txBody>
      </p:sp>
      <p:sp>
        <p:nvSpPr>
          <p:cNvPr id="6" name="Rectangle 5"/>
          <p:cNvSpPr/>
          <p:nvPr/>
        </p:nvSpPr>
        <p:spPr>
          <a:xfrm>
            <a:off x="0" y="0"/>
            <a:ext cx="10972800" cy="584775"/>
          </a:xfrm>
          <a:prstGeom prst="rect">
            <a:avLst/>
          </a:prstGeom>
        </p:spPr>
        <p:txBody>
          <a:bodyPr wrap="square">
            <a:spAutoFit/>
          </a:bodyPr>
          <a:lstStyle/>
          <a:p>
            <a:r>
              <a:rPr lang="en-IN" sz="3200" dirty="0">
                <a:solidFill>
                  <a:srgbClr val="FF0000"/>
                </a:solidFill>
                <a:latin typeface="Copperplate Gothic Light" panose="020E0507020206020404" pitchFamily="34" charset="0"/>
              </a:rPr>
              <a:t>S-3	SLO-1 &amp; SLO2 :Views of data</a:t>
            </a:r>
            <a:endParaRPr lang="en-US" sz="32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50744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5459" y="798490"/>
            <a:ext cx="11178862" cy="5672160"/>
          </a:xfrm>
        </p:spPr>
        <p:txBody>
          <a:bodyPr>
            <a:normAutofit fontScale="92500" lnSpcReduction="20000"/>
          </a:bodyPr>
          <a:lstStyle/>
          <a:p>
            <a:pPr marL="0" indent="0">
              <a:buNone/>
            </a:pPr>
            <a:r>
              <a:rPr lang="en-IN" sz="3300" dirty="0">
                <a:solidFill>
                  <a:srgbClr val="C00000"/>
                </a:solidFill>
                <a:latin typeface="Copperplate Gothic Light" panose="020E0507020206020404" pitchFamily="34" charset="0"/>
              </a:rPr>
              <a:t>Levels of Abstraction</a:t>
            </a:r>
          </a:p>
          <a:p>
            <a:pPr marL="0" indent="0">
              <a:buNone/>
            </a:pPr>
            <a:endParaRPr lang="en-IN" sz="3300" dirty="0">
              <a:solidFill>
                <a:srgbClr val="C00000"/>
              </a:solidFill>
              <a:latin typeface="Copperplate Gothic Light" panose="020E0507020206020404" pitchFamily="34" charset="0"/>
            </a:endParaRPr>
          </a:p>
          <a:p>
            <a:pPr marL="0" indent="0">
              <a:buNone/>
            </a:pPr>
            <a:r>
              <a:rPr lang="en-IN" sz="2600" dirty="0">
                <a:solidFill>
                  <a:srgbClr val="C00000"/>
                </a:solidFill>
                <a:latin typeface="Bookman Old Style" panose="02050604050505020204" pitchFamily="18" charset="0"/>
              </a:rPr>
              <a:t>Physical level: </a:t>
            </a:r>
            <a:r>
              <a:rPr lang="en-IN" sz="2600" dirty="0">
                <a:solidFill>
                  <a:srgbClr val="0000FF"/>
                </a:solidFill>
                <a:latin typeface="Bookman Old Style" panose="02050604050505020204" pitchFamily="18" charset="0"/>
              </a:rPr>
              <a:t>describes how a record (e.g., student) is stored. </a:t>
            </a:r>
          </a:p>
          <a:p>
            <a:pPr marL="0" indent="0">
              <a:buNone/>
            </a:pPr>
            <a:endParaRPr lang="en-IN" sz="2600" dirty="0">
              <a:solidFill>
                <a:srgbClr val="0000FF"/>
              </a:solidFill>
              <a:latin typeface="Bookman Old Style" panose="02050604050505020204" pitchFamily="18" charset="0"/>
            </a:endParaRPr>
          </a:p>
          <a:p>
            <a:pPr marL="0" indent="0">
              <a:buNone/>
            </a:pPr>
            <a:r>
              <a:rPr lang="en-IN" sz="2600" dirty="0">
                <a:solidFill>
                  <a:srgbClr val="C00000"/>
                </a:solidFill>
                <a:latin typeface="Bookman Old Style" panose="02050604050505020204" pitchFamily="18" charset="0"/>
              </a:rPr>
              <a:t>Logical level: </a:t>
            </a:r>
            <a:r>
              <a:rPr lang="en-IN" sz="2600" dirty="0">
                <a:solidFill>
                  <a:srgbClr val="0000FF"/>
                </a:solidFill>
                <a:latin typeface="Bookman Old Style" panose="02050604050505020204" pitchFamily="18" charset="0"/>
              </a:rPr>
              <a:t>describes data stored in database, and the 					   relationships among the data. </a:t>
            </a:r>
          </a:p>
          <a:p>
            <a:pPr marL="914400" lvl="2" indent="0">
              <a:buNone/>
            </a:pPr>
            <a:r>
              <a:rPr lang="en-IN" sz="2600" dirty="0">
                <a:solidFill>
                  <a:srgbClr val="0000FF"/>
                </a:solidFill>
                <a:latin typeface="Bookman Old Style" panose="02050604050505020204" pitchFamily="18" charset="0"/>
              </a:rPr>
              <a:t>	type student = record </a:t>
            </a:r>
          </a:p>
          <a:p>
            <a:pPr marL="914400" lvl="2" indent="0">
              <a:buNone/>
            </a:pPr>
            <a:r>
              <a:rPr lang="en-IN" sz="2600" dirty="0">
                <a:solidFill>
                  <a:srgbClr val="0000FF"/>
                </a:solidFill>
                <a:latin typeface="Bookman Old Style" panose="02050604050505020204" pitchFamily="18" charset="0"/>
              </a:rPr>
              <a:t>		</a:t>
            </a:r>
            <a:r>
              <a:rPr lang="en-IN" sz="2600" dirty="0" err="1">
                <a:solidFill>
                  <a:srgbClr val="0000FF"/>
                </a:solidFill>
                <a:latin typeface="Bookman Old Style" panose="02050604050505020204" pitchFamily="18" charset="0"/>
              </a:rPr>
              <a:t>student_reg_number</a:t>
            </a:r>
            <a:r>
              <a:rPr lang="en-IN" sz="2600" dirty="0">
                <a:solidFill>
                  <a:srgbClr val="0000FF"/>
                </a:solidFill>
                <a:latin typeface="Bookman Old Style" panose="02050604050505020204" pitchFamily="18" charset="0"/>
              </a:rPr>
              <a:t> : integer;</a:t>
            </a:r>
          </a:p>
          <a:p>
            <a:pPr marL="914400" lvl="2" indent="0">
              <a:buNone/>
            </a:pPr>
            <a:r>
              <a:rPr lang="en-IN" sz="2600" dirty="0">
                <a:solidFill>
                  <a:srgbClr val="0000FF"/>
                </a:solidFill>
                <a:latin typeface="Bookman Old Style" panose="02050604050505020204" pitchFamily="18" charset="0"/>
              </a:rPr>
              <a:t>		</a:t>
            </a:r>
            <a:r>
              <a:rPr lang="en-IN" sz="2600" dirty="0" err="1">
                <a:solidFill>
                  <a:srgbClr val="0000FF"/>
                </a:solidFill>
                <a:latin typeface="Bookman Old Style" panose="02050604050505020204" pitchFamily="18" charset="0"/>
              </a:rPr>
              <a:t>student_name</a:t>
            </a:r>
            <a:r>
              <a:rPr lang="en-IN" sz="2600" dirty="0">
                <a:solidFill>
                  <a:srgbClr val="0000FF"/>
                </a:solidFill>
                <a:latin typeface="Bookman Old Style" panose="02050604050505020204" pitchFamily="18" charset="0"/>
              </a:rPr>
              <a:t> : string; </a:t>
            </a:r>
          </a:p>
          <a:p>
            <a:pPr marL="914400" lvl="2" indent="0">
              <a:buNone/>
            </a:pPr>
            <a:r>
              <a:rPr lang="en-IN" sz="2600" dirty="0">
                <a:solidFill>
                  <a:srgbClr val="0000FF"/>
                </a:solidFill>
                <a:latin typeface="Bookman Old Style" panose="02050604050505020204" pitchFamily="18" charset="0"/>
              </a:rPr>
              <a:t>		</a:t>
            </a:r>
            <a:r>
              <a:rPr lang="en-IN" sz="2600" dirty="0" err="1">
                <a:solidFill>
                  <a:srgbClr val="0000FF"/>
                </a:solidFill>
                <a:latin typeface="Bookman Old Style" panose="02050604050505020204" pitchFamily="18" charset="0"/>
              </a:rPr>
              <a:t>student_degree</a:t>
            </a:r>
            <a:r>
              <a:rPr lang="en-IN" sz="2600" dirty="0">
                <a:solidFill>
                  <a:srgbClr val="0000FF"/>
                </a:solidFill>
                <a:latin typeface="Bookman Old Style" panose="02050604050505020204" pitchFamily="18" charset="0"/>
              </a:rPr>
              <a:t> : string; </a:t>
            </a:r>
          </a:p>
          <a:p>
            <a:pPr marL="914400" lvl="2" indent="0">
              <a:buNone/>
            </a:pPr>
            <a:r>
              <a:rPr lang="en-IN" sz="2600" dirty="0">
                <a:solidFill>
                  <a:srgbClr val="0000FF"/>
                </a:solidFill>
                <a:latin typeface="Bookman Old Style" panose="02050604050505020204" pitchFamily="18" charset="0"/>
              </a:rPr>
              <a:t>		</a:t>
            </a:r>
            <a:r>
              <a:rPr lang="en-IN" sz="2600" dirty="0" err="1">
                <a:solidFill>
                  <a:srgbClr val="0000FF"/>
                </a:solidFill>
                <a:latin typeface="Bookman Old Style" panose="02050604050505020204" pitchFamily="18" charset="0"/>
              </a:rPr>
              <a:t>customer_mobile</a:t>
            </a:r>
            <a:r>
              <a:rPr lang="en-IN" sz="2600" dirty="0">
                <a:solidFill>
                  <a:srgbClr val="0000FF"/>
                </a:solidFill>
                <a:latin typeface="Bookman Old Style" panose="02050604050505020204" pitchFamily="18" charset="0"/>
              </a:rPr>
              <a:t> : integer; </a:t>
            </a:r>
          </a:p>
          <a:p>
            <a:pPr marL="914400" lvl="2" indent="0">
              <a:buNone/>
            </a:pPr>
            <a:r>
              <a:rPr lang="en-IN" sz="2600" dirty="0">
                <a:solidFill>
                  <a:srgbClr val="0000FF"/>
                </a:solidFill>
                <a:latin typeface="Bookman Old Style" panose="02050604050505020204" pitchFamily="18" charset="0"/>
              </a:rPr>
              <a:t>		</a:t>
            </a:r>
            <a:r>
              <a:rPr lang="en-IN" sz="2600" dirty="0" err="1">
                <a:solidFill>
                  <a:srgbClr val="0000FF"/>
                </a:solidFill>
                <a:latin typeface="Bookman Old Style" panose="02050604050505020204" pitchFamily="18" charset="0"/>
              </a:rPr>
              <a:t>student_email</a:t>
            </a:r>
            <a:r>
              <a:rPr lang="en-IN" sz="2600" dirty="0">
                <a:solidFill>
                  <a:srgbClr val="0000FF"/>
                </a:solidFill>
                <a:latin typeface="Bookman Old Style" panose="02050604050505020204" pitchFamily="18" charset="0"/>
              </a:rPr>
              <a:t> : string</a:t>
            </a:r>
          </a:p>
          <a:p>
            <a:pPr marL="914400" lvl="2" indent="0">
              <a:buNone/>
            </a:pPr>
            <a:r>
              <a:rPr lang="en-IN" sz="2600" dirty="0">
                <a:solidFill>
                  <a:srgbClr val="0000FF"/>
                </a:solidFill>
                <a:latin typeface="Bookman Old Style" panose="02050604050505020204" pitchFamily="18" charset="0"/>
              </a:rPr>
              <a:t>	end;  </a:t>
            </a:r>
          </a:p>
          <a:p>
            <a:pPr marL="0" indent="0">
              <a:buNone/>
            </a:pPr>
            <a:r>
              <a:rPr lang="en-IN" sz="2600" dirty="0">
                <a:solidFill>
                  <a:srgbClr val="C00000"/>
                </a:solidFill>
                <a:latin typeface="Bookman Old Style" panose="02050604050505020204" pitchFamily="18" charset="0"/>
              </a:rPr>
              <a:t>View level: 	</a:t>
            </a:r>
            <a:r>
              <a:rPr lang="en-IN" sz="2600" dirty="0">
                <a:solidFill>
                  <a:srgbClr val="0000FF"/>
                </a:solidFill>
                <a:latin typeface="Bookman Old Style" panose="02050604050505020204" pitchFamily="18" charset="0"/>
              </a:rPr>
              <a:t>application programs hide details of data types. Views 				can also hide information (such as an student’s mobile 			number /email) for security purposes.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12</a:t>
            </a:fld>
            <a:endParaRPr lang="en-IN"/>
          </a:p>
        </p:txBody>
      </p:sp>
      <p:sp>
        <p:nvSpPr>
          <p:cNvPr id="6" name="Rectangle 5"/>
          <p:cNvSpPr/>
          <p:nvPr/>
        </p:nvSpPr>
        <p:spPr>
          <a:xfrm>
            <a:off x="0" y="0"/>
            <a:ext cx="10972800" cy="584775"/>
          </a:xfrm>
          <a:prstGeom prst="rect">
            <a:avLst/>
          </a:prstGeom>
        </p:spPr>
        <p:txBody>
          <a:bodyPr wrap="square">
            <a:spAutoFit/>
          </a:bodyPr>
          <a:lstStyle/>
          <a:p>
            <a:r>
              <a:rPr lang="en-IN" sz="3200" dirty="0">
                <a:solidFill>
                  <a:srgbClr val="FF0000"/>
                </a:solidFill>
                <a:latin typeface="Copperplate Gothic Light" panose="020E0507020206020404" pitchFamily="34" charset="0"/>
              </a:rPr>
              <a:t>S-3	SLO-1 &amp; SLO2 :Views of data</a:t>
            </a:r>
            <a:endParaRPr lang="en-US" sz="32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325001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11727"/>
            <a:ext cx="10515600" cy="4351338"/>
          </a:xfrm>
        </p:spPr>
        <p:txBody>
          <a:bodyPr>
            <a:normAutofit/>
          </a:bodyPr>
          <a:lstStyle/>
          <a:p>
            <a:pPr marL="0" indent="0">
              <a:buNone/>
            </a:pPr>
            <a:r>
              <a:rPr lang="en-IN" dirty="0">
                <a:solidFill>
                  <a:srgbClr val="C00000"/>
                </a:solidFill>
                <a:latin typeface="Copperplate Gothic Light" panose="020E0507020206020404" pitchFamily="34" charset="0"/>
              </a:rPr>
              <a:t>View of Data</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13</a:t>
            </a:fld>
            <a:endParaRPr lang="en-IN"/>
          </a:p>
        </p:txBody>
      </p:sp>
      <p:sp>
        <p:nvSpPr>
          <p:cNvPr id="6" name="Rectangle 5"/>
          <p:cNvSpPr/>
          <p:nvPr/>
        </p:nvSpPr>
        <p:spPr>
          <a:xfrm>
            <a:off x="0" y="0"/>
            <a:ext cx="10972800" cy="584775"/>
          </a:xfrm>
          <a:prstGeom prst="rect">
            <a:avLst/>
          </a:prstGeom>
        </p:spPr>
        <p:txBody>
          <a:bodyPr wrap="square">
            <a:spAutoFit/>
          </a:bodyPr>
          <a:lstStyle/>
          <a:p>
            <a:r>
              <a:rPr lang="en-IN" sz="3200" dirty="0">
                <a:solidFill>
                  <a:srgbClr val="FF0000"/>
                </a:solidFill>
                <a:latin typeface="Copperplate Gothic Light" panose="020E0507020206020404" pitchFamily="34" charset="0"/>
              </a:rPr>
              <a:t>S-3	SLO-1 &amp; SLO2 :Views of data</a:t>
            </a:r>
            <a:endParaRPr lang="en-US" sz="3200" dirty="0">
              <a:solidFill>
                <a:srgbClr val="FF0000"/>
              </a:solidFill>
              <a:latin typeface="Copperplate Gothic Light" panose="020E0507020206020404" pitchFamily="34" charset="0"/>
            </a:endParaRPr>
          </a:p>
        </p:txBody>
      </p:sp>
      <p:grpSp>
        <p:nvGrpSpPr>
          <p:cNvPr id="23" name="Group 22"/>
          <p:cNvGrpSpPr/>
          <p:nvPr/>
        </p:nvGrpSpPr>
        <p:grpSpPr>
          <a:xfrm>
            <a:off x="177084" y="1455457"/>
            <a:ext cx="11826025" cy="4592329"/>
            <a:chOff x="228600" y="1391062"/>
            <a:chExt cx="11826025" cy="4592329"/>
          </a:xfrm>
        </p:grpSpPr>
        <p:sp>
          <p:nvSpPr>
            <p:cNvPr id="13" name="Rounded Rectangle 12"/>
            <p:cNvSpPr/>
            <p:nvPr/>
          </p:nvSpPr>
          <p:spPr>
            <a:xfrm>
              <a:off x="228600" y="1391062"/>
              <a:ext cx="11826025" cy="1693338"/>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a:solidFill>
                    <a:schemeClr val="accent6">
                      <a:lumMod val="50000"/>
                    </a:schemeClr>
                  </a:solidFill>
                </a:rPr>
                <a:t>					 </a:t>
              </a:r>
              <a:r>
                <a:rPr lang="en-IN" sz="2400" b="1" dirty="0">
                  <a:solidFill>
                    <a:srgbClr val="FF0000"/>
                  </a:solidFill>
                  <a:latin typeface="Copperplate Gothic Light" panose="020E0507020206020404" pitchFamily="34" charset="0"/>
                </a:rPr>
                <a:t>View Level</a:t>
              </a:r>
            </a:p>
          </p:txBody>
        </p:sp>
        <p:sp>
          <p:nvSpPr>
            <p:cNvPr id="7" name="Rectangle 6"/>
            <p:cNvSpPr/>
            <p:nvPr/>
          </p:nvSpPr>
          <p:spPr>
            <a:xfrm>
              <a:off x="521057" y="2041211"/>
              <a:ext cx="1545465" cy="68258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rgbClr val="0000FF"/>
                  </a:solidFill>
                  <a:latin typeface="Copperplate Gothic Light" panose="020E0507020206020404" pitchFamily="34" charset="0"/>
                </a:rPr>
                <a:t>View 1</a:t>
              </a:r>
            </a:p>
          </p:txBody>
        </p:sp>
        <p:sp>
          <p:nvSpPr>
            <p:cNvPr id="8" name="Rectangle 7"/>
            <p:cNvSpPr/>
            <p:nvPr/>
          </p:nvSpPr>
          <p:spPr>
            <a:xfrm>
              <a:off x="4955145" y="3890685"/>
              <a:ext cx="1545465" cy="682580"/>
            </a:xfrm>
            <a:prstGeom prst="rect">
              <a:avLst/>
            </a:prstGeom>
            <a:ln w="41275"/>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solidFill>
                    <a:srgbClr val="C00000"/>
                  </a:solidFill>
                  <a:latin typeface="Copperplate Gothic Light" panose="020E0507020206020404" pitchFamily="34" charset="0"/>
                </a:rPr>
                <a:t>Logical level</a:t>
              </a:r>
            </a:p>
          </p:txBody>
        </p:sp>
        <p:sp>
          <p:nvSpPr>
            <p:cNvPr id="9" name="Rectangle 8"/>
            <p:cNvSpPr/>
            <p:nvPr/>
          </p:nvSpPr>
          <p:spPr>
            <a:xfrm>
              <a:off x="2789348" y="2041211"/>
              <a:ext cx="1545465" cy="68258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rgbClr val="0000FF"/>
                  </a:solidFill>
                  <a:latin typeface="Copperplate Gothic Light" panose="020E0507020206020404" pitchFamily="34" charset="0"/>
                </a:rPr>
                <a:t>View 2</a:t>
              </a:r>
            </a:p>
          </p:txBody>
        </p:sp>
        <p:sp>
          <p:nvSpPr>
            <p:cNvPr id="10" name="Rectangle 9"/>
            <p:cNvSpPr/>
            <p:nvPr/>
          </p:nvSpPr>
          <p:spPr>
            <a:xfrm>
              <a:off x="4955146" y="2034250"/>
              <a:ext cx="1545465" cy="68258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rgbClr val="0000FF"/>
                  </a:solidFill>
                  <a:latin typeface="Copperplate Gothic Light" panose="020E0507020206020404" pitchFamily="34" charset="0"/>
                </a:rPr>
                <a:t>View 3</a:t>
              </a:r>
            </a:p>
          </p:txBody>
        </p:sp>
        <p:sp>
          <p:nvSpPr>
            <p:cNvPr id="11" name="Rectangle 10"/>
            <p:cNvSpPr/>
            <p:nvPr/>
          </p:nvSpPr>
          <p:spPr>
            <a:xfrm>
              <a:off x="10200067" y="2034250"/>
              <a:ext cx="1545465" cy="682580"/>
            </a:xfrm>
            <a:prstGeom prst="rect">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solidFill>
                    <a:srgbClr val="0000FF"/>
                  </a:solidFill>
                  <a:latin typeface="Copperplate Gothic Light" panose="020E0507020206020404" pitchFamily="34" charset="0"/>
                </a:rPr>
                <a:t>View n</a:t>
              </a:r>
            </a:p>
          </p:txBody>
        </p:sp>
        <p:sp>
          <p:nvSpPr>
            <p:cNvPr id="12" name="Rectangle 11"/>
            <p:cNvSpPr/>
            <p:nvPr/>
          </p:nvSpPr>
          <p:spPr>
            <a:xfrm>
              <a:off x="4955145" y="5300811"/>
              <a:ext cx="1545465" cy="682580"/>
            </a:xfrm>
            <a:prstGeom prst="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solidFill>
                    <a:schemeClr val="accent6">
                      <a:lumMod val="50000"/>
                    </a:schemeClr>
                  </a:solidFill>
                  <a:latin typeface="Copperplate Gothic Light" panose="020E0507020206020404" pitchFamily="34" charset="0"/>
                </a:rPr>
                <a:t>Physical Level</a:t>
              </a:r>
            </a:p>
          </p:txBody>
        </p:sp>
        <p:cxnSp>
          <p:nvCxnSpPr>
            <p:cNvPr id="15" name="Straight Connector 14"/>
            <p:cNvCxnSpPr/>
            <p:nvPr/>
          </p:nvCxnSpPr>
          <p:spPr>
            <a:xfrm>
              <a:off x="6766774" y="2375540"/>
              <a:ext cx="3124200" cy="0"/>
            </a:xfrm>
            <a:prstGeom prst="line">
              <a:avLst/>
            </a:prstGeom>
            <a:ln w="508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0"/>
            </p:cNvCxnSpPr>
            <p:nvPr/>
          </p:nvCxnSpPr>
          <p:spPr>
            <a:xfrm>
              <a:off x="5727876" y="3084399"/>
              <a:ext cx="2" cy="806286"/>
            </a:xfrm>
            <a:prstGeom prst="line">
              <a:avLst/>
            </a:prstGeom>
            <a:ln w="412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27876" y="4541883"/>
              <a:ext cx="1" cy="759731"/>
            </a:xfrm>
            <a:prstGeom prst="line">
              <a:avLst/>
            </a:prstGeom>
            <a:ln w="41275" cmpd="sng">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544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914400"/>
            <a:ext cx="10515600" cy="5383369"/>
          </a:xfrm>
        </p:spPr>
        <p:txBody>
          <a:bodyPr>
            <a:normAutofit/>
          </a:bodyPr>
          <a:lstStyle/>
          <a:p>
            <a:pPr marL="0" indent="0">
              <a:buNone/>
            </a:pPr>
            <a:r>
              <a:rPr lang="en-IN" dirty="0">
                <a:solidFill>
                  <a:srgbClr val="C00000"/>
                </a:solidFill>
                <a:latin typeface="Copperplate Gothic Light" panose="020E0507020206020404" pitchFamily="34" charset="0"/>
              </a:rPr>
              <a:t>Instances and Schemas</a:t>
            </a:r>
          </a:p>
          <a:p>
            <a:pPr marL="0" indent="0">
              <a:buNone/>
            </a:pPr>
            <a:r>
              <a:rPr lang="en-IN" sz="2400" dirty="0">
                <a:solidFill>
                  <a:srgbClr val="C00000"/>
                </a:solidFill>
                <a:latin typeface="Copperplate Gothic Light" panose="020E0507020206020404" pitchFamily="34" charset="0"/>
              </a:rPr>
              <a:t>Schema</a:t>
            </a:r>
            <a:r>
              <a:rPr lang="en-IN" sz="2400" dirty="0">
                <a:solidFill>
                  <a:srgbClr val="0000FF"/>
                </a:solidFill>
                <a:latin typeface="Copperplate Gothic Light" panose="020E0507020206020404" pitchFamily="34" charset="0"/>
              </a:rPr>
              <a:t> </a:t>
            </a:r>
            <a:r>
              <a:rPr lang="en-IN" sz="2400" dirty="0">
                <a:solidFill>
                  <a:srgbClr val="0000FF"/>
                </a:solidFill>
                <a:latin typeface="Bookman Old Style" panose="02050604050505020204" pitchFamily="18" charset="0"/>
              </a:rPr>
              <a:t>– the logical structure of the database </a:t>
            </a:r>
          </a:p>
          <a:p>
            <a:pPr marL="0" indent="0">
              <a:buNone/>
            </a:pPr>
            <a:r>
              <a:rPr lang="en-IN" sz="2400" dirty="0">
                <a:solidFill>
                  <a:srgbClr val="0000FF"/>
                </a:solidFill>
                <a:latin typeface="Bookman Old Style" panose="02050604050505020204" pitchFamily="18" charset="0"/>
              </a:rPr>
              <a:t>Example: The database consists of information about a set of students and departments and the relationship between them</a:t>
            </a:r>
          </a:p>
          <a:p>
            <a:pPr marL="0" indent="0">
              <a:buNone/>
            </a:pPr>
            <a:r>
              <a:rPr lang="en-IN" sz="2400" dirty="0">
                <a:solidFill>
                  <a:srgbClr val="0000FF"/>
                </a:solidFill>
                <a:latin typeface="Bookman Old Style" panose="02050604050505020204" pitchFamily="18" charset="0"/>
              </a:rPr>
              <a:t>There are two types of schemas are available in database</a:t>
            </a:r>
          </a:p>
          <a:p>
            <a:pPr marL="514350" indent="-514350">
              <a:buAutoNum type="arabicPeriod"/>
            </a:pPr>
            <a:r>
              <a:rPr lang="en-IN" sz="2400" dirty="0">
                <a:solidFill>
                  <a:srgbClr val="C00000"/>
                </a:solidFill>
                <a:latin typeface="Copperplate Gothic Light" panose="020E0507020206020404" pitchFamily="34" charset="0"/>
              </a:rPr>
              <a:t>Physical Schema </a:t>
            </a:r>
            <a:r>
              <a:rPr lang="en-IN" sz="2400" dirty="0">
                <a:solidFill>
                  <a:srgbClr val="0000FF"/>
                </a:solidFill>
                <a:latin typeface="Bookman Old Style" panose="02050604050505020204" pitchFamily="18" charset="0"/>
              </a:rPr>
              <a:t>( Database design at physical level and relates 			      with physical structure)</a:t>
            </a:r>
          </a:p>
          <a:p>
            <a:pPr marL="0" indent="0">
              <a:buNone/>
            </a:pPr>
            <a:r>
              <a:rPr lang="en-IN" sz="2400" dirty="0">
                <a:solidFill>
                  <a:srgbClr val="0000FF"/>
                </a:solidFill>
                <a:latin typeface="Bookman Old Style" panose="02050604050505020204" pitchFamily="18" charset="0"/>
              </a:rPr>
              <a:t>	Datafiles, Control file, Redolog files, Tablespaces, Datablocks, 	Segments, Extents</a:t>
            </a:r>
          </a:p>
          <a:p>
            <a:pPr marL="0" indent="0">
              <a:buNone/>
            </a:pPr>
            <a:r>
              <a:rPr lang="en-IN" sz="2400" dirty="0">
                <a:solidFill>
                  <a:srgbClr val="0000FF"/>
                </a:solidFill>
                <a:latin typeface="Bookman Old Style" panose="02050604050505020204" pitchFamily="18" charset="0"/>
              </a:rPr>
              <a:t>2</a:t>
            </a:r>
            <a:r>
              <a:rPr lang="en-IN" sz="2400" dirty="0">
                <a:solidFill>
                  <a:srgbClr val="C00000"/>
                </a:solidFill>
                <a:latin typeface="Bookman Old Style" panose="02050604050505020204" pitchFamily="18" charset="0"/>
              </a:rPr>
              <a:t>. </a:t>
            </a:r>
            <a:r>
              <a:rPr lang="en-IN" sz="2400" dirty="0">
                <a:solidFill>
                  <a:srgbClr val="C00000"/>
                </a:solidFill>
                <a:latin typeface="Copperplate Gothic Light" panose="020E0507020206020404" pitchFamily="34" charset="0"/>
              </a:rPr>
              <a:t>Logical Schema </a:t>
            </a:r>
            <a:r>
              <a:rPr lang="en-IN" sz="2400" dirty="0">
                <a:solidFill>
                  <a:srgbClr val="0000FF"/>
                </a:solidFill>
                <a:latin typeface="Bookman Old Style" panose="02050604050505020204" pitchFamily="18" charset="0"/>
              </a:rPr>
              <a:t>( Database design at logical level and relates 				      with logical structures)</a:t>
            </a:r>
          </a:p>
          <a:p>
            <a:pPr marL="0" indent="0">
              <a:buNone/>
            </a:pPr>
            <a:r>
              <a:rPr lang="en-IN" sz="2400" dirty="0">
                <a:solidFill>
                  <a:srgbClr val="0000FF"/>
                </a:solidFill>
                <a:latin typeface="Bookman Old Style" panose="02050604050505020204" pitchFamily="18" charset="0"/>
              </a:rPr>
              <a:t>	Tables, Views, Synonyms, Indexes, Clusters, Sequences</a:t>
            </a:r>
          </a:p>
          <a:p>
            <a:pPr marL="0" indent="0">
              <a:buNone/>
            </a:pPr>
            <a:endParaRPr lang="en-IN" sz="2400" dirty="0">
              <a:solidFill>
                <a:srgbClr val="0000FF"/>
              </a:solidFill>
              <a:latin typeface="Bookman Old Style" panose="02050604050505020204"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14</a:t>
            </a:fld>
            <a:endParaRPr lang="en-IN"/>
          </a:p>
        </p:txBody>
      </p:sp>
      <p:sp>
        <p:nvSpPr>
          <p:cNvPr id="6" name="Rectangle 5"/>
          <p:cNvSpPr/>
          <p:nvPr/>
        </p:nvSpPr>
        <p:spPr>
          <a:xfrm>
            <a:off x="0" y="0"/>
            <a:ext cx="10972800" cy="584775"/>
          </a:xfrm>
          <a:prstGeom prst="rect">
            <a:avLst/>
          </a:prstGeom>
        </p:spPr>
        <p:txBody>
          <a:bodyPr wrap="square">
            <a:spAutoFit/>
          </a:bodyPr>
          <a:lstStyle/>
          <a:p>
            <a:r>
              <a:rPr lang="en-IN" sz="3200" dirty="0">
                <a:solidFill>
                  <a:srgbClr val="FF0000"/>
                </a:solidFill>
                <a:latin typeface="Copperplate Gothic Light" panose="020E0507020206020404" pitchFamily="34" charset="0"/>
              </a:rPr>
              <a:t>S-3	SLO-1 &amp; SLO2 :Views of data</a:t>
            </a:r>
            <a:endParaRPr lang="en-US" sz="32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320513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8794"/>
            <a:ext cx="10515600" cy="4994969"/>
          </a:xfrm>
        </p:spPr>
        <p:txBody>
          <a:bodyPr>
            <a:normAutofit fontScale="92500" lnSpcReduction="20000"/>
          </a:bodyPr>
          <a:lstStyle/>
          <a:p>
            <a:pPr marL="0" indent="0">
              <a:buNone/>
            </a:pPr>
            <a:r>
              <a:rPr lang="en-IN" dirty="0">
                <a:solidFill>
                  <a:srgbClr val="C00000"/>
                </a:solidFill>
                <a:latin typeface="Copperplate Gothic Light" panose="020E0507020206020404" pitchFamily="34" charset="0"/>
              </a:rPr>
              <a:t>Instances and Schemas</a:t>
            </a:r>
          </a:p>
          <a:p>
            <a:pPr marL="0" indent="0">
              <a:buNone/>
            </a:pPr>
            <a:endParaRPr lang="en-IN" dirty="0">
              <a:solidFill>
                <a:srgbClr val="C00000"/>
              </a:solidFill>
              <a:latin typeface="Copperplate Gothic Light" panose="020E0507020206020404" pitchFamily="34" charset="0"/>
            </a:endParaRPr>
          </a:p>
          <a:p>
            <a:pPr marL="0" indent="0">
              <a:buNone/>
            </a:pPr>
            <a:r>
              <a:rPr lang="en-IN" dirty="0">
                <a:solidFill>
                  <a:srgbClr val="C00000"/>
                </a:solidFill>
                <a:latin typeface="Copperplate Gothic Light" panose="020E0507020206020404" pitchFamily="34" charset="0"/>
              </a:rPr>
              <a:t>Instance</a:t>
            </a:r>
            <a:r>
              <a:rPr lang="en-IN" dirty="0">
                <a:solidFill>
                  <a:srgbClr val="C00000"/>
                </a:solidFill>
              </a:rPr>
              <a:t> – </a:t>
            </a:r>
            <a:r>
              <a:rPr lang="en-IN" dirty="0">
                <a:solidFill>
                  <a:srgbClr val="0000FF"/>
                </a:solidFill>
                <a:latin typeface="Bookman Old Style" panose="02050604050505020204" pitchFamily="18" charset="0"/>
              </a:rPr>
              <a:t>The actual content of the database at a 				  particular point in time </a:t>
            </a:r>
          </a:p>
          <a:p>
            <a:pPr marL="0" indent="0">
              <a:buNone/>
            </a:pPr>
            <a:endParaRPr lang="en-IN" dirty="0">
              <a:solidFill>
                <a:srgbClr val="0000FF"/>
              </a:solidFill>
              <a:latin typeface="Bookman Old Style" panose="02050604050505020204" pitchFamily="18" charset="0"/>
            </a:endParaRPr>
          </a:p>
          <a:p>
            <a:pPr marL="0" indent="0">
              <a:buNone/>
            </a:pPr>
            <a:r>
              <a:rPr lang="en-IN" dirty="0">
                <a:solidFill>
                  <a:srgbClr val="C00000"/>
                </a:solidFill>
                <a:latin typeface="Copperplate Gothic Light" panose="020E0507020206020404" pitchFamily="34" charset="0"/>
              </a:rPr>
              <a:t>Physical Data Independence – </a:t>
            </a:r>
            <a:r>
              <a:rPr lang="en-IN" dirty="0">
                <a:solidFill>
                  <a:srgbClr val="0000FF"/>
                </a:solidFill>
                <a:latin typeface="Bookman Old Style" panose="02050604050505020204" pitchFamily="18" charset="0"/>
              </a:rPr>
              <a:t>The ability to modify the physical schema without changing the logical schema </a:t>
            </a:r>
          </a:p>
          <a:p>
            <a:pPr marL="0" indent="0">
              <a:buNone/>
            </a:pPr>
            <a:endParaRPr lang="en-IN" dirty="0">
              <a:solidFill>
                <a:srgbClr val="0000FF"/>
              </a:solidFill>
              <a:latin typeface="Bookman Old Style" panose="02050604050505020204" pitchFamily="18" charset="0"/>
            </a:endParaRPr>
          </a:p>
          <a:p>
            <a:pPr>
              <a:buClr>
                <a:srgbClr val="C00000"/>
              </a:buClr>
            </a:pPr>
            <a:r>
              <a:rPr lang="en-IN" dirty="0">
                <a:solidFill>
                  <a:srgbClr val="0000FF"/>
                </a:solidFill>
                <a:latin typeface="Bookman Old Style" panose="02050604050505020204" pitchFamily="18" charset="0"/>
              </a:rPr>
              <a:t>Applications depend on the logical schema </a:t>
            </a:r>
          </a:p>
          <a:p>
            <a:pPr marL="0" indent="0">
              <a:buNone/>
            </a:pPr>
            <a:endParaRPr lang="en-IN" dirty="0">
              <a:solidFill>
                <a:srgbClr val="0000FF"/>
              </a:solidFill>
              <a:latin typeface="Bookman Old Style" panose="02050604050505020204" pitchFamily="18" charset="0"/>
            </a:endParaRPr>
          </a:p>
          <a:p>
            <a:pPr>
              <a:buClr>
                <a:srgbClr val="C00000"/>
              </a:buClr>
            </a:pPr>
            <a:r>
              <a:rPr lang="en-IN" dirty="0">
                <a:solidFill>
                  <a:srgbClr val="0000FF"/>
                </a:solidFill>
                <a:latin typeface="Bookman Old Style" panose="02050604050505020204" pitchFamily="18" charset="0"/>
              </a:rPr>
              <a:t>In general, the interfaces between the various levels and components should be well defined so that changes in some parts do not seriously influence others.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15</a:t>
            </a:fld>
            <a:endParaRPr lang="en-IN"/>
          </a:p>
        </p:txBody>
      </p:sp>
      <p:sp>
        <p:nvSpPr>
          <p:cNvPr id="6" name="Rectangle 5"/>
          <p:cNvSpPr/>
          <p:nvPr/>
        </p:nvSpPr>
        <p:spPr>
          <a:xfrm>
            <a:off x="0" y="0"/>
            <a:ext cx="10972800" cy="584775"/>
          </a:xfrm>
          <a:prstGeom prst="rect">
            <a:avLst/>
          </a:prstGeom>
        </p:spPr>
        <p:txBody>
          <a:bodyPr wrap="square">
            <a:spAutoFit/>
          </a:bodyPr>
          <a:lstStyle/>
          <a:p>
            <a:r>
              <a:rPr lang="en-IN" sz="3200" dirty="0">
                <a:solidFill>
                  <a:srgbClr val="FF0000"/>
                </a:solidFill>
                <a:latin typeface="Copperplate Gothic Light" panose="020E0507020206020404" pitchFamily="34" charset="0"/>
              </a:rPr>
              <a:t>S-3	SLO-1 &amp; SLO2 :Views of data</a:t>
            </a:r>
            <a:endParaRPr lang="en-US" sz="32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363325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103" y="695146"/>
            <a:ext cx="11654307" cy="5641260"/>
          </a:xfrm>
        </p:spPr>
        <p:txBody>
          <a:bodyPr>
            <a:normAutofit/>
          </a:bodyPr>
          <a:lstStyle/>
          <a:p>
            <a:pPr marL="0" indent="0">
              <a:buNone/>
            </a:pPr>
            <a:r>
              <a:rPr lang="en-IN" dirty="0">
                <a:solidFill>
                  <a:srgbClr val="C00000"/>
                </a:solidFill>
                <a:latin typeface="Copperplate Gothic Light" panose="020E0507020206020404" pitchFamily="34" charset="0"/>
              </a:rPr>
              <a:t>Data Models</a:t>
            </a:r>
          </a:p>
          <a:p>
            <a:pPr>
              <a:buClr>
                <a:srgbClr val="C00000"/>
              </a:buClr>
            </a:pPr>
            <a:r>
              <a:rPr lang="en-IN" dirty="0">
                <a:solidFill>
                  <a:srgbClr val="0000FF"/>
                </a:solidFill>
                <a:latin typeface="Bookman Old Style" panose="02050604050505020204" pitchFamily="18" charset="0"/>
              </a:rPr>
              <a:t>Data models is , a collection of tools for describing </a:t>
            </a:r>
            <a:r>
              <a:rPr lang="en-IN" dirty="0">
                <a:solidFill>
                  <a:srgbClr val="C00000"/>
                </a:solidFill>
                <a:latin typeface="Bookman Old Style" panose="02050604050505020204" pitchFamily="18" charset="0"/>
              </a:rPr>
              <a:t>Data</a:t>
            </a:r>
            <a:r>
              <a:rPr lang="en-IN" dirty="0">
                <a:solidFill>
                  <a:srgbClr val="0000FF"/>
                </a:solidFill>
                <a:latin typeface="Bookman Old Style" panose="02050604050505020204" pitchFamily="18" charset="0"/>
              </a:rPr>
              <a:t> and  its </a:t>
            </a:r>
            <a:r>
              <a:rPr lang="en-IN" dirty="0">
                <a:solidFill>
                  <a:srgbClr val="C00000"/>
                </a:solidFill>
                <a:latin typeface="Bookman Old Style" panose="02050604050505020204" pitchFamily="18" charset="0"/>
              </a:rPr>
              <a:t>relationships, Semantics </a:t>
            </a:r>
            <a:r>
              <a:rPr lang="en-IN" dirty="0">
                <a:solidFill>
                  <a:srgbClr val="0000FF"/>
                </a:solidFill>
                <a:latin typeface="Bookman Old Style" panose="02050604050505020204" pitchFamily="18" charset="0"/>
              </a:rPr>
              <a:t>and</a:t>
            </a:r>
            <a:r>
              <a:rPr lang="en-IN" dirty="0">
                <a:solidFill>
                  <a:srgbClr val="C00000"/>
                </a:solidFill>
                <a:latin typeface="Bookman Old Style" panose="02050604050505020204" pitchFamily="18" charset="0"/>
              </a:rPr>
              <a:t> Constraints</a:t>
            </a:r>
          </a:p>
          <a:p>
            <a:pPr>
              <a:buClr>
                <a:srgbClr val="C00000"/>
              </a:buClr>
            </a:pPr>
            <a:r>
              <a:rPr lang="en-IN" dirty="0">
                <a:solidFill>
                  <a:srgbClr val="0000FF"/>
                </a:solidFill>
                <a:latin typeface="Bookman Old Style" panose="02050604050505020204" pitchFamily="18" charset="0"/>
              </a:rPr>
              <a:t>There are different types of data models are available in DBMS</a:t>
            </a:r>
          </a:p>
          <a:p>
            <a:pPr lvl="1">
              <a:buClr>
                <a:srgbClr val="C00000"/>
              </a:buClr>
            </a:pPr>
            <a:r>
              <a:rPr lang="en-IN" sz="2800" dirty="0">
                <a:solidFill>
                  <a:srgbClr val="0000FF"/>
                </a:solidFill>
                <a:latin typeface="Bookman Old Style" panose="02050604050505020204" pitchFamily="18" charset="0"/>
              </a:rPr>
              <a:t>Relational model </a:t>
            </a:r>
          </a:p>
          <a:p>
            <a:pPr lvl="1">
              <a:buClr>
                <a:srgbClr val="C00000"/>
              </a:buClr>
            </a:pPr>
            <a:r>
              <a:rPr lang="en-IN" sz="2800" dirty="0">
                <a:solidFill>
                  <a:srgbClr val="0000FF"/>
                </a:solidFill>
                <a:latin typeface="Bookman Old Style" panose="02050604050505020204" pitchFamily="18" charset="0"/>
              </a:rPr>
              <a:t>Entity-Relationship data model (mainly for database design) </a:t>
            </a:r>
          </a:p>
          <a:p>
            <a:pPr lvl="1">
              <a:buClr>
                <a:srgbClr val="C00000"/>
              </a:buClr>
            </a:pPr>
            <a:r>
              <a:rPr lang="en-IN" sz="2800" dirty="0">
                <a:solidFill>
                  <a:srgbClr val="0000FF"/>
                </a:solidFill>
                <a:latin typeface="Bookman Old Style" panose="02050604050505020204" pitchFamily="18" charset="0"/>
              </a:rPr>
              <a:t> Object-based data models (Object-oriented and Object-relational) </a:t>
            </a:r>
          </a:p>
          <a:p>
            <a:pPr lvl="1">
              <a:buClr>
                <a:srgbClr val="C00000"/>
              </a:buClr>
            </a:pPr>
            <a:r>
              <a:rPr lang="en-IN" sz="2800" dirty="0">
                <a:solidFill>
                  <a:srgbClr val="0000FF"/>
                </a:solidFill>
                <a:latin typeface="Bookman Old Style" panose="02050604050505020204" pitchFamily="18" charset="0"/>
              </a:rPr>
              <a:t>Semi structured data model (XML) </a:t>
            </a:r>
          </a:p>
          <a:p>
            <a:pPr lvl="1">
              <a:buClr>
                <a:srgbClr val="C00000"/>
              </a:buClr>
            </a:pPr>
            <a:r>
              <a:rPr lang="en-IN" sz="2800" dirty="0">
                <a:solidFill>
                  <a:srgbClr val="0000FF"/>
                </a:solidFill>
                <a:latin typeface="Bookman Old Style" panose="02050604050505020204" pitchFamily="18" charset="0"/>
              </a:rPr>
              <a:t> Other older models: </a:t>
            </a:r>
          </a:p>
          <a:p>
            <a:pPr lvl="2">
              <a:buClr>
                <a:srgbClr val="C00000"/>
              </a:buClr>
            </a:pPr>
            <a:r>
              <a:rPr lang="en-IN" sz="2800" dirty="0">
                <a:solidFill>
                  <a:srgbClr val="0000FF"/>
                </a:solidFill>
                <a:latin typeface="Bookman Old Style" panose="02050604050505020204" pitchFamily="18" charset="0"/>
              </a:rPr>
              <a:t> Network model </a:t>
            </a:r>
          </a:p>
          <a:p>
            <a:pPr lvl="2">
              <a:buClr>
                <a:srgbClr val="C00000"/>
              </a:buClr>
            </a:pPr>
            <a:r>
              <a:rPr lang="en-IN" sz="2800" dirty="0">
                <a:solidFill>
                  <a:srgbClr val="0000FF"/>
                </a:solidFill>
                <a:latin typeface="Bookman Old Style" panose="02050604050505020204" pitchFamily="18" charset="0"/>
              </a:rPr>
              <a:t>Hierarchical model</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16</a:t>
            </a:fld>
            <a:endParaRPr lang="en-IN"/>
          </a:p>
        </p:txBody>
      </p:sp>
      <p:sp>
        <p:nvSpPr>
          <p:cNvPr id="8" name="Rectangle 7"/>
          <p:cNvSpPr/>
          <p:nvPr/>
        </p:nvSpPr>
        <p:spPr>
          <a:xfrm>
            <a:off x="0" y="0"/>
            <a:ext cx="10972800" cy="584775"/>
          </a:xfrm>
          <a:prstGeom prst="rect">
            <a:avLst/>
          </a:prstGeom>
        </p:spPr>
        <p:txBody>
          <a:bodyPr wrap="square">
            <a:spAutoFit/>
          </a:bodyPr>
          <a:lstStyle/>
          <a:p>
            <a:r>
              <a:rPr lang="en-IN" sz="3200" dirty="0">
                <a:solidFill>
                  <a:srgbClr val="FF0000"/>
                </a:solidFill>
                <a:latin typeface="Copperplate Gothic Light" panose="020E0507020206020404" pitchFamily="34" charset="0"/>
              </a:rPr>
              <a:t>S-3	SLO-1 &amp; SLO2 :Views of data</a:t>
            </a:r>
            <a:endParaRPr lang="en-US" sz="32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54474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910" y="1043188"/>
            <a:ext cx="11719775" cy="5452861"/>
          </a:xfrm>
        </p:spPr>
        <p:txBody>
          <a:bodyPr>
            <a:normAutofit fontScale="92500" lnSpcReduction="20000"/>
          </a:bodyPr>
          <a:lstStyle/>
          <a:p>
            <a:pPr marL="0" indent="0">
              <a:buNone/>
            </a:pPr>
            <a:r>
              <a:rPr lang="en-IN" sz="2600" dirty="0">
                <a:solidFill>
                  <a:srgbClr val="C00000"/>
                </a:solidFill>
                <a:latin typeface="Copperplate Gothic Light" panose="020E0507020206020404" pitchFamily="34" charset="0"/>
              </a:rPr>
              <a:t>Structured Query Language ( SQL)</a:t>
            </a:r>
          </a:p>
          <a:p>
            <a:pPr>
              <a:lnSpc>
                <a:spcPct val="12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SQL became a standard of the American National Standards Institute (ANSI) in 1986, and of the International Organization for Standardization (ISO) in 1987</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Common language for all Databases</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Fourth generation Language</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Non procedural Language</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Commands like an normal English statements</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SQL is not a case sensitive language</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All SQL statements should ended with terminator , the default terminator is  semi-colon (;)</a:t>
            </a:r>
          </a:p>
          <a:p>
            <a:pPr>
              <a:lnSpc>
                <a:spcPct val="11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Based on the operation SQL divided into three categories</a:t>
            </a:r>
          </a:p>
          <a:p>
            <a:pPr lvl="1">
              <a:lnSpc>
                <a:spcPct val="110000"/>
              </a:lnSpc>
              <a:buClr>
                <a:srgbClr val="C00000"/>
              </a:buClr>
            </a:pPr>
            <a:r>
              <a:rPr lang="en-IN" sz="2000" dirty="0">
                <a:solidFill>
                  <a:srgbClr val="0000FF"/>
                </a:solidFill>
                <a:latin typeface="Bookman Old Style" panose="02050604050505020204" pitchFamily="18" charset="0"/>
              </a:rPr>
              <a:t>DDL ( Data Definition Language)</a:t>
            </a:r>
          </a:p>
          <a:p>
            <a:pPr lvl="1">
              <a:lnSpc>
                <a:spcPct val="110000"/>
              </a:lnSpc>
              <a:buClr>
                <a:srgbClr val="C00000"/>
              </a:buClr>
            </a:pPr>
            <a:r>
              <a:rPr lang="en-IN" sz="2000" dirty="0">
                <a:solidFill>
                  <a:srgbClr val="0000FF"/>
                </a:solidFill>
                <a:latin typeface="Bookman Old Style" panose="02050604050505020204" pitchFamily="18" charset="0"/>
              </a:rPr>
              <a:t>DML ( Data Manipulation Language)</a:t>
            </a:r>
          </a:p>
          <a:p>
            <a:pPr lvl="1">
              <a:lnSpc>
                <a:spcPct val="110000"/>
              </a:lnSpc>
              <a:buClr>
                <a:srgbClr val="C00000"/>
              </a:buClr>
            </a:pPr>
            <a:r>
              <a:rPr lang="en-IN" sz="2000" dirty="0">
                <a:solidFill>
                  <a:srgbClr val="0000FF"/>
                </a:solidFill>
                <a:latin typeface="Bookman Old Style" panose="02050604050505020204" pitchFamily="18" charset="0"/>
              </a:rPr>
              <a:t>DCL ( Data Control Language)</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17</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108169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6823" y="1262130"/>
            <a:ext cx="10696977" cy="4711633"/>
          </a:xfrm>
        </p:spPr>
        <p:txBody>
          <a:bodyPr>
            <a:normAutofit/>
          </a:bodyPr>
          <a:lstStyle/>
          <a:p>
            <a:pPr marL="0" indent="0">
              <a:buNone/>
            </a:pPr>
            <a:r>
              <a:rPr lang="en-IN" dirty="0">
                <a:solidFill>
                  <a:srgbClr val="C00000"/>
                </a:solidFill>
                <a:latin typeface="Copperplate Gothic Light" panose="020E0507020206020404" pitchFamily="34" charset="0"/>
              </a:rPr>
              <a:t>Data types in SQL ( ORACLE)</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CHAR</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VARCHAR2</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NUMBER</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DATE</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RAW</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LONG</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CLOB</a:t>
            </a:r>
          </a:p>
          <a:p>
            <a:pPr lvl="2">
              <a:lnSpc>
                <a:spcPct val="150000"/>
              </a:lnSpc>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BLOB , etc.,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18</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674580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1972" y="1081824"/>
            <a:ext cx="11031828" cy="5254581"/>
          </a:xfrm>
        </p:spPr>
        <p:txBody>
          <a:bodyPr>
            <a:normAutofit fontScale="77500" lnSpcReduction="20000"/>
          </a:bodyPr>
          <a:lstStyle/>
          <a:p>
            <a:pPr marL="0" indent="0">
              <a:buNone/>
            </a:pPr>
            <a:r>
              <a:rPr lang="en-IN" dirty="0">
                <a:solidFill>
                  <a:srgbClr val="C00000"/>
                </a:solidFill>
                <a:latin typeface="Copperplate Gothic Light" panose="020E0507020206020404" pitchFamily="34" charset="0"/>
              </a:rPr>
              <a:t>Data Definition Language (DDL)</a:t>
            </a:r>
          </a:p>
          <a:p>
            <a:pPr marL="0" indent="0">
              <a:buNone/>
            </a:pPr>
            <a:endParaRPr lang="en-IN" dirty="0">
              <a:solidFill>
                <a:srgbClr val="C00000"/>
              </a:solidFill>
              <a:latin typeface="Copperplate Gothic Light" panose="020E0507020206020404" pitchFamily="34"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DDL is the subset of SQL and part of DBMS</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DDL relates only with base tables structure and it is no where relates with the information stored in the table.</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b="1" dirty="0">
                <a:solidFill>
                  <a:srgbClr val="D60093"/>
                </a:solidFill>
                <a:latin typeface="Bookman Old Style" panose="02050604050505020204" pitchFamily="18" charset="0"/>
              </a:rPr>
              <a:t>Note : All the DDL command statements are AUTO COMMIT Statements</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DDL consists of the following commands</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lvl="1">
              <a:lnSpc>
                <a:spcPct val="160000"/>
              </a:lnSpc>
              <a:buClr>
                <a:srgbClr val="0000FF"/>
              </a:buClr>
            </a:pPr>
            <a:r>
              <a:rPr lang="en-IN" sz="2200" dirty="0">
                <a:solidFill>
                  <a:srgbClr val="0000FF"/>
                </a:solidFill>
                <a:latin typeface="Bookman Old Style" panose="02050604050505020204" pitchFamily="18" charset="0"/>
              </a:rPr>
              <a:t>CREATE</a:t>
            </a:r>
          </a:p>
          <a:p>
            <a:pPr lvl="1">
              <a:lnSpc>
                <a:spcPct val="160000"/>
              </a:lnSpc>
              <a:buClr>
                <a:srgbClr val="0000FF"/>
              </a:buClr>
            </a:pPr>
            <a:r>
              <a:rPr lang="en-IN" sz="2200" dirty="0">
                <a:solidFill>
                  <a:srgbClr val="0000FF"/>
                </a:solidFill>
                <a:latin typeface="Bookman Old Style" panose="02050604050505020204" pitchFamily="18" charset="0"/>
              </a:rPr>
              <a:t>ALTER</a:t>
            </a:r>
          </a:p>
          <a:p>
            <a:pPr lvl="1">
              <a:lnSpc>
                <a:spcPct val="160000"/>
              </a:lnSpc>
              <a:buClr>
                <a:srgbClr val="0000FF"/>
              </a:buClr>
            </a:pPr>
            <a:r>
              <a:rPr lang="en-IN" sz="2200" dirty="0">
                <a:solidFill>
                  <a:srgbClr val="0000FF"/>
                </a:solidFill>
                <a:latin typeface="Bookman Old Style" panose="02050604050505020204" pitchFamily="18" charset="0"/>
              </a:rPr>
              <a:t>DROP</a:t>
            </a:r>
          </a:p>
          <a:p>
            <a:pPr lvl="1">
              <a:lnSpc>
                <a:spcPct val="160000"/>
              </a:lnSpc>
              <a:buClr>
                <a:srgbClr val="0000FF"/>
              </a:buClr>
            </a:pPr>
            <a:r>
              <a:rPr lang="en-IN" sz="2200" dirty="0">
                <a:solidFill>
                  <a:srgbClr val="0000FF"/>
                </a:solidFill>
                <a:latin typeface="Bookman Old Style" panose="02050604050505020204" pitchFamily="18" charset="0"/>
              </a:rPr>
              <a:t>TRUNCATE</a:t>
            </a:r>
          </a:p>
          <a:p>
            <a:pPr lvl="1">
              <a:lnSpc>
                <a:spcPct val="160000"/>
              </a:lnSpc>
              <a:buClr>
                <a:srgbClr val="0000FF"/>
              </a:buClr>
            </a:pPr>
            <a:endParaRPr lang="en-IN" sz="2200" dirty="0">
              <a:solidFill>
                <a:srgbClr val="0000FF"/>
              </a:solidFill>
              <a:latin typeface="Bookman Old Style" panose="02050604050505020204" pitchFamily="18" charset="0"/>
            </a:endParaRPr>
          </a:p>
          <a:p>
            <a:pPr marL="0" indent="0">
              <a:buNone/>
            </a:pPr>
            <a:endParaRPr lang="en-IN" sz="2400" dirty="0">
              <a:solidFill>
                <a:srgbClr val="C00000"/>
              </a:solidFill>
              <a:latin typeface="Bookman Old Style" panose="02050604050505020204" pitchFamily="18" charset="0"/>
            </a:endParaRPr>
          </a:p>
          <a:p>
            <a:pPr marL="0" indent="0">
              <a:buNone/>
            </a:pPr>
            <a:endParaRPr lang="en-IN" dirty="0">
              <a:solidFill>
                <a:srgbClr val="C00000"/>
              </a:solidFill>
              <a:latin typeface="Copperplate Gothic Light" panose="020E0507020206020404" pitchFamily="34"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19</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239391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463639"/>
          </a:xfrm>
        </p:spPr>
        <p:txBody>
          <a:bodyPr>
            <a:normAutofit fontScale="90000"/>
          </a:bodyPr>
          <a:lstStyle/>
          <a:p>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613669"/>
            <a:ext cx="11539470" cy="5047010"/>
          </a:xfrm>
        </p:spPr>
        <p:txBody>
          <a:bodyPr>
            <a:noAutofit/>
          </a:bodyPr>
          <a:lstStyle/>
          <a:p>
            <a:pPr marL="0" indent="0">
              <a:lnSpc>
                <a:spcPct val="100000"/>
              </a:lnSpc>
              <a:buNone/>
            </a:pPr>
            <a:r>
              <a:rPr lang="en-US" sz="1800" dirty="0">
                <a:solidFill>
                  <a:srgbClr val="0000FF"/>
                </a:solidFill>
                <a:latin typeface="Bookman Old Style" panose="02050604050505020204" pitchFamily="18" charset="0"/>
              </a:rPr>
              <a:t>S-1 	SLO-1 :What is Database Management System</a:t>
            </a:r>
          </a:p>
          <a:p>
            <a:pPr marL="0" indent="0">
              <a:lnSpc>
                <a:spcPct val="100000"/>
              </a:lnSpc>
              <a:buNone/>
            </a:pPr>
            <a:r>
              <a:rPr lang="en-US" sz="1800" dirty="0">
                <a:solidFill>
                  <a:srgbClr val="0000FF"/>
                </a:solidFill>
                <a:latin typeface="Bookman Old Style" panose="02050604050505020204" pitchFamily="18" charset="0"/>
              </a:rPr>
              <a:t>	SLO-2 :Advantage of DBMS over File Processing System</a:t>
            </a:r>
          </a:p>
          <a:p>
            <a:pPr marL="0" indent="0">
              <a:lnSpc>
                <a:spcPct val="100000"/>
              </a:lnSpc>
              <a:buNone/>
            </a:pPr>
            <a:r>
              <a:rPr lang="en-US" sz="1800" dirty="0">
                <a:solidFill>
                  <a:srgbClr val="0000FF"/>
                </a:solidFill>
                <a:latin typeface="Bookman Old Style" panose="02050604050505020204" pitchFamily="18" charset="0"/>
              </a:rPr>
              <a:t>S-2 	SLO-1 :Introduction and applications of DBMS</a:t>
            </a:r>
          </a:p>
          <a:p>
            <a:pPr marL="0" indent="0">
              <a:lnSpc>
                <a:spcPct val="100000"/>
              </a:lnSpc>
              <a:buNone/>
            </a:pPr>
            <a:r>
              <a:rPr lang="en-US" sz="1800" dirty="0">
                <a:solidFill>
                  <a:srgbClr val="0000FF"/>
                </a:solidFill>
                <a:latin typeface="Bookman Old Style" panose="02050604050505020204" pitchFamily="18" charset="0"/>
              </a:rPr>
              <a:t>	SLO-2 :Purpose of database system</a:t>
            </a:r>
          </a:p>
          <a:p>
            <a:pPr marL="0" indent="0">
              <a:lnSpc>
                <a:spcPct val="100000"/>
              </a:lnSpc>
              <a:buNone/>
            </a:pPr>
            <a:r>
              <a:rPr lang="en-IN" sz="1800" dirty="0">
                <a:solidFill>
                  <a:srgbClr val="0000FF"/>
                </a:solidFill>
                <a:latin typeface="Bookman Old Style" panose="02050604050505020204" pitchFamily="18" charset="0"/>
              </a:rPr>
              <a:t>S-3	SLO-1 &amp; SLO2 :Views of data</a:t>
            </a:r>
          </a:p>
          <a:p>
            <a:pPr marL="0" indent="0">
              <a:lnSpc>
                <a:spcPct val="100000"/>
              </a:lnSpc>
              <a:buNone/>
            </a:pPr>
            <a:r>
              <a:rPr lang="en-IN" sz="1800" dirty="0">
                <a:solidFill>
                  <a:srgbClr val="0000FF"/>
                </a:solidFill>
                <a:latin typeface="Bookman Old Style" panose="02050604050505020204" pitchFamily="18" charset="0"/>
              </a:rPr>
              <a:t>S 4-5	SLO-1 &amp; SLO-2 : Lab 1: SQL Data Definition Language Commands on sample exercise</a:t>
            </a:r>
          </a:p>
          <a:p>
            <a:pPr marL="0" indent="0">
              <a:lnSpc>
                <a:spcPct val="100000"/>
              </a:lnSpc>
              <a:buNone/>
            </a:pPr>
            <a:r>
              <a:rPr lang="en-IN" sz="1800" dirty="0">
                <a:solidFill>
                  <a:srgbClr val="0000FF"/>
                </a:solidFill>
                <a:latin typeface="Bookman Old Style" panose="02050604050505020204" pitchFamily="18" charset="0"/>
              </a:rPr>
              <a:t>S-6	SLO-1 &amp; SLO-2 : Database system Architecture</a:t>
            </a:r>
          </a:p>
          <a:p>
            <a:pPr marL="0" indent="0">
              <a:lnSpc>
                <a:spcPct val="100000"/>
              </a:lnSpc>
              <a:buNone/>
            </a:pPr>
            <a:r>
              <a:rPr lang="en-US" sz="1800" dirty="0">
                <a:solidFill>
                  <a:srgbClr val="0000FF"/>
                </a:solidFill>
                <a:latin typeface="Bookman Old Style" panose="02050604050505020204" pitchFamily="18" charset="0"/>
              </a:rPr>
              <a:t>S-7	</a:t>
            </a:r>
            <a:r>
              <a:rPr lang="en-IN" sz="1800" dirty="0">
                <a:solidFill>
                  <a:srgbClr val="0000FF"/>
                </a:solidFill>
                <a:latin typeface="Bookman Old Style" panose="02050604050505020204" pitchFamily="18" charset="0"/>
              </a:rPr>
              <a:t>SLO-1 &amp; SLO-2 : Data Independence </a:t>
            </a:r>
          </a:p>
          <a:p>
            <a:pPr marL="0" indent="0">
              <a:lnSpc>
                <a:spcPct val="100000"/>
              </a:lnSpc>
              <a:buNone/>
            </a:pPr>
            <a:r>
              <a:rPr lang="en-IN" sz="1800" dirty="0">
                <a:solidFill>
                  <a:srgbClr val="0000FF"/>
                </a:solidFill>
                <a:latin typeface="Bookman Old Style" panose="02050604050505020204" pitchFamily="18" charset="0"/>
              </a:rPr>
              <a:t>S-8	SLO-1 &amp; SLO-2 : </a:t>
            </a:r>
            <a:r>
              <a:rPr lang="en-US" sz="1800" dirty="0">
                <a:solidFill>
                  <a:srgbClr val="0000FF"/>
                </a:solidFill>
                <a:latin typeface="Bookman Old Style" panose="02050604050505020204" pitchFamily="18" charset="0"/>
              </a:rPr>
              <a:t>The evolution of Data Models</a:t>
            </a:r>
          </a:p>
          <a:p>
            <a:pPr marL="0" indent="0">
              <a:lnSpc>
                <a:spcPct val="100000"/>
              </a:lnSpc>
              <a:buNone/>
            </a:pPr>
            <a:r>
              <a:rPr lang="en-IN" sz="1800" dirty="0">
                <a:solidFill>
                  <a:srgbClr val="0000FF"/>
                </a:solidFill>
                <a:latin typeface="Bookman Old Style" panose="02050604050505020204" pitchFamily="18" charset="0"/>
              </a:rPr>
              <a:t>S-9-10	SLO-1 &amp; SLO-2 : Lab 2: SQL Data Manipulation Language Commands </a:t>
            </a:r>
          </a:p>
          <a:p>
            <a:pPr marL="0" indent="0">
              <a:lnSpc>
                <a:spcPct val="100000"/>
              </a:lnSpc>
              <a:buNone/>
            </a:pPr>
            <a:r>
              <a:rPr lang="en-IN" sz="1800" dirty="0">
                <a:solidFill>
                  <a:srgbClr val="0000FF"/>
                </a:solidFill>
                <a:latin typeface="Bookman Old Style" panose="02050604050505020204" pitchFamily="18" charset="0"/>
              </a:rPr>
              <a:t>S-11	SLO-1 &amp; SLO-2 : Degrees of Data Abstraction </a:t>
            </a:r>
          </a:p>
          <a:p>
            <a:pPr marL="0" indent="0">
              <a:lnSpc>
                <a:spcPct val="100000"/>
              </a:lnSpc>
              <a:buNone/>
            </a:pPr>
            <a:r>
              <a:rPr lang="en-IN" sz="1800" dirty="0">
                <a:solidFill>
                  <a:srgbClr val="0000FF"/>
                </a:solidFill>
                <a:latin typeface="Bookman Old Style" panose="02050604050505020204" pitchFamily="18" charset="0"/>
              </a:rPr>
              <a:t>S-12	SLO-1 &amp; SLO-2 : Database Users and DBA</a:t>
            </a:r>
          </a:p>
          <a:p>
            <a:pPr marL="0" indent="0">
              <a:lnSpc>
                <a:spcPct val="100000"/>
              </a:lnSpc>
              <a:buNone/>
            </a:pPr>
            <a:r>
              <a:rPr lang="en-US" sz="1800" dirty="0">
                <a:solidFill>
                  <a:srgbClr val="0000FF"/>
                </a:solidFill>
                <a:latin typeface="Bookman Old Style" panose="02050604050505020204" pitchFamily="18" charset="0"/>
              </a:rPr>
              <a:t>S-13	</a:t>
            </a:r>
            <a:r>
              <a:rPr lang="en-IN" sz="1800" dirty="0">
                <a:solidFill>
                  <a:srgbClr val="0000FF"/>
                </a:solidFill>
                <a:latin typeface="Bookman Old Style" panose="02050604050505020204" pitchFamily="18" charset="0"/>
              </a:rPr>
              <a:t>SLO-1 &amp; SLO-2 : Database Languages </a:t>
            </a:r>
          </a:p>
          <a:p>
            <a:pPr marL="0" indent="0">
              <a:lnSpc>
                <a:spcPct val="100000"/>
              </a:lnSpc>
              <a:buNone/>
            </a:pPr>
            <a:r>
              <a:rPr lang="en-IN" sz="1800" dirty="0">
                <a:solidFill>
                  <a:srgbClr val="0000FF"/>
                </a:solidFill>
                <a:latin typeface="Bookman Old Style" panose="02050604050505020204" pitchFamily="18" charset="0"/>
              </a:rPr>
              <a:t>S-14-15</a:t>
            </a:r>
            <a:r>
              <a:rPr lang="en-US" sz="1800" dirty="0">
                <a:solidFill>
                  <a:srgbClr val="0000FF"/>
                </a:solidFill>
                <a:latin typeface="Bookman Old Style" panose="02050604050505020204" pitchFamily="18" charset="0"/>
              </a:rPr>
              <a:t>	</a:t>
            </a:r>
            <a:r>
              <a:rPr lang="en-IN" sz="1800" dirty="0">
                <a:solidFill>
                  <a:srgbClr val="0000FF"/>
                </a:solidFill>
                <a:latin typeface="Bookman Old Style" panose="02050604050505020204" pitchFamily="18" charset="0"/>
              </a:rPr>
              <a:t>SLO-1 &amp; SLO-2 : </a:t>
            </a:r>
            <a:r>
              <a:rPr lang="en-US" sz="1800" dirty="0">
                <a:solidFill>
                  <a:srgbClr val="0000FF"/>
                </a:solidFill>
                <a:latin typeface="Bookman Old Style" panose="02050604050505020204" pitchFamily="18" charset="0"/>
              </a:rPr>
              <a:t>Lab 3: SQL Data Control Language Commands and Transaction control 				             commands to the sample exercises</a:t>
            </a:r>
            <a:endParaRPr lang="en-IN" sz="1800" dirty="0">
              <a:solidFill>
                <a:srgbClr val="0000FF"/>
              </a:solidFill>
              <a:latin typeface="Bookman Old Style" panose="02050604050505020204" pitchFamily="18" charset="0"/>
            </a:endParaRPr>
          </a:p>
        </p:txBody>
      </p:sp>
      <p:sp>
        <p:nvSpPr>
          <p:cNvPr id="4" name="Date Placeholder 3"/>
          <p:cNvSpPr>
            <a:spLocks noGrp="1"/>
          </p:cNvSpPr>
          <p:nvPr>
            <p:ph type="dt" sz="half" idx="4294967295"/>
          </p:nvPr>
        </p:nvSpPr>
        <p:spPr>
          <a:xfrm>
            <a:off x="0" y="6496050"/>
            <a:ext cx="4038600" cy="365125"/>
          </a:xfrm>
        </p:spPr>
        <p:txBody>
          <a:bodyPr/>
          <a:lstStyle/>
          <a:p>
            <a:fld id="{9377AE63-EF9E-41A3-9174-E5A101553964}" type="datetime1">
              <a:rPr lang="en-IN" smtClean="0"/>
              <a:pPr/>
              <a:t>18-07-2022</a:t>
            </a:fld>
            <a:endParaRPr lang="en-IN"/>
          </a:p>
        </p:txBody>
      </p:sp>
      <p:sp>
        <p:nvSpPr>
          <p:cNvPr id="6" name="Slide Number Placeholder 5"/>
          <p:cNvSpPr>
            <a:spLocks noGrp="1"/>
          </p:cNvSpPr>
          <p:nvPr>
            <p:ph type="sldNum" sz="quarter" idx="4294967295"/>
          </p:nvPr>
        </p:nvSpPr>
        <p:spPr>
          <a:xfrm>
            <a:off x="8153400" y="6483350"/>
            <a:ext cx="4038600" cy="365125"/>
          </a:xfrm>
        </p:spPr>
        <p:txBody>
          <a:bodyPr/>
          <a:lstStyle/>
          <a:p>
            <a:fld id="{AD7ED525-5088-40CF-8CE0-E4296ADF624B}" type="slidenum">
              <a:rPr lang="en-IN" smtClean="0"/>
              <a:pPr/>
              <a:t>2</a:t>
            </a:fld>
            <a:endParaRPr lang="en-IN" dirty="0"/>
          </a:p>
        </p:txBody>
      </p:sp>
    </p:spTree>
    <p:extLst>
      <p:ext uri="{BB962C8B-B14F-4D97-AF65-F5344CB8AC3E}">
        <p14:creationId xmlns:p14="http://schemas.microsoft.com/office/powerpoint/2010/main" val="160039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983" y="1145906"/>
            <a:ext cx="10515600" cy="4932921"/>
          </a:xfrm>
        </p:spPr>
        <p:txBody>
          <a:bodyPr>
            <a:normAutofit/>
          </a:bodyPr>
          <a:lstStyle/>
          <a:p>
            <a:pPr marL="0" indent="0">
              <a:buNone/>
            </a:pPr>
            <a:r>
              <a:rPr lang="en-IN" sz="2400" dirty="0">
                <a:solidFill>
                  <a:srgbClr val="C00000"/>
                </a:solidFill>
                <a:latin typeface="Copperplate Gothic Light" panose="020E0507020206020404" pitchFamily="34" charset="0"/>
              </a:rPr>
              <a:t>CREATE COMMAND</a:t>
            </a:r>
          </a:p>
          <a:p>
            <a:pPr marL="0" indent="0">
              <a:buNone/>
            </a:pPr>
            <a:r>
              <a:rPr lang="en-IN" sz="2400" dirty="0">
                <a:solidFill>
                  <a:srgbClr val="0000FF"/>
                </a:solidFill>
                <a:latin typeface="Bookman Old Style" panose="02050604050505020204" pitchFamily="18" charset="0"/>
              </a:rPr>
              <a:t>Used to create a new object / schema with a defined structure</a:t>
            </a:r>
          </a:p>
          <a:p>
            <a:pPr marL="0" indent="0">
              <a:buNone/>
            </a:pPr>
            <a:r>
              <a:rPr lang="en-IN" sz="2400" dirty="0">
                <a:solidFill>
                  <a:srgbClr val="0000FF"/>
                </a:solidFill>
                <a:latin typeface="Bookman Old Style" panose="02050604050505020204" pitchFamily="18" charset="0"/>
              </a:rPr>
              <a:t>Syntax :</a:t>
            </a: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r>
              <a:rPr lang="en-IN" sz="2400" dirty="0">
                <a:solidFill>
                  <a:srgbClr val="0000FF"/>
                </a:solidFill>
                <a:latin typeface="Bookman Old Style" panose="02050604050505020204" pitchFamily="18" charset="0"/>
              </a:rPr>
              <a:t>Example :</a:t>
            </a: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20</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
        <p:nvSpPr>
          <p:cNvPr id="8" name="TextBox 7"/>
          <p:cNvSpPr txBox="1"/>
          <p:nvPr/>
        </p:nvSpPr>
        <p:spPr>
          <a:xfrm>
            <a:off x="2109453" y="2218328"/>
            <a:ext cx="7163337" cy="2246769"/>
          </a:xfrm>
          <a:prstGeom prst="rect">
            <a:avLst/>
          </a:prstGeom>
          <a:noFill/>
          <a:ln>
            <a:solidFill>
              <a:srgbClr val="C00000"/>
            </a:solidFill>
          </a:ln>
        </p:spPr>
        <p:txBody>
          <a:bodyPr wrap="square" rtlCol="0">
            <a:spAutoFit/>
          </a:bodyPr>
          <a:lstStyle/>
          <a:p>
            <a:r>
              <a:rPr lang="en-IN" sz="2000" dirty="0">
                <a:solidFill>
                  <a:srgbClr val="C00000"/>
                </a:solidFill>
                <a:latin typeface="Bookman Old Style" panose="02050604050505020204" pitchFamily="18" charset="0"/>
              </a:rPr>
              <a:t>CREATE TABLE </a:t>
            </a:r>
            <a:r>
              <a:rPr lang="en-IN" sz="2000" dirty="0" err="1">
                <a:solidFill>
                  <a:srgbClr val="C00000"/>
                </a:solidFill>
                <a:latin typeface="Bookman Old Style" panose="02050604050505020204" pitchFamily="18" charset="0"/>
              </a:rPr>
              <a:t>table_name</a:t>
            </a:r>
            <a:r>
              <a:rPr lang="en-IN" sz="2000" dirty="0">
                <a:solidFill>
                  <a:srgbClr val="C00000"/>
                </a:solidFill>
                <a:latin typeface="Bookman Old Style" panose="02050604050505020204" pitchFamily="18" charset="0"/>
              </a:rPr>
              <a:t> (</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column1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column2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column3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a:t>
            </a:r>
          </a:p>
          <a:p>
            <a:endParaRPr lang="en-IN" sz="2000" dirty="0">
              <a:solidFill>
                <a:srgbClr val="C00000"/>
              </a:solidFill>
              <a:latin typeface="Bookman Old Style" panose="02050604050505020204" pitchFamily="18" charset="0"/>
            </a:endParaRPr>
          </a:p>
        </p:txBody>
      </p:sp>
      <p:sp>
        <p:nvSpPr>
          <p:cNvPr id="9" name="TextBox 8"/>
          <p:cNvSpPr txBox="1"/>
          <p:nvPr/>
        </p:nvSpPr>
        <p:spPr>
          <a:xfrm>
            <a:off x="2109453" y="4789426"/>
            <a:ext cx="9906535" cy="1477328"/>
          </a:xfrm>
          <a:prstGeom prst="rect">
            <a:avLst/>
          </a:prstGeom>
          <a:noFill/>
          <a:ln>
            <a:solidFill>
              <a:srgbClr val="0000FF"/>
            </a:solidFill>
          </a:ln>
        </p:spPr>
        <p:txBody>
          <a:bodyPr wrap="square" rtlCol="0">
            <a:spAutoFit/>
          </a:bodyPr>
          <a:lstStyle/>
          <a:p>
            <a:r>
              <a:rPr lang="en-IN" dirty="0">
                <a:solidFill>
                  <a:srgbClr val="0000FF"/>
                </a:solidFill>
                <a:latin typeface="Bookman Old Style" panose="02050604050505020204" pitchFamily="18" charset="0"/>
              </a:rPr>
              <a:t>CREATE TABLE EMP</a:t>
            </a:r>
          </a:p>
          <a:p>
            <a:r>
              <a:rPr lang="en-IN" dirty="0">
                <a:solidFill>
                  <a:srgbClr val="0000FF"/>
                </a:solidFill>
                <a:latin typeface="Bookman Old Style" panose="02050604050505020204" pitchFamily="18" charset="0"/>
              </a:rPr>
              <a:t>       (EMPNO NUMBER(4) NOT NULL,  ENAME VARCHAR2(10),  JOB VARCHAR2(9),</a:t>
            </a:r>
          </a:p>
          <a:p>
            <a:r>
              <a:rPr lang="en-IN" dirty="0">
                <a:solidFill>
                  <a:srgbClr val="0000FF"/>
                </a:solidFill>
                <a:latin typeface="Bookman Old Style" panose="02050604050505020204" pitchFamily="18" charset="0"/>
              </a:rPr>
              <a:t>        MGR NUMBER(4), HIREDATE DATE, SAL NUMBER(7, 2), COMM NUMBER(7, 2),</a:t>
            </a:r>
          </a:p>
          <a:p>
            <a:r>
              <a:rPr lang="en-IN" dirty="0">
                <a:solidFill>
                  <a:srgbClr val="0000FF"/>
                </a:solidFill>
                <a:latin typeface="Bookman Old Style" panose="02050604050505020204" pitchFamily="18" charset="0"/>
              </a:rPr>
              <a:t>        DEPTNO NUMBER(2));</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335055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33028"/>
            <a:ext cx="11040414" cy="5363022"/>
          </a:xfrm>
        </p:spPr>
        <p:txBody>
          <a:bodyPr>
            <a:normAutofit/>
          </a:bodyPr>
          <a:lstStyle/>
          <a:p>
            <a:pPr marL="0" indent="0">
              <a:buNone/>
            </a:pPr>
            <a:r>
              <a:rPr lang="en-IN" dirty="0">
                <a:solidFill>
                  <a:srgbClr val="C00000"/>
                </a:solidFill>
                <a:latin typeface="Copperplate Gothic Light" panose="020E0507020206020404" pitchFamily="34" charset="0"/>
              </a:rPr>
              <a:t>ALTER COMMAND</a:t>
            </a:r>
          </a:p>
          <a:p>
            <a:pPr marL="0" indent="0">
              <a:buNone/>
            </a:pPr>
            <a:endParaRPr lang="en-IN" dirty="0">
              <a:solidFill>
                <a:srgbClr val="C00000"/>
              </a:solidFill>
              <a:latin typeface="Copperplate Gothic Light" panose="020E0507020206020404" pitchFamily="34"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Alter command used to modify the base table structure</a:t>
            </a:r>
          </a:p>
          <a:p>
            <a:pPr>
              <a:buClr>
                <a:srgbClr val="C00000"/>
              </a:buClr>
              <a:buFont typeface="Wingdings" panose="05000000000000000000" pitchFamily="2" charset="2"/>
              <a:buChar char="ü"/>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Using this command </a:t>
            </a:r>
          </a:p>
          <a:p>
            <a:pPr lvl="1">
              <a:buClr>
                <a:srgbClr val="C00000"/>
              </a:buClr>
            </a:pPr>
            <a:r>
              <a:rPr lang="en-IN" dirty="0">
                <a:solidFill>
                  <a:srgbClr val="0000FF"/>
                </a:solidFill>
                <a:latin typeface="Bookman Old Style" panose="02050604050505020204" pitchFamily="18" charset="0"/>
              </a:rPr>
              <a:t>	a new column can be added with restrictions</a:t>
            </a:r>
          </a:p>
          <a:p>
            <a:pPr lvl="1">
              <a:buClr>
                <a:srgbClr val="C00000"/>
              </a:buClr>
            </a:pPr>
            <a:r>
              <a:rPr lang="en-IN" dirty="0">
                <a:solidFill>
                  <a:srgbClr val="0000FF"/>
                </a:solidFill>
                <a:latin typeface="Bookman Old Style" panose="02050604050505020204" pitchFamily="18" charset="0"/>
              </a:rPr>
              <a:t>	column data width can be increased / decreased with restrictions </a:t>
            </a:r>
          </a:p>
          <a:p>
            <a:pPr lvl="1">
              <a:buClr>
                <a:srgbClr val="C00000"/>
              </a:buClr>
            </a:pPr>
            <a:r>
              <a:rPr lang="en-IN" dirty="0">
                <a:solidFill>
                  <a:srgbClr val="0000FF"/>
                </a:solidFill>
                <a:latin typeface="Bookman Old Style" panose="02050604050505020204" pitchFamily="18" charset="0"/>
              </a:rPr>
              <a:t>	a column can be dropped</a:t>
            </a:r>
          </a:p>
          <a:p>
            <a:pPr>
              <a:buClr>
                <a:srgbClr val="C00000"/>
              </a:buClr>
            </a:pPr>
            <a:endParaRPr lang="en-IN" sz="24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Two key words are using in this command</a:t>
            </a:r>
          </a:p>
          <a:p>
            <a:pPr lvl="1">
              <a:buClr>
                <a:srgbClr val="C00000"/>
              </a:buClr>
            </a:pPr>
            <a:r>
              <a:rPr lang="en-IN" dirty="0">
                <a:solidFill>
                  <a:srgbClr val="0000FF"/>
                </a:solidFill>
                <a:latin typeface="Bookman Old Style" panose="02050604050505020204" pitchFamily="18" charset="0"/>
              </a:rPr>
              <a:t>	ADD</a:t>
            </a:r>
          </a:p>
          <a:p>
            <a:pPr lvl="1">
              <a:buClr>
                <a:srgbClr val="C00000"/>
              </a:buClr>
            </a:pPr>
            <a:r>
              <a:rPr lang="en-IN" dirty="0">
                <a:solidFill>
                  <a:srgbClr val="0000FF"/>
                </a:solidFill>
                <a:latin typeface="Bookman Old Style" panose="02050604050505020204" pitchFamily="18" charset="0"/>
              </a:rPr>
              <a:t>	MODIFY</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21</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123804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07270"/>
            <a:ext cx="10515600" cy="451074"/>
          </a:xfrm>
        </p:spPr>
        <p:txBody>
          <a:bodyPr>
            <a:normAutofit lnSpcReduction="10000"/>
          </a:bodyPr>
          <a:lstStyle/>
          <a:p>
            <a:pPr marL="0" indent="0">
              <a:buNone/>
            </a:pPr>
            <a:r>
              <a:rPr lang="en-IN" dirty="0">
                <a:solidFill>
                  <a:srgbClr val="C00000"/>
                </a:solidFill>
                <a:latin typeface="Copperplate Gothic Light" panose="020E0507020206020404" pitchFamily="34" charset="0"/>
              </a:rPr>
              <a:t>ALTER COMMAND</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22</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
        <p:nvSpPr>
          <p:cNvPr id="7" name="TextBox 6"/>
          <p:cNvSpPr txBox="1"/>
          <p:nvPr/>
        </p:nvSpPr>
        <p:spPr>
          <a:xfrm>
            <a:off x="319287" y="1711507"/>
            <a:ext cx="10962606" cy="1569660"/>
          </a:xfrm>
          <a:prstGeom prst="rect">
            <a:avLst/>
          </a:prstGeom>
          <a:noFill/>
          <a:ln>
            <a:solidFill>
              <a:srgbClr val="C00000"/>
            </a:solidFill>
          </a:ln>
        </p:spPr>
        <p:txBody>
          <a:bodyPr wrap="square" rtlCol="0">
            <a:spAutoFit/>
          </a:bodyPr>
          <a:lstStyle/>
          <a:p>
            <a:r>
              <a:rPr lang="en-IN" sz="2400" dirty="0">
                <a:solidFill>
                  <a:srgbClr val="0000FF"/>
                </a:solidFill>
                <a:latin typeface="Copperplate Gothic Light" panose="020E0507020206020404" pitchFamily="34" charset="0"/>
              </a:rPr>
              <a:t>SYNTAX</a:t>
            </a:r>
          </a:p>
          <a:p>
            <a:endParaRPr lang="en-IN" sz="2400" dirty="0">
              <a:solidFill>
                <a:srgbClr val="0000FF"/>
              </a:solidFill>
              <a:latin typeface="Bookman Old Style" panose="02050604050505020204" pitchFamily="18" charset="0"/>
            </a:endParaRPr>
          </a:p>
          <a:p>
            <a:r>
              <a:rPr lang="en-IN" sz="2400" dirty="0">
                <a:solidFill>
                  <a:srgbClr val="C00000"/>
                </a:solidFill>
                <a:latin typeface="Bookman Old Style" panose="02050604050505020204" pitchFamily="18" charset="0"/>
              </a:rPr>
              <a:t>ALTER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 ADD / MODIFY </a:t>
            </a:r>
            <a:r>
              <a:rPr lang="en-IN" sz="2400" dirty="0" err="1">
                <a:solidFill>
                  <a:srgbClr val="C00000"/>
                </a:solidFill>
                <a:latin typeface="Bookman Old Style" panose="02050604050505020204" pitchFamily="18" charset="0"/>
              </a:rPr>
              <a:t>column_name</a:t>
            </a:r>
            <a:r>
              <a:rPr lang="en-IN" sz="2400" dirty="0">
                <a:solidFill>
                  <a:srgbClr val="C00000"/>
                </a:solidFill>
                <a:latin typeface="Bookman Old Style" panose="02050604050505020204" pitchFamily="18" charset="0"/>
              </a:rPr>
              <a:t> datatype;</a:t>
            </a:r>
          </a:p>
          <a:p>
            <a:r>
              <a:rPr lang="en-IN" sz="2400" dirty="0">
                <a:solidFill>
                  <a:srgbClr val="0000FF"/>
                </a:solidFill>
                <a:latin typeface="Bookman Old Style" panose="02050604050505020204" pitchFamily="18" charset="0"/>
              </a:rPr>
              <a:t> </a:t>
            </a:r>
          </a:p>
        </p:txBody>
      </p:sp>
      <p:sp>
        <p:nvSpPr>
          <p:cNvPr id="9" name="TextBox 8"/>
          <p:cNvSpPr txBox="1"/>
          <p:nvPr/>
        </p:nvSpPr>
        <p:spPr>
          <a:xfrm>
            <a:off x="319287" y="3434330"/>
            <a:ext cx="10962606" cy="2677656"/>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 1: To add a new column in a table</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ALTER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r>
              <a:rPr lang="en-IN" sz="2400" dirty="0">
                <a:solidFill>
                  <a:srgbClr val="C00000"/>
                </a:solidFill>
                <a:latin typeface="Bookman Old Style" panose="02050604050505020204" pitchFamily="18" charset="0"/>
              </a:rPr>
              <a:t>ADD</a:t>
            </a:r>
            <a:r>
              <a:rPr lang="en-IN" sz="2400" dirty="0">
                <a:solidFill>
                  <a:srgbClr val="0000FF"/>
                </a:solidFill>
                <a:latin typeface="Bookman Old Style" panose="02050604050505020204" pitchFamily="18" charset="0"/>
              </a:rPr>
              <a:t> </a:t>
            </a:r>
            <a:r>
              <a:rPr lang="en-IN" sz="2400" dirty="0" err="1">
                <a:solidFill>
                  <a:srgbClr val="0000FF"/>
                </a:solidFill>
                <a:latin typeface="Bookman Old Style" panose="02050604050505020204" pitchFamily="18" charset="0"/>
              </a:rPr>
              <a:t>phone_no</a:t>
            </a:r>
            <a:r>
              <a:rPr lang="en-IN" sz="2400" dirty="0">
                <a:solidFill>
                  <a:srgbClr val="0000FF"/>
                </a:solidFill>
                <a:latin typeface="Bookman Old Style" panose="02050604050505020204" pitchFamily="18" charset="0"/>
              </a:rPr>
              <a:t> number(10);</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EXAMPLE 2 : TO modify the existing column data width</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ALTER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r>
              <a:rPr lang="en-IN" sz="2400" dirty="0">
                <a:solidFill>
                  <a:srgbClr val="C00000"/>
                </a:solidFill>
                <a:latin typeface="Bookman Old Style" panose="02050604050505020204" pitchFamily="18" charset="0"/>
              </a:rPr>
              <a:t>MODIFY</a:t>
            </a:r>
            <a:r>
              <a:rPr lang="en-IN" sz="2400" dirty="0">
                <a:solidFill>
                  <a:srgbClr val="0000FF"/>
                </a:solidFill>
                <a:latin typeface="Bookman Old Style" panose="02050604050505020204" pitchFamily="18" charset="0"/>
              </a:rPr>
              <a:t> </a:t>
            </a:r>
            <a:r>
              <a:rPr lang="en-IN" sz="2400" dirty="0" err="1">
                <a:solidFill>
                  <a:srgbClr val="0000FF"/>
                </a:solidFill>
                <a:latin typeface="Bookman Old Style" panose="02050604050505020204" pitchFamily="18" charset="0"/>
              </a:rPr>
              <a:t>phone_no</a:t>
            </a:r>
            <a:r>
              <a:rPr lang="en-IN" sz="2400" dirty="0">
                <a:solidFill>
                  <a:srgbClr val="0000FF"/>
                </a:solidFill>
                <a:latin typeface="Bookman Old Style" panose="02050604050505020204" pitchFamily="18" charset="0"/>
              </a:rPr>
              <a:t> number(13);</a:t>
            </a:r>
            <a:endParaRPr lang="en-IN" dirty="0">
              <a:solidFill>
                <a:srgbClr val="0000FF"/>
              </a:solidFill>
              <a:latin typeface="Bookman Old Style" panose="02050604050505020204" pitchFamily="18" charset="0"/>
            </a:endParaRPr>
          </a:p>
        </p:txBody>
      </p:sp>
    </p:spTree>
    <p:extLst>
      <p:ext uri="{BB962C8B-B14F-4D97-AF65-F5344CB8AC3E}">
        <p14:creationId xmlns:p14="http://schemas.microsoft.com/office/powerpoint/2010/main" val="71709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4864" y="1966876"/>
            <a:ext cx="10515600" cy="1458903"/>
          </a:xfrm>
          <a:ln>
            <a:solidFill>
              <a:srgbClr val="C00000"/>
            </a:solidFill>
          </a:ln>
        </p:spPr>
        <p:txBody>
          <a:bodyPr>
            <a:normAutofit/>
          </a:bodyPr>
          <a:lstStyle/>
          <a:p>
            <a:pPr marL="0" indent="0">
              <a:buNone/>
            </a:pPr>
            <a:endParaRPr lang="en-IN" sz="1050" dirty="0">
              <a:solidFill>
                <a:srgbClr val="C00000"/>
              </a:solidFill>
              <a:latin typeface="Copperplate Gothic Light" panose="020E0507020206020404" pitchFamily="34" charset="0"/>
            </a:endParaRPr>
          </a:p>
          <a:p>
            <a:pPr marL="0" indent="0">
              <a:buNone/>
            </a:pPr>
            <a:r>
              <a:rPr lang="en-IN" dirty="0">
                <a:solidFill>
                  <a:srgbClr val="C00000"/>
                </a:solidFill>
                <a:latin typeface="Copperplate Gothic Light" panose="020E0507020206020404" pitchFamily="34" charset="0"/>
              </a:rPr>
              <a:t>Syntax</a:t>
            </a:r>
            <a:r>
              <a:rPr lang="en-IN" dirty="0"/>
              <a:t> </a:t>
            </a:r>
            <a:r>
              <a:rPr lang="en-IN" dirty="0">
                <a:solidFill>
                  <a:srgbClr val="C00000"/>
                </a:solidFill>
                <a:latin typeface="Bookman Old Style" panose="02050604050505020204" pitchFamily="18" charset="0"/>
              </a:rPr>
              <a:t>to DROP a column </a:t>
            </a:r>
          </a:p>
          <a:p>
            <a:pPr marL="0" indent="0">
              <a:buNone/>
            </a:pPr>
            <a:endParaRPr lang="en-IN" sz="900" dirty="0">
              <a:solidFill>
                <a:srgbClr val="C00000"/>
              </a:solidFill>
              <a:latin typeface="Bookman Old Style" panose="02050604050505020204" pitchFamily="18" charset="0"/>
            </a:endParaRPr>
          </a:p>
          <a:p>
            <a:pPr marL="0" indent="0">
              <a:buNone/>
            </a:pPr>
            <a:r>
              <a:rPr lang="en-IN" sz="2400" dirty="0">
                <a:solidFill>
                  <a:srgbClr val="C00000"/>
                </a:solidFill>
                <a:latin typeface="Bookman Old Style" panose="02050604050505020204" pitchFamily="18" charset="0"/>
              </a:rPr>
              <a:t>ALTER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 DROP column </a:t>
            </a:r>
            <a:r>
              <a:rPr lang="en-IN" sz="2400" dirty="0" err="1">
                <a:solidFill>
                  <a:srgbClr val="C00000"/>
                </a:solidFill>
                <a:latin typeface="Bookman Old Style" panose="02050604050505020204" pitchFamily="18" charset="0"/>
              </a:rPr>
              <a:t>column_name</a:t>
            </a:r>
            <a:r>
              <a:rPr lang="en-IN" sz="2400" dirty="0">
                <a:solidFill>
                  <a:srgbClr val="C00000"/>
                </a:solidFill>
                <a:latin typeface="Bookman Old Style" panose="02050604050505020204" pitchFamily="18" charset="0"/>
              </a:rPr>
              <a:t>;</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23</a:t>
            </a:fld>
            <a:endParaRPr lang="en-IN"/>
          </a:p>
        </p:txBody>
      </p:sp>
      <p:sp>
        <p:nvSpPr>
          <p:cNvPr id="6" name="Content Placeholder 1"/>
          <p:cNvSpPr txBox="1">
            <a:spLocks/>
          </p:cNvSpPr>
          <p:nvPr/>
        </p:nvSpPr>
        <p:spPr>
          <a:xfrm>
            <a:off x="0" y="1107270"/>
            <a:ext cx="10515600" cy="4510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solidFill>
                  <a:srgbClr val="C00000"/>
                </a:solidFill>
                <a:latin typeface="Copperplate Gothic Light" panose="020E0507020206020404" pitchFamily="34" charset="0"/>
              </a:rPr>
              <a:t>ALTER COMMAND</a:t>
            </a:r>
          </a:p>
        </p:txBody>
      </p:sp>
      <p:sp>
        <p:nvSpPr>
          <p:cNvPr id="7" name="Rectangle 6"/>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
        <p:nvSpPr>
          <p:cNvPr id="8" name="TextBox 7"/>
          <p:cNvSpPr txBox="1"/>
          <p:nvPr/>
        </p:nvSpPr>
        <p:spPr>
          <a:xfrm>
            <a:off x="554864" y="3847780"/>
            <a:ext cx="10515600" cy="1600438"/>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 :</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ALTER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DROP column </a:t>
            </a:r>
            <a:r>
              <a:rPr lang="en-IN" sz="2400" dirty="0" err="1">
                <a:solidFill>
                  <a:srgbClr val="0000FF"/>
                </a:solidFill>
                <a:latin typeface="Bookman Old Style" panose="02050604050505020204" pitchFamily="18" charset="0"/>
              </a:rPr>
              <a:t>phone_no</a:t>
            </a:r>
            <a:r>
              <a:rPr lang="en-IN" sz="2400" dirty="0">
                <a:solidFill>
                  <a:srgbClr val="0000FF"/>
                </a:solidFill>
                <a:latin typeface="Bookman Old Style" panose="02050604050505020204" pitchFamily="18" charset="0"/>
              </a:rPr>
              <a:t>;</a:t>
            </a:r>
          </a:p>
          <a:p>
            <a:endParaRPr lang="en-IN" sz="1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 </a:t>
            </a:r>
          </a:p>
        </p:txBody>
      </p:sp>
    </p:spTree>
    <p:extLst>
      <p:ext uri="{BB962C8B-B14F-4D97-AF65-F5344CB8AC3E}">
        <p14:creationId xmlns:p14="http://schemas.microsoft.com/office/powerpoint/2010/main" val="168024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97422"/>
            <a:ext cx="10515600" cy="1378353"/>
          </a:xfrm>
        </p:spPr>
        <p:txBody>
          <a:bodyPr>
            <a:normAutofit fontScale="85000" lnSpcReduction="20000"/>
          </a:bodyPr>
          <a:lstStyle/>
          <a:p>
            <a:pPr marL="0" indent="0">
              <a:buNone/>
            </a:pPr>
            <a:r>
              <a:rPr lang="en-IN" sz="3100" dirty="0">
                <a:solidFill>
                  <a:srgbClr val="C00000"/>
                </a:solidFill>
                <a:latin typeface="Copperplate Gothic Light" panose="020E0507020206020404" pitchFamily="34" charset="0"/>
              </a:rPr>
              <a:t>DROP COMMAND</a:t>
            </a:r>
          </a:p>
          <a:p>
            <a:pPr marL="0" indent="0">
              <a:lnSpc>
                <a:spcPct val="120000"/>
              </a:lnSpc>
              <a:buNone/>
            </a:pPr>
            <a:r>
              <a:rPr lang="en-IN" sz="3100" dirty="0">
                <a:solidFill>
                  <a:srgbClr val="0000FF"/>
                </a:solidFill>
                <a:latin typeface="Bookman Old Style" panose="02050604050505020204" pitchFamily="18" charset="0"/>
              </a:rPr>
              <a:t>It is used to remove the base table with records (information) from database permanently.</a:t>
            </a:r>
            <a:r>
              <a:rPr lang="en-IN" sz="3100" dirty="0"/>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24</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
        <p:nvSpPr>
          <p:cNvPr id="7" name="TextBox 6"/>
          <p:cNvSpPr txBox="1"/>
          <p:nvPr/>
        </p:nvSpPr>
        <p:spPr>
          <a:xfrm>
            <a:off x="1893194" y="2735419"/>
            <a:ext cx="7186411" cy="1200329"/>
          </a:xfrm>
          <a:prstGeom prst="rect">
            <a:avLst/>
          </a:prstGeom>
          <a:noFill/>
          <a:ln>
            <a:solidFill>
              <a:srgbClr val="C00000"/>
            </a:solidFill>
          </a:ln>
        </p:spPr>
        <p:txBody>
          <a:bodyPr wrap="square" rtlCol="0">
            <a:spAutoFit/>
          </a:bodyPr>
          <a:lstStyle/>
          <a:p>
            <a:r>
              <a:rPr lang="en-IN" sz="2400" dirty="0">
                <a:solidFill>
                  <a:srgbClr val="C00000"/>
                </a:solidFill>
                <a:latin typeface="Bookman Old Style" panose="02050604050505020204" pitchFamily="18" charset="0"/>
              </a:rPr>
              <a:t>Syntax: </a:t>
            </a:r>
          </a:p>
          <a:p>
            <a:endParaRPr lang="en-IN" sz="2400" dirty="0">
              <a:solidFill>
                <a:srgbClr val="C00000"/>
              </a:solidFill>
              <a:latin typeface="Bookman Old Style" panose="02050604050505020204" pitchFamily="18" charset="0"/>
            </a:endParaRPr>
          </a:p>
          <a:p>
            <a:r>
              <a:rPr lang="en-IN" sz="2400" dirty="0">
                <a:solidFill>
                  <a:srgbClr val="C00000"/>
                </a:solidFill>
                <a:latin typeface="Bookman Old Style" panose="02050604050505020204" pitchFamily="18" charset="0"/>
              </a:rPr>
              <a:t>DROP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 ; </a:t>
            </a:r>
          </a:p>
        </p:txBody>
      </p:sp>
      <p:sp>
        <p:nvSpPr>
          <p:cNvPr id="8" name="TextBox 7"/>
          <p:cNvSpPr txBox="1"/>
          <p:nvPr/>
        </p:nvSpPr>
        <p:spPr>
          <a:xfrm>
            <a:off x="1893194" y="4274217"/>
            <a:ext cx="7186411" cy="1200329"/>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 </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DROP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p>
        </p:txBody>
      </p:sp>
    </p:spTree>
    <p:extLst>
      <p:ext uri="{BB962C8B-B14F-4D97-AF65-F5344CB8AC3E}">
        <p14:creationId xmlns:p14="http://schemas.microsoft.com/office/powerpoint/2010/main" val="115456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599" y="1145907"/>
            <a:ext cx="11143445" cy="1571535"/>
          </a:xfrm>
        </p:spPr>
        <p:txBody>
          <a:bodyPr/>
          <a:lstStyle/>
          <a:p>
            <a:pPr marL="0" indent="0">
              <a:buNone/>
            </a:pPr>
            <a:r>
              <a:rPr lang="en-IN" dirty="0">
                <a:solidFill>
                  <a:srgbClr val="C00000"/>
                </a:solidFill>
                <a:latin typeface="Copperplate Gothic Light" panose="020E0507020206020404" pitchFamily="34" charset="0"/>
              </a:rPr>
              <a:t>TRUNCATE COMMAND</a:t>
            </a:r>
          </a:p>
          <a:p>
            <a:pPr marL="0" indent="0">
              <a:lnSpc>
                <a:spcPct val="100000"/>
              </a:lnSpc>
              <a:buNone/>
            </a:pPr>
            <a:r>
              <a:rPr lang="en-IN" sz="2400" dirty="0">
                <a:solidFill>
                  <a:srgbClr val="0000FF"/>
                </a:solidFill>
                <a:latin typeface="Bookman Old Style" panose="02050604050505020204" pitchFamily="18" charset="0"/>
              </a:rPr>
              <a:t>Truncate command used to delete the records (information) from the base table permanently and keeps the structure of the base table alone</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25</a:t>
            </a:fld>
            <a:endParaRPr lang="en-IN"/>
          </a:p>
        </p:txBody>
      </p:sp>
      <p:sp>
        <p:nvSpPr>
          <p:cNvPr id="6" name="Rectangle 5"/>
          <p:cNvSpPr/>
          <p:nvPr/>
        </p:nvSpPr>
        <p:spPr>
          <a:xfrm>
            <a:off x="0" y="0"/>
            <a:ext cx="10972800" cy="954107"/>
          </a:xfrm>
          <a:prstGeom prst="rect">
            <a:avLst/>
          </a:prstGeom>
        </p:spPr>
        <p:txBody>
          <a:bodyPr wrap="square">
            <a:spAutoFit/>
          </a:bodyPr>
          <a:lstStyle/>
          <a:p>
            <a:r>
              <a:rPr lang="en-IN" sz="2800" dirty="0">
                <a:solidFill>
                  <a:srgbClr val="FF0000"/>
                </a:solidFill>
                <a:latin typeface="Copperplate Gothic Light" panose="020E0507020206020404" pitchFamily="34" charset="0"/>
              </a:rPr>
              <a:t>S 4-5	SLO-1 &amp; SLO-2 : Lab 1: SQL Data Definition Language Commands on sample exercise</a:t>
            </a:r>
            <a:endParaRPr lang="en-US" sz="2800" dirty="0">
              <a:solidFill>
                <a:srgbClr val="FF0000"/>
              </a:solidFill>
              <a:latin typeface="Copperplate Gothic Light" panose="020E0507020206020404" pitchFamily="34" charset="0"/>
            </a:endParaRPr>
          </a:p>
        </p:txBody>
      </p:sp>
      <p:sp>
        <p:nvSpPr>
          <p:cNvPr id="7" name="TextBox 6"/>
          <p:cNvSpPr txBox="1"/>
          <p:nvPr/>
        </p:nvSpPr>
        <p:spPr>
          <a:xfrm>
            <a:off x="2573092" y="2909242"/>
            <a:ext cx="5043524" cy="1200329"/>
          </a:xfrm>
          <a:prstGeom prst="rect">
            <a:avLst/>
          </a:prstGeom>
          <a:noFill/>
          <a:ln>
            <a:solidFill>
              <a:srgbClr val="C00000"/>
            </a:solidFill>
          </a:ln>
        </p:spPr>
        <p:txBody>
          <a:bodyPr wrap="square" rtlCol="0">
            <a:spAutoFit/>
          </a:bodyPr>
          <a:lstStyle/>
          <a:p>
            <a:r>
              <a:rPr lang="en-IN" sz="2400" dirty="0">
                <a:solidFill>
                  <a:srgbClr val="C00000"/>
                </a:solidFill>
                <a:latin typeface="Bookman Old Style" panose="02050604050505020204" pitchFamily="18" charset="0"/>
              </a:rPr>
              <a:t>Syntax:</a:t>
            </a:r>
          </a:p>
          <a:p>
            <a:endParaRPr lang="en-IN" sz="2400" dirty="0">
              <a:solidFill>
                <a:srgbClr val="C00000"/>
              </a:solidFill>
              <a:latin typeface="Bookman Old Style" panose="02050604050505020204" pitchFamily="18" charset="0"/>
            </a:endParaRPr>
          </a:p>
          <a:p>
            <a:r>
              <a:rPr lang="en-IN" sz="2400" dirty="0">
                <a:solidFill>
                  <a:srgbClr val="C00000"/>
                </a:solidFill>
                <a:latin typeface="Bookman Old Style" panose="02050604050505020204" pitchFamily="18" charset="0"/>
              </a:rPr>
              <a:t>TRUNCATE TABLE </a:t>
            </a:r>
            <a:r>
              <a:rPr lang="en-IN" sz="2400" dirty="0" err="1">
                <a:solidFill>
                  <a:srgbClr val="C00000"/>
                </a:solidFill>
                <a:latin typeface="Bookman Old Style" panose="02050604050505020204" pitchFamily="18" charset="0"/>
              </a:rPr>
              <a:t>table_name</a:t>
            </a:r>
            <a:r>
              <a:rPr lang="en-IN" sz="2400" dirty="0">
                <a:solidFill>
                  <a:srgbClr val="C00000"/>
                </a:solidFill>
                <a:latin typeface="Bookman Old Style" panose="02050604050505020204" pitchFamily="18" charset="0"/>
              </a:rPr>
              <a:t>;</a:t>
            </a:r>
          </a:p>
        </p:txBody>
      </p:sp>
      <p:sp>
        <p:nvSpPr>
          <p:cNvPr id="8" name="TextBox 7"/>
          <p:cNvSpPr txBox="1"/>
          <p:nvPr/>
        </p:nvSpPr>
        <p:spPr>
          <a:xfrm>
            <a:off x="2573092" y="4503756"/>
            <a:ext cx="5043524" cy="1200329"/>
          </a:xfrm>
          <a:prstGeom prst="rect">
            <a:avLst/>
          </a:prstGeom>
          <a:noFill/>
          <a:ln>
            <a:solidFill>
              <a:srgbClr val="0000FF"/>
            </a:solidFill>
          </a:ln>
        </p:spPr>
        <p:txBody>
          <a:bodyPr wrap="square" rtlCol="0">
            <a:spAutoFit/>
          </a:bodyPr>
          <a:lstStyle/>
          <a:p>
            <a:r>
              <a:rPr lang="en-IN" sz="2400" dirty="0">
                <a:solidFill>
                  <a:srgbClr val="0000FF"/>
                </a:solidFill>
                <a:latin typeface="Bookman Old Style" panose="02050604050505020204" pitchFamily="18" charset="0"/>
              </a:rPr>
              <a:t>Example:</a:t>
            </a:r>
          </a:p>
          <a:p>
            <a:endParaRPr lang="en-IN" sz="2400" dirty="0">
              <a:solidFill>
                <a:srgbClr val="0000FF"/>
              </a:solidFill>
              <a:latin typeface="Bookman Old Style" panose="02050604050505020204" pitchFamily="18" charset="0"/>
            </a:endParaRPr>
          </a:p>
          <a:p>
            <a:r>
              <a:rPr lang="en-IN" sz="2400" dirty="0">
                <a:solidFill>
                  <a:srgbClr val="0000FF"/>
                </a:solidFill>
                <a:latin typeface="Bookman Old Style" panose="02050604050505020204" pitchFamily="18" charset="0"/>
              </a:rPr>
              <a:t>TRUNCATE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a:t>
            </a:r>
          </a:p>
        </p:txBody>
      </p:sp>
    </p:spTree>
    <p:extLst>
      <p:ext uri="{BB962C8B-B14F-4D97-AF65-F5344CB8AC3E}">
        <p14:creationId xmlns:p14="http://schemas.microsoft.com/office/powerpoint/2010/main" val="188047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26</a:t>
            </a:fld>
            <a:endParaRPr lang="en-IN"/>
          </a:p>
        </p:txBody>
      </p:sp>
      <p:sp>
        <p:nvSpPr>
          <p:cNvPr id="6" name="Rectangle 5"/>
          <p:cNvSpPr/>
          <p:nvPr/>
        </p:nvSpPr>
        <p:spPr>
          <a:xfrm>
            <a:off x="0" y="0"/>
            <a:ext cx="10972800" cy="523220"/>
          </a:xfrm>
          <a:prstGeom prst="rect">
            <a:avLst/>
          </a:prstGeom>
        </p:spPr>
        <p:txBody>
          <a:bodyPr wrap="square">
            <a:spAutoFit/>
          </a:bodyPr>
          <a:lstStyle/>
          <a:p>
            <a:r>
              <a:rPr lang="en-IN" sz="2800" dirty="0">
                <a:solidFill>
                  <a:srgbClr val="FF0000"/>
                </a:solidFill>
                <a:latin typeface="Copperplate Gothic Light" panose="020E0507020206020404" pitchFamily="34" charset="0"/>
              </a:rPr>
              <a:t>S-6  SLO-1 &amp; SLO-2 : DATABASE SYSTEM ARCHITECTURE</a:t>
            </a:r>
            <a:endParaRPr lang="en-US" sz="2800" dirty="0">
              <a:solidFill>
                <a:srgbClr val="FF0000"/>
              </a:solidFill>
              <a:latin typeface="Copperplate Gothic Light" panose="020E0507020206020404" pitchFamily="34" charset="0"/>
            </a:endParaRPr>
          </a:p>
        </p:txBody>
      </p:sp>
      <p:pic>
        <p:nvPicPr>
          <p:cNvPr id="1026" name="Picture 2" descr="Draw the database system architecture. DBMS « Online Class Note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828"/>
          <a:stretch/>
        </p:blipFill>
        <p:spPr bwMode="auto">
          <a:xfrm>
            <a:off x="5812665" y="502452"/>
            <a:ext cx="5018467" cy="5935057"/>
          </a:xfrm>
          <a:prstGeom prst="rect">
            <a:avLst/>
          </a:prstGeom>
          <a:noFill/>
          <a:ln w="28575">
            <a:solidFill>
              <a:srgbClr val="0000FF"/>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7426" y="3575187"/>
            <a:ext cx="5503572" cy="2862322"/>
          </a:xfrm>
          <a:prstGeom prst="rect">
            <a:avLst/>
          </a:prstGeom>
          <a:noFill/>
          <a:ln>
            <a:solidFill>
              <a:srgbClr val="D60093"/>
            </a:solidFill>
          </a:ln>
        </p:spPr>
        <p:txBody>
          <a:bodyPr wrap="square" rtlCol="0">
            <a:spAutoFit/>
          </a:bodyPr>
          <a:lstStyle/>
          <a:p>
            <a:r>
              <a:rPr lang="en-IN" sz="2400" dirty="0">
                <a:solidFill>
                  <a:srgbClr val="C00000"/>
                </a:solidFill>
                <a:latin typeface="Bookman Old Style" panose="02050604050505020204" pitchFamily="18" charset="0"/>
              </a:rPr>
              <a:t>The database system is divided into three components:</a:t>
            </a:r>
          </a:p>
          <a:p>
            <a:endParaRPr lang="en-IN" sz="2400" dirty="0">
              <a:solidFill>
                <a:srgbClr val="C00000"/>
              </a:solidFill>
              <a:latin typeface="Bookman Old Style" panose="02050604050505020204" pitchFamily="18" charset="0"/>
            </a:endParaRP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Query Processor</a:t>
            </a: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Storage Manager</a:t>
            </a: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Disk Storage.</a:t>
            </a:r>
          </a:p>
        </p:txBody>
      </p:sp>
      <p:sp>
        <p:nvSpPr>
          <p:cNvPr id="8" name="TextBox 7"/>
          <p:cNvSpPr txBox="1"/>
          <p:nvPr/>
        </p:nvSpPr>
        <p:spPr>
          <a:xfrm>
            <a:off x="167425" y="502452"/>
            <a:ext cx="5503572" cy="3046988"/>
          </a:xfrm>
          <a:prstGeom prst="rect">
            <a:avLst/>
          </a:prstGeom>
          <a:noFill/>
          <a:ln>
            <a:solidFill>
              <a:srgbClr val="C00000"/>
            </a:solidFill>
          </a:ln>
        </p:spPr>
        <p:txBody>
          <a:bodyPr wrap="square" rtlCol="0">
            <a:spAutoFit/>
          </a:bodyPr>
          <a:lstStyle/>
          <a:p>
            <a:r>
              <a:rPr lang="en-IN" sz="2400" dirty="0">
                <a:solidFill>
                  <a:srgbClr val="C00000"/>
                </a:solidFill>
                <a:latin typeface="Bookman Old Style" panose="02050604050505020204" pitchFamily="18" charset="0"/>
              </a:rPr>
              <a:t>There are four types users accessing / managing the database</a:t>
            </a: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Naïve Users</a:t>
            </a: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Application Programmers</a:t>
            </a: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Sophisticated Users</a:t>
            </a:r>
          </a:p>
          <a:p>
            <a:pPr marL="342900" indent="-342900">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Database Administrators</a:t>
            </a:r>
          </a:p>
        </p:txBody>
      </p:sp>
    </p:spTree>
    <p:extLst>
      <p:ext uri="{BB962C8B-B14F-4D97-AF65-F5344CB8AC3E}">
        <p14:creationId xmlns:p14="http://schemas.microsoft.com/office/powerpoint/2010/main" val="66237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576" y="631066"/>
            <a:ext cx="11436439" cy="2957563"/>
          </a:xfrm>
        </p:spPr>
        <p:txBody>
          <a:bodyPr>
            <a:noAutofit/>
          </a:bodyPr>
          <a:lstStyle/>
          <a:p>
            <a:pPr marL="0" indent="0" fontAlgn="base">
              <a:lnSpc>
                <a:spcPct val="120000"/>
              </a:lnSpc>
              <a:buClr>
                <a:srgbClr val="C00000"/>
              </a:buClr>
              <a:buNone/>
            </a:pPr>
            <a:r>
              <a:rPr lang="en-IN" sz="2400" dirty="0">
                <a:solidFill>
                  <a:srgbClr val="C00000"/>
                </a:solidFill>
                <a:latin typeface="Copperplate Gothic Light" panose="020E0507020206020404" pitchFamily="34" charset="0"/>
              </a:rPr>
              <a:t>Query Processor </a:t>
            </a:r>
            <a:r>
              <a:rPr lang="en-IN" sz="2400" dirty="0">
                <a:solidFill>
                  <a:srgbClr val="C00000"/>
                </a:solidFill>
                <a:latin typeface="Bookman Old Style" panose="02050604050505020204" pitchFamily="18" charset="0"/>
              </a:rPr>
              <a:t>: </a:t>
            </a:r>
            <a:br>
              <a:rPr lang="en-IN" sz="2400" dirty="0">
                <a:latin typeface="Bookman Old Style" panose="02050604050505020204" pitchFamily="18" charset="0"/>
              </a:rPr>
            </a:br>
            <a:r>
              <a:rPr lang="en-IN" sz="2400" dirty="0">
                <a:latin typeface="Bookman Old Style" panose="02050604050505020204" pitchFamily="18" charset="0"/>
              </a:rPr>
              <a:t>	</a:t>
            </a:r>
            <a:r>
              <a:rPr lang="en-IN" sz="2400" dirty="0">
                <a:solidFill>
                  <a:srgbClr val="0000FF"/>
                </a:solidFill>
                <a:latin typeface="Bookman Old Style" panose="02050604050505020204" pitchFamily="18" charset="0"/>
              </a:rPr>
              <a:t>It interprets the requests (queries) from user(s) via an application 	program /interface into instructions.</a:t>
            </a:r>
          </a:p>
          <a:p>
            <a:pPr marL="0" indent="0" fontAlgn="base">
              <a:lnSpc>
                <a:spcPct val="120000"/>
              </a:lnSpc>
              <a:buClr>
                <a:srgbClr val="C00000"/>
              </a:buClr>
              <a:buNone/>
            </a:pPr>
            <a:r>
              <a:rPr lang="en-IN" sz="2400" dirty="0">
                <a:solidFill>
                  <a:srgbClr val="0000FF"/>
                </a:solidFill>
                <a:latin typeface="Bookman Old Style" panose="02050604050505020204" pitchFamily="18" charset="0"/>
              </a:rPr>
              <a:t>	It also executes the user request which is received from the DML 	compiler. </a:t>
            </a:r>
            <a:br>
              <a:rPr lang="en-IN" sz="2400" dirty="0">
                <a:solidFill>
                  <a:srgbClr val="0000FF"/>
                </a:solidFill>
                <a:latin typeface="Bookman Old Style" panose="02050604050505020204" pitchFamily="18" charset="0"/>
              </a:rPr>
            </a:br>
            <a:r>
              <a:rPr lang="en-IN" sz="2400" dirty="0">
                <a:solidFill>
                  <a:srgbClr val="0000FF"/>
                </a:solidFill>
                <a:latin typeface="Bookman Old Style" panose="02050604050505020204" pitchFamily="18" charset="0"/>
              </a:rPr>
              <a:t>Query Processor contains the following components </a:t>
            </a:r>
            <a:br>
              <a:rPr lang="en-IN" sz="2400" dirty="0">
                <a:solidFill>
                  <a:srgbClr val="0000FF"/>
                </a:solidFill>
                <a:latin typeface="Bookman Old Style" panose="02050604050505020204" pitchFamily="18" charset="0"/>
              </a:rPr>
            </a:br>
            <a:r>
              <a:rPr lang="en-IN" sz="2400" dirty="0">
                <a:solidFill>
                  <a:srgbClr val="0000FF"/>
                </a:solidFill>
                <a:latin typeface="Bookman Old Style" panose="02050604050505020204" pitchFamily="18" charset="0"/>
              </a:rPr>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27</a:t>
            </a:fld>
            <a:endParaRPr lang="en-IN"/>
          </a:p>
        </p:txBody>
      </p:sp>
      <p:sp>
        <p:nvSpPr>
          <p:cNvPr id="6" name="Rectangle 5"/>
          <p:cNvSpPr/>
          <p:nvPr/>
        </p:nvSpPr>
        <p:spPr>
          <a:xfrm>
            <a:off x="0" y="0"/>
            <a:ext cx="10972800" cy="523220"/>
          </a:xfrm>
          <a:prstGeom prst="rect">
            <a:avLst/>
          </a:prstGeom>
        </p:spPr>
        <p:txBody>
          <a:bodyPr wrap="square">
            <a:spAutoFit/>
          </a:bodyPr>
          <a:lstStyle/>
          <a:p>
            <a:r>
              <a:rPr lang="en-IN" sz="2800" dirty="0">
                <a:solidFill>
                  <a:srgbClr val="FF0000"/>
                </a:solidFill>
                <a:latin typeface="Copperplate Gothic Light" panose="020E0507020206020404" pitchFamily="34" charset="0"/>
              </a:rPr>
              <a:t>S-6  SLO-1 &amp; SLO-2 : DATABASE SYSTEM ARCHITECTURE</a:t>
            </a:r>
            <a:endParaRPr lang="en-US" sz="2800" dirty="0">
              <a:solidFill>
                <a:srgbClr val="FF0000"/>
              </a:solidFill>
              <a:latin typeface="Copperplate Gothic Light" panose="020E0507020206020404"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3412980122"/>
              </p:ext>
            </p:extLst>
          </p:nvPr>
        </p:nvGraphicFramePr>
        <p:xfrm>
          <a:off x="1021080" y="3601329"/>
          <a:ext cx="10515600" cy="2661920"/>
        </p:xfrm>
        <a:graphic>
          <a:graphicData uri="http://schemas.openxmlformats.org/drawingml/2006/table">
            <a:tbl>
              <a:tblPr firstRow="1" bandRow="1">
                <a:tableStyleId>{5940675A-B579-460E-94D1-54222C63F5DA}</a:tableStyleId>
              </a:tblPr>
              <a:tblGrid>
                <a:gridCol w="3785315">
                  <a:extLst>
                    <a:ext uri="{9D8B030D-6E8A-4147-A177-3AD203B41FA5}">
                      <a16:colId xmlns:a16="http://schemas.microsoft.com/office/drawing/2014/main" val="20000"/>
                    </a:ext>
                  </a:extLst>
                </a:gridCol>
                <a:gridCol w="6730285">
                  <a:extLst>
                    <a:ext uri="{9D8B030D-6E8A-4147-A177-3AD203B41FA5}">
                      <a16:colId xmlns:a16="http://schemas.microsoft.com/office/drawing/2014/main" val="20001"/>
                    </a:ext>
                  </a:extLst>
                </a:gridCol>
              </a:tblGrid>
              <a:tr h="370840">
                <a:tc>
                  <a:txBody>
                    <a:bodyPr/>
                    <a:lstStyle/>
                    <a:p>
                      <a:pPr algn="ctr"/>
                      <a:r>
                        <a:rPr lang="en-IN" dirty="0">
                          <a:solidFill>
                            <a:srgbClr val="C00000"/>
                          </a:solidFill>
                          <a:latin typeface="Copperplate Gothic Light" panose="020E0507020206020404" pitchFamily="34" charset="0"/>
                        </a:rPr>
                        <a:t>Name of the Component</a:t>
                      </a:r>
                    </a:p>
                  </a:txBody>
                  <a:tcPr>
                    <a:solidFill>
                      <a:schemeClr val="accent4">
                        <a:lumMod val="20000"/>
                        <a:lumOff val="80000"/>
                      </a:schemeClr>
                    </a:solidFill>
                  </a:tcPr>
                </a:tc>
                <a:tc>
                  <a:txBody>
                    <a:bodyPr/>
                    <a:lstStyle/>
                    <a:p>
                      <a:pPr algn="ctr"/>
                      <a:r>
                        <a:rPr lang="en-IN" dirty="0">
                          <a:solidFill>
                            <a:srgbClr val="C00000"/>
                          </a:solidFill>
                          <a:latin typeface="Copperplate Gothic Light" panose="020E0507020206020404" pitchFamily="34" charset="0"/>
                        </a:rPr>
                        <a:t>Purpose</a:t>
                      </a:r>
                      <a:r>
                        <a:rPr lang="en-IN" baseline="0" dirty="0">
                          <a:solidFill>
                            <a:srgbClr val="C00000"/>
                          </a:solidFill>
                          <a:latin typeface="Copperplate Gothic Light" panose="020E0507020206020404" pitchFamily="34" charset="0"/>
                        </a:rPr>
                        <a:t> of the component</a:t>
                      </a:r>
                      <a:endParaRPr lang="en-IN" dirty="0">
                        <a:solidFill>
                          <a:srgbClr val="C00000"/>
                        </a:solidFill>
                        <a:latin typeface="Copperplate Gothic Light" panose="020E0507020206020404" pitchFamily="34" charset="0"/>
                      </a:endParaRPr>
                    </a:p>
                  </a:txBody>
                  <a:tcP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r>
                        <a:rPr lang="en-IN" dirty="0">
                          <a:solidFill>
                            <a:srgbClr val="0000FF"/>
                          </a:solidFill>
                          <a:latin typeface="Bookman Old Style" panose="02050604050505020204" pitchFamily="18" charset="0"/>
                        </a:rPr>
                        <a:t>DML Compiler </a:t>
                      </a:r>
                      <a:endParaRPr lang="en-IN" dirty="0">
                        <a:solidFill>
                          <a:srgbClr val="0000FF"/>
                        </a:solidFill>
                      </a:endParaRPr>
                    </a:p>
                  </a:txBody>
                  <a:tcPr>
                    <a:solidFill>
                      <a:schemeClr val="accent4">
                        <a:lumMod val="20000"/>
                        <a:lumOff val="80000"/>
                      </a:schemeClr>
                    </a:solidFill>
                  </a:tcPr>
                </a:tc>
                <a:tc>
                  <a:txBody>
                    <a:bodyPr/>
                    <a:lstStyle/>
                    <a:p>
                      <a:r>
                        <a:rPr lang="en-IN" dirty="0">
                          <a:solidFill>
                            <a:srgbClr val="0000FF"/>
                          </a:solidFill>
                          <a:latin typeface="Bookman Old Style" panose="02050604050505020204" pitchFamily="18" charset="0"/>
                        </a:rPr>
                        <a:t> It processes the DML statements into low level instruction </a:t>
                      </a:r>
                      <a:endParaRPr lang="en-IN" dirty="0">
                        <a:solidFill>
                          <a:srgbClr val="0000FF"/>
                        </a:solidFill>
                      </a:endParaRPr>
                    </a:p>
                  </a:txBody>
                  <a:tcPr>
                    <a:solidFill>
                      <a:schemeClr val="accent4">
                        <a:lumMod val="20000"/>
                        <a:lumOff val="80000"/>
                      </a:schemeClr>
                    </a:solidFill>
                  </a:tcPr>
                </a:tc>
                <a:extLst>
                  <a:ext uri="{0D108BD9-81ED-4DB2-BD59-A6C34878D82A}">
                    <a16:rowId xmlns:a16="http://schemas.microsoft.com/office/drawing/2014/main" val="10001"/>
                  </a:ext>
                </a:extLst>
              </a:tr>
              <a:tr h="370840">
                <a:tc>
                  <a:txBody>
                    <a:bodyPr/>
                    <a:lstStyle/>
                    <a:p>
                      <a:r>
                        <a:rPr lang="en-IN" dirty="0">
                          <a:solidFill>
                            <a:srgbClr val="0000FF"/>
                          </a:solidFill>
                          <a:latin typeface="Bookman Old Style" panose="02050604050505020204" pitchFamily="18" charset="0"/>
                        </a:rPr>
                        <a:t>DDL Interpreter </a:t>
                      </a:r>
                      <a:endParaRPr lang="en-IN" dirty="0">
                        <a:solidFill>
                          <a:srgbClr val="0000FF"/>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0000FF"/>
                          </a:solidFill>
                          <a:latin typeface="Bookman Old Style" panose="02050604050505020204" pitchFamily="18" charset="0"/>
                        </a:rPr>
                        <a:t> It processes the DDL statements into a set of table containing meta data</a:t>
                      </a:r>
                      <a:endParaRPr lang="en-IN" dirty="0">
                        <a:solidFill>
                          <a:srgbClr val="0000FF"/>
                        </a:solidFill>
                      </a:endParaRPr>
                    </a:p>
                  </a:txBody>
                  <a:tcPr>
                    <a:solidFill>
                      <a:schemeClr val="accent4">
                        <a:lumMod val="20000"/>
                        <a:lumOff val="80000"/>
                      </a:schemeClr>
                    </a:solidFill>
                  </a:tcPr>
                </a:tc>
                <a:extLst>
                  <a:ext uri="{0D108BD9-81ED-4DB2-BD59-A6C34878D82A}">
                    <a16:rowId xmlns:a16="http://schemas.microsoft.com/office/drawing/2014/main" val="10002"/>
                  </a:ext>
                </a:extLst>
              </a:tr>
              <a:tr h="370840">
                <a:tc>
                  <a:txBody>
                    <a:bodyPr/>
                    <a:lstStyle/>
                    <a:p>
                      <a:r>
                        <a:rPr lang="en-IN" dirty="0">
                          <a:solidFill>
                            <a:srgbClr val="0000FF"/>
                          </a:solidFill>
                          <a:latin typeface="Bookman Old Style" panose="02050604050505020204" pitchFamily="18" charset="0"/>
                        </a:rPr>
                        <a:t>Embedded DML Pre-compiler </a:t>
                      </a:r>
                      <a:endParaRPr lang="en-IN" dirty="0">
                        <a:solidFill>
                          <a:srgbClr val="0000FF"/>
                        </a:solidFill>
                      </a:endParaRPr>
                    </a:p>
                  </a:txBody>
                  <a:tcPr>
                    <a:solidFill>
                      <a:schemeClr val="accent4">
                        <a:lumMod val="20000"/>
                        <a:lumOff val="80000"/>
                      </a:schemeClr>
                    </a:solidFill>
                  </a:tcPr>
                </a:tc>
                <a:tc>
                  <a:txBody>
                    <a:bodyPr/>
                    <a:lstStyle/>
                    <a:p>
                      <a:r>
                        <a:rPr lang="en-IN" dirty="0">
                          <a:solidFill>
                            <a:srgbClr val="0000FF"/>
                          </a:solidFill>
                          <a:latin typeface="Bookman Old Style" panose="02050604050505020204" pitchFamily="18" charset="0"/>
                        </a:rPr>
                        <a:t>It processes DML statements embedded in an application program into procedural calls.</a:t>
                      </a:r>
                      <a:endParaRPr lang="en-IN" dirty="0">
                        <a:solidFill>
                          <a:srgbClr val="0000FF"/>
                        </a:solidFill>
                      </a:endParaRPr>
                    </a:p>
                  </a:txBody>
                  <a:tcPr>
                    <a:solidFill>
                      <a:schemeClr val="accent4">
                        <a:lumMod val="20000"/>
                        <a:lumOff val="80000"/>
                      </a:schemeClr>
                    </a:solidFill>
                  </a:tcPr>
                </a:tc>
                <a:extLst>
                  <a:ext uri="{0D108BD9-81ED-4DB2-BD59-A6C34878D82A}">
                    <a16:rowId xmlns:a16="http://schemas.microsoft.com/office/drawing/2014/main" val="10003"/>
                  </a:ext>
                </a:extLst>
              </a:tr>
              <a:tr h="370840">
                <a:tc>
                  <a:txBody>
                    <a:bodyPr/>
                    <a:lstStyle/>
                    <a:p>
                      <a:r>
                        <a:rPr lang="en-IN" dirty="0">
                          <a:solidFill>
                            <a:srgbClr val="0000FF"/>
                          </a:solidFill>
                          <a:latin typeface="Bookman Old Style" panose="02050604050505020204" pitchFamily="18" charset="0"/>
                        </a:rPr>
                        <a:t>Query Optimizer </a:t>
                      </a:r>
                      <a:endParaRPr lang="en-IN" dirty="0">
                        <a:solidFill>
                          <a:srgbClr val="0000FF"/>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0000FF"/>
                          </a:solidFill>
                          <a:latin typeface="Bookman Old Style" panose="02050604050505020204" pitchFamily="18" charset="0"/>
                        </a:rPr>
                        <a:t>It executes the instruction generated by DML Compiler. </a:t>
                      </a:r>
                      <a:endParaRPr lang="en-IN" dirty="0">
                        <a:solidFill>
                          <a:srgbClr val="0000FF"/>
                        </a:solidFill>
                      </a:endParaRPr>
                    </a:p>
                  </a:txBody>
                  <a:tcP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909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28</a:t>
            </a:fld>
            <a:endParaRPr lang="en-IN"/>
          </a:p>
        </p:txBody>
      </p:sp>
      <p:sp>
        <p:nvSpPr>
          <p:cNvPr id="7" name="Content Placeholder 6"/>
          <p:cNvSpPr>
            <a:spLocks noGrp="1"/>
          </p:cNvSpPr>
          <p:nvPr>
            <p:ph idx="1"/>
          </p:nvPr>
        </p:nvSpPr>
        <p:spPr>
          <a:xfrm>
            <a:off x="228600" y="1145907"/>
            <a:ext cx="10515600" cy="4351338"/>
          </a:xfrm>
        </p:spPr>
        <p:txBody>
          <a:bodyPr>
            <a:normAutofit/>
          </a:bodyPr>
          <a:lstStyle/>
          <a:p>
            <a:pPr marL="0" indent="0">
              <a:buClr>
                <a:srgbClr val="C00000"/>
              </a:buClr>
              <a:buNone/>
            </a:pPr>
            <a:r>
              <a:rPr lang="en-IN" dirty="0">
                <a:solidFill>
                  <a:srgbClr val="C00000"/>
                </a:solidFill>
                <a:latin typeface="Copperplate Gothic Light" panose="020E0507020206020404" pitchFamily="34" charset="0"/>
              </a:rPr>
              <a:t>Storage Manager :</a:t>
            </a:r>
            <a:r>
              <a:rPr lang="en-IN" dirty="0">
                <a:solidFill>
                  <a:srgbClr val="C00000"/>
                </a:solidFill>
              </a:rPr>
              <a:t> </a:t>
            </a:r>
          </a:p>
          <a:p>
            <a:pPr>
              <a:lnSpc>
                <a:spcPct val="10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It is an interface between the information stored in the database an and the requests ( queries )</a:t>
            </a:r>
          </a:p>
          <a:p>
            <a:pPr>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It is also known as Database Control System</a:t>
            </a:r>
          </a:p>
          <a:p>
            <a:pPr>
              <a:lnSpc>
                <a:spcPct val="15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It maintains the consistency and Integrity </a:t>
            </a:r>
          </a:p>
          <a:p>
            <a:pPr>
              <a:lnSpc>
                <a:spcPct val="100000"/>
              </a:lnSpc>
              <a:buClr>
                <a:srgbClr val="C00000"/>
              </a:buClr>
              <a:buFont typeface="Wingdings" panose="05000000000000000000" pitchFamily="2" charset="2"/>
              <a:buChar char="ü"/>
            </a:pPr>
            <a:r>
              <a:rPr lang="en-IN" sz="2400" dirty="0">
                <a:solidFill>
                  <a:srgbClr val="0000FF"/>
                </a:solidFill>
                <a:latin typeface="Bookman Old Style" panose="02050604050505020204" pitchFamily="18" charset="0"/>
              </a:rPr>
              <a:t>The main responsibility is managing the data manipulation such as addition deletion, modification , etc.,</a:t>
            </a:r>
          </a:p>
        </p:txBody>
      </p:sp>
      <p:sp>
        <p:nvSpPr>
          <p:cNvPr id="8" name="Rectangle 7"/>
          <p:cNvSpPr/>
          <p:nvPr/>
        </p:nvSpPr>
        <p:spPr>
          <a:xfrm>
            <a:off x="0" y="0"/>
            <a:ext cx="10972800" cy="523220"/>
          </a:xfrm>
          <a:prstGeom prst="rect">
            <a:avLst/>
          </a:prstGeom>
        </p:spPr>
        <p:txBody>
          <a:bodyPr wrap="square">
            <a:spAutoFit/>
          </a:bodyPr>
          <a:lstStyle/>
          <a:p>
            <a:r>
              <a:rPr lang="en-IN" sz="2800" dirty="0">
                <a:solidFill>
                  <a:srgbClr val="FF0000"/>
                </a:solidFill>
                <a:latin typeface="Copperplate Gothic Light" panose="020E0507020206020404" pitchFamily="34" charset="0"/>
              </a:rPr>
              <a:t>S-6  SLO-1 &amp; SLO-2 : DATABASE SYSTEM ARCHITECTURE</a:t>
            </a:r>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2756916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23220"/>
            <a:ext cx="10515600" cy="566983"/>
          </a:xfrm>
        </p:spPr>
        <p:txBody>
          <a:bodyPr/>
          <a:lstStyle/>
          <a:p>
            <a:pPr marL="0" indent="0">
              <a:buNone/>
            </a:pPr>
            <a:r>
              <a:rPr lang="en-IN" dirty="0">
                <a:solidFill>
                  <a:srgbClr val="0000FF"/>
                </a:solidFill>
                <a:latin typeface="Bookman Old Style" panose="02050604050505020204" pitchFamily="18" charset="0"/>
              </a:rPr>
              <a:t>Storage Manager contains the following components</a:t>
            </a:r>
          </a:p>
          <a:p>
            <a:pPr marL="0" indent="0">
              <a:buNone/>
            </a:pPr>
            <a:endParaRPr lang="en-IN"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29</a:t>
            </a:fld>
            <a:endParaRPr lang="en-IN"/>
          </a:p>
        </p:txBody>
      </p:sp>
      <p:sp>
        <p:nvSpPr>
          <p:cNvPr id="6" name="Rectangle 5"/>
          <p:cNvSpPr/>
          <p:nvPr/>
        </p:nvSpPr>
        <p:spPr>
          <a:xfrm>
            <a:off x="0" y="0"/>
            <a:ext cx="10972800" cy="523220"/>
          </a:xfrm>
          <a:prstGeom prst="rect">
            <a:avLst/>
          </a:prstGeom>
        </p:spPr>
        <p:txBody>
          <a:bodyPr wrap="square">
            <a:spAutoFit/>
          </a:bodyPr>
          <a:lstStyle/>
          <a:p>
            <a:r>
              <a:rPr lang="en-IN" sz="2800" dirty="0">
                <a:solidFill>
                  <a:srgbClr val="FF0000"/>
                </a:solidFill>
                <a:latin typeface="Copperplate Gothic Light" panose="020E0507020206020404" pitchFamily="34" charset="0"/>
              </a:rPr>
              <a:t>S-6  SLO-1 &amp; SLO-2 : DATABASE SYSTEM ARCHITECTURE</a:t>
            </a:r>
            <a:endParaRPr lang="en-US" sz="2800" dirty="0">
              <a:solidFill>
                <a:srgbClr val="FF0000"/>
              </a:solidFill>
              <a:latin typeface="Copperplate Gothic Light" panose="020E05070202060204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49667434"/>
              </p:ext>
            </p:extLst>
          </p:nvPr>
        </p:nvGraphicFramePr>
        <p:xfrm>
          <a:off x="154546" y="1102902"/>
          <a:ext cx="11900079" cy="5080031"/>
        </p:xfrm>
        <a:graphic>
          <a:graphicData uri="http://schemas.openxmlformats.org/drawingml/2006/table">
            <a:tbl>
              <a:tblPr firstRow="1" bandRow="1">
                <a:tableStyleId>{16D9F66E-5EB9-4882-86FB-DCBF35E3C3E4}</a:tableStyleId>
              </a:tblPr>
              <a:tblGrid>
                <a:gridCol w="2928828">
                  <a:extLst>
                    <a:ext uri="{9D8B030D-6E8A-4147-A177-3AD203B41FA5}">
                      <a16:colId xmlns:a16="http://schemas.microsoft.com/office/drawing/2014/main" val="20000"/>
                    </a:ext>
                  </a:extLst>
                </a:gridCol>
                <a:gridCol w="8971251">
                  <a:extLst>
                    <a:ext uri="{9D8B030D-6E8A-4147-A177-3AD203B41FA5}">
                      <a16:colId xmlns:a16="http://schemas.microsoft.com/office/drawing/2014/main" val="20001"/>
                    </a:ext>
                  </a:extLst>
                </a:gridCol>
              </a:tblGrid>
              <a:tr h="512465">
                <a:tc>
                  <a:txBody>
                    <a:bodyPr/>
                    <a:lstStyle/>
                    <a:p>
                      <a:pPr algn="ctr"/>
                      <a:r>
                        <a:rPr lang="en-IN" sz="2000" dirty="0">
                          <a:solidFill>
                            <a:srgbClr val="C00000"/>
                          </a:solidFill>
                          <a:latin typeface="Copperplate Gothic Light" panose="020E0507020206020404" pitchFamily="34" charset="0"/>
                        </a:rPr>
                        <a:t>Components </a:t>
                      </a:r>
                    </a:p>
                  </a:txBody>
                  <a:tcPr/>
                </a:tc>
                <a:tc>
                  <a:txBody>
                    <a:bodyPr/>
                    <a:lstStyle/>
                    <a:p>
                      <a:pPr algn="ctr"/>
                      <a:r>
                        <a:rPr lang="en-IN" sz="2000" dirty="0">
                          <a:solidFill>
                            <a:srgbClr val="C00000"/>
                          </a:solidFill>
                          <a:latin typeface="Copperplate Gothic Light" panose="020E0507020206020404" pitchFamily="34" charset="0"/>
                        </a:rPr>
                        <a:t>Purpose of the Components</a:t>
                      </a:r>
                    </a:p>
                  </a:txBody>
                  <a:tcPr/>
                </a:tc>
                <a:extLst>
                  <a:ext uri="{0D108BD9-81ED-4DB2-BD59-A6C34878D82A}">
                    <a16:rowId xmlns:a16="http://schemas.microsoft.com/office/drawing/2014/main" val="10000"/>
                  </a:ext>
                </a:extLst>
              </a:tr>
              <a:tr h="1182612">
                <a:tc>
                  <a:txBody>
                    <a:bodyPr/>
                    <a:lstStyle/>
                    <a:p>
                      <a:r>
                        <a:rPr lang="en-IN" sz="1900" kern="1200" dirty="0">
                          <a:solidFill>
                            <a:srgbClr val="0000FF"/>
                          </a:solidFill>
                          <a:effectLst/>
                          <a:latin typeface="Bookman Old Style" panose="02050604050505020204" pitchFamily="18" charset="0"/>
                        </a:rPr>
                        <a:t>Authorization Manager </a:t>
                      </a:r>
                      <a:endParaRPr lang="en-IN" sz="1900" b="0" dirty="0">
                        <a:solidFill>
                          <a:srgbClr val="0000FF"/>
                        </a:solidFill>
                        <a:latin typeface="Bookman Old Style" panose="02050604050505020204" pitchFamily="18" charset="0"/>
                      </a:endParaRPr>
                    </a:p>
                  </a:txBody>
                  <a:tcPr/>
                </a:tc>
                <a:tc>
                  <a:txBody>
                    <a:bodyPr/>
                    <a:lstStyle/>
                    <a:p>
                      <a:r>
                        <a:rPr lang="en-IN" sz="1900" kern="1200" dirty="0">
                          <a:solidFill>
                            <a:srgbClr val="0000FF"/>
                          </a:solidFill>
                          <a:effectLst/>
                          <a:latin typeface="Bookman Old Style" panose="02050604050505020204" pitchFamily="18" charset="0"/>
                        </a:rPr>
                        <a:t>It ensures role-based access control, </a:t>
                      </a:r>
                      <a:r>
                        <a:rPr lang="en-IN" sz="1900" kern="1200" dirty="0" err="1">
                          <a:solidFill>
                            <a:srgbClr val="0000FF"/>
                          </a:solidFill>
                          <a:effectLst/>
                          <a:latin typeface="Bookman Old Style" panose="02050604050505020204" pitchFamily="18" charset="0"/>
                        </a:rPr>
                        <a:t>i.e</a:t>
                      </a:r>
                      <a:r>
                        <a:rPr lang="en-IN" sz="1900" kern="1200" dirty="0">
                          <a:solidFill>
                            <a:srgbClr val="0000FF"/>
                          </a:solidFill>
                          <a:effectLst/>
                          <a:latin typeface="Bookman Old Style" panose="02050604050505020204" pitchFamily="18" charset="0"/>
                        </a:rPr>
                        <a:t>,. checks whether the particular person is privileged to perform the requested operation or not.</a:t>
                      </a:r>
                      <a:endParaRPr lang="en-IN" sz="1900" b="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1"/>
                  </a:ext>
                </a:extLst>
              </a:tr>
              <a:tr h="479616">
                <a:tc>
                  <a:txBody>
                    <a:bodyPr/>
                    <a:lstStyle/>
                    <a:p>
                      <a:r>
                        <a:rPr lang="en-IN" sz="1900" kern="1200" dirty="0">
                          <a:solidFill>
                            <a:srgbClr val="0000FF"/>
                          </a:solidFill>
                          <a:effectLst/>
                          <a:latin typeface="Bookman Old Style" panose="02050604050505020204" pitchFamily="18" charset="0"/>
                        </a:rPr>
                        <a:t>Integrity Manager</a:t>
                      </a:r>
                      <a:endParaRPr lang="en-IN" sz="1900" b="0" dirty="0">
                        <a:solidFill>
                          <a:srgbClr val="0000FF"/>
                        </a:solidFill>
                        <a:latin typeface="Bookman Old Style" panose="02050604050505020204" pitchFamily="18" charset="0"/>
                      </a:endParaRPr>
                    </a:p>
                  </a:txBody>
                  <a:tcPr/>
                </a:tc>
                <a:tc>
                  <a:txBody>
                    <a:bodyPr/>
                    <a:lstStyle/>
                    <a:p>
                      <a:r>
                        <a:rPr lang="en-IN" sz="1900" kern="1200" dirty="0">
                          <a:solidFill>
                            <a:srgbClr val="0000FF"/>
                          </a:solidFill>
                          <a:effectLst/>
                          <a:latin typeface="Bookman Old Style" panose="02050604050505020204" pitchFamily="18" charset="0"/>
                        </a:rPr>
                        <a:t>It checks the integrity constraints when the database is modified. </a:t>
                      </a:r>
                      <a:endParaRPr lang="en-IN" sz="1900" b="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2"/>
                  </a:ext>
                </a:extLst>
              </a:tr>
              <a:tr h="1101222">
                <a:tc>
                  <a:txBody>
                    <a:bodyPr/>
                    <a:lstStyle/>
                    <a:p>
                      <a:r>
                        <a:rPr lang="en-IN" sz="1900" kern="1200" dirty="0">
                          <a:solidFill>
                            <a:srgbClr val="0000FF"/>
                          </a:solidFill>
                          <a:effectLst/>
                          <a:latin typeface="Bookman Old Style" panose="02050604050505020204" pitchFamily="18" charset="0"/>
                        </a:rPr>
                        <a:t>Transaction Manager</a:t>
                      </a:r>
                      <a:endParaRPr lang="en-IN" sz="1900" b="0" dirty="0">
                        <a:solidFill>
                          <a:srgbClr val="0000FF"/>
                        </a:solidFill>
                        <a:latin typeface="Bookman Old Style" panose="02050604050505020204" pitchFamily="18" charset="0"/>
                      </a:endParaRPr>
                    </a:p>
                  </a:txBody>
                  <a:tcPr/>
                </a:tc>
                <a:tc>
                  <a:txBody>
                    <a:bodyPr/>
                    <a:lstStyle/>
                    <a:p>
                      <a:r>
                        <a:rPr lang="en-IN" sz="1900" kern="1200" dirty="0">
                          <a:solidFill>
                            <a:srgbClr val="0000FF"/>
                          </a:solidFill>
                          <a:effectLst/>
                          <a:latin typeface="Bookman Old Style" panose="02050604050505020204" pitchFamily="18" charset="0"/>
                        </a:rPr>
                        <a:t>It controls concurrent access by performing the operations in a scheduled way that it receives the transaction. Thus, it ensures that the database remains in the consistent state before and after the execution of a transaction. </a:t>
                      </a:r>
                      <a:endParaRPr lang="en-IN" sz="1900" b="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3"/>
                  </a:ext>
                </a:extLst>
              </a:tr>
              <a:tr h="827829">
                <a:tc>
                  <a:txBody>
                    <a:bodyPr/>
                    <a:lstStyle/>
                    <a:p>
                      <a:r>
                        <a:rPr lang="en-IN" sz="1900" kern="1200" dirty="0">
                          <a:solidFill>
                            <a:srgbClr val="0000FF"/>
                          </a:solidFill>
                          <a:effectLst/>
                          <a:latin typeface="Bookman Old Style" panose="02050604050505020204" pitchFamily="18" charset="0"/>
                        </a:rPr>
                        <a:t>File Manager </a:t>
                      </a:r>
                      <a:endParaRPr lang="en-IN" sz="1900" b="0" dirty="0">
                        <a:solidFill>
                          <a:srgbClr val="0000FF"/>
                        </a:solidFill>
                        <a:latin typeface="Bookman Old Style" panose="02050604050505020204" pitchFamily="18" charset="0"/>
                      </a:endParaRPr>
                    </a:p>
                  </a:txBody>
                  <a:tcPr/>
                </a:tc>
                <a:tc>
                  <a:txBody>
                    <a:bodyPr/>
                    <a:lstStyle/>
                    <a:p>
                      <a:r>
                        <a:rPr lang="en-IN" sz="1900" kern="1200" dirty="0">
                          <a:solidFill>
                            <a:srgbClr val="0000FF"/>
                          </a:solidFill>
                          <a:effectLst/>
                          <a:latin typeface="Bookman Old Style" panose="02050604050505020204" pitchFamily="18" charset="0"/>
                        </a:rPr>
                        <a:t>It manages the file space and the data structure used to represent information in the database. </a:t>
                      </a:r>
                      <a:endParaRPr lang="en-IN" sz="1900" b="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4"/>
                  </a:ext>
                </a:extLst>
              </a:tr>
              <a:tr h="827829">
                <a:tc>
                  <a:txBody>
                    <a:bodyPr/>
                    <a:lstStyle/>
                    <a:p>
                      <a:r>
                        <a:rPr lang="en-IN" sz="1900" kern="1200" dirty="0">
                          <a:solidFill>
                            <a:srgbClr val="0000FF"/>
                          </a:solidFill>
                          <a:effectLst/>
                          <a:latin typeface="Bookman Old Style" panose="02050604050505020204" pitchFamily="18" charset="0"/>
                        </a:rPr>
                        <a:t>Buffer Manager</a:t>
                      </a:r>
                      <a:endParaRPr lang="en-IN" sz="1900" b="0" dirty="0">
                        <a:solidFill>
                          <a:srgbClr val="0000FF"/>
                        </a:solidFill>
                        <a:latin typeface="Bookman Old Style" panose="02050604050505020204" pitchFamily="18" charset="0"/>
                      </a:endParaRPr>
                    </a:p>
                  </a:txBody>
                  <a:tcPr/>
                </a:tc>
                <a:tc>
                  <a:txBody>
                    <a:bodyPr/>
                    <a:lstStyle/>
                    <a:p>
                      <a:r>
                        <a:rPr lang="en-IN" sz="1900" kern="1200" dirty="0">
                          <a:solidFill>
                            <a:srgbClr val="0000FF"/>
                          </a:solidFill>
                          <a:effectLst/>
                          <a:latin typeface="Bookman Old Style" panose="02050604050505020204" pitchFamily="18" charset="0"/>
                        </a:rPr>
                        <a:t>It is responsible for cache memory and the transfer of data between the secondary storage and main memory. </a:t>
                      </a:r>
                      <a:endParaRPr lang="en-IN" sz="1900" b="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871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a:t>
            </a:fld>
            <a:endParaRPr lang="en-IN"/>
          </a:p>
        </p:txBody>
      </p:sp>
      <p:sp>
        <p:nvSpPr>
          <p:cNvPr id="6" name="Content Placeholder 5"/>
          <p:cNvSpPr>
            <a:spLocks noGrp="1"/>
          </p:cNvSpPr>
          <p:nvPr>
            <p:ph idx="1"/>
          </p:nvPr>
        </p:nvSpPr>
        <p:spPr>
          <a:xfrm>
            <a:off x="412123" y="695459"/>
            <a:ext cx="11552349" cy="5782614"/>
          </a:xfrm>
        </p:spPr>
        <p:txBody>
          <a:bodyPr>
            <a:noAutofit/>
          </a:bodyPr>
          <a:lstStyle/>
          <a:p>
            <a:pPr marL="0" indent="0">
              <a:buNone/>
            </a:pPr>
            <a:r>
              <a:rPr lang="en-US" sz="2000" b="1" dirty="0">
                <a:solidFill>
                  <a:srgbClr val="C00000"/>
                </a:solidFill>
                <a:latin typeface="Copperplate Gothic Light" panose="020E0507020206020404" pitchFamily="34" charset="0"/>
              </a:rPr>
              <a:t>Data : </a:t>
            </a:r>
            <a:r>
              <a:rPr lang="en-US" sz="2000" dirty="0">
                <a:solidFill>
                  <a:srgbClr val="0000FF"/>
                </a:solidFill>
                <a:latin typeface="Bookman Old Style" panose="02050604050505020204" pitchFamily="18" charset="0"/>
              </a:rPr>
              <a:t>It is a RAW FACT ( It won’t give any meaning )</a:t>
            </a:r>
          </a:p>
          <a:p>
            <a:pPr marL="0" indent="0">
              <a:buNone/>
            </a:pPr>
            <a:r>
              <a:rPr lang="en-US" sz="2000" dirty="0">
                <a:solidFill>
                  <a:srgbClr val="0000FF"/>
                </a:solidFill>
                <a:latin typeface="Bookman Old Style" panose="02050604050505020204" pitchFamily="18" charset="0"/>
              </a:rPr>
              <a:t>	Ex: 10, RAM, etc.</a:t>
            </a:r>
          </a:p>
          <a:p>
            <a:pPr marL="0" indent="0">
              <a:buNone/>
            </a:pPr>
            <a:r>
              <a:rPr lang="en-US" sz="2000" b="1" dirty="0">
                <a:solidFill>
                  <a:srgbClr val="C00000"/>
                </a:solidFill>
                <a:latin typeface="Copperplate Gothic Light" panose="020E0507020206020404" pitchFamily="34" charset="0"/>
              </a:rPr>
              <a:t>Information : </a:t>
            </a:r>
            <a:r>
              <a:rPr lang="en-US" sz="2000" dirty="0">
                <a:solidFill>
                  <a:srgbClr val="0000FF"/>
                </a:solidFill>
                <a:latin typeface="Bookman Old Style" panose="02050604050505020204" pitchFamily="18" charset="0"/>
              </a:rPr>
              <a:t>Which gives meaning for Data</a:t>
            </a:r>
          </a:p>
          <a:p>
            <a:pPr marL="0" indent="0">
              <a:buNone/>
            </a:pPr>
            <a:r>
              <a:rPr lang="en-US" sz="2000" dirty="0">
                <a:solidFill>
                  <a:srgbClr val="0000FF"/>
                </a:solidFill>
                <a:latin typeface="Bookman Old Style" panose="02050604050505020204" pitchFamily="18" charset="0"/>
              </a:rPr>
              <a:t>	Ex: id = 10 , name = ‘RAM’ Distance in miles = 200, etc.</a:t>
            </a:r>
          </a:p>
          <a:p>
            <a:pPr marL="0" indent="0">
              <a:buNone/>
            </a:pPr>
            <a:r>
              <a:rPr lang="en-US" sz="2000" b="1" dirty="0">
                <a:solidFill>
                  <a:srgbClr val="C00000"/>
                </a:solidFill>
                <a:latin typeface="Copperplate Gothic Light" panose="020E0507020206020404" pitchFamily="34" charset="0"/>
              </a:rPr>
              <a:t>Database : </a:t>
            </a:r>
            <a:r>
              <a:rPr lang="en-US" sz="2000" dirty="0">
                <a:solidFill>
                  <a:srgbClr val="0000FF"/>
                </a:solidFill>
                <a:latin typeface="Bookman Old Style" panose="02050604050505020204" pitchFamily="18" charset="0"/>
              </a:rPr>
              <a:t>Collection of meaningful interrelated information </a:t>
            </a:r>
          </a:p>
          <a:p>
            <a:pPr marL="0" indent="0">
              <a:buNone/>
            </a:pPr>
            <a:r>
              <a:rPr lang="en-US" sz="2000" dirty="0">
                <a:solidFill>
                  <a:srgbClr val="0000FF"/>
                </a:solidFill>
                <a:latin typeface="Bookman Old Style" panose="02050604050505020204" pitchFamily="18" charset="0"/>
              </a:rPr>
              <a:t>	Ex: DB2,ORACLE, SQL Server, MySQL, etc.</a:t>
            </a:r>
          </a:p>
          <a:p>
            <a:pPr marL="0" indent="0">
              <a:buNone/>
            </a:pPr>
            <a:r>
              <a:rPr lang="en-US" sz="2000" b="1" dirty="0">
                <a:solidFill>
                  <a:srgbClr val="C00000"/>
                </a:solidFill>
                <a:latin typeface="Copperplate Gothic Light" panose="020E0507020206020404" pitchFamily="34" charset="0"/>
              </a:rPr>
              <a:t>Database Management System ( DBMS ) :</a:t>
            </a:r>
          </a:p>
          <a:p>
            <a:pPr fontAlgn="base"/>
            <a:r>
              <a:rPr lang="en-US" sz="2000" dirty="0">
                <a:solidFill>
                  <a:srgbClr val="0000FF"/>
                </a:solidFill>
                <a:latin typeface="Bookman Old Style" panose="02050604050505020204" pitchFamily="18" charset="0"/>
              </a:rPr>
              <a:t>Database Management Systems (DBMS) are software systems used to store, retrieve, and run queries on data which is stored in a database. </a:t>
            </a:r>
          </a:p>
          <a:p>
            <a:pPr fontAlgn="base"/>
            <a:r>
              <a:rPr lang="en-US" sz="2000" dirty="0">
                <a:solidFill>
                  <a:srgbClr val="0000FF"/>
                </a:solidFill>
                <a:latin typeface="Bookman Old Style" panose="02050604050505020204" pitchFamily="18" charset="0"/>
              </a:rPr>
              <a:t>A DBMS serves as an interface between an end-user and a database, allowing users to create, read, update, and delete data in the database.</a:t>
            </a:r>
          </a:p>
          <a:p>
            <a:pPr fontAlgn="base"/>
            <a:r>
              <a:rPr lang="en-US" sz="2000" dirty="0">
                <a:solidFill>
                  <a:srgbClr val="0000FF"/>
                </a:solidFill>
                <a:latin typeface="Bookman Old Style" panose="02050604050505020204" pitchFamily="18" charset="0"/>
              </a:rPr>
              <a:t>DBMS manage the data, the database engine, and the database schema, allowing for data to be manipulated or extracted by users and other programs. </a:t>
            </a:r>
          </a:p>
          <a:p>
            <a:pPr fontAlgn="base"/>
            <a:r>
              <a:rPr lang="en-US" sz="2000" dirty="0">
                <a:solidFill>
                  <a:srgbClr val="0000FF"/>
                </a:solidFill>
                <a:latin typeface="Bookman Old Style" panose="02050604050505020204" pitchFamily="18" charset="0"/>
              </a:rPr>
              <a:t>This helps provide data security, data integrity, concurrency, and uniform data administration procedures.</a:t>
            </a:r>
          </a:p>
          <a:p>
            <a:pPr marL="0" indent="0">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7" name="Rectangle 6"/>
          <p:cNvSpPr/>
          <p:nvPr/>
        </p:nvSpPr>
        <p:spPr>
          <a:xfrm>
            <a:off x="0" y="0"/>
            <a:ext cx="10410424" cy="523220"/>
          </a:xfrm>
          <a:prstGeom prst="rect">
            <a:avLst/>
          </a:prstGeom>
        </p:spPr>
        <p:txBody>
          <a:bodyPr wrap="square">
            <a:spAutoFit/>
          </a:bodyPr>
          <a:lstStyle/>
          <a:p>
            <a:r>
              <a:rPr lang="en-US" sz="2800" dirty="0">
                <a:solidFill>
                  <a:srgbClr val="FF0000"/>
                </a:solidFill>
                <a:latin typeface="Copperplate Gothic Light" panose="020E0507020206020404" pitchFamily="34" charset="0"/>
              </a:rPr>
              <a:t>S-1 	SLO-1 : What is Database Management System ?</a:t>
            </a:r>
          </a:p>
        </p:txBody>
      </p:sp>
    </p:spTree>
    <p:extLst>
      <p:ext uri="{BB962C8B-B14F-4D97-AF65-F5344CB8AC3E}">
        <p14:creationId xmlns:p14="http://schemas.microsoft.com/office/powerpoint/2010/main" val="50285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67348"/>
            <a:ext cx="10515600" cy="1532899"/>
          </a:xfrm>
        </p:spPr>
        <p:txBody>
          <a:bodyPr>
            <a:normAutofit/>
          </a:bodyPr>
          <a:lstStyle/>
          <a:p>
            <a:pPr marL="0" indent="0">
              <a:buNone/>
            </a:pPr>
            <a:r>
              <a:rPr lang="en-IN" b="1" dirty="0">
                <a:solidFill>
                  <a:srgbClr val="C00000"/>
                </a:solidFill>
                <a:latin typeface="Copperplate Gothic Light" panose="020E0507020206020404" pitchFamily="34" charset="0"/>
              </a:rPr>
              <a:t>Disk Storage </a:t>
            </a:r>
            <a:endParaRPr lang="en-IN" dirty="0">
              <a:solidFill>
                <a:srgbClr val="C00000"/>
              </a:solidFill>
              <a:latin typeface="Copperplate Gothic Light" panose="020E0507020206020404" pitchFamily="34" charset="0"/>
            </a:endParaRPr>
          </a:p>
          <a:p>
            <a:pPr>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Used to store all the information</a:t>
            </a:r>
          </a:p>
          <a:p>
            <a:pPr>
              <a:buClr>
                <a:srgbClr val="C00000"/>
              </a:buClr>
              <a:buFont typeface="Wingdings" panose="05000000000000000000" pitchFamily="2" charset="2"/>
              <a:buChar char="ü"/>
            </a:pPr>
            <a:r>
              <a:rPr lang="en-IN" dirty="0">
                <a:solidFill>
                  <a:srgbClr val="0000FF"/>
                </a:solidFill>
                <a:latin typeface="Bookman Old Style" panose="02050604050505020204" pitchFamily="18" charset="0"/>
              </a:rPr>
              <a:t>It contains the following components</a:t>
            </a:r>
            <a:r>
              <a:rPr lang="en-IN" dirty="0"/>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30</a:t>
            </a:fld>
            <a:endParaRPr lang="en-IN"/>
          </a:p>
        </p:txBody>
      </p:sp>
      <p:sp>
        <p:nvSpPr>
          <p:cNvPr id="6" name="Rectangle 5"/>
          <p:cNvSpPr/>
          <p:nvPr/>
        </p:nvSpPr>
        <p:spPr>
          <a:xfrm>
            <a:off x="0" y="0"/>
            <a:ext cx="10972800" cy="523220"/>
          </a:xfrm>
          <a:prstGeom prst="rect">
            <a:avLst/>
          </a:prstGeom>
        </p:spPr>
        <p:txBody>
          <a:bodyPr wrap="square">
            <a:spAutoFit/>
          </a:bodyPr>
          <a:lstStyle/>
          <a:p>
            <a:r>
              <a:rPr lang="en-IN" sz="2800" dirty="0">
                <a:solidFill>
                  <a:srgbClr val="FF0000"/>
                </a:solidFill>
                <a:latin typeface="Copperplate Gothic Light" panose="020E0507020206020404" pitchFamily="34" charset="0"/>
              </a:rPr>
              <a:t>S-6  SLO-1 &amp; SLO-2 : DATABASE SYSTEM ARCHITECTURE</a:t>
            </a:r>
            <a:endParaRPr lang="en-US" sz="2800" dirty="0">
              <a:solidFill>
                <a:srgbClr val="FF0000"/>
              </a:solidFill>
              <a:latin typeface="Copperplate Gothic Light" panose="020E05070202060204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98953861"/>
              </p:ext>
            </p:extLst>
          </p:nvPr>
        </p:nvGraphicFramePr>
        <p:xfrm>
          <a:off x="731949" y="2392716"/>
          <a:ext cx="10728101" cy="3180056"/>
        </p:xfrm>
        <a:graphic>
          <a:graphicData uri="http://schemas.openxmlformats.org/drawingml/2006/table">
            <a:tbl>
              <a:tblPr firstRow="1" bandRow="1">
                <a:tableStyleId>{08FB837D-C827-4EFA-A057-4D05807E0F7C}</a:tableStyleId>
              </a:tblPr>
              <a:tblGrid>
                <a:gridCol w="2899231">
                  <a:extLst>
                    <a:ext uri="{9D8B030D-6E8A-4147-A177-3AD203B41FA5}">
                      <a16:colId xmlns:a16="http://schemas.microsoft.com/office/drawing/2014/main" val="20000"/>
                    </a:ext>
                  </a:extLst>
                </a:gridCol>
                <a:gridCol w="7828870">
                  <a:extLst>
                    <a:ext uri="{9D8B030D-6E8A-4147-A177-3AD203B41FA5}">
                      <a16:colId xmlns:a16="http://schemas.microsoft.com/office/drawing/2014/main" val="20001"/>
                    </a:ext>
                  </a:extLst>
                </a:gridCol>
              </a:tblGrid>
              <a:tr h="619736">
                <a:tc>
                  <a:txBody>
                    <a:bodyPr/>
                    <a:lstStyle/>
                    <a:p>
                      <a:pPr algn="ctr"/>
                      <a:r>
                        <a:rPr lang="en-IN" sz="2800" b="0" dirty="0">
                          <a:solidFill>
                            <a:srgbClr val="C00000"/>
                          </a:solidFill>
                          <a:latin typeface="Copperplate Gothic Light" panose="020E0507020206020404" pitchFamily="34" charset="0"/>
                        </a:rPr>
                        <a:t>Components</a:t>
                      </a:r>
                    </a:p>
                  </a:txBody>
                  <a:tcPr/>
                </a:tc>
                <a:tc>
                  <a:txBody>
                    <a:bodyPr/>
                    <a:lstStyle/>
                    <a:p>
                      <a:pPr algn="ctr"/>
                      <a:r>
                        <a:rPr lang="en-IN" sz="2800" b="0" dirty="0">
                          <a:solidFill>
                            <a:srgbClr val="C00000"/>
                          </a:solidFill>
                          <a:latin typeface="Copperplate Gothic Light" panose="020E0507020206020404" pitchFamily="34" charset="0"/>
                        </a:rPr>
                        <a:t>Purpose of the Components</a:t>
                      </a:r>
                    </a:p>
                  </a:txBody>
                  <a:tcPr/>
                </a:tc>
                <a:extLst>
                  <a:ext uri="{0D108BD9-81ED-4DB2-BD59-A6C34878D82A}">
                    <a16:rowId xmlns:a16="http://schemas.microsoft.com/office/drawing/2014/main" val="10000"/>
                  </a:ext>
                </a:extLst>
              </a:tr>
              <a:tr h="370840">
                <a:tc>
                  <a:txBody>
                    <a:bodyPr/>
                    <a:lstStyle/>
                    <a:p>
                      <a:r>
                        <a:rPr lang="en-IN" sz="2400" kern="1200" dirty="0">
                          <a:solidFill>
                            <a:srgbClr val="0000FF"/>
                          </a:solidFill>
                          <a:effectLst/>
                          <a:latin typeface="Bookman Old Style" panose="02050604050505020204" pitchFamily="18" charset="0"/>
                        </a:rPr>
                        <a:t>Data Files </a:t>
                      </a:r>
                      <a:endParaRPr lang="en-IN" sz="2400" dirty="0">
                        <a:solidFill>
                          <a:srgbClr val="0000FF"/>
                        </a:solidFill>
                        <a:latin typeface="Bookman Old Style" panose="02050604050505020204" pitchFamily="18" charset="0"/>
                      </a:endParaRPr>
                    </a:p>
                  </a:txBody>
                  <a:tcPr/>
                </a:tc>
                <a:tc>
                  <a:txBody>
                    <a:bodyPr/>
                    <a:lstStyle/>
                    <a:p>
                      <a:r>
                        <a:rPr lang="en-IN" sz="2400" kern="1200" dirty="0">
                          <a:solidFill>
                            <a:srgbClr val="0000FF"/>
                          </a:solidFill>
                          <a:effectLst/>
                          <a:latin typeface="Bookman Old Style" panose="02050604050505020204" pitchFamily="18" charset="0"/>
                        </a:rPr>
                        <a:t>It stores the data. </a:t>
                      </a:r>
                      <a:endParaRPr lang="en-IN" sz="240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1"/>
                  </a:ext>
                </a:extLst>
              </a:tr>
              <a:tr h="370840">
                <a:tc>
                  <a:txBody>
                    <a:bodyPr/>
                    <a:lstStyle/>
                    <a:p>
                      <a:r>
                        <a:rPr lang="en-IN" sz="2400" kern="1200" dirty="0">
                          <a:solidFill>
                            <a:srgbClr val="0000FF"/>
                          </a:solidFill>
                          <a:effectLst/>
                          <a:latin typeface="Bookman Old Style" panose="02050604050505020204" pitchFamily="18" charset="0"/>
                        </a:rPr>
                        <a:t>Data Dictionary </a:t>
                      </a:r>
                      <a:endParaRPr lang="en-IN" sz="2400" dirty="0">
                        <a:solidFill>
                          <a:srgbClr val="0000FF"/>
                        </a:solidFill>
                        <a:latin typeface="Bookman Old Style" panose="02050604050505020204" pitchFamily="18" charset="0"/>
                      </a:endParaRPr>
                    </a:p>
                  </a:txBody>
                  <a:tcPr/>
                </a:tc>
                <a:tc>
                  <a:txBody>
                    <a:bodyPr/>
                    <a:lstStyle/>
                    <a:p>
                      <a:r>
                        <a:rPr lang="en-IN" sz="2400" kern="1200" dirty="0">
                          <a:solidFill>
                            <a:srgbClr val="0000FF"/>
                          </a:solidFill>
                          <a:effectLst/>
                          <a:latin typeface="Bookman Old Style" panose="02050604050505020204" pitchFamily="18" charset="0"/>
                        </a:rPr>
                        <a:t>It contains the information about the structure of any database object. It is the repository of information that governs the metadata. </a:t>
                      </a:r>
                      <a:endParaRPr lang="en-IN" sz="240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2"/>
                  </a:ext>
                </a:extLst>
              </a:tr>
              <a:tr h="370840">
                <a:tc>
                  <a:txBody>
                    <a:bodyPr/>
                    <a:lstStyle/>
                    <a:p>
                      <a:r>
                        <a:rPr lang="en-IN" sz="2400" kern="1200" dirty="0">
                          <a:solidFill>
                            <a:srgbClr val="0000FF"/>
                          </a:solidFill>
                          <a:effectLst/>
                          <a:latin typeface="Bookman Old Style" panose="02050604050505020204" pitchFamily="18" charset="0"/>
                        </a:rPr>
                        <a:t>Indices</a:t>
                      </a:r>
                      <a:endParaRPr lang="en-IN" sz="2400" dirty="0">
                        <a:solidFill>
                          <a:srgbClr val="0000FF"/>
                        </a:solidFill>
                        <a:latin typeface="Bookman Old Style" panose="02050604050505020204" pitchFamily="18" charset="0"/>
                      </a:endParaRPr>
                    </a:p>
                  </a:txBody>
                  <a:tcPr/>
                </a:tc>
                <a:tc>
                  <a:txBody>
                    <a:bodyPr/>
                    <a:lstStyle/>
                    <a:p>
                      <a:r>
                        <a:rPr lang="en-IN" sz="2400" kern="1200" dirty="0">
                          <a:solidFill>
                            <a:srgbClr val="0000FF"/>
                          </a:solidFill>
                          <a:effectLst/>
                          <a:latin typeface="Bookman Old Style" panose="02050604050505020204" pitchFamily="18" charset="0"/>
                        </a:rPr>
                        <a:t>It provides faster retrieval of data item.  </a:t>
                      </a:r>
                      <a:endParaRPr lang="en-IN" sz="240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3"/>
                  </a:ext>
                </a:extLst>
              </a:tr>
              <a:tr h="370840">
                <a:tc>
                  <a:txBody>
                    <a:bodyPr/>
                    <a:lstStyle/>
                    <a:p>
                      <a:r>
                        <a:rPr lang="en-IN" sz="2400" dirty="0">
                          <a:solidFill>
                            <a:srgbClr val="0000FF"/>
                          </a:solidFill>
                          <a:latin typeface="Bookman Old Style" panose="02050604050505020204" pitchFamily="18" charset="0"/>
                        </a:rPr>
                        <a:t>Statistical Data</a:t>
                      </a:r>
                    </a:p>
                  </a:txBody>
                  <a:tcPr/>
                </a:tc>
                <a:tc>
                  <a:txBody>
                    <a:bodyPr/>
                    <a:lstStyle/>
                    <a:p>
                      <a:r>
                        <a:rPr lang="en-IN" sz="2400" dirty="0">
                          <a:solidFill>
                            <a:srgbClr val="0000FF"/>
                          </a:solidFill>
                          <a:latin typeface="Bookman Old Style" panose="02050604050505020204" pitchFamily="18" charset="0"/>
                        </a:rPr>
                        <a:t>Contains the statistics of all information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976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022" y="863300"/>
            <a:ext cx="10515600" cy="5209695"/>
          </a:xfrm>
        </p:spPr>
        <p:txBody>
          <a:bodyPr>
            <a:normAutofit fontScale="70000" lnSpcReduction="20000"/>
          </a:bodyPr>
          <a:lstStyle/>
          <a:p>
            <a:pPr marL="0" indent="0">
              <a:buClr>
                <a:srgbClr val="0000FF"/>
              </a:buClr>
              <a:buFont typeface="Wingdings" pitchFamily="2" charset="2"/>
              <a:buChar char="ü"/>
            </a:pPr>
            <a:r>
              <a:rPr lang="en-IN" dirty="0">
                <a:solidFill>
                  <a:srgbClr val="0000FF"/>
                </a:solidFill>
                <a:latin typeface="Bookman Old Style" pitchFamily="18" charset="0"/>
              </a:rPr>
              <a:t>Data Independence is an important property of DBMS and also an advantage.</a:t>
            </a:r>
          </a:p>
          <a:p>
            <a:pPr marL="0" indent="0">
              <a:buClr>
                <a:srgbClr val="0000FF"/>
              </a:buClr>
              <a:buFont typeface="Wingdings" pitchFamily="2" charset="2"/>
              <a:buChar char="ü"/>
            </a:pPr>
            <a:endParaRPr lang="en-IN" dirty="0">
              <a:solidFill>
                <a:srgbClr val="0000FF"/>
              </a:solidFill>
              <a:latin typeface="Bookman Old Style" pitchFamily="18" charset="0"/>
            </a:endParaRPr>
          </a:p>
          <a:p>
            <a:pPr marL="0" indent="0">
              <a:buClr>
                <a:srgbClr val="0000FF"/>
              </a:buClr>
              <a:buFont typeface="Wingdings" pitchFamily="2" charset="2"/>
              <a:buChar char="ü"/>
            </a:pPr>
            <a:r>
              <a:rPr lang="en-IN" dirty="0">
                <a:solidFill>
                  <a:srgbClr val="0000FF"/>
                </a:solidFill>
                <a:latin typeface="Bookman Old Style" pitchFamily="18" charset="0"/>
              </a:rPr>
              <a:t>There are three levels in database:</a:t>
            </a:r>
          </a:p>
          <a:p>
            <a:pPr marL="0" indent="0">
              <a:buClr>
                <a:srgbClr val="0000FF"/>
              </a:buClr>
              <a:buFont typeface="Wingdings" pitchFamily="2" charset="2"/>
              <a:buChar char="ü"/>
            </a:pPr>
            <a:endParaRPr lang="en-IN" dirty="0">
              <a:solidFill>
                <a:srgbClr val="0000FF"/>
              </a:solidFill>
              <a:latin typeface="Bookman Old Style" pitchFamily="18" charset="0"/>
            </a:endParaRPr>
          </a:p>
          <a:p>
            <a:pPr marL="971550" lvl="1" indent="-514350">
              <a:lnSpc>
                <a:spcPct val="120000"/>
              </a:lnSpc>
              <a:buClr>
                <a:srgbClr val="0000FF"/>
              </a:buClr>
              <a:buFont typeface="+mj-lt"/>
              <a:buAutoNum type="arabicPeriod"/>
            </a:pPr>
            <a:r>
              <a:rPr lang="en-IN" sz="2600" dirty="0">
                <a:solidFill>
                  <a:srgbClr val="0000FF"/>
                </a:solidFill>
                <a:latin typeface="Bookman Old Style" pitchFamily="18" charset="0"/>
              </a:rPr>
              <a:t>Physical level / Low level ( Disk storage)</a:t>
            </a:r>
          </a:p>
          <a:p>
            <a:pPr marL="971550" lvl="1" indent="-514350">
              <a:lnSpc>
                <a:spcPct val="120000"/>
              </a:lnSpc>
              <a:buClr>
                <a:srgbClr val="0000FF"/>
              </a:buClr>
              <a:buFont typeface="+mj-lt"/>
              <a:buAutoNum type="arabicPeriod"/>
            </a:pPr>
            <a:r>
              <a:rPr lang="en-IN" sz="2600" dirty="0">
                <a:solidFill>
                  <a:srgbClr val="0000FF"/>
                </a:solidFill>
                <a:latin typeface="Bookman Old Style" pitchFamily="18" charset="0"/>
              </a:rPr>
              <a:t>Conceptual level ( query / procedure / logics / etc.,)  </a:t>
            </a:r>
          </a:p>
          <a:p>
            <a:pPr marL="971550" lvl="1" indent="-514350">
              <a:lnSpc>
                <a:spcPct val="120000"/>
              </a:lnSpc>
              <a:buClr>
                <a:srgbClr val="0000FF"/>
              </a:buClr>
              <a:buFont typeface="+mj-lt"/>
              <a:buAutoNum type="arabicPeriod"/>
            </a:pPr>
            <a:r>
              <a:rPr lang="en-IN" sz="2600" dirty="0">
                <a:solidFill>
                  <a:srgbClr val="0000FF"/>
                </a:solidFill>
                <a:latin typeface="Bookman Old Style" pitchFamily="18" charset="0"/>
              </a:rPr>
              <a:t>Logical level / View level ( User Interface)</a:t>
            </a:r>
          </a:p>
          <a:p>
            <a:pPr marL="971550" lvl="1" indent="-514350">
              <a:buClr>
                <a:srgbClr val="0000FF"/>
              </a:buClr>
              <a:buFont typeface="Wingdings" pitchFamily="2" charset="2"/>
              <a:buChar char="ü"/>
            </a:pPr>
            <a:endParaRPr lang="en-IN" dirty="0">
              <a:solidFill>
                <a:srgbClr val="0000FF"/>
              </a:solidFill>
              <a:latin typeface="Bookman Old Style" pitchFamily="18" charset="0"/>
            </a:endParaRPr>
          </a:p>
          <a:p>
            <a:pPr marL="0" indent="0">
              <a:buClr>
                <a:srgbClr val="0000FF"/>
              </a:buClr>
              <a:buFont typeface="Wingdings" pitchFamily="2" charset="2"/>
              <a:buChar char="ü"/>
            </a:pPr>
            <a:r>
              <a:rPr lang="en-IN" dirty="0">
                <a:solidFill>
                  <a:srgbClr val="C00000"/>
                </a:solidFill>
                <a:latin typeface="Bookman Old Style" pitchFamily="18" charset="0"/>
              </a:rPr>
              <a:t>Data Independence is used to achieve the changes in physical level without </a:t>
            </a:r>
          </a:p>
          <a:p>
            <a:pPr marL="0" indent="0">
              <a:buClr>
                <a:srgbClr val="0000FF"/>
              </a:buClr>
              <a:buNone/>
            </a:pPr>
            <a:r>
              <a:rPr lang="en-IN" dirty="0">
                <a:solidFill>
                  <a:srgbClr val="C00000"/>
                </a:solidFill>
                <a:latin typeface="Bookman Old Style" pitchFamily="18" charset="0"/>
              </a:rPr>
              <a:t>   affecting logical level and vice versa.</a:t>
            </a:r>
          </a:p>
          <a:p>
            <a:pPr marL="0" indent="0">
              <a:buClr>
                <a:srgbClr val="0000FF"/>
              </a:buClr>
              <a:buFont typeface="Wingdings" pitchFamily="2" charset="2"/>
              <a:buChar char="ü"/>
            </a:pPr>
            <a:endParaRPr lang="en-IN" dirty="0">
              <a:solidFill>
                <a:srgbClr val="0000FF"/>
              </a:solidFill>
              <a:latin typeface="Bookman Old Style" pitchFamily="18" charset="0"/>
            </a:endParaRPr>
          </a:p>
          <a:p>
            <a:pPr marL="0" indent="0">
              <a:buClr>
                <a:srgbClr val="0000FF"/>
              </a:buClr>
              <a:buFont typeface="Wingdings" pitchFamily="2" charset="2"/>
              <a:buChar char="ü"/>
            </a:pPr>
            <a:r>
              <a:rPr lang="en-IN" dirty="0">
                <a:solidFill>
                  <a:srgbClr val="0000FF"/>
                </a:solidFill>
                <a:latin typeface="Bookman Old Style" pitchFamily="18" charset="0"/>
              </a:rPr>
              <a:t>There are two types of Data Independence in DBMS:</a:t>
            </a:r>
          </a:p>
          <a:p>
            <a:pPr marL="0" indent="0">
              <a:buNone/>
            </a:pPr>
            <a:endParaRPr lang="en-IN" dirty="0">
              <a:solidFill>
                <a:srgbClr val="0000FF"/>
              </a:solidFill>
              <a:latin typeface="Bookman Old Style" pitchFamily="18" charset="0"/>
            </a:endParaRPr>
          </a:p>
          <a:p>
            <a:pPr marL="971550" lvl="1" indent="-514350">
              <a:lnSpc>
                <a:spcPct val="120000"/>
              </a:lnSpc>
              <a:buAutoNum type="arabicPeriod"/>
            </a:pPr>
            <a:r>
              <a:rPr lang="en-IN" sz="2600" dirty="0">
                <a:solidFill>
                  <a:srgbClr val="0000FF"/>
                </a:solidFill>
                <a:latin typeface="Bookman Old Style" pitchFamily="18" charset="0"/>
              </a:rPr>
              <a:t>Physical Data Independence</a:t>
            </a:r>
          </a:p>
          <a:p>
            <a:pPr marL="971550" lvl="1" indent="-514350">
              <a:lnSpc>
                <a:spcPct val="120000"/>
              </a:lnSpc>
              <a:buAutoNum type="arabicPeriod"/>
            </a:pPr>
            <a:r>
              <a:rPr lang="en-IN" sz="2600" dirty="0">
                <a:solidFill>
                  <a:srgbClr val="0000FF"/>
                </a:solidFill>
                <a:latin typeface="Bookman Old Style" pitchFamily="18" charset="0"/>
              </a:rPr>
              <a:t>Logical Data Independence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31</a:t>
            </a:fld>
            <a:endParaRPr lang="en-IN"/>
          </a:p>
        </p:txBody>
      </p:sp>
      <p:sp>
        <p:nvSpPr>
          <p:cNvPr id="6" name="Rectangle 5"/>
          <p:cNvSpPr/>
          <p:nvPr/>
        </p:nvSpPr>
        <p:spPr>
          <a:xfrm>
            <a:off x="0" y="0"/>
            <a:ext cx="10972800" cy="523220"/>
          </a:xfrm>
          <a:prstGeom prst="rect">
            <a:avLst/>
          </a:prstGeom>
        </p:spPr>
        <p:txBody>
          <a:bodyPr wrap="square">
            <a:spAutoFit/>
          </a:bodyPr>
          <a:lstStyle/>
          <a:p>
            <a:r>
              <a:rPr lang="en-US" sz="2800" dirty="0">
                <a:solidFill>
                  <a:srgbClr val="FF0000"/>
                </a:solidFill>
                <a:latin typeface="Copperplate Gothic Light" panose="020E0507020206020404" pitchFamily="34" charset="0"/>
              </a:rPr>
              <a:t>S-7	</a:t>
            </a:r>
            <a:r>
              <a:rPr lang="en-IN" sz="2800" dirty="0">
                <a:solidFill>
                  <a:srgbClr val="FF0000"/>
                </a:solidFill>
                <a:latin typeface="Copperplate Gothic Light" panose="020E0507020206020404" pitchFamily="34" charset="0"/>
              </a:rPr>
              <a:t>SLO-1 &amp; SLO-2 : Data Independence </a:t>
            </a:r>
          </a:p>
        </p:txBody>
      </p:sp>
    </p:spTree>
    <p:extLst>
      <p:ext uri="{BB962C8B-B14F-4D97-AF65-F5344CB8AC3E}">
        <p14:creationId xmlns:p14="http://schemas.microsoft.com/office/powerpoint/2010/main" val="171401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6661" y="1182476"/>
            <a:ext cx="10515600" cy="3829471"/>
          </a:xfrm>
        </p:spPr>
        <p:txBody>
          <a:bodyPr>
            <a:normAutofit/>
          </a:bodyPr>
          <a:lstStyle/>
          <a:p>
            <a:pPr>
              <a:buNone/>
            </a:pPr>
            <a:r>
              <a:rPr lang="en-US" sz="2400" b="1" dirty="0">
                <a:solidFill>
                  <a:srgbClr val="C00000"/>
                </a:solidFill>
                <a:latin typeface="Copperplate Gothic Light" pitchFamily="34" charset="0"/>
              </a:rPr>
              <a:t>Need of Data Independence</a:t>
            </a:r>
          </a:p>
          <a:p>
            <a:pPr>
              <a:buNone/>
            </a:pPr>
            <a:endParaRPr lang="en-US" sz="2400" b="1" dirty="0">
              <a:solidFill>
                <a:srgbClr val="C00000"/>
              </a:solidFill>
              <a:latin typeface="Copperplate Gothic Light" pitchFamily="34" charset="0"/>
            </a:endParaRP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To improve the quality of data</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Easy maintenance of DBMS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To achieve database security</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Developer need not be worry about internal structure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Easily making the changes in physical level to improve the performance</a:t>
            </a: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32</a:t>
            </a:fld>
            <a:endParaRPr lang="en-IN"/>
          </a:p>
        </p:txBody>
      </p:sp>
      <p:sp>
        <p:nvSpPr>
          <p:cNvPr id="6" name="Rectangle 5"/>
          <p:cNvSpPr/>
          <p:nvPr/>
        </p:nvSpPr>
        <p:spPr>
          <a:xfrm>
            <a:off x="0" y="0"/>
            <a:ext cx="10972800" cy="523220"/>
          </a:xfrm>
          <a:prstGeom prst="rect">
            <a:avLst/>
          </a:prstGeom>
        </p:spPr>
        <p:txBody>
          <a:bodyPr wrap="square">
            <a:spAutoFit/>
          </a:bodyPr>
          <a:lstStyle/>
          <a:p>
            <a:r>
              <a:rPr lang="en-US" sz="2800" dirty="0">
                <a:solidFill>
                  <a:srgbClr val="FF0000"/>
                </a:solidFill>
                <a:latin typeface="Copperplate Gothic Light" panose="020E0507020206020404" pitchFamily="34" charset="0"/>
              </a:rPr>
              <a:t>S-7	</a:t>
            </a:r>
            <a:r>
              <a:rPr lang="en-IN" sz="2800" dirty="0">
                <a:solidFill>
                  <a:srgbClr val="FF0000"/>
                </a:solidFill>
                <a:latin typeface="Copperplate Gothic Light" panose="020E0507020206020404" pitchFamily="34" charset="0"/>
              </a:rPr>
              <a:t>SLO-1 &amp; SLO-2 : Data Independence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0011" y="888521"/>
            <a:ext cx="11083506" cy="5322497"/>
          </a:xfrm>
        </p:spPr>
        <p:txBody>
          <a:bodyPr>
            <a:normAutofit/>
          </a:bodyPr>
          <a:lstStyle/>
          <a:p>
            <a:pPr>
              <a:buNone/>
            </a:pPr>
            <a:r>
              <a:rPr lang="en-US" dirty="0">
                <a:solidFill>
                  <a:srgbClr val="C00000"/>
                </a:solidFill>
                <a:latin typeface="Copperplate Gothic Light" pitchFamily="34" charset="0"/>
              </a:rPr>
              <a:t>Physical Data Independence</a:t>
            </a:r>
          </a:p>
          <a:p>
            <a:pPr>
              <a:lnSpc>
                <a:spcPct val="120000"/>
              </a:lnSpc>
              <a:buNone/>
            </a:pPr>
            <a:r>
              <a:rPr lang="en-US" dirty="0">
                <a:latin typeface="Bookman Old Style" pitchFamily="18" charset="0"/>
              </a:rPr>
              <a:t>	</a:t>
            </a:r>
            <a:r>
              <a:rPr lang="en-US" sz="2400" dirty="0">
                <a:solidFill>
                  <a:srgbClr val="0000FF"/>
                </a:solidFill>
                <a:latin typeface="Bookman Old Style" pitchFamily="18" charset="0"/>
              </a:rPr>
              <a:t>It is defined as to make the changes in the structure of the physical level /low level of DBMS without affecting the logical level / view level.</a:t>
            </a:r>
          </a:p>
          <a:p>
            <a:pPr>
              <a:buNone/>
            </a:pPr>
            <a:r>
              <a:rPr lang="en-US" dirty="0">
                <a:solidFill>
                  <a:srgbClr val="C00000"/>
                </a:solidFill>
                <a:latin typeface="Copperplate Gothic Light" pitchFamily="34" charset="0"/>
              </a:rPr>
              <a:t>Some of the changes in Physical level</a:t>
            </a:r>
          </a:p>
          <a:p>
            <a:pPr lvl="1">
              <a:lnSpc>
                <a:spcPct val="110000"/>
              </a:lnSpc>
              <a:buClr>
                <a:srgbClr val="C00000"/>
              </a:buClr>
              <a:buFont typeface="Wingdings" pitchFamily="2" charset="2"/>
              <a:buChar char="ü"/>
            </a:pPr>
            <a:r>
              <a:rPr lang="en-US" dirty="0">
                <a:solidFill>
                  <a:srgbClr val="0000FF"/>
                </a:solidFill>
                <a:latin typeface="Bookman Old Style" pitchFamily="18" charset="0"/>
              </a:rPr>
              <a:t>Changing the storage devices</a:t>
            </a:r>
          </a:p>
          <a:p>
            <a:pPr lvl="1">
              <a:lnSpc>
                <a:spcPct val="110000"/>
              </a:lnSpc>
              <a:buClr>
                <a:srgbClr val="C00000"/>
              </a:buClr>
              <a:buFont typeface="Wingdings" pitchFamily="2" charset="2"/>
              <a:buChar char="ü"/>
            </a:pPr>
            <a:r>
              <a:rPr lang="en-US" dirty="0">
                <a:solidFill>
                  <a:srgbClr val="0000FF"/>
                </a:solidFill>
                <a:latin typeface="Bookman Old Style" pitchFamily="18" charset="0"/>
              </a:rPr>
              <a:t>Changing the file organization techniques</a:t>
            </a:r>
          </a:p>
          <a:p>
            <a:pPr lvl="1">
              <a:lnSpc>
                <a:spcPct val="110000"/>
              </a:lnSpc>
              <a:buClr>
                <a:srgbClr val="C00000"/>
              </a:buClr>
              <a:buFont typeface="Wingdings" pitchFamily="2" charset="2"/>
              <a:buChar char="ü"/>
            </a:pPr>
            <a:r>
              <a:rPr lang="en-US" dirty="0">
                <a:solidFill>
                  <a:srgbClr val="0000FF"/>
                </a:solidFill>
                <a:latin typeface="Bookman Old Style" pitchFamily="18" charset="0"/>
              </a:rPr>
              <a:t>Changing the data structures</a:t>
            </a:r>
          </a:p>
          <a:p>
            <a:pPr lvl="1">
              <a:lnSpc>
                <a:spcPct val="110000"/>
              </a:lnSpc>
              <a:buClr>
                <a:srgbClr val="C00000"/>
              </a:buClr>
              <a:buFont typeface="Wingdings" pitchFamily="2" charset="2"/>
              <a:buChar char="ü"/>
            </a:pPr>
            <a:r>
              <a:rPr lang="en-US" dirty="0">
                <a:solidFill>
                  <a:srgbClr val="0000FF"/>
                </a:solidFill>
                <a:latin typeface="Bookman Old Style" pitchFamily="18" charset="0"/>
              </a:rPr>
              <a:t>Changing the data access method</a:t>
            </a:r>
          </a:p>
          <a:p>
            <a:pPr lvl="1">
              <a:lnSpc>
                <a:spcPct val="110000"/>
              </a:lnSpc>
              <a:buClr>
                <a:srgbClr val="C00000"/>
              </a:buClr>
              <a:buFont typeface="Wingdings" pitchFamily="2" charset="2"/>
              <a:buChar char="ü"/>
            </a:pPr>
            <a:r>
              <a:rPr lang="en-US" dirty="0">
                <a:solidFill>
                  <a:srgbClr val="0000FF"/>
                </a:solidFill>
                <a:latin typeface="Bookman Old Style" pitchFamily="18" charset="0"/>
              </a:rPr>
              <a:t>Modifying indexes</a:t>
            </a:r>
          </a:p>
          <a:p>
            <a:pPr lvl="1">
              <a:lnSpc>
                <a:spcPct val="110000"/>
              </a:lnSpc>
              <a:buClr>
                <a:srgbClr val="C00000"/>
              </a:buClr>
              <a:buFont typeface="Wingdings" pitchFamily="2" charset="2"/>
              <a:buChar char="ü"/>
            </a:pPr>
            <a:r>
              <a:rPr lang="en-US" dirty="0">
                <a:solidFill>
                  <a:srgbClr val="0000FF"/>
                </a:solidFill>
                <a:latin typeface="Bookman Old Style" pitchFamily="18" charset="0"/>
              </a:rPr>
              <a:t>Migrating the Database from one drive to another</a:t>
            </a:r>
          </a:p>
          <a:p>
            <a:pPr>
              <a:buNone/>
            </a:pPr>
            <a:endParaRPr lang="en-US" dirty="0">
              <a:latin typeface="Bookman Old Style" pitchFamily="18" charset="0"/>
            </a:endParaRPr>
          </a:p>
          <a:p>
            <a:pPr>
              <a:buNone/>
            </a:pPr>
            <a:endParaRPr lang="en-US" dirty="0">
              <a:latin typeface="Bookman Old Style" pitchFamily="18" charset="0"/>
            </a:endParaRPr>
          </a:p>
          <a:p>
            <a:pPr>
              <a:buNone/>
            </a:pPr>
            <a:endParaRPr lang="en-US" dirty="0">
              <a:latin typeface="Bookman Old Style"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33</a:t>
            </a:fld>
            <a:endParaRPr lang="en-IN"/>
          </a:p>
        </p:txBody>
      </p:sp>
      <p:sp>
        <p:nvSpPr>
          <p:cNvPr id="6" name="Rectangle 5"/>
          <p:cNvSpPr/>
          <p:nvPr/>
        </p:nvSpPr>
        <p:spPr>
          <a:xfrm>
            <a:off x="0" y="0"/>
            <a:ext cx="10972800" cy="523220"/>
          </a:xfrm>
          <a:prstGeom prst="rect">
            <a:avLst/>
          </a:prstGeom>
        </p:spPr>
        <p:txBody>
          <a:bodyPr wrap="square">
            <a:spAutoFit/>
          </a:bodyPr>
          <a:lstStyle/>
          <a:p>
            <a:r>
              <a:rPr lang="en-US" sz="2800" dirty="0">
                <a:solidFill>
                  <a:srgbClr val="FF0000"/>
                </a:solidFill>
                <a:latin typeface="Copperplate Gothic Light" panose="020E0507020206020404" pitchFamily="34" charset="0"/>
              </a:rPr>
              <a:t>S-7	</a:t>
            </a:r>
            <a:r>
              <a:rPr lang="en-IN" sz="2800" dirty="0">
                <a:solidFill>
                  <a:srgbClr val="FF0000"/>
                </a:solidFill>
                <a:latin typeface="Copperplate Gothic Light" panose="020E0507020206020404" pitchFamily="34" charset="0"/>
              </a:rPr>
              <a:t>SLO-1 &amp; SLO-2 : Data Independence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0782" y="1208357"/>
            <a:ext cx="10515600" cy="4351338"/>
          </a:xfrm>
        </p:spPr>
        <p:txBody>
          <a:bodyPr>
            <a:normAutofit/>
          </a:bodyPr>
          <a:lstStyle/>
          <a:p>
            <a:pPr>
              <a:buNone/>
            </a:pPr>
            <a:r>
              <a:rPr lang="en-US" sz="2400" dirty="0">
                <a:solidFill>
                  <a:srgbClr val="C00000"/>
                </a:solidFill>
                <a:latin typeface="Copperplate Gothic Light" pitchFamily="34" charset="0"/>
              </a:rPr>
              <a:t>Logical Data Independence</a:t>
            </a:r>
          </a:p>
          <a:p>
            <a:pPr>
              <a:lnSpc>
                <a:spcPct val="120000"/>
              </a:lnSpc>
              <a:buNone/>
            </a:pPr>
            <a:r>
              <a:rPr lang="en-US" dirty="0">
                <a:latin typeface="Bookman Old Style" pitchFamily="18" charset="0"/>
              </a:rPr>
              <a:t>	</a:t>
            </a:r>
            <a:r>
              <a:rPr lang="en-US" sz="2000" dirty="0">
                <a:solidFill>
                  <a:srgbClr val="0000FF"/>
                </a:solidFill>
                <a:latin typeface="Bookman Old Style" pitchFamily="18" charset="0"/>
              </a:rPr>
              <a:t>It is defined as to make the changes in the structure of the logical level / view level of DBMS without affecting the physical / low level.</a:t>
            </a:r>
          </a:p>
          <a:p>
            <a:pPr>
              <a:lnSpc>
                <a:spcPct val="120000"/>
              </a:lnSpc>
              <a:buNone/>
            </a:pPr>
            <a:r>
              <a:rPr lang="en-US" sz="2400" dirty="0">
                <a:solidFill>
                  <a:srgbClr val="C00000"/>
                </a:solidFill>
                <a:latin typeface="Copperplate Gothic Light" pitchFamily="34" charset="0"/>
              </a:rPr>
              <a:t>Some of the changes </a:t>
            </a:r>
            <a:r>
              <a:rPr lang="en-US" sz="2400">
                <a:solidFill>
                  <a:srgbClr val="C00000"/>
                </a:solidFill>
                <a:latin typeface="Copperplate Gothic Light" pitchFamily="34" charset="0"/>
              </a:rPr>
              <a:t>in Logical </a:t>
            </a:r>
            <a:r>
              <a:rPr lang="en-US" sz="2400" dirty="0">
                <a:solidFill>
                  <a:srgbClr val="C00000"/>
                </a:solidFill>
                <a:latin typeface="Copperplate Gothic Light" pitchFamily="34" charset="0"/>
              </a:rPr>
              <a:t>level</a:t>
            </a:r>
          </a:p>
          <a:p>
            <a:pPr lvl="1">
              <a:lnSpc>
                <a:spcPct val="100000"/>
              </a:lnSpc>
              <a:buClr>
                <a:srgbClr val="C00000"/>
              </a:buClr>
              <a:buFont typeface="Wingdings" pitchFamily="2" charset="2"/>
              <a:buChar char="ü"/>
            </a:pPr>
            <a:r>
              <a:rPr lang="en-US" sz="2000" dirty="0">
                <a:solidFill>
                  <a:srgbClr val="0000FF"/>
                </a:solidFill>
                <a:latin typeface="Bookman Old Style" pitchFamily="18" charset="0"/>
              </a:rPr>
              <a:t>Add a new attribute in an entity set</a:t>
            </a:r>
          </a:p>
          <a:p>
            <a:pPr lvl="1">
              <a:lnSpc>
                <a:spcPct val="100000"/>
              </a:lnSpc>
              <a:buClr>
                <a:srgbClr val="C00000"/>
              </a:buClr>
              <a:buFont typeface="Wingdings" pitchFamily="2" charset="2"/>
              <a:buChar char="ü"/>
            </a:pPr>
            <a:r>
              <a:rPr lang="en-US" sz="2000" dirty="0">
                <a:solidFill>
                  <a:srgbClr val="0000FF"/>
                </a:solidFill>
                <a:latin typeface="Bookman Old Style" pitchFamily="18" charset="0"/>
              </a:rPr>
              <a:t>Modify / Delete an attribute </a:t>
            </a:r>
          </a:p>
          <a:p>
            <a:pPr lvl="1">
              <a:lnSpc>
                <a:spcPct val="100000"/>
              </a:lnSpc>
              <a:buClr>
                <a:srgbClr val="C00000"/>
              </a:buClr>
              <a:buFont typeface="Wingdings" pitchFamily="2" charset="2"/>
              <a:buChar char="ü"/>
            </a:pPr>
            <a:r>
              <a:rPr lang="en-US" sz="2000" dirty="0">
                <a:solidFill>
                  <a:srgbClr val="0000FF"/>
                </a:solidFill>
                <a:latin typeface="Bookman Old Style" pitchFamily="18" charset="0"/>
              </a:rPr>
              <a:t>Merging records</a:t>
            </a:r>
          </a:p>
          <a:p>
            <a:pPr lvl="1">
              <a:lnSpc>
                <a:spcPct val="100000"/>
              </a:lnSpc>
              <a:buClr>
                <a:srgbClr val="C00000"/>
              </a:buClr>
              <a:buFont typeface="Wingdings" pitchFamily="2" charset="2"/>
              <a:buChar char="ü"/>
            </a:pPr>
            <a:r>
              <a:rPr lang="en-US" sz="2000" dirty="0">
                <a:solidFill>
                  <a:srgbClr val="0000FF"/>
                </a:solidFill>
                <a:latin typeface="Bookman Old Style" pitchFamily="18" charset="0"/>
              </a:rPr>
              <a:t>Splitting records </a:t>
            </a:r>
          </a:p>
          <a:p>
            <a:pPr>
              <a:lnSpc>
                <a:spcPct val="120000"/>
              </a:lnSpc>
              <a:buNone/>
            </a:pPr>
            <a:endParaRPr lang="en-US" dirty="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34</a:t>
            </a:fld>
            <a:endParaRPr lang="en-IN"/>
          </a:p>
        </p:txBody>
      </p:sp>
      <p:sp>
        <p:nvSpPr>
          <p:cNvPr id="6" name="Rectangle 5"/>
          <p:cNvSpPr/>
          <p:nvPr/>
        </p:nvSpPr>
        <p:spPr>
          <a:xfrm>
            <a:off x="0" y="0"/>
            <a:ext cx="10972800" cy="523220"/>
          </a:xfrm>
          <a:prstGeom prst="rect">
            <a:avLst/>
          </a:prstGeom>
        </p:spPr>
        <p:txBody>
          <a:bodyPr wrap="square">
            <a:spAutoFit/>
          </a:bodyPr>
          <a:lstStyle/>
          <a:p>
            <a:r>
              <a:rPr lang="en-US" sz="2800" dirty="0">
                <a:solidFill>
                  <a:srgbClr val="FF0000"/>
                </a:solidFill>
                <a:latin typeface="Copperplate Gothic Light" panose="020E0507020206020404" pitchFamily="34" charset="0"/>
              </a:rPr>
              <a:t>S-7	</a:t>
            </a:r>
            <a:r>
              <a:rPr lang="en-IN" sz="2800" dirty="0">
                <a:solidFill>
                  <a:srgbClr val="FF0000"/>
                </a:solidFill>
                <a:latin typeface="Copperplate Gothic Light" panose="020E0507020206020404" pitchFamily="34" charset="0"/>
              </a:rPr>
              <a:t>SLO-1 &amp; SLO-2 : Data Independence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59782"/>
            <a:ext cx="10515600" cy="792971"/>
          </a:xfrm>
        </p:spPr>
        <p:txBody>
          <a:bodyPr>
            <a:normAutofit/>
          </a:bodyPr>
          <a:lstStyle/>
          <a:p>
            <a:pPr>
              <a:buNone/>
            </a:pPr>
            <a:r>
              <a:rPr lang="en-US" sz="2400" dirty="0">
                <a:solidFill>
                  <a:srgbClr val="C00000"/>
                </a:solidFill>
                <a:latin typeface="Copperplate Gothic Light" pitchFamily="34" charset="0"/>
              </a:rPr>
              <a:t>   Difference between physical data independence and logical data independence</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35</a:t>
            </a:fld>
            <a:endParaRPr lang="en-IN"/>
          </a:p>
        </p:txBody>
      </p:sp>
      <p:sp>
        <p:nvSpPr>
          <p:cNvPr id="6" name="Rectangle 5"/>
          <p:cNvSpPr/>
          <p:nvPr/>
        </p:nvSpPr>
        <p:spPr>
          <a:xfrm>
            <a:off x="0" y="0"/>
            <a:ext cx="10972800" cy="523220"/>
          </a:xfrm>
          <a:prstGeom prst="rect">
            <a:avLst/>
          </a:prstGeom>
        </p:spPr>
        <p:txBody>
          <a:bodyPr wrap="square">
            <a:spAutoFit/>
          </a:bodyPr>
          <a:lstStyle/>
          <a:p>
            <a:r>
              <a:rPr lang="en-US" sz="2800" dirty="0">
                <a:solidFill>
                  <a:srgbClr val="FF0000"/>
                </a:solidFill>
                <a:latin typeface="Copperplate Gothic Light" panose="020E0507020206020404" pitchFamily="34" charset="0"/>
              </a:rPr>
              <a:t>S-7	</a:t>
            </a:r>
            <a:r>
              <a:rPr lang="en-IN" sz="2800" dirty="0">
                <a:solidFill>
                  <a:srgbClr val="FF0000"/>
                </a:solidFill>
                <a:latin typeface="Copperplate Gothic Light" panose="020E0507020206020404" pitchFamily="34" charset="0"/>
              </a:rPr>
              <a:t>SLO-1 &amp; SLO-2 : Data Independence </a:t>
            </a:r>
          </a:p>
        </p:txBody>
      </p:sp>
      <p:graphicFrame>
        <p:nvGraphicFramePr>
          <p:cNvPr id="7" name="Table 6"/>
          <p:cNvGraphicFramePr>
            <a:graphicFrameLocks noGrp="1"/>
          </p:cNvGraphicFramePr>
          <p:nvPr/>
        </p:nvGraphicFramePr>
        <p:xfrm>
          <a:off x="1574800" y="1746209"/>
          <a:ext cx="8128000" cy="40233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sz="1800" dirty="0">
                          <a:solidFill>
                            <a:srgbClr val="C00000"/>
                          </a:solidFill>
                          <a:latin typeface="Copperplate Gothic Light" pitchFamily="34" charset="0"/>
                        </a:rPr>
                        <a:t>physical data independence </a:t>
                      </a:r>
                    </a:p>
                    <a:p>
                      <a:pPr algn="ctr"/>
                      <a:endParaRPr lang="en-US" dirty="0"/>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latin typeface="Copperplate Gothic Light" pitchFamily="34" charset="0"/>
                        </a:rPr>
                        <a:t>logical data independence</a:t>
                      </a:r>
                      <a:endParaRPr lang="en-US" dirty="0"/>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r>
                        <a:rPr lang="en-US" sz="1800" b="0" i="0" kern="1200" dirty="0">
                          <a:solidFill>
                            <a:srgbClr val="0000FF"/>
                          </a:solidFill>
                          <a:latin typeface="Bookman Old Style" pitchFamily="18" charset="0"/>
                          <a:ea typeface="+mn-ea"/>
                          <a:cs typeface="+mn-cs"/>
                        </a:rPr>
                        <a:t>Concerned with the storage of the data.</a:t>
                      </a:r>
                      <a:endParaRPr lang="en-US" dirty="0">
                        <a:solidFill>
                          <a:srgbClr val="0000FF"/>
                        </a:solidFill>
                        <a:latin typeface="Bookman Old Style" pitchFamily="18" charset="0"/>
                      </a:endParaRPr>
                    </a:p>
                  </a:txBody>
                  <a:tcPr>
                    <a:solidFill>
                      <a:schemeClr val="accent2">
                        <a:lumMod val="20000"/>
                        <a:lumOff val="80000"/>
                      </a:schemeClr>
                    </a:solidFill>
                  </a:tcPr>
                </a:tc>
                <a:tc>
                  <a:txBody>
                    <a:bodyPr/>
                    <a:lstStyle/>
                    <a:p>
                      <a:r>
                        <a:rPr lang="en-US" sz="1800" b="0" i="0" kern="1200" dirty="0">
                          <a:solidFill>
                            <a:srgbClr val="0000FF"/>
                          </a:solidFill>
                          <a:latin typeface="Bookman Old Style" pitchFamily="18" charset="0"/>
                          <a:ea typeface="+mn-ea"/>
                          <a:cs typeface="+mn-cs"/>
                        </a:rPr>
                        <a:t>Concerned with the structure of data definition.</a:t>
                      </a:r>
                    </a:p>
                    <a:p>
                      <a:endParaRPr lang="en-US" dirty="0">
                        <a:solidFill>
                          <a:srgbClr val="0000FF"/>
                        </a:solidFill>
                        <a:latin typeface="Bookman Old Style" pitchFamily="18" charset="0"/>
                      </a:endParaRPr>
                    </a:p>
                  </a:txBody>
                  <a:tcP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r>
                        <a:rPr lang="en-US" dirty="0">
                          <a:solidFill>
                            <a:srgbClr val="0000FF"/>
                          </a:solidFill>
                          <a:latin typeface="Bookman Old Style" pitchFamily="18" charset="0"/>
                        </a:rPr>
                        <a:t>Easy to retrieve </a:t>
                      </a:r>
                    </a:p>
                  </a:txBody>
                  <a:tcPr>
                    <a:solidFill>
                      <a:schemeClr val="accent2">
                        <a:lumMod val="20000"/>
                        <a:lumOff val="80000"/>
                      </a:schemeClr>
                    </a:solidFill>
                  </a:tcPr>
                </a:tc>
                <a:tc>
                  <a:txBody>
                    <a:bodyPr/>
                    <a:lstStyle/>
                    <a:p>
                      <a:r>
                        <a:rPr lang="en-US" dirty="0">
                          <a:solidFill>
                            <a:srgbClr val="0000FF"/>
                          </a:solidFill>
                          <a:latin typeface="Bookman Old Style" pitchFamily="18" charset="0"/>
                        </a:rPr>
                        <a:t>Difficult to retrieve because</a:t>
                      </a:r>
                      <a:r>
                        <a:rPr lang="en-US" baseline="0" dirty="0">
                          <a:solidFill>
                            <a:srgbClr val="0000FF"/>
                          </a:solidFill>
                          <a:latin typeface="Bookman Old Style" pitchFamily="18" charset="0"/>
                        </a:rPr>
                        <a:t> of dependent on logical structure</a:t>
                      </a:r>
                    </a:p>
                    <a:p>
                      <a:endParaRPr lang="en-US" dirty="0">
                        <a:solidFill>
                          <a:srgbClr val="0000FF"/>
                        </a:solidFill>
                        <a:latin typeface="Bookman Old Style" pitchFamily="18" charset="0"/>
                      </a:endParaRPr>
                    </a:p>
                  </a:txBody>
                  <a:tcP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r>
                        <a:rPr lang="en-US" dirty="0">
                          <a:solidFill>
                            <a:srgbClr val="0000FF"/>
                          </a:solidFill>
                          <a:latin typeface="Bookman Old Style" pitchFamily="18" charset="0"/>
                        </a:rPr>
                        <a:t>Easy to achieve</a:t>
                      </a:r>
                      <a:r>
                        <a:rPr lang="en-US" baseline="0" dirty="0">
                          <a:solidFill>
                            <a:srgbClr val="0000FF"/>
                          </a:solidFill>
                          <a:latin typeface="Bookman Old Style" pitchFamily="18" charset="0"/>
                        </a:rPr>
                        <a:t>, compare with logical data independence </a:t>
                      </a:r>
                      <a:endParaRPr lang="en-US" dirty="0">
                        <a:solidFill>
                          <a:srgbClr val="0000FF"/>
                        </a:solidFill>
                        <a:latin typeface="Bookman Old Style" pitchFamily="18" charset="0"/>
                      </a:endParaRPr>
                    </a:p>
                  </a:txBody>
                  <a:tcPr>
                    <a:solidFill>
                      <a:schemeClr val="accent2">
                        <a:lumMod val="20000"/>
                        <a:lumOff val="80000"/>
                      </a:schemeClr>
                    </a:solidFill>
                  </a:tcPr>
                </a:tc>
                <a:tc>
                  <a:txBody>
                    <a:bodyPr/>
                    <a:lstStyle/>
                    <a:p>
                      <a:r>
                        <a:rPr lang="en-US" baseline="0" dirty="0">
                          <a:solidFill>
                            <a:srgbClr val="0000FF"/>
                          </a:solidFill>
                          <a:latin typeface="Bookman Old Style" pitchFamily="18" charset="0"/>
                        </a:rPr>
                        <a:t>Difficult to achieve, compare with physical data independence</a:t>
                      </a:r>
                    </a:p>
                    <a:p>
                      <a:endParaRPr lang="en-US" dirty="0">
                        <a:solidFill>
                          <a:srgbClr val="0000FF"/>
                        </a:solidFill>
                        <a:latin typeface="Bookman Old Style" pitchFamily="18" charset="0"/>
                      </a:endParaRPr>
                    </a:p>
                  </a:txBody>
                  <a:tcP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r>
                        <a:rPr lang="en-US" dirty="0">
                          <a:solidFill>
                            <a:srgbClr val="0000FF"/>
                          </a:solidFill>
                          <a:latin typeface="Bookman Old Style" pitchFamily="18" charset="0"/>
                        </a:rPr>
                        <a:t>Concerned with physical schema</a:t>
                      </a:r>
                    </a:p>
                  </a:txBody>
                  <a:tcPr>
                    <a:solidFill>
                      <a:schemeClr val="accent2">
                        <a:lumMod val="20000"/>
                        <a:lumOff val="80000"/>
                      </a:schemeClr>
                    </a:solidFill>
                  </a:tcPr>
                </a:tc>
                <a:tc>
                  <a:txBody>
                    <a:bodyPr/>
                    <a:lstStyle/>
                    <a:p>
                      <a:r>
                        <a:rPr lang="en-US" dirty="0">
                          <a:solidFill>
                            <a:srgbClr val="0000FF"/>
                          </a:solidFill>
                          <a:latin typeface="Bookman Old Style" pitchFamily="18" charset="0"/>
                        </a:rPr>
                        <a:t>Concerned with logical schema</a:t>
                      </a:r>
                    </a:p>
                    <a:p>
                      <a:endParaRPr lang="en-US" dirty="0">
                        <a:solidFill>
                          <a:srgbClr val="0000FF"/>
                        </a:solidFill>
                        <a:latin typeface="Bookman Old Style" pitchFamily="18" charset="0"/>
                      </a:endParaRPr>
                    </a:p>
                  </a:txBody>
                  <a:tcP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2309" y="854016"/>
            <a:ext cx="10991491" cy="5119748"/>
          </a:xfrm>
        </p:spPr>
        <p:txBody>
          <a:bodyPr>
            <a:normAutofit/>
          </a:bodyPr>
          <a:lstStyle/>
          <a:p>
            <a:pPr>
              <a:lnSpc>
                <a:spcPct val="100000"/>
              </a:lnSpc>
              <a:buNone/>
            </a:pPr>
            <a:r>
              <a:rPr lang="en-US" dirty="0"/>
              <a:t>	</a:t>
            </a:r>
            <a:r>
              <a:rPr lang="en-US" sz="2400" dirty="0">
                <a:solidFill>
                  <a:srgbClr val="0000FF"/>
                </a:solidFill>
                <a:latin typeface="Bookman Old Style" pitchFamily="18" charset="0"/>
              </a:rPr>
              <a:t>To come across the limitations of file systems, there are lot of researchers and software developers designed and developed various data models. </a:t>
            </a:r>
          </a:p>
          <a:p>
            <a:pPr>
              <a:lnSpc>
                <a:spcPct val="150000"/>
              </a:lnSpc>
              <a:buNone/>
            </a:pPr>
            <a:r>
              <a:rPr lang="en-US" dirty="0"/>
              <a:t>	</a:t>
            </a:r>
            <a:r>
              <a:rPr lang="en-US" sz="2400" dirty="0">
                <a:solidFill>
                  <a:srgbClr val="C00000"/>
                </a:solidFill>
                <a:latin typeface="Copperplate Gothic Light" pitchFamily="34" charset="0"/>
              </a:rPr>
              <a:t>The important and widely accepted models are:</a:t>
            </a:r>
          </a:p>
          <a:p>
            <a:pPr lvl="1" fontAlgn="base">
              <a:lnSpc>
                <a:spcPct val="150000"/>
              </a:lnSpc>
              <a:buClr>
                <a:srgbClr val="C00000"/>
              </a:buClr>
              <a:buFont typeface="Wingdings" pitchFamily="2" charset="2"/>
              <a:buChar char="ü"/>
            </a:pPr>
            <a:r>
              <a:rPr lang="en-US" dirty="0">
                <a:solidFill>
                  <a:srgbClr val="0000FF"/>
                </a:solidFill>
                <a:latin typeface="Bookman Old Style" pitchFamily="18" charset="0"/>
              </a:rPr>
              <a:t>Hierarchical</a:t>
            </a:r>
          </a:p>
          <a:p>
            <a:pPr lvl="1" fontAlgn="base">
              <a:lnSpc>
                <a:spcPct val="150000"/>
              </a:lnSpc>
              <a:buClr>
                <a:srgbClr val="C00000"/>
              </a:buClr>
              <a:buFont typeface="Wingdings" pitchFamily="2" charset="2"/>
              <a:buChar char="ü"/>
            </a:pPr>
            <a:r>
              <a:rPr lang="en-US" dirty="0">
                <a:solidFill>
                  <a:srgbClr val="0000FF"/>
                </a:solidFill>
                <a:latin typeface="Bookman Old Style" pitchFamily="18" charset="0"/>
              </a:rPr>
              <a:t>Network</a:t>
            </a:r>
          </a:p>
          <a:p>
            <a:pPr lvl="1" fontAlgn="base">
              <a:lnSpc>
                <a:spcPct val="150000"/>
              </a:lnSpc>
              <a:buClr>
                <a:srgbClr val="C00000"/>
              </a:buClr>
              <a:buFont typeface="Wingdings" pitchFamily="2" charset="2"/>
              <a:buChar char="ü"/>
            </a:pPr>
            <a:r>
              <a:rPr lang="en-US" dirty="0">
                <a:solidFill>
                  <a:srgbClr val="0000FF"/>
                </a:solidFill>
                <a:latin typeface="Bookman Old Style" pitchFamily="18" charset="0"/>
              </a:rPr>
              <a:t>Entity relationship</a:t>
            </a:r>
          </a:p>
          <a:p>
            <a:pPr lvl="1" fontAlgn="base">
              <a:lnSpc>
                <a:spcPct val="150000"/>
              </a:lnSpc>
              <a:buClr>
                <a:srgbClr val="C00000"/>
              </a:buClr>
              <a:buFont typeface="Wingdings" pitchFamily="2" charset="2"/>
              <a:buChar char="ü"/>
            </a:pPr>
            <a:r>
              <a:rPr lang="en-US" dirty="0">
                <a:solidFill>
                  <a:srgbClr val="0000FF"/>
                </a:solidFill>
                <a:latin typeface="Bookman Old Style" pitchFamily="18" charset="0"/>
              </a:rPr>
              <a:t>Relational</a:t>
            </a:r>
          </a:p>
          <a:p>
            <a:pPr lvl="1" fontAlgn="base">
              <a:lnSpc>
                <a:spcPct val="150000"/>
              </a:lnSpc>
              <a:buClr>
                <a:srgbClr val="C00000"/>
              </a:buClr>
              <a:buFont typeface="Wingdings" pitchFamily="2" charset="2"/>
              <a:buChar char="ü"/>
            </a:pPr>
            <a:r>
              <a:rPr lang="en-US" dirty="0">
                <a:solidFill>
                  <a:srgbClr val="0000FF"/>
                </a:solidFill>
                <a:latin typeface="Bookman Old Style" pitchFamily="18" charset="0"/>
              </a:rPr>
              <a:t>Object oriented</a:t>
            </a: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36</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0230" y="639014"/>
            <a:ext cx="10515600" cy="2190450"/>
          </a:xfrm>
        </p:spPr>
        <p:txBody>
          <a:bodyPr>
            <a:normAutofit/>
          </a:bodyPr>
          <a:lstStyle/>
          <a:p>
            <a:pPr>
              <a:buNone/>
            </a:pPr>
            <a:r>
              <a:rPr lang="en-US" sz="2400" b="1" dirty="0">
                <a:solidFill>
                  <a:srgbClr val="C00000"/>
                </a:solidFill>
                <a:latin typeface="Copperplate Gothic Light" pitchFamily="34" charset="0"/>
              </a:rPr>
              <a:t>Hierarchical Model</a:t>
            </a:r>
          </a:p>
          <a:p>
            <a:pPr lvl="1">
              <a:buClr>
                <a:srgbClr val="C00000"/>
              </a:buClr>
              <a:buFont typeface="Wingdings" pitchFamily="2" charset="2"/>
              <a:buChar char="ü"/>
            </a:pPr>
            <a:r>
              <a:rPr lang="en-US" sz="1800" dirty="0">
                <a:solidFill>
                  <a:srgbClr val="0000FF"/>
                </a:solidFill>
                <a:latin typeface="Bookman Old Style" pitchFamily="18" charset="0"/>
              </a:rPr>
              <a:t>The first and fore most model of the DBMS.</a:t>
            </a:r>
          </a:p>
          <a:p>
            <a:pPr lvl="1">
              <a:buClr>
                <a:srgbClr val="C00000"/>
              </a:buClr>
              <a:buFont typeface="Wingdings" pitchFamily="2" charset="2"/>
              <a:buChar char="ü"/>
            </a:pPr>
            <a:r>
              <a:rPr lang="en-US" sz="1800" dirty="0">
                <a:solidFill>
                  <a:srgbClr val="0000FF"/>
                </a:solidFill>
                <a:latin typeface="Bookman Old Style" pitchFamily="18" charset="0"/>
              </a:rPr>
              <a:t>This model organizes the data in the hierarchical tree structure.</a:t>
            </a:r>
          </a:p>
          <a:p>
            <a:pPr lvl="1">
              <a:buClr>
                <a:srgbClr val="C00000"/>
              </a:buClr>
              <a:buFont typeface="Wingdings" pitchFamily="2" charset="2"/>
              <a:buChar char="ü"/>
            </a:pPr>
            <a:r>
              <a:rPr lang="en-US" sz="1800" dirty="0">
                <a:solidFill>
                  <a:srgbClr val="0000FF"/>
                </a:solidFill>
                <a:latin typeface="Bookman Old Style" pitchFamily="18" charset="0"/>
              </a:rPr>
              <a:t>This model is easy to understand with real time examples site map of a website</a:t>
            </a:r>
          </a:p>
          <a:p>
            <a:pPr>
              <a:buNone/>
            </a:pPr>
            <a:r>
              <a:rPr lang="en-US" dirty="0">
                <a:solidFill>
                  <a:srgbClr val="C00000"/>
                </a:solidFill>
                <a:latin typeface="Copperplate Gothic Light" pitchFamily="34" charset="0"/>
              </a:rPr>
              <a:t>Example :  </a:t>
            </a:r>
            <a:r>
              <a:rPr lang="en-US" sz="1800" dirty="0">
                <a:solidFill>
                  <a:srgbClr val="0000FF"/>
                </a:solidFill>
                <a:latin typeface="Bookman Old Style" pitchFamily="18" charset="0"/>
              </a:rPr>
              <a:t>For example the following is the representation of 			        		  relationships present on online clothes shopping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37</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grpSp>
        <p:nvGrpSpPr>
          <p:cNvPr id="48" name="Group 47"/>
          <p:cNvGrpSpPr/>
          <p:nvPr/>
        </p:nvGrpSpPr>
        <p:grpSpPr>
          <a:xfrm>
            <a:off x="1017916" y="3338422"/>
            <a:ext cx="10090031" cy="2337760"/>
            <a:chOff x="517584" y="3321170"/>
            <a:chExt cx="10090031" cy="2337760"/>
          </a:xfrm>
        </p:grpSpPr>
        <p:sp>
          <p:nvSpPr>
            <p:cNvPr id="7" name="Rectangle 6"/>
            <p:cNvSpPr/>
            <p:nvPr/>
          </p:nvSpPr>
          <p:spPr>
            <a:xfrm>
              <a:off x="4560578" y="3321170"/>
              <a:ext cx="1762584" cy="258792"/>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CLOTHES</a:t>
              </a:r>
            </a:p>
          </p:txBody>
        </p:sp>
        <p:sp>
          <p:nvSpPr>
            <p:cNvPr id="8" name="Rectangle 7"/>
            <p:cNvSpPr/>
            <p:nvPr/>
          </p:nvSpPr>
          <p:spPr>
            <a:xfrm>
              <a:off x="2194065" y="4232695"/>
              <a:ext cx="1762584" cy="258792"/>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MEN</a:t>
              </a:r>
            </a:p>
          </p:txBody>
        </p:sp>
        <p:sp>
          <p:nvSpPr>
            <p:cNvPr id="9" name="Rectangle 8"/>
            <p:cNvSpPr/>
            <p:nvPr/>
          </p:nvSpPr>
          <p:spPr>
            <a:xfrm>
              <a:off x="7315280" y="4307458"/>
              <a:ext cx="1762584" cy="258792"/>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WOMEN</a:t>
              </a:r>
            </a:p>
          </p:txBody>
        </p:sp>
        <p:sp>
          <p:nvSpPr>
            <p:cNvPr id="10" name="Rectangle 9"/>
            <p:cNvSpPr/>
            <p:nvPr/>
          </p:nvSpPr>
          <p:spPr>
            <a:xfrm>
              <a:off x="517584" y="5092459"/>
              <a:ext cx="2168105" cy="471579"/>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PANT AND SHIT</a:t>
              </a:r>
            </a:p>
          </p:txBody>
        </p:sp>
        <p:sp>
          <p:nvSpPr>
            <p:cNvPr id="11" name="Rectangle 10"/>
            <p:cNvSpPr/>
            <p:nvPr/>
          </p:nvSpPr>
          <p:spPr>
            <a:xfrm>
              <a:off x="3108036" y="5106836"/>
              <a:ext cx="2663035" cy="457201"/>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VESTTI AND SHIRT</a:t>
              </a:r>
            </a:p>
          </p:txBody>
        </p:sp>
        <p:sp>
          <p:nvSpPr>
            <p:cNvPr id="12" name="Rectangle 11"/>
            <p:cNvSpPr/>
            <p:nvPr/>
          </p:nvSpPr>
          <p:spPr>
            <a:xfrm>
              <a:off x="5932178" y="5124093"/>
              <a:ext cx="1762584" cy="448572"/>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SAREE</a:t>
              </a:r>
            </a:p>
          </p:txBody>
        </p:sp>
        <p:sp>
          <p:nvSpPr>
            <p:cNvPr id="13" name="Rectangle 12"/>
            <p:cNvSpPr/>
            <p:nvPr/>
          </p:nvSpPr>
          <p:spPr>
            <a:xfrm>
              <a:off x="8845031" y="5233362"/>
              <a:ext cx="1762584" cy="425568"/>
            </a:xfrm>
            <a:prstGeom prst="rect">
              <a:avLst/>
            </a:prstGeom>
            <a:solidFill>
              <a:schemeClr val="accent2">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SALWAR</a:t>
              </a:r>
            </a:p>
          </p:txBody>
        </p:sp>
        <p:cxnSp>
          <p:nvCxnSpPr>
            <p:cNvPr id="15" name="Straight Arrow Connector 14"/>
            <p:cNvCxnSpPr>
              <a:stCxn id="7" idx="2"/>
              <a:endCxn id="8" idx="0"/>
            </p:cNvCxnSpPr>
            <p:nvPr/>
          </p:nvCxnSpPr>
          <p:spPr>
            <a:xfrm rot="5400000">
              <a:off x="3932248" y="2723072"/>
              <a:ext cx="652733" cy="236651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9" idx="0"/>
            </p:cNvCxnSpPr>
            <p:nvPr/>
          </p:nvCxnSpPr>
          <p:spPr>
            <a:xfrm rot="16200000" flipH="1">
              <a:off x="6455473" y="2566359"/>
              <a:ext cx="727496" cy="275470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10" idx="0"/>
            </p:cNvCxnSpPr>
            <p:nvPr/>
          </p:nvCxnSpPr>
          <p:spPr>
            <a:xfrm rot="5400000">
              <a:off x="2038011" y="4055113"/>
              <a:ext cx="600972" cy="147372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1" idx="0"/>
            </p:cNvCxnSpPr>
            <p:nvPr/>
          </p:nvCxnSpPr>
          <p:spPr>
            <a:xfrm rot="16200000" flipH="1">
              <a:off x="3449781" y="4117062"/>
              <a:ext cx="615349" cy="136419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rot="5400000">
              <a:off x="7226100" y="4153620"/>
              <a:ext cx="557843" cy="138310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3" idx="0"/>
            </p:cNvCxnSpPr>
            <p:nvPr/>
          </p:nvCxnSpPr>
          <p:spPr>
            <a:xfrm rot="16200000" flipH="1">
              <a:off x="8627891" y="4134930"/>
              <a:ext cx="667112" cy="152975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5057" y="793630"/>
            <a:ext cx="11008743" cy="5180133"/>
          </a:xfrm>
        </p:spPr>
        <p:txBody>
          <a:bodyPr>
            <a:normAutofit fontScale="92500" lnSpcReduction="20000"/>
          </a:bodyPr>
          <a:lstStyle/>
          <a:p>
            <a:pPr>
              <a:buNone/>
            </a:pPr>
            <a:r>
              <a:rPr lang="en-US" sz="2400" dirty="0">
                <a:solidFill>
                  <a:srgbClr val="C00000"/>
                </a:solidFill>
                <a:latin typeface="Copperplate Gothic Light" pitchFamily="34" charset="0"/>
              </a:rPr>
              <a:t>Features of a Hierarchical Model</a:t>
            </a:r>
          </a:p>
          <a:p>
            <a:pPr lvl="1">
              <a:lnSpc>
                <a:spcPct val="120000"/>
              </a:lnSpc>
              <a:buClr>
                <a:srgbClr val="C00000"/>
              </a:buClr>
              <a:buFont typeface="Wingdings" pitchFamily="2" charset="2"/>
              <a:buChar char="ü"/>
            </a:pPr>
            <a:endParaRPr lang="en-US" sz="1800" dirty="0">
              <a:solidFill>
                <a:srgbClr val="0000FF"/>
              </a:solidFill>
              <a:latin typeface="Bookman Old Style" pitchFamily="18" charset="0"/>
            </a:endParaRPr>
          </a:p>
          <a:p>
            <a:pPr lvl="1">
              <a:lnSpc>
                <a:spcPct val="120000"/>
              </a:lnSpc>
              <a:buClr>
                <a:srgbClr val="C00000"/>
              </a:buClr>
              <a:buFont typeface="Wingdings" pitchFamily="2" charset="2"/>
              <a:buChar char="ü"/>
            </a:pPr>
            <a:r>
              <a:rPr lang="en-US" sz="1900" dirty="0">
                <a:solidFill>
                  <a:srgbClr val="0000FF"/>
                </a:solidFill>
                <a:latin typeface="Bookman Old Style" pitchFamily="18" charset="0"/>
              </a:rPr>
              <a:t>One-to-many relationship:</a:t>
            </a:r>
          </a:p>
          <a:p>
            <a:pPr lvl="1">
              <a:lnSpc>
                <a:spcPct val="120000"/>
              </a:lnSpc>
              <a:buClr>
                <a:srgbClr val="C00000"/>
              </a:buClr>
              <a:buFont typeface="Wingdings" pitchFamily="2" charset="2"/>
              <a:buChar char="ü"/>
            </a:pPr>
            <a:r>
              <a:rPr lang="en-US" sz="1900" dirty="0">
                <a:solidFill>
                  <a:srgbClr val="0000FF"/>
                </a:solidFill>
                <a:latin typeface="Bookman Old Style" pitchFamily="18" charset="0"/>
              </a:rPr>
              <a:t>Parent-Child Relationship</a:t>
            </a:r>
          </a:p>
          <a:p>
            <a:pPr lvl="1">
              <a:lnSpc>
                <a:spcPct val="120000"/>
              </a:lnSpc>
              <a:buClr>
                <a:srgbClr val="C00000"/>
              </a:buClr>
              <a:buFont typeface="Wingdings" pitchFamily="2" charset="2"/>
              <a:buChar char="ü"/>
            </a:pPr>
            <a:r>
              <a:rPr lang="en-US" sz="1900" dirty="0">
                <a:solidFill>
                  <a:srgbClr val="0000FF"/>
                </a:solidFill>
                <a:latin typeface="Bookman Old Style" pitchFamily="18" charset="0"/>
              </a:rPr>
              <a:t>Deletion Problem:</a:t>
            </a:r>
          </a:p>
          <a:p>
            <a:pPr lvl="1">
              <a:lnSpc>
                <a:spcPct val="120000"/>
              </a:lnSpc>
              <a:buClr>
                <a:srgbClr val="C00000"/>
              </a:buClr>
              <a:buFont typeface="Wingdings" pitchFamily="2" charset="2"/>
              <a:buChar char="ü"/>
            </a:pPr>
            <a:r>
              <a:rPr lang="en-US" sz="1900" dirty="0">
                <a:solidFill>
                  <a:srgbClr val="0000FF"/>
                </a:solidFill>
                <a:latin typeface="Bookman Old Style" pitchFamily="18" charset="0"/>
              </a:rPr>
              <a:t>Pointers</a:t>
            </a:r>
          </a:p>
          <a:p>
            <a:pPr lvl="1">
              <a:buClr>
                <a:srgbClr val="C00000"/>
              </a:buClr>
              <a:buFont typeface="Wingdings" pitchFamily="2" charset="2"/>
              <a:buChar char="ü"/>
            </a:pPr>
            <a:endParaRPr lang="en-US" sz="1800" dirty="0">
              <a:solidFill>
                <a:srgbClr val="0000FF"/>
              </a:solidFill>
              <a:latin typeface="Bookman Old Style" pitchFamily="18" charset="0"/>
            </a:endParaRPr>
          </a:p>
          <a:p>
            <a:pPr lvl="1">
              <a:buClr>
                <a:srgbClr val="C00000"/>
              </a:buClr>
              <a:buNone/>
            </a:pPr>
            <a:r>
              <a:rPr lang="en-US" sz="1800" dirty="0">
                <a:solidFill>
                  <a:srgbClr val="C00000"/>
                </a:solidFill>
                <a:latin typeface="Copperplate Gothic Light" pitchFamily="34" charset="0"/>
              </a:rPr>
              <a:t>Advantages of Hierarchical Model</a:t>
            </a:r>
          </a:p>
          <a:p>
            <a:pPr lvl="1">
              <a:buClr>
                <a:srgbClr val="C00000"/>
              </a:buClr>
              <a:buNone/>
            </a:pPr>
            <a:endParaRPr lang="en-US" sz="1800" dirty="0">
              <a:solidFill>
                <a:srgbClr val="C00000"/>
              </a:solidFill>
              <a:latin typeface="Copperplate Gothic Light" pitchFamily="34" charset="0"/>
            </a:endParaRPr>
          </a:p>
          <a:p>
            <a:pPr lvl="2">
              <a:lnSpc>
                <a:spcPct val="120000"/>
              </a:lnSpc>
              <a:buClr>
                <a:srgbClr val="C00000"/>
              </a:buClr>
              <a:buFont typeface="Wingdings" pitchFamily="2" charset="2"/>
              <a:buChar char="ü"/>
            </a:pPr>
            <a:r>
              <a:rPr lang="en-US" sz="1900" dirty="0">
                <a:solidFill>
                  <a:srgbClr val="0000FF"/>
                </a:solidFill>
                <a:latin typeface="Bookman Old Style" pitchFamily="18" charset="0"/>
              </a:rPr>
              <a:t>Simple and fast traversal because of using tree structure</a:t>
            </a:r>
          </a:p>
          <a:p>
            <a:pPr lvl="2">
              <a:lnSpc>
                <a:spcPct val="120000"/>
              </a:lnSpc>
              <a:buClr>
                <a:srgbClr val="C00000"/>
              </a:buClr>
              <a:buFont typeface="Wingdings" pitchFamily="2" charset="2"/>
              <a:buChar char="ü"/>
            </a:pPr>
            <a:r>
              <a:rPr lang="en-US" sz="1900" dirty="0">
                <a:solidFill>
                  <a:srgbClr val="0000FF"/>
                </a:solidFill>
                <a:latin typeface="Bookman Old Style" pitchFamily="18" charset="0"/>
              </a:rPr>
              <a:t>Changes in parent node automatically reflected in child node</a:t>
            </a:r>
          </a:p>
          <a:p>
            <a:pPr lvl="1">
              <a:buClr>
                <a:srgbClr val="C00000"/>
              </a:buClr>
              <a:buNone/>
            </a:pPr>
            <a:endParaRPr lang="en-US" sz="1800" dirty="0">
              <a:solidFill>
                <a:srgbClr val="C00000"/>
              </a:solidFill>
              <a:latin typeface="Copperplate Gothic Light" pitchFamily="34" charset="0"/>
            </a:endParaRPr>
          </a:p>
          <a:p>
            <a:pPr lvl="1">
              <a:buClr>
                <a:srgbClr val="C00000"/>
              </a:buClr>
              <a:buNone/>
            </a:pPr>
            <a:r>
              <a:rPr lang="en-US" sz="1800" dirty="0">
                <a:solidFill>
                  <a:srgbClr val="C00000"/>
                </a:solidFill>
                <a:latin typeface="Copperplate Gothic Light" pitchFamily="34" charset="0"/>
              </a:rPr>
              <a:t>Disadvantages of Hierarchical Model	</a:t>
            </a:r>
          </a:p>
          <a:p>
            <a:pPr lvl="2">
              <a:lnSpc>
                <a:spcPct val="110000"/>
              </a:lnSpc>
              <a:buClr>
                <a:srgbClr val="C00000"/>
              </a:buClr>
              <a:buFont typeface="Wingdings" pitchFamily="2" charset="2"/>
              <a:buChar char="ü"/>
            </a:pPr>
            <a:endParaRPr lang="en-US" sz="1800" dirty="0">
              <a:solidFill>
                <a:srgbClr val="0000FF"/>
              </a:solidFill>
              <a:latin typeface="Bookman Old Style" pitchFamily="18" charset="0"/>
            </a:endParaRPr>
          </a:p>
          <a:p>
            <a:pPr lvl="2">
              <a:lnSpc>
                <a:spcPct val="120000"/>
              </a:lnSpc>
              <a:buClr>
                <a:srgbClr val="C00000"/>
              </a:buClr>
              <a:buFont typeface="Wingdings" pitchFamily="2" charset="2"/>
              <a:buChar char="ü"/>
            </a:pPr>
            <a:r>
              <a:rPr lang="en-US" sz="1900" dirty="0">
                <a:solidFill>
                  <a:srgbClr val="0000FF"/>
                </a:solidFill>
                <a:latin typeface="Bookman Old Style" pitchFamily="18" charset="0"/>
              </a:rPr>
              <a:t>Complexity</a:t>
            </a:r>
          </a:p>
          <a:p>
            <a:pPr lvl="2">
              <a:lnSpc>
                <a:spcPct val="120000"/>
              </a:lnSpc>
              <a:buClr>
                <a:srgbClr val="C00000"/>
              </a:buClr>
              <a:buFont typeface="Wingdings" pitchFamily="2" charset="2"/>
              <a:buChar char="ü"/>
            </a:pPr>
            <a:r>
              <a:rPr lang="en-US" sz="1900" dirty="0">
                <a:solidFill>
                  <a:srgbClr val="0000FF"/>
                </a:solidFill>
                <a:latin typeface="Bookman Old Style" pitchFamily="18" charset="0"/>
              </a:rPr>
              <a:t>Parent mode deleted automatically child node will be deleted</a:t>
            </a:r>
            <a:r>
              <a:rPr lang="en-US" sz="1900" dirty="0">
                <a:solidFill>
                  <a:srgbClr val="C00000"/>
                </a:solidFill>
                <a:latin typeface="Copperplate Gothic Light" pitchFamily="34" charset="0"/>
              </a:rPr>
              <a:t> </a:t>
            </a:r>
          </a:p>
          <a:p>
            <a:pPr lvl="1">
              <a:buClr>
                <a:srgbClr val="C00000"/>
              </a:buClr>
              <a:buNone/>
            </a:pPr>
            <a:r>
              <a:rPr lang="en-US" sz="1800" dirty="0">
                <a:solidFill>
                  <a:srgbClr val="C00000"/>
                </a:solidFill>
                <a:latin typeface="Copperplate Gothic Light" pitchFamily="34" charset="0"/>
              </a:rPr>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38</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714" y="725278"/>
            <a:ext cx="10515600" cy="2578639"/>
          </a:xfrm>
        </p:spPr>
        <p:txBody>
          <a:bodyPr>
            <a:normAutofit lnSpcReduction="10000"/>
          </a:bodyPr>
          <a:lstStyle/>
          <a:p>
            <a:pPr>
              <a:buNone/>
            </a:pPr>
            <a:r>
              <a:rPr lang="en-US" dirty="0">
                <a:solidFill>
                  <a:srgbClr val="C00000"/>
                </a:solidFill>
                <a:latin typeface="Copperplate Gothic Light" pitchFamily="34" charset="0"/>
              </a:rPr>
              <a:t>Network Model</a:t>
            </a:r>
          </a:p>
          <a:p>
            <a:pPr>
              <a:buClr>
                <a:srgbClr val="C00000"/>
              </a:buClr>
              <a:buFont typeface="Wingdings" pitchFamily="2" charset="2"/>
              <a:buChar char="ü"/>
            </a:pPr>
            <a:r>
              <a:rPr lang="en-US" sz="2000" dirty="0">
                <a:solidFill>
                  <a:srgbClr val="0000FF"/>
                </a:solidFill>
                <a:latin typeface="Bookman Old Style" pitchFamily="18" charset="0"/>
              </a:rPr>
              <a:t>Network model is an extension of hierarchical model.</a:t>
            </a:r>
          </a:p>
          <a:p>
            <a:pPr>
              <a:buClr>
                <a:srgbClr val="C00000"/>
              </a:buClr>
              <a:buFont typeface="Wingdings" pitchFamily="2" charset="2"/>
              <a:buChar char="ü"/>
            </a:pPr>
            <a:r>
              <a:rPr lang="en-US" sz="2000" dirty="0">
                <a:solidFill>
                  <a:srgbClr val="0000FF"/>
                </a:solidFill>
                <a:latin typeface="Bookman Old Style" pitchFamily="18" charset="0"/>
              </a:rPr>
              <a:t>This model was recommended as the best before relationship model.</a:t>
            </a:r>
          </a:p>
          <a:p>
            <a:pPr>
              <a:lnSpc>
                <a:spcPct val="100000"/>
              </a:lnSpc>
              <a:buClr>
                <a:srgbClr val="C00000"/>
              </a:buClr>
              <a:buFont typeface="Wingdings" pitchFamily="2" charset="2"/>
              <a:buChar char="ü"/>
            </a:pPr>
            <a:r>
              <a:rPr lang="en-US" sz="2000" dirty="0">
                <a:solidFill>
                  <a:srgbClr val="0000FF"/>
                </a:solidFill>
                <a:latin typeface="Bookman Old Style" pitchFamily="18" charset="0"/>
              </a:rPr>
              <a:t>Same like hierarchical model, the only difference between these two models are a record can have more than one parent  </a:t>
            </a:r>
          </a:p>
          <a:p>
            <a:pPr>
              <a:buClr>
                <a:srgbClr val="C00000"/>
              </a:buClr>
              <a:buFont typeface="Wingdings" pitchFamily="2" charset="2"/>
              <a:buChar char="ü"/>
            </a:pPr>
            <a:r>
              <a:rPr lang="en-US" sz="2000" dirty="0">
                <a:solidFill>
                  <a:srgbClr val="0000FF"/>
                </a:solidFill>
                <a:latin typeface="Bookman Old Style" pitchFamily="18" charset="0"/>
              </a:rPr>
              <a:t>For Example consider the following diagram a student entity has more than one parent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39</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grpSp>
        <p:nvGrpSpPr>
          <p:cNvPr id="25" name="Group 24"/>
          <p:cNvGrpSpPr/>
          <p:nvPr/>
        </p:nvGrpSpPr>
        <p:grpSpPr>
          <a:xfrm>
            <a:off x="3789872" y="3278039"/>
            <a:ext cx="4172309" cy="2838090"/>
            <a:chOff x="3142891" y="3053752"/>
            <a:chExt cx="4543244" cy="3137138"/>
          </a:xfrm>
        </p:grpSpPr>
        <p:sp>
          <p:nvSpPr>
            <p:cNvPr id="7" name="Rounded Rectangle 6"/>
            <p:cNvSpPr/>
            <p:nvPr/>
          </p:nvSpPr>
          <p:spPr>
            <a:xfrm>
              <a:off x="4502988" y="3053752"/>
              <a:ext cx="1733909" cy="508958"/>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COLLEGE</a:t>
              </a:r>
            </a:p>
          </p:txBody>
        </p:sp>
        <p:sp>
          <p:nvSpPr>
            <p:cNvPr id="8" name="Rounded Rectangle 7"/>
            <p:cNvSpPr/>
            <p:nvPr/>
          </p:nvSpPr>
          <p:spPr>
            <a:xfrm>
              <a:off x="4551871" y="5681932"/>
              <a:ext cx="1733909" cy="508958"/>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STUDENT</a:t>
              </a:r>
            </a:p>
          </p:txBody>
        </p:sp>
        <p:sp>
          <p:nvSpPr>
            <p:cNvPr id="9" name="Rounded Rectangle 8"/>
            <p:cNvSpPr/>
            <p:nvPr/>
          </p:nvSpPr>
          <p:spPr>
            <a:xfrm>
              <a:off x="3142891" y="4367842"/>
              <a:ext cx="1733909" cy="508958"/>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DEPARTMENT</a:t>
              </a:r>
            </a:p>
          </p:txBody>
        </p:sp>
        <p:sp>
          <p:nvSpPr>
            <p:cNvPr id="10" name="Rounded Rectangle 9"/>
            <p:cNvSpPr/>
            <p:nvPr/>
          </p:nvSpPr>
          <p:spPr>
            <a:xfrm>
              <a:off x="5952226" y="4373593"/>
              <a:ext cx="1733909" cy="508958"/>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latin typeface="Bookman Old Style" pitchFamily="18" charset="0"/>
                </a:rPr>
                <a:t>LIBRARY</a:t>
              </a:r>
            </a:p>
          </p:txBody>
        </p:sp>
        <p:cxnSp>
          <p:nvCxnSpPr>
            <p:cNvPr id="12" name="Straight Arrow Connector 11"/>
            <p:cNvCxnSpPr>
              <a:stCxn id="7" idx="2"/>
              <a:endCxn id="9" idx="0"/>
            </p:cNvCxnSpPr>
            <p:nvPr/>
          </p:nvCxnSpPr>
          <p:spPr>
            <a:xfrm rot="5400000">
              <a:off x="4287329" y="3285228"/>
              <a:ext cx="805132" cy="136009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0"/>
            </p:cNvCxnSpPr>
            <p:nvPr/>
          </p:nvCxnSpPr>
          <p:spPr>
            <a:xfrm rot="16200000" flipH="1">
              <a:off x="5689121" y="3243532"/>
              <a:ext cx="810883" cy="144923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8" idx="0"/>
            </p:cNvCxnSpPr>
            <p:nvPr/>
          </p:nvCxnSpPr>
          <p:spPr>
            <a:xfrm rot="16200000" flipH="1">
              <a:off x="4311770" y="4574876"/>
              <a:ext cx="805132" cy="140898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8" idx="0"/>
            </p:cNvCxnSpPr>
            <p:nvPr/>
          </p:nvCxnSpPr>
          <p:spPr>
            <a:xfrm rot="5400000">
              <a:off x="5719314" y="4582064"/>
              <a:ext cx="799381" cy="140035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54106"/>
            <a:ext cx="10515600" cy="5402243"/>
          </a:xfrm>
        </p:spPr>
        <p:txBody>
          <a:bodyPr>
            <a:normAutofit fontScale="85000" lnSpcReduction="10000"/>
          </a:bodyPr>
          <a:lstStyle/>
          <a:p>
            <a:pPr marL="0" indent="0">
              <a:lnSpc>
                <a:spcPct val="100000"/>
              </a:lnSpc>
              <a:buNone/>
            </a:pPr>
            <a:r>
              <a:rPr lang="en-US" sz="2400" dirty="0">
                <a:solidFill>
                  <a:srgbClr val="C00000"/>
                </a:solidFill>
                <a:latin typeface="Copperplate Gothic Light" panose="020E0507020206020404" pitchFamily="34" charset="0"/>
              </a:rPr>
              <a:t>What is File Processing / Management System? </a:t>
            </a:r>
            <a:br>
              <a:rPr lang="en-US" sz="2400" dirty="0">
                <a:latin typeface="Copperplate Gothic Light" panose="020E0507020206020404" pitchFamily="34" charset="0"/>
              </a:rPr>
            </a:br>
            <a:endParaRPr lang="en-US" sz="2400" dirty="0">
              <a:latin typeface="Copperplate Gothic Light" panose="020E0507020206020404" pitchFamily="34" charset="0"/>
            </a:endParaRPr>
          </a:p>
          <a:p>
            <a:pPr marL="0" indent="0">
              <a:lnSpc>
                <a:spcPct val="120000"/>
              </a:lnSpc>
              <a:buNone/>
            </a:pPr>
            <a:r>
              <a:rPr lang="en-US" sz="1800" dirty="0">
                <a:solidFill>
                  <a:srgbClr val="0000FF"/>
                </a:solidFill>
                <a:latin typeface="Bookman Old Style" panose="02050604050505020204" pitchFamily="18" charset="0"/>
              </a:rPr>
              <a:t>A File Processing / Management system is a DBMS that allows access to single files or tables at a time. In a File System, data is directly stored in set of files. </a:t>
            </a:r>
          </a:p>
          <a:p>
            <a:pPr marL="0" indent="0">
              <a:lnSpc>
                <a:spcPct val="120000"/>
              </a:lnSpc>
              <a:buNone/>
            </a:pPr>
            <a:r>
              <a:rPr lang="en-US" sz="1800" dirty="0">
                <a:solidFill>
                  <a:srgbClr val="0000FF"/>
                </a:solidFill>
                <a:latin typeface="Bookman Old Style" panose="02050604050505020204" pitchFamily="18" charset="0"/>
              </a:rPr>
              <a:t>It contains flat files that have no relation to other files (when only one table is stored in single file, then this file is known as flat file). </a:t>
            </a:r>
          </a:p>
          <a:p>
            <a:pPr marL="0" indent="0">
              <a:lnSpc>
                <a:spcPct val="100000"/>
              </a:lnSpc>
              <a:buNone/>
            </a:pPr>
            <a:endParaRPr lang="en-US" sz="1800" b="1" dirty="0">
              <a:solidFill>
                <a:srgbClr val="C00000"/>
              </a:solidFill>
              <a:latin typeface="Bookman Old Style" panose="02050604050505020204" pitchFamily="18" charset="0"/>
            </a:endParaRPr>
          </a:p>
          <a:p>
            <a:pPr marL="0" indent="0">
              <a:lnSpc>
                <a:spcPct val="100000"/>
              </a:lnSpc>
              <a:buNone/>
            </a:pPr>
            <a:r>
              <a:rPr lang="en-US" sz="2400" dirty="0">
                <a:solidFill>
                  <a:srgbClr val="C00000"/>
                </a:solidFill>
                <a:latin typeface="Copperplate Gothic Light" panose="020E0507020206020404" pitchFamily="34" charset="0"/>
              </a:rPr>
              <a:t>Limitations of File Processing System</a:t>
            </a:r>
          </a:p>
          <a:p>
            <a:pPr lvl="1">
              <a:lnSpc>
                <a:spcPct val="100000"/>
              </a:lnSpc>
              <a:buClr>
                <a:srgbClr val="C00000"/>
              </a:buClr>
              <a:buFont typeface="Wingdings" panose="05000000000000000000" pitchFamily="2" charset="2"/>
              <a:buChar char="ü"/>
            </a:pPr>
            <a:endParaRPr lang="en-IN" sz="1800" dirty="0">
              <a:solidFill>
                <a:srgbClr val="0000FF"/>
              </a:solidFill>
              <a:latin typeface="Bookman Old Style" panose="02050604050505020204" pitchFamily="18" charset="0"/>
            </a:endParaRPr>
          </a:p>
          <a:p>
            <a:pPr lvl="1">
              <a:lnSpc>
                <a:spcPct val="160000"/>
              </a:lnSpc>
              <a:buClr>
                <a:srgbClr val="C00000"/>
              </a:buClr>
              <a:buFont typeface="Wingdings" panose="05000000000000000000" pitchFamily="2" charset="2"/>
              <a:buChar char="ü"/>
            </a:pPr>
            <a:r>
              <a:rPr lang="en-IN" sz="1800" dirty="0">
                <a:solidFill>
                  <a:srgbClr val="0000FF"/>
                </a:solidFill>
                <a:latin typeface="Bookman Old Style" panose="02050604050505020204" pitchFamily="18" charset="0"/>
              </a:rPr>
              <a:t>Data redundancy</a:t>
            </a:r>
          </a:p>
          <a:p>
            <a:pPr lvl="1">
              <a:lnSpc>
                <a:spcPct val="160000"/>
              </a:lnSpc>
              <a:buClr>
                <a:srgbClr val="C00000"/>
              </a:buClr>
              <a:buFont typeface="Wingdings" panose="05000000000000000000" pitchFamily="2" charset="2"/>
              <a:buChar char="ü"/>
            </a:pPr>
            <a:r>
              <a:rPr lang="en-IN" sz="1800" dirty="0">
                <a:solidFill>
                  <a:srgbClr val="0000FF"/>
                </a:solidFill>
                <a:latin typeface="Bookman Old Style" panose="02050604050505020204" pitchFamily="18" charset="0"/>
              </a:rPr>
              <a:t>Data inconsistency</a:t>
            </a:r>
          </a:p>
          <a:p>
            <a:pPr lvl="1">
              <a:lnSpc>
                <a:spcPct val="160000"/>
              </a:lnSpc>
              <a:buClr>
                <a:srgbClr val="C00000"/>
              </a:buClr>
              <a:buFont typeface="Wingdings" panose="05000000000000000000" pitchFamily="2" charset="2"/>
              <a:buChar char="ü"/>
            </a:pPr>
            <a:r>
              <a:rPr lang="en-IN" sz="1800" dirty="0">
                <a:solidFill>
                  <a:srgbClr val="0000FF"/>
                </a:solidFill>
                <a:latin typeface="Bookman Old Style" panose="02050604050505020204" pitchFamily="18" charset="0"/>
              </a:rPr>
              <a:t>Data Isolation</a:t>
            </a:r>
          </a:p>
          <a:p>
            <a:pPr lvl="1">
              <a:lnSpc>
                <a:spcPct val="160000"/>
              </a:lnSpc>
              <a:buClr>
                <a:srgbClr val="C00000"/>
              </a:buClr>
              <a:buFont typeface="Wingdings" panose="05000000000000000000" pitchFamily="2" charset="2"/>
              <a:buChar char="ü"/>
            </a:pPr>
            <a:r>
              <a:rPr lang="en-IN" sz="1800" dirty="0">
                <a:solidFill>
                  <a:srgbClr val="0000FF"/>
                </a:solidFill>
                <a:latin typeface="Bookman Old Style" panose="02050604050505020204" pitchFamily="18" charset="0"/>
              </a:rPr>
              <a:t>Data Dependency on application programs</a:t>
            </a:r>
          </a:p>
          <a:p>
            <a:pPr lvl="1">
              <a:lnSpc>
                <a:spcPct val="160000"/>
              </a:lnSpc>
              <a:buClr>
                <a:srgbClr val="C00000"/>
              </a:buClr>
              <a:buFont typeface="Wingdings" panose="05000000000000000000" pitchFamily="2" charset="2"/>
              <a:buChar char="ü"/>
            </a:pPr>
            <a:r>
              <a:rPr lang="en-IN" sz="1800" dirty="0">
                <a:solidFill>
                  <a:srgbClr val="0000FF"/>
                </a:solidFill>
                <a:latin typeface="Bookman Old Style" panose="02050604050505020204" pitchFamily="18" charset="0"/>
              </a:rPr>
              <a:t>Atomicity</a:t>
            </a:r>
          </a:p>
          <a:p>
            <a:pPr lvl="1">
              <a:lnSpc>
                <a:spcPct val="160000"/>
              </a:lnSpc>
              <a:buClr>
                <a:srgbClr val="C00000"/>
              </a:buClr>
              <a:buFont typeface="Wingdings" panose="05000000000000000000" pitchFamily="2" charset="2"/>
              <a:buChar char="ü"/>
            </a:pPr>
            <a:r>
              <a:rPr lang="en-IN" sz="1800" dirty="0">
                <a:solidFill>
                  <a:srgbClr val="0000FF"/>
                </a:solidFill>
                <a:latin typeface="Bookman Old Style" panose="02050604050505020204" pitchFamily="18" charset="0"/>
              </a:rPr>
              <a:t>Data Security</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a:t>
            </a:fld>
            <a:endParaRPr lang="en-IN"/>
          </a:p>
        </p:txBody>
      </p:sp>
      <p:sp>
        <p:nvSpPr>
          <p:cNvPr id="6" name="Rectangle 5"/>
          <p:cNvSpPr/>
          <p:nvPr/>
        </p:nvSpPr>
        <p:spPr>
          <a:xfrm>
            <a:off x="0" y="0"/>
            <a:ext cx="10972800" cy="954107"/>
          </a:xfrm>
          <a:prstGeom prst="rect">
            <a:avLst/>
          </a:prstGeom>
        </p:spPr>
        <p:txBody>
          <a:bodyPr wrap="square">
            <a:spAutoFit/>
          </a:bodyPr>
          <a:lstStyle/>
          <a:p>
            <a:r>
              <a:rPr lang="en-US" sz="2800" dirty="0">
                <a:solidFill>
                  <a:srgbClr val="FF0000"/>
                </a:solidFill>
                <a:latin typeface="Copperplate Gothic Light" panose="020E0507020206020404" pitchFamily="34" charset="0"/>
              </a:rPr>
              <a:t>S-1 	SLO-2 : 	Advantage of DBMS over File Processing 			System</a:t>
            </a:r>
          </a:p>
        </p:txBody>
      </p:sp>
    </p:spTree>
    <p:extLst>
      <p:ext uri="{BB962C8B-B14F-4D97-AF65-F5344CB8AC3E}">
        <p14:creationId xmlns:p14="http://schemas.microsoft.com/office/powerpoint/2010/main" val="2101405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0782" y="1182478"/>
            <a:ext cx="10515600" cy="4351338"/>
          </a:xfrm>
        </p:spPr>
        <p:txBody>
          <a:bodyPr>
            <a:noAutofit/>
          </a:bodyPr>
          <a:lstStyle/>
          <a:p>
            <a:pPr>
              <a:lnSpc>
                <a:spcPct val="150000"/>
              </a:lnSpc>
              <a:buNone/>
            </a:pPr>
            <a:r>
              <a:rPr lang="en-US" sz="2000" dirty="0">
                <a:solidFill>
                  <a:srgbClr val="C00000"/>
                </a:solidFill>
                <a:latin typeface="Copperplate Gothic Light" pitchFamily="34" charset="0"/>
              </a:rPr>
              <a:t>Features of a Network Model</a:t>
            </a:r>
          </a:p>
          <a:p>
            <a:pPr lvl="1">
              <a:lnSpc>
                <a:spcPct val="150000"/>
              </a:lnSpc>
              <a:buClr>
                <a:srgbClr val="C00000"/>
              </a:buClr>
              <a:buFont typeface="Wingdings" pitchFamily="2" charset="2"/>
              <a:buChar char="ü"/>
            </a:pPr>
            <a:r>
              <a:rPr lang="en-US" sz="1800" dirty="0">
                <a:solidFill>
                  <a:srgbClr val="0000FF"/>
                </a:solidFill>
                <a:latin typeface="Bookman Old Style" pitchFamily="18" charset="0"/>
              </a:rPr>
              <a:t>Manage  to Merge more Relationships</a:t>
            </a:r>
          </a:p>
          <a:p>
            <a:pPr lvl="1">
              <a:lnSpc>
                <a:spcPct val="150000"/>
              </a:lnSpc>
              <a:buClr>
                <a:srgbClr val="C00000"/>
              </a:buClr>
              <a:buFont typeface="Wingdings" pitchFamily="2" charset="2"/>
              <a:buChar char="ü"/>
            </a:pPr>
            <a:r>
              <a:rPr lang="en-US" sz="1800" dirty="0">
                <a:solidFill>
                  <a:srgbClr val="0000FF"/>
                </a:solidFill>
                <a:latin typeface="Bookman Old Style" pitchFamily="18" charset="0"/>
              </a:rPr>
              <a:t>More paths</a:t>
            </a:r>
          </a:p>
          <a:p>
            <a:pPr lvl="1">
              <a:lnSpc>
                <a:spcPct val="150000"/>
              </a:lnSpc>
              <a:buClr>
                <a:srgbClr val="C00000"/>
              </a:buClr>
              <a:buFont typeface="Wingdings" pitchFamily="2" charset="2"/>
              <a:buChar char="ü"/>
            </a:pPr>
            <a:r>
              <a:rPr lang="en-US" sz="1800" dirty="0">
                <a:solidFill>
                  <a:srgbClr val="0000FF"/>
                </a:solidFill>
                <a:latin typeface="Bookman Old Style" pitchFamily="18" charset="0"/>
              </a:rPr>
              <a:t>Circular Linked List</a:t>
            </a:r>
          </a:p>
          <a:p>
            <a:pPr lvl="1">
              <a:lnSpc>
                <a:spcPct val="150000"/>
              </a:lnSpc>
              <a:buClr>
                <a:srgbClr val="C00000"/>
              </a:buClr>
              <a:buNone/>
            </a:pPr>
            <a:r>
              <a:rPr lang="en-US" sz="2000" dirty="0">
                <a:solidFill>
                  <a:srgbClr val="C00000"/>
                </a:solidFill>
                <a:latin typeface="Copperplate Gothic Light" pitchFamily="34" charset="0"/>
              </a:rPr>
              <a:t>Advantages of Network Model</a:t>
            </a:r>
          </a:p>
          <a:p>
            <a:pPr lvl="1">
              <a:lnSpc>
                <a:spcPct val="150000"/>
              </a:lnSpc>
              <a:buClr>
                <a:srgbClr val="C00000"/>
              </a:buClr>
              <a:buFont typeface="Wingdings" pitchFamily="2" charset="2"/>
              <a:buChar char="ü"/>
            </a:pPr>
            <a:r>
              <a:rPr lang="en-US" sz="1800" dirty="0">
                <a:solidFill>
                  <a:srgbClr val="0000FF"/>
                </a:solidFill>
                <a:latin typeface="Bookman Old Style" pitchFamily="18" charset="0"/>
              </a:rPr>
              <a:t>Data access is faster </a:t>
            </a:r>
          </a:p>
          <a:p>
            <a:pPr lvl="1">
              <a:lnSpc>
                <a:spcPct val="150000"/>
              </a:lnSpc>
              <a:buClr>
                <a:srgbClr val="C00000"/>
              </a:buClr>
              <a:buFont typeface="Wingdings" pitchFamily="2" charset="2"/>
              <a:buChar char="ü"/>
            </a:pPr>
            <a:r>
              <a:rPr lang="en-US" sz="1800" dirty="0">
                <a:solidFill>
                  <a:srgbClr val="0000FF"/>
                </a:solidFill>
                <a:latin typeface="Bookman Old Style" pitchFamily="18" charset="0"/>
              </a:rPr>
              <a:t>Because of parent child relationship , the changes in parent reflect in child </a:t>
            </a:r>
          </a:p>
          <a:p>
            <a:pPr lvl="1">
              <a:lnSpc>
                <a:spcPct val="150000"/>
              </a:lnSpc>
              <a:buClr>
                <a:srgbClr val="C00000"/>
              </a:buClr>
              <a:buNone/>
            </a:pPr>
            <a:r>
              <a:rPr lang="en-US" sz="2000" dirty="0">
                <a:solidFill>
                  <a:srgbClr val="C00000"/>
                </a:solidFill>
                <a:latin typeface="Copperplate Gothic Light" pitchFamily="34" charset="0"/>
              </a:rPr>
              <a:t>Disadvantages of Network Model</a:t>
            </a:r>
          </a:p>
          <a:p>
            <a:pPr lvl="1">
              <a:lnSpc>
                <a:spcPct val="150000"/>
              </a:lnSpc>
              <a:buClr>
                <a:srgbClr val="C00000"/>
              </a:buClr>
              <a:buFont typeface="Wingdings" pitchFamily="2" charset="2"/>
              <a:buChar char="ü"/>
            </a:pPr>
            <a:r>
              <a:rPr lang="en-US" sz="1800" dirty="0">
                <a:solidFill>
                  <a:srgbClr val="0000FF"/>
                </a:solidFill>
                <a:latin typeface="Bookman Old Style" pitchFamily="18" charset="0"/>
              </a:rPr>
              <a:t>More complex because of more and more relations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40</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5505" y="836762"/>
            <a:ext cx="10515600" cy="5512280"/>
          </a:xfrm>
        </p:spPr>
        <p:txBody>
          <a:bodyPr>
            <a:normAutofit/>
          </a:bodyPr>
          <a:lstStyle/>
          <a:p>
            <a:pPr>
              <a:buNone/>
            </a:pPr>
            <a:r>
              <a:rPr lang="en-US" sz="2400" b="1" dirty="0">
                <a:solidFill>
                  <a:srgbClr val="C00000"/>
                </a:solidFill>
                <a:latin typeface="Copperplate Gothic Light" pitchFamily="34" charset="0"/>
              </a:rPr>
              <a:t>Entity-Relationship Model (ER Model)</a:t>
            </a:r>
          </a:p>
          <a:p>
            <a:pPr>
              <a:buNone/>
            </a:pPr>
            <a:endParaRPr lang="en-US" sz="1050" b="1" dirty="0">
              <a:solidFill>
                <a:srgbClr val="C00000"/>
              </a:solidFill>
              <a:latin typeface="Copperplate Gothic Light" pitchFamily="34" charset="0"/>
            </a:endParaRP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This model is a high level data model</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Represents the real – world problem as a pictorial representation</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Easy to understand by the developers about the specification</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It is like a visualization tool to represent a specific database</a:t>
            </a:r>
          </a:p>
          <a:p>
            <a:pPr lvl="1">
              <a:buClr>
                <a:srgbClr val="C00000"/>
              </a:buClr>
              <a:buFont typeface="Wingdings" pitchFamily="2" charset="2"/>
              <a:buChar char="ü"/>
            </a:pPr>
            <a:endParaRPr lang="en-US" sz="2000" dirty="0">
              <a:solidFill>
                <a:srgbClr val="0000FF"/>
              </a:solidFill>
              <a:latin typeface="Bookman Old Style" pitchFamily="18" charset="0"/>
            </a:endParaRPr>
          </a:p>
          <a:p>
            <a:pPr lvl="1">
              <a:buClr>
                <a:srgbClr val="C00000"/>
              </a:buClr>
              <a:buFont typeface="Wingdings" pitchFamily="2" charset="2"/>
              <a:buChar char="ü"/>
            </a:pPr>
            <a:r>
              <a:rPr lang="en-US" sz="2000" dirty="0">
                <a:solidFill>
                  <a:srgbClr val="0000FF"/>
                </a:solidFill>
                <a:latin typeface="Bookman Old Style" pitchFamily="18" charset="0"/>
              </a:rPr>
              <a:t>It contains three components</a:t>
            </a:r>
          </a:p>
          <a:p>
            <a:pPr marL="1371600" lvl="2" indent="-457200">
              <a:lnSpc>
                <a:spcPct val="160000"/>
              </a:lnSpc>
              <a:buClr>
                <a:srgbClr val="C00000"/>
              </a:buClr>
              <a:buFont typeface="+mj-lt"/>
              <a:buAutoNum type="arabicPeriod"/>
            </a:pPr>
            <a:r>
              <a:rPr lang="en-US" dirty="0">
                <a:solidFill>
                  <a:srgbClr val="0000FF"/>
                </a:solidFill>
                <a:latin typeface="Bookman Old Style" pitchFamily="18" charset="0"/>
              </a:rPr>
              <a:t>Entities</a:t>
            </a:r>
          </a:p>
          <a:p>
            <a:pPr marL="1371600" lvl="2" indent="-457200">
              <a:lnSpc>
                <a:spcPct val="160000"/>
              </a:lnSpc>
              <a:buClr>
                <a:srgbClr val="C00000"/>
              </a:buClr>
              <a:buFont typeface="+mj-lt"/>
              <a:buAutoNum type="arabicPeriod"/>
            </a:pPr>
            <a:r>
              <a:rPr lang="en-US" dirty="0">
                <a:solidFill>
                  <a:srgbClr val="0000FF"/>
                </a:solidFill>
                <a:latin typeface="Bookman Old Style" pitchFamily="18" charset="0"/>
              </a:rPr>
              <a:t>Attributes</a:t>
            </a:r>
          </a:p>
          <a:p>
            <a:pPr marL="1371600" lvl="2" indent="-457200">
              <a:lnSpc>
                <a:spcPct val="160000"/>
              </a:lnSpc>
              <a:buClr>
                <a:srgbClr val="C00000"/>
              </a:buClr>
              <a:buFont typeface="+mj-lt"/>
              <a:buAutoNum type="arabicPeriod"/>
            </a:pPr>
            <a:r>
              <a:rPr lang="en-US" dirty="0">
                <a:solidFill>
                  <a:srgbClr val="0000FF"/>
                </a:solidFill>
                <a:latin typeface="Bookman Old Style" pitchFamily="18" charset="0"/>
              </a:rPr>
              <a:t>Relationships</a:t>
            </a:r>
          </a:p>
          <a:p>
            <a:pPr>
              <a:buNone/>
            </a:pPr>
            <a:endParaRPr lang="en-US" b="1" dirty="0"/>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41</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954" y="595881"/>
            <a:ext cx="10515600" cy="447915"/>
          </a:xfrm>
        </p:spPr>
        <p:txBody>
          <a:bodyPr>
            <a:normAutofit/>
          </a:bodyPr>
          <a:lstStyle/>
          <a:p>
            <a:pPr>
              <a:buNone/>
            </a:pPr>
            <a:r>
              <a:rPr lang="en-US" sz="2000" dirty="0">
                <a:solidFill>
                  <a:srgbClr val="C00000"/>
                </a:solidFill>
                <a:latin typeface="Copperplate Gothic Light" pitchFamily="34" charset="0"/>
              </a:rPr>
              <a:t>Example for ER Diagram ( Faculty and Department entity set)</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42</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
        <p:nvSpPr>
          <p:cNvPr id="7" name="Rectangle 6"/>
          <p:cNvSpPr/>
          <p:nvPr/>
        </p:nvSpPr>
        <p:spPr>
          <a:xfrm>
            <a:off x="1395605" y="2717321"/>
            <a:ext cx="2871469" cy="888521"/>
          </a:xfrm>
          <a:prstGeom prst="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Copperplate Gothic Light" pitchFamily="34" charset="0"/>
              </a:rPr>
              <a:t>Faculty </a:t>
            </a:r>
          </a:p>
        </p:txBody>
      </p:sp>
      <p:sp>
        <p:nvSpPr>
          <p:cNvPr id="9" name="Rectangle 8"/>
          <p:cNvSpPr/>
          <p:nvPr/>
        </p:nvSpPr>
        <p:spPr>
          <a:xfrm>
            <a:off x="7405341" y="2714444"/>
            <a:ext cx="2871469" cy="888521"/>
          </a:xfrm>
          <a:prstGeom prst="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Copperplate Gothic Light" pitchFamily="34" charset="0"/>
              </a:rPr>
              <a:t>Department </a:t>
            </a:r>
          </a:p>
        </p:txBody>
      </p:sp>
      <p:sp>
        <p:nvSpPr>
          <p:cNvPr id="10" name="Diamond 9"/>
          <p:cNvSpPr/>
          <p:nvPr/>
        </p:nvSpPr>
        <p:spPr>
          <a:xfrm>
            <a:off x="4761783" y="2285999"/>
            <a:ext cx="2147977" cy="1751162"/>
          </a:xfrm>
          <a:prstGeom prst="diamond">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pperplate Gothic Light" pitchFamily="34" charset="0"/>
              </a:rPr>
              <a:t>Works for</a:t>
            </a:r>
          </a:p>
        </p:txBody>
      </p:sp>
      <p:cxnSp>
        <p:nvCxnSpPr>
          <p:cNvPr id="12" name="Straight Connector 11"/>
          <p:cNvCxnSpPr>
            <a:stCxn id="7" idx="3"/>
            <a:endCxn id="10" idx="1"/>
          </p:cNvCxnSpPr>
          <p:nvPr/>
        </p:nvCxnSpPr>
        <p:spPr>
          <a:xfrm flipV="1">
            <a:off x="4267074" y="3161580"/>
            <a:ext cx="494709" cy="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3"/>
            <a:endCxn id="9" idx="1"/>
          </p:cNvCxnSpPr>
          <p:nvPr/>
        </p:nvCxnSpPr>
        <p:spPr>
          <a:xfrm flipV="1">
            <a:off x="6909760" y="3158705"/>
            <a:ext cx="495581" cy="287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72529" y="1354347"/>
            <a:ext cx="2070340" cy="724619"/>
          </a:xfrm>
          <a:prstGeom prst="ellipse">
            <a:avLst/>
          </a:prstGeom>
          <a:solidFill>
            <a:schemeClr val="accent1">
              <a:lumMod val="40000"/>
              <a:lumOff val="60000"/>
            </a:schemeClr>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FF"/>
                </a:solidFill>
                <a:latin typeface="Bookman Old Style" pitchFamily="18" charset="0"/>
              </a:rPr>
              <a:t>Faculty_Id</a:t>
            </a:r>
            <a:endParaRPr lang="en-US" sz="1600" dirty="0">
              <a:solidFill>
                <a:srgbClr val="0000FF"/>
              </a:solidFill>
              <a:latin typeface="Bookman Old Style" pitchFamily="18" charset="0"/>
            </a:endParaRPr>
          </a:p>
        </p:txBody>
      </p:sp>
      <p:sp>
        <p:nvSpPr>
          <p:cNvPr id="17" name="Oval 16"/>
          <p:cNvSpPr/>
          <p:nvPr/>
        </p:nvSpPr>
        <p:spPr>
          <a:xfrm>
            <a:off x="2541916" y="1265207"/>
            <a:ext cx="2487283" cy="724619"/>
          </a:xfrm>
          <a:prstGeom prst="ellipse">
            <a:avLst/>
          </a:prstGeom>
          <a:solidFill>
            <a:schemeClr val="accent1">
              <a:lumMod val="40000"/>
              <a:lumOff val="60000"/>
            </a:schemeClr>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FF"/>
                </a:solidFill>
                <a:latin typeface="Bookman Old Style" pitchFamily="18" charset="0"/>
              </a:rPr>
              <a:t>Faculty_Name</a:t>
            </a:r>
            <a:endParaRPr lang="en-US" sz="1600" dirty="0">
              <a:solidFill>
                <a:srgbClr val="0000FF"/>
              </a:solidFill>
              <a:latin typeface="Bookman Old Style" pitchFamily="18" charset="0"/>
            </a:endParaRPr>
          </a:p>
        </p:txBody>
      </p:sp>
      <p:sp>
        <p:nvSpPr>
          <p:cNvPr id="18" name="Oval 17"/>
          <p:cNvSpPr/>
          <p:nvPr/>
        </p:nvSpPr>
        <p:spPr>
          <a:xfrm>
            <a:off x="201283" y="4091796"/>
            <a:ext cx="1843177" cy="724619"/>
          </a:xfrm>
          <a:prstGeom prst="ellipse">
            <a:avLst/>
          </a:prstGeom>
          <a:solidFill>
            <a:schemeClr val="accent1">
              <a:lumMod val="40000"/>
              <a:lumOff val="60000"/>
            </a:schemeClr>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latin typeface="Bookman Old Style" pitchFamily="18" charset="0"/>
              </a:rPr>
              <a:t>Phone_ No</a:t>
            </a:r>
          </a:p>
        </p:txBody>
      </p:sp>
      <p:sp>
        <p:nvSpPr>
          <p:cNvPr id="19" name="Oval 18"/>
          <p:cNvSpPr/>
          <p:nvPr/>
        </p:nvSpPr>
        <p:spPr>
          <a:xfrm>
            <a:off x="1242204" y="5443268"/>
            <a:ext cx="2406771" cy="724619"/>
          </a:xfrm>
          <a:prstGeom prst="ellipse">
            <a:avLst/>
          </a:prstGeom>
          <a:solidFill>
            <a:schemeClr val="accent1">
              <a:lumMod val="40000"/>
              <a:lumOff val="60000"/>
            </a:schemeClr>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FF"/>
                </a:solidFill>
                <a:latin typeface="Bookman Old Style" pitchFamily="18" charset="0"/>
              </a:rPr>
              <a:t>Date_of</a:t>
            </a:r>
            <a:r>
              <a:rPr lang="en-US" sz="1600" dirty="0">
                <a:solidFill>
                  <a:srgbClr val="0000FF"/>
                </a:solidFill>
                <a:latin typeface="Bookman Old Style" pitchFamily="18" charset="0"/>
              </a:rPr>
              <a:t>_ Birth</a:t>
            </a:r>
          </a:p>
        </p:txBody>
      </p:sp>
      <p:sp>
        <p:nvSpPr>
          <p:cNvPr id="20" name="Oval 19"/>
          <p:cNvSpPr/>
          <p:nvPr/>
        </p:nvSpPr>
        <p:spPr>
          <a:xfrm>
            <a:off x="3295292" y="4520241"/>
            <a:ext cx="1595887" cy="724619"/>
          </a:xfrm>
          <a:prstGeom prst="ellipse">
            <a:avLst/>
          </a:prstGeom>
          <a:solidFill>
            <a:schemeClr val="accent1">
              <a:lumMod val="40000"/>
              <a:lumOff val="60000"/>
            </a:schemeClr>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latin typeface="Bookman Old Style" pitchFamily="18" charset="0"/>
              </a:rPr>
              <a:t>Salary</a:t>
            </a:r>
          </a:p>
        </p:txBody>
      </p:sp>
      <p:cxnSp>
        <p:nvCxnSpPr>
          <p:cNvPr id="22" name="Straight Connector 21"/>
          <p:cNvCxnSpPr>
            <a:stCxn id="16" idx="4"/>
            <a:endCxn id="7" idx="0"/>
          </p:cNvCxnSpPr>
          <p:nvPr/>
        </p:nvCxnSpPr>
        <p:spPr>
          <a:xfrm rot="16200000" flipH="1">
            <a:off x="1700342" y="1586322"/>
            <a:ext cx="638355" cy="1623641"/>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rot="16200000" flipV="1">
            <a:off x="8282298" y="2155665"/>
            <a:ext cx="1101304" cy="1625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2"/>
            <a:endCxn id="18" idx="0"/>
          </p:cNvCxnSpPr>
          <p:nvPr/>
        </p:nvCxnSpPr>
        <p:spPr>
          <a:xfrm rot="5400000">
            <a:off x="1734129" y="2994585"/>
            <a:ext cx="485954" cy="170846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2"/>
            <a:endCxn id="19" idx="0"/>
          </p:cNvCxnSpPr>
          <p:nvPr/>
        </p:nvCxnSpPr>
        <p:spPr>
          <a:xfrm rot="5400000">
            <a:off x="1719752" y="4331680"/>
            <a:ext cx="1837426" cy="38575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2"/>
            <a:endCxn id="20" idx="0"/>
          </p:cNvCxnSpPr>
          <p:nvPr/>
        </p:nvCxnSpPr>
        <p:spPr>
          <a:xfrm rot="16200000" flipH="1">
            <a:off x="3005089" y="3432093"/>
            <a:ext cx="914399" cy="126189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927677" y="905773"/>
            <a:ext cx="1811547" cy="6987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latin typeface="Bookman Old Style" pitchFamily="18" charset="0"/>
              </a:rPr>
              <a:t>Dept_ID</a:t>
            </a:r>
            <a:endParaRPr lang="en-US" sz="1400" dirty="0">
              <a:solidFill>
                <a:schemeClr val="accent6">
                  <a:lumMod val="50000"/>
                </a:schemeClr>
              </a:solidFill>
              <a:latin typeface="Bookman Old Style" pitchFamily="18" charset="0"/>
            </a:endParaRPr>
          </a:p>
        </p:txBody>
      </p:sp>
      <p:sp>
        <p:nvSpPr>
          <p:cNvPr id="33" name="Oval 32"/>
          <p:cNvSpPr/>
          <p:nvPr/>
        </p:nvSpPr>
        <p:spPr>
          <a:xfrm>
            <a:off x="6881005" y="4664015"/>
            <a:ext cx="1811547" cy="6987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latin typeface="Bookman Old Style" pitchFamily="18" charset="0"/>
              </a:rPr>
              <a:t>Dept_Name</a:t>
            </a:r>
            <a:endParaRPr lang="en-US" sz="1400" dirty="0">
              <a:solidFill>
                <a:schemeClr val="accent6">
                  <a:lumMod val="50000"/>
                </a:schemeClr>
              </a:solidFill>
              <a:latin typeface="Bookman Old Style" pitchFamily="18" charset="0"/>
            </a:endParaRPr>
          </a:p>
        </p:txBody>
      </p:sp>
      <p:sp>
        <p:nvSpPr>
          <p:cNvPr id="34" name="Oval 33"/>
          <p:cNvSpPr/>
          <p:nvPr/>
        </p:nvSpPr>
        <p:spPr>
          <a:xfrm>
            <a:off x="9443050" y="4543245"/>
            <a:ext cx="2107720" cy="6987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latin typeface="Bookman Old Style" pitchFamily="18" charset="0"/>
              </a:rPr>
              <a:t>Dept_Location</a:t>
            </a:r>
            <a:endParaRPr lang="en-US" sz="1400" dirty="0">
              <a:solidFill>
                <a:schemeClr val="accent6">
                  <a:lumMod val="50000"/>
                </a:schemeClr>
              </a:solidFill>
              <a:latin typeface="Bookman Old Style" pitchFamily="18" charset="0"/>
            </a:endParaRPr>
          </a:p>
        </p:txBody>
      </p:sp>
      <p:cxnSp>
        <p:nvCxnSpPr>
          <p:cNvPr id="37" name="Straight Connector 36"/>
          <p:cNvCxnSpPr>
            <a:stCxn id="33" idx="0"/>
            <a:endCxn id="9" idx="2"/>
          </p:cNvCxnSpPr>
          <p:nvPr/>
        </p:nvCxnSpPr>
        <p:spPr>
          <a:xfrm rot="5400000" flipH="1" flipV="1">
            <a:off x="7783402" y="3606342"/>
            <a:ext cx="1061050" cy="1054297"/>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0"/>
            <a:endCxn id="9" idx="2"/>
          </p:cNvCxnSpPr>
          <p:nvPr/>
        </p:nvCxnSpPr>
        <p:spPr>
          <a:xfrm rot="16200000" flipV="1">
            <a:off x="9198853" y="3245188"/>
            <a:ext cx="940280" cy="1655834"/>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4"/>
            <a:endCxn id="7" idx="0"/>
          </p:cNvCxnSpPr>
          <p:nvPr/>
        </p:nvCxnSpPr>
        <p:spPr>
          <a:xfrm rot="5400000">
            <a:off x="2944702" y="1876464"/>
            <a:ext cx="727495" cy="95421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827" y="1121434"/>
            <a:ext cx="11043249" cy="5257771"/>
          </a:xfrm>
        </p:spPr>
        <p:txBody>
          <a:bodyPr>
            <a:normAutofit fontScale="92500" lnSpcReduction="20000"/>
          </a:bodyPr>
          <a:lstStyle/>
          <a:p>
            <a:pPr>
              <a:buNone/>
            </a:pPr>
            <a:r>
              <a:rPr lang="en-US" sz="2600" dirty="0">
                <a:solidFill>
                  <a:srgbClr val="C00000"/>
                </a:solidFill>
                <a:latin typeface="Copperplate Gothic Light" pitchFamily="34" charset="0"/>
              </a:rPr>
              <a:t>In the above example:</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There are two entities , Faculty and Department</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The attributes of Faculty entities are</a:t>
            </a:r>
          </a:p>
          <a:p>
            <a:pPr lvl="1">
              <a:lnSpc>
                <a:spcPct val="110000"/>
              </a:lnSpc>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Faculty_Id</a:t>
            </a:r>
            <a:endParaRPr lang="en-US" sz="2200" dirty="0">
              <a:solidFill>
                <a:srgbClr val="0000FF"/>
              </a:solidFill>
              <a:latin typeface="Bookman Old Style" pitchFamily="18" charset="0"/>
            </a:endParaRPr>
          </a:p>
          <a:p>
            <a:pPr lvl="1">
              <a:lnSpc>
                <a:spcPct val="110000"/>
              </a:lnSpc>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Faculty_Name</a:t>
            </a:r>
            <a:endParaRPr lang="en-US" sz="2200" dirty="0">
              <a:solidFill>
                <a:srgbClr val="0000FF"/>
              </a:solidFill>
              <a:latin typeface="Bookman Old Style" pitchFamily="18" charset="0"/>
            </a:endParaRPr>
          </a:p>
          <a:p>
            <a:pPr lvl="1">
              <a:lnSpc>
                <a:spcPct val="110000"/>
              </a:lnSpc>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Phone_No</a:t>
            </a:r>
            <a:endParaRPr lang="en-US" sz="2200" dirty="0">
              <a:solidFill>
                <a:srgbClr val="0000FF"/>
              </a:solidFill>
              <a:latin typeface="Bookman Old Style" pitchFamily="18" charset="0"/>
            </a:endParaRPr>
          </a:p>
          <a:p>
            <a:pPr lvl="1">
              <a:lnSpc>
                <a:spcPct val="110000"/>
              </a:lnSpc>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Date_of_birth</a:t>
            </a:r>
            <a:endParaRPr lang="en-US" sz="2200" dirty="0">
              <a:solidFill>
                <a:srgbClr val="0000FF"/>
              </a:solidFill>
              <a:latin typeface="Bookman Old Style" pitchFamily="18" charset="0"/>
            </a:endParaRPr>
          </a:p>
          <a:p>
            <a:pPr lvl="1">
              <a:lnSpc>
                <a:spcPct val="110000"/>
              </a:lnSpc>
            </a:pPr>
            <a:r>
              <a:rPr lang="en-US" sz="2200" dirty="0">
                <a:solidFill>
                  <a:srgbClr val="0000FF"/>
                </a:solidFill>
                <a:latin typeface="Bookman Old Style" pitchFamily="18" charset="0"/>
              </a:rPr>
              <a:t>	Salary</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The attributes of Department entities are</a:t>
            </a:r>
          </a:p>
          <a:p>
            <a:pPr lvl="1">
              <a:lnSpc>
                <a:spcPct val="110000"/>
              </a:lnSpc>
              <a:buClr>
                <a:srgbClr val="0000FF"/>
              </a:buClr>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Dept_ID</a:t>
            </a:r>
            <a:endParaRPr lang="en-US" sz="2200" dirty="0">
              <a:solidFill>
                <a:srgbClr val="0000FF"/>
              </a:solidFill>
              <a:latin typeface="Bookman Old Style" pitchFamily="18" charset="0"/>
            </a:endParaRPr>
          </a:p>
          <a:p>
            <a:pPr lvl="1">
              <a:lnSpc>
                <a:spcPct val="110000"/>
              </a:lnSpc>
              <a:buClr>
                <a:srgbClr val="0000FF"/>
              </a:buClr>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Dept_Name</a:t>
            </a:r>
            <a:endParaRPr lang="en-US" sz="2200" dirty="0">
              <a:solidFill>
                <a:srgbClr val="0000FF"/>
              </a:solidFill>
              <a:latin typeface="Bookman Old Style" pitchFamily="18" charset="0"/>
            </a:endParaRPr>
          </a:p>
          <a:p>
            <a:pPr lvl="1">
              <a:lnSpc>
                <a:spcPct val="110000"/>
              </a:lnSpc>
              <a:buClr>
                <a:srgbClr val="0000FF"/>
              </a:buClr>
            </a:pP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Dept_Location</a:t>
            </a:r>
            <a:endParaRPr lang="en-US" sz="2200" dirty="0">
              <a:solidFill>
                <a:srgbClr val="0000FF"/>
              </a:solidFill>
              <a:latin typeface="Bookman Old Style" pitchFamily="18" charset="0"/>
            </a:endParaRP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Relationship : Faculty works for a department</a:t>
            </a:r>
          </a:p>
          <a:p>
            <a:pPr>
              <a:buNone/>
            </a:pPr>
            <a:r>
              <a:rPr lang="en-US" dirty="0"/>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43</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4067" y="897146"/>
            <a:ext cx="11360989" cy="5296619"/>
          </a:xfrm>
        </p:spPr>
        <p:txBody>
          <a:bodyPr>
            <a:normAutofit lnSpcReduction="10000"/>
          </a:bodyPr>
          <a:lstStyle/>
          <a:p>
            <a:pPr>
              <a:buNone/>
            </a:pPr>
            <a:r>
              <a:rPr lang="en-US" sz="2400" dirty="0">
                <a:solidFill>
                  <a:srgbClr val="C00000"/>
                </a:solidFill>
                <a:latin typeface="Copperplate Gothic Light" pitchFamily="34" charset="0"/>
              </a:rPr>
              <a:t>Features of ER Model</a:t>
            </a:r>
          </a:p>
          <a:p>
            <a:pPr lvl="1">
              <a:buClr>
                <a:srgbClr val="C00000"/>
              </a:buClr>
              <a:buFont typeface="Wingdings" pitchFamily="2" charset="2"/>
              <a:buChar char="ü"/>
            </a:pPr>
            <a:endParaRPr lang="en-US" sz="2000" dirty="0">
              <a:solidFill>
                <a:srgbClr val="0000FF"/>
              </a:solidFill>
              <a:latin typeface="Bookman Old Style" pitchFamily="18" charset="0"/>
            </a:endParaRPr>
          </a:p>
          <a:p>
            <a:pPr lvl="1">
              <a:buClr>
                <a:srgbClr val="C00000"/>
              </a:buClr>
              <a:buFont typeface="Wingdings" pitchFamily="2" charset="2"/>
              <a:buChar char="ü"/>
            </a:pPr>
            <a:r>
              <a:rPr lang="en-US" sz="2000" dirty="0">
                <a:solidFill>
                  <a:srgbClr val="0000FF"/>
                </a:solidFill>
                <a:latin typeface="Bookman Old Style" pitchFamily="18" charset="0"/>
              </a:rPr>
              <a:t>Graphical representation</a:t>
            </a:r>
          </a:p>
          <a:p>
            <a:pPr lvl="1">
              <a:buClr>
                <a:srgbClr val="C00000"/>
              </a:buClr>
              <a:buFont typeface="Wingdings" pitchFamily="2" charset="2"/>
              <a:buChar char="ü"/>
            </a:pPr>
            <a:r>
              <a:rPr lang="en-US" sz="2000" dirty="0">
                <a:solidFill>
                  <a:srgbClr val="0000FF"/>
                </a:solidFill>
                <a:latin typeface="Bookman Old Style" pitchFamily="18" charset="0"/>
              </a:rPr>
              <a:t>Visualization</a:t>
            </a:r>
          </a:p>
          <a:p>
            <a:pPr lvl="1">
              <a:buClr>
                <a:srgbClr val="C00000"/>
              </a:buClr>
              <a:buFont typeface="Wingdings" pitchFamily="2" charset="2"/>
              <a:buChar char="ü"/>
            </a:pPr>
            <a:r>
              <a:rPr lang="en-US" sz="2000" dirty="0">
                <a:solidFill>
                  <a:srgbClr val="0000FF"/>
                </a:solidFill>
                <a:latin typeface="Bookman Old Style" pitchFamily="18" charset="0"/>
              </a:rPr>
              <a:t>Good Database design (Widely used)</a:t>
            </a:r>
          </a:p>
          <a:p>
            <a:pPr lvl="1">
              <a:buClr>
                <a:srgbClr val="C00000"/>
              </a:buClr>
              <a:buFont typeface="Wingdings" pitchFamily="2" charset="2"/>
              <a:buChar char="ü"/>
            </a:pPr>
            <a:endParaRPr lang="en-US" sz="2000" dirty="0">
              <a:solidFill>
                <a:srgbClr val="0000FF"/>
              </a:solidFill>
              <a:latin typeface="Bookman Old Style" pitchFamily="18" charset="0"/>
            </a:endParaRPr>
          </a:p>
          <a:p>
            <a:pPr>
              <a:buClr>
                <a:srgbClr val="C00000"/>
              </a:buClr>
              <a:buNone/>
            </a:pPr>
            <a:r>
              <a:rPr lang="en-US" sz="2000" dirty="0">
                <a:solidFill>
                  <a:srgbClr val="C00000"/>
                </a:solidFill>
                <a:latin typeface="Copperplate Gothic Light" pitchFamily="34" charset="0"/>
              </a:rPr>
              <a:t>Advantages of ER Model</a:t>
            </a:r>
            <a:endParaRPr lang="en-US" sz="2000" dirty="0">
              <a:solidFill>
                <a:srgbClr val="0000FF"/>
              </a:solidFill>
              <a:latin typeface="Bookman Old Style" pitchFamily="18" charset="0"/>
            </a:endParaRPr>
          </a:p>
          <a:p>
            <a:pPr lvl="1">
              <a:buClr>
                <a:srgbClr val="C00000"/>
              </a:buClr>
              <a:buFont typeface="Wingdings" pitchFamily="2" charset="2"/>
              <a:buChar char="ü"/>
            </a:pPr>
            <a:endParaRPr lang="en-US" sz="2000" dirty="0">
              <a:solidFill>
                <a:srgbClr val="0000FF"/>
              </a:solidFill>
              <a:latin typeface="Bookman Old Style" pitchFamily="18" charset="0"/>
            </a:endParaRPr>
          </a:p>
          <a:p>
            <a:pPr lvl="1">
              <a:buClr>
                <a:srgbClr val="C00000"/>
              </a:buClr>
              <a:buFont typeface="Wingdings" pitchFamily="2" charset="2"/>
              <a:buChar char="ü"/>
            </a:pPr>
            <a:r>
              <a:rPr lang="en-US" sz="2000" dirty="0">
                <a:solidFill>
                  <a:srgbClr val="0000FF"/>
                </a:solidFill>
                <a:latin typeface="Bookman Old Style" pitchFamily="18" charset="0"/>
              </a:rPr>
              <a:t>Very Simple</a:t>
            </a:r>
          </a:p>
          <a:p>
            <a:pPr lvl="1">
              <a:buClr>
                <a:srgbClr val="C00000"/>
              </a:buClr>
              <a:buFont typeface="Wingdings" pitchFamily="2" charset="2"/>
              <a:buChar char="ü"/>
            </a:pPr>
            <a:r>
              <a:rPr lang="en-US" sz="2000" dirty="0">
                <a:solidFill>
                  <a:srgbClr val="0000FF"/>
                </a:solidFill>
                <a:latin typeface="Bookman Old Style" pitchFamily="18" charset="0"/>
              </a:rPr>
              <a:t>Better communication</a:t>
            </a:r>
          </a:p>
          <a:p>
            <a:pPr lvl="1">
              <a:buClr>
                <a:srgbClr val="C00000"/>
              </a:buClr>
              <a:buFont typeface="Wingdings" pitchFamily="2" charset="2"/>
              <a:buChar char="ü"/>
            </a:pPr>
            <a:r>
              <a:rPr lang="en-US" sz="2000" dirty="0">
                <a:solidFill>
                  <a:srgbClr val="0000FF"/>
                </a:solidFill>
                <a:latin typeface="Bookman Old Style" pitchFamily="18" charset="0"/>
              </a:rPr>
              <a:t>Easy to convert to any model </a:t>
            </a:r>
          </a:p>
          <a:p>
            <a:pPr lvl="1">
              <a:buClr>
                <a:srgbClr val="C00000"/>
              </a:buClr>
              <a:buFont typeface="Wingdings" pitchFamily="2" charset="2"/>
              <a:buChar char="ü"/>
            </a:pPr>
            <a:endParaRPr lang="en-US" sz="2000" dirty="0">
              <a:solidFill>
                <a:srgbClr val="0000FF"/>
              </a:solidFill>
              <a:latin typeface="Bookman Old Style" pitchFamily="18" charset="0"/>
            </a:endParaRPr>
          </a:p>
          <a:p>
            <a:pPr>
              <a:buClr>
                <a:srgbClr val="C00000"/>
              </a:buClr>
              <a:buNone/>
            </a:pPr>
            <a:r>
              <a:rPr lang="en-US" sz="2000" dirty="0">
                <a:solidFill>
                  <a:srgbClr val="C00000"/>
                </a:solidFill>
                <a:latin typeface="Copperplate Gothic Light" pitchFamily="34" charset="0"/>
              </a:rPr>
              <a:t>Disadvantage of ER Model</a:t>
            </a:r>
          </a:p>
          <a:p>
            <a:pPr lvl="1">
              <a:buClr>
                <a:srgbClr val="C00000"/>
              </a:buClr>
              <a:buFont typeface="Wingdings" pitchFamily="2" charset="2"/>
              <a:buChar char="ü"/>
            </a:pPr>
            <a:endParaRPr lang="en-US" sz="2000" dirty="0">
              <a:solidFill>
                <a:srgbClr val="0000FF"/>
              </a:solidFill>
              <a:latin typeface="Bookman Old Style" pitchFamily="18" charset="0"/>
            </a:endParaRPr>
          </a:p>
          <a:p>
            <a:pPr lvl="1">
              <a:buClr>
                <a:srgbClr val="C00000"/>
              </a:buClr>
              <a:buFont typeface="Wingdings" pitchFamily="2" charset="2"/>
              <a:buChar char="ü"/>
            </a:pPr>
            <a:r>
              <a:rPr lang="en-US" sz="2000" dirty="0">
                <a:solidFill>
                  <a:srgbClr val="0000FF"/>
                </a:solidFill>
                <a:latin typeface="Bookman Old Style" pitchFamily="18" charset="0"/>
              </a:rPr>
              <a:t>No industry standard</a:t>
            </a:r>
          </a:p>
          <a:p>
            <a:pPr lvl="1">
              <a:buClr>
                <a:srgbClr val="C00000"/>
              </a:buClr>
              <a:buFont typeface="Wingdings" pitchFamily="2" charset="2"/>
              <a:buChar char="ü"/>
            </a:pPr>
            <a:r>
              <a:rPr lang="en-US" sz="2000" dirty="0">
                <a:solidFill>
                  <a:srgbClr val="0000FF"/>
                </a:solidFill>
                <a:latin typeface="Bookman Old Style" pitchFamily="18" charset="0"/>
              </a:rPr>
              <a:t>Hidden information</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44</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889" y="544122"/>
            <a:ext cx="10609053" cy="2457869"/>
          </a:xfrm>
        </p:spPr>
        <p:txBody>
          <a:bodyPr>
            <a:normAutofit/>
          </a:bodyPr>
          <a:lstStyle/>
          <a:p>
            <a:pPr>
              <a:buNone/>
            </a:pPr>
            <a:r>
              <a:rPr lang="en-US" sz="2600" dirty="0">
                <a:solidFill>
                  <a:srgbClr val="C00000"/>
                </a:solidFill>
                <a:latin typeface="Copperplate Gothic Light" pitchFamily="34" charset="0"/>
              </a:rPr>
              <a:t>Relational Model</a:t>
            </a:r>
          </a:p>
          <a:p>
            <a:pPr lvl="1">
              <a:buClr>
                <a:srgbClr val="C00000"/>
              </a:buClr>
              <a:buFont typeface="Wingdings" pitchFamily="2" charset="2"/>
              <a:buChar char="ü"/>
            </a:pPr>
            <a:r>
              <a:rPr lang="en-US" sz="2000" dirty="0">
                <a:solidFill>
                  <a:srgbClr val="0000FF"/>
                </a:solidFill>
                <a:latin typeface="Bookman Old Style" pitchFamily="18" charset="0"/>
              </a:rPr>
              <a:t>Widely used model </a:t>
            </a:r>
          </a:p>
          <a:p>
            <a:pPr lvl="1">
              <a:buClr>
                <a:srgbClr val="C00000"/>
              </a:buClr>
              <a:buFont typeface="Wingdings" pitchFamily="2" charset="2"/>
              <a:buChar char="ü"/>
            </a:pPr>
            <a:r>
              <a:rPr lang="en-US" sz="2000" dirty="0">
                <a:solidFill>
                  <a:srgbClr val="0000FF"/>
                </a:solidFill>
                <a:latin typeface="Bookman Old Style" pitchFamily="18" charset="0"/>
              </a:rPr>
              <a:t>Data are represented as row-wise and column-wise ( 2 Dimensional  Array)</a:t>
            </a:r>
          </a:p>
          <a:p>
            <a:pPr>
              <a:buNone/>
            </a:pPr>
            <a:r>
              <a:rPr lang="en-US" sz="2000" dirty="0">
                <a:solidFill>
                  <a:srgbClr val="C00000"/>
                </a:solidFill>
                <a:latin typeface="Bookman Old Style" pitchFamily="18" charset="0"/>
              </a:rPr>
              <a:t>Example : </a:t>
            </a:r>
            <a:r>
              <a:rPr lang="en-US" sz="2000" dirty="0">
                <a:solidFill>
                  <a:srgbClr val="0000FF"/>
                </a:solidFill>
                <a:latin typeface="Bookman Old Style" pitchFamily="18" charset="0"/>
              </a:rPr>
              <a:t>EMP (Employee) Table</a:t>
            </a:r>
          </a:p>
          <a:p>
            <a:pPr>
              <a:buNone/>
            </a:pPr>
            <a:r>
              <a:rPr lang="en-US" dirty="0"/>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45</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graphicFrame>
        <p:nvGraphicFramePr>
          <p:cNvPr id="7" name="Table 6"/>
          <p:cNvGraphicFramePr>
            <a:graphicFrameLocks noGrp="1"/>
          </p:cNvGraphicFramePr>
          <p:nvPr/>
        </p:nvGraphicFramePr>
        <p:xfrm>
          <a:off x="2152770" y="2165244"/>
          <a:ext cx="8128000" cy="4191894"/>
        </p:xfrm>
        <a:graphic>
          <a:graphicData uri="http://schemas.openxmlformats.org/drawingml/2006/table">
            <a:tbl>
              <a:tblPr firstRow="1" bandRow="1">
                <a:tableStyleId>{5940675A-B579-460E-94D1-54222C63F5DA}</a:tableStyleId>
              </a:tblPr>
              <a:tblGrid>
                <a:gridCol w="814717">
                  <a:extLst>
                    <a:ext uri="{9D8B030D-6E8A-4147-A177-3AD203B41FA5}">
                      <a16:colId xmlns:a16="http://schemas.microsoft.com/office/drawing/2014/main" val="20000"/>
                    </a:ext>
                  </a:extLst>
                </a:gridCol>
                <a:gridCol w="1086928">
                  <a:extLst>
                    <a:ext uri="{9D8B030D-6E8A-4147-A177-3AD203B41FA5}">
                      <a16:colId xmlns:a16="http://schemas.microsoft.com/office/drawing/2014/main" val="20001"/>
                    </a:ext>
                  </a:extLst>
                </a:gridCol>
                <a:gridCol w="1146355">
                  <a:extLst>
                    <a:ext uri="{9D8B030D-6E8A-4147-A177-3AD203B41FA5}">
                      <a16:colId xmlns:a16="http://schemas.microsoft.com/office/drawing/2014/main" val="20002"/>
                    </a:ext>
                  </a:extLst>
                </a:gridCol>
                <a:gridCol w="777336">
                  <a:extLst>
                    <a:ext uri="{9D8B030D-6E8A-4147-A177-3AD203B41FA5}">
                      <a16:colId xmlns:a16="http://schemas.microsoft.com/office/drawing/2014/main" val="20003"/>
                    </a:ext>
                  </a:extLst>
                </a:gridCol>
                <a:gridCol w="1254664">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95208">
                <a:tc>
                  <a:txBody>
                    <a:bodyPr/>
                    <a:lstStyle/>
                    <a:p>
                      <a:pPr fontAlgn="b"/>
                      <a:r>
                        <a:rPr lang="en-US" sz="1300" b="1" dirty="0">
                          <a:solidFill>
                            <a:srgbClr val="C00000"/>
                          </a:solidFill>
                          <a:latin typeface="Bookman Old Style" pitchFamily="18" charset="0"/>
                        </a:rPr>
                        <a:t>EMPNO</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ENAME</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JOB</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MGR</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HIREDATE</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SAL</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COMM</a:t>
                      </a:r>
                    </a:p>
                  </a:txBody>
                  <a:tcPr marL="60960" marR="60960" marT="60960" marB="60960">
                    <a:solidFill>
                      <a:schemeClr val="accent2">
                        <a:lumMod val="20000"/>
                        <a:lumOff val="80000"/>
                      </a:schemeClr>
                    </a:solidFill>
                  </a:tcPr>
                </a:tc>
                <a:tc>
                  <a:txBody>
                    <a:bodyPr/>
                    <a:lstStyle/>
                    <a:p>
                      <a:pPr fontAlgn="b"/>
                      <a:r>
                        <a:rPr lang="en-US" sz="1300" b="1" dirty="0">
                          <a:solidFill>
                            <a:srgbClr val="C00000"/>
                          </a:solidFill>
                          <a:latin typeface="Bookman Old Style" pitchFamily="18" charset="0"/>
                        </a:rPr>
                        <a:t>DEPTNO</a:t>
                      </a:r>
                    </a:p>
                  </a:txBody>
                  <a:tcPr marL="60960" marR="60960" marT="60960" marB="60960">
                    <a:solidFill>
                      <a:schemeClr val="accent2">
                        <a:lumMod val="20000"/>
                        <a:lumOff val="80000"/>
                      </a:schemeClr>
                    </a:solidFill>
                  </a:tcPr>
                </a:tc>
                <a:extLst>
                  <a:ext uri="{0D108BD9-81ED-4DB2-BD59-A6C34878D82A}">
                    <a16:rowId xmlns:a16="http://schemas.microsoft.com/office/drawing/2014/main" val="10000"/>
                  </a:ext>
                </a:extLst>
              </a:tr>
              <a:tr h="253599">
                <a:tc>
                  <a:txBody>
                    <a:bodyPr/>
                    <a:lstStyle/>
                    <a:p>
                      <a:pPr algn="r"/>
                      <a:r>
                        <a:rPr lang="en-US" sz="1300" dirty="0">
                          <a:solidFill>
                            <a:srgbClr val="0000FF"/>
                          </a:solidFill>
                          <a:latin typeface="Bookman Old Style" pitchFamily="18" charset="0"/>
                        </a:rPr>
                        <a:t>7369</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SMITH</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7902</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17-DEC-80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800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1"/>
                  </a:ext>
                </a:extLst>
              </a:tr>
              <a:tr h="239025">
                <a:tc>
                  <a:txBody>
                    <a:bodyPr/>
                    <a:lstStyle/>
                    <a:p>
                      <a:pPr algn="r"/>
                      <a:r>
                        <a:rPr lang="en-US" sz="1300" dirty="0">
                          <a:solidFill>
                            <a:srgbClr val="0000FF"/>
                          </a:solidFill>
                          <a:latin typeface="Bookman Old Style" pitchFamily="18" charset="0"/>
                        </a:rPr>
                        <a:t>7499</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ALLEN</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20-FEB-81</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1600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300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2"/>
                  </a:ext>
                </a:extLst>
              </a:tr>
              <a:tr h="234400">
                <a:tc>
                  <a:txBody>
                    <a:bodyPr/>
                    <a:lstStyle/>
                    <a:p>
                      <a:pPr algn="r"/>
                      <a:r>
                        <a:rPr lang="en-US" sz="1300" dirty="0">
                          <a:solidFill>
                            <a:srgbClr val="0000FF"/>
                          </a:solidFill>
                          <a:latin typeface="Bookman Old Style" pitchFamily="18" charset="0"/>
                        </a:rPr>
                        <a:t>7521</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WARD</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22-FEB-81</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1250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500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3"/>
                  </a:ext>
                </a:extLst>
              </a:tr>
              <a:tr h="234400">
                <a:tc>
                  <a:txBody>
                    <a:bodyPr/>
                    <a:lstStyle/>
                    <a:p>
                      <a:pPr algn="r"/>
                      <a:r>
                        <a:rPr lang="en-US" sz="1300" dirty="0">
                          <a:solidFill>
                            <a:srgbClr val="0000FF"/>
                          </a:solidFill>
                          <a:latin typeface="Bookman Old Style" pitchFamily="18" charset="0"/>
                        </a:rPr>
                        <a:t>7566</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JONES</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MANAGER</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02-APR-81</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2975</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4"/>
                  </a:ext>
                </a:extLst>
              </a:tr>
              <a:tr h="253122">
                <a:tc>
                  <a:txBody>
                    <a:bodyPr/>
                    <a:lstStyle/>
                    <a:p>
                      <a:pPr algn="r"/>
                      <a:r>
                        <a:rPr lang="en-US" sz="1300" dirty="0">
                          <a:solidFill>
                            <a:srgbClr val="0000FF"/>
                          </a:solidFill>
                          <a:latin typeface="Bookman Old Style" pitchFamily="18" charset="0"/>
                        </a:rPr>
                        <a:t>7654</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MARTIN</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28-SEP-81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1250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1400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5"/>
                  </a:ext>
                </a:extLst>
              </a:tr>
              <a:tr h="234400">
                <a:tc>
                  <a:txBody>
                    <a:bodyPr/>
                    <a:lstStyle/>
                    <a:p>
                      <a:pPr algn="r"/>
                      <a:r>
                        <a:rPr lang="en-US" sz="13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BLAKE</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MANAGER</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01-MAY-81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2850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6"/>
                  </a:ext>
                </a:extLst>
              </a:tr>
              <a:tr h="234400">
                <a:tc>
                  <a:txBody>
                    <a:bodyPr/>
                    <a:lstStyle/>
                    <a:p>
                      <a:pPr algn="r"/>
                      <a:r>
                        <a:rPr lang="en-US" sz="1300">
                          <a:solidFill>
                            <a:srgbClr val="0000FF"/>
                          </a:solidFill>
                          <a:latin typeface="Bookman Old Style" pitchFamily="18" charset="0"/>
                        </a:rPr>
                        <a:t>7782</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CLARK</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MANAGER</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09-JUN-81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2450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10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7"/>
                  </a:ext>
                </a:extLst>
              </a:tr>
              <a:tr h="266605">
                <a:tc>
                  <a:txBody>
                    <a:bodyPr/>
                    <a:lstStyle/>
                    <a:p>
                      <a:pPr algn="r"/>
                      <a:r>
                        <a:rPr lang="en-US" sz="1300" dirty="0">
                          <a:solidFill>
                            <a:srgbClr val="0000FF"/>
                          </a:solidFill>
                          <a:latin typeface="Bookman Old Style" pitchFamily="18" charset="0"/>
                        </a:rPr>
                        <a:t>7788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SCOTT</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ANALYST</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7566</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09-DEC-82</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3000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8"/>
                  </a:ext>
                </a:extLst>
              </a:tr>
              <a:tr h="234400">
                <a:tc>
                  <a:txBody>
                    <a:bodyPr/>
                    <a:lstStyle/>
                    <a:p>
                      <a:pPr algn="r"/>
                      <a:r>
                        <a:rPr lang="en-US" sz="13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KING</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PRESIDENT</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17-NOV-81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5000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10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9"/>
                  </a:ext>
                </a:extLst>
              </a:tr>
              <a:tr h="284993">
                <a:tc>
                  <a:txBody>
                    <a:bodyPr/>
                    <a:lstStyle/>
                    <a:p>
                      <a:pPr algn="r"/>
                      <a:r>
                        <a:rPr lang="en-US" sz="1300" dirty="0">
                          <a:solidFill>
                            <a:srgbClr val="0000FF"/>
                          </a:solidFill>
                          <a:latin typeface="Bookman Old Style" pitchFamily="18" charset="0"/>
                        </a:rPr>
                        <a:t>7844</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TURNER</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08-SEP-81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1500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0</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0"/>
                  </a:ext>
                </a:extLst>
              </a:tr>
              <a:tr h="248218">
                <a:tc>
                  <a:txBody>
                    <a:bodyPr/>
                    <a:lstStyle/>
                    <a:p>
                      <a:pPr algn="r"/>
                      <a:r>
                        <a:rPr lang="en-US" sz="1300" dirty="0">
                          <a:solidFill>
                            <a:srgbClr val="0000FF"/>
                          </a:solidFill>
                          <a:latin typeface="Bookman Old Style" pitchFamily="18" charset="0"/>
                        </a:rPr>
                        <a:t>7876</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ADAMS</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7788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12-JAN-83</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1100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1"/>
                  </a:ext>
                </a:extLst>
              </a:tr>
              <a:tr h="234400">
                <a:tc>
                  <a:txBody>
                    <a:bodyPr/>
                    <a:lstStyle/>
                    <a:p>
                      <a:pPr algn="r"/>
                      <a:r>
                        <a:rPr lang="en-US" sz="1300" dirty="0">
                          <a:solidFill>
                            <a:srgbClr val="0000FF"/>
                          </a:solidFill>
                          <a:latin typeface="Bookman Old Style" pitchFamily="18" charset="0"/>
                        </a:rPr>
                        <a:t>7900</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JAMES</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03-DEC-81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950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2"/>
                  </a:ext>
                </a:extLst>
              </a:tr>
              <a:tr h="234400">
                <a:tc>
                  <a:txBody>
                    <a:bodyPr/>
                    <a:lstStyle/>
                    <a:p>
                      <a:pPr algn="r"/>
                      <a:r>
                        <a:rPr lang="en-US" sz="1300" dirty="0">
                          <a:solidFill>
                            <a:srgbClr val="0000FF"/>
                          </a:solidFill>
                          <a:latin typeface="Bookman Old Style" pitchFamily="18" charset="0"/>
                        </a:rPr>
                        <a:t>7902</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FORD</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ANALYST</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7566</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03-DEC-81</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3000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3"/>
                  </a:ext>
                </a:extLst>
              </a:tr>
              <a:tr h="395208">
                <a:tc>
                  <a:txBody>
                    <a:bodyPr/>
                    <a:lstStyle/>
                    <a:p>
                      <a:pPr algn="r"/>
                      <a:r>
                        <a:rPr lang="en-US" sz="1300" dirty="0">
                          <a:solidFill>
                            <a:srgbClr val="0000FF"/>
                          </a:solidFill>
                          <a:latin typeface="Bookman Old Style" pitchFamily="18" charset="0"/>
                        </a:rPr>
                        <a:t>7934</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MILLER</a:t>
                      </a:r>
                    </a:p>
                  </a:txBody>
                  <a:tcPr marL="60960" marR="60960" marT="30480" marB="30480">
                    <a:solidFill>
                      <a:schemeClr val="accent2">
                        <a:lumMod val="20000"/>
                        <a:lumOff val="80000"/>
                      </a:schemeClr>
                    </a:solidFill>
                  </a:tcPr>
                </a:tc>
                <a:tc>
                  <a:txBody>
                    <a:bodyPr/>
                    <a:lstStyle/>
                    <a:p>
                      <a:r>
                        <a:rPr lang="en-US" sz="1300" dirty="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7782</a:t>
                      </a:r>
                    </a:p>
                  </a:txBody>
                  <a:tcPr marL="60960" marR="60960" marT="30480" marB="30480">
                    <a:solidFill>
                      <a:schemeClr val="accent2">
                        <a:lumMod val="20000"/>
                        <a:lumOff val="80000"/>
                      </a:schemeClr>
                    </a:solidFill>
                  </a:tcPr>
                </a:tc>
                <a:tc>
                  <a:txBody>
                    <a:bodyPr/>
                    <a:lstStyle/>
                    <a:p>
                      <a:r>
                        <a:rPr lang="en-US" sz="1300">
                          <a:solidFill>
                            <a:srgbClr val="0000FF"/>
                          </a:solidFill>
                          <a:latin typeface="Bookman Old Style" pitchFamily="18" charset="0"/>
                        </a:rPr>
                        <a:t>23-JAN-82</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1300</a:t>
                      </a:r>
                    </a:p>
                  </a:txBody>
                  <a:tcPr marL="60960" marR="60960" marT="30480" marB="30480">
                    <a:solidFill>
                      <a:schemeClr val="accent2">
                        <a:lumMod val="20000"/>
                        <a:lumOff val="80000"/>
                      </a:schemeClr>
                    </a:solidFill>
                  </a:tcPr>
                </a:tc>
                <a:tc>
                  <a:txBody>
                    <a:bodyPr/>
                    <a:lstStyle/>
                    <a:p>
                      <a:pPr algn="r"/>
                      <a:r>
                        <a:rPr lang="en-US" sz="13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300" dirty="0">
                          <a:solidFill>
                            <a:srgbClr val="0000FF"/>
                          </a:solidFill>
                          <a:latin typeface="Bookman Old Style" pitchFamily="18" charset="0"/>
                        </a:rPr>
                        <a:t>10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9188" y="1285995"/>
            <a:ext cx="10515600" cy="4351338"/>
          </a:xfrm>
        </p:spPr>
        <p:txBody>
          <a:bodyPr/>
          <a:lstStyle/>
          <a:p>
            <a:pPr>
              <a:buNone/>
            </a:pPr>
            <a:r>
              <a:rPr lang="en-US" dirty="0">
                <a:solidFill>
                  <a:srgbClr val="C00000"/>
                </a:solidFill>
                <a:latin typeface="Copperplate Gothic Light" pitchFamily="34" charset="0"/>
              </a:rPr>
              <a:t>Relational Model</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Each row is known as RECORD or TUPLE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Each Column is known as ATTRIBUTE or FILED</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The collection of attributes are called as record – An Entity</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The collection of records are called as Table – Entity Set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In the above example:</a:t>
            </a:r>
          </a:p>
          <a:p>
            <a:pPr lvl="1">
              <a:lnSpc>
                <a:spcPct val="150000"/>
              </a:lnSpc>
              <a:buClr>
                <a:srgbClr val="C00000"/>
              </a:buClr>
              <a:buNone/>
            </a:pPr>
            <a:r>
              <a:rPr lang="en-US" sz="2000" dirty="0">
                <a:solidFill>
                  <a:srgbClr val="0000FF"/>
                </a:solidFill>
                <a:latin typeface="Bookman Old Style" pitchFamily="18" charset="0"/>
              </a:rPr>
              <a:t>		Table – EMP</a:t>
            </a:r>
          </a:p>
          <a:p>
            <a:pPr lvl="1">
              <a:lnSpc>
                <a:spcPct val="150000"/>
              </a:lnSpc>
              <a:buClr>
                <a:srgbClr val="C00000"/>
              </a:buClr>
              <a:buNone/>
            </a:pPr>
            <a:r>
              <a:rPr lang="en-US" sz="2000" dirty="0">
                <a:solidFill>
                  <a:srgbClr val="0000FF"/>
                </a:solidFill>
                <a:latin typeface="Bookman Old Style" pitchFamily="18" charset="0"/>
              </a:rPr>
              <a:t>		Attributes –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a:t>
            </a:r>
            <a:r>
              <a:rPr lang="en-US" sz="2000" dirty="0" err="1">
                <a:solidFill>
                  <a:srgbClr val="0000FF"/>
                </a:solidFill>
                <a:latin typeface="Bookman Old Style" pitchFamily="18" charset="0"/>
              </a:rPr>
              <a:t>Ename</a:t>
            </a:r>
            <a:r>
              <a:rPr lang="en-US" sz="2000" dirty="0">
                <a:solidFill>
                  <a:srgbClr val="0000FF"/>
                </a:solidFill>
                <a:latin typeface="Bookman Old Style" pitchFamily="18" charset="0"/>
              </a:rPr>
              <a:t>, Sal,….</a:t>
            </a:r>
          </a:p>
          <a:p>
            <a:pPr lvl="1">
              <a:lnSpc>
                <a:spcPct val="100000"/>
              </a:lnSpc>
              <a:buClr>
                <a:srgbClr val="C00000"/>
              </a:buClr>
              <a:buNone/>
            </a:pPr>
            <a:endParaRPr lang="en-US" sz="2000" dirty="0">
              <a:solidFill>
                <a:srgbClr val="0000FF"/>
              </a:solidFill>
              <a:latin typeface="Bookman Old Style" pitchFamily="18" charset="0"/>
            </a:endParaRPr>
          </a:p>
          <a:p>
            <a:pPr lvl="1">
              <a:lnSpc>
                <a:spcPct val="100000"/>
              </a:lnSpc>
              <a:buClr>
                <a:srgbClr val="C00000"/>
              </a:buClr>
              <a:buNone/>
            </a:pPr>
            <a:endParaRPr lang="en-US" sz="2000" dirty="0">
              <a:solidFill>
                <a:srgbClr val="0000FF"/>
              </a:solidFill>
              <a:latin typeface="Bookman Old Style"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46</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0893" y="966817"/>
            <a:ext cx="7322389" cy="5037167"/>
          </a:xfrm>
        </p:spPr>
        <p:txBody>
          <a:bodyPr>
            <a:normAutofit fontScale="92500" lnSpcReduction="10000"/>
          </a:bodyPr>
          <a:lstStyle/>
          <a:p>
            <a:pPr>
              <a:lnSpc>
                <a:spcPct val="150000"/>
              </a:lnSpc>
              <a:buNone/>
            </a:pPr>
            <a:r>
              <a:rPr lang="en-US" sz="2400" dirty="0">
                <a:solidFill>
                  <a:srgbClr val="C00000"/>
                </a:solidFill>
                <a:latin typeface="Copperplate Gothic Light" pitchFamily="34" charset="0"/>
              </a:rPr>
              <a:t>Features of Relational Model</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Records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Attributes</a:t>
            </a:r>
          </a:p>
          <a:p>
            <a:pPr>
              <a:lnSpc>
                <a:spcPct val="150000"/>
              </a:lnSpc>
              <a:buNone/>
            </a:pPr>
            <a:r>
              <a:rPr lang="en-US" sz="2400" dirty="0">
                <a:solidFill>
                  <a:srgbClr val="C00000"/>
                </a:solidFill>
                <a:latin typeface="Copperplate Gothic Light" pitchFamily="34" charset="0"/>
              </a:rPr>
              <a:t>Advantages of Relational Model</a:t>
            </a:r>
            <a:endParaRPr lang="en-US" sz="2400" dirty="0">
              <a:solidFill>
                <a:srgbClr val="0000FF"/>
              </a:solidFill>
              <a:latin typeface="Bookman Old Style" pitchFamily="18" charset="0"/>
            </a:endParaRP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Simple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Scalable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Structured format</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Isolation</a:t>
            </a:r>
          </a:p>
          <a:p>
            <a:pPr>
              <a:lnSpc>
                <a:spcPct val="150000"/>
              </a:lnSpc>
              <a:buNone/>
            </a:pPr>
            <a:r>
              <a:rPr lang="en-US" sz="2400" dirty="0">
                <a:solidFill>
                  <a:srgbClr val="C00000"/>
                </a:solidFill>
                <a:latin typeface="Copperplate Gothic Light" pitchFamily="34" charset="0"/>
              </a:rPr>
              <a:t>Disadvantages of Relational Model</a:t>
            </a:r>
            <a:endParaRPr lang="en-US" sz="2400" dirty="0">
              <a:solidFill>
                <a:srgbClr val="0000FF"/>
              </a:solidFill>
              <a:latin typeface="Bookman Old Style" pitchFamily="18" charset="0"/>
            </a:endParaRPr>
          </a:p>
          <a:p>
            <a:pPr lvl="1">
              <a:lnSpc>
                <a:spcPct val="150000"/>
              </a:lnSpc>
              <a:buClr>
                <a:srgbClr val="C00000"/>
              </a:buClr>
              <a:buFont typeface="Wingdings" pitchFamily="2" charset="2"/>
              <a:buChar char="ü"/>
            </a:pPr>
            <a:r>
              <a:rPr lang="en-US" sz="2200" dirty="0">
                <a:solidFill>
                  <a:srgbClr val="0000FF"/>
                </a:solidFill>
                <a:latin typeface="Bookman Old Style" pitchFamily="18" charset="0"/>
              </a:rPr>
              <a:t>Hardware overheads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47</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5505" y="621761"/>
            <a:ext cx="11549333" cy="2647650"/>
          </a:xfrm>
        </p:spPr>
        <p:txBody>
          <a:bodyPr>
            <a:normAutofit/>
          </a:bodyPr>
          <a:lstStyle/>
          <a:p>
            <a:pPr>
              <a:buNone/>
            </a:pPr>
            <a:r>
              <a:rPr lang="en-US" sz="2000" dirty="0">
                <a:solidFill>
                  <a:srgbClr val="C00000"/>
                </a:solidFill>
                <a:latin typeface="Copperplate Gothic Light" pitchFamily="34" charset="0"/>
              </a:rPr>
              <a:t>Object Oriented Model</a:t>
            </a:r>
          </a:p>
          <a:p>
            <a:pPr lvl="1">
              <a:buClr>
                <a:srgbClr val="C00000"/>
              </a:buClr>
              <a:buFont typeface="Wingdings" pitchFamily="2" charset="2"/>
              <a:buChar char="ü"/>
            </a:pPr>
            <a:r>
              <a:rPr lang="en-US" sz="1800" dirty="0">
                <a:solidFill>
                  <a:srgbClr val="0000FF"/>
                </a:solidFill>
                <a:latin typeface="Bookman Old Style" pitchFamily="18" charset="0"/>
              </a:rPr>
              <a:t>The real- time problems are easily represented through </a:t>
            </a:r>
          </a:p>
          <a:p>
            <a:pPr lvl="1">
              <a:buClr>
                <a:srgbClr val="C00000"/>
              </a:buClr>
              <a:buNone/>
            </a:pPr>
            <a:r>
              <a:rPr lang="en-US" sz="1800" dirty="0">
                <a:solidFill>
                  <a:srgbClr val="0000FF"/>
                </a:solidFill>
                <a:latin typeface="Bookman Old Style" pitchFamily="18" charset="0"/>
              </a:rPr>
              <a:t>    object-oriented data model which is an OBJECT.</a:t>
            </a:r>
          </a:p>
          <a:p>
            <a:pPr lvl="1">
              <a:buClr>
                <a:srgbClr val="C00000"/>
              </a:buClr>
              <a:buFont typeface="Wingdings" pitchFamily="2" charset="2"/>
              <a:buChar char="ü"/>
            </a:pPr>
            <a:r>
              <a:rPr lang="en-US" sz="1800" dirty="0">
                <a:solidFill>
                  <a:srgbClr val="0000FF"/>
                </a:solidFill>
                <a:latin typeface="Bookman Old Style" pitchFamily="18" charset="0"/>
              </a:rPr>
              <a:t>In this Model, the data and its relationship present in the single structure</a:t>
            </a:r>
          </a:p>
          <a:p>
            <a:pPr lvl="1">
              <a:buClr>
                <a:srgbClr val="C00000"/>
              </a:buClr>
              <a:buFont typeface="Wingdings" pitchFamily="2" charset="2"/>
              <a:buChar char="ü"/>
            </a:pPr>
            <a:r>
              <a:rPr lang="en-US" sz="1800" dirty="0">
                <a:solidFill>
                  <a:srgbClr val="0000FF"/>
                </a:solidFill>
                <a:latin typeface="Bookman Old Style" pitchFamily="18" charset="0"/>
              </a:rPr>
              <a:t>Complex data like images, audio, videos can be stored easily</a:t>
            </a:r>
          </a:p>
          <a:p>
            <a:pPr lvl="1">
              <a:buClr>
                <a:srgbClr val="C00000"/>
              </a:buClr>
              <a:buFont typeface="Wingdings" pitchFamily="2" charset="2"/>
              <a:buChar char="ü"/>
            </a:pPr>
            <a:r>
              <a:rPr lang="en-US" sz="1800" dirty="0">
                <a:solidFill>
                  <a:srgbClr val="0000FF"/>
                </a:solidFill>
                <a:latin typeface="Bookman Old Style" pitchFamily="18" charset="0"/>
              </a:rPr>
              <a:t>Objects connected through links using common attribute(s)</a:t>
            </a:r>
          </a:p>
          <a:p>
            <a:pPr lvl="1">
              <a:buClr>
                <a:srgbClr val="C00000"/>
              </a:buClr>
              <a:buFont typeface="Wingdings" pitchFamily="2" charset="2"/>
              <a:buChar char="ü"/>
            </a:pPr>
            <a:r>
              <a:rPr lang="en-US" sz="1800" dirty="0">
                <a:solidFill>
                  <a:srgbClr val="C00000"/>
                </a:solidFill>
                <a:latin typeface="Bookman Old Style" pitchFamily="18" charset="0"/>
              </a:rPr>
              <a:t>Example</a:t>
            </a:r>
            <a:r>
              <a:rPr lang="en-US" sz="1800" dirty="0">
                <a:solidFill>
                  <a:srgbClr val="0000FF"/>
                </a:solidFill>
                <a:latin typeface="Bookman Old Style" pitchFamily="18" charset="0"/>
              </a:rPr>
              <a:t> : Three Objects Faculty, Department and Campus linked using common attribute</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48</a:t>
            </a:fld>
            <a:endParaRPr lang="en-IN"/>
          </a:p>
        </p:txBody>
      </p:sp>
      <p:sp>
        <p:nvSpPr>
          <p:cNvPr id="6" name="Rectangle 5"/>
          <p:cNvSpPr/>
          <p:nvPr/>
        </p:nvSpPr>
        <p:spPr>
          <a:xfrm>
            <a:off x="0" y="25879"/>
            <a:ext cx="10972800" cy="523220"/>
          </a:xfrm>
          <a:prstGeom prst="rect">
            <a:avLst/>
          </a:prstGeom>
        </p:spPr>
        <p:txBody>
          <a:bodyPr wrap="square">
            <a:spAutoFit/>
          </a:bodyPr>
          <a:lstStyle/>
          <a:p>
            <a:r>
              <a:rPr lang="en-IN" sz="2800" dirty="0">
                <a:solidFill>
                  <a:srgbClr val="FF0000"/>
                </a:solidFill>
                <a:latin typeface="Copperplate Gothic Light" pitchFamily="34" charset="0"/>
              </a:rPr>
              <a:t>S-8	SLO-1 &amp; SLO-2 : </a:t>
            </a:r>
            <a:r>
              <a:rPr lang="en-US" sz="2800" dirty="0">
                <a:solidFill>
                  <a:srgbClr val="FF0000"/>
                </a:solidFill>
                <a:latin typeface="Copperplate Gothic Light" pitchFamily="34" charset="0"/>
              </a:rPr>
              <a:t>The evolution of Data Models </a:t>
            </a:r>
            <a:r>
              <a:rPr lang="en-IN" sz="2800" dirty="0">
                <a:solidFill>
                  <a:srgbClr val="FF0000"/>
                </a:solidFill>
                <a:latin typeface="Copperplate Gothic Light" pitchFamily="34" charset="0"/>
              </a:rPr>
              <a:t> </a:t>
            </a:r>
          </a:p>
        </p:txBody>
      </p:sp>
      <p:graphicFrame>
        <p:nvGraphicFramePr>
          <p:cNvPr id="7" name="Table 6"/>
          <p:cNvGraphicFramePr>
            <a:graphicFrameLocks noGrp="1"/>
          </p:cNvGraphicFramePr>
          <p:nvPr/>
        </p:nvGraphicFramePr>
        <p:xfrm>
          <a:off x="1755954" y="3031526"/>
          <a:ext cx="2376099" cy="3296920"/>
        </p:xfrm>
        <a:graphic>
          <a:graphicData uri="http://schemas.openxmlformats.org/drawingml/2006/table">
            <a:tbl>
              <a:tblPr firstRow="1" bandRow="1">
                <a:tableStyleId>{5940675A-B579-460E-94D1-54222C63F5DA}</a:tableStyleId>
              </a:tblPr>
              <a:tblGrid>
                <a:gridCol w="2376099">
                  <a:extLst>
                    <a:ext uri="{9D8B030D-6E8A-4147-A177-3AD203B41FA5}">
                      <a16:colId xmlns:a16="http://schemas.microsoft.com/office/drawing/2014/main" val="20000"/>
                    </a:ext>
                  </a:extLst>
                </a:gridCol>
              </a:tblGrid>
              <a:tr h="370840">
                <a:tc>
                  <a:txBody>
                    <a:bodyPr/>
                    <a:lstStyle/>
                    <a:p>
                      <a:r>
                        <a:rPr lang="en-US" dirty="0">
                          <a:solidFill>
                            <a:srgbClr val="C00000"/>
                          </a:solidFill>
                          <a:latin typeface="Copperplate Gothic Light" pitchFamily="34" charset="0"/>
                        </a:rPr>
                        <a:t>FACULTY</a:t>
                      </a:r>
                    </a:p>
                  </a:txBody>
                  <a:tcPr>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l="100000" t="100000"/>
                      </a:path>
                      <a:tileRect r="-100000" b="-100000"/>
                    </a:gradFill>
                  </a:tcPr>
                </a:tc>
                <a:extLst>
                  <a:ext uri="{0D108BD9-81ED-4DB2-BD59-A6C34878D82A}">
                    <a16:rowId xmlns:a16="http://schemas.microsoft.com/office/drawing/2014/main" val="10000"/>
                  </a:ext>
                </a:extLst>
              </a:tr>
              <a:tr h="370840">
                <a:tc>
                  <a:txBody>
                    <a:bodyPr/>
                    <a:lstStyle/>
                    <a:p>
                      <a:r>
                        <a:rPr lang="en-US" dirty="0">
                          <a:solidFill>
                            <a:srgbClr val="C00000"/>
                          </a:solidFill>
                          <a:latin typeface="Copperplate Gothic Light" pitchFamily="34" charset="0"/>
                        </a:rPr>
                        <a:t>ATTRIBUTES</a:t>
                      </a:r>
                    </a:p>
                    <a:p>
                      <a:r>
                        <a:rPr lang="en-US" sz="1600" dirty="0" err="1">
                          <a:solidFill>
                            <a:srgbClr val="0000FF"/>
                          </a:solidFill>
                          <a:latin typeface="Bookman Old Style" pitchFamily="18" charset="0"/>
                        </a:rPr>
                        <a:t>Faculty_ID</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Faculty_Name</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Faculty_Designation</a:t>
                      </a:r>
                      <a:r>
                        <a:rPr lang="en-US" sz="1600" baseline="0" dirty="0">
                          <a:solidFill>
                            <a:srgbClr val="0000FF"/>
                          </a:solidFill>
                          <a:latin typeface="Bookman Old Style" pitchFamily="18" charset="0"/>
                        </a:rPr>
                        <a:t> </a:t>
                      </a:r>
                      <a:endParaRPr lang="en-US" sz="1600" dirty="0">
                        <a:solidFill>
                          <a:srgbClr val="0000FF"/>
                        </a:solidFill>
                        <a:latin typeface="Bookman Old Style" pitchFamily="18" charset="0"/>
                      </a:endParaRPr>
                    </a:p>
                    <a:p>
                      <a:r>
                        <a:rPr lang="en-US" sz="1600" dirty="0">
                          <a:solidFill>
                            <a:srgbClr val="0000FF"/>
                          </a:solidFill>
                          <a:latin typeface="Bookman Old Style" pitchFamily="18" charset="0"/>
                        </a:rPr>
                        <a:t>Faculty</a:t>
                      </a:r>
                      <a:r>
                        <a:rPr lang="en-US" sz="1600" baseline="0" dirty="0">
                          <a:solidFill>
                            <a:srgbClr val="0000FF"/>
                          </a:solidFill>
                          <a:latin typeface="Bookman Old Style" pitchFamily="18" charset="0"/>
                        </a:rPr>
                        <a:t> _Sal</a:t>
                      </a:r>
                    </a:p>
                    <a:p>
                      <a:r>
                        <a:rPr lang="en-US" sz="1600" baseline="0" dirty="0" err="1">
                          <a:solidFill>
                            <a:srgbClr val="0000FF"/>
                          </a:solidFill>
                          <a:latin typeface="Bookman Old Style" pitchFamily="18" charset="0"/>
                        </a:rPr>
                        <a:t>Faculty_DOB</a:t>
                      </a:r>
                      <a:endParaRPr lang="en-US" sz="1600" baseline="0" dirty="0">
                        <a:solidFill>
                          <a:srgbClr val="0000FF"/>
                        </a:solidFill>
                        <a:latin typeface="Bookman Old Style" pitchFamily="18" charset="0"/>
                      </a:endParaRPr>
                    </a:p>
                    <a:p>
                      <a:r>
                        <a:rPr lang="en-US" sz="1600" baseline="0" dirty="0" err="1">
                          <a:solidFill>
                            <a:srgbClr val="0000FF"/>
                          </a:solidFill>
                          <a:latin typeface="Bookman Old Style" pitchFamily="18" charset="0"/>
                        </a:rPr>
                        <a:t>Faculty_MobileNo</a:t>
                      </a:r>
                      <a:endParaRPr lang="en-US" sz="1600" baseline="0" dirty="0">
                        <a:solidFill>
                          <a:srgbClr val="0000FF"/>
                        </a:solidFill>
                        <a:latin typeface="Bookman Old Style" pitchFamily="18" charset="0"/>
                      </a:endParaRPr>
                    </a:p>
                    <a:p>
                      <a:r>
                        <a:rPr lang="en-US" sz="1600" baseline="0" dirty="0" err="1">
                          <a:solidFill>
                            <a:srgbClr val="0000FF"/>
                          </a:solidFill>
                          <a:latin typeface="Bookman Old Style" pitchFamily="18" charset="0"/>
                        </a:rPr>
                        <a:t>Dept_ID</a:t>
                      </a:r>
                      <a:endParaRPr lang="en-US" sz="1600" dirty="0">
                        <a:solidFill>
                          <a:srgbClr val="0000FF"/>
                        </a:solidFill>
                        <a:latin typeface="Bookman Old Style" pitchFamily="18" charset="0"/>
                      </a:endParaRPr>
                    </a:p>
                  </a:txBody>
                  <a:tcPr>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l="100000" t="100000"/>
                      </a:path>
                      <a:tileRect r="-100000" b="-100000"/>
                    </a:gradFill>
                  </a:tcPr>
                </a:tc>
                <a:extLst>
                  <a:ext uri="{0D108BD9-81ED-4DB2-BD59-A6C34878D82A}">
                    <a16:rowId xmlns:a16="http://schemas.microsoft.com/office/drawing/2014/main" val="10001"/>
                  </a:ext>
                </a:extLst>
              </a:tr>
              <a:tr h="370840">
                <a:tc>
                  <a:txBody>
                    <a:bodyPr/>
                    <a:lstStyle/>
                    <a:p>
                      <a:r>
                        <a:rPr lang="en-US" dirty="0">
                          <a:solidFill>
                            <a:srgbClr val="C00000"/>
                          </a:solidFill>
                          <a:latin typeface="Copperplate Gothic Light" pitchFamily="34" charset="0"/>
                        </a:rPr>
                        <a:t>Methods</a:t>
                      </a:r>
                    </a:p>
                    <a:p>
                      <a:r>
                        <a:rPr lang="en-US" sz="1600" dirty="0" err="1">
                          <a:solidFill>
                            <a:srgbClr val="EF1141"/>
                          </a:solidFill>
                          <a:latin typeface="Bookman Old Style" pitchFamily="18" charset="0"/>
                        </a:rPr>
                        <a:t>Teaching</a:t>
                      </a:r>
                      <a:r>
                        <a:rPr lang="en-US" sz="1600" baseline="0" dirty="0" err="1">
                          <a:solidFill>
                            <a:srgbClr val="EF1141"/>
                          </a:solidFill>
                          <a:latin typeface="Bookman Old Style" pitchFamily="18" charset="0"/>
                        </a:rPr>
                        <a:t>_Subjects</a:t>
                      </a:r>
                      <a:endParaRPr lang="en-US" sz="1600" baseline="0" dirty="0">
                        <a:solidFill>
                          <a:srgbClr val="EF1141"/>
                        </a:solidFill>
                        <a:latin typeface="Bookman Old Style" pitchFamily="18" charset="0"/>
                      </a:endParaRPr>
                    </a:p>
                    <a:p>
                      <a:r>
                        <a:rPr lang="en-US" sz="1600" dirty="0" err="1">
                          <a:solidFill>
                            <a:srgbClr val="EF1141"/>
                          </a:solidFill>
                          <a:latin typeface="Bookman Old Style" pitchFamily="18" charset="0"/>
                        </a:rPr>
                        <a:t>Designation_Change</a:t>
                      </a:r>
                      <a:endParaRPr lang="en-US" sz="1600" dirty="0">
                        <a:solidFill>
                          <a:srgbClr val="EF1141"/>
                        </a:solidFill>
                        <a:latin typeface="Bookman Old Style" pitchFamily="18" charset="0"/>
                      </a:endParaRPr>
                    </a:p>
                  </a:txBody>
                  <a:tcPr>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l="100000" t="100000"/>
                      </a:path>
                      <a:tileRect r="-100000" b="-100000"/>
                    </a:gra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5151888" y="3218431"/>
          <a:ext cx="2275457" cy="2565400"/>
        </p:xfrm>
        <a:graphic>
          <a:graphicData uri="http://schemas.openxmlformats.org/drawingml/2006/table">
            <a:tbl>
              <a:tblPr firstRow="1" bandRow="1">
                <a:tableStyleId>{5940675A-B579-460E-94D1-54222C63F5DA}</a:tableStyleId>
              </a:tblPr>
              <a:tblGrid>
                <a:gridCol w="2275457">
                  <a:extLst>
                    <a:ext uri="{9D8B030D-6E8A-4147-A177-3AD203B41FA5}">
                      <a16:colId xmlns:a16="http://schemas.microsoft.com/office/drawing/2014/main" val="20000"/>
                    </a:ext>
                  </a:extLst>
                </a:gridCol>
              </a:tblGrid>
              <a:tr h="370840">
                <a:tc>
                  <a:txBody>
                    <a:bodyPr/>
                    <a:lstStyle/>
                    <a:p>
                      <a:r>
                        <a:rPr lang="en-US" sz="1800" dirty="0">
                          <a:solidFill>
                            <a:srgbClr val="C00000"/>
                          </a:solidFill>
                          <a:latin typeface="Copperplate Gothic Light" pitchFamily="34" charset="0"/>
                        </a:rPr>
                        <a:t>DEPARTMENT</a:t>
                      </a:r>
                    </a:p>
                  </a:txBody>
                  <a:tcP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2700000" scaled="1"/>
                      <a:tileRect/>
                    </a:gradFill>
                  </a:tcPr>
                </a:tc>
                <a:extLst>
                  <a:ext uri="{0D108BD9-81ED-4DB2-BD59-A6C34878D82A}">
                    <a16:rowId xmlns:a16="http://schemas.microsoft.com/office/drawing/2014/main" val="10000"/>
                  </a:ext>
                </a:extLst>
              </a:tr>
              <a:tr h="370840">
                <a:tc>
                  <a:txBody>
                    <a:bodyPr/>
                    <a:lstStyle/>
                    <a:p>
                      <a:r>
                        <a:rPr lang="en-US" dirty="0">
                          <a:solidFill>
                            <a:srgbClr val="C00000"/>
                          </a:solidFill>
                          <a:latin typeface="Copperplate Gothic Light" pitchFamily="34" charset="0"/>
                        </a:rPr>
                        <a:t>ATTRIBUTES</a:t>
                      </a:r>
                    </a:p>
                    <a:p>
                      <a:r>
                        <a:rPr lang="en-US" sz="1600" dirty="0" err="1">
                          <a:solidFill>
                            <a:srgbClr val="0000FF"/>
                          </a:solidFill>
                          <a:latin typeface="Bookman Old Style" pitchFamily="18" charset="0"/>
                        </a:rPr>
                        <a:t>Dept_ID</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Dept_Name</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Dept_Location</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Campus_ID</a:t>
                      </a:r>
                      <a:endParaRPr lang="en-US" sz="1600" dirty="0">
                        <a:solidFill>
                          <a:srgbClr val="0000FF"/>
                        </a:solidFill>
                        <a:latin typeface="Bookman Old Style" pitchFamily="18" charset="0"/>
                      </a:endParaRPr>
                    </a:p>
                  </a:txBody>
                  <a:tcP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2700000" scaled="1"/>
                      <a:tileRect/>
                    </a:gradFill>
                  </a:tcPr>
                </a:tc>
                <a:extLst>
                  <a:ext uri="{0D108BD9-81ED-4DB2-BD59-A6C34878D82A}">
                    <a16:rowId xmlns:a16="http://schemas.microsoft.com/office/drawing/2014/main" val="10001"/>
                  </a:ext>
                </a:extLst>
              </a:tr>
              <a:tr h="370840">
                <a:tc>
                  <a:txBody>
                    <a:bodyPr/>
                    <a:lstStyle/>
                    <a:p>
                      <a:r>
                        <a:rPr lang="en-US" dirty="0">
                          <a:solidFill>
                            <a:srgbClr val="C00000"/>
                          </a:solidFill>
                          <a:latin typeface="Copperplate Gothic Light" pitchFamily="34" charset="0"/>
                        </a:rPr>
                        <a:t>Methods</a:t>
                      </a:r>
                    </a:p>
                    <a:p>
                      <a:r>
                        <a:rPr lang="en-US" sz="1600" baseline="0" dirty="0">
                          <a:solidFill>
                            <a:srgbClr val="D60093"/>
                          </a:solidFill>
                          <a:latin typeface="Bookman Old Style" pitchFamily="18" charset="0"/>
                        </a:rPr>
                        <a:t>Department Change</a:t>
                      </a:r>
                    </a:p>
                    <a:p>
                      <a:r>
                        <a:rPr lang="en-US" sz="1600" baseline="0" dirty="0">
                          <a:solidFill>
                            <a:srgbClr val="D60093"/>
                          </a:solidFill>
                          <a:latin typeface="Bookman Old Style" pitchFamily="18" charset="0"/>
                        </a:rPr>
                        <a:t>Campus Change</a:t>
                      </a:r>
                      <a:endParaRPr lang="en-US" sz="1600" dirty="0">
                        <a:solidFill>
                          <a:srgbClr val="D60093"/>
                        </a:solidFill>
                        <a:latin typeface="Bookman Old Style" pitchFamily="18" charset="0"/>
                      </a:endParaRPr>
                    </a:p>
                  </a:txBody>
                  <a:tcP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8409811" y="3267315"/>
          <a:ext cx="2433608" cy="2346960"/>
        </p:xfrm>
        <a:graphic>
          <a:graphicData uri="http://schemas.openxmlformats.org/drawingml/2006/table">
            <a:tbl>
              <a:tblPr firstRow="1" bandRow="1">
                <a:tableStyleId>{5940675A-B579-460E-94D1-54222C63F5DA}</a:tableStyleId>
              </a:tblPr>
              <a:tblGrid>
                <a:gridCol w="2433608">
                  <a:extLst>
                    <a:ext uri="{9D8B030D-6E8A-4147-A177-3AD203B41FA5}">
                      <a16:colId xmlns:a16="http://schemas.microsoft.com/office/drawing/2014/main" val="20000"/>
                    </a:ext>
                  </a:extLst>
                </a:gridCol>
              </a:tblGrid>
              <a:tr h="370840">
                <a:tc>
                  <a:txBody>
                    <a:bodyPr/>
                    <a:lstStyle/>
                    <a:p>
                      <a:r>
                        <a:rPr lang="en-US" sz="2000" dirty="0">
                          <a:solidFill>
                            <a:srgbClr val="C00000"/>
                          </a:solidFill>
                          <a:latin typeface="Copperplate Gothic Light" pitchFamily="34" charset="0"/>
                        </a:rPr>
                        <a:t>CAMPUS</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extLst>
                  <a:ext uri="{0D108BD9-81ED-4DB2-BD59-A6C34878D82A}">
                    <a16:rowId xmlns:a16="http://schemas.microsoft.com/office/drawing/2014/main" val="10000"/>
                  </a:ext>
                </a:extLst>
              </a:tr>
              <a:tr h="370840">
                <a:tc>
                  <a:txBody>
                    <a:bodyPr/>
                    <a:lstStyle/>
                    <a:p>
                      <a:r>
                        <a:rPr lang="en-US" dirty="0">
                          <a:solidFill>
                            <a:srgbClr val="C00000"/>
                          </a:solidFill>
                          <a:latin typeface="Copperplate Gothic Light" pitchFamily="34" charset="0"/>
                        </a:rPr>
                        <a:t>ATTRIBUTES</a:t>
                      </a:r>
                    </a:p>
                    <a:p>
                      <a:r>
                        <a:rPr lang="en-US" sz="1600" dirty="0" err="1">
                          <a:solidFill>
                            <a:srgbClr val="0000FF"/>
                          </a:solidFill>
                          <a:latin typeface="Bookman Old Style" pitchFamily="18" charset="0"/>
                        </a:rPr>
                        <a:t>Campus_ID</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Campus_Name</a:t>
                      </a:r>
                      <a:endParaRPr lang="en-US" sz="1600" dirty="0">
                        <a:solidFill>
                          <a:srgbClr val="0000FF"/>
                        </a:solidFill>
                        <a:latin typeface="Bookman Old Style" pitchFamily="18" charset="0"/>
                      </a:endParaRPr>
                    </a:p>
                    <a:p>
                      <a:r>
                        <a:rPr lang="en-US" sz="1600" dirty="0" err="1">
                          <a:solidFill>
                            <a:srgbClr val="0000FF"/>
                          </a:solidFill>
                          <a:latin typeface="Bookman Old Style" pitchFamily="18" charset="0"/>
                        </a:rPr>
                        <a:t>Campus_Location</a:t>
                      </a:r>
                      <a:endParaRPr lang="en-US" sz="1600" dirty="0">
                        <a:solidFill>
                          <a:srgbClr val="0000FF"/>
                        </a:solidFill>
                        <a:latin typeface="Bookman Old Style" pitchFamily="18" charset="0"/>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extLst>
                  <a:ext uri="{0D108BD9-81ED-4DB2-BD59-A6C34878D82A}">
                    <a16:rowId xmlns:a16="http://schemas.microsoft.com/office/drawing/2014/main" val="10001"/>
                  </a:ext>
                </a:extLst>
              </a:tr>
              <a:tr h="370840">
                <a:tc>
                  <a:txBody>
                    <a:bodyPr/>
                    <a:lstStyle/>
                    <a:p>
                      <a:r>
                        <a:rPr lang="en-US" dirty="0">
                          <a:solidFill>
                            <a:srgbClr val="C00000"/>
                          </a:solidFill>
                          <a:latin typeface="Copperplate Gothic Light" pitchFamily="34" charset="0"/>
                        </a:rPr>
                        <a:t>Methods</a:t>
                      </a:r>
                    </a:p>
                    <a:p>
                      <a:r>
                        <a:rPr lang="en-US" sz="1600" dirty="0">
                          <a:solidFill>
                            <a:srgbClr val="D60093"/>
                          </a:solidFill>
                          <a:latin typeface="Bookman Old Style" pitchFamily="18" charset="0"/>
                        </a:rPr>
                        <a:t>New Campus Creation</a:t>
                      </a:r>
                    </a:p>
                    <a:p>
                      <a:r>
                        <a:rPr lang="en-US" sz="1600" dirty="0">
                          <a:solidFill>
                            <a:srgbClr val="D60093"/>
                          </a:solidFill>
                          <a:latin typeface="Bookman Old Style" pitchFamily="18" charset="0"/>
                        </a:rPr>
                        <a:t>Location</a:t>
                      </a:r>
                      <a:r>
                        <a:rPr lang="en-US" sz="1600" baseline="0" dirty="0">
                          <a:solidFill>
                            <a:srgbClr val="D60093"/>
                          </a:solidFill>
                          <a:latin typeface="Bookman Old Style" pitchFamily="18" charset="0"/>
                        </a:rPr>
                        <a:t> Change</a:t>
                      </a:r>
                      <a:endParaRPr lang="en-US" sz="1600" dirty="0">
                        <a:solidFill>
                          <a:srgbClr val="D60093"/>
                        </a:solidFill>
                        <a:latin typeface="Bookman Old Style" pitchFamily="18" charset="0"/>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extLst>
                  <a:ext uri="{0D108BD9-81ED-4DB2-BD59-A6C34878D82A}">
                    <a16:rowId xmlns:a16="http://schemas.microsoft.com/office/drawing/2014/main" val="10002"/>
                  </a:ext>
                </a:extLst>
              </a:tr>
            </a:tbl>
          </a:graphicData>
        </a:graphic>
      </p:graphicFrame>
      <p:cxnSp>
        <p:nvCxnSpPr>
          <p:cNvPr id="11" name="Straight Connector 10"/>
          <p:cNvCxnSpPr/>
          <p:nvPr/>
        </p:nvCxnSpPr>
        <p:spPr>
          <a:xfrm>
            <a:off x="4149308" y="5339731"/>
            <a:ext cx="500332" cy="158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3994032" y="4684121"/>
            <a:ext cx="1319840" cy="863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38122" y="4034337"/>
            <a:ext cx="500332" cy="158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1926" y="4152231"/>
            <a:ext cx="500332" cy="158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7584064" y="4455518"/>
            <a:ext cx="667109" cy="14391"/>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15844" y="4810644"/>
            <a:ext cx="500332" cy="1588"/>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4675"/>
            <a:ext cx="10515600" cy="430662"/>
          </a:xfrm>
        </p:spPr>
        <p:txBody>
          <a:bodyPr>
            <a:normAutofit/>
          </a:bodyPr>
          <a:lstStyle/>
          <a:p>
            <a:pPr>
              <a:buNone/>
            </a:pPr>
            <a:r>
              <a:rPr lang="en-US" sz="2400" dirty="0">
                <a:solidFill>
                  <a:srgbClr val="C00000"/>
                </a:solidFill>
                <a:latin typeface="Copperplate Gothic Light" pitchFamily="34" charset="0"/>
              </a:rPr>
              <a:t>Consider EMP table for DML operations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49</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graphicFrame>
        <p:nvGraphicFramePr>
          <p:cNvPr id="7" name="Table 6"/>
          <p:cNvGraphicFramePr>
            <a:graphicFrameLocks noGrp="1"/>
          </p:cNvGraphicFramePr>
          <p:nvPr/>
        </p:nvGraphicFramePr>
        <p:xfrm>
          <a:off x="1859473" y="1345726"/>
          <a:ext cx="9087449" cy="4967208"/>
        </p:xfrm>
        <a:graphic>
          <a:graphicData uri="http://schemas.openxmlformats.org/drawingml/2006/table">
            <a:tbl>
              <a:tblPr firstRow="1" bandRow="1">
                <a:tableStyleId>{5940675A-B579-460E-94D1-54222C63F5DA}</a:tableStyleId>
              </a:tblPr>
              <a:tblGrid>
                <a:gridCol w="1173002">
                  <a:extLst>
                    <a:ext uri="{9D8B030D-6E8A-4147-A177-3AD203B41FA5}">
                      <a16:colId xmlns:a16="http://schemas.microsoft.com/office/drawing/2014/main" val="20000"/>
                    </a:ext>
                  </a:extLst>
                </a:gridCol>
                <a:gridCol w="1173002">
                  <a:extLst>
                    <a:ext uri="{9D8B030D-6E8A-4147-A177-3AD203B41FA5}">
                      <a16:colId xmlns:a16="http://schemas.microsoft.com/office/drawing/2014/main" val="20001"/>
                    </a:ext>
                  </a:extLst>
                </a:gridCol>
                <a:gridCol w="1701784">
                  <a:extLst>
                    <a:ext uri="{9D8B030D-6E8A-4147-A177-3AD203B41FA5}">
                      <a16:colId xmlns:a16="http://schemas.microsoft.com/office/drawing/2014/main" val="20002"/>
                    </a:ext>
                  </a:extLst>
                </a:gridCol>
                <a:gridCol w="791110">
                  <a:extLst>
                    <a:ext uri="{9D8B030D-6E8A-4147-A177-3AD203B41FA5}">
                      <a16:colId xmlns:a16="http://schemas.microsoft.com/office/drawing/2014/main" val="20003"/>
                    </a:ext>
                  </a:extLst>
                </a:gridCol>
                <a:gridCol w="1445484">
                  <a:extLst>
                    <a:ext uri="{9D8B030D-6E8A-4147-A177-3AD203B41FA5}">
                      <a16:colId xmlns:a16="http://schemas.microsoft.com/office/drawing/2014/main" val="20004"/>
                    </a:ext>
                  </a:extLst>
                </a:gridCol>
                <a:gridCol w="830177">
                  <a:extLst>
                    <a:ext uri="{9D8B030D-6E8A-4147-A177-3AD203B41FA5}">
                      <a16:colId xmlns:a16="http://schemas.microsoft.com/office/drawing/2014/main" val="20005"/>
                    </a:ext>
                  </a:extLst>
                </a:gridCol>
                <a:gridCol w="1123180">
                  <a:extLst>
                    <a:ext uri="{9D8B030D-6E8A-4147-A177-3AD203B41FA5}">
                      <a16:colId xmlns:a16="http://schemas.microsoft.com/office/drawing/2014/main" val="20006"/>
                    </a:ext>
                  </a:extLst>
                </a:gridCol>
                <a:gridCol w="849710">
                  <a:extLst>
                    <a:ext uri="{9D8B030D-6E8A-4147-A177-3AD203B41FA5}">
                      <a16:colId xmlns:a16="http://schemas.microsoft.com/office/drawing/2014/main" val="20007"/>
                    </a:ext>
                  </a:extLst>
                </a:gridCol>
              </a:tblGrid>
              <a:tr h="395208">
                <a:tc>
                  <a:txBody>
                    <a:bodyPr/>
                    <a:lstStyle/>
                    <a:p>
                      <a:pPr fontAlgn="b"/>
                      <a:r>
                        <a:rPr lang="en-US" sz="1600" b="1" dirty="0">
                          <a:solidFill>
                            <a:srgbClr val="C00000"/>
                          </a:solidFill>
                          <a:latin typeface="Bookman Old Style" pitchFamily="18" charset="0"/>
                        </a:rPr>
                        <a:t>EMPNO</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ENAME</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JOB</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MGR</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HIREDATE</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SAL</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COMM</a:t>
                      </a:r>
                    </a:p>
                  </a:txBody>
                  <a:tcPr marL="60960" marR="60960" marT="60960" marB="60960">
                    <a:solidFill>
                      <a:schemeClr val="accent2">
                        <a:lumMod val="20000"/>
                        <a:lumOff val="80000"/>
                      </a:schemeClr>
                    </a:solidFill>
                  </a:tcPr>
                </a:tc>
                <a:tc>
                  <a:txBody>
                    <a:bodyPr/>
                    <a:lstStyle/>
                    <a:p>
                      <a:pPr fontAlgn="b"/>
                      <a:r>
                        <a:rPr lang="en-US" sz="1600" b="1" dirty="0">
                          <a:solidFill>
                            <a:srgbClr val="C00000"/>
                          </a:solidFill>
                          <a:latin typeface="Bookman Old Style" pitchFamily="18" charset="0"/>
                        </a:rPr>
                        <a:t>DEPTNO</a:t>
                      </a:r>
                    </a:p>
                  </a:txBody>
                  <a:tcPr marL="60960" marR="60960" marT="60960" marB="60960">
                    <a:solidFill>
                      <a:schemeClr val="accent2">
                        <a:lumMod val="20000"/>
                        <a:lumOff val="80000"/>
                      </a:schemeClr>
                    </a:solidFill>
                  </a:tcPr>
                </a:tc>
                <a:extLst>
                  <a:ext uri="{0D108BD9-81ED-4DB2-BD59-A6C34878D82A}">
                    <a16:rowId xmlns:a16="http://schemas.microsoft.com/office/drawing/2014/main" val="10000"/>
                  </a:ext>
                </a:extLst>
              </a:tr>
              <a:tr h="253599">
                <a:tc>
                  <a:txBody>
                    <a:bodyPr/>
                    <a:lstStyle/>
                    <a:p>
                      <a:pPr algn="r"/>
                      <a:r>
                        <a:rPr lang="en-US" sz="1600" dirty="0">
                          <a:solidFill>
                            <a:srgbClr val="0000FF"/>
                          </a:solidFill>
                          <a:latin typeface="Bookman Old Style" pitchFamily="18" charset="0"/>
                        </a:rPr>
                        <a:t>7369</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SMITH</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7902</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17-DEC-80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800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1"/>
                  </a:ext>
                </a:extLst>
              </a:tr>
              <a:tr h="239025">
                <a:tc>
                  <a:txBody>
                    <a:bodyPr/>
                    <a:lstStyle/>
                    <a:p>
                      <a:pPr algn="r"/>
                      <a:r>
                        <a:rPr lang="en-US" sz="1600" dirty="0">
                          <a:solidFill>
                            <a:srgbClr val="0000FF"/>
                          </a:solidFill>
                          <a:latin typeface="Bookman Old Style" pitchFamily="18" charset="0"/>
                        </a:rPr>
                        <a:t>7499</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ALLEN</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20-FEB-81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1600</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300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2"/>
                  </a:ext>
                </a:extLst>
              </a:tr>
              <a:tr h="234400">
                <a:tc>
                  <a:txBody>
                    <a:bodyPr/>
                    <a:lstStyle/>
                    <a:p>
                      <a:pPr algn="r"/>
                      <a:r>
                        <a:rPr lang="en-US" sz="1600" dirty="0">
                          <a:solidFill>
                            <a:srgbClr val="0000FF"/>
                          </a:solidFill>
                          <a:latin typeface="Bookman Old Style" pitchFamily="18" charset="0"/>
                        </a:rPr>
                        <a:t>7521</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WARD</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22-FEB-81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1250</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500</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3"/>
                  </a:ext>
                </a:extLst>
              </a:tr>
              <a:tr h="234400">
                <a:tc>
                  <a:txBody>
                    <a:bodyPr/>
                    <a:lstStyle/>
                    <a:p>
                      <a:pPr algn="r"/>
                      <a:r>
                        <a:rPr lang="en-US" sz="1600" dirty="0">
                          <a:solidFill>
                            <a:srgbClr val="0000FF"/>
                          </a:solidFill>
                          <a:latin typeface="Bookman Old Style" pitchFamily="18" charset="0"/>
                        </a:rPr>
                        <a:t>7566</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JONES</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MANAGER</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02-APR-81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2975</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4"/>
                  </a:ext>
                </a:extLst>
              </a:tr>
              <a:tr h="253122">
                <a:tc>
                  <a:txBody>
                    <a:bodyPr/>
                    <a:lstStyle/>
                    <a:p>
                      <a:pPr algn="r"/>
                      <a:r>
                        <a:rPr lang="en-US" sz="1600" dirty="0">
                          <a:solidFill>
                            <a:srgbClr val="0000FF"/>
                          </a:solidFill>
                          <a:latin typeface="Bookman Old Style" pitchFamily="18" charset="0"/>
                        </a:rPr>
                        <a:t>7654</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MARTIN</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28-SEP-81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1250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1400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5"/>
                  </a:ext>
                </a:extLst>
              </a:tr>
              <a:tr h="234400">
                <a:tc>
                  <a:txBody>
                    <a:bodyPr/>
                    <a:lstStyle/>
                    <a:p>
                      <a:pPr algn="r"/>
                      <a:r>
                        <a:rPr lang="en-US" sz="16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BLAKE</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MANAGER</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01-MAY-81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2850</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6"/>
                  </a:ext>
                </a:extLst>
              </a:tr>
              <a:tr h="234400">
                <a:tc>
                  <a:txBody>
                    <a:bodyPr/>
                    <a:lstStyle/>
                    <a:p>
                      <a:pPr algn="r"/>
                      <a:r>
                        <a:rPr lang="en-US" sz="1600" dirty="0">
                          <a:solidFill>
                            <a:srgbClr val="0000FF"/>
                          </a:solidFill>
                          <a:latin typeface="Bookman Old Style" pitchFamily="18" charset="0"/>
                        </a:rPr>
                        <a:t>7782</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CLARK</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MANAGER</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09-JUN-81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2450</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7"/>
                  </a:ext>
                </a:extLst>
              </a:tr>
              <a:tr h="266605">
                <a:tc>
                  <a:txBody>
                    <a:bodyPr/>
                    <a:lstStyle/>
                    <a:p>
                      <a:pPr algn="r"/>
                      <a:r>
                        <a:rPr lang="en-US" sz="1600" dirty="0">
                          <a:solidFill>
                            <a:srgbClr val="0000FF"/>
                          </a:solidFill>
                          <a:latin typeface="Bookman Old Style" pitchFamily="18" charset="0"/>
                        </a:rPr>
                        <a:t>7788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SCOTT</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ANALYST</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7566</a:t>
                      </a:r>
                    </a:p>
                  </a:txBody>
                  <a:tcPr marL="60960" marR="60960" marT="30480" marB="30480">
                    <a:solidFill>
                      <a:schemeClr val="accent2">
                        <a:lumMod val="20000"/>
                        <a:lumOff val="80000"/>
                      </a:schemeClr>
                    </a:solidFill>
                  </a:tcPr>
                </a:tc>
                <a:tc>
                  <a:txBody>
                    <a:bodyPr/>
                    <a:lstStyle/>
                    <a:p>
                      <a:r>
                        <a:rPr lang="en-US" sz="1600" dirty="0">
                          <a:solidFill>
                            <a:srgbClr val="0000FF"/>
                          </a:solidFill>
                          <a:latin typeface="Bookman Old Style" pitchFamily="18" charset="0"/>
                        </a:rPr>
                        <a:t>09-DEC-82</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3000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8"/>
                  </a:ext>
                </a:extLst>
              </a:tr>
              <a:tr h="234400">
                <a:tc>
                  <a:txBody>
                    <a:bodyPr/>
                    <a:lstStyle/>
                    <a:p>
                      <a:pPr algn="r"/>
                      <a:r>
                        <a:rPr lang="en-US" sz="1600" dirty="0">
                          <a:solidFill>
                            <a:srgbClr val="0000FF"/>
                          </a:solidFill>
                          <a:latin typeface="Bookman Old Style" pitchFamily="18" charset="0"/>
                        </a:rPr>
                        <a:t>7839</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KING</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PRESIDENT</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17-NOV-81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5000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09"/>
                  </a:ext>
                </a:extLst>
              </a:tr>
              <a:tr h="284993">
                <a:tc>
                  <a:txBody>
                    <a:bodyPr/>
                    <a:lstStyle/>
                    <a:p>
                      <a:pPr algn="r"/>
                      <a:r>
                        <a:rPr lang="en-US" sz="1600" dirty="0">
                          <a:solidFill>
                            <a:srgbClr val="0000FF"/>
                          </a:solidFill>
                          <a:latin typeface="Bookman Old Style" pitchFamily="18" charset="0"/>
                        </a:rPr>
                        <a:t>7844</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TURNER</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SALESMAN</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08-SEP-81</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1500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0"/>
                  </a:ext>
                </a:extLst>
              </a:tr>
              <a:tr h="248218">
                <a:tc>
                  <a:txBody>
                    <a:bodyPr/>
                    <a:lstStyle/>
                    <a:p>
                      <a:pPr algn="r"/>
                      <a:r>
                        <a:rPr lang="en-US" sz="1600" dirty="0">
                          <a:solidFill>
                            <a:srgbClr val="0000FF"/>
                          </a:solidFill>
                          <a:latin typeface="Bookman Old Style" pitchFamily="18" charset="0"/>
                        </a:rPr>
                        <a:t>7876</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ADAMS</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7788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12-JAN-83</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1100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1"/>
                  </a:ext>
                </a:extLst>
              </a:tr>
              <a:tr h="234400">
                <a:tc>
                  <a:txBody>
                    <a:bodyPr/>
                    <a:lstStyle/>
                    <a:p>
                      <a:pPr algn="r"/>
                      <a:r>
                        <a:rPr lang="en-US" sz="1600" dirty="0">
                          <a:solidFill>
                            <a:srgbClr val="0000FF"/>
                          </a:solidFill>
                          <a:latin typeface="Bookman Old Style" pitchFamily="18" charset="0"/>
                        </a:rPr>
                        <a:t>7900</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JAMES</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7698</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03-DEC-81</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950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30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2"/>
                  </a:ext>
                </a:extLst>
              </a:tr>
              <a:tr h="234400">
                <a:tc>
                  <a:txBody>
                    <a:bodyPr/>
                    <a:lstStyle/>
                    <a:p>
                      <a:pPr algn="r"/>
                      <a:r>
                        <a:rPr lang="en-US" sz="1600" dirty="0">
                          <a:solidFill>
                            <a:srgbClr val="0000FF"/>
                          </a:solidFill>
                          <a:latin typeface="Bookman Old Style" pitchFamily="18" charset="0"/>
                        </a:rPr>
                        <a:t>7902</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FORD</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ANALYST</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7566</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03-DEC-81</a:t>
                      </a:r>
                    </a:p>
                  </a:txBody>
                  <a:tcPr marL="60960" marR="60960" marT="30480" marB="30480">
                    <a:solidFill>
                      <a:schemeClr val="accent2">
                        <a:lumMod val="20000"/>
                        <a:lumOff val="80000"/>
                      </a:schemeClr>
                    </a:solidFill>
                  </a:tcPr>
                </a:tc>
                <a:tc>
                  <a:txBody>
                    <a:bodyPr/>
                    <a:lstStyle/>
                    <a:p>
                      <a:pPr algn="r"/>
                      <a:r>
                        <a:rPr lang="en-US" sz="1600">
                          <a:solidFill>
                            <a:srgbClr val="0000FF"/>
                          </a:solidFill>
                          <a:latin typeface="Bookman Old Style" pitchFamily="18" charset="0"/>
                        </a:rPr>
                        <a:t>3000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20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3"/>
                  </a:ext>
                </a:extLst>
              </a:tr>
              <a:tr h="395208">
                <a:tc>
                  <a:txBody>
                    <a:bodyPr/>
                    <a:lstStyle/>
                    <a:p>
                      <a:pPr algn="r"/>
                      <a:r>
                        <a:rPr lang="en-US" sz="1600" dirty="0">
                          <a:solidFill>
                            <a:srgbClr val="0000FF"/>
                          </a:solidFill>
                          <a:latin typeface="Bookman Old Style" pitchFamily="18" charset="0"/>
                        </a:rPr>
                        <a:t>7934</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MILLER</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CLERK</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7782</a:t>
                      </a:r>
                    </a:p>
                  </a:txBody>
                  <a:tcPr marL="60960" marR="60960" marT="30480" marB="30480">
                    <a:solidFill>
                      <a:schemeClr val="accent2">
                        <a:lumMod val="20000"/>
                        <a:lumOff val="80000"/>
                      </a:schemeClr>
                    </a:solidFill>
                  </a:tcPr>
                </a:tc>
                <a:tc>
                  <a:txBody>
                    <a:bodyPr/>
                    <a:lstStyle/>
                    <a:p>
                      <a:r>
                        <a:rPr lang="en-US" sz="1600">
                          <a:solidFill>
                            <a:srgbClr val="0000FF"/>
                          </a:solidFill>
                          <a:latin typeface="Bookman Old Style" pitchFamily="18" charset="0"/>
                        </a:rPr>
                        <a:t>23-JAN-82</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1300</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 </a:t>
                      </a:r>
                    </a:p>
                  </a:txBody>
                  <a:tcPr marL="60960" marR="60960" marT="30480" marB="30480">
                    <a:solidFill>
                      <a:schemeClr val="accent2">
                        <a:lumMod val="20000"/>
                        <a:lumOff val="80000"/>
                      </a:schemeClr>
                    </a:solidFill>
                  </a:tcPr>
                </a:tc>
                <a:tc>
                  <a:txBody>
                    <a:bodyPr/>
                    <a:lstStyle/>
                    <a:p>
                      <a:pPr algn="r"/>
                      <a:r>
                        <a:rPr lang="en-US" sz="1600" dirty="0">
                          <a:solidFill>
                            <a:srgbClr val="0000FF"/>
                          </a:solidFill>
                          <a:latin typeface="Bookman Old Style" pitchFamily="18" charset="0"/>
                        </a:rPr>
                        <a:t>10</a:t>
                      </a:r>
                    </a:p>
                  </a:txBody>
                  <a:tcPr marL="60960" marR="60960" marT="30480" marB="30480">
                    <a:solidFill>
                      <a:schemeClr val="accent2">
                        <a:lumMod val="20000"/>
                        <a:lumOff val="80000"/>
                      </a:schemeClr>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64490"/>
            <a:ext cx="10515600" cy="5163358"/>
          </a:xfrm>
        </p:spPr>
        <p:txBody>
          <a:bodyPr>
            <a:normAutofit lnSpcReduction="10000"/>
          </a:bodyPr>
          <a:lstStyle/>
          <a:p>
            <a:pPr marL="0" indent="0">
              <a:buNone/>
            </a:pPr>
            <a:endParaRPr lang="en-US" sz="2400" dirty="0">
              <a:solidFill>
                <a:srgbClr val="C00000"/>
              </a:solidFill>
              <a:latin typeface="Copperplate Gothic Light" panose="020E0507020206020404" pitchFamily="34" charset="0"/>
            </a:endParaRPr>
          </a:p>
          <a:p>
            <a:pPr marL="0" indent="0">
              <a:buNone/>
            </a:pPr>
            <a:r>
              <a:rPr lang="en-US" sz="2400" dirty="0">
                <a:solidFill>
                  <a:srgbClr val="C00000"/>
                </a:solidFill>
                <a:latin typeface="Copperplate Gothic Light" panose="020E0507020206020404" pitchFamily="34" charset="0"/>
              </a:rPr>
              <a:t>Advantage of DBMS over file system</a:t>
            </a:r>
          </a:p>
          <a:p>
            <a:pPr marL="457200" lvl="1" indent="0">
              <a:buNone/>
            </a:pPr>
            <a:endParaRPr lang="en-US" sz="2000" dirty="0">
              <a:solidFill>
                <a:srgbClr val="C00000"/>
              </a:solidFill>
              <a:latin typeface="Bookman Old Style" panose="02050604050505020204" pitchFamily="18" charset="0"/>
            </a:endParaRPr>
          </a:p>
          <a:p>
            <a:pPr lvl="1">
              <a:lnSpc>
                <a:spcPct val="150000"/>
              </a:lnSpc>
              <a:buClr>
                <a:srgbClr val="C00000"/>
              </a:buClr>
              <a:buFont typeface="Wingdings" panose="05000000000000000000" pitchFamily="2" charset="2"/>
              <a:buChar char="ü"/>
            </a:pPr>
            <a:r>
              <a:rPr lang="en-IN" sz="2000" dirty="0">
                <a:solidFill>
                  <a:srgbClr val="0000FF"/>
                </a:solidFill>
                <a:latin typeface="Bookman Old Style" panose="02050604050505020204" pitchFamily="18" charset="0"/>
              </a:rPr>
              <a:t>No redundant data</a:t>
            </a:r>
          </a:p>
          <a:p>
            <a:pPr lvl="1">
              <a:lnSpc>
                <a:spcPct val="150000"/>
              </a:lnSpc>
              <a:buClr>
                <a:srgbClr val="C00000"/>
              </a:buClr>
              <a:buFont typeface="Wingdings" panose="05000000000000000000" pitchFamily="2" charset="2"/>
              <a:buChar char="ü"/>
            </a:pPr>
            <a:r>
              <a:rPr lang="en-IN" sz="2000" dirty="0">
                <a:solidFill>
                  <a:srgbClr val="0000FF"/>
                </a:solidFill>
                <a:latin typeface="Bookman Old Style" panose="02050604050505020204" pitchFamily="18" charset="0"/>
              </a:rPr>
              <a:t>Data Consistency and Integrity</a:t>
            </a:r>
          </a:p>
          <a:p>
            <a:pPr lvl="1">
              <a:lnSpc>
                <a:spcPct val="150000"/>
              </a:lnSpc>
              <a:buClr>
                <a:srgbClr val="C00000"/>
              </a:buClr>
              <a:buFont typeface="Wingdings" panose="05000000000000000000" pitchFamily="2" charset="2"/>
              <a:buChar char="ü"/>
            </a:pPr>
            <a:r>
              <a:rPr lang="en-US" sz="2000" dirty="0">
                <a:solidFill>
                  <a:srgbClr val="0000FF"/>
                </a:solidFill>
                <a:latin typeface="Bookman Old Style" panose="02050604050505020204" pitchFamily="18" charset="0"/>
              </a:rPr>
              <a:t>Data Concurrency</a:t>
            </a:r>
            <a:endParaRPr lang="en-IN" sz="2000" dirty="0">
              <a:solidFill>
                <a:srgbClr val="0000FF"/>
              </a:solidFill>
              <a:latin typeface="Bookman Old Style" panose="02050604050505020204" pitchFamily="18" charset="0"/>
            </a:endParaRPr>
          </a:p>
          <a:p>
            <a:pPr lvl="1">
              <a:lnSpc>
                <a:spcPct val="150000"/>
              </a:lnSpc>
              <a:buClr>
                <a:srgbClr val="C00000"/>
              </a:buClr>
              <a:buFont typeface="Wingdings" panose="05000000000000000000" pitchFamily="2" charset="2"/>
              <a:buChar char="ü"/>
            </a:pPr>
            <a:r>
              <a:rPr lang="en-IN" sz="2000" dirty="0">
                <a:solidFill>
                  <a:srgbClr val="0000FF"/>
                </a:solidFill>
                <a:latin typeface="Bookman Old Style" panose="02050604050505020204" pitchFamily="18" charset="0"/>
              </a:rPr>
              <a:t>Data Security</a:t>
            </a:r>
          </a:p>
          <a:p>
            <a:pPr lvl="1">
              <a:lnSpc>
                <a:spcPct val="150000"/>
              </a:lnSpc>
              <a:buClr>
                <a:srgbClr val="C00000"/>
              </a:buClr>
              <a:buFont typeface="Wingdings" panose="05000000000000000000" pitchFamily="2" charset="2"/>
              <a:buChar char="ü"/>
            </a:pPr>
            <a:r>
              <a:rPr lang="en-IN" sz="2000" dirty="0">
                <a:solidFill>
                  <a:srgbClr val="0000FF"/>
                </a:solidFill>
                <a:latin typeface="Bookman Old Style" panose="02050604050505020204" pitchFamily="18" charset="0"/>
              </a:rPr>
              <a:t>Data Privacy</a:t>
            </a:r>
          </a:p>
          <a:p>
            <a:pPr lvl="1">
              <a:lnSpc>
                <a:spcPct val="150000"/>
              </a:lnSpc>
              <a:buClr>
                <a:srgbClr val="C00000"/>
              </a:buClr>
              <a:buFont typeface="Wingdings" panose="05000000000000000000" pitchFamily="2" charset="2"/>
              <a:buChar char="ü"/>
            </a:pPr>
            <a:r>
              <a:rPr lang="en-IN" sz="2000" dirty="0">
                <a:solidFill>
                  <a:srgbClr val="0000FF"/>
                </a:solidFill>
                <a:latin typeface="Bookman Old Style" panose="02050604050505020204" pitchFamily="18" charset="0"/>
              </a:rPr>
              <a:t>Easy access to data</a:t>
            </a:r>
          </a:p>
          <a:p>
            <a:pPr lvl="1">
              <a:lnSpc>
                <a:spcPct val="150000"/>
              </a:lnSpc>
              <a:buClr>
                <a:srgbClr val="C00000"/>
              </a:buClr>
              <a:buFont typeface="Wingdings" panose="05000000000000000000" pitchFamily="2" charset="2"/>
              <a:buChar char="ü"/>
            </a:pPr>
            <a:r>
              <a:rPr lang="en-US" sz="2000" dirty="0">
                <a:solidFill>
                  <a:srgbClr val="0000FF"/>
                </a:solidFill>
                <a:latin typeface="Bookman Old Style" panose="02050604050505020204" pitchFamily="18" charset="0"/>
              </a:rPr>
              <a:t>Data Recovery</a:t>
            </a:r>
          </a:p>
          <a:p>
            <a:pPr lvl="1">
              <a:lnSpc>
                <a:spcPct val="150000"/>
              </a:lnSpc>
              <a:buClr>
                <a:srgbClr val="C00000"/>
              </a:buClr>
              <a:buFont typeface="Wingdings" panose="05000000000000000000" pitchFamily="2" charset="2"/>
              <a:buChar char="ü"/>
            </a:pPr>
            <a:r>
              <a:rPr lang="en-US" sz="2000" dirty="0">
                <a:solidFill>
                  <a:srgbClr val="0000FF"/>
                </a:solidFill>
                <a:latin typeface="Bookman Old Style" panose="02050604050505020204" pitchFamily="18" charset="0"/>
              </a:rPr>
              <a:t>Flexible</a:t>
            </a:r>
          </a:p>
          <a:p>
            <a:pPr lvl="1">
              <a:lnSpc>
                <a:spcPct val="150000"/>
              </a:lnSpc>
              <a:buClr>
                <a:srgbClr val="C00000"/>
              </a:buClr>
              <a:buFont typeface="Wingdings" panose="05000000000000000000" pitchFamily="2" charset="2"/>
              <a:buChar char="ü"/>
            </a:pPr>
            <a:endParaRPr lang="en-IN" sz="2000" dirty="0">
              <a:solidFill>
                <a:srgbClr val="0000FF"/>
              </a:solidFill>
              <a:latin typeface="Bookman Old Style" panose="02050604050505020204"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a:t>
            </a:fld>
            <a:endParaRPr lang="en-IN"/>
          </a:p>
        </p:txBody>
      </p:sp>
      <p:sp>
        <p:nvSpPr>
          <p:cNvPr id="6" name="Rectangle 5"/>
          <p:cNvSpPr/>
          <p:nvPr/>
        </p:nvSpPr>
        <p:spPr>
          <a:xfrm>
            <a:off x="0" y="0"/>
            <a:ext cx="10972800" cy="954107"/>
          </a:xfrm>
          <a:prstGeom prst="rect">
            <a:avLst/>
          </a:prstGeom>
        </p:spPr>
        <p:txBody>
          <a:bodyPr wrap="square">
            <a:spAutoFit/>
          </a:bodyPr>
          <a:lstStyle/>
          <a:p>
            <a:r>
              <a:rPr lang="en-US" sz="2800" dirty="0">
                <a:solidFill>
                  <a:srgbClr val="FF0000"/>
                </a:solidFill>
                <a:latin typeface="Copperplate Gothic Light" panose="020E0507020206020404" pitchFamily="34" charset="0"/>
              </a:rPr>
              <a:t>S-1 	SLO-2 : 	Advantage of DBMS over File Processing 			System</a:t>
            </a:r>
          </a:p>
        </p:txBody>
      </p:sp>
    </p:spTree>
    <p:extLst>
      <p:ext uri="{BB962C8B-B14F-4D97-AF65-F5344CB8AC3E}">
        <p14:creationId xmlns:p14="http://schemas.microsoft.com/office/powerpoint/2010/main" val="211153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0397" y="992697"/>
            <a:ext cx="10515600" cy="5313212"/>
          </a:xfrm>
        </p:spPr>
        <p:txBody>
          <a:bodyPr>
            <a:normAutofit/>
          </a:bodyPr>
          <a:lstStyle/>
          <a:p>
            <a:pPr>
              <a:buNone/>
            </a:pPr>
            <a:r>
              <a:rPr lang="en-US" sz="2000" dirty="0"/>
              <a:t>	</a:t>
            </a:r>
            <a:r>
              <a:rPr lang="en-US" sz="2000" dirty="0">
                <a:solidFill>
                  <a:srgbClr val="0000FF"/>
                </a:solidFill>
                <a:latin typeface="Bookman Old Style" pitchFamily="18" charset="0"/>
              </a:rPr>
              <a:t>DML Commands are relates only with base table information ( value in an attribute)</a:t>
            </a:r>
          </a:p>
          <a:p>
            <a:pPr>
              <a:buNone/>
            </a:pPr>
            <a:r>
              <a:rPr lang="en-US" sz="2000" dirty="0">
                <a:solidFill>
                  <a:srgbClr val="0000FF"/>
                </a:solidFill>
                <a:latin typeface="Bookman Old Style" pitchFamily="18" charset="0"/>
              </a:rPr>
              <a:t>	There are four commands in DML:</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INSERT</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UPDATE</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DELETE</a:t>
            </a:r>
          </a:p>
          <a:p>
            <a:pPr marL="914400" lvl="1" indent="-457200">
              <a:lnSpc>
                <a:spcPct val="150000"/>
              </a:lnSpc>
              <a:buClr>
                <a:srgbClr val="C00000"/>
              </a:buClr>
              <a:buFont typeface="+mj-lt"/>
              <a:buAutoNum type="arabicPeriod"/>
            </a:pPr>
            <a:r>
              <a:rPr lang="en-US" sz="2000" dirty="0">
                <a:solidFill>
                  <a:srgbClr val="0000FF"/>
                </a:solidFill>
                <a:latin typeface="Bookman Old Style" pitchFamily="18" charset="0"/>
              </a:rPr>
              <a:t>SELECT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Where clause ( Conditional retrieval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Order by clause ( Retrieval in Ascending or Descending Order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Group by clause ( Retrieval of distinct values by considering groups )</a:t>
            </a:r>
          </a:p>
          <a:p>
            <a:pPr lvl="2">
              <a:lnSpc>
                <a:spcPct val="150000"/>
              </a:lnSpc>
              <a:buClr>
                <a:srgbClr val="C00000"/>
              </a:buClr>
              <a:buFont typeface="Wingdings" pitchFamily="2" charset="2"/>
              <a:buChar char="ü"/>
            </a:pPr>
            <a:r>
              <a:rPr lang="en-US" dirty="0">
                <a:solidFill>
                  <a:srgbClr val="0000FF"/>
                </a:solidFill>
                <a:latin typeface="Bookman Old Style" pitchFamily="18" charset="0"/>
              </a:rPr>
              <a:t>Having clause ( Followed by Group by clause with COUNT function )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50</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672" y="1337753"/>
            <a:ext cx="10515600" cy="4351338"/>
          </a:xfrm>
        </p:spPr>
        <p:txBody>
          <a:bodyPr/>
          <a:lstStyle/>
          <a:p>
            <a:pPr>
              <a:buNone/>
            </a:pPr>
            <a:r>
              <a:rPr lang="en-US" sz="2400" dirty="0">
                <a:solidFill>
                  <a:srgbClr val="C00000"/>
                </a:solidFill>
                <a:latin typeface="Copperplate Gothic Light" pitchFamily="34" charset="0"/>
              </a:rPr>
              <a:t>INSERT COMMAND</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It relates only with new records.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Only one row can be inserted at a time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Multiple rows can be inserted using “&amp;” symbol one by one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Can insert to entire table</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Can insert in selected columns with some restrictions</a:t>
            </a:r>
          </a:p>
          <a:p>
            <a:pPr lvl="1">
              <a:lnSpc>
                <a:spcPct val="150000"/>
              </a:lnSpc>
              <a:buClr>
                <a:srgbClr val="C00000"/>
              </a:buClr>
              <a:buFont typeface="Wingdings" pitchFamily="2" charset="2"/>
              <a:buChar char="ü"/>
            </a:pPr>
            <a:r>
              <a:rPr lang="en-US" sz="2000" dirty="0">
                <a:solidFill>
                  <a:srgbClr val="0000FF"/>
                </a:solidFill>
                <a:latin typeface="Bookman Old Style" pitchFamily="18" charset="0"/>
              </a:rPr>
              <a:t>Must follow the order of the column specified in the query statement </a:t>
            </a:r>
          </a:p>
          <a:p>
            <a:pPr>
              <a:buNone/>
            </a:pPr>
            <a:endParaRPr lang="en-US" dirty="0"/>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51</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0010" y="1009949"/>
            <a:ext cx="7977998" cy="5123432"/>
          </a:xfrm>
        </p:spPr>
        <p:txBody>
          <a:bodyPr>
            <a:normAutofit fontScale="77500" lnSpcReduction="20000"/>
          </a:bodyPr>
          <a:lstStyle/>
          <a:p>
            <a:pPr>
              <a:buNone/>
            </a:pPr>
            <a:r>
              <a:rPr lang="en-US" sz="2400" dirty="0">
                <a:solidFill>
                  <a:srgbClr val="C00000"/>
                </a:solidFill>
                <a:latin typeface="Copperplate Gothic Light" pitchFamily="34" charset="0"/>
              </a:rPr>
              <a:t>INSERT COMMAND</a:t>
            </a:r>
          </a:p>
          <a:p>
            <a:pPr>
              <a:buNone/>
            </a:pPr>
            <a:endParaRPr lang="en-US" sz="2400" dirty="0">
              <a:solidFill>
                <a:srgbClr val="C00000"/>
              </a:solidFill>
              <a:latin typeface="Copperplate Gothic Light" pitchFamily="34" charset="0"/>
            </a:endParaRPr>
          </a:p>
          <a:p>
            <a:pPr>
              <a:buNone/>
            </a:pPr>
            <a:r>
              <a:rPr lang="en-US" sz="2600" dirty="0">
                <a:solidFill>
                  <a:srgbClr val="C00000"/>
                </a:solidFill>
                <a:latin typeface="Copperplate Gothic Light" pitchFamily="34" charset="0"/>
              </a:rPr>
              <a:t>Syntax: </a:t>
            </a:r>
          </a:p>
          <a:p>
            <a:pPr>
              <a:buNone/>
            </a:pPr>
            <a:endParaRPr lang="en-US" sz="2600" dirty="0">
              <a:solidFill>
                <a:srgbClr val="0000FF"/>
              </a:solidFill>
              <a:latin typeface="Bookman Old Style" pitchFamily="18" charset="0"/>
            </a:endParaRPr>
          </a:p>
          <a:p>
            <a:pPr>
              <a:buNone/>
            </a:pPr>
            <a:r>
              <a:rPr lang="en-US" sz="2600" dirty="0">
                <a:solidFill>
                  <a:srgbClr val="0000FF"/>
                </a:solidFill>
                <a:latin typeface="Bookman Old Style" pitchFamily="18" charset="0"/>
              </a:rPr>
              <a:t>INSERT INTO &lt;</a:t>
            </a:r>
            <a:r>
              <a:rPr lang="en-US" sz="2600" dirty="0" err="1">
                <a:solidFill>
                  <a:srgbClr val="0000FF"/>
                </a:solidFill>
                <a:latin typeface="Bookman Old Style" pitchFamily="18" charset="0"/>
              </a:rPr>
              <a:t>table_name</a:t>
            </a:r>
            <a:r>
              <a:rPr lang="en-US" sz="2600" dirty="0">
                <a:solidFill>
                  <a:srgbClr val="0000FF"/>
                </a:solidFill>
                <a:latin typeface="Bookman Old Style" pitchFamily="18" charset="0"/>
              </a:rPr>
              <a:t>&gt; (column_name1 &lt;</a:t>
            </a:r>
            <a:r>
              <a:rPr lang="en-US" sz="2600" dirty="0" err="1">
                <a:solidFill>
                  <a:srgbClr val="0000FF"/>
                </a:solidFill>
                <a:latin typeface="Bookman Old Style" pitchFamily="18" charset="0"/>
              </a:rPr>
              <a:t>datatype</a:t>
            </a:r>
            <a:r>
              <a:rPr lang="en-US" sz="2600" dirty="0">
                <a:solidFill>
                  <a:srgbClr val="0000FF"/>
                </a:solidFill>
                <a:latin typeface="Bookman Old Style" pitchFamily="18" charset="0"/>
              </a:rPr>
              <a:t>&gt;, </a:t>
            </a:r>
          </a:p>
          <a:p>
            <a:pPr>
              <a:buNone/>
            </a:pPr>
            <a:r>
              <a:rPr lang="en-US" sz="2600" dirty="0">
                <a:solidFill>
                  <a:srgbClr val="0000FF"/>
                </a:solidFill>
                <a:latin typeface="Bookman Old Style" pitchFamily="18" charset="0"/>
              </a:rPr>
              <a:t>					column_name2 &lt;</a:t>
            </a:r>
            <a:r>
              <a:rPr lang="en-US" sz="2600" dirty="0" err="1">
                <a:solidFill>
                  <a:srgbClr val="0000FF"/>
                </a:solidFill>
                <a:latin typeface="Bookman Old Style" pitchFamily="18" charset="0"/>
              </a:rPr>
              <a:t>datatype</a:t>
            </a:r>
            <a:r>
              <a:rPr lang="en-US" sz="2600" dirty="0">
                <a:solidFill>
                  <a:srgbClr val="0000FF"/>
                </a:solidFill>
                <a:latin typeface="Bookman Old Style" pitchFamily="18" charset="0"/>
              </a:rPr>
              <a:t>&gt;, </a:t>
            </a:r>
          </a:p>
          <a:p>
            <a:pPr>
              <a:buNone/>
            </a:pPr>
            <a:r>
              <a:rPr lang="en-US" sz="2600" dirty="0">
                <a:solidFill>
                  <a:srgbClr val="0000FF"/>
                </a:solidFill>
                <a:latin typeface="Bookman Old Style" pitchFamily="18" charset="0"/>
              </a:rPr>
              <a:t>				 	. . . , 											</a:t>
            </a:r>
          </a:p>
          <a:p>
            <a:pPr>
              <a:buNone/>
            </a:pPr>
            <a:r>
              <a:rPr lang="en-US" sz="2600" dirty="0">
                <a:solidFill>
                  <a:srgbClr val="0000FF"/>
                </a:solidFill>
                <a:latin typeface="Bookman Old Style" pitchFamily="18" charset="0"/>
              </a:rPr>
              <a:t>					</a:t>
            </a:r>
            <a:r>
              <a:rPr lang="en-US" sz="2600" dirty="0" err="1">
                <a:solidFill>
                  <a:srgbClr val="0000FF"/>
                </a:solidFill>
                <a:latin typeface="Bookman Old Style" pitchFamily="18" charset="0"/>
              </a:rPr>
              <a:t>column_name_n</a:t>
            </a:r>
            <a:r>
              <a:rPr lang="en-US" sz="2600" dirty="0">
                <a:solidFill>
                  <a:srgbClr val="0000FF"/>
                </a:solidFill>
                <a:latin typeface="Bookman Old Style" pitchFamily="18" charset="0"/>
              </a:rPr>
              <a:t> &lt;</a:t>
            </a:r>
            <a:r>
              <a:rPr lang="en-US" sz="2600" dirty="0" err="1">
                <a:solidFill>
                  <a:srgbClr val="0000FF"/>
                </a:solidFill>
                <a:latin typeface="Bookman Old Style" pitchFamily="18" charset="0"/>
              </a:rPr>
              <a:t>datatype</a:t>
            </a:r>
            <a:r>
              <a:rPr lang="en-US" sz="2600" dirty="0">
                <a:solidFill>
                  <a:srgbClr val="0000FF"/>
                </a:solidFill>
                <a:latin typeface="Bookman Old Style" pitchFamily="18" charset="0"/>
              </a:rPr>
              <a:t>&gt;) </a:t>
            </a:r>
          </a:p>
          <a:p>
            <a:pPr>
              <a:buNone/>
            </a:pPr>
            <a:r>
              <a:rPr lang="en-US" sz="2600" dirty="0">
                <a:solidFill>
                  <a:srgbClr val="0000FF"/>
                </a:solidFill>
                <a:latin typeface="Bookman Old Style" pitchFamily="18" charset="0"/>
              </a:rPr>
              <a:t>				VALUES </a:t>
            </a:r>
          </a:p>
          <a:p>
            <a:pPr>
              <a:buNone/>
            </a:pPr>
            <a:r>
              <a:rPr lang="en-US" sz="2600" dirty="0">
                <a:solidFill>
                  <a:srgbClr val="0000FF"/>
                </a:solidFill>
                <a:latin typeface="Bookman Old Style" pitchFamily="18" charset="0"/>
              </a:rPr>
              <a:t>					(value1, </a:t>
            </a:r>
          </a:p>
          <a:p>
            <a:pPr>
              <a:buNone/>
            </a:pPr>
            <a:r>
              <a:rPr lang="en-US" sz="2600" dirty="0">
                <a:solidFill>
                  <a:srgbClr val="0000FF"/>
                </a:solidFill>
                <a:latin typeface="Bookman Old Style" pitchFamily="18" charset="0"/>
              </a:rPr>
              <a:t>					 value2,</a:t>
            </a:r>
          </a:p>
          <a:p>
            <a:pPr>
              <a:buNone/>
            </a:pPr>
            <a:r>
              <a:rPr lang="en-US" sz="2600" dirty="0">
                <a:solidFill>
                  <a:srgbClr val="0000FF"/>
                </a:solidFill>
                <a:latin typeface="Bookman Old Style" pitchFamily="18" charset="0"/>
              </a:rPr>
              <a:t>				  	 . . . , </a:t>
            </a:r>
          </a:p>
          <a:p>
            <a:pPr>
              <a:buNone/>
            </a:pPr>
            <a:r>
              <a:rPr lang="en-US" sz="2600" dirty="0">
                <a:solidFill>
                  <a:srgbClr val="0000FF"/>
                </a:solidFill>
                <a:latin typeface="Bookman Old Style" pitchFamily="18" charset="0"/>
              </a:rPr>
              <a:t>					value n);</a:t>
            </a:r>
            <a:br>
              <a:rPr lang="en-US" sz="2600" dirty="0"/>
            </a:br>
            <a:endParaRPr lang="en-US" sz="2600"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52</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
        <p:nvSpPr>
          <p:cNvPr id="7" name="TextBox 6"/>
          <p:cNvSpPr txBox="1"/>
          <p:nvPr/>
        </p:nvSpPr>
        <p:spPr>
          <a:xfrm>
            <a:off x="8439509" y="3925019"/>
            <a:ext cx="3752491" cy="2585323"/>
          </a:xfrm>
          <a:prstGeom prst="rect">
            <a:avLst/>
          </a:prstGeom>
          <a:noFill/>
        </p:spPr>
        <p:txBody>
          <a:bodyPr wrap="square" rtlCol="0">
            <a:spAutoFit/>
          </a:bodyPr>
          <a:lstStyle/>
          <a:p>
            <a:r>
              <a:rPr lang="en-US" dirty="0">
                <a:solidFill>
                  <a:srgbClr val="FF0000"/>
                </a:solidFill>
                <a:latin typeface="Copperplate Gothic Light" pitchFamily="34" charset="0"/>
              </a:rPr>
              <a:t>Note :</a:t>
            </a:r>
          </a:p>
          <a:p>
            <a:endParaRPr lang="en-US" dirty="0">
              <a:solidFill>
                <a:srgbClr val="FF0000"/>
              </a:solidFill>
              <a:latin typeface="Copperplate Gothic Light" pitchFamily="34" charset="0"/>
            </a:endParaRPr>
          </a:p>
          <a:p>
            <a:pPr>
              <a:buClr>
                <a:srgbClr val="C00000"/>
              </a:buClr>
              <a:buFont typeface="Wingdings" pitchFamily="2" charset="2"/>
              <a:buChar char="§"/>
            </a:pPr>
            <a:r>
              <a:rPr lang="en-US" dirty="0">
                <a:solidFill>
                  <a:srgbClr val="FF0000"/>
                </a:solidFill>
              </a:rPr>
              <a:t> </a:t>
            </a:r>
            <a:r>
              <a:rPr lang="en-US" dirty="0">
                <a:solidFill>
                  <a:srgbClr val="FF0000"/>
                </a:solidFill>
                <a:latin typeface="Bookman Old Style" pitchFamily="18" charset="0"/>
              </a:rPr>
              <a:t>Number values can be    </a:t>
            </a:r>
          </a:p>
          <a:p>
            <a:pPr>
              <a:buClr>
                <a:srgbClr val="C00000"/>
              </a:buClr>
            </a:pPr>
            <a:r>
              <a:rPr lang="en-US" dirty="0">
                <a:solidFill>
                  <a:srgbClr val="FF0000"/>
                </a:solidFill>
                <a:latin typeface="Bookman Old Style" pitchFamily="18" charset="0"/>
              </a:rPr>
              <a:t>   inserted as integer or   </a:t>
            </a:r>
          </a:p>
          <a:p>
            <a:pPr>
              <a:buClr>
                <a:srgbClr val="C00000"/>
              </a:buClr>
            </a:pPr>
            <a:r>
              <a:rPr lang="en-US" dirty="0">
                <a:solidFill>
                  <a:srgbClr val="FF0000"/>
                </a:solidFill>
                <a:latin typeface="Bookman Old Style" pitchFamily="18" charset="0"/>
              </a:rPr>
              <a:t>   float</a:t>
            </a:r>
          </a:p>
          <a:p>
            <a:pPr>
              <a:buClr>
                <a:srgbClr val="C00000"/>
              </a:buClr>
              <a:buFont typeface="Wingdings" pitchFamily="2" charset="2"/>
              <a:buChar char="§"/>
            </a:pPr>
            <a:endParaRPr lang="en-US" dirty="0">
              <a:solidFill>
                <a:srgbClr val="FF0000"/>
              </a:solidFill>
              <a:latin typeface="Bookman Old Style" pitchFamily="18" charset="0"/>
            </a:endParaRPr>
          </a:p>
          <a:p>
            <a:pPr>
              <a:buClr>
                <a:srgbClr val="C00000"/>
              </a:buClr>
              <a:buFont typeface="Wingdings" pitchFamily="2" charset="2"/>
              <a:buChar char="§"/>
            </a:pPr>
            <a:r>
              <a:rPr lang="en-US" dirty="0">
                <a:solidFill>
                  <a:srgbClr val="FF0000"/>
                </a:solidFill>
                <a:latin typeface="Bookman Old Style" pitchFamily="18" charset="0"/>
              </a:rPr>
              <a:t> Char and Date values </a:t>
            </a:r>
          </a:p>
          <a:p>
            <a:pPr>
              <a:buClr>
                <a:srgbClr val="C00000"/>
              </a:buClr>
            </a:pPr>
            <a:r>
              <a:rPr lang="en-US" dirty="0">
                <a:solidFill>
                  <a:srgbClr val="FF0000"/>
                </a:solidFill>
                <a:latin typeface="Bookman Old Style" pitchFamily="18" charset="0"/>
              </a:rPr>
              <a:t>   must be in single quote </a:t>
            </a:r>
          </a:p>
          <a:p>
            <a:endParaRPr lang="en-US" dirty="0">
              <a:latin typeface="Bookman Old Style"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866" y="1018576"/>
            <a:ext cx="11471695" cy="5468488"/>
          </a:xfrm>
        </p:spPr>
        <p:txBody>
          <a:bodyPr>
            <a:normAutofit fontScale="92500" lnSpcReduction="20000"/>
          </a:bodyPr>
          <a:lstStyle/>
          <a:p>
            <a:pPr>
              <a:buNone/>
            </a:pPr>
            <a:r>
              <a:rPr lang="en-US" sz="2400" dirty="0">
                <a:solidFill>
                  <a:srgbClr val="C00000"/>
                </a:solidFill>
                <a:latin typeface="Copperplate Gothic Light" pitchFamily="34" charset="0"/>
              </a:rPr>
              <a:t>INSERT COMMAND</a:t>
            </a:r>
          </a:p>
          <a:p>
            <a:pPr>
              <a:buNone/>
            </a:pPr>
            <a:endParaRPr lang="en-US" sz="2200" dirty="0">
              <a:latin typeface="Bookman Old Style" pitchFamily="18" charset="0"/>
            </a:endParaRPr>
          </a:p>
          <a:p>
            <a:pPr>
              <a:buNone/>
            </a:pPr>
            <a:r>
              <a:rPr lang="en-US" sz="2200" dirty="0">
                <a:solidFill>
                  <a:srgbClr val="C00000"/>
                </a:solidFill>
                <a:latin typeface="Bookman Old Style" pitchFamily="18" charset="0"/>
              </a:rPr>
              <a:t>Example 1: To insert a record using all fields in EMP table</a:t>
            </a:r>
          </a:p>
          <a:p>
            <a:pPr>
              <a:buNone/>
            </a:pPr>
            <a:endParaRPr lang="en-IN" sz="2200" dirty="0">
              <a:latin typeface="Bookman Old Style" pitchFamily="18" charset="0"/>
            </a:endParaRPr>
          </a:p>
          <a:p>
            <a:pPr>
              <a:buNone/>
            </a:pPr>
            <a:r>
              <a:rPr lang="en-IN" sz="2200" dirty="0">
                <a:solidFill>
                  <a:srgbClr val="0000FF"/>
                </a:solidFill>
                <a:latin typeface="Bookman Old Style" pitchFamily="18" charset="0"/>
              </a:rPr>
              <a:t>INSERT INTO EMP VALUES (7369, 'SMITH',  'CLERK', 7902, '17-12-1980‘, 800, NULL, 20);</a:t>
            </a:r>
          </a:p>
          <a:p>
            <a:pPr>
              <a:buNone/>
            </a:pPr>
            <a:r>
              <a:rPr lang="en-IN" sz="2200" dirty="0">
                <a:latin typeface="Bookman Old Style" pitchFamily="18" charset="0"/>
              </a:rPr>
              <a:t>				</a:t>
            </a:r>
            <a:r>
              <a:rPr lang="en-IN" sz="2200" dirty="0">
                <a:solidFill>
                  <a:srgbClr val="C00000"/>
                </a:solidFill>
                <a:latin typeface="Bookman Old Style" pitchFamily="18" charset="0"/>
              </a:rPr>
              <a:t>(OR)</a:t>
            </a:r>
          </a:p>
          <a:p>
            <a:pPr>
              <a:buNone/>
            </a:pPr>
            <a:r>
              <a:rPr lang="en-IN" sz="2200" dirty="0">
                <a:solidFill>
                  <a:srgbClr val="0000FF"/>
                </a:solidFill>
                <a:latin typeface="Bookman Old Style" pitchFamily="18" charset="0"/>
              </a:rPr>
              <a:t>INSERT INTO EMP (EMPNO,ENAME,JOB,MGR,HIREDATE,SAL,COMM,DEPTNO) </a:t>
            </a:r>
          </a:p>
          <a:p>
            <a:pPr>
              <a:buNone/>
            </a:pPr>
            <a:r>
              <a:rPr lang="en-IN" sz="2200" dirty="0">
                <a:solidFill>
                  <a:srgbClr val="0000FF"/>
                </a:solidFill>
                <a:latin typeface="Bookman Old Style" pitchFamily="18" charset="0"/>
              </a:rPr>
              <a:t>VALUES (7369, 'SMITH',  'CLERK', 7902, '17-12-1980',  800, NULL, 20);</a:t>
            </a:r>
          </a:p>
          <a:p>
            <a:pPr>
              <a:buNone/>
            </a:pPr>
            <a:endParaRPr lang="en-US" sz="2200" dirty="0">
              <a:latin typeface="Bookman Old Style" pitchFamily="18" charset="0"/>
            </a:endParaRPr>
          </a:p>
          <a:p>
            <a:pPr>
              <a:buNone/>
            </a:pPr>
            <a:r>
              <a:rPr lang="en-US" sz="2200" dirty="0">
                <a:solidFill>
                  <a:srgbClr val="C00000"/>
                </a:solidFill>
                <a:latin typeface="Bookman Old Style" pitchFamily="18" charset="0"/>
              </a:rPr>
              <a:t>Example 2: To insert a record using selected fields in EMP table </a:t>
            </a:r>
          </a:p>
          <a:p>
            <a:pPr>
              <a:buNone/>
            </a:pPr>
            <a:endParaRPr lang="en-IN" sz="2200" dirty="0">
              <a:latin typeface="Bookman Old Style" pitchFamily="18" charset="0"/>
            </a:endParaRPr>
          </a:p>
          <a:p>
            <a:pPr>
              <a:buNone/>
            </a:pPr>
            <a:r>
              <a:rPr lang="en-IN" sz="2200" dirty="0">
                <a:solidFill>
                  <a:srgbClr val="0000FF"/>
                </a:solidFill>
                <a:latin typeface="Bookman Old Style" pitchFamily="18" charset="0"/>
              </a:rPr>
              <a:t>INSERT INTO EMP (EMPNO, ENAME) VALUES (7499, 'ALLEN);</a:t>
            </a:r>
            <a:endParaRPr lang="en-US" sz="2200" dirty="0">
              <a:solidFill>
                <a:srgbClr val="0000FF"/>
              </a:solidFill>
              <a:latin typeface="Bookman Old Style" pitchFamily="18" charset="0"/>
            </a:endParaRPr>
          </a:p>
          <a:p>
            <a:pPr>
              <a:buNone/>
            </a:pPr>
            <a:endParaRPr lang="en-US" sz="2200" dirty="0">
              <a:latin typeface="Bookman Old Style" pitchFamily="18" charset="0"/>
            </a:endParaRPr>
          </a:p>
          <a:p>
            <a:pPr>
              <a:buNone/>
            </a:pPr>
            <a:r>
              <a:rPr lang="en-US" sz="2200" dirty="0">
                <a:solidFill>
                  <a:srgbClr val="FF0000"/>
                </a:solidFill>
                <a:latin typeface="Copperplate Gothic Light" pitchFamily="34" charset="0"/>
              </a:rPr>
              <a:t>Note :  </a:t>
            </a:r>
            <a:r>
              <a:rPr lang="en-US" sz="2200" dirty="0">
                <a:solidFill>
                  <a:srgbClr val="FF0000"/>
                </a:solidFill>
                <a:latin typeface="Bookman Old Style" pitchFamily="18" charset="0"/>
              </a:rPr>
              <a:t>When a record is inserted using selected fields, it must include </a:t>
            </a:r>
          </a:p>
          <a:p>
            <a:pPr>
              <a:buNone/>
            </a:pPr>
            <a:r>
              <a:rPr lang="en-US" sz="2200" dirty="0">
                <a:solidFill>
                  <a:srgbClr val="FF0000"/>
                </a:solidFill>
                <a:latin typeface="Bookman Old Style" pitchFamily="18" charset="0"/>
              </a:rPr>
              <a:t>		 NOT NULL and Primary key fields.</a:t>
            </a:r>
            <a:r>
              <a:rPr lang="en-US" sz="2200" dirty="0">
                <a:latin typeface="Bookman Old Style" pitchFamily="18" charset="0"/>
              </a:rPr>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53</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110" y="1173852"/>
            <a:ext cx="10515600" cy="4351338"/>
          </a:xfrm>
        </p:spPr>
        <p:txBody>
          <a:bodyPr/>
          <a:lstStyle/>
          <a:p>
            <a:pPr>
              <a:buNone/>
            </a:pPr>
            <a:r>
              <a:rPr lang="en-US" sz="2000" dirty="0">
                <a:solidFill>
                  <a:srgbClr val="C00000"/>
                </a:solidFill>
                <a:latin typeface="Bookman Old Style" pitchFamily="18" charset="0"/>
              </a:rPr>
              <a:t>Example 3: To insert multiple records using all fields in EMP table</a:t>
            </a:r>
          </a:p>
          <a:p>
            <a:pPr>
              <a:buNone/>
            </a:pPr>
            <a:endParaRPr lang="en-US" sz="2000" dirty="0">
              <a:solidFill>
                <a:srgbClr val="C00000"/>
              </a:solidFill>
              <a:latin typeface="Bookman Old Style" pitchFamily="18" charset="0"/>
            </a:endParaRPr>
          </a:p>
          <a:p>
            <a:pPr>
              <a:buNone/>
            </a:pPr>
            <a:r>
              <a:rPr lang="en-IN" sz="2000" dirty="0">
                <a:solidFill>
                  <a:srgbClr val="0000FF"/>
                </a:solidFill>
                <a:latin typeface="Bookman Old Style" pitchFamily="18" charset="0"/>
              </a:rPr>
              <a:t>INSERT INTO EMP values  </a:t>
            </a:r>
          </a:p>
          <a:p>
            <a:pPr>
              <a:buNone/>
            </a:pPr>
            <a:r>
              <a:rPr lang="en-IN" sz="2000" dirty="0">
                <a:solidFill>
                  <a:srgbClr val="0000FF"/>
                </a:solidFill>
                <a:latin typeface="Bookman Old Style" pitchFamily="18" charset="0"/>
              </a:rPr>
              <a:t>(&amp;EMPNO,’&amp;ENAME’,’&amp;JOB’,&amp;MGR,’&amp;HIREDATE’,&amp;SAL,&amp;COMM,&amp;DEPTNO) ;</a:t>
            </a:r>
            <a:endParaRPr lang="en-US" sz="2000" dirty="0">
              <a:solidFill>
                <a:srgbClr val="C00000"/>
              </a:solidFill>
              <a:latin typeface="Bookman Old Style" pitchFamily="18" charset="0"/>
            </a:endParaRPr>
          </a:p>
          <a:p>
            <a:pPr>
              <a:buNone/>
            </a:pPr>
            <a:endParaRPr lang="en-US" dirty="0"/>
          </a:p>
          <a:p>
            <a:pPr>
              <a:buNone/>
            </a:pPr>
            <a:r>
              <a:rPr lang="en-US" sz="2000" dirty="0">
                <a:solidFill>
                  <a:srgbClr val="FF0000"/>
                </a:solidFill>
                <a:latin typeface="Copperplate Gothic Light" pitchFamily="34" charset="0"/>
              </a:rPr>
              <a:t>NOTE :    </a:t>
            </a:r>
            <a:r>
              <a:rPr lang="en-US" sz="2000" dirty="0">
                <a:solidFill>
                  <a:srgbClr val="FF0000"/>
                </a:solidFill>
                <a:latin typeface="Bookman Old Style" pitchFamily="18" charset="0"/>
              </a:rPr>
              <a:t>‘&amp;’ (Ampersand) symbol used to ask </a:t>
            </a:r>
          </a:p>
          <a:p>
            <a:pPr>
              <a:buNone/>
            </a:pPr>
            <a:r>
              <a:rPr lang="en-US" sz="2000" dirty="0">
                <a:solidFill>
                  <a:srgbClr val="FF0000"/>
                </a:solidFill>
                <a:latin typeface="Bookman Old Style" pitchFamily="18" charset="0"/>
              </a:rPr>
              <a:t>		   Enter value for followed by the string during runtime.</a:t>
            </a:r>
          </a:p>
          <a:p>
            <a:pPr>
              <a:buNone/>
            </a:pPr>
            <a:r>
              <a:rPr lang="en-US" sz="2000" dirty="0">
                <a:solidFill>
                  <a:srgbClr val="FF0000"/>
                </a:solidFill>
                <a:latin typeface="Bookman Old Style" pitchFamily="18" charset="0"/>
              </a:rPr>
              <a:t>		  </a:t>
            </a:r>
          </a:p>
          <a:p>
            <a:pPr>
              <a:buNone/>
            </a:pPr>
            <a:r>
              <a:rPr lang="en-US" sz="2000" dirty="0">
                <a:solidFill>
                  <a:srgbClr val="FF0000"/>
                </a:solidFill>
                <a:latin typeface="Bookman Old Style" pitchFamily="18" charset="0"/>
              </a:rPr>
              <a:t>		   The input value will be store in the appropriate field using  bind 	   	   variable ( :OLD and :NEW)</a:t>
            </a:r>
            <a:r>
              <a:rPr lang="en-US" dirty="0">
                <a:solidFill>
                  <a:srgbClr val="FF0000"/>
                </a:solidFill>
              </a:rPr>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54</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735" y="854014"/>
            <a:ext cx="11488947" cy="5883215"/>
          </a:xfrm>
        </p:spPr>
        <p:txBody>
          <a:bodyPr>
            <a:normAutofit/>
          </a:bodyPr>
          <a:lstStyle/>
          <a:p>
            <a:pPr>
              <a:buNone/>
            </a:pPr>
            <a:r>
              <a:rPr lang="en-US" sz="2400" dirty="0">
                <a:solidFill>
                  <a:srgbClr val="C00000"/>
                </a:solidFill>
                <a:latin typeface="Copperplate Gothic Light" pitchFamily="34" charset="0"/>
              </a:rPr>
              <a:t>Update command</a:t>
            </a:r>
          </a:p>
          <a:p>
            <a:pPr>
              <a:buNone/>
            </a:pPr>
            <a:endParaRPr lang="en-US" sz="600" dirty="0">
              <a:solidFill>
                <a:srgbClr val="C00000"/>
              </a:solidFill>
              <a:latin typeface="Copperplate Gothic Light" pitchFamily="34" charset="0"/>
            </a:endParaRPr>
          </a:p>
          <a:p>
            <a:pPr lvl="1">
              <a:buClr>
                <a:srgbClr val="C00000"/>
              </a:buClr>
              <a:buFont typeface="Wingdings" pitchFamily="2" charset="2"/>
              <a:buChar char="ü"/>
            </a:pPr>
            <a:r>
              <a:rPr lang="en-US" sz="1900" dirty="0">
                <a:solidFill>
                  <a:srgbClr val="0000FF"/>
                </a:solidFill>
                <a:latin typeface="Bookman Old Style" pitchFamily="18" charset="0"/>
              </a:rPr>
              <a:t>It works with only existing records</a:t>
            </a:r>
          </a:p>
          <a:p>
            <a:pPr lvl="1">
              <a:buClr>
                <a:srgbClr val="C00000"/>
              </a:buClr>
              <a:buFont typeface="Wingdings" pitchFamily="2" charset="2"/>
              <a:buChar char="ü"/>
            </a:pPr>
            <a:r>
              <a:rPr lang="en-US" sz="1900" dirty="0">
                <a:solidFill>
                  <a:srgbClr val="0000FF"/>
                </a:solidFill>
                <a:latin typeface="Bookman Old Style" pitchFamily="18" charset="0"/>
              </a:rPr>
              <a:t>It works only column wise</a:t>
            </a:r>
          </a:p>
          <a:p>
            <a:pPr lvl="1">
              <a:buClr>
                <a:srgbClr val="C00000"/>
              </a:buClr>
              <a:buFont typeface="Wingdings" pitchFamily="2" charset="2"/>
              <a:buChar char="ü"/>
            </a:pPr>
            <a:r>
              <a:rPr lang="en-US" sz="1900" dirty="0">
                <a:solidFill>
                  <a:srgbClr val="0000FF"/>
                </a:solidFill>
                <a:latin typeface="Bookman Old Style" pitchFamily="18" charset="0"/>
              </a:rPr>
              <a:t>It is used to modify the column values ( increase / decrease / change)</a:t>
            </a:r>
          </a:p>
          <a:p>
            <a:pPr>
              <a:buNone/>
            </a:pPr>
            <a:r>
              <a:rPr lang="en-US" sz="2200" dirty="0">
                <a:solidFill>
                  <a:srgbClr val="C00000"/>
                </a:solidFill>
                <a:latin typeface="Copperplate Gothic Light" pitchFamily="34" charset="0"/>
              </a:rPr>
              <a:t>Syntax</a:t>
            </a:r>
          </a:p>
          <a:p>
            <a:pPr>
              <a:buNone/>
            </a:pPr>
            <a:r>
              <a:rPr lang="en-US" sz="1900" dirty="0">
                <a:solidFill>
                  <a:srgbClr val="0000FF"/>
                </a:solidFill>
                <a:latin typeface="Bookman Old Style" pitchFamily="18" charset="0"/>
              </a:rPr>
              <a:t>UPDATE &lt;</a:t>
            </a:r>
            <a:r>
              <a:rPr lang="en-US" sz="1900" dirty="0" err="1">
                <a:solidFill>
                  <a:srgbClr val="0000FF"/>
                </a:solidFill>
                <a:latin typeface="Bookman Old Style" pitchFamily="18" charset="0"/>
              </a:rPr>
              <a:t>table_name</a:t>
            </a:r>
            <a:r>
              <a:rPr lang="en-US" sz="1900" dirty="0">
                <a:solidFill>
                  <a:srgbClr val="0000FF"/>
                </a:solidFill>
                <a:latin typeface="Bookman Old Style" pitchFamily="18" charset="0"/>
              </a:rPr>
              <a:t>&gt; set &lt;</a:t>
            </a:r>
            <a:r>
              <a:rPr lang="en-US" sz="1900" dirty="0" err="1">
                <a:solidFill>
                  <a:srgbClr val="0000FF"/>
                </a:solidFill>
                <a:latin typeface="Bookman Old Style" pitchFamily="18" charset="0"/>
              </a:rPr>
              <a:t>field_name</a:t>
            </a:r>
            <a:r>
              <a:rPr lang="en-US" sz="1900" dirty="0">
                <a:solidFill>
                  <a:srgbClr val="0000FF"/>
                </a:solidFill>
                <a:latin typeface="Bookman Old Style" pitchFamily="18" charset="0"/>
              </a:rPr>
              <a:t>&gt; = value [ where &lt;condition&gt;];</a:t>
            </a:r>
          </a:p>
          <a:p>
            <a:pPr>
              <a:buNone/>
            </a:pPr>
            <a:r>
              <a:rPr lang="en-US" sz="2200" dirty="0">
                <a:solidFill>
                  <a:srgbClr val="FF0000"/>
                </a:solidFill>
                <a:latin typeface="Copperplate Gothic Light" pitchFamily="34" charset="0"/>
              </a:rPr>
              <a:t>Note :</a:t>
            </a:r>
            <a:r>
              <a:rPr lang="en-US" dirty="0"/>
              <a:t> </a:t>
            </a:r>
            <a:r>
              <a:rPr lang="en-US" sz="1900" dirty="0">
                <a:solidFill>
                  <a:srgbClr val="FF0000"/>
                </a:solidFill>
                <a:latin typeface="Bookman Old Style" pitchFamily="18" charset="0"/>
              </a:rPr>
              <a:t>Update command without where condition will update all the records.</a:t>
            </a:r>
          </a:p>
          <a:p>
            <a:pPr>
              <a:buNone/>
            </a:pPr>
            <a:r>
              <a:rPr lang="en-US" sz="1900" dirty="0">
                <a:solidFill>
                  <a:srgbClr val="FF0000"/>
                </a:solidFill>
                <a:latin typeface="Bookman Old Style" pitchFamily="18" charset="0"/>
              </a:rPr>
              <a:t>		Update command with where condition will update the records which are satisfy 	the condition</a:t>
            </a:r>
          </a:p>
          <a:p>
            <a:pPr>
              <a:buNone/>
            </a:pPr>
            <a:r>
              <a:rPr lang="en-US" sz="1900" dirty="0">
                <a:solidFill>
                  <a:srgbClr val="C00000"/>
                </a:solidFill>
                <a:latin typeface="Bookman Old Style" pitchFamily="18" charset="0"/>
              </a:rPr>
              <a:t>Example 1:</a:t>
            </a:r>
          </a:p>
          <a:p>
            <a:pPr>
              <a:buNone/>
            </a:pPr>
            <a:r>
              <a:rPr lang="en-US" sz="1900" dirty="0">
                <a:solidFill>
                  <a:srgbClr val="0000FF"/>
                </a:solidFill>
                <a:latin typeface="Bookman Old Style" pitchFamily="18" charset="0"/>
              </a:rPr>
              <a:t>UPDATE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set </a:t>
            </a:r>
            <a:r>
              <a:rPr lang="en-US" sz="1900" dirty="0" err="1">
                <a:solidFill>
                  <a:srgbClr val="0000FF"/>
                </a:solidFill>
                <a:latin typeface="Bookman Old Style" pitchFamily="18" charset="0"/>
              </a:rPr>
              <a:t>comm</a:t>
            </a:r>
            <a:r>
              <a:rPr lang="en-US" sz="1900" dirty="0">
                <a:solidFill>
                  <a:srgbClr val="0000FF"/>
                </a:solidFill>
                <a:latin typeface="Bookman Old Style" pitchFamily="18" charset="0"/>
              </a:rPr>
              <a:t> = 2000 ; </a:t>
            </a:r>
            <a:r>
              <a:rPr lang="en-US" sz="1900" dirty="0">
                <a:solidFill>
                  <a:srgbClr val="FF0000"/>
                </a:solidFill>
                <a:latin typeface="Bookman Old Style" pitchFamily="18" charset="0"/>
              </a:rPr>
              <a:t>( Update all the records in EMP table )</a:t>
            </a:r>
          </a:p>
          <a:p>
            <a:pPr>
              <a:buNone/>
            </a:pPr>
            <a:r>
              <a:rPr lang="en-US" sz="1900" dirty="0">
                <a:solidFill>
                  <a:srgbClr val="C00000"/>
                </a:solidFill>
                <a:latin typeface="Bookman Old Style" pitchFamily="18" charset="0"/>
              </a:rPr>
              <a:t>Example 2 :</a:t>
            </a:r>
          </a:p>
          <a:p>
            <a:pPr>
              <a:buNone/>
            </a:pPr>
            <a:r>
              <a:rPr lang="en-US" sz="1900" dirty="0">
                <a:solidFill>
                  <a:srgbClr val="0000FF"/>
                </a:solidFill>
                <a:latin typeface="Bookman Old Style" pitchFamily="18" charset="0"/>
              </a:rPr>
              <a:t>Update </a:t>
            </a:r>
            <a:r>
              <a:rPr lang="en-US" sz="1900" dirty="0" err="1">
                <a:solidFill>
                  <a:srgbClr val="0000FF"/>
                </a:solidFill>
                <a:latin typeface="Bookman Old Style" pitchFamily="18" charset="0"/>
              </a:rPr>
              <a:t>emp</a:t>
            </a:r>
            <a:r>
              <a:rPr lang="en-US" sz="1900" dirty="0">
                <a:solidFill>
                  <a:srgbClr val="0000FF"/>
                </a:solidFill>
                <a:latin typeface="Bookman Old Style" pitchFamily="18" charset="0"/>
              </a:rPr>
              <a:t> set </a:t>
            </a:r>
            <a:r>
              <a:rPr lang="en-US" sz="1900" dirty="0" err="1">
                <a:solidFill>
                  <a:srgbClr val="0000FF"/>
                </a:solidFill>
                <a:latin typeface="Bookman Old Style" pitchFamily="18" charset="0"/>
              </a:rPr>
              <a:t>comm</a:t>
            </a:r>
            <a:r>
              <a:rPr lang="en-US" sz="1900" dirty="0">
                <a:solidFill>
                  <a:srgbClr val="0000FF"/>
                </a:solidFill>
                <a:latin typeface="Bookman Old Style" pitchFamily="18" charset="0"/>
              </a:rPr>
              <a:t> = 1000 where </a:t>
            </a:r>
            <a:r>
              <a:rPr lang="en-US" sz="1900" dirty="0" err="1">
                <a:solidFill>
                  <a:srgbClr val="0000FF"/>
                </a:solidFill>
                <a:latin typeface="Bookman Old Style" pitchFamily="18" charset="0"/>
              </a:rPr>
              <a:t>empno</a:t>
            </a:r>
            <a:r>
              <a:rPr lang="en-US" sz="1900" dirty="0">
                <a:solidFill>
                  <a:srgbClr val="0000FF"/>
                </a:solidFill>
                <a:latin typeface="Bookman Old Style" pitchFamily="18" charset="0"/>
              </a:rPr>
              <a:t> = 7369; </a:t>
            </a:r>
          </a:p>
          <a:p>
            <a:pPr>
              <a:buNone/>
            </a:pPr>
            <a:r>
              <a:rPr lang="en-US" sz="1900" dirty="0">
                <a:solidFill>
                  <a:srgbClr val="FF0000"/>
                </a:solidFill>
                <a:latin typeface="Bookman Old Style" pitchFamily="18" charset="0"/>
              </a:rPr>
              <a:t>(Update the records having the </a:t>
            </a:r>
            <a:r>
              <a:rPr lang="en-US" sz="1900" dirty="0" err="1">
                <a:solidFill>
                  <a:srgbClr val="FF0000"/>
                </a:solidFill>
                <a:latin typeface="Bookman Old Style" pitchFamily="18" charset="0"/>
              </a:rPr>
              <a:t>empno</a:t>
            </a:r>
            <a:r>
              <a:rPr lang="en-US" sz="1900" dirty="0">
                <a:solidFill>
                  <a:srgbClr val="FF0000"/>
                </a:solidFill>
                <a:latin typeface="Bookman Old Style" pitchFamily="18" charset="0"/>
              </a:rPr>
              <a:t> as 7369)</a:t>
            </a: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55</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3747" y="1035829"/>
            <a:ext cx="11428561" cy="5502994"/>
          </a:xfrm>
        </p:spPr>
        <p:txBody>
          <a:bodyPr>
            <a:normAutofit/>
          </a:bodyPr>
          <a:lstStyle/>
          <a:p>
            <a:pPr>
              <a:buNone/>
            </a:pPr>
            <a:r>
              <a:rPr lang="en-US" sz="2400" dirty="0">
                <a:solidFill>
                  <a:srgbClr val="C00000"/>
                </a:solidFill>
                <a:latin typeface="Copperplate Gothic Light" pitchFamily="34" charset="0"/>
              </a:rPr>
              <a:t>Delete command</a:t>
            </a:r>
          </a:p>
          <a:p>
            <a:pPr>
              <a:buNone/>
            </a:pPr>
            <a:endParaRPr lang="en-US" sz="1000" dirty="0">
              <a:solidFill>
                <a:srgbClr val="C00000"/>
              </a:solidFill>
              <a:latin typeface="Copperplate Gothic Light" pitchFamily="34" charset="0"/>
            </a:endParaRPr>
          </a:p>
          <a:p>
            <a:pPr lvl="1">
              <a:buClr>
                <a:srgbClr val="C00000"/>
              </a:buClr>
              <a:buFont typeface="Wingdings" pitchFamily="2" charset="2"/>
              <a:buChar char="ü"/>
            </a:pPr>
            <a:r>
              <a:rPr lang="en-US" sz="2000" dirty="0">
                <a:solidFill>
                  <a:srgbClr val="0000FF"/>
                </a:solidFill>
                <a:latin typeface="Bookman Old Style" pitchFamily="18" charset="0"/>
              </a:rPr>
              <a:t>It works only with existing records</a:t>
            </a:r>
          </a:p>
          <a:p>
            <a:pPr lvl="1">
              <a:buClr>
                <a:srgbClr val="C00000"/>
              </a:buClr>
              <a:buFont typeface="Wingdings" pitchFamily="2" charset="2"/>
              <a:buChar char="ü"/>
            </a:pPr>
            <a:r>
              <a:rPr lang="en-US" sz="2000" dirty="0">
                <a:solidFill>
                  <a:srgbClr val="0000FF"/>
                </a:solidFill>
                <a:latin typeface="Bookman Old Style" pitchFamily="18" charset="0"/>
              </a:rPr>
              <a:t>It works only with row wise</a:t>
            </a:r>
          </a:p>
          <a:p>
            <a:pPr lvl="1">
              <a:buClr>
                <a:srgbClr val="C00000"/>
              </a:buClr>
              <a:buFont typeface="Wingdings" pitchFamily="2" charset="2"/>
              <a:buChar char="ü"/>
            </a:pPr>
            <a:r>
              <a:rPr lang="en-US" sz="2000" dirty="0">
                <a:solidFill>
                  <a:srgbClr val="0000FF"/>
                </a:solidFill>
                <a:latin typeface="Bookman Old Style" pitchFamily="18" charset="0"/>
              </a:rPr>
              <a:t>It not possible to delete a single column in a row</a:t>
            </a:r>
          </a:p>
          <a:p>
            <a:pPr>
              <a:buNone/>
            </a:pPr>
            <a:r>
              <a:rPr lang="en-US" sz="2200" dirty="0">
                <a:solidFill>
                  <a:srgbClr val="C00000"/>
                </a:solidFill>
                <a:latin typeface="Copperplate Gothic Light" pitchFamily="34" charset="0"/>
              </a:rPr>
              <a:t>Syntax </a:t>
            </a:r>
          </a:p>
          <a:p>
            <a:pPr>
              <a:buNone/>
            </a:pPr>
            <a:r>
              <a:rPr lang="en-US" sz="2000" dirty="0">
                <a:solidFill>
                  <a:srgbClr val="0000FF"/>
                </a:solidFill>
                <a:latin typeface="Bookman Old Style" pitchFamily="18" charset="0"/>
              </a:rPr>
              <a:t>DELETE from &lt;</a:t>
            </a:r>
            <a:r>
              <a:rPr lang="en-US" sz="2000" dirty="0" err="1">
                <a:solidFill>
                  <a:srgbClr val="0000FF"/>
                </a:solidFill>
                <a:latin typeface="Bookman Old Style" pitchFamily="18" charset="0"/>
              </a:rPr>
              <a:t>table_name</a:t>
            </a:r>
            <a:r>
              <a:rPr lang="en-US" sz="2000" dirty="0">
                <a:solidFill>
                  <a:srgbClr val="0000FF"/>
                </a:solidFill>
                <a:latin typeface="Bookman Old Style" pitchFamily="18" charset="0"/>
              </a:rPr>
              <a:t>&gt; [ where &lt;condition&gt;];</a:t>
            </a:r>
          </a:p>
          <a:p>
            <a:pPr>
              <a:buNone/>
            </a:pPr>
            <a:r>
              <a:rPr lang="en-US" sz="2000" dirty="0">
                <a:solidFill>
                  <a:srgbClr val="FF0000"/>
                </a:solidFill>
                <a:latin typeface="Copperplate Gothic Light" pitchFamily="34" charset="0"/>
              </a:rPr>
              <a:t>Note : </a:t>
            </a:r>
            <a:r>
              <a:rPr lang="en-US" sz="2000" dirty="0">
                <a:solidFill>
                  <a:srgbClr val="FF0000"/>
                </a:solidFill>
                <a:latin typeface="Bookman Old Style" pitchFamily="18" charset="0"/>
              </a:rPr>
              <a:t>Delete command with out where condition will delete all the records in the table.</a:t>
            </a:r>
          </a:p>
          <a:p>
            <a:pPr>
              <a:buNone/>
            </a:pPr>
            <a:r>
              <a:rPr lang="en-US" sz="2000" dirty="0">
                <a:solidFill>
                  <a:srgbClr val="FF0000"/>
                </a:solidFill>
                <a:latin typeface="Bookman Old Style" pitchFamily="18" charset="0"/>
              </a:rPr>
              <a:t>	        Delete command with where condition will delete the selected records which are     </a:t>
            </a:r>
          </a:p>
          <a:p>
            <a:pPr>
              <a:buNone/>
            </a:pPr>
            <a:r>
              <a:rPr lang="en-US" sz="2000" dirty="0">
                <a:solidFill>
                  <a:srgbClr val="FF0000"/>
                </a:solidFill>
                <a:latin typeface="Bookman Old Style" pitchFamily="18" charset="0"/>
              </a:rPr>
              <a:t>	        satisfy the condition.</a:t>
            </a:r>
          </a:p>
          <a:p>
            <a:pPr>
              <a:buNone/>
            </a:pPr>
            <a:r>
              <a:rPr lang="en-US" sz="2000" dirty="0">
                <a:solidFill>
                  <a:srgbClr val="C00000"/>
                </a:solidFill>
                <a:latin typeface="Bookman Old Style" pitchFamily="18" charset="0"/>
              </a:rPr>
              <a:t>Example 1:</a:t>
            </a:r>
            <a:r>
              <a:rPr lang="en-US" sz="2000" dirty="0">
                <a:solidFill>
                  <a:srgbClr val="0000FF"/>
                </a:solidFill>
                <a:latin typeface="Bookman Old Style" pitchFamily="18" charset="0"/>
              </a:rPr>
              <a:t> DELETE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a:t>
            </a:r>
            <a:r>
              <a:rPr lang="en-US" sz="2000" dirty="0">
                <a:solidFill>
                  <a:srgbClr val="FF0000"/>
                </a:solidFill>
                <a:latin typeface="Bookman Old Style" pitchFamily="18" charset="0"/>
              </a:rPr>
              <a:t>( All records will be deleted from </a:t>
            </a:r>
            <a:r>
              <a:rPr lang="en-US" sz="2000" dirty="0" err="1">
                <a:solidFill>
                  <a:srgbClr val="FF0000"/>
                </a:solidFill>
                <a:latin typeface="Bookman Old Style" pitchFamily="18" charset="0"/>
              </a:rPr>
              <a:t>emp</a:t>
            </a:r>
            <a:r>
              <a:rPr lang="en-US" sz="2000" dirty="0">
                <a:solidFill>
                  <a:srgbClr val="FF0000"/>
                </a:solidFill>
                <a:latin typeface="Bookman Old Style" pitchFamily="18" charset="0"/>
              </a:rPr>
              <a:t> )</a:t>
            </a:r>
          </a:p>
          <a:p>
            <a:pPr>
              <a:buNone/>
            </a:pPr>
            <a:r>
              <a:rPr lang="en-US" sz="2000" dirty="0">
                <a:solidFill>
                  <a:srgbClr val="C00000"/>
                </a:solidFill>
                <a:latin typeface="Bookman Old Style" pitchFamily="18" charset="0"/>
              </a:rPr>
              <a:t>Example 2:</a:t>
            </a:r>
            <a:r>
              <a:rPr lang="en-US" sz="2000" dirty="0">
                <a:solidFill>
                  <a:srgbClr val="0000FF"/>
                </a:solidFill>
                <a:latin typeface="Bookman Old Style" pitchFamily="18" charset="0"/>
              </a:rPr>
              <a:t> DELETE from </a:t>
            </a:r>
            <a:r>
              <a:rPr lang="en-US" sz="2000" dirty="0" err="1">
                <a:solidFill>
                  <a:srgbClr val="0000FF"/>
                </a:solidFill>
                <a:latin typeface="Bookman Old Style" pitchFamily="18" charset="0"/>
              </a:rPr>
              <a:t>emp</a:t>
            </a:r>
            <a:r>
              <a:rPr lang="en-US" sz="2000" dirty="0">
                <a:solidFill>
                  <a:srgbClr val="0000FF"/>
                </a:solidFill>
                <a:latin typeface="Bookman Old Style" pitchFamily="18" charset="0"/>
              </a:rPr>
              <a:t> where </a:t>
            </a:r>
            <a:r>
              <a:rPr lang="en-US" sz="2000" dirty="0" err="1">
                <a:solidFill>
                  <a:srgbClr val="0000FF"/>
                </a:solidFill>
                <a:latin typeface="Bookman Old Style" pitchFamily="18" charset="0"/>
              </a:rPr>
              <a:t>empno</a:t>
            </a:r>
            <a:r>
              <a:rPr lang="en-US" sz="2000" dirty="0">
                <a:solidFill>
                  <a:srgbClr val="0000FF"/>
                </a:solidFill>
                <a:latin typeface="Bookman Old Style" pitchFamily="18" charset="0"/>
              </a:rPr>
              <a:t> = 7369; </a:t>
            </a:r>
          </a:p>
          <a:p>
            <a:pPr>
              <a:buNone/>
            </a:pPr>
            <a:r>
              <a:rPr lang="en-US" sz="2000" dirty="0">
                <a:solidFill>
                  <a:srgbClr val="0000FF"/>
                </a:solidFill>
                <a:latin typeface="Bookman Old Style" pitchFamily="18" charset="0"/>
              </a:rPr>
              <a:t>		      </a:t>
            </a:r>
            <a:r>
              <a:rPr lang="en-US" sz="2000" dirty="0">
                <a:solidFill>
                  <a:srgbClr val="FF0000"/>
                </a:solidFill>
                <a:latin typeface="Bookman Old Style" pitchFamily="18" charset="0"/>
              </a:rPr>
              <a:t>( Those records holding the value in the field </a:t>
            </a:r>
            <a:r>
              <a:rPr lang="en-US" sz="2000" dirty="0" err="1">
                <a:solidFill>
                  <a:srgbClr val="FF0000"/>
                </a:solidFill>
                <a:latin typeface="Bookman Old Style" pitchFamily="18" charset="0"/>
              </a:rPr>
              <a:t>empno</a:t>
            </a:r>
            <a:r>
              <a:rPr lang="en-US" sz="2000" dirty="0">
                <a:solidFill>
                  <a:srgbClr val="FF0000"/>
                </a:solidFill>
                <a:latin typeface="Bookman Old Style" pitchFamily="18" charset="0"/>
              </a:rPr>
              <a:t> as 7369 will be deleted )</a:t>
            </a:r>
          </a:p>
          <a:p>
            <a:pPr>
              <a:buNone/>
            </a:pPr>
            <a:endParaRPr lang="en-US" dirty="0">
              <a:solidFill>
                <a:srgbClr val="0000FF"/>
              </a:solidFill>
              <a:latin typeface="Bookman Old Style"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56</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3192"/>
            <a:ext cx="10515600" cy="4800571"/>
          </a:xfrm>
        </p:spPr>
        <p:txBody>
          <a:bodyPr>
            <a:normAutofit/>
          </a:bodyPr>
          <a:lstStyle/>
          <a:p>
            <a:pPr>
              <a:buNone/>
            </a:pPr>
            <a:r>
              <a:rPr lang="en-US" sz="2400" dirty="0">
                <a:solidFill>
                  <a:srgbClr val="C00000"/>
                </a:solidFill>
                <a:latin typeface="Copperplate Gothic Light" pitchFamily="34" charset="0"/>
              </a:rPr>
              <a:t>SELECT COMMAND</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Works with existing records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Works with row wise and column wise</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Works with multiple tables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Never affect / change / update / modification in the data base</a:t>
            </a:r>
          </a:p>
          <a:p>
            <a:pPr lvl="1">
              <a:lnSpc>
                <a:spcPct val="100000"/>
              </a:lnSpc>
              <a:buClr>
                <a:srgbClr val="C00000"/>
              </a:buClr>
              <a:buFont typeface="Wingdings" pitchFamily="2" charset="2"/>
              <a:buChar char="ü"/>
            </a:pPr>
            <a:r>
              <a:rPr lang="en-US" dirty="0">
                <a:solidFill>
                  <a:srgbClr val="0000FF"/>
                </a:solidFill>
                <a:latin typeface="Bookman Old Style" pitchFamily="18" charset="0"/>
              </a:rPr>
              <a:t>Using this command , we can select a column , multiple columns, all columns, single row, multiple row, all rows </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Specially called as “QUERY STATEMENT”</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57</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022" y="1199730"/>
            <a:ext cx="10515600" cy="4351338"/>
          </a:xfrm>
        </p:spPr>
        <p:txBody>
          <a:bodyPr/>
          <a:lstStyle/>
          <a:p>
            <a:pPr>
              <a:buNone/>
            </a:pPr>
            <a:r>
              <a:rPr lang="en-US" sz="2400" dirty="0">
                <a:solidFill>
                  <a:srgbClr val="C00000"/>
                </a:solidFill>
                <a:latin typeface="Copperplate Gothic Light" pitchFamily="34" charset="0"/>
              </a:rPr>
              <a:t>SELECT COMMAND</a:t>
            </a:r>
          </a:p>
          <a:p>
            <a:pPr>
              <a:buNone/>
            </a:pPr>
            <a:r>
              <a:rPr lang="en-US" sz="2400" dirty="0">
                <a:solidFill>
                  <a:srgbClr val="C00000"/>
                </a:solidFill>
                <a:latin typeface="Copperplate Gothic Light" pitchFamily="34" charset="0"/>
              </a:rPr>
              <a:t>Syntax</a:t>
            </a:r>
          </a:p>
          <a:p>
            <a:pPr>
              <a:buNone/>
            </a:pPr>
            <a:r>
              <a:rPr lang="en-US" dirty="0"/>
              <a:t>	</a:t>
            </a:r>
            <a:r>
              <a:rPr lang="en-US" sz="2400" dirty="0">
                <a:solidFill>
                  <a:srgbClr val="0000FF"/>
                </a:solidFill>
                <a:latin typeface="Bookman Old Style" pitchFamily="18" charset="0"/>
              </a:rPr>
              <a:t>SELECT </a:t>
            </a:r>
            <a:r>
              <a:rPr lang="en-US" sz="2400" dirty="0" err="1">
                <a:solidFill>
                  <a:srgbClr val="0000FF"/>
                </a:solidFill>
                <a:latin typeface="Bookman Old Style" pitchFamily="18" charset="0"/>
              </a:rPr>
              <a:t>column_list</a:t>
            </a:r>
            <a:r>
              <a:rPr lang="en-US" sz="2400" dirty="0">
                <a:solidFill>
                  <a:srgbClr val="0000FF"/>
                </a:solidFill>
                <a:latin typeface="Bookman Old Style" pitchFamily="18" charset="0"/>
              </a:rPr>
              <a:t> FROM table-name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[WHERE Clause]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[GROUP BY clause]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[HAVING clause]</a:t>
            </a:r>
            <a:br>
              <a:rPr lang="en-US" sz="2400" dirty="0">
                <a:solidFill>
                  <a:srgbClr val="0000FF"/>
                </a:solidFill>
                <a:latin typeface="Bookman Old Style" pitchFamily="18" charset="0"/>
              </a:rPr>
            </a:br>
            <a:r>
              <a:rPr lang="en-US" sz="2400" dirty="0">
                <a:solidFill>
                  <a:srgbClr val="0000FF"/>
                </a:solidFill>
                <a:latin typeface="Bookman Old Style" pitchFamily="18" charset="0"/>
              </a:rPr>
              <a:t>				[ORDER BY clause];</a:t>
            </a:r>
          </a:p>
          <a:p>
            <a:pPr>
              <a:buNone/>
            </a:pPr>
            <a:endParaRPr lang="en-US" sz="2400" dirty="0">
              <a:solidFill>
                <a:srgbClr val="0000FF"/>
              </a:solidFill>
              <a:latin typeface="Bookman Old Style" pitchFamily="18" charset="0"/>
            </a:endParaRPr>
          </a:p>
          <a:p>
            <a:pPr>
              <a:buNone/>
            </a:pPr>
            <a:r>
              <a:rPr lang="en-US" sz="2400" dirty="0">
                <a:solidFill>
                  <a:srgbClr val="FF0000"/>
                </a:solidFill>
                <a:latin typeface="Bookman Old Style" pitchFamily="18" charset="0"/>
              </a:rPr>
              <a:t>NOTE : To retrieve all the column from the table ‘ * ’ symbol can be 	  	   used instead of specifying the </a:t>
            </a:r>
            <a:r>
              <a:rPr lang="en-US" sz="2400" dirty="0" err="1">
                <a:solidFill>
                  <a:srgbClr val="FF0000"/>
                </a:solidFill>
                <a:latin typeface="Bookman Old Style" pitchFamily="18" charset="0"/>
              </a:rPr>
              <a:t>column_list</a:t>
            </a:r>
            <a:r>
              <a:rPr lang="en-US" sz="2400" dirty="0">
                <a:solidFill>
                  <a:srgbClr val="FF0000"/>
                </a:solidFill>
                <a:latin typeface="Bookman Old Style" pitchFamily="18" charset="0"/>
              </a:rPr>
              <a:t>.</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58</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15" y="914400"/>
            <a:ext cx="11593902" cy="5676181"/>
          </a:xfrm>
        </p:spPr>
        <p:txBody>
          <a:bodyPr>
            <a:normAutofit fontScale="92500" lnSpcReduction="20000"/>
          </a:bodyPr>
          <a:lstStyle/>
          <a:p>
            <a:pPr>
              <a:buNone/>
            </a:pPr>
            <a:r>
              <a:rPr lang="en-US" sz="2400" dirty="0">
                <a:solidFill>
                  <a:srgbClr val="C00000"/>
                </a:solidFill>
                <a:latin typeface="Copperplate Gothic Light" pitchFamily="34" charset="0"/>
              </a:rPr>
              <a:t>SELECT COMMAND</a:t>
            </a:r>
          </a:p>
          <a:p>
            <a:pPr>
              <a:buNone/>
            </a:pPr>
            <a:endParaRPr lang="en-US" sz="8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1:</a:t>
            </a:r>
            <a:r>
              <a:rPr lang="en-US" sz="2200" dirty="0"/>
              <a:t> </a:t>
            </a:r>
            <a:r>
              <a:rPr lang="en-US" sz="2200" dirty="0">
                <a:solidFill>
                  <a:srgbClr val="0000FF"/>
                </a:solidFill>
                <a:latin typeface="Bookman Old Style" pitchFamily="18" charset="0"/>
              </a:rPr>
              <a:t>To retrieve all the columns and rows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a:t>
            </a: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 ‘*’ stands from all columns and rows )</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2: </a:t>
            </a:r>
            <a:r>
              <a:rPr lang="en-US" sz="2200" dirty="0">
                <a:solidFill>
                  <a:srgbClr val="0000FF"/>
                </a:solidFill>
                <a:latin typeface="Bookman Old Style" pitchFamily="18" charset="0"/>
              </a:rPr>
              <a:t>To select retrieve the specific columns from all rows</a:t>
            </a:r>
          </a:p>
          <a:p>
            <a:pPr>
              <a:buNone/>
            </a:pPr>
            <a:r>
              <a:rPr lang="en-US" sz="2200" dirty="0">
                <a:solidFill>
                  <a:srgbClr val="0000FF"/>
                </a:solidFill>
                <a:latin typeface="Bookman Old Style" pitchFamily="18" charset="0"/>
              </a:rPr>
              <a:t>SELECT </a:t>
            </a:r>
            <a:r>
              <a:rPr lang="en-US" sz="2200" dirty="0" err="1">
                <a:solidFill>
                  <a:srgbClr val="0000FF"/>
                </a:solidFill>
                <a:latin typeface="Bookman Old Style" pitchFamily="18" charset="0"/>
              </a:rPr>
              <a:t>empno,ename</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Select command with where clause</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3: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which record holds the salary value 		       greater than 1000;</a:t>
            </a: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WHERE </a:t>
            </a:r>
            <a:r>
              <a:rPr lang="en-US" sz="2200" dirty="0" err="1">
                <a:solidFill>
                  <a:srgbClr val="0000FF"/>
                </a:solidFill>
                <a:latin typeface="Bookman Old Style" pitchFamily="18" charset="0"/>
              </a:rPr>
              <a:t>sal</a:t>
            </a:r>
            <a:r>
              <a:rPr lang="en-US" sz="2200" dirty="0">
                <a:solidFill>
                  <a:srgbClr val="0000FF"/>
                </a:solidFill>
                <a:latin typeface="Bookman Old Style" pitchFamily="18" charset="0"/>
              </a:rPr>
              <a:t>&gt; 1000;</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4: </a:t>
            </a:r>
            <a:r>
              <a:rPr lang="en-US" sz="2200" dirty="0">
                <a:solidFill>
                  <a:srgbClr val="0000FF"/>
                </a:solidFill>
                <a:latin typeface="Bookman Old Style" pitchFamily="18" charset="0"/>
              </a:rPr>
              <a:t>To retrieve the columns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 and </a:t>
            </a:r>
            <a:r>
              <a:rPr lang="en-US" sz="2200" dirty="0" err="1">
                <a:solidFill>
                  <a:srgbClr val="0000FF"/>
                </a:solidFill>
                <a:latin typeface="Bookman Old Style" pitchFamily="18" charset="0"/>
              </a:rPr>
              <a:t>ename</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which records holds 	        the value as CLERK in job column.</a:t>
            </a:r>
          </a:p>
          <a:p>
            <a:pPr>
              <a:buNone/>
            </a:pPr>
            <a:r>
              <a:rPr lang="en-US" sz="2200" dirty="0">
                <a:solidFill>
                  <a:srgbClr val="0000FF"/>
                </a:solidFill>
                <a:latin typeface="Bookman Old Style" pitchFamily="18" charset="0"/>
              </a:rPr>
              <a:t>SELECT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ename</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WHERE job = ‘CLERK’</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59</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448" y="803588"/>
            <a:ext cx="10515600" cy="5692462"/>
          </a:xfrm>
        </p:spPr>
        <p:txBody>
          <a:bodyPr>
            <a:normAutofit/>
          </a:bodyPr>
          <a:lstStyle/>
          <a:p>
            <a:pPr marL="0" indent="0">
              <a:buNone/>
            </a:pPr>
            <a:r>
              <a:rPr lang="en-US" dirty="0">
                <a:solidFill>
                  <a:srgbClr val="C00000"/>
                </a:solidFill>
                <a:latin typeface="Copperplate Gothic Light" panose="020E0507020206020404" pitchFamily="34" charset="0"/>
              </a:rPr>
              <a:t>DBMS stands for Database Management System.</a:t>
            </a:r>
          </a:p>
          <a:p>
            <a:pPr marL="0" indent="0">
              <a:buNone/>
            </a:pPr>
            <a:endParaRPr lang="en-US" dirty="0">
              <a:solidFill>
                <a:srgbClr val="C00000"/>
              </a:solidFill>
              <a:latin typeface="Copperplate Gothic Light" panose="020E0507020206020404" pitchFamily="34" charset="0"/>
            </a:endParaRPr>
          </a:p>
          <a:p>
            <a:pPr lvl="1">
              <a:buClr>
                <a:srgbClr val="C00000"/>
              </a:buClr>
              <a:buFont typeface="Wingdings" panose="05000000000000000000" pitchFamily="2" charset="2"/>
              <a:buChar char="ü"/>
            </a:pPr>
            <a:r>
              <a:rPr lang="en-US" dirty="0">
                <a:solidFill>
                  <a:srgbClr val="0000FF"/>
                </a:solidFill>
                <a:latin typeface="Bookman Old Style" panose="02050604050505020204" pitchFamily="18" charset="0"/>
              </a:rPr>
              <a:t>Database is collection of meaningful interrelated information.</a:t>
            </a:r>
          </a:p>
          <a:p>
            <a:pPr lvl="1">
              <a:buClr>
                <a:srgbClr val="C00000"/>
              </a:buClr>
              <a:buFont typeface="Wingdings" panose="05000000000000000000" pitchFamily="2" charset="2"/>
              <a:buChar char="ü"/>
            </a:pPr>
            <a:endParaRPr lang="en-US" dirty="0">
              <a:solidFill>
                <a:srgbClr val="0000FF"/>
              </a:solidFill>
              <a:latin typeface="Bookman Old Style" panose="02050604050505020204" pitchFamily="18" charset="0"/>
            </a:endParaRPr>
          </a:p>
          <a:p>
            <a:pPr lvl="1">
              <a:buClr>
                <a:srgbClr val="C00000"/>
              </a:buClr>
              <a:buFont typeface="Wingdings" panose="05000000000000000000" pitchFamily="2" charset="2"/>
              <a:buChar char="ü"/>
            </a:pPr>
            <a:r>
              <a:rPr lang="en-US" dirty="0">
                <a:solidFill>
                  <a:srgbClr val="0000FF"/>
                </a:solidFill>
                <a:latin typeface="Bookman Old Style" panose="02050604050505020204" pitchFamily="18" charset="0"/>
              </a:rPr>
              <a:t>DBMS is a collection of set of programs to store and access data in an easy and effective manner from a database</a:t>
            </a:r>
            <a:r>
              <a:rPr lang="en-US" sz="2000" dirty="0">
                <a:solidFill>
                  <a:srgbClr val="0000FF"/>
                </a:solidFill>
                <a:latin typeface="Bookman Old Style" panose="02050604050505020204" pitchFamily="18" charset="0"/>
              </a:rPr>
              <a:t>.</a:t>
            </a:r>
          </a:p>
          <a:p>
            <a:pPr marL="0" indent="0">
              <a:buNone/>
            </a:pPr>
            <a:endParaRPr lang="en-US" dirty="0">
              <a:solidFill>
                <a:srgbClr val="0000FF"/>
              </a:solidFill>
              <a:latin typeface="Bookman Old Style" panose="02050604050505020204" pitchFamily="18" charset="0"/>
            </a:endParaRPr>
          </a:p>
          <a:p>
            <a:pPr marL="0" indent="0">
              <a:buNone/>
            </a:pPr>
            <a:r>
              <a:rPr lang="en-US" dirty="0">
                <a:solidFill>
                  <a:srgbClr val="C00000"/>
                </a:solidFill>
                <a:latin typeface="Copperplate Gothic Light" panose="020E0507020206020404" pitchFamily="34" charset="0"/>
              </a:rPr>
              <a:t>Need for DBMS:</a:t>
            </a:r>
          </a:p>
          <a:p>
            <a:pPr marL="0" indent="0">
              <a:buNone/>
            </a:pPr>
            <a:endParaRPr lang="en-US" dirty="0">
              <a:solidFill>
                <a:srgbClr val="C00000"/>
              </a:solidFill>
              <a:latin typeface="Copperplate Gothic Light" panose="020E0507020206020404" pitchFamily="34" charset="0"/>
            </a:endParaRPr>
          </a:p>
          <a:p>
            <a:pPr lvl="1">
              <a:buClr>
                <a:srgbClr val="C00000"/>
              </a:buClr>
              <a:buFont typeface="Wingdings" panose="05000000000000000000" pitchFamily="2" charset="2"/>
              <a:buChar char="ü"/>
            </a:pPr>
            <a:r>
              <a:rPr lang="en-US" dirty="0">
                <a:solidFill>
                  <a:srgbClr val="0000FF"/>
                </a:solidFill>
                <a:latin typeface="Bookman Old Style" panose="02050604050505020204" pitchFamily="18" charset="0"/>
              </a:rPr>
              <a:t>Database systems are developed to deal huge amount of data.</a:t>
            </a:r>
          </a:p>
          <a:p>
            <a:pPr lvl="1">
              <a:buClr>
                <a:srgbClr val="C00000"/>
              </a:buClr>
              <a:buFont typeface="Wingdings" panose="05000000000000000000" pitchFamily="2" charset="2"/>
              <a:buChar char="ü"/>
            </a:pPr>
            <a:endParaRPr lang="en-US" dirty="0">
              <a:solidFill>
                <a:srgbClr val="0000FF"/>
              </a:solidFill>
              <a:latin typeface="Bookman Old Style" panose="02050604050505020204" pitchFamily="18" charset="0"/>
            </a:endParaRPr>
          </a:p>
          <a:p>
            <a:pPr lvl="1">
              <a:buClr>
                <a:srgbClr val="C00000"/>
              </a:buClr>
              <a:buFont typeface="Wingdings" panose="05000000000000000000" pitchFamily="2" charset="2"/>
              <a:buChar char="ü"/>
            </a:pPr>
            <a:r>
              <a:rPr lang="en-US" dirty="0">
                <a:solidFill>
                  <a:srgbClr val="0000FF"/>
                </a:solidFill>
                <a:latin typeface="Bookman Old Style" panose="02050604050505020204" pitchFamily="18" charset="0"/>
              </a:rPr>
              <a:t>Data to be stored and retrieved for data processing in an effective manner.</a:t>
            </a:r>
          </a:p>
          <a:p>
            <a:pPr>
              <a:buClr>
                <a:srgbClr val="C00000"/>
              </a:buClr>
              <a:buFont typeface="Wingdings" panose="05000000000000000000" pitchFamily="2" charset="2"/>
              <a:buChar char="ü"/>
            </a:pPr>
            <a:endParaRPr lang="en-US" sz="2400" dirty="0">
              <a:solidFill>
                <a:srgbClr val="0000FF"/>
              </a:solidFill>
              <a:latin typeface="Bookman Old Style" panose="02050604050505020204" pitchFamily="18" charset="0"/>
            </a:endParaRPr>
          </a:p>
          <a:p>
            <a:pPr marL="0" indent="0">
              <a:buNone/>
            </a:pPr>
            <a:endParaRPr lang="en-US" dirty="0"/>
          </a:p>
          <a:p>
            <a:pPr marL="0" indent="0">
              <a:buNone/>
            </a:pPr>
            <a:endParaRPr lang="en-IN"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a:t>
            </a:fld>
            <a:endParaRPr lang="en-IN"/>
          </a:p>
        </p:txBody>
      </p:sp>
      <p:sp>
        <p:nvSpPr>
          <p:cNvPr id="7" name="Rectangle 6"/>
          <p:cNvSpPr/>
          <p:nvPr/>
        </p:nvSpPr>
        <p:spPr>
          <a:xfrm>
            <a:off x="0" y="0"/>
            <a:ext cx="10972800" cy="1384995"/>
          </a:xfrm>
          <a:prstGeom prst="rect">
            <a:avLst/>
          </a:prstGeom>
        </p:spPr>
        <p:txBody>
          <a:bodyPr wrap="square">
            <a:spAutoFit/>
          </a:bodyPr>
          <a:lstStyle/>
          <a:p>
            <a:r>
              <a:rPr lang="en-US" sz="2800" dirty="0">
                <a:solidFill>
                  <a:srgbClr val="FF0000"/>
                </a:solidFill>
                <a:latin typeface="Copperplate Gothic Light" panose="020E0507020206020404" pitchFamily="34" charset="0"/>
              </a:rPr>
              <a:t>S-2 	SLO-1 :Introduction and applications of DBMS</a:t>
            </a:r>
          </a:p>
          <a:p>
            <a:endParaRPr lang="en-US" sz="2800" dirty="0">
              <a:solidFill>
                <a:srgbClr val="FF0000"/>
              </a:solidFill>
              <a:latin typeface="Copperplate Gothic Light" panose="020E0507020206020404" pitchFamily="34" charset="0"/>
            </a:endParaRPr>
          </a:p>
          <a:p>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3820993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009291"/>
            <a:ext cx="10515600" cy="5279366"/>
          </a:xfrm>
        </p:spPr>
        <p:txBody>
          <a:bodyPr>
            <a:normAutofit fontScale="92500" lnSpcReduction="10000"/>
          </a:bodyPr>
          <a:lstStyle/>
          <a:p>
            <a:pPr>
              <a:buNone/>
            </a:pPr>
            <a:r>
              <a:rPr lang="en-US" sz="2400" dirty="0">
                <a:solidFill>
                  <a:srgbClr val="C00000"/>
                </a:solidFill>
                <a:latin typeface="Copperplate Gothic Light" pitchFamily="34" charset="0"/>
              </a:rPr>
              <a:t>SELECT COMMAND</a:t>
            </a:r>
          </a:p>
          <a:p>
            <a:pPr>
              <a:buNone/>
            </a:pPr>
            <a:r>
              <a:rPr lang="en-US" sz="2400" dirty="0">
                <a:solidFill>
                  <a:srgbClr val="C00000"/>
                </a:solidFill>
                <a:latin typeface="Copperplate Gothic Light" pitchFamily="34" charset="0"/>
              </a:rPr>
              <a:t>Select command with order by clause</a:t>
            </a:r>
          </a:p>
          <a:p>
            <a:pPr>
              <a:buNone/>
            </a:pPr>
            <a:r>
              <a:rPr lang="en-US" sz="2400" dirty="0">
                <a:solidFill>
                  <a:srgbClr val="C00000"/>
                </a:solidFill>
                <a:latin typeface="Copperplate Gothic Light" pitchFamily="34" charset="0"/>
              </a:rPr>
              <a:t>Example 5 : </a:t>
            </a:r>
            <a:r>
              <a:rPr lang="en-US" sz="2400" dirty="0">
                <a:solidFill>
                  <a:srgbClr val="0000FF"/>
                </a:solidFill>
                <a:latin typeface="Bookman Old Style" pitchFamily="18" charset="0"/>
              </a:rPr>
              <a:t>To retrieve the records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table in 				 	 ascending order using </a:t>
            </a:r>
            <a:r>
              <a:rPr lang="en-US" sz="2400" dirty="0" err="1">
                <a:solidFill>
                  <a:srgbClr val="0000FF"/>
                </a:solidFill>
                <a:latin typeface="Bookman Old Style" pitchFamily="18" charset="0"/>
              </a:rPr>
              <a:t>empno</a:t>
            </a: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empno</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asc</a:t>
            </a:r>
            <a:r>
              <a:rPr lang="en-US" sz="2400" dirty="0">
                <a:solidFill>
                  <a:srgbClr val="0000FF"/>
                </a:solidFill>
                <a:latin typeface="Bookman Old Style" pitchFamily="18" charset="0"/>
              </a:rPr>
              <a:t>;</a:t>
            </a:r>
          </a:p>
          <a:p>
            <a:pPr>
              <a:buNone/>
            </a:pPr>
            <a:r>
              <a:rPr lang="en-US" sz="2400" dirty="0">
                <a:solidFill>
                  <a:srgbClr val="C00000"/>
                </a:solidFill>
                <a:latin typeface="Bookman Old Style" pitchFamily="18" charset="0"/>
              </a:rPr>
              <a:t>				(OR) </a:t>
            </a: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empno</a:t>
            </a:r>
            <a:r>
              <a:rPr lang="en-US" sz="2400" dirty="0">
                <a:solidFill>
                  <a:srgbClr val="0000FF"/>
                </a:solidFill>
                <a:latin typeface="Bookman Old Style" pitchFamily="18" charset="0"/>
              </a:rPr>
              <a:t>;</a:t>
            </a:r>
          </a:p>
          <a:p>
            <a:pPr>
              <a:buNone/>
            </a:pPr>
            <a:r>
              <a:rPr lang="en-US" sz="2400" dirty="0">
                <a:solidFill>
                  <a:srgbClr val="C00000"/>
                </a:solidFill>
                <a:latin typeface="Copperplate Gothic Light" pitchFamily="34" charset="0"/>
              </a:rPr>
              <a:t>Example 6:  </a:t>
            </a:r>
            <a:r>
              <a:rPr lang="en-US" sz="2400" dirty="0">
                <a:solidFill>
                  <a:srgbClr val="0000FF"/>
                </a:solidFill>
                <a:latin typeface="Bookman Old Style" pitchFamily="18" charset="0"/>
              </a:rPr>
              <a:t>To retrieve the records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table in 				 	 ascending order using job and </a:t>
            </a:r>
            <a:r>
              <a:rPr lang="en-US" sz="2400" dirty="0" err="1">
                <a:solidFill>
                  <a:srgbClr val="0000FF"/>
                </a:solidFill>
                <a:latin typeface="Bookman Old Style" pitchFamily="18" charset="0"/>
              </a:rPr>
              <a:t>empno</a:t>
            </a:r>
            <a:endParaRPr lang="en-US" sz="2400" dirty="0">
              <a:solidFill>
                <a:srgbClr val="0000FF"/>
              </a:solidFill>
              <a:latin typeface="Bookman Old Style" pitchFamily="18" charset="0"/>
            </a:endParaRP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job,empno</a:t>
            </a:r>
            <a:r>
              <a:rPr lang="en-US" sz="2400" dirty="0">
                <a:solidFill>
                  <a:srgbClr val="0000FF"/>
                </a:solidFill>
                <a:latin typeface="Bookman Old Style" pitchFamily="18" charset="0"/>
              </a:rPr>
              <a:t> </a:t>
            </a:r>
            <a:r>
              <a:rPr lang="en-US" sz="2400" dirty="0" err="1">
                <a:solidFill>
                  <a:srgbClr val="0000FF"/>
                </a:solidFill>
                <a:latin typeface="Bookman Old Style" pitchFamily="18" charset="0"/>
              </a:rPr>
              <a:t>asc</a:t>
            </a:r>
            <a:r>
              <a:rPr lang="en-US" sz="2400" dirty="0">
                <a:solidFill>
                  <a:srgbClr val="0000FF"/>
                </a:solidFill>
                <a:latin typeface="Bookman Old Style" pitchFamily="18" charset="0"/>
              </a:rPr>
              <a:t>;</a:t>
            </a:r>
          </a:p>
          <a:p>
            <a:pPr>
              <a:buNone/>
            </a:pPr>
            <a:r>
              <a:rPr lang="en-US" sz="2400" dirty="0">
                <a:solidFill>
                  <a:srgbClr val="C00000"/>
                </a:solidFill>
                <a:latin typeface="Bookman Old Style" pitchFamily="18" charset="0"/>
              </a:rPr>
              <a:t>				(OR)</a:t>
            </a:r>
          </a:p>
          <a:p>
            <a:pPr>
              <a:buNone/>
            </a:pPr>
            <a:r>
              <a:rPr lang="en-US" sz="2400" dirty="0">
                <a:solidFill>
                  <a:srgbClr val="0000FF"/>
                </a:solidFill>
                <a:latin typeface="Bookman Old Style" pitchFamily="18" charset="0"/>
              </a:rPr>
              <a:t>SELECT * from </a:t>
            </a:r>
            <a:r>
              <a:rPr lang="en-US" sz="2400" dirty="0" err="1">
                <a:solidFill>
                  <a:srgbClr val="0000FF"/>
                </a:solidFill>
                <a:latin typeface="Bookman Old Style" pitchFamily="18" charset="0"/>
              </a:rPr>
              <a:t>emp</a:t>
            </a:r>
            <a:r>
              <a:rPr lang="en-US" sz="2400" dirty="0">
                <a:solidFill>
                  <a:srgbClr val="0000FF"/>
                </a:solidFill>
                <a:latin typeface="Bookman Old Style" pitchFamily="18" charset="0"/>
              </a:rPr>
              <a:t> order by </a:t>
            </a:r>
            <a:r>
              <a:rPr lang="en-US" sz="2400" dirty="0" err="1">
                <a:solidFill>
                  <a:srgbClr val="0000FF"/>
                </a:solidFill>
                <a:latin typeface="Bookman Old Style" pitchFamily="18" charset="0"/>
              </a:rPr>
              <a:t>job,empno</a:t>
            </a:r>
            <a:r>
              <a:rPr lang="en-US" sz="2400" dirty="0">
                <a:solidFill>
                  <a:srgbClr val="0000FF"/>
                </a:solidFill>
                <a:latin typeface="Bookman Old Style" pitchFamily="18" charset="0"/>
              </a:rPr>
              <a:t>;</a:t>
            </a:r>
          </a:p>
          <a:p>
            <a:pPr>
              <a:buNone/>
            </a:pPr>
            <a:r>
              <a:rPr lang="en-US" sz="2400" dirty="0">
                <a:solidFill>
                  <a:srgbClr val="FF0000"/>
                </a:solidFill>
                <a:latin typeface="Bookman Old Style" pitchFamily="18" charset="0"/>
              </a:rPr>
              <a:t>NOTE : Ascending order is default condition, no need to specify</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60</a:t>
            </a:fld>
            <a:endParaRPr lang="en-IN"/>
          </a:p>
        </p:txBody>
      </p:sp>
      <p:sp>
        <p:nvSpPr>
          <p:cNvPr id="6" name="Rectangle 5"/>
          <p:cNvSpPr/>
          <p:nvPr/>
        </p:nvSpPr>
        <p:spPr>
          <a:xfrm>
            <a:off x="0" y="0"/>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332" y="1130048"/>
            <a:ext cx="11585276" cy="5244861"/>
          </a:xfrm>
        </p:spPr>
        <p:txBody>
          <a:bodyPr>
            <a:normAutofit lnSpcReduction="10000"/>
          </a:bodyPr>
          <a:lstStyle/>
          <a:p>
            <a:pPr>
              <a:buNone/>
            </a:pPr>
            <a:r>
              <a:rPr lang="en-US" sz="2400" dirty="0">
                <a:solidFill>
                  <a:srgbClr val="C00000"/>
                </a:solidFill>
                <a:latin typeface="Copperplate Gothic Light" pitchFamily="34" charset="0"/>
              </a:rPr>
              <a:t>SELECT COMMAND</a:t>
            </a:r>
          </a:p>
          <a:p>
            <a:pPr>
              <a:buNone/>
            </a:pPr>
            <a:r>
              <a:rPr lang="en-US" sz="2200" dirty="0">
                <a:solidFill>
                  <a:srgbClr val="C00000"/>
                </a:solidFill>
                <a:latin typeface="Copperplate Gothic Light" pitchFamily="34" charset="0"/>
              </a:rPr>
              <a:t>Select command with order by clause</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7 :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in descending order using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a:t>
            </a: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order by </a:t>
            </a:r>
            <a:r>
              <a:rPr lang="en-US" sz="2200" dirty="0" err="1">
                <a:solidFill>
                  <a:srgbClr val="0000FF"/>
                </a:solidFill>
                <a:latin typeface="Bookman Old Style" pitchFamily="18" charset="0"/>
              </a:rPr>
              <a:t>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desc</a:t>
            </a:r>
            <a:r>
              <a:rPr lang="en-US" sz="2200" dirty="0">
                <a:solidFill>
                  <a:srgbClr val="0000FF"/>
                </a:solidFill>
                <a:latin typeface="Bookman Old Style" pitchFamily="18" charset="0"/>
              </a:rPr>
              <a:t>;</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8: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in descending order using job 		and </a:t>
            </a:r>
            <a:r>
              <a:rPr lang="en-US" sz="2200" dirty="0" err="1">
                <a:solidFill>
                  <a:srgbClr val="0000FF"/>
                </a:solidFill>
                <a:latin typeface="Bookman Old Style" pitchFamily="18" charset="0"/>
              </a:rPr>
              <a:t>empno</a:t>
            </a:r>
            <a:endParaRPr lang="en-US" sz="2200" dirty="0">
              <a:solidFill>
                <a:srgbClr val="0000FF"/>
              </a:solidFill>
              <a:latin typeface="Bookman Old Style" pitchFamily="18" charset="0"/>
            </a:endParaRP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order by job </a:t>
            </a:r>
            <a:r>
              <a:rPr lang="en-US" sz="2200" dirty="0" err="1">
                <a:solidFill>
                  <a:srgbClr val="0000FF"/>
                </a:solidFill>
                <a:latin typeface="Bookman Old Style" pitchFamily="18" charset="0"/>
              </a:rPr>
              <a:t>desc,empno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desc</a:t>
            </a:r>
            <a:r>
              <a:rPr lang="en-US" sz="2200" dirty="0">
                <a:solidFill>
                  <a:srgbClr val="0000FF"/>
                </a:solidFill>
                <a:latin typeface="Bookman Old Style" pitchFamily="18" charset="0"/>
              </a:rPr>
              <a:t>;</a:t>
            </a:r>
          </a:p>
          <a:p>
            <a:pPr>
              <a:buNone/>
            </a:pPr>
            <a:endParaRPr lang="en-US" sz="22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8: </a:t>
            </a:r>
            <a:r>
              <a:rPr lang="en-US" sz="2200" dirty="0">
                <a:solidFill>
                  <a:srgbClr val="0000FF"/>
                </a:solidFill>
                <a:latin typeface="Bookman Old Style" pitchFamily="18" charset="0"/>
              </a:rPr>
              <a:t>To retrieve the records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in ascending order using job 			and descending order </a:t>
            </a:r>
            <a:r>
              <a:rPr lang="en-US" sz="2200" dirty="0" err="1">
                <a:solidFill>
                  <a:srgbClr val="0000FF"/>
                </a:solidFill>
                <a:latin typeface="Bookman Old Style" pitchFamily="18" charset="0"/>
              </a:rPr>
              <a:t>empno</a:t>
            </a:r>
            <a:endParaRPr lang="en-US" sz="2200" dirty="0">
              <a:solidFill>
                <a:srgbClr val="0000FF"/>
              </a:solidFill>
              <a:latin typeface="Bookman Old Style" pitchFamily="18" charset="0"/>
            </a:endParaRPr>
          </a:p>
          <a:p>
            <a:pPr>
              <a:buNone/>
            </a:pPr>
            <a:r>
              <a:rPr lang="en-US" sz="2200" dirty="0">
                <a:solidFill>
                  <a:srgbClr val="0000FF"/>
                </a:solidFill>
                <a:latin typeface="Bookman Old Style" pitchFamily="18" charset="0"/>
              </a:rPr>
              <a:t>SELECT *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order by job </a:t>
            </a:r>
            <a:r>
              <a:rPr lang="en-US" sz="2200" dirty="0" err="1">
                <a:solidFill>
                  <a:srgbClr val="0000FF"/>
                </a:solidFill>
                <a:latin typeface="Bookman Old Style" pitchFamily="18" charset="0"/>
              </a:rPr>
              <a:t>asc,empno</a:t>
            </a:r>
            <a:r>
              <a:rPr lang="en-US" sz="2200" dirty="0">
                <a:solidFill>
                  <a:srgbClr val="0000FF"/>
                </a:solidFill>
                <a:latin typeface="Bookman Old Style" pitchFamily="18" charset="0"/>
              </a:rPr>
              <a:t> </a:t>
            </a:r>
            <a:r>
              <a:rPr lang="en-US" sz="2200" dirty="0" err="1">
                <a:solidFill>
                  <a:srgbClr val="0000FF"/>
                </a:solidFill>
                <a:latin typeface="Bookman Old Style" pitchFamily="18" charset="0"/>
              </a:rPr>
              <a:t>desc</a:t>
            </a:r>
            <a:r>
              <a:rPr lang="en-US" sz="2200" dirty="0">
                <a:solidFill>
                  <a:srgbClr val="0000FF"/>
                </a:solidFill>
                <a:latin typeface="Bookman Old Style" pitchFamily="18" charset="0"/>
              </a:rPr>
              <a:t>;</a:t>
            </a: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61</a:t>
            </a:fld>
            <a:endParaRPr lang="en-IN"/>
          </a:p>
        </p:txBody>
      </p:sp>
      <p:sp>
        <p:nvSpPr>
          <p:cNvPr id="6" name="Rectangle 5"/>
          <p:cNvSpPr/>
          <p:nvPr/>
        </p:nvSpPr>
        <p:spPr>
          <a:xfrm>
            <a:off x="0" y="17252"/>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3693" y="966159"/>
            <a:ext cx="10850593" cy="5408762"/>
          </a:xfrm>
        </p:spPr>
        <p:txBody>
          <a:bodyPr>
            <a:normAutofit/>
          </a:bodyPr>
          <a:lstStyle/>
          <a:p>
            <a:pPr>
              <a:buNone/>
            </a:pPr>
            <a:r>
              <a:rPr lang="en-US" sz="2400" dirty="0">
                <a:solidFill>
                  <a:srgbClr val="C00000"/>
                </a:solidFill>
                <a:latin typeface="Copperplate Gothic Light" pitchFamily="34" charset="0"/>
              </a:rPr>
              <a:t>SELECT COMMAND</a:t>
            </a:r>
          </a:p>
          <a:p>
            <a:pPr>
              <a:buNone/>
            </a:pPr>
            <a:r>
              <a:rPr lang="en-US" sz="2200" dirty="0">
                <a:solidFill>
                  <a:srgbClr val="C00000"/>
                </a:solidFill>
                <a:latin typeface="Copperplate Gothic Light" pitchFamily="34" charset="0"/>
              </a:rPr>
              <a:t>Select command with group by clause</a:t>
            </a:r>
          </a:p>
          <a:p>
            <a:pPr>
              <a:buNone/>
            </a:pPr>
            <a:r>
              <a:rPr lang="en-US" sz="2200" dirty="0">
                <a:solidFill>
                  <a:srgbClr val="C00000"/>
                </a:solidFill>
                <a:latin typeface="Copperplate Gothic Light" pitchFamily="34" charset="0"/>
              </a:rPr>
              <a:t>Example 9: </a:t>
            </a:r>
            <a:r>
              <a:rPr lang="en-US" sz="2200" dirty="0">
                <a:solidFill>
                  <a:srgbClr val="0000FF"/>
                </a:solidFill>
                <a:latin typeface="Bookman Old Style" pitchFamily="18" charset="0"/>
              </a:rPr>
              <a:t>To retrieve the different jobs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a:t>
            </a:r>
          </a:p>
          <a:p>
            <a:pPr>
              <a:buNone/>
            </a:pPr>
            <a:r>
              <a:rPr lang="en-US" sz="2200" dirty="0">
                <a:solidFill>
                  <a:srgbClr val="0000FF"/>
                </a:solidFill>
                <a:latin typeface="Bookman Old Style" pitchFamily="18" charset="0"/>
              </a:rPr>
              <a:t>SELECT job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group by job;</a:t>
            </a:r>
          </a:p>
          <a:p>
            <a:pPr>
              <a:buNone/>
            </a:pPr>
            <a:endParaRPr lang="en-US" sz="90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Example 10: </a:t>
            </a:r>
            <a:r>
              <a:rPr lang="en-US" sz="2200" dirty="0">
                <a:solidFill>
                  <a:srgbClr val="0000FF"/>
                </a:solidFill>
                <a:latin typeface="Bookman Old Style" pitchFamily="18" charset="0"/>
              </a:rPr>
              <a:t>To retrieve the different jobs and its average salary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a:t>
            </a:r>
          </a:p>
          <a:p>
            <a:pPr>
              <a:buNone/>
            </a:pPr>
            <a:r>
              <a:rPr lang="en-US" sz="2200" dirty="0">
                <a:solidFill>
                  <a:srgbClr val="0000FF"/>
                </a:solidFill>
                <a:latin typeface="Bookman Old Style" pitchFamily="18" charset="0"/>
              </a:rPr>
              <a:t>SELECT job, </a:t>
            </a:r>
            <a:r>
              <a:rPr lang="en-US" sz="2200" dirty="0" err="1">
                <a:solidFill>
                  <a:srgbClr val="0000FF"/>
                </a:solidFill>
                <a:latin typeface="Bookman Old Style" pitchFamily="18" charset="0"/>
              </a:rPr>
              <a:t>avg</a:t>
            </a:r>
            <a:r>
              <a:rPr lang="en-US" sz="2200" dirty="0">
                <a:solidFill>
                  <a:srgbClr val="0000FF"/>
                </a:solidFill>
                <a:latin typeface="Bookman Old Style" pitchFamily="18" charset="0"/>
              </a:rPr>
              <a:t>(</a:t>
            </a:r>
            <a:r>
              <a:rPr lang="en-US" sz="2200" dirty="0" err="1">
                <a:solidFill>
                  <a:srgbClr val="0000FF"/>
                </a:solidFill>
                <a:latin typeface="Bookman Old Style" pitchFamily="18" charset="0"/>
              </a:rPr>
              <a:t>sal</a:t>
            </a:r>
            <a:r>
              <a:rPr lang="en-US" sz="2200" dirty="0">
                <a:solidFill>
                  <a:srgbClr val="0000FF"/>
                </a:solidFill>
                <a:latin typeface="Bookman Old Style" pitchFamily="18" charset="0"/>
              </a:rPr>
              <a:t>)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group by job;</a:t>
            </a:r>
          </a:p>
          <a:p>
            <a:pPr>
              <a:buNone/>
            </a:pPr>
            <a:endParaRPr lang="en-US" sz="1050" dirty="0">
              <a:solidFill>
                <a:srgbClr val="C00000"/>
              </a:solidFill>
              <a:latin typeface="Copperplate Gothic Light" pitchFamily="34" charset="0"/>
            </a:endParaRPr>
          </a:p>
          <a:p>
            <a:pPr>
              <a:buNone/>
            </a:pPr>
            <a:r>
              <a:rPr lang="en-US" sz="2200" dirty="0">
                <a:solidFill>
                  <a:srgbClr val="C00000"/>
                </a:solidFill>
                <a:latin typeface="Copperplate Gothic Light" pitchFamily="34" charset="0"/>
              </a:rPr>
              <a:t>Select command with group by and having clause</a:t>
            </a:r>
          </a:p>
          <a:p>
            <a:pPr>
              <a:buNone/>
            </a:pPr>
            <a:r>
              <a:rPr lang="en-US" sz="2200" dirty="0">
                <a:solidFill>
                  <a:srgbClr val="C00000"/>
                </a:solidFill>
                <a:latin typeface="Copperplate Gothic Light" pitchFamily="34" charset="0"/>
              </a:rPr>
              <a:t>Example 11: </a:t>
            </a:r>
            <a:r>
              <a:rPr lang="en-US" sz="2200" dirty="0">
                <a:solidFill>
                  <a:srgbClr val="0000FF"/>
                </a:solidFill>
                <a:latin typeface="Bookman Old Style" pitchFamily="18" charset="0"/>
              </a:rPr>
              <a:t>To retrieve the different jobs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table where the total 				numbers in a group is greater than 2;</a:t>
            </a:r>
          </a:p>
          <a:p>
            <a:pPr>
              <a:buNone/>
            </a:pPr>
            <a:r>
              <a:rPr lang="en-US" sz="2200" dirty="0">
                <a:solidFill>
                  <a:srgbClr val="0000FF"/>
                </a:solidFill>
                <a:latin typeface="Bookman Old Style" pitchFamily="18" charset="0"/>
              </a:rPr>
              <a:t>SELECT job from </a:t>
            </a:r>
            <a:r>
              <a:rPr lang="en-US" sz="2200" dirty="0" err="1">
                <a:solidFill>
                  <a:srgbClr val="0000FF"/>
                </a:solidFill>
                <a:latin typeface="Bookman Old Style" pitchFamily="18" charset="0"/>
              </a:rPr>
              <a:t>emp</a:t>
            </a:r>
            <a:r>
              <a:rPr lang="en-US" sz="2200" dirty="0">
                <a:solidFill>
                  <a:srgbClr val="0000FF"/>
                </a:solidFill>
                <a:latin typeface="Bookman Old Style" pitchFamily="18" charset="0"/>
              </a:rPr>
              <a:t> group by job having count(job) &gt;2;</a:t>
            </a:r>
          </a:p>
          <a:p>
            <a:pPr>
              <a:buNone/>
            </a:pPr>
            <a:r>
              <a:rPr lang="en-US" sz="2200" dirty="0">
                <a:solidFill>
                  <a:srgbClr val="FF0000"/>
                </a:solidFill>
                <a:latin typeface="Copperplate Gothic Light" pitchFamily="34" charset="0"/>
              </a:rPr>
              <a:t>NOTE : </a:t>
            </a:r>
            <a:r>
              <a:rPr lang="en-US" sz="2200" dirty="0">
                <a:solidFill>
                  <a:srgbClr val="FF0000"/>
                </a:solidFill>
                <a:latin typeface="Bookman Old Style" pitchFamily="18" charset="0"/>
              </a:rPr>
              <a:t>Count is built-in group function</a:t>
            </a:r>
          </a:p>
          <a:p>
            <a:pPr>
              <a:buNone/>
            </a:pPr>
            <a:endParaRPr lang="en-US" sz="2000" dirty="0">
              <a:solidFill>
                <a:srgbClr val="0000FF"/>
              </a:solidFill>
              <a:latin typeface="Bookman Old Style" pitchFamily="18" charset="0"/>
            </a:endParaRPr>
          </a:p>
          <a:p>
            <a:pPr>
              <a:buNone/>
            </a:pPr>
            <a:endParaRPr lang="en-US" sz="2000" dirty="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62</a:t>
            </a:fld>
            <a:endParaRPr lang="en-IN"/>
          </a:p>
        </p:txBody>
      </p:sp>
      <p:sp>
        <p:nvSpPr>
          <p:cNvPr id="6" name="Rectangle 5"/>
          <p:cNvSpPr/>
          <p:nvPr/>
        </p:nvSpPr>
        <p:spPr>
          <a:xfrm>
            <a:off x="0" y="17252"/>
            <a:ext cx="11007306" cy="830997"/>
          </a:xfrm>
          <a:prstGeom prst="rect">
            <a:avLst/>
          </a:prstGeom>
        </p:spPr>
        <p:txBody>
          <a:bodyPr wrap="square">
            <a:spAutoFit/>
          </a:bodyPr>
          <a:lstStyle/>
          <a:p>
            <a:r>
              <a:rPr lang="en-IN" sz="2400" dirty="0">
                <a:solidFill>
                  <a:srgbClr val="FF0000"/>
                </a:solidFill>
                <a:latin typeface="Copperplate Gothic Light" pitchFamily="34" charset="0"/>
              </a:rPr>
              <a:t>S-9-10	SLO-1 &amp; SLO-2 : </a:t>
            </a:r>
          </a:p>
          <a:p>
            <a:r>
              <a:rPr lang="en-IN" sz="2400" dirty="0">
                <a:solidFill>
                  <a:srgbClr val="FF0000"/>
                </a:solidFill>
                <a:latin typeface="Copperplate Gothic Light" pitchFamily="34" charset="0"/>
              </a:rPr>
              <a:t>		Lab 2: SQL Data Manipulation Language Commands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023" y="871927"/>
            <a:ext cx="10515600" cy="4351338"/>
          </a:xfrm>
        </p:spPr>
        <p:txBody>
          <a:bodyPr/>
          <a:lstStyle/>
          <a:p>
            <a:pPr>
              <a:buClr>
                <a:srgbClr val="FF0000"/>
              </a:buClr>
              <a:buFont typeface="Wingdings" pitchFamily="2" charset="2"/>
              <a:buChar char="ü"/>
            </a:pPr>
            <a:r>
              <a:rPr lang="en-US" sz="2400" dirty="0">
                <a:solidFill>
                  <a:srgbClr val="0000FF"/>
                </a:solidFill>
                <a:latin typeface="Bookman Old Style" pitchFamily="18" charset="0"/>
              </a:rPr>
              <a:t>Data abstraction is the idea that a database design begins with a high level view and as it approaches implementation level, the level of detail increases. </a:t>
            </a:r>
          </a:p>
          <a:p>
            <a:pPr>
              <a:buClr>
                <a:srgbClr val="FF0000"/>
              </a:buClr>
              <a:buFont typeface="Wingdings" pitchFamily="2" charset="2"/>
              <a:buChar char="ü"/>
            </a:pPr>
            <a:r>
              <a:rPr lang="en-US" sz="2400" dirty="0">
                <a:solidFill>
                  <a:srgbClr val="0000FF"/>
                </a:solidFill>
                <a:latin typeface="Bookman Old Style" pitchFamily="18" charset="0"/>
              </a:rPr>
              <a:t>In 1970, the American National Standards Institute (ANSI) Standards Planning and Requirements Committee (SPARC) established a framework for database design based on the degrees of abstraction. </a:t>
            </a:r>
          </a:p>
          <a:p>
            <a:pPr>
              <a:buClr>
                <a:srgbClr val="FF0000"/>
              </a:buClr>
              <a:buFont typeface="Wingdings" pitchFamily="2" charset="2"/>
              <a:buChar char="ü"/>
            </a:pPr>
            <a:r>
              <a:rPr lang="en-US" sz="2400" dirty="0">
                <a:solidFill>
                  <a:srgbClr val="0000FF"/>
                </a:solidFill>
                <a:latin typeface="Bookman Old Style" pitchFamily="18" charset="0"/>
              </a:rPr>
              <a:t>The ANSI/SPARC architecture is composed of four levels of data abstraction; these levels are external, conceptual, internal, and physical</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4" name="Footer Placeholder 3"/>
          <p:cNvSpPr>
            <a:spLocks noGrp="1"/>
          </p:cNvSpPr>
          <p:nvPr>
            <p:ph type="ftr" sz="quarter" idx="4294967295"/>
          </p:nvPr>
        </p:nvSpPr>
        <p:spPr>
          <a:xfrm>
            <a:off x="4038600" y="6496050"/>
            <a:ext cx="4114800" cy="365125"/>
          </a:xfrm>
        </p:spPr>
        <p:txBody>
          <a:bodyPr/>
          <a:lstStyle/>
          <a:p>
            <a:r>
              <a:rPr lang="en-IN"/>
              <a:t>Dr.B.Muruganantham                                   Associate Professor / C.Tech</a:t>
            </a:r>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63</a:t>
            </a:fld>
            <a:endParaRPr lang="en-IN"/>
          </a:p>
        </p:txBody>
      </p:sp>
      <p:sp>
        <p:nvSpPr>
          <p:cNvPr id="6" name="Rectangle 5"/>
          <p:cNvSpPr/>
          <p:nvPr/>
        </p:nvSpPr>
        <p:spPr>
          <a:xfrm>
            <a:off x="0" y="17252"/>
            <a:ext cx="11007306" cy="892552"/>
          </a:xfrm>
          <a:prstGeom prst="rect">
            <a:avLst/>
          </a:prstGeom>
        </p:spPr>
        <p:txBody>
          <a:bodyPr wrap="square">
            <a:spAutoFit/>
          </a:bodyPr>
          <a:lstStyle/>
          <a:p>
            <a:r>
              <a:rPr lang="en-IN" sz="2800" dirty="0">
                <a:solidFill>
                  <a:srgbClr val="FF0000"/>
                </a:solidFill>
                <a:latin typeface="Copperplate Gothic Light" pitchFamily="34" charset="0"/>
              </a:rPr>
              <a:t>S-11	SLO-1 &amp; SLO-2 : Degrees of Data Abstraction</a:t>
            </a:r>
            <a:endParaRPr lang="en-US" sz="2800" dirty="0">
              <a:solidFill>
                <a:srgbClr val="FF0000"/>
              </a:solidFill>
              <a:latin typeface="Copperplate Gothic Light" pitchFamily="34" charset="0"/>
            </a:endParaRPr>
          </a:p>
          <a:p>
            <a:r>
              <a:rPr lang="en-IN" sz="2400" dirty="0">
                <a:solidFill>
                  <a:srgbClr val="FF0000"/>
                </a:solidFill>
                <a:latin typeface="Copperplate Gothic Light" pitchFamily="34" charset="0"/>
              </a:rPr>
              <a:t> </a:t>
            </a:r>
          </a:p>
        </p:txBody>
      </p:sp>
      <p:sp>
        <p:nvSpPr>
          <p:cNvPr id="7" name="TextBox 6"/>
          <p:cNvSpPr txBox="1"/>
          <p:nvPr/>
        </p:nvSpPr>
        <p:spPr>
          <a:xfrm>
            <a:off x="0" y="6124753"/>
            <a:ext cx="12192000" cy="369332"/>
          </a:xfrm>
          <a:prstGeom prst="rect">
            <a:avLst/>
          </a:prstGeom>
          <a:solidFill>
            <a:schemeClr val="accent6">
              <a:lumMod val="20000"/>
              <a:lumOff val="80000"/>
            </a:schemeClr>
          </a:solidFill>
        </p:spPr>
        <p:txBody>
          <a:bodyPr wrap="square" rtlCol="0">
            <a:spAutoFit/>
          </a:bodyPr>
          <a:lstStyle/>
          <a:p>
            <a:r>
              <a:rPr lang="en-US" i="1" dirty="0">
                <a:solidFill>
                  <a:schemeClr val="accent6">
                    <a:lumMod val="50000"/>
                  </a:schemeClr>
                </a:solidFill>
                <a:latin typeface="Bookman Old Style" pitchFamily="18" charset="0"/>
              </a:rPr>
              <a:t>Reference : https://databasemanagement.fandom.com/wiki/Degrees_of_Abstraction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604" y="949565"/>
            <a:ext cx="11066252" cy="5244202"/>
          </a:xfrm>
        </p:spPr>
        <p:txBody>
          <a:bodyPr>
            <a:noAutofit/>
          </a:bodyPr>
          <a:lstStyle/>
          <a:p>
            <a:pPr fontAlgn="base">
              <a:buClr>
                <a:srgbClr val="C00000"/>
              </a:buClr>
              <a:buFont typeface="Wingdings" pitchFamily="2" charset="2"/>
              <a:buChar char="ü"/>
            </a:pPr>
            <a:r>
              <a:rPr lang="en-US" sz="2000" dirty="0">
                <a:solidFill>
                  <a:srgbClr val="0000FF"/>
                </a:solidFill>
                <a:latin typeface="Bookman Old Style" pitchFamily="18" charset="0"/>
              </a:rPr>
              <a:t>The External Model is the end users' view of the data. The end users view of data </a:t>
            </a:r>
          </a:p>
          <a:p>
            <a:pPr fontAlgn="base">
              <a:buClr>
                <a:srgbClr val="C00000"/>
              </a:buClr>
              <a:buNone/>
            </a:pPr>
            <a:r>
              <a:rPr lang="en-US" sz="2000" dirty="0">
                <a:solidFill>
                  <a:srgbClr val="0000FF"/>
                </a:solidFill>
                <a:latin typeface="Bookman Old Style" pitchFamily="18" charset="0"/>
              </a:rPr>
              <a:t>	usually applies to their specific business needs and those of  their organizational </a:t>
            </a:r>
          </a:p>
          <a:p>
            <a:pPr fontAlgn="base">
              <a:buClr>
                <a:srgbClr val="C00000"/>
              </a:buClr>
              <a:buNone/>
            </a:pPr>
            <a:r>
              <a:rPr lang="en-US" sz="2000" dirty="0">
                <a:solidFill>
                  <a:srgbClr val="0000FF"/>
                </a:solidFill>
                <a:latin typeface="Bookman Old Style" pitchFamily="18" charset="0"/>
              </a:rPr>
              <a:t>	unit.</a:t>
            </a:r>
          </a:p>
          <a:p>
            <a:pPr fontAlgn="base">
              <a:buClr>
                <a:srgbClr val="C00000"/>
              </a:buClr>
              <a:buFont typeface="Wingdings" pitchFamily="2" charset="2"/>
              <a:buChar char="ü"/>
            </a:pPr>
            <a:endParaRPr lang="en-US" sz="2000" dirty="0">
              <a:solidFill>
                <a:srgbClr val="0000FF"/>
              </a:solidFill>
              <a:latin typeface="Bookman Old Style" pitchFamily="18" charset="0"/>
            </a:endParaRPr>
          </a:p>
          <a:p>
            <a:pPr fontAlgn="base">
              <a:buClr>
                <a:srgbClr val="C00000"/>
              </a:buClr>
              <a:buFont typeface="Wingdings" pitchFamily="2" charset="2"/>
              <a:buChar char="ü"/>
            </a:pPr>
            <a:r>
              <a:rPr lang="en-US" sz="2000" dirty="0">
                <a:solidFill>
                  <a:srgbClr val="0000FF"/>
                </a:solidFill>
                <a:latin typeface="Bookman Old Style" pitchFamily="18" charset="0"/>
              </a:rPr>
              <a:t>The Conceptual Model is the database as seen by the specific DBMS. What sets</a:t>
            </a:r>
          </a:p>
          <a:p>
            <a:pPr fontAlgn="base">
              <a:buClr>
                <a:srgbClr val="C00000"/>
              </a:buClr>
              <a:buNone/>
            </a:pPr>
            <a:r>
              <a:rPr lang="en-US" sz="2000" dirty="0">
                <a:solidFill>
                  <a:srgbClr val="0000FF"/>
                </a:solidFill>
                <a:latin typeface="Bookman Old Style" pitchFamily="18" charset="0"/>
              </a:rPr>
              <a:t>	the internal model apart from the external and conceptual is its reliance on its </a:t>
            </a:r>
          </a:p>
          <a:p>
            <a:pPr fontAlgn="base">
              <a:buClr>
                <a:srgbClr val="C00000"/>
              </a:buClr>
              <a:buNone/>
            </a:pPr>
            <a:r>
              <a:rPr lang="en-US" sz="2000" dirty="0">
                <a:solidFill>
                  <a:srgbClr val="0000FF"/>
                </a:solidFill>
                <a:latin typeface="Bookman Old Style" pitchFamily="18" charset="0"/>
              </a:rPr>
              <a:t>	software platform.</a:t>
            </a:r>
          </a:p>
          <a:p>
            <a:pPr fontAlgn="base">
              <a:buClr>
                <a:srgbClr val="C00000"/>
              </a:buClr>
              <a:buFont typeface="Wingdings" pitchFamily="2" charset="2"/>
              <a:buChar char="ü"/>
            </a:pPr>
            <a:endParaRPr lang="en-US" sz="2000" dirty="0">
              <a:solidFill>
                <a:srgbClr val="0000FF"/>
              </a:solidFill>
              <a:latin typeface="Bookman Old Style" pitchFamily="18" charset="0"/>
            </a:endParaRPr>
          </a:p>
          <a:p>
            <a:pPr>
              <a:buClr>
                <a:srgbClr val="C00000"/>
              </a:buClr>
              <a:buFont typeface="Wingdings" pitchFamily="2" charset="2"/>
              <a:buChar char="ü"/>
            </a:pPr>
            <a:r>
              <a:rPr lang="en-US" sz="2000" dirty="0">
                <a:solidFill>
                  <a:srgbClr val="0000FF"/>
                </a:solidFill>
                <a:latin typeface="Bookman Old Style" pitchFamily="18" charset="0"/>
              </a:rPr>
              <a:t>The goal in designing the internal model is to achieve logical independence, where the </a:t>
            </a:r>
          </a:p>
          <a:p>
            <a:pPr>
              <a:buClr>
                <a:srgbClr val="C00000"/>
              </a:buClr>
              <a:buNone/>
            </a:pPr>
            <a:r>
              <a:rPr lang="en-US" sz="2000" dirty="0">
                <a:solidFill>
                  <a:srgbClr val="0000FF"/>
                </a:solidFill>
                <a:latin typeface="Bookman Old Style" pitchFamily="18" charset="0"/>
              </a:rPr>
              <a:t>	internal model can be changed without affecting conceptual model.</a:t>
            </a:r>
          </a:p>
          <a:p>
            <a:pPr fontAlgn="base">
              <a:buClr>
                <a:srgbClr val="C00000"/>
              </a:buClr>
              <a:buFont typeface="Wingdings" pitchFamily="2" charset="2"/>
              <a:buChar char="ü"/>
            </a:pPr>
            <a:endParaRPr lang="en-US" sz="2000" dirty="0">
              <a:solidFill>
                <a:srgbClr val="0000FF"/>
              </a:solidFill>
              <a:latin typeface="Bookman Old Style" pitchFamily="18" charset="0"/>
            </a:endParaRPr>
          </a:p>
          <a:p>
            <a:pPr>
              <a:buFont typeface="Wingdings" pitchFamily="2" charset="2"/>
              <a:buChar char="ü"/>
            </a:pPr>
            <a:endParaRPr lang="en-US" sz="2000" dirty="0">
              <a:solidFill>
                <a:srgbClr val="0000FF"/>
              </a:solidFill>
              <a:latin typeface="Bookman Old Style"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4" name="Footer Placeholder 3"/>
          <p:cNvSpPr>
            <a:spLocks noGrp="1"/>
          </p:cNvSpPr>
          <p:nvPr>
            <p:ph type="ftr" sz="quarter" idx="4294967295"/>
          </p:nvPr>
        </p:nvSpPr>
        <p:spPr>
          <a:xfrm>
            <a:off x="4038600" y="6496050"/>
            <a:ext cx="4114800" cy="365125"/>
          </a:xfrm>
        </p:spPr>
        <p:txBody>
          <a:bodyPr/>
          <a:lstStyle/>
          <a:p>
            <a:r>
              <a:rPr lang="en-IN"/>
              <a:t>Dr.B.Muruganantham                                   Associate Professor / C.Tech</a:t>
            </a:r>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64</a:t>
            </a:fld>
            <a:endParaRPr lang="en-IN"/>
          </a:p>
        </p:txBody>
      </p:sp>
      <p:sp>
        <p:nvSpPr>
          <p:cNvPr id="6" name="Rectangle 5"/>
          <p:cNvSpPr/>
          <p:nvPr/>
        </p:nvSpPr>
        <p:spPr>
          <a:xfrm>
            <a:off x="0" y="17252"/>
            <a:ext cx="11007306" cy="892552"/>
          </a:xfrm>
          <a:prstGeom prst="rect">
            <a:avLst/>
          </a:prstGeom>
        </p:spPr>
        <p:txBody>
          <a:bodyPr wrap="square">
            <a:spAutoFit/>
          </a:bodyPr>
          <a:lstStyle/>
          <a:p>
            <a:r>
              <a:rPr lang="en-IN" sz="2800" dirty="0">
                <a:solidFill>
                  <a:srgbClr val="FF0000"/>
                </a:solidFill>
                <a:latin typeface="Copperplate Gothic Light" pitchFamily="34" charset="0"/>
              </a:rPr>
              <a:t>S-11	SLO-1 &amp; SLO-2 : Degrees of Data Abstraction</a:t>
            </a:r>
            <a:endParaRPr lang="en-US" sz="2800" dirty="0">
              <a:solidFill>
                <a:srgbClr val="FF0000"/>
              </a:solidFill>
              <a:latin typeface="Copperplate Gothic Light" pitchFamily="34" charset="0"/>
            </a:endParaRPr>
          </a:p>
          <a:p>
            <a:r>
              <a:rPr lang="en-IN" sz="2400" dirty="0">
                <a:solidFill>
                  <a:srgbClr val="FF0000"/>
                </a:solidFill>
                <a:latin typeface="Copperplate Gothic Light" pitchFamily="34" charset="0"/>
              </a:rPr>
              <a:t> </a:t>
            </a:r>
          </a:p>
        </p:txBody>
      </p:sp>
      <p:sp>
        <p:nvSpPr>
          <p:cNvPr id="7" name="TextBox 6"/>
          <p:cNvSpPr txBox="1"/>
          <p:nvPr/>
        </p:nvSpPr>
        <p:spPr>
          <a:xfrm>
            <a:off x="0" y="6124753"/>
            <a:ext cx="12192000" cy="369332"/>
          </a:xfrm>
          <a:prstGeom prst="rect">
            <a:avLst/>
          </a:prstGeom>
          <a:solidFill>
            <a:schemeClr val="accent6">
              <a:lumMod val="20000"/>
              <a:lumOff val="80000"/>
            </a:schemeClr>
          </a:solidFill>
        </p:spPr>
        <p:txBody>
          <a:bodyPr wrap="square" rtlCol="0">
            <a:spAutoFit/>
          </a:bodyPr>
          <a:lstStyle/>
          <a:p>
            <a:r>
              <a:rPr lang="en-US" i="1" dirty="0">
                <a:solidFill>
                  <a:schemeClr val="accent6">
                    <a:lumMod val="50000"/>
                  </a:schemeClr>
                </a:solidFill>
                <a:latin typeface="Bookman Old Style" pitchFamily="18" charset="0"/>
              </a:rPr>
              <a:t>Reference : https://databasemanagement.fandom.com/wiki/Degrees_of_Abstraction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0177" y="1018576"/>
            <a:ext cx="10515600" cy="4717990"/>
          </a:xfrm>
        </p:spPr>
        <p:txBody>
          <a:bodyPr>
            <a:normAutofit/>
          </a:bodyPr>
          <a:lstStyle/>
          <a:p>
            <a:pPr fontAlgn="base">
              <a:lnSpc>
                <a:spcPct val="150000"/>
              </a:lnSpc>
              <a:buClr>
                <a:srgbClr val="C00000"/>
              </a:buClr>
              <a:buFont typeface="Wingdings" pitchFamily="2" charset="2"/>
              <a:buChar char="ü"/>
            </a:pPr>
            <a:r>
              <a:rPr lang="en-US" sz="2000" dirty="0">
                <a:solidFill>
                  <a:srgbClr val="0000FF"/>
                </a:solidFill>
                <a:latin typeface="Bookman Old Style" pitchFamily="18" charset="0"/>
              </a:rPr>
              <a:t>The Physical Model is the final and lowest level of abstraction. This is the model which describe such implementation level design as how the data is stored on media and what media to use. This level of abstraction is reliant on software and hardware.</a:t>
            </a:r>
          </a:p>
          <a:p>
            <a:pPr>
              <a:buClr>
                <a:srgbClr val="C00000"/>
              </a:buClr>
              <a:buNone/>
            </a:pPr>
            <a:r>
              <a:rPr lang="en-US" sz="2400" dirty="0"/>
              <a:t>	</a:t>
            </a:r>
            <a:r>
              <a:rPr lang="en-US" sz="2400" dirty="0">
                <a:solidFill>
                  <a:srgbClr val="FF0000"/>
                </a:solidFill>
                <a:latin typeface="Copperplate Gothic Light" pitchFamily="34" charset="0"/>
              </a:rPr>
              <a:t>Note:</a:t>
            </a:r>
          </a:p>
          <a:p>
            <a:pPr lvl="1">
              <a:lnSpc>
                <a:spcPct val="100000"/>
              </a:lnSpc>
              <a:buClr>
                <a:srgbClr val="C00000"/>
              </a:buClr>
              <a:buFont typeface="Wingdings" pitchFamily="2" charset="2"/>
              <a:buChar char="§"/>
            </a:pPr>
            <a:r>
              <a:rPr lang="en-US" sz="2000" dirty="0">
                <a:solidFill>
                  <a:srgbClr val="FF0000"/>
                </a:solidFill>
                <a:latin typeface="Bookman Old Style" pitchFamily="18" charset="0"/>
              </a:rPr>
              <a:t>If the rules established by the ANSI/SPARC are followed, the database is easily scalable and upgradeable.</a:t>
            </a:r>
          </a:p>
          <a:p>
            <a:pPr lvl="1">
              <a:lnSpc>
                <a:spcPct val="100000"/>
              </a:lnSpc>
              <a:buClr>
                <a:srgbClr val="C00000"/>
              </a:buClr>
              <a:buFont typeface="Wingdings" pitchFamily="2" charset="2"/>
              <a:buChar char="§"/>
            </a:pPr>
            <a:r>
              <a:rPr lang="en-US" sz="2000" dirty="0">
                <a:solidFill>
                  <a:srgbClr val="FF0000"/>
                </a:solidFill>
                <a:latin typeface="Bookman Old Style" pitchFamily="18" charset="0"/>
              </a:rPr>
              <a:t>A common need is for the ease of upgradability in the physical model. </a:t>
            </a:r>
          </a:p>
          <a:p>
            <a:pPr lvl="1">
              <a:lnSpc>
                <a:spcPct val="100000"/>
              </a:lnSpc>
              <a:buClr>
                <a:srgbClr val="C00000"/>
              </a:buClr>
              <a:buFont typeface="Wingdings" pitchFamily="2" charset="2"/>
              <a:buChar char="§"/>
            </a:pPr>
            <a:r>
              <a:rPr lang="en-US" sz="2000" dirty="0">
                <a:solidFill>
                  <a:srgbClr val="FF0000"/>
                </a:solidFill>
                <a:latin typeface="Bookman Old Style" pitchFamily="18" charset="0"/>
              </a:rPr>
              <a:t>As technology improves and as the database grows and needs more processing power and space it is important to be able to upgrade the hardware without worrying about needing to redesign parts or the entire database.</a:t>
            </a:r>
          </a:p>
          <a:p>
            <a:pPr>
              <a:buClr>
                <a:srgbClr val="C00000"/>
              </a:buClr>
              <a:buNone/>
            </a:pPr>
            <a:endParaRPr lang="en-US" sz="2400" dirty="0">
              <a:latin typeface="Bookman Old Style" pitchFamily="18" charset="0"/>
            </a:endParaRPr>
          </a:p>
          <a:p>
            <a:pPr>
              <a:buClr>
                <a:srgbClr val="C00000"/>
              </a:buClr>
              <a:buNone/>
            </a:pPr>
            <a:endParaRPr lang="en-US" sz="2400"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4" name="Footer Placeholder 3"/>
          <p:cNvSpPr>
            <a:spLocks noGrp="1"/>
          </p:cNvSpPr>
          <p:nvPr>
            <p:ph type="ftr" sz="quarter" idx="4294967295"/>
          </p:nvPr>
        </p:nvSpPr>
        <p:spPr>
          <a:xfrm>
            <a:off x="4038600" y="6496050"/>
            <a:ext cx="4114800" cy="365125"/>
          </a:xfrm>
        </p:spPr>
        <p:txBody>
          <a:bodyPr/>
          <a:lstStyle/>
          <a:p>
            <a:r>
              <a:rPr lang="en-IN"/>
              <a:t>Dr.B.Muruganantham                                   Associate Professor / C.Tech</a:t>
            </a:r>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65</a:t>
            </a:fld>
            <a:endParaRPr lang="en-IN"/>
          </a:p>
        </p:txBody>
      </p:sp>
      <p:sp>
        <p:nvSpPr>
          <p:cNvPr id="6" name="Rectangle 5"/>
          <p:cNvSpPr/>
          <p:nvPr/>
        </p:nvSpPr>
        <p:spPr>
          <a:xfrm>
            <a:off x="0" y="17252"/>
            <a:ext cx="11007306" cy="892552"/>
          </a:xfrm>
          <a:prstGeom prst="rect">
            <a:avLst/>
          </a:prstGeom>
        </p:spPr>
        <p:txBody>
          <a:bodyPr wrap="square">
            <a:spAutoFit/>
          </a:bodyPr>
          <a:lstStyle/>
          <a:p>
            <a:r>
              <a:rPr lang="en-IN" sz="2800" dirty="0">
                <a:solidFill>
                  <a:srgbClr val="FF0000"/>
                </a:solidFill>
                <a:latin typeface="Copperplate Gothic Light" pitchFamily="34" charset="0"/>
              </a:rPr>
              <a:t>S-11	SLO-1 &amp; SLO-2 : Degrees of Data Abstraction</a:t>
            </a:r>
            <a:endParaRPr lang="en-US" sz="2800" dirty="0">
              <a:solidFill>
                <a:srgbClr val="FF0000"/>
              </a:solidFill>
              <a:latin typeface="Copperplate Gothic Light" pitchFamily="34" charset="0"/>
            </a:endParaRPr>
          </a:p>
          <a:p>
            <a:r>
              <a:rPr lang="en-IN" sz="2400" dirty="0">
                <a:solidFill>
                  <a:srgbClr val="FF0000"/>
                </a:solidFill>
                <a:latin typeface="Copperplate Gothic Light" pitchFamily="34" charset="0"/>
              </a:rPr>
              <a:t> </a:t>
            </a:r>
          </a:p>
        </p:txBody>
      </p:sp>
      <p:sp>
        <p:nvSpPr>
          <p:cNvPr id="7" name="TextBox 6"/>
          <p:cNvSpPr txBox="1"/>
          <p:nvPr/>
        </p:nvSpPr>
        <p:spPr>
          <a:xfrm>
            <a:off x="0" y="6124753"/>
            <a:ext cx="12192000" cy="369332"/>
          </a:xfrm>
          <a:prstGeom prst="rect">
            <a:avLst/>
          </a:prstGeom>
          <a:solidFill>
            <a:schemeClr val="accent6">
              <a:lumMod val="20000"/>
              <a:lumOff val="80000"/>
            </a:schemeClr>
          </a:solidFill>
        </p:spPr>
        <p:txBody>
          <a:bodyPr wrap="square" rtlCol="0">
            <a:spAutoFit/>
          </a:bodyPr>
          <a:lstStyle/>
          <a:p>
            <a:r>
              <a:rPr lang="en-US" i="1" dirty="0">
                <a:solidFill>
                  <a:schemeClr val="accent6">
                    <a:lumMod val="50000"/>
                  </a:schemeClr>
                </a:solidFill>
                <a:latin typeface="Bookman Old Style" pitchFamily="18" charset="0"/>
              </a:rPr>
              <a:t>Reference : https://databasemanagement.fandom.com/wiki/Degrees_of_Abstraction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8253" y="1216984"/>
            <a:ext cx="10515600" cy="4351338"/>
          </a:xfrm>
        </p:spPr>
        <p:txBody>
          <a:bodyPr/>
          <a:lstStyle/>
          <a:p>
            <a:pPr>
              <a:buNone/>
            </a:pPr>
            <a:r>
              <a:rPr lang="en-US" dirty="0">
                <a:solidFill>
                  <a:srgbClr val="C00000"/>
                </a:solidFill>
                <a:latin typeface="Copperplate Gothic Light" pitchFamily="34" charset="0"/>
              </a:rPr>
              <a:t>Database Users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Naive Users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Application Programmers </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Sophisticated Users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Native Users</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Specialized Users </a:t>
            </a:r>
          </a:p>
          <a:p>
            <a:pPr lvl="1">
              <a:lnSpc>
                <a:spcPct val="150000"/>
              </a:lnSpc>
              <a:buClr>
                <a:srgbClr val="C00000"/>
              </a:buClr>
              <a:buFont typeface="Wingdings" pitchFamily="2" charset="2"/>
              <a:buChar char="ü"/>
            </a:pPr>
            <a:r>
              <a:rPr lang="en-US" dirty="0">
                <a:solidFill>
                  <a:srgbClr val="0000FF"/>
                </a:solidFill>
                <a:latin typeface="Bookman Old Style" pitchFamily="18" charset="0"/>
              </a:rPr>
              <a:t>Stand-alone Users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66</a:t>
            </a:fld>
            <a:endParaRPr lang="en-IN"/>
          </a:p>
        </p:txBody>
      </p:sp>
      <p:sp>
        <p:nvSpPr>
          <p:cNvPr id="6" name="Rectangle 5"/>
          <p:cNvSpPr/>
          <p:nvPr/>
        </p:nvSpPr>
        <p:spPr>
          <a:xfrm>
            <a:off x="0" y="17252"/>
            <a:ext cx="11007306" cy="523220"/>
          </a:xfrm>
          <a:prstGeom prst="rect">
            <a:avLst/>
          </a:prstGeom>
        </p:spPr>
        <p:txBody>
          <a:bodyPr wrap="square">
            <a:spAutoFit/>
          </a:bodyPr>
          <a:lstStyle/>
          <a:p>
            <a:r>
              <a:rPr lang="en-IN" sz="2800" dirty="0">
                <a:solidFill>
                  <a:srgbClr val="FF0000"/>
                </a:solidFill>
                <a:latin typeface="Copperplate Gothic Light" pitchFamily="34" charset="0"/>
              </a:rPr>
              <a:t>S-12	SLO-1 &amp; SLO-2 : Database Users and DBA</a:t>
            </a:r>
            <a:r>
              <a:rPr lang="en-IN" sz="2400" dirty="0">
                <a:solidFill>
                  <a:srgbClr val="FF0000"/>
                </a:solidFill>
                <a:latin typeface="Copperplate Gothic Light" pitchFamily="34"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1988" y="820168"/>
            <a:ext cx="11299167" cy="5166564"/>
          </a:xfrm>
        </p:spPr>
        <p:txBody>
          <a:bodyPr>
            <a:normAutofit/>
          </a:bodyPr>
          <a:lstStyle/>
          <a:p>
            <a:pPr marL="228600" lvl="1">
              <a:spcBef>
                <a:spcPts val="1000"/>
              </a:spcBef>
              <a:buNone/>
            </a:pPr>
            <a:r>
              <a:rPr lang="en-US" dirty="0">
                <a:solidFill>
                  <a:srgbClr val="C00000"/>
                </a:solidFill>
                <a:latin typeface="Copperplate Gothic Light" pitchFamily="34" charset="0"/>
              </a:rPr>
              <a:t>Naive Users</a:t>
            </a:r>
          </a:p>
          <a:p>
            <a:pPr>
              <a:buClr>
                <a:srgbClr val="C00000"/>
              </a:buClr>
              <a:buFont typeface="Wingdings" pitchFamily="2" charset="2"/>
              <a:buChar char="ü"/>
            </a:pPr>
            <a:r>
              <a:rPr lang="en-US" sz="2000" dirty="0">
                <a:solidFill>
                  <a:srgbClr val="0000FF"/>
                </a:solidFill>
                <a:latin typeface="Bookman Old Style" pitchFamily="18" charset="0"/>
              </a:rPr>
              <a:t>   Those who don’t have any knowledge about DBMS</a:t>
            </a:r>
          </a:p>
          <a:p>
            <a:pPr>
              <a:buClr>
                <a:srgbClr val="C00000"/>
              </a:buClr>
              <a:buFont typeface="Wingdings" pitchFamily="2" charset="2"/>
              <a:buChar char="ü"/>
            </a:pPr>
            <a:r>
              <a:rPr lang="en-US" sz="2000" dirty="0">
                <a:solidFill>
                  <a:srgbClr val="0000FF"/>
                </a:solidFill>
                <a:latin typeface="Bookman Old Style" pitchFamily="18" charset="0"/>
              </a:rPr>
              <a:t>   Use DBMS applications frequently</a:t>
            </a:r>
          </a:p>
          <a:p>
            <a:pPr>
              <a:buClr>
                <a:srgbClr val="C00000"/>
              </a:buClr>
              <a:buFont typeface="Wingdings" pitchFamily="2" charset="2"/>
              <a:buChar char="ü"/>
            </a:pPr>
            <a:r>
              <a:rPr lang="en-US" sz="2000" dirty="0">
                <a:solidFill>
                  <a:srgbClr val="0000FF"/>
                </a:solidFill>
                <a:latin typeface="Bookman Old Style" pitchFamily="18" charset="0"/>
              </a:rPr>
              <a:t>   Mostly using the internet browser as an interface to access the database</a:t>
            </a:r>
          </a:p>
          <a:p>
            <a:pPr>
              <a:buClr>
                <a:srgbClr val="C00000"/>
              </a:buClr>
              <a:buFont typeface="Wingdings" pitchFamily="2" charset="2"/>
              <a:buChar char="ü"/>
            </a:pPr>
            <a:r>
              <a:rPr lang="en-US" sz="2000" dirty="0">
                <a:solidFill>
                  <a:srgbClr val="0000FF"/>
                </a:solidFill>
                <a:latin typeface="Bookman Old Style" pitchFamily="18" charset="0"/>
              </a:rPr>
              <a:t>   They don’t have any privileges to modify the database, simply use the application</a:t>
            </a:r>
          </a:p>
          <a:p>
            <a:pPr>
              <a:buClr>
                <a:srgbClr val="C00000"/>
              </a:buClr>
              <a:buFont typeface="Wingdings" pitchFamily="2" charset="2"/>
              <a:buChar char="ü"/>
            </a:pPr>
            <a:r>
              <a:rPr lang="en-US" sz="2000" dirty="0">
                <a:solidFill>
                  <a:srgbClr val="0000FF"/>
                </a:solidFill>
                <a:latin typeface="Bookman Old Style" pitchFamily="18" charset="0"/>
              </a:rPr>
              <a:t>   Example : Railway booking users, Clerks in bank accessing database</a:t>
            </a:r>
          </a:p>
          <a:p>
            <a:pPr>
              <a:buClr>
                <a:srgbClr val="C00000"/>
              </a:buClr>
              <a:buNone/>
            </a:pPr>
            <a:endParaRPr lang="en-US" sz="2400" dirty="0">
              <a:solidFill>
                <a:srgbClr val="C00000"/>
              </a:solidFill>
              <a:latin typeface="Copperplate Gothic Light" pitchFamily="34" charset="0"/>
            </a:endParaRPr>
          </a:p>
          <a:p>
            <a:pPr>
              <a:buClr>
                <a:srgbClr val="C00000"/>
              </a:buClr>
              <a:buNone/>
            </a:pPr>
            <a:r>
              <a:rPr lang="en-US" sz="2400" dirty="0">
                <a:solidFill>
                  <a:srgbClr val="C00000"/>
                </a:solidFill>
                <a:latin typeface="Copperplate Gothic Light" pitchFamily="34" charset="0"/>
              </a:rPr>
              <a:t>Application Programmers</a:t>
            </a:r>
          </a:p>
          <a:p>
            <a:pPr marL="457200" indent="-457200">
              <a:buClr>
                <a:srgbClr val="C00000"/>
              </a:buClr>
              <a:buFont typeface="Wingdings" pitchFamily="2" charset="2"/>
              <a:buChar char="ü"/>
            </a:pPr>
            <a:r>
              <a:rPr lang="en-US" sz="2000" dirty="0">
                <a:solidFill>
                  <a:srgbClr val="0000FF"/>
                </a:solidFill>
                <a:latin typeface="Bookman Old Style" pitchFamily="18" charset="0"/>
              </a:rPr>
              <a:t>Users who develop DBMS applications.</a:t>
            </a:r>
          </a:p>
          <a:p>
            <a:pPr marL="457200" indent="-457200">
              <a:buClr>
                <a:srgbClr val="C00000"/>
              </a:buClr>
              <a:buFont typeface="Wingdings" pitchFamily="2" charset="2"/>
              <a:buChar char="ü"/>
            </a:pPr>
            <a:r>
              <a:rPr lang="en-US" sz="2000" dirty="0">
                <a:solidFill>
                  <a:srgbClr val="0000FF"/>
                </a:solidFill>
                <a:latin typeface="Bookman Old Style" pitchFamily="18" charset="0"/>
              </a:rPr>
              <a:t>They are backend programmers</a:t>
            </a:r>
          </a:p>
          <a:p>
            <a:pPr marL="457200" indent="-457200">
              <a:buClr>
                <a:srgbClr val="C00000"/>
              </a:buClr>
              <a:buFont typeface="Wingdings" pitchFamily="2" charset="2"/>
              <a:buChar char="ü"/>
            </a:pPr>
            <a:r>
              <a:rPr lang="en-US" sz="2000" dirty="0">
                <a:solidFill>
                  <a:srgbClr val="0000FF"/>
                </a:solidFill>
                <a:latin typeface="Bookman Old Style" pitchFamily="18" charset="0"/>
              </a:rPr>
              <a:t>Programs can be written in any programming languages like C++, JAVA, Python, PHP</a:t>
            </a:r>
          </a:p>
          <a:p>
            <a:pPr>
              <a:buClr>
                <a:srgbClr val="C00000"/>
              </a:buClr>
              <a:buNone/>
            </a:pPr>
            <a:endParaRPr lang="en-US" sz="2000" dirty="0">
              <a:solidFill>
                <a:srgbClr val="0000FF"/>
              </a:solidFill>
              <a:latin typeface="Bookman Old Style"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67</a:t>
            </a:fld>
            <a:endParaRPr lang="en-IN"/>
          </a:p>
        </p:txBody>
      </p:sp>
      <p:sp>
        <p:nvSpPr>
          <p:cNvPr id="6" name="Rectangle 5"/>
          <p:cNvSpPr/>
          <p:nvPr/>
        </p:nvSpPr>
        <p:spPr>
          <a:xfrm>
            <a:off x="0" y="17252"/>
            <a:ext cx="11007306" cy="523220"/>
          </a:xfrm>
          <a:prstGeom prst="rect">
            <a:avLst/>
          </a:prstGeom>
        </p:spPr>
        <p:txBody>
          <a:bodyPr wrap="square">
            <a:spAutoFit/>
          </a:bodyPr>
          <a:lstStyle/>
          <a:p>
            <a:r>
              <a:rPr lang="en-IN" sz="2800" dirty="0">
                <a:solidFill>
                  <a:srgbClr val="FF0000"/>
                </a:solidFill>
                <a:latin typeface="Copperplate Gothic Light" pitchFamily="34" charset="0"/>
              </a:rPr>
              <a:t>S-12	SLO-1 &amp; SLO-2 : Database Users and DBA</a:t>
            </a:r>
            <a:r>
              <a:rPr lang="en-IN" sz="2400" dirty="0">
                <a:solidFill>
                  <a:srgbClr val="FF0000"/>
                </a:solidFill>
                <a:latin typeface="Copperplate Gothic Light" pitchFamily="34"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098" y="897807"/>
            <a:ext cx="11790872" cy="4683484"/>
          </a:xfrm>
        </p:spPr>
        <p:txBody>
          <a:bodyPr>
            <a:normAutofit/>
          </a:bodyPr>
          <a:lstStyle/>
          <a:p>
            <a:pPr marL="228600" lvl="1">
              <a:spcBef>
                <a:spcPts val="1000"/>
              </a:spcBef>
              <a:buNone/>
            </a:pPr>
            <a:r>
              <a:rPr lang="en-US" dirty="0">
                <a:solidFill>
                  <a:srgbClr val="C00000"/>
                </a:solidFill>
                <a:latin typeface="Copperplate Gothic Light" pitchFamily="34" charset="0"/>
              </a:rPr>
              <a:t>Sophisticated Users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Having knowledge about database and DBMS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They can create their own applications based on requirements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They don’t write codes in any programming languages, but able to manage using queries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Example : Business Analyst, Researchers</a:t>
            </a:r>
          </a:p>
          <a:p>
            <a:pPr marL="228600" lvl="1">
              <a:spcBef>
                <a:spcPts val="1000"/>
              </a:spcBef>
              <a:buClr>
                <a:srgbClr val="C00000"/>
              </a:buClr>
              <a:buNone/>
            </a:pPr>
            <a:endParaRPr lang="en-US" dirty="0">
              <a:solidFill>
                <a:srgbClr val="C00000"/>
              </a:solidFill>
              <a:latin typeface="Copperplate Gothic Light" pitchFamily="34" charset="0"/>
            </a:endParaRPr>
          </a:p>
          <a:p>
            <a:pPr marL="228600" lvl="1">
              <a:spcBef>
                <a:spcPts val="1000"/>
              </a:spcBef>
              <a:buClr>
                <a:srgbClr val="C00000"/>
              </a:buClr>
              <a:buNone/>
            </a:pPr>
            <a:r>
              <a:rPr lang="en-US" dirty="0">
                <a:solidFill>
                  <a:srgbClr val="C00000"/>
                </a:solidFill>
                <a:latin typeface="Copperplate Gothic Light" pitchFamily="34" charset="0"/>
              </a:rPr>
              <a:t>Native Users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These are the users, who use the existing database applications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They don’t write any codes or queries</a:t>
            </a:r>
          </a:p>
          <a:p>
            <a:pPr marL="228600" lvl="1">
              <a:spcBef>
                <a:spcPts val="1000"/>
              </a:spcBef>
              <a:buClr>
                <a:srgbClr val="C00000"/>
              </a:buClr>
              <a:buFont typeface="Wingdings" pitchFamily="2" charset="2"/>
              <a:buChar char="ü"/>
            </a:pPr>
            <a:r>
              <a:rPr lang="en-US" sz="2000" dirty="0">
                <a:solidFill>
                  <a:srgbClr val="0000FF"/>
                </a:solidFill>
                <a:latin typeface="Bookman Old Style" pitchFamily="18" charset="0"/>
              </a:rPr>
              <a:t>  Example: Library Management Systems, Inventory Control Systems  </a:t>
            </a:r>
          </a:p>
          <a:p>
            <a:pPr marL="228600" lvl="1">
              <a:spcBef>
                <a:spcPts val="1000"/>
              </a:spcBef>
              <a:buClr>
                <a:srgbClr val="C00000"/>
              </a:buClr>
              <a:buNone/>
            </a:pPr>
            <a:endParaRPr lang="en-US" sz="2000" dirty="0">
              <a:solidFill>
                <a:srgbClr val="0000FF"/>
              </a:solidFill>
              <a:latin typeface="Bookman Old Style" pitchFamily="18" charset="0"/>
            </a:endParaRPr>
          </a:p>
          <a:p>
            <a:pPr marL="228600" lvl="1">
              <a:spcBef>
                <a:spcPts val="1000"/>
              </a:spcBef>
              <a:buNone/>
            </a:pPr>
            <a:endParaRPr lang="en-US" dirty="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68</a:t>
            </a:fld>
            <a:endParaRPr lang="en-IN"/>
          </a:p>
        </p:txBody>
      </p:sp>
      <p:sp>
        <p:nvSpPr>
          <p:cNvPr id="9" name="Rectangle 8"/>
          <p:cNvSpPr/>
          <p:nvPr/>
        </p:nvSpPr>
        <p:spPr>
          <a:xfrm>
            <a:off x="0" y="17252"/>
            <a:ext cx="11007306" cy="523220"/>
          </a:xfrm>
          <a:prstGeom prst="rect">
            <a:avLst/>
          </a:prstGeom>
        </p:spPr>
        <p:txBody>
          <a:bodyPr wrap="square">
            <a:spAutoFit/>
          </a:bodyPr>
          <a:lstStyle/>
          <a:p>
            <a:r>
              <a:rPr lang="en-IN" sz="2800" dirty="0">
                <a:solidFill>
                  <a:srgbClr val="FF0000"/>
                </a:solidFill>
                <a:latin typeface="Copperplate Gothic Light" pitchFamily="34" charset="0"/>
              </a:rPr>
              <a:t>S-12	SLO-1 &amp; SLO-2 : Database Users and DBA</a:t>
            </a:r>
            <a:r>
              <a:rPr lang="en-IN" sz="2400" dirty="0">
                <a:solidFill>
                  <a:srgbClr val="FF0000"/>
                </a:solidFill>
                <a:latin typeface="Copperplate Gothic Light" pitchFamily="34" charset="0"/>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6441" y="1320501"/>
            <a:ext cx="10515600" cy="4683484"/>
          </a:xfrm>
        </p:spPr>
        <p:txBody>
          <a:bodyPr>
            <a:normAutofit/>
          </a:bodyPr>
          <a:lstStyle/>
          <a:p>
            <a:pPr>
              <a:buNone/>
            </a:pPr>
            <a:r>
              <a:rPr lang="en-US" sz="2400" dirty="0">
                <a:solidFill>
                  <a:srgbClr val="C00000"/>
                </a:solidFill>
                <a:latin typeface="Copperplate Gothic Light" pitchFamily="34" charset="0"/>
              </a:rPr>
              <a:t>Specialized Users</a:t>
            </a:r>
          </a:p>
          <a:p>
            <a:pPr>
              <a:spcBef>
                <a:spcPts val="0"/>
              </a:spcBef>
              <a:buClr>
                <a:srgbClr val="C00000"/>
              </a:buClr>
              <a:buFont typeface="Wingdings" pitchFamily="2" charset="2"/>
              <a:buChar char="ü"/>
            </a:pPr>
            <a:endParaRPr lang="en-US" sz="2000" dirty="0">
              <a:solidFill>
                <a:srgbClr val="0000FF"/>
              </a:solidFill>
              <a:latin typeface="Bookman Old Style" pitchFamily="18" charset="0"/>
            </a:endParaRPr>
          </a:p>
          <a:p>
            <a:pPr>
              <a:spcBef>
                <a:spcPts val="0"/>
              </a:spcBef>
              <a:buClr>
                <a:srgbClr val="C00000"/>
              </a:buClr>
              <a:buFont typeface="Wingdings" pitchFamily="2" charset="2"/>
              <a:buChar char="ü"/>
            </a:pPr>
            <a:r>
              <a:rPr lang="en-US" sz="2000" dirty="0">
                <a:solidFill>
                  <a:srgbClr val="0000FF"/>
                </a:solidFill>
                <a:latin typeface="Bookman Old Style" pitchFamily="18" charset="0"/>
              </a:rPr>
              <a:t>These are also sophisticated users, but they write special database application </a:t>
            </a:r>
          </a:p>
          <a:p>
            <a:pPr>
              <a:spcBef>
                <a:spcPts val="0"/>
              </a:spcBef>
              <a:buClr>
                <a:srgbClr val="C00000"/>
              </a:buClr>
              <a:buNone/>
            </a:pPr>
            <a:r>
              <a:rPr lang="en-US" sz="2000" dirty="0">
                <a:solidFill>
                  <a:srgbClr val="0000FF"/>
                </a:solidFill>
                <a:latin typeface="Bookman Old Style" pitchFamily="18" charset="0"/>
              </a:rPr>
              <a:t>   programs. </a:t>
            </a:r>
          </a:p>
          <a:p>
            <a:pPr>
              <a:buClr>
                <a:srgbClr val="C00000"/>
              </a:buClr>
              <a:buFont typeface="Wingdings" pitchFamily="2" charset="2"/>
              <a:buChar char="ü"/>
            </a:pPr>
            <a:r>
              <a:rPr lang="en-US" sz="2000" dirty="0">
                <a:solidFill>
                  <a:srgbClr val="0000FF"/>
                </a:solidFill>
                <a:latin typeface="Bookman Old Style" pitchFamily="18" charset="0"/>
              </a:rPr>
              <a:t>They are the developers who develop the complex programs to the requirement.</a:t>
            </a:r>
          </a:p>
          <a:p>
            <a:pPr marL="228600" lvl="1">
              <a:spcBef>
                <a:spcPts val="1000"/>
              </a:spcBef>
              <a:buNone/>
            </a:pPr>
            <a:endParaRPr lang="en-US" dirty="0">
              <a:solidFill>
                <a:srgbClr val="C00000"/>
              </a:solidFill>
              <a:latin typeface="Copperplate Gothic Light" pitchFamily="34" charset="0"/>
            </a:endParaRPr>
          </a:p>
          <a:p>
            <a:pPr marL="228600" lvl="1">
              <a:spcBef>
                <a:spcPts val="1000"/>
              </a:spcBef>
              <a:buNone/>
            </a:pPr>
            <a:r>
              <a:rPr lang="en-US" dirty="0">
                <a:solidFill>
                  <a:srgbClr val="C00000"/>
                </a:solidFill>
                <a:latin typeface="Copperplate Gothic Light" pitchFamily="34" charset="0"/>
              </a:rPr>
              <a:t>Stand-alone Users</a:t>
            </a:r>
          </a:p>
          <a:p>
            <a:pPr>
              <a:lnSpc>
                <a:spcPct val="150000"/>
              </a:lnSpc>
              <a:buClr>
                <a:srgbClr val="C00000"/>
              </a:buClr>
              <a:buFont typeface="Wingdings" pitchFamily="2" charset="2"/>
              <a:buChar char="ü"/>
            </a:pPr>
            <a:r>
              <a:rPr lang="en-US" sz="2000" dirty="0">
                <a:solidFill>
                  <a:srgbClr val="0000FF"/>
                </a:solidFill>
                <a:latin typeface="Bookman Old Style" pitchFamily="18" charset="0"/>
              </a:rPr>
              <a:t>These users will have a stand-alone database for their personal use. </a:t>
            </a:r>
          </a:p>
          <a:p>
            <a:pPr>
              <a:lnSpc>
                <a:spcPct val="100000"/>
              </a:lnSpc>
              <a:spcBef>
                <a:spcPts val="0"/>
              </a:spcBef>
              <a:buClr>
                <a:srgbClr val="C00000"/>
              </a:buClr>
              <a:buFont typeface="Wingdings" pitchFamily="2" charset="2"/>
              <a:buChar char="ü"/>
            </a:pPr>
            <a:r>
              <a:rPr lang="en-US" sz="2000" dirty="0">
                <a:solidFill>
                  <a:srgbClr val="0000FF"/>
                </a:solidFill>
                <a:latin typeface="Bookman Old Style" pitchFamily="18" charset="0"/>
              </a:rPr>
              <a:t>These kinds of the database will have readymade database packages </a:t>
            </a:r>
          </a:p>
          <a:p>
            <a:pPr>
              <a:lnSpc>
                <a:spcPct val="100000"/>
              </a:lnSpc>
              <a:spcBef>
                <a:spcPts val="0"/>
              </a:spcBef>
              <a:buClr>
                <a:srgbClr val="C00000"/>
              </a:buClr>
              <a:buNone/>
            </a:pPr>
            <a:r>
              <a:rPr lang="en-US" sz="2000" dirty="0">
                <a:solidFill>
                  <a:srgbClr val="0000FF"/>
                </a:solidFill>
                <a:latin typeface="Bookman Old Style" pitchFamily="18" charset="0"/>
              </a:rPr>
              <a:t>   which will have menus and graphical interfaces.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69</a:t>
            </a:fld>
            <a:endParaRPr lang="en-IN"/>
          </a:p>
        </p:txBody>
      </p:sp>
      <p:sp>
        <p:nvSpPr>
          <p:cNvPr id="6" name="Rectangle 5"/>
          <p:cNvSpPr/>
          <p:nvPr/>
        </p:nvSpPr>
        <p:spPr>
          <a:xfrm>
            <a:off x="0" y="17252"/>
            <a:ext cx="11007306" cy="523220"/>
          </a:xfrm>
          <a:prstGeom prst="rect">
            <a:avLst/>
          </a:prstGeom>
        </p:spPr>
        <p:txBody>
          <a:bodyPr wrap="square">
            <a:spAutoFit/>
          </a:bodyPr>
          <a:lstStyle/>
          <a:p>
            <a:r>
              <a:rPr lang="en-IN" sz="2800" dirty="0">
                <a:solidFill>
                  <a:srgbClr val="FF0000"/>
                </a:solidFill>
                <a:latin typeface="Copperplate Gothic Light" pitchFamily="34" charset="0"/>
              </a:rPr>
              <a:t>S-12	SLO-1 &amp; SLO-2 : Database Users and DBA</a:t>
            </a:r>
            <a:r>
              <a:rPr lang="en-IN" sz="2400" dirty="0">
                <a:solidFill>
                  <a:srgbClr val="FF0000"/>
                </a:solidFill>
                <a:latin typeface="Copperplate Gothic Light"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6366" y="966807"/>
            <a:ext cx="10967434" cy="5006956"/>
          </a:xfrm>
        </p:spPr>
        <p:txBody>
          <a:bodyPr/>
          <a:lstStyle/>
          <a:p>
            <a:pPr marL="0" indent="0">
              <a:buNone/>
            </a:pPr>
            <a:r>
              <a:rPr lang="en-IN" dirty="0">
                <a:solidFill>
                  <a:srgbClr val="C00000"/>
                </a:solidFill>
                <a:latin typeface="Copperplate Gothic Light" panose="020E0507020206020404" pitchFamily="34" charset="0"/>
              </a:rPr>
              <a:t>Why use DBMS</a:t>
            </a:r>
          </a:p>
          <a:p>
            <a:pPr lvl="1">
              <a:lnSpc>
                <a:spcPct val="150000"/>
              </a:lnSpc>
            </a:pPr>
            <a:r>
              <a:rPr lang="en-IN" dirty="0">
                <a:solidFill>
                  <a:srgbClr val="0000FF"/>
                </a:solidFill>
                <a:latin typeface="Bookman Old Style" panose="02050604050505020204" pitchFamily="18" charset="0"/>
              </a:rPr>
              <a:t>To develop software applications In less time.</a:t>
            </a:r>
          </a:p>
          <a:p>
            <a:pPr lvl="1">
              <a:lnSpc>
                <a:spcPct val="150000"/>
              </a:lnSpc>
            </a:pPr>
            <a:r>
              <a:rPr lang="en-IN" dirty="0">
                <a:solidFill>
                  <a:srgbClr val="0000FF"/>
                </a:solidFill>
                <a:latin typeface="Bookman Old Style" panose="02050604050505020204" pitchFamily="18" charset="0"/>
              </a:rPr>
              <a:t>Data independence and efficient use of data.</a:t>
            </a:r>
          </a:p>
          <a:p>
            <a:pPr lvl="1">
              <a:lnSpc>
                <a:spcPct val="150000"/>
              </a:lnSpc>
            </a:pPr>
            <a:r>
              <a:rPr lang="en-IN" dirty="0">
                <a:solidFill>
                  <a:srgbClr val="0000FF"/>
                </a:solidFill>
                <a:latin typeface="Bookman Old Style" panose="02050604050505020204" pitchFamily="18" charset="0"/>
              </a:rPr>
              <a:t>For uniform data administration.</a:t>
            </a:r>
          </a:p>
          <a:p>
            <a:pPr lvl="1">
              <a:lnSpc>
                <a:spcPct val="150000"/>
              </a:lnSpc>
            </a:pPr>
            <a:r>
              <a:rPr lang="en-IN" dirty="0">
                <a:solidFill>
                  <a:srgbClr val="0000FF"/>
                </a:solidFill>
                <a:latin typeface="Bookman Old Style" panose="02050604050505020204" pitchFamily="18" charset="0"/>
              </a:rPr>
              <a:t>For data integrity and security.</a:t>
            </a:r>
          </a:p>
          <a:p>
            <a:pPr lvl="1">
              <a:lnSpc>
                <a:spcPct val="150000"/>
              </a:lnSpc>
            </a:pPr>
            <a:r>
              <a:rPr lang="en-IN" dirty="0">
                <a:solidFill>
                  <a:srgbClr val="0000FF"/>
                </a:solidFill>
                <a:latin typeface="Bookman Old Style" panose="02050604050505020204" pitchFamily="18" charset="0"/>
              </a:rPr>
              <a:t>For concurrent access to data, and data recovery from crashes.</a:t>
            </a:r>
          </a:p>
          <a:p>
            <a:pPr lvl="1">
              <a:lnSpc>
                <a:spcPct val="150000"/>
              </a:lnSpc>
            </a:pPr>
            <a:r>
              <a:rPr lang="en-IN" dirty="0">
                <a:solidFill>
                  <a:srgbClr val="0000FF"/>
                </a:solidFill>
                <a:latin typeface="Bookman Old Style" panose="02050604050505020204" pitchFamily="18" charset="0"/>
              </a:rPr>
              <a:t>To use user-friendly declarative query language</a:t>
            </a:r>
          </a:p>
          <a:p>
            <a:pPr marL="0" indent="0">
              <a:buNone/>
            </a:pPr>
            <a:endParaRPr lang="en-IN"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a:t>
            </a:fld>
            <a:endParaRPr lang="en-IN"/>
          </a:p>
        </p:txBody>
      </p:sp>
      <p:sp>
        <p:nvSpPr>
          <p:cNvPr id="6" name="Rectangle 5"/>
          <p:cNvSpPr/>
          <p:nvPr/>
        </p:nvSpPr>
        <p:spPr>
          <a:xfrm>
            <a:off x="0" y="0"/>
            <a:ext cx="10972800" cy="954107"/>
          </a:xfrm>
          <a:prstGeom prst="rect">
            <a:avLst/>
          </a:prstGeom>
        </p:spPr>
        <p:txBody>
          <a:bodyPr wrap="square">
            <a:spAutoFit/>
          </a:bodyPr>
          <a:lstStyle/>
          <a:p>
            <a:r>
              <a:rPr lang="en-US" sz="2800" dirty="0">
                <a:solidFill>
                  <a:srgbClr val="FF0000"/>
                </a:solidFill>
                <a:latin typeface="Copperplate Gothic Light" panose="020E0507020206020404" pitchFamily="34" charset="0"/>
              </a:rPr>
              <a:t>S-2 	SLO-1 :Introduction and applications of DBMS</a:t>
            </a:r>
          </a:p>
          <a:p>
            <a:endParaRPr lang="en-US" sz="2800"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3358420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6429" y="871268"/>
            <a:ext cx="11619781" cy="5365630"/>
          </a:xfrm>
        </p:spPr>
        <p:txBody>
          <a:bodyPr>
            <a:normAutofit fontScale="77500" lnSpcReduction="20000"/>
          </a:bodyPr>
          <a:lstStyle/>
          <a:p>
            <a:pPr>
              <a:buNone/>
            </a:pPr>
            <a:r>
              <a:rPr lang="en-US" dirty="0">
                <a:solidFill>
                  <a:srgbClr val="C00000"/>
                </a:solidFill>
                <a:latin typeface="Copperplate Gothic Light" pitchFamily="34" charset="0"/>
              </a:rPr>
              <a:t>Database Administrator ( DBA)</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DBA is a person or a group who define and manage the database in all three levels.</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DBA can create / modify /remove the users based on the requirements.</a:t>
            </a:r>
          </a:p>
          <a:p>
            <a:pPr>
              <a:lnSpc>
                <a:spcPct val="110000"/>
              </a:lnSpc>
              <a:buClr>
                <a:srgbClr val="C00000"/>
              </a:buClr>
              <a:buFont typeface="Wingdings" pitchFamily="2" charset="2"/>
              <a:buChar char="ü"/>
            </a:pPr>
            <a:r>
              <a:rPr lang="en-US" sz="2200" dirty="0">
                <a:solidFill>
                  <a:srgbClr val="0000FF"/>
                </a:solidFill>
                <a:latin typeface="Bookman Old Style" pitchFamily="18" charset="0"/>
              </a:rPr>
              <a:t>DBA is the super user having all the privileges of DBMS </a:t>
            </a:r>
          </a:p>
          <a:p>
            <a:pPr>
              <a:buNone/>
            </a:pPr>
            <a:r>
              <a:rPr lang="en-US" dirty="0">
                <a:solidFill>
                  <a:srgbClr val="C00000"/>
                </a:solidFill>
                <a:latin typeface="Copperplate Gothic Light" pitchFamily="34" charset="0"/>
              </a:rPr>
              <a:t>Responsibilities of DBA</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Install the Database</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Upgrade the Database </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Design and Implementation</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Database tuning</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Migrating the Database</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User Management</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Backup and Recovery</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Security of the Database in all access points</a:t>
            </a:r>
          </a:p>
          <a:p>
            <a:pPr>
              <a:lnSpc>
                <a:spcPct val="120000"/>
              </a:lnSpc>
              <a:buClr>
                <a:srgbClr val="C00000"/>
              </a:buClr>
              <a:buFont typeface="Wingdings" pitchFamily="2" charset="2"/>
              <a:buChar char="ü"/>
            </a:pPr>
            <a:r>
              <a:rPr lang="en-US" sz="2200" dirty="0">
                <a:solidFill>
                  <a:srgbClr val="0000FF"/>
                </a:solidFill>
                <a:latin typeface="Bookman Old Style" pitchFamily="18" charset="0"/>
              </a:rPr>
              <a:t>Documentation</a:t>
            </a:r>
          </a:p>
          <a:p>
            <a:pPr>
              <a:buNone/>
            </a:pPr>
            <a:endParaRPr lang="en-US" dirty="0"/>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70</a:t>
            </a:fld>
            <a:endParaRPr lang="en-IN"/>
          </a:p>
        </p:txBody>
      </p:sp>
      <p:sp>
        <p:nvSpPr>
          <p:cNvPr id="6" name="Rectangle 5"/>
          <p:cNvSpPr/>
          <p:nvPr/>
        </p:nvSpPr>
        <p:spPr>
          <a:xfrm>
            <a:off x="0" y="17252"/>
            <a:ext cx="11007306" cy="523220"/>
          </a:xfrm>
          <a:prstGeom prst="rect">
            <a:avLst/>
          </a:prstGeom>
        </p:spPr>
        <p:txBody>
          <a:bodyPr wrap="square">
            <a:spAutoFit/>
          </a:bodyPr>
          <a:lstStyle/>
          <a:p>
            <a:r>
              <a:rPr lang="en-IN" sz="2800" dirty="0">
                <a:solidFill>
                  <a:srgbClr val="FF0000"/>
                </a:solidFill>
                <a:latin typeface="Copperplate Gothic Light" pitchFamily="34" charset="0"/>
              </a:rPr>
              <a:t>S-12	SLO-1 &amp; SLO-2 : Database Users and DBA</a:t>
            </a:r>
            <a:r>
              <a:rPr lang="en-IN" sz="2400" dirty="0">
                <a:solidFill>
                  <a:srgbClr val="FF0000"/>
                </a:solidFill>
                <a:latin typeface="Copperplate Gothic Light" pitchFamily="34" charset="0"/>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857" y="897806"/>
            <a:ext cx="10515600" cy="4351338"/>
          </a:xfrm>
        </p:spPr>
        <p:txBody>
          <a:bodyPr>
            <a:normAutofit/>
          </a:bodyPr>
          <a:lstStyle/>
          <a:p>
            <a:pPr>
              <a:lnSpc>
                <a:spcPct val="150000"/>
              </a:lnSpc>
              <a:buNone/>
            </a:pPr>
            <a:r>
              <a:rPr lang="en-US" sz="2400" dirty="0">
                <a:solidFill>
                  <a:srgbClr val="0000FF"/>
                </a:solidFill>
                <a:latin typeface="Bookman Old Style" pitchFamily="18" charset="0"/>
              </a:rPr>
              <a:t>The common language is Structured Query Language</a:t>
            </a:r>
          </a:p>
          <a:p>
            <a:pPr>
              <a:lnSpc>
                <a:spcPct val="150000"/>
              </a:lnSpc>
              <a:buNone/>
            </a:pPr>
            <a:r>
              <a:rPr lang="en-US" sz="2400" dirty="0">
                <a:solidFill>
                  <a:srgbClr val="0000FF"/>
                </a:solidFill>
                <a:latin typeface="Bookman Old Style" pitchFamily="18" charset="0"/>
              </a:rPr>
              <a:t>It is categorized into three types based on operations</a:t>
            </a:r>
          </a:p>
          <a:p>
            <a:pPr>
              <a:lnSpc>
                <a:spcPct val="120000"/>
              </a:lnSpc>
              <a:buClr>
                <a:srgbClr val="C00000"/>
              </a:buClr>
              <a:buFont typeface="Wingdings" pitchFamily="2" charset="2"/>
              <a:buChar char="ü"/>
            </a:pPr>
            <a:r>
              <a:rPr lang="en-US" sz="2400" dirty="0">
                <a:solidFill>
                  <a:srgbClr val="0000FF"/>
                </a:solidFill>
                <a:latin typeface="Bookman Old Style" pitchFamily="18" charset="0"/>
              </a:rPr>
              <a:t>Data Definition Language (DDL)        – To specify the database 							      schema</a:t>
            </a:r>
          </a:p>
          <a:p>
            <a:pPr>
              <a:lnSpc>
                <a:spcPct val="110000"/>
              </a:lnSpc>
              <a:buClr>
                <a:srgbClr val="C00000"/>
              </a:buClr>
              <a:buFont typeface="Wingdings" pitchFamily="2" charset="2"/>
              <a:buChar char="ü"/>
            </a:pPr>
            <a:r>
              <a:rPr lang="en-US" sz="2400" dirty="0">
                <a:solidFill>
                  <a:srgbClr val="0000FF"/>
                </a:solidFill>
                <a:latin typeface="Bookman Old Style" pitchFamily="18" charset="0"/>
              </a:rPr>
              <a:t>Data Manipulation Language (DML) –  To express the database 							      queries and updates. </a:t>
            </a:r>
          </a:p>
          <a:p>
            <a:pPr>
              <a:lnSpc>
                <a:spcPct val="110000"/>
              </a:lnSpc>
              <a:buClr>
                <a:srgbClr val="C00000"/>
              </a:buClr>
              <a:buFont typeface="Wingdings" pitchFamily="2" charset="2"/>
              <a:buChar char="ü"/>
            </a:pPr>
            <a:r>
              <a:rPr lang="en-US" sz="2400" dirty="0">
                <a:solidFill>
                  <a:srgbClr val="0000FF"/>
                </a:solidFill>
                <a:latin typeface="Bookman Old Style" pitchFamily="18" charset="0"/>
              </a:rPr>
              <a:t>Data Control Language (DCL)            -  To manage the database 							      operations</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71</a:t>
            </a:fld>
            <a:endParaRPr lang="en-IN"/>
          </a:p>
        </p:txBody>
      </p:sp>
      <p:sp>
        <p:nvSpPr>
          <p:cNvPr id="6" name="Rectangle 5"/>
          <p:cNvSpPr/>
          <p:nvPr/>
        </p:nvSpPr>
        <p:spPr>
          <a:xfrm>
            <a:off x="0" y="17252"/>
            <a:ext cx="11007306"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Database Languages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7034" y="1043796"/>
            <a:ext cx="10515600" cy="4261449"/>
          </a:xfrm>
        </p:spPr>
        <p:txBody>
          <a:bodyPr>
            <a:normAutofit/>
          </a:bodyPr>
          <a:lstStyle/>
          <a:p>
            <a:pPr>
              <a:buNone/>
            </a:pPr>
            <a:r>
              <a:rPr lang="en-US" sz="2400" dirty="0">
                <a:solidFill>
                  <a:srgbClr val="C00000"/>
                </a:solidFill>
                <a:latin typeface="Copperplate Gothic Light" pitchFamily="34" charset="0"/>
              </a:rPr>
              <a:t>Data Definition Language (DDL)</a:t>
            </a:r>
          </a:p>
          <a:p>
            <a:pPr>
              <a:buNone/>
            </a:pPr>
            <a:endParaRPr lang="en-US" sz="2400" dirty="0">
              <a:solidFill>
                <a:srgbClr val="C00000"/>
              </a:solidFill>
              <a:latin typeface="Copperplate Gothic Light" pitchFamily="34" charset="0"/>
            </a:endParaRPr>
          </a:p>
          <a:p>
            <a:pPr>
              <a:buClr>
                <a:srgbClr val="C00000"/>
              </a:buClr>
              <a:buFont typeface="Wingdings" pitchFamily="2" charset="2"/>
              <a:buChar char="ü"/>
            </a:pPr>
            <a:r>
              <a:rPr lang="en-US" sz="2000" dirty="0">
                <a:solidFill>
                  <a:srgbClr val="0000FF"/>
                </a:solidFill>
                <a:latin typeface="Bookman Old Style" pitchFamily="18" charset="0"/>
              </a:rPr>
              <a:t>Can specify the storage structure and access methods used by the database</a:t>
            </a:r>
          </a:p>
          <a:p>
            <a:pPr>
              <a:buClr>
                <a:srgbClr val="C00000"/>
              </a:buClr>
              <a:buNone/>
            </a:pPr>
            <a:r>
              <a:rPr lang="en-US" sz="2000" dirty="0">
                <a:solidFill>
                  <a:srgbClr val="0000FF"/>
                </a:solidFill>
                <a:latin typeface="Bookman Old Style" pitchFamily="18" charset="0"/>
              </a:rPr>
              <a:t>	system by a set of statements in a special type of DDL called a data storage and</a:t>
            </a:r>
          </a:p>
          <a:p>
            <a:pPr>
              <a:buClr>
                <a:srgbClr val="C00000"/>
              </a:buClr>
              <a:buNone/>
            </a:pPr>
            <a:r>
              <a:rPr lang="en-US" sz="2000" dirty="0">
                <a:solidFill>
                  <a:srgbClr val="0000FF"/>
                </a:solidFill>
                <a:latin typeface="Bookman Old Style" pitchFamily="18" charset="0"/>
              </a:rPr>
              <a:t>	definition language.</a:t>
            </a:r>
          </a:p>
          <a:p>
            <a:pPr>
              <a:buClr>
                <a:srgbClr val="C00000"/>
              </a:buClr>
              <a:buNone/>
            </a:pPr>
            <a:endParaRPr lang="en-US" sz="2000" dirty="0">
              <a:solidFill>
                <a:srgbClr val="0000FF"/>
              </a:solidFill>
              <a:latin typeface="Bookman Old Style" pitchFamily="18" charset="0"/>
            </a:endParaRPr>
          </a:p>
          <a:p>
            <a:pPr>
              <a:buClr>
                <a:srgbClr val="C00000"/>
              </a:buClr>
              <a:buFont typeface="Wingdings" pitchFamily="2" charset="2"/>
              <a:buChar char="ü"/>
            </a:pPr>
            <a:r>
              <a:rPr lang="en-US" sz="2000" dirty="0">
                <a:solidFill>
                  <a:srgbClr val="0000FF"/>
                </a:solidFill>
                <a:latin typeface="Bookman Old Style" pitchFamily="18" charset="0"/>
              </a:rPr>
              <a:t>The values stored in a database must satisfy certain constraints to maintain </a:t>
            </a:r>
          </a:p>
          <a:p>
            <a:pPr>
              <a:buClr>
                <a:srgbClr val="C00000"/>
              </a:buClr>
              <a:buNone/>
            </a:pPr>
            <a:r>
              <a:rPr lang="en-US" sz="2000" dirty="0">
                <a:solidFill>
                  <a:srgbClr val="0000FF"/>
                </a:solidFill>
                <a:latin typeface="Bookman Old Style" pitchFamily="18" charset="0"/>
              </a:rPr>
              <a:t>	consistency and reliability</a:t>
            </a:r>
          </a:p>
          <a:p>
            <a:pPr>
              <a:buClr>
                <a:srgbClr val="C00000"/>
              </a:buClr>
              <a:buNone/>
            </a:pPr>
            <a:r>
              <a:rPr lang="en-US" sz="2000" dirty="0">
                <a:solidFill>
                  <a:srgbClr val="0000FF"/>
                </a:solidFill>
                <a:latin typeface="Bookman Old Style" pitchFamily="18" charset="0"/>
              </a:rPr>
              <a:t>	</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72</a:t>
            </a:fld>
            <a:endParaRPr lang="en-IN"/>
          </a:p>
        </p:txBody>
      </p:sp>
      <p:sp>
        <p:nvSpPr>
          <p:cNvPr id="6" name="Rectangle 5"/>
          <p:cNvSpPr/>
          <p:nvPr/>
        </p:nvSpPr>
        <p:spPr>
          <a:xfrm>
            <a:off x="0" y="17252"/>
            <a:ext cx="11007306"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Database Languages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540" y="577970"/>
            <a:ext cx="11395494" cy="5693434"/>
          </a:xfrm>
        </p:spPr>
        <p:txBody>
          <a:bodyPr>
            <a:normAutofit fontScale="92500" lnSpcReduction="10000"/>
          </a:bodyPr>
          <a:lstStyle/>
          <a:p>
            <a:pPr>
              <a:buNone/>
            </a:pPr>
            <a:r>
              <a:rPr lang="en-US" sz="2600" dirty="0">
                <a:solidFill>
                  <a:srgbClr val="C00000"/>
                </a:solidFill>
                <a:latin typeface="Copperplate Gothic Light" pitchFamily="34" charset="0"/>
              </a:rPr>
              <a:t>Data Definition Language (DDL)</a:t>
            </a:r>
          </a:p>
          <a:p>
            <a:pPr>
              <a:buNone/>
            </a:pPr>
            <a:r>
              <a:rPr lang="en-US" sz="2600" dirty="0">
                <a:solidFill>
                  <a:srgbClr val="C00000"/>
                </a:solidFill>
                <a:latin typeface="Copperplate Gothic Light" pitchFamily="34" charset="0"/>
              </a:rPr>
              <a:t>Different types of constraints</a:t>
            </a:r>
          </a:p>
          <a:p>
            <a:pPr>
              <a:buClr>
                <a:srgbClr val="C00000"/>
              </a:buClr>
              <a:buFont typeface="Wingdings" pitchFamily="2" charset="2"/>
              <a:buChar char="ü"/>
            </a:pPr>
            <a:r>
              <a:rPr lang="en-US" sz="2200" dirty="0">
                <a:solidFill>
                  <a:srgbClr val="0000FF"/>
                </a:solidFill>
                <a:latin typeface="Bookman Old Style" pitchFamily="18" charset="0"/>
              </a:rPr>
              <a:t>Domain Constraints</a:t>
            </a:r>
          </a:p>
          <a:p>
            <a:pPr lvl="1">
              <a:buClr>
                <a:srgbClr val="C00000"/>
              </a:buClr>
            </a:pPr>
            <a:r>
              <a:rPr lang="en-US" sz="2200" dirty="0">
                <a:solidFill>
                  <a:srgbClr val="0000FF"/>
                </a:solidFill>
                <a:latin typeface="Bookman Old Style" pitchFamily="18" charset="0"/>
              </a:rPr>
              <a:t>Data types , Not Null, Check ,Unique, Primary key </a:t>
            </a:r>
          </a:p>
          <a:p>
            <a:pPr>
              <a:buClr>
                <a:srgbClr val="C00000"/>
              </a:buClr>
              <a:buFont typeface="Wingdings" pitchFamily="2" charset="2"/>
              <a:buChar char="ü"/>
            </a:pPr>
            <a:r>
              <a:rPr lang="en-US" sz="2200" dirty="0">
                <a:solidFill>
                  <a:srgbClr val="0000FF"/>
                </a:solidFill>
                <a:latin typeface="Bookman Old Style" pitchFamily="18" charset="0"/>
              </a:rPr>
              <a:t>Referential Integrity constraints</a:t>
            </a:r>
          </a:p>
          <a:p>
            <a:pPr lvl="1">
              <a:buClr>
                <a:srgbClr val="C00000"/>
              </a:buClr>
            </a:pPr>
            <a:r>
              <a:rPr lang="en-US" sz="2200" dirty="0">
                <a:solidFill>
                  <a:srgbClr val="0000FF"/>
                </a:solidFill>
                <a:latin typeface="Bookman Old Style" pitchFamily="18" charset="0"/>
              </a:rPr>
              <a:t>Foreign key </a:t>
            </a:r>
          </a:p>
          <a:p>
            <a:pPr>
              <a:buClr>
                <a:srgbClr val="C00000"/>
              </a:buClr>
              <a:buFont typeface="Wingdings" pitchFamily="2" charset="2"/>
              <a:buChar char="ü"/>
            </a:pPr>
            <a:r>
              <a:rPr lang="en-US" sz="2200" dirty="0">
                <a:solidFill>
                  <a:srgbClr val="0000FF"/>
                </a:solidFill>
                <a:latin typeface="Bookman Old Style" pitchFamily="18" charset="0"/>
              </a:rPr>
              <a:t>Assertions </a:t>
            </a:r>
          </a:p>
          <a:p>
            <a:pPr lvl="1">
              <a:buClr>
                <a:srgbClr val="C00000"/>
              </a:buClr>
            </a:pPr>
            <a:r>
              <a:rPr lang="en-US" sz="2200" dirty="0">
                <a:solidFill>
                  <a:srgbClr val="0000FF"/>
                </a:solidFill>
                <a:latin typeface="Bookman Old Style" pitchFamily="18" charset="0"/>
              </a:rPr>
              <a:t>Any condition that the database must satisfy.</a:t>
            </a:r>
          </a:p>
          <a:p>
            <a:pPr lvl="1">
              <a:buClr>
                <a:srgbClr val="C00000"/>
              </a:buClr>
            </a:pPr>
            <a:r>
              <a:rPr lang="en-US" sz="2200" dirty="0">
                <a:solidFill>
                  <a:srgbClr val="0000FF"/>
                </a:solidFill>
                <a:latin typeface="Bookman Old Style" pitchFamily="18" charset="0"/>
              </a:rPr>
              <a:t> Domain and Referential Integrity constraints are special forms of assertion.</a:t>
            </a:r>
          </a:p>
          <a:p>
            <a:pPr>
              <a:buClr>
                <a:srgbClr val="C00000"/>
              </a:buClr>
              <a:buFont typeface="Wingdings" pitchFamily="2" charset="2"/>
              <a:buChar char="ü"/>
            </a:pPr>
            <a:r>
              <a:rPr lang="en-US" sz="2200" dirty="0">
                <a:solidFill>
                  <a:srgbClr val="0000FF"/>
                </a:solidFill>
                <a:latin typeface="Bookman Old Style" pitchFamily="18" charset="0"/>
              </a:rPr>
              <a:t>Authorization</a:t>
            </a:r>
          </a:p>
          <a:p>
            <a:pPr lvl="1">
              <a:buClr>
                <a:srgbClr val="C00000"/>
              </a:buClr>
            </a:pPr>
            <a:r>
              <a:rPr lang="en-US" sz="2200" dirty="0">
                <a:solidFill>
                  <a:srgbClr val="0000FF"/>
                </a:solidFill>
                <a:latin typeface="Bookman Old Style" pitchFamily="18" charset="0"/>
              </a:rPr>
              <a:t>User Authorization</a:t>
            </a:r>
          </a:p>
          <a:p>
            <a:pPr lvl="1">
              <a:buClr>
                <a:srgbClr val="C00000"/>
              </a:buClr>
            </a:pPr>
            <a:r>
              <a:rPr lang="en-US" sz="2200" dirty="0">
                <a:solidFill>
                  <a:srgbClr val="0000FF"/>
                </a:solidFill>
                <a:latin typeface="Bookman Old Style" pitchFamily="18" charset="0"/>
              </a:rPr>
              <a:t>Read Authorization</a:t>
            </a:r>
          </a:p>
          <a:p>
            <a:pPr lvl="1">
              <a:buClr>
                <a:srgbClr val="C00000"/>
              </a:buClr>
            </a:pPr>
            <a:r>
              <a:rPr lang="en-US" sz="2200" dirty="0">
                <a:solidFill>
                  <a:srgbClr val="0000FF"/>
                </a:solidFill>
                <a:latin typeface="Bookman Old Style" pitchFamily="18" charset="0"/>
              </a:rPr>
              <a:t>Insert Authorization</a:t>
            </a:r>
          </a:p>
          <a:p>
            <a:pPr lvl="1">
              <a:buClr>
                <a:srgbClr val="C00000"/>
              </a:buClr>
            </a:pPr>
            <a:r>
              <a:rPr lang="en-US" sz="2200" dirty="0">
                <a:solidFill>
                  <a:srgbClr val="0000FF"/>
                </a:solidFill>
                <a:latin typeface="Bookman Old Style" pitchFamily="18" charset="0"/>
              </a:rPr>
              <a:t>Update Authorization</a:t>
            </a:r>
          </a:p>
          <a:p>
            <a:pPr lvl="1">
              <a:buClr>
                <a:srgbClr val="C00000"/>
              </a:buClr>
            </a:pPr>
            <a:r>
              <a:rPr lang="en-US" sz="2200" dirty="0">
                <a:solidFill>
                  <a:srgbClr val="0000FF"/>
                </a:solidFill>
                <a:latin typeface="Bookman Old Style" pitchFamily="18" charset="0"/>
              </a:rPr>
              <a:t>Delete Authorization</a:t>
            </a:r>
          </a:p>
          <a:p>
            <a:pPr>
              <a:buNone/>
            </a:pPr>
            <a:r>
              <a:rPr lang="en-US" sz="2200" dirty="0">
                <a:solidFill>
                  <a:srgbClr val="FF0000"/>
                </a:solidFill>
                <a:latin typeface="Copperplate Gothic Light" pitchFamily="34" charset="0"/>
              </a:rPr>
              <a:t>Note </a:t>
            </a:r>
            <a:r>
              <a:rPr lang="en-US" sz="2200" dirty="0">
                <a:solidFill>
                  <a:srgbClr val="FF0000"/>
                </a:solidFill>
                <a:latin typeface="Bookman Old Style" pitchFamily="18" charset="0"/>
              </a:rPr>
              <a:t>: The output of the DDL will be stored in Data Dictionary which contains all the 	details about the data, like meta-data </a:t>
            </a:r>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73</a:t>
            </a:fld>
            <a:endParaRPr lang="en-IN"/>
          </a:p>
        </p:txBody>
      </p:sp>
      <p:sp>
        <p:nvSpPr>
          <p:cNvPr id="6" name="Rectangle 5"/>
          <p:cNvSpPr/>
          <p:nvPr/>
        </p:nvSpPr>
        <p:spPr>
          <a:xfrm>
            <a:off x="0" y="17252"/>
            <a:ext cx="11007306"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Database Languages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472" y="630387"/>
            <a:ext cx="10515600" cy="3484413"/>
          </a:xfrm>
        </p:spPr>
        <p:txBody>
          <a:bodyPr>
            <a:normAutofit lnSpcReduction="10000"/>
          </a:bodyPr>
          <a:lstStyle/>
          <a:p>
            <a:pPr>
              <a:buNone/>
            </a:pPr>
            <a:r>
              <a:rPr lang="en-US" sz="2400" dirty="0">
                <a:solidFill>
                  <a:srgbClr val="C00000"/>
                </a:solidFill>
                <a:latin typeface="Copperplate Gothic Light" pitchFamily="34" charset="0"/>
              </a:rPr>
              <a:t>Data Manipulation Language</a:t>
            </a:r>
          </a:p>
          <a:p>
            <a:pPr>
              <a:buClr>
                <a:srgbClr val="C00000"/>
              </a:buClr>
              <a:buFont typeface="Wingdings" pitchFamily="2" charset="2"/>
              <a:buChar char="ü"/>
            </a:pPr>
            <a:r>
              <a:rPr lang="en-US" sz="2000" dirty="0">
                <a:solidFill>
                  <a:srgbClr val="0000FF"/>
                </a:solidFill>
                <a:latin typeface="Bookman Old Style" pitchFamily="18" charset="0"/>
              </a:rPr>
              <a:t>Enables users to access or manipulate data as organized by the </a:t>
            </a:r>
          </a:p>
          <a:p>
            <a:pPr>
              <a:buClr>
                <a:srgbClr val="C00000"/>
              </a:buClr>
              <a:buNone/>
            </a:pPr>
            <a:r>
              <a:rPr lang="en-US" sz="2000" dirty="0">
                <a:solidFill>
                  <a:srgbClr val="0000FF"/>
                </a:solidFill>
                <a:latin typeface="Bookman Old Style" pitchFamily="18" charset="0"/>
              </a:rPr>
              <a:t>	appropriate data model.</a:t>
            </a:r>
          </a:p>
          <a:p>
            <a:pPr>
              <a:buClr>
                <a:srgbClr val="C00000"/>
              </a:buClr>
              <a:buFont typeface="Wingdings" pitchFamily="2" charset="2"/>
              <a:buChar char="ü"/>
            </a:pPr>
            <a:r>
              <a:rPr lang="en-US" sz="2000" dirty="0">
                <a:solidFill>
                  <a:srgbClr val="0000FF"/>
                </a:solidFill>
                <a:latin typeface="Bookman Old Style" pitchFamily="18" charset="0"/>
              </a:rPr>
              <a:t>The followings are the different types of access</a:t>
            </a:r>
          </a:p>
          <a:p>
            <a:pPr lvl="1">
              <a:lnSpc>
                <a:spcPct val="150000"/>
              </a:lnSpc>
              <a:buClr>
                <a:srgbClr val="C00000"/>
              </a:buClr>
            </a:pPr>
            <a:r>
              <a:rPr lang="en-US" sz="2000" dirty="0">
                <a:solidFill>
                  <a:srgbClr val="0000FF"/>
                </a:solidFill>
                <a:latin typeface="Bookman Old Style" pitchFamily="18" charset="0"/>
              </a:rPr>
              <a:t>Retrieval of information stored in the database ( SELECT)</a:t>
            </a:r>
          </a:p>
          <a:p>
            <a:pPr lvl="1">
              <a:lnSpc>
                <a:spcPct val="150000"/>
              </a:lnSpc>
              <a:buClr>
                <a:srgbClr val="C00000"/>
              </a:buClr>
            </a:pPr>
            <a:r>
              <a:rPr lang="en-US" sz="2000" dirty="0">
                <a:solidFill>
                  <a:srgbClr val="0000FF"/>
                </a:solidFill>
                <a:latin typeface="Bookman Old Style" pitchFamily="18" charset="0"/>
              </a:rPr>
              <a:t>Insertion of new information into the database (INSERT)</a:t>
            </a:r>
          </a:p>
          <a:p>
            <a:pPr lvl="1">
              <a:lnSpc>
                <a:spcPct val="150000"/>
              </a:lnSpc>
              <a:buClr>
                <a:srgbClr val="C00000"/>
              </a:buClr>
            </a:pPr>
            <a:r>
              <a:rPr lang="en-US" sz="2000" dirty="0">
                <a:solidFill>
                  <a:srgbClr val="0000FF"/>
                </a:solidFill>
                <a:latin typeface="Bookman Old Style" pitchFamily="18" charset="0"/>
              </a:rPr>
              <a:t>Deletion of information from the database (DELETE)</a:t>
            </a:r>
          </a:p>
          <a:p>
            <a:pPr lvl="1">
              <a:lnSpc>
                <a:spcPct val="150000"/>
              </a:lnSpc>
              <a:buClr>
                <a:srgbClr val="C00000"/>
              </a:buClr>
            </a:pPr>
            <a:r>
              <a:rPr lang="en-US" sz="2000" dirty="0">
                <a:solidFill>
                  <a:srgbClr val="0000FF"/>
                </a:solidFill>
                <a:latin typeface="Bookman Old Style" pitchFamily="18" charset="0"/>
              </a:rPr>
              <a:t>Modification of information stored in the database (UPDATE)</a:t>
            </a: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74</a:t>
            </a:fld>
            <a:endParaRPr lang="en-IN"/>
          </a:p>
        </p:txBody>
      </p:sp>
      <p:sp>
        <p:nvSpPr>
          <p:cNvPr id="6" name="Rectangle 5"/>
          <p:cNvSpPr/>
          <p:nvPr/>
        </p:nvSpPr>
        <p:spPr>
          <a:xfrm>
            <a:off x="0" y="17252"/>
            <a:ext cx="11007306" cy="523220"/>
          </a:xfrm>
          <a:prstGeom prst="rect">
            <a:avLst/>
          </a:prstGeom>
        </p:spPr>
        <p:txBody>
          <a:bodyPr wrap="square">
            <a:spAutoFit/>
          </a:bodyPr>
          <a:lstStyle/>
          <a:p>
            <a:r>
              <a:rPr lang="en-US" sz="2800" dirty="0">
                <a:solidFill>
                  <a:srgbClr val="FF0000"/>
                </a:solidFill>
                <a:latin typeface="Copperplate Gothic Light" pitchFamily="34" charset="0"/>
              </a:rPr>
              <a:t>S-13	</a:t>
            </a:r>
            <a:r>
              <a:rPr lang="en-IN" sz="2800" dirty="0">
                <a:solidFill>
                  <a:srgbClr val="FF0000"/>
                </a:solidFill>
                <a:latin typeface="Copperplate Gothic Light" pitchFamily="34" charset="0"/>
              </a:rPr>
              <a:t>SLO-1 &amp; SLO-2 : Database Languages</a:t>
            </a:r>
          </a:p>
        </p:txBody>
      </p:sp>
      <p:sp>
        <p:nvSpPr>
          <p:cNvPr id="7" name="TextBox 6"/>
          <p:cNvSpPr txBox="1"/>
          <p:nvPr/>
        </p:nvSpPr>
        <p:spPr>
          <a:xfrm>
            <a:off x="181155" y="4123427"/>
            <a:ext cx="10541479" cy="2246769"/>
          </a:xfrm>
          <a:prstGeom prst="rect">
            <a:avLst/>
          </a:prstGeom>
          <a:noFill/>
        </p:spPr>
        <p:txBody>
          <a:bodyPr wrap="square" rtlCol="0">
            <a:spAutoFit/>
          </a:bodyPr>
          <a:lstStyle/>
          <a:p>
            <a:pPr>
              <a:buClr>
                <a:srgbClr val="C00000"/>
              </a:buClr>
              <a:buFont typeface="Wingdings" pitchFamily="2" charset="2"/>
              <a:buChar char="ü"/>
            </a:pPr>
            <a:r>
              <a:rPr lang="en-US" sz="2000" dirty="0">
                <a:solidFill>
                  <a:srgbClr val="0000FF"/>
                </a:solidFill>
                <a:latin typeface="Bookman Old Style" pitchFamily="18" charset="0"/>
              </a:rPr>
              <a:t>There are basically two types:</a:t>
            </a:r>
          </a:p>
          <a:p>
            <a:endParaRPr lang="en-US" sz="2000" dirty="0">
              <a:solidFill>
                <a:srgbClr val="0000FF"/>
              </a:solidFill>
              <a:latin typeface="Bookman Old Style" pitchFamily="18" charset="0"/>
            </a:endParaRPr>
          </a:p>
          <a:p>
            <a:pPr lvl="1">
              <a:buClr>
                <a:srgbClr val="C00000"/>
              </a:buClr>
              <a:buFont typeface="Arial" pitchFamily="34" charset="0"/>
              <a:buChar char="•"/>
            </a:pPr>
            <a:r>
              <a:rPr lang="en-US" sz="2000" dirty="0">
                <a:solidFill>
                  <a:srgbClr val="0000FF"/>
                </a:solidFill>
                <a:latin typeface="Bookman Old Style" pitchFamily="18" charset="0"/>
              </a:rPr>
              <a:t>  Procedural DMLs require a user to specify what data are needed and how to</a:t>
            </a:r>
          </a:p>
          <a:p>
            <a:pPr>
              <a:buClr>
                <a:srgbClr val="C00000"/>
              </a:buClr>
            </a:pPr>
            <a:r>
              <a:rPr lang="en-US" sz="2000" dirty="0">
                <a:solidFill>
                  <a:srgbClr val="0000FF"/>
                </a:solidFill>
                <a:latin typeface="Bookman Old Style" pitchFamily="18" charset="0"/>
              </a:rPr>
              <a:t>         get those data.</a:t>
            </a:r>
          </a:p>
          <a:p>
            <a:pPr>
              <a:buClr>
                <a:srgbClr val="C00000"/>
              </a:buClr>
              <a:buFont typeface="Arial" pitchFamily="34" charset="0"/>
              <a:buChar char="•"/>
            </a:pPr>
            <a:endParaRPr lang="en-US" sz="2000" dirty="0">
              <a:solidFill>
                <a:srgbClr val="0000FF"/>
              </a:solidFill>
              <a:latin typeface="Bookman Old Style" pitchFamily="18" charset="0"/>
            </a:endParaRPr>
          </a:p>
          <a:p>
            <a:pPr lvl="1">
              <a:buClr>
                <a:srgbClr val="C00000"/>
              </a:buClr>
              <a:buFont typeface="Arial" pitchFamily="34" charset="0"/>
              <a:buChar char="•"/>
            </a:pPr>
            <a:r>
              <a:rPr lang="en-US" sz="2000" dirty="0">
                <a:solidFill>
                  <a:srgbClr val="0000FF"/>
                </a:solidFill>
                <a:latin typeface="Bookman Old Style" pitchFamily="18" charset="0"/>
              </a:rPr>
              <a:t>  Declarative DMLs (also referred to as nonprocedural DMLs) require a user to</a:t>
            </a:r>
          </a:p>
          <a:p>
            <a:pPr>
              <a:buClr>
                <a:srgbClr val="C00000"/>
              </a:buClr>
            </a:pPr>
            <a:r>
              <a:rPr lang="en-US" sz="2000" dirty="0">
                <a:solidFill>
                  <a:srgbClr val="0000FF"/>
                </a:solidFill>
                <a:latin typeface="Bookman Old Style" pitchFamily="18" charset="0"/>
              </a:rPr>
              <a:t>         specify what data are needed without specifying how to get those data.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097" y="1233576"/>
            <a:ext cx="11359551" cy="5124091"/>
          </a:xfrm>
        </p:spPr>
        <p:txBody>
          <a:bodyPr>
            <a:normAutofit fontScale="92500" lnSpcReduction="20000"/>
          </a:bodyPr>
          <a:lstStyle/>
          <a:p>
            <a:pPr marL="0" indent="0">
              <a:lnSpc>
                <a:spcPct val="100000"/>
              </a:lnSpc>
              <a:buNone/>
            </a:pPr>
            <a:r>
              <a:rPr lang="en-IN" sz="2400" dirty="0">
                <a:solidFill>
                  <a:srgbClr val="C00000"/>
                </a:solidFill>
                <a:latin typeface="Copperplate Gothic Light" pitchFamily="34" charset="0"/>
              </a:rPr>
              <a:t>Data Control Languages</a:t>
            </a:r>
          </a:p>
          <a:p>
            <a:pPr marL="0" indent="0">
              <a:lnSpc>
                <a:spcPct val="150000"/>
              </a:lnSpc>
              <a:buClr>
                <a:srgbClr val="C00000"/>
              </a:buClr>
              <a:buFont typeface="Wingdings" pitchFamily="2" charset="2"/>
              <a:buChar char="ü"/>
            </a:pPr>
            <a:r>
              <a:rPr lang="en-IN" sz="2400" dirty="0">
                <a:solidFill>
                  <a:srgbClr val="0000FF"/>
                </a:solidFill>
                <a:latin typeface="Bookman Old Style" pitchFamily="18" charset="0"/>
              </a:rPr>
              <a:t>Used to give / get back / control the privileges of an object by the owner</a:t>
            </a:r>
          </a:p>
          <a:p>
            <a:pPr marL="0" indent="0">
              <a:lnSpc>
                <a:spcPct val="150000"/>
              </a:lnSpc>
              <a:buNone/>
            </a:pPr>
            <a:r>
              <a:rPr lang="en-IN" sz="2000" dirty="0">
                <a:solidFill>
                  <a:srgbClr val="C00000"/>
                </a:solidFill>
                <a:latin typeface="Copperplate Gothic Light" pitchFamily="34" charset="0"/>
              </a:rPr>
              <a:t>GRANT : </a:t>
            </a:r>
            <a:r>
              <a:rPr lang="en-IN" sz="2000" dirty="0">
                <a:solidFill>
                  <a:srgbClr val="0000FF"/>
                </a:solidFill>
                <a:latin typeface="Bookman Old Style" pitchFamily="18" charset="0"/>
              </a:rPr>
              <a:t>To give access privileges of an object to other user by the owner</a:t>
            </a:r>
          </a:p>
          <a:p>
            <a:pPr marL="0" indent="0">
              <a:lnSpc>
                <a:spcPct val="150000"/>
              </a:lnSpc>
              <a:buNone/>
            </a:pPr>
            <a:r>
              <a:rPr lang="en-IN" sz="2000" dirty="0">
                <a:solidFill>
                  <a:srgbClr val="C00000"/>
                </a:solidFill>
                <a:latin typeface="Copperplate Gothic Light" pitchFamily="34" charset="0"/>
              </a:rPr>
              <a:t>Syntax : </a:t>
            </a:r>
            <a:r>
              <a:rPr lang="en-IN" sz="2000" dirty="0">
                <a:solidFill>
                  <a:srgbClr val="C00000"/>
                </a:solidFill>
                <a:latin typeface="Bookman Old Style" pitchFamily="18" charset="0"/>
              </a:rPr>
              <a:t>	</a:t>
            </a:r>
            <a:r>
              <a:rPr lang="en-IN" sz="2000" dirty="0">
                <a:solidFill>
                  <a:srgbClr val="0000FF"/>
                </a:solidFill>
                <a:latin typeface="Bookman Old Style" pitchFamily="18" charset="0"/>
              </a:rPr>
              <a:t>GRANT [ ALL / INSERT /UPDATE /DELETE /SELECT ]</a:t>
            </a:r>
          </a:p>
          <a:p>
            <a:pPr marL="0" indent="0">
              <a:lnSpc>
                <a:spcPct val="150000"/>
              </a:lnSpc>
              <a:buNone/>
            </a:pPr>
            <a:r>
              <a:rPr lang="en-IN" sz="2000" dirty="0">
                <a:solidFill>
                  <a:srgbClr val="0000FF"/>
                </a:solidFill>
                <a:latin typeface="Bookman Old Style" pitchFamily="18" charset="0"/>
              </a:rPr>
              <a:t>		on &lt;OBJECT_NAME&gt; to &lt;USER_NAME&gt;;</a:t>
            </a:r>
          </a:p>
          <a:p>
            <a:pPr marL="0" indent="0">
              <a:lnSpc>
                <a:spcPct val="150000"/>
              </a:lnSpc>
              <a:buNone/>
            </a:pPr>
            <a:r>
              <a:rPr lang="en-IN" sz="2000" dirty="0">
                <a:solidFill>
                  <a:srgbClr val="C00000"/>
                </a:solidFill>
                <a:latin typeface="Copperplate Gothic Light" pitchFamily="34" charset="0"/>
              </a:rPr>
              <a:t>Example:  </a:t>
            </a:r>
            <a:r>
              <a:rPr lang="en-IN" sz="2000" dirty="0">
                <a:solidFill>
                  <a:srgbClr val="0000FF"/>
                </a:solidFill>
                <a:latin typeface="Bookman Old Style" pitchFamily="18" charset="0"/>
              </a:rPr>
              <a:t>GRANT all on </a:t>
            </a:r>
            <a:r>
              <a:rPr lang="en-IN" sz="2000" dirty="0" err="1">
                <a:solidFill>
                  <a:srgbClr val="0000FF"/>
                </a:solidFill>
                <a:latin typeface="Bookman Old Style" pitchFamily="18" charset="0"/>
              </a:rPr>
              <a:t>emp</a:t>
            </a:r>
            <a:r>
              <a:rPr lang="en-IN" sz="2000" dirty="0">
                <a:solidFill>
                  <a:srgbClr val="0000FF"/>
                </a:solidFill>
                <a:latin typeface="Bookman Old Style" pitchFamily="18" charset="0"/>
              </a:rPr>
              <a:t> to </a:t>
            </a:r>
            <a:r>
              <a:rPr lang="en-IN" sz="2000" dirty="0" err="1">
                <a:solidFill>
                  <a:srgbClr val="0000FF"/>
                </a:solidFill>
                <a:latin typeface="Bookman Old Style" pitchFamily="18" charset="0"/>
              </a:rPr>
              <a:t>scott</a:t>
            </a:r>
            <a:r>
              <a:rPr lang="en-IN" sz="2000" dirty="0">
                <a:solidFill>
                  <a:srgbClr val="0000FF"/>
                </a:solidFill>
                <a:latin typeface="Bookman Old Style" pitchFamily="18" charset="0"/>
              </a:rPr>
              <a:t>;</a:t>
            </a:r>
          </a:p>
          <a:p>
            <a:pPr marL="0" indent="0">
              <a:lnSpc>
                <a:spcPct val="150000"/>
              </a:lnSpc>
              <a:buNone/>
            </a:pPr>
            <a:r>
              <a:rPr lang="en-IN" sz="2000" dirty="0">
                <a:solidFill>
                  <a:srgbClr val="C00000"/>
                </a:solidFill>
                <a:latin typeface="Copperplate Gothic Light" pitchFamily="34" charset="0"/>
              </a:rPr>
              <a:t>REVOKE : </a:t>
            </a:r>
            <a:r>
              <a:rPr lang="en-IN" sz="2000" dirty="0">
                <a:solidFill>
                  <a:srgbClr val="0000FF"/>
                </a:solidFill>
                <a:latin typeface="Bookman Old Style" pitchFamily="18" charset="0"/>
              </a:rPr>
              <a:t>To get back all the privileges from the user who has been granted</a:t>
            </a:r>
          </a:p>
          <a:p>
            <a:pPr marL="0" indent="0">
              <a:lnSpc>
                <a:spcPct val="150000"/>
              </a:lnSpc>
              <a:buNone/>
            </a:pPr>
            <a:r>
              <a:rPr lang="en-IN" sz="2000" dirty="0">
                <a:solidFill>
                  <a:srgbClr val="C00000"/>
                </a:solidFill>
                <a:latin typeface="Copperplate Gothic Light" pitchFamily="34" charset="0"/>
              </a:rPr>
              <a:t>Syntax : </a:t>
            </a:r>
            <a:r>
              <a:rPr lang="en-IN" sz="2000" dirty="0">
                <a:solidFill>
                  <a:srgbClr val="C00000"/>
                </a:solidFill>
                <a:latin typeface="Bookman Old Style" pitchFamily="18" charset="0"/>
              </a:rPr>
              <a:t>	</a:t>
            </a:r>
            <a:r>
              <a:rPr lang="en-IN" sz="2000" dirty="0">
                <a:solidFill>
                  <a:srgbClr val="0000FF"/>
                </a:solidFill>
                <a:latin typeface="Bookman Old Style" pitchFamily="18" charset="0"/>
              </a:rPr>
              <a:t>REVOKE [ ALL / INSERT /UPDATE /DELETE /SELECT ]</a:t>
            </a:r>
          </a:p>
          <a:p>
            <a:pPr marL="0" indent="0">
              <a:lnSpc>
                <a:spcPct val="150000"/>
              </a:lnSpc>
              <a:buNone/>
            </a:pPr>
            <a:r>
              <a:rPr lang="en-IN" sz="2000" dirty="0">
                <a:solidFill>
                  <a:srgbClr val="0000FF"/>
                </a:solidFill>
                <a:latin typeface="Bookman Old Style" pitchFamily="18" charset="0"/>
              </a:rPr>
              <a:t>		on &lt;OBJECT_NAME&gt; from &lt;USER_NAME&gt;;</a:t>
            </a:r>
          </a:p>
          <a:p>
            <a:pPr marL="0" indent="0">
              <a:lnSpc>
                <a:spcPct val="150000"/>
              </a:lnSpc>
              <a:buNone/>
            </a:pPr>
            <a:r>
              <a:rPr lang="en-IN" sz="2000" dirty="0">
                <a:solidFill>
                  <a:srgbClr val="C00000"/>
                </a:solidFill>
                <a:latin typeface="Copperplate Gothic Light" pitchFamily="34" charset="0"/>
              </a:rPr>
              <a:t>Example:  </a:t>
            </a:r>
            <a:r>
              <a:rPr lang="en-IN" sz="2000" dirty="0">
                <a:solidFill>
                  <a:srgbClr val="0000FF"/>
                </a:solidFill>
                <a:latin typeface="Bookman Old Style" pitchFamily="18" charset="0"/>
              </a:rPr>
              <a:t>REVOKE all on </a:t>
            </a:r>
            <a:r>
              <a:rPr lang="en-IN" sz="2000" dirty="0" err="1">
                <a:solidFill>
                  <a:srgbClr val="0000FF"/>
                </a:solidFill>
                <a:latin typeface="Bookman Old Style" pitchFamily="18" charset="0"/>
              </a:rPr>
              <a:t>emp</a:t>
            </a:r>
            <a:r>
              <a:rPr lang="en-IN" sz="2000" dirty="0">
                <a:solidFill>
                  <a:srgbClr val="0000FF"/>
                </a:solidFill>
                <a:latin typeface="Bookman Old Style" pitchFamily="18" charset="0"/>
              </a:rPr>
              <a:t> from </a:t>
            </a:r>
            <a:r>
              <a:rPr lang="en-IN" sz="2000" dirty="0" err="1">
                <a:solidFill>
                  <a:srgbClr val="0000FF"/>
                </a:solidFill>
                <a:latin typeface="Bookman Old Style" pitchFamily="18" charset="0"/>
              </a:rPr>
              <a:t>scott</a:t>
            </a:r>
            <a:r>
              <a:rPr lang="en-IN" sz="2000" dirty="0">
                <a:solidFill>
                  <a:srgbClr val="0000FF"/>
                </a:solidFill>
                <a:latin typeface="Bookman Old Style" pitchFamily="18" charset="0"/>
              </a:rPr>
              <a:t>;</a:t>
            </a:r>
          </a:p>
          <a:p>
            <a:pPr marL="0" indent="0">
              <a:lnSpc>
                <a:spcPct val="100000"/>
              </a:lnSpc>
              <a:buNone/>
            </a:pPr>
            <a:endParaRPr lang="en-IN" sz="2000" dirty="0">
              <a:solidFill>
                <a:srgbClr val="0000FF"/>
              </a:solidFill>
              <a:latin typeface="Bookman Old Style"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75</a:t>
            </a:fld>
            <a:endParaRPr lang="en-IN"/>
          </a:p>
        </p:txBody>
      </p:sp>
      <p:sp>
        <p:nvSpPr>
          <p:cNvPr id="6" name="Rectangle 5"/>
          <p:cNvSpPr/>
          <p:nvPr/>
        </p:nvSpPr>
        <p:spPr>
          <a:xfrm>
            <a:off x="0" y="17252"/>
            <a:ext cx="11257472" cy="1569660"/>
          </a:xfrm>
          <a:prstGeom prst="rect">
            <a:avLst/>
          </a:prstGeom>
        </p:spPr>
        <p:txBody>
          <a:bodyPr wrap="square">
            <a:spAutoFit/>
          </a:bodyPr>
          <a:lstStyle/>
          <a:p>
            <a:r>
              <a:rPr lang="en-IN" sz="2400" dirty="0">
                <a:solidFill>
                  <a:srgbClr val="FF0000"/>
                </a:solidFill>
                <a:latin typeface="Copperplate Gothic Light" pitchFamily="34" charset="0"/>
              </a:rPr>
              <a:t>S-14-15SLO-1 &amp; SLO-2 : </a:t>
            </a:r>
            <a:r>
              <a:rPr lang="en-US" sz="2400" dirty="0">
                <a:solidFill>
                  <a:srgbClr val="FF0000"/>
                </a:solidFill>
                <a:latin typeface="Copperplate Gothic Light" pitchFamily="34" charset="0"/>
              </a:rPr>
              <a:t>Lab 3: SQL Data Control Language 						 commands and Transaction control 				                         commands to the sample exercises</a:t>
            </a:r>
            <a:endParaRPr lang="en-IN" sz="2400" dirty="0">
              <a:solidFill>
                <a:srgbClr val="FF0000"/>
              </a:solidFill>
              <a:latin typeface="Copperplate Gothic Light" pitchFamily="34" charset="0"/>
            </a:endParaRPr>
          </a:p>
          <a:p>
            <a:endParaRPr lang="en-IN" sz="2400" dirty="0">
              <a:solidFill>
                <a:srgbClr val="FF0000"/>
              </a:solidFill>
              <a:latin typeface="Copperplate Gothic Light"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400" dirty="0">
                <a:solidFill>
                  <a:srgbClr val="C00000"/>
                </a:solidFill>
                <a:latin typeface="Copperplate Gothic Light" pitchFamily="34" charset="0"/>
              </a:rPr>
              <a:t>Transaction </a:t>
            </a:r>
            <a:r>
              <a:rPr lang="en-US" sz="2400">
                <a:solidFill>
                  <a:srgbClr val="C00000"/>
                </a:solidFill>
                <a:latin typeface="Copperplate Gothic Light" pitchFamily="34" charset="0"/>
              </a:rPr>
              <a:t>Control Language</a:t>
            </a:r>
          </a:p>
          <a:p>
            <a:pPr>
              <a:buNone/>
            </a:pPr>
            <a:endParaRPr lang="en-US" sz="2400" dirty="0">
              <a:solidFill>
                <a:srgbClr val="C00000"/>
              </a:solidFill>
              <a:latin typeface="Copperplate Gothic Light" pitchFamily="34" charset="0"/>
            </a:endParaRPr>
          </a:p>
          <a:p>
            <a:pPr>
              <a:buClr>
                <a:srgbClr val="C00000"/>
              </a:buClr>
              <a:buFont typeface="Wingdings" pitchFamily="2" charset="2"/>
              <a:buChar char="ü"/>
            </a:pPr>
            <a:r>
              <a:rPr lang="en-US" sz="2000" dirty="0">
                <a:solidFill>
                  <a:srgbClr val="0000FF"/>
                </a:solidFill>
                <a:latin typeface="Bookman Old Style" pitchFamily="18" charset="0"/>
              </a:rPr>
              <a:t>To control the database operation</a:t>
            </a:r>
          </a:p>
          <a:p>
            <a:pPr>
              <a:buClr>
                <a:srgbClr val="C00000"/>
              </a:buClr>
              <a:buFont typeface="Wingdings" pitchFamily="2" charset="2"/>
              <a:buChar char="ü"/>
            </a:pPr>
            <a:endParaRPr lang="en-US" sz="2000" dirty="0">
              <a:solidFill>
                <a:srgbClr val="0000FF"/>
              </a:solidFill>
              <a:latin typeface="Bookman Old Style" pitchFamily="18" charset="0"/>
            </a:endParaRPr>
          </a:p>
          <a:p>
            <a:pPr lvl="1" fontAlgn="base">
              <a:buClr>
                <a:srgbClr val="C00000"/>
              </a:buClr>
            </a:pPr>
            <a:r>
              <a:rPr lang="en-US" sz="2000" dirty="0">
                <a:solidFill>
                  <a:srgbClr val="C00000"/>
                </a:solidFill>
                <a:latin typeface="Bookman Old Style" pitchFamily="18" charset="0"/>
              </a:rPr>
              <a:t>COMMIT:</a:t>
            </a:r>
            <a:r>
              <a:rPr lang="en-US" sz="2000" dirty="0">
                <a:solidFill>
                  <a:srgbClr val="0000FF"/>
                </a:solidFill>
                <a:latin typeface="Bookman Old Style" pitchFamily="18" charset="0"/>
              </a:rPr>
              <a:t>  Commits a Transaction. Save the changes permanently , can’t 			   rollback </a:t>
            </a:r>
          </a:p>
          <a:p>
            <a:pPr lvl="1" fontAlgn="base">
              <a:buClr>
                <a:srgbClr val="C00000"/>
              </a:buClr>
            </a:pPr>
            <a:endParaRPr lang="en-US" sz="2000" dirty="0">
              <a:solidFill>
                <a:srgbClr val="C00000"/>
              </a:solidFill>
              <a:latin typeface="Bookman Old Style" pitchFamily="18" charset="0"/>
            </a:endParaRPr>
          </a:p>
          <a:p>
            <a:pPr lvl="1" fontAlgn="base">
              <a:buClr>
                <a:srgbClr val="C00000"/>
              </a:buClr>
            </a:pPr>
            <a:r>
              <a:rPr lang="en-US" sz="2000" dirty="0">
                <a:solidFill>
                  <a:srgbClr val="C00000"/>
                </a:solidFill>
                <a:latin typeface="Bookman Old Style" pitchFamily="18" charset="0"/>
              </a:rPr>
              <a:t>ROLLBACK: </a:t>
            </a:r>
            <a:r>
              <a:rPr lang="en-US" sz="2000" dirty="0">
                <a:solidFill>
                  <a:srgbClr val="0000FF"/>
                </a:solidFill>
                <a:latin typeface="Bookman Old Style" pitchFamily="18" charset="0"/>
              </a:rPr>
              <a:t>Rollbacks a transaction in case of any error occurs.</a:t>
            </a:r>
          </a:p>
          <a:p>
            <a:pPr lvl="1" fontAlgn="base">
              <a:buClr>
                <a:srgbClr val="C00000"/>
              </a:buClr>
            </a:pPr>
            <a:endParaRPr lang="en-US" sz="2000" dirty="0">
              <a:solidFill>
                <a:srgbClr val="C00000"/>
              </a:solidFill>
              <a:latin typeface="Bookman Old Style" pitchFamily="18" charset="0"/>
            </a:endParaRPr>
          </a:p>
          <a:p>
            <a:pPr lvl="1" fontAlgn="base">
              <a:buClr>
                <a:srgbClr val="C00000"/>
              </a:buClr>
            </a:pPr>
            <a:r>
              <a:rPr lang="en-US" sz="2000" dirty="0">
                <a:solidFill>
                  <a:srgbClr val="C00000"/>
                </a:solidFill>
                <a:latin typeface="Bookman Old Style" pitchFamily="18" charset="0"/>
              </a:rPr>
              <a:t>SAVEPOINT: </a:t>
            </a:r>
            <a:r>
              <a:rPr lang="en-US" sz="2000" dirty="0">
                <a:solidFill>
                  <a:srgbClr val="0000FF"/>
                </a:solidFill>
                <a:latin typeface="Bookman Old Style" pitchFamily="18" charset="0"/>
              </a:rPr>
              <a:t>Sets a </a:t>
            </a:r>
            <a:r>
              <a:rPr lang="en-US" sz="2000" dirty="0" err="1">
                <a:solidFill>
                  <a:srgbClr val="0000FF"/>
                </a:solidFill>
                <a:latin typeface="Bookman Old Style" pitchFamily="18" charset="0"/>
              </a:rPr>
              <a:t>savepoint</a:t>
            </a:r>
            <a:r>
              <a:rPr lang="en-US" sz="2000" dirty="0">
                <a:solidFill>
                  <a:srgbClr val="0000FF"/>
                </a:solidFill>
                <a:latin typeface="Bookman Old Style" pitchFamily="18" charset="0"/>
              </a:rPr>
              <a:t> within a transaction. Rolled back from the 			      specified </a:t>
            </a:r>
            <a:r>
              <a:rPr lang="en-US" sz="2000" dirty="0" err="1">
                <a:solidFill>
                  <a:srgbClr val="0000FF"/>
                </a:solidFill>
                <a:latin typeface="Bookman Old Style" pitchFamily="18" charset="0"/>
              </a:rPr>
              <a:t>savepoint</a:t>
            </a:r>
            <a:r>
              <a:rPr lang="en-US" sz="2000" dirty="0">
                <a:solidFill>
                  <a:srgbClr val="0000FF"/>
                </a:solidFill>
                <a:latin typeface="Bookman Old Style" pitchFamily="18" charset="0"/>
              </a:rPr>
              <a:t> </a:t>
            </a:r>
          </a:p>
          <a:p>
            <a:pPr fontAlgn="base">
              <a:buNone/>
            </a:pPr>
            <a:endParaRPr lang="en-US" sz="2000" dirty="0"/>
          </a:p>
          <a:p>
            <a:pPr>
              <a:buNone/>
            </a:pPr>
            <a:endParaRPr lang="en-US" dirty="0"/>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76</a:t>
            </a:fld>
            <a:endParaRPr lang="en-IN"/>
          </a:p>
        </p:txBody>
      </p:sp>
      <p:sp>
        <p:nvSpPr>
          <p:cNvPr id="6" name="Rectangle 5"/>
          <p:cNvSpPr/>
          <p:nvPr/>
        </p:nvSpPr>
        <p:spPr>
          <a:xfrm>
            <a:off x="0" y="17252"/>
            <a:ext cx="11257472" cy="1569660"/>
          </a:xfrm>
          <a:prstGeom prst="rect">
            <a:avLst/>
          </a:prstGeom>
        </p:spPr>
        <p:txBody>
          <a:bodyPr wrap="square">
            <a:spAutoFit/>
          </a:bodyPr>
          <a:lstStyle/>
          <a:p>
            <a:r>
              <a:rPr lang="en-IN" sz="2400" dirty="0">
                <a:solidFill>
                  <a:srgbClr val="FF0000"/>
                </a:solidFill>
                <a:latin typeface="Copperplate Gothic Light" pitchFamily="34" charset="0"/>
              </a:rPr>
              <a:t>S-14-15SLO-1 &amp; SLO-2 : </a:t>
            </a:r>
            <a:r>
              <a:rPr lang="en-US" sz="2400" dirty="0">
                <a:solidFill>
                  <a:srgbClr val="FF0000"/>
                </a:solidFill>
                <a:latin typeface="Copperplate Gothic Light" pitchFamily="34" charset="0"/>
              </a:rPr>
              <a:t>Lab 3: SQL Data Control Language 						 commands and Transaction control 				                         commands to the sample exercises</a:t>
            </a:r>
            <a:endParaRPr lang="en-IN" sz="2400" dirty="0">
              <a:solidFill>
                <a:srgbClr val="FF0000"/>
              </a:solidFill>
              <a:latin typeface="Copperplate Gothic Light" pitchFamily="34" charset="0"/>
            </a:endParaRPr>
          </a:p>
          <a:p>
            <a:endParaRPr lang="en-IN" sz="2400" dirty="0">
              <a:solidFill>
                <a:srgbClr val="FF0000"/>
              </a:solidFill>
              <a:latin typeface="Copperplate Gothic Light"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6042"/>
            <a:ext cx="4390623" cy="721530"/>
          </a:xfrm>
        </p:spPr>
        <p:txBody>
          <a:bodyPr/>
          <a:lstStyle/>
          <a:p>
            <a:pPr marL="0" indent="0">
              <a:buNone/>
            </a:pPr>
            <a:r>
              <a:rPr lang="en-IN" dirty="0">
                <a:solidFill>
                  <a:srgbClr val="C00000"/>
                </a:solidFill>
                <a:latin typeface="Bookman Old Style" panose="02050604050505020204" pitchFamily="18" charset="0"/>
              </a:rPr>
              <a:t>Applications of DBMS</a:t>
            </a:r>
          </a:p>
          <a:p>
            <a:pPr marL="0" indent="0">
              <a:buNone/>
            </a:pPr>
            <a:endParaRPr lang="en-IN" dirty="0">
              <a:solidFill>
                <a:srgbClr val="C00000"/>
              </a:solidFill>
              <a:latin typeface="Bookman Old Style" panose="02050604050505020204" pitchFamily="18"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8</a:t>
            </a:fld>
            <a:endParaRPr lang="en-IN"/>
          </a:p>
        </p:txBody>
      </p:sp>
      <p:sp>
        <p:nvSpPr>
          <p:cNvPr id="6" name="Rectangle 5"/>
          <p:cNvSpPr/>
          <p:nvPr/>
        </p:nvSpPr>
        <p:spPr>
          <a:xfrm>
            <a:off x="0" y="0"/>
            <a:ext cx="10972800" cy="954107"/>
          </a:xfrm>
          <a:prstGeom prst="rect">
            <a:avLst/>
          </a:prstGeom>
        </p:spPr>
        <p:txBody>
          <a:bodyPr wrap="square">
            <a:spAutoFit/>
          </a:bodyPr>
          <a:lstStyle/>
          <a:p>
            <a:r>
              <a:rPr lang="en-US" sz="2800" dirty="0">
                <a:solidFill>
                  <a:srgbClr val="FF0000"/>
                </a:solidFill>
                <a:latin typeface="Copperplate Gothic Light" panose="020E0507020206020404" pitchFamily="34" charset="0"/>
              </a:rPr>
              <a:t>S-2 	SLO-1 :Introduction and applications of DBMS</a:t>
            </a:r>
          </a:p>
          <a:p>
            <a:endParaRPr lang="en-US" sz="2800" dirty="0">
              <a:solidFill>
                <a:srgbClr val="FF0000"/>
              </a:solidFill>
              <a:latin typeface="Copperplate Gothic Light" panose="020E05070202060204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15720443"/>
              </p:ext>
            </p:extLst>
          </p:nvPr>
        </p:nvGraphicFramePr>
        <p:xfrm>
          <a:off x="38636" y="1150772"/>
          <a:ext cx="12153363" cy="5303520"/>
        </p:xfrm>
        <a:graphic>
          <a:graphicData uri="http://schemas.openxmlformats.org/drawingml/2006/table">
            <a:tbl>
              <a:tblPr firstRow="1" bandRow="1">
                <a:tableStyleId>{69012ECD-51FC-41F1-AA8D-1B2483CD663E}</a:tableStyleId>
              </a:tblPr>
              <a:tblGrid>
                <a:gridCol w="2938022">
                  <a:extLst>
                    <a:ext uri="{9D8B030D-6E8A-4147-A177-3AD203B41FA5}">
                      <a16:colId xmlns:a16="http://schemas.microsoft.com/office/drawing/2014/main" val="20000"/>
                    </a:ext>
                  </a:extLst>
                </a:gridCol>
                <a:gridCol w="9215341">
                  <a:extLst>
                    <a:ext uri="{9D8B030D-6E8A-4147-A177-3AD203B41FA5}">
                      <a16:colId xmlns:a16="http://schemas.microsoft.com/office/drawing/2014/main" val="20001"/>
                    </a:ext>
                  </a:extLst>
                </a:gridCol>
              </a:tblGrid>
              <a:tr h="378265">
                <a:tc>
                  <a:txBody>
                    <a:bodyPr/>
                    <a:lstStyle/>
                    <a:p>
                      <a:pPr algn="ctr"/>
                      <a:r>
                        <a:rPr lang="en-IN" sz="2100" dirty="0">
                          <a:latin typeface="Bookman Old Style" panose="02050604050505020204" pitchFamily="18" charset="0"/>
                        </a:rPr>
                        <a:t>Domain</a:t>
                      </a:r>
                      <a:endParaRPr lang="en-IN" sz="2100" dirty="0">
                        <a:solidFill>
                          <a:srgbClr val="0000FF"/>
                        </a:solidFill>
                        <a:latin typeface="Bookman Old Style" panose="02050604050505020204" pitchFamily="18" charset="0"/>
                      </a:endParaRPr>
                    </a:p>
                  </a:txBody>
                  <a:tcPr/>
                </a:tc>
                <a:tc>
                  <a:txBody>
                    <a:bodyPr/>
                    <a:lstStyle/>
                    <a:p>
                      <a:pPr algn="ctr"/>
                      <a:r>
                        <a:rPr lang="en-IN" sz="2100" dirty="0">
                          <a:latin typeface="Bookman Old Style" panose="02050604050505020204" pitchFamily="18" charset="0"/>
                        </a:rPr>
                        <a:t>Usage</a:t>
                      </a:r>
                      <a:r>
                        <a:rPr lang="en-IN" sz="2100" baseline="0" dirty="0">
                          <a:latin typeface="Bookman Old Style" panose="02050604050505020204" pitchFamily="18" charset="0"/>
                        </a:rPr>
                        <a:t> of DBMS</a:t>
                      </a:r>
                      <a:endParaRPr lang="en-IN" sz="2100" dirty="0">
                        <a:solidFill>
                          <a:srgbClr val="0000FF"/>
                        </a:solidFill>
                        <a:latin typeface="Bookman Old Style" panose="02050604050505020204" pitchFamily="18" charset="0"/>
                      </a:endParaRPr>
                    </a:p>
                  </a:txBody>
                  <a:tcPr/>
                </a:tc>
                <a:extLst>
                  <a:ext uri="{0D108BD9-81ED-4DB2-BD59-A6C34878D82A}">
                    <a16:rowId xmlns:a16="http://schemas.microsoft.com/office/drawing/2014/main" val="10000"/>
                  </a:ext>
                </a:extLst>
              </a:tr>
              <a:tr h="370840">
                <a:tc>
                  <a:txBody>
                    <a:bodyPr/>
                    <a:lstStyle/>
                    <a:p>
                      <a:r>
                        <a:rPr lang="en-IN" sz="2100" kern="1200" dirty="0">
                          <a:solidFill>
                            <a:srgbClr val="0000FF"/>
                          </a:solidFill>
                          <a:effectLst/>
                          <a:latin typeface="Bookman Old Style" panose="02050604050505020204" pitchFamily="18" charset="0"/>
                        </a:rPr>
                        <a:t>Banking</a:t>
                      </a:r>
                      <a:endParaRPr lang="en-IN" sz="2100" dirty="0">
                        <a:solidFill>
                          <a:srgbClr val="0000FF"/>
                        </a:solidFill>
                        <a:latin typeface="Bookman Old Style" panose="02050604050505020204" pitchFamily="18" charset="0"/>
                      </a:endParaRPr>
                    </a:p>
                  </a:txBody>
                  <a:tcPr anchor="ctr"/>
                </a:tc>
                <a:tc>
                  <a:txBody>
                    <a:bodyPr/>
                    <a:lstStyle/>
                    <a:p>
                      <a:r>
                        <a:rPr lang="en-IN" sz="2100" kern="1200" dirty="0">
                          <a:solidFill>
                            <a:srgbClr val="0000FF"/>
                          </a:solidFill>
                          <a:effectLst/>
                          <a:latin typeface="Bookman Old Style" panose="02050604050505020204" pitchFamily="18" charset="0"/>
                        </a:rPr>
                        <a:t>Managing</a:t>
                      </a:r>
                      <a:r>
                        <a:rPr lang="en-IN" sz="2100" kern="1200" baseline="0" dirty="0">
                          <a:solidFill>
                            <a:srgbClr val="0000FF"/>
                          </a:solidFill>
                          <a:effectLst/>
                          <a:latin typeface="Bookman Old Style" panose="02050604050505020204" pitchFamily="18" charset="0"/>
                        </a:rPr>
                        <a:t> </a:t>
                      </a:r>
                      <a:r>
                        <a:rPr lang="en-IN" sz="2100" kern="1200" dirty="0">
                          <a:solidFill>
                            <a:srgbClr val="0000FF"/>
                          </a:solidFill>
                          <a:effectLst/>
                          <a:latin typeface="Bookman Old Style" panose="02050604050505020204" pitchFamily="18" charset="0"/>
                        </a:rPr>
                        <a:t>customer information, account activities, payments, deposits, loans, etc.</a:t>
                      </a:r>
                      <a:endParaRPr lang="en-IN" sz="2100" dirty="0">
                        <a:solidFill>
                          <a:srgbClr val="0000FF"/>
                        </a:solidFill>
                        <a:latin typeface="Bookman Old Style" panose="02050604050505020204" pitchFamily="18" charset="0"/>
                      </a:endParaRPr>
                    </a:p>
                  </a:txBody>
                  <a:tcPr anchor="ctr"/>
                </a:tc>
                <a:extLst>
                  <a:ext uri="{0D108BD9-81ED-4DB2-BD59-A6C34878D82A}">
                    <a16:rowId xmlns:a16="http://schemas.microsoft.com/office/drawing/2014/main" val="10001"/>
                  </a:ext>
                </a:extLst>
              </a:tr>
              <a:tr h="370840">
                <a:tc>
                  <a:txBody>
                    <a:bodyPr/>
                    <a:lstStyle/>
                    <a:p>
                      <a:r>
                        <a:rPr lang="en-IN" sz="2100" kern="1200" dirty="0">
                          <a:solidFill>
                            <a:srgbClr val="0000FF"/>
                          </a:solidFill>
                          <a:effectLst/>
                          <a:latin typeface="Bookman Old Style" panose="02050604050505020204" pitchFamily="18" charset="0"/>
                        </a:rPr>
                        <a:t>Transportation</a:t>
                      </a:r>
                      <a:endParaRPr lang="en-IN" sz="2100" dirty="0">
                        <a:solidFill>
                          <a:srgbClr val="0000FF"/>
                        </a:solidFill>
                        <a:latin typeface="Bookman Old Style" panose="02050604050505020204" pitchFamily="18" charset="0"/>
                      </a:endParaRPr>
                    </a:p>
                  </a:txBody>
                  <a:tcPr anchor="ctr"/>
                </a:tc>
                <a:tc>
                  <a:txBody>
                    <a:bodyPr/>
                    <a:lstStyle/>
                    <a:p>
                      <a:r>
                        <a:rPr lang="en-IN" sz="2100" kern="1200" dirty="0">
                          <a:solidFill>
                            <a:srgbClr val="0000FF"/>
                          </a:solidFill>
                          <a:effectLst/>
                          <a:latin typeface="Bookman Old Style" panose="02050604050505020204" pitchFamily="18" charset="0"/>
                        </a:rPr>
                        <a:t>Maintain</a:t>
                      </a:r>
                      <a:r>
                        <a:rPr lang="en-IN" sz="2100" kern="1200" baseline="0" dirty="0">
                          <a:solidFill>
                            <a:srgbClr val="0000FF"/>
                          </a:solidFill>
                          <a:effectLst/>
                          <a:latin typeface="Bookman Old Style" panose="02050604050505020204" pitchFamily="18" charset="0"/>
                        </a:rPr>
                        <a:t> and Manage the Passenger Manifesto, </a:t>
                      </a:r>
                      <a:r>
                        <a:rPr lang="en-IN" sz="2100" kern="1200" dirty="0">
                          <a:solidFill>
                            <a:srgbClr val="0000FF"/>
                          </a:solidFill>
                          <a:effectLst/>
                          <a:latin typeface="Bookman Old Style" panose="02050604050505020204" pitchFamily="18" charset="0"/>
                        </a:rPr>
                        <a:t>reservations and schedule information.</a:t>
                      </a:r>
                      <a:endParaRPr lang="en-IN" sz="2100" dirty="0">
                        <a:solidFill>
                          <a:srgbClr val="0000FF"/>
                        </a:solidFill>
                        <a:latin typeface="Bookman Old Style" panose="02050604050505020204" pitchFamily="18" charset="0"/>
                      </a:endParaRPr>
                    </a:p>
                  </a:txBody>
                  <a:tcPr anchor="ctr"/>
                </a:tc>
                <a:extLst>
                  <a:ext uri="{0D108BD9-81ED-4DB2-BD59-A6C34878D82A}">
                    <a16:rowId xmlns:a16="http://schemas.microsoft.com/office/drawing/2014/main" val="10002"/>
                  </a:ext>
                </a:extLst>
              </a:tr>
              <a:tr h="370840">
                <a:tc>
                  <a:txBody>
                    <a:bodyPr/>
                    <a:lstStyle/>
                    <a:p>
                      <a:r>
                        <a:rPr lang="en-IN" sz="2100" kern="1200" dirty="0">
                          <a:solidFill>
                            <a:srgbClr val="0000FF"/>
                          </a:solidFill>
                          <a:effectLst/>
                          <a:latin typeface="Bookman Old Style" panose="02050604050505020204" pitchFamily="18" charset="0"/>
                        </a:rPr>
                        <a:t>Universities</a:t>
                      </a:r>
                      <a:endParaRPr lang="en-IN" sz="2100" dirty="0">
                        <a:solidFill>
                          <a:srgbClr val="0000FF"/>
                        </a:solidFill>
                        <a:latin typeface="Bookman Old Style" panose="02050604050505020204" pitchFamily="18" charset="0"/>
                      </a:endParaRPr>
                    </a:p>
                  </a:txBody>
                  <a:tcPr anchor="ctr"/>
                </a:tc>
                <a:tc>
                  <a:txBody>
                    <a:bodyPr/>
                    <a:lstStyle/>
                    <a:p>
                      <a:r>
                        <a:rPr lang="en-IN" sz="2100" kern="1200" dirty="0">
                          <a:solidFill>
                            <a:srgbClr val="0000FF"/>
                          </a:solidFill>
                          <a:effectLst/>
                          <a:latin typeface="Bookman Old Style" panose="02050604050505020204" pitchFamily="18" charset="0"/>
                        </a:rPr>
                        <a:t>Student information, course registrations, colleges and grades.</a:t>
                      </a:r>
                      <a:endParaRPr lang="en-IN" sz="2100" dirty="0">
                        <a:solidFill>
                          <a:srgbClr val="0000FF"/>
                        </a:solidFill>
                        <a:latin typeface="Bookman Old Style" panose="02050604050505020204" pitchFamily="18" charset="0"/>
                      </a:endParaRPr>
                    </a:p>
                  </a:txBody>
                  <a:tcPr anchor="ctr"/>
                </a:tc>
                <a:extLst>
                  <a:ext uri="{0D108BD9-81ED-4DB2-BD59-A6C34878D82A}">
                    <a16:rowId xmlns:a16="http://schemas.microsoft.com/office/drawing/2014/main" val="10003"/>
                  </a:ext>
                </a:extLst>
              </a:tr>
              <a:tr h="370840">
                <a:tc>
                  <a:txBody>
                    <a:bodyPr/>
                    <a:lstStyle/>
                    <a:p>
                      <a:r>
                        <a:rPr lang="en-IN" sz="2100" kern="1200" dirty="0">
                          <a:solidFill>
                            <a:srgbClr val="0000FF"/>
                          </a:solidFill>
                          <a:effectLst/>
                          <a:latin typeface="Bookman Old Style" panose="02050604050505020204" pitchFamily="18" charset="0"/>
                        </a:rPr>
                        <a:t>Telecommunication</a:t>
                      </a:r>
                      <a:endParaRPr lang="en-IN" sz="2100" dirty="0">
                        <a:solidFill>
                          <a:srgbClr val="0000FF"/>
                        </a:solidFill>
                        <a:latin typeface="Bookman Old Style" panose="02050604050505020204" pitchFamily="18" charset="0"/>
                      </a:endParaRPr>
                    </a:p>
                  </a:txBody>
                  <a:tcPr anchor="ctr"/>
                </a:tc>
                <a:tc>
                  <a:txBody>
                    <a:bodyPr/>
                    <a:lstStyle/>
                    <a:p>
                      <a:r>
                        <a:rPr lang="en-IN" sz="2100" kern="1200" dirty="0">
                          <a:solidFill>
                            <a:srgbClr val="0000FF"/>
                          </a:solidFill>
                          <a:effectLst/>
                          <a:latin typeface="Bookman Old Style" panose="02050604050505020204" pitchFamily="18" charset="0"/>
                        </a:rPr>
                        <a:t>It helps to keep call records, monthly bills, maintaining balances, etc.</a:t>
                      </a:r>
                      <a:endParaRPr lang="en-IN" sz="2100" dirty="0">
                        <a:solidFill>
                          <a:srgbClr val="0000FF"/>
                        </a:solidFill>
                        <a:latin typeface="Bookman Old Style" panose="02050604050505020204" pitchFamily="18" charset="0"/>
                      </a:endParaRPr>
                    </a:p>
                  </a:txBody>
                  <a:tcPr anchor="ctr"/>
                </a:tc>
                <a:extLst>
                  <a:ext uri="{0D108BD9-81ED-4DB2-BD59-A6C34878D82A}">
                    <a16:rowId xmlns:a16="http://schemas.microsoft.com/office/drawing/2014/main" val="10004"/>
                  </a:ext>
                </a:extLst>
              </a:tr>
              <a:tr h="370840">
                <a:tc>
                  <a:txBody>
                    <a:bodyPr/>
                    <a:lstStyle/>
                    <a:p>
                      <a:r>
                        <a:rPr lang="en-IN" sz="2100" kern="1200" dirty="0">
                          <a:solidFill>
                            <a:srgbClr val="0000FF"/>
                          </a:solidFill>
                          <a:effectLst/>
                          <a:latin typeface="Bookman Old Style" panose="02050604050505020204" pitchFamily="18" charset="0"/>
                        </a:rPr>
                        <a:t>Finance</a:t>
                      </a:r>
                      <a:endParaRPr lang="en-IN" sz="2100" dirty="0">
                        <a:solidFill>
                          <a:srgbClr val="0000FF"/>
                        </a:solidFill>
                        <a:latin typeface="Bookman Old Style" panose="02050604050505020204" pitchFamily="18" charset="0"/>
                      </a:endParaRPr>
                    </a:p>
                  </a:txBody>
                  <a:tcPr anchor="ctr"/>
                </a:tc>
                <a:tc>
                  <a:txBody>
                    <a:bodyPr/>
                    <a:lstStyle/>
                    <a:p>
                      <a:r>
                        <a:rPr lang="en-IN" sz="2100" dirty="0">
                          <a:solidFill>
                            <a:srgbClr val="0000FF"/>
                          </a:solidFill>
                          <a:effectLst/>
                          <a:latin typeface="Bookman Old Style" panose="02050604050505020204" pitchFamily="18" charset="0"/>
                        </a:rPr>
                        <a:t>For storing information about stock, sales, and purchases of financial instruments like stocks and bonds.</a:t>
                      </a:r>
                    </a:p>
                  </a:txBody>
                  <a:tcPr anchor="ctr"/>
                </a:tc>
                <a:extLst>
                  <a:ext uri="{0D108BD9-81ED-4DB2-BD59-A6C34878D82A}">
                    <a16:rowId xmlns:a16="http://schemas.microsoft.com/office/drawing/2014/main" val="10005"/>
                  </a:ext>
                </a:extLst>
              </a:tr>
              <a:tr h="370840">
                <a:tc>
                  <a:txBody>
                    <a:bodyPr/>
                    <a:lstStyle/>
                    <a:p>
                      <a:r>
                        <a:rPr lang="en-IN" sz="2100" kern="1200" dirty="0">
                          <a:solidFill>
                            <a:srgbClr val="0000FF"/>
                          </a:solidFill>
                          <a:effectLst/>
                          <a:latin typeface="Bookman Old Style" panose="02050604050505020204" pitchFamily="18" charset="0"/>
                        </a:rPr>
                        <a:t>Sales</a:t>
                      </a:r>
                      <a:endParaRPr lang="en-IN" sz="2100" dirty="0">
                        <a:solidFill>
                          <a:srgbClr val="0000FF"/>
                        </a:solidFill>
                        <a:latin typeface="Bookman Old Style" panose="02050604050505020204" pitchFamily="18" charset="0"/>
                      </a:endParaRPr>
                    </a:p>
                  </a:txBody>
                  <a:tcPr anchor="ctr"/>
                </a:tc>
                <a:tc>
                  <a:txBody>
                    <a:bodyPr/>
                    <a:lstStyle/>
                    <a:p>
                      <a:r>
                        <a:rPr lang="en-IN" sz="2100" dirty="0">
                          <a:solidFill>
                            <a:srgbClr val="0000FF"/>
                          </a:solidFill>
                          <a:effectLst/>
                          <a:latin typeface="Bookman Old Style" panose="02050604050505020204" pitchFamily="18" charset="0"/>
                        </a:rPr>
                        <a:t>To</a:t>
                      </a:r>
                      <a:r>
                        <a:rPr lang="en-IN" sz="2100" baseline="0" dirty="0">
                          <a:solidFill>
                            <a:srgbClr val="0000FF"/>
                          </a:solidFill>
                          <a:effectLst/>
                          <a:latin typeface="Bookman Old Style" panose="02050604050505020204" pitchFamily="18" charset="0"/>
                        </a:rPr>
                        <a:t> </a:t>
                      </a:r>
                      <a:r>
                        <a:rPr lang="en-IN" sz="2100" dirty="0">
                          <a:solidFill>
                            <a:srgbClr val="0000FF"/>
                          </a:solidFill>
                          <a:effectLst/>
                          <a:latin typeface="Bookman Old Style" panose="02050604050505020204" pitchFamily="18" charset="0"/>
                        </a:rPr>
                        <a:t>store customer details , product details &amp; sales information.</a:t>
                      </a:r>
                    </a:p>
                  </a:txBody>
                  <a:tcPr anchor="ctr"/>
                </a:tc>
                <a:extLst>
                  <a:ext uri="{0D108BD9-81ED-4DB2-BD59-A6C34878D82A}">
                    <a16:rowId xmlns:a16="http://schemas.microsoft.com/office/drawing/2014/main" val="10006"/>
                  </a:ext>
                </a:extLst>
              </a:tr>
              <a:tr h="370840">
                <a:tc>
                  <a:txBody>
                    <a:bodyPr/>
                    <a:lstStyle/>
                    <a:p>
                      <a:r>
                        <a:rPr lang="en-IN" sz="2100" kern="1200" dirty="0">
                          <a:solidFill>
                            <a:srgbClr val="0000FF"/>
                          </a:solidFill>
                          <a:effectLst/>
                          <a:latin typeface="Bookman Old Style" panose="02050604050505020204" pitchFamily="18" charset="0"/>
                        </a:rPr>
                        <a:t>Manufacturing</a:t>
                      </a:r>
                      <a:endParaRPr lang="en-IN" sz="2100" dirty="0">
                        <a:solidFill>
                          <a:srgbClr val="0000FF"/>
                        </a:solidFill>
                        <a:latin typeface="Bookman Old Style" panose="02050604050505020204" pitchFamily="18" charset="0"/>
                      </a:endParaRPr>
                    </a:p>
                  </a:txBody>
                  <a:tcPr anchor="ctr"/>
                </a:tc>
                <a:tc>
                  <a:txBody>
                    <a:bodyPr/>
                    <a:lstStyle/>
                    <a:p>
                      <a:r>
                        <a:rPr lang="en-IN" sz="2100" dirty="0">
                          <a:solidFill>
                            <a:srgbClr val="0000FF"/>
                          </a:solidFill>
                          <a:effectLst/>
                          <a:latin typeface="Bookman Old Style" panose="02050604050505020204" pitchFamily="18" charset="0"/>
                        </a:rPr>
                        <a:t>It is used for the management of supply chain and for tracking production of items. Inventories status in warehouses.</a:t>
                      </a:r>
                    </a:p>
                  </a:txBody>
                  <a:tcPr anchor="ctr"/>
                </a:tc>
                <a:extLst>
                  <a:ext uri="{0D108BD9-81ED-4DB2-BD59-A6C34878D82A}">
                    <a16:rowId xmlns:a16="http://schemas.microsoft.com/office/drawing/2014/main" val="10007"/>
                  </a:ext>
                </a:extLst>
              </a:tr>
              <a:tr h="370840">
                <a:tc>
                  <a:txBody>
                    <a:bodyPr/>
                    <a:lstStyle/>
                    <a:p>
                      <a:r>
                        <a:rPr lang="en-IN" sz="2100" dirty="0">
                          <a:solidFill>
                            <a:srgbClr val="0000FF"/>
                          </a:solidFill>
                          <a:latin typeface="Bookman Old Style" panose="02050604050505020204" pitchFamily="18" charset="0"/>
                        </a:rPr>
                        <a:t>Social</a:t>
                      </a:r>
                      <a:r>
                        <a:rPr lang="en-IN" sz="2100" baseline="0" dirty="0">
                          <a:solidFill>
                            <a:srgbClr val="0000FF"/>
                          </a:solidFill>
                          <a:latin typeface="Bookman Old Style" panose="02050604050505020204" pitchFamily="18" charset="0"/>
                        </a:rPr>
                        <a:t> Media</a:t>
                      </a:r>
                      <a:endParaRPr lang="en-IN" sz="2100" dirty="0">
                        <a:solidFill>
                          <a:srgbClr val="0000FF"/>
                        </a:solidFill>
                        <a:latin typeface="Bookman Old Style" panose="02050604050505020204" pitchFamily="18" charset="0"/>
                      </a:endParaRPr>
                    </a:p>
                  </a:txBody>
                  <a:tcPr anchor="ctr"/>
                </a:tc>
                <a:tc>
                  <a:txBody>
                    <a:bodyPr/>
                    <a:lstStyle/>
                    <a:p>
                      <a:r>
                        <a:rPr lang="en-IN" sz="2100" dirty="0">
                          <a:solidFill>
                            <a:srgbClr val="0000FF"/>
                          </a:solidFill>
                          <a:latin typeface="Bookman Old Style" panose="02050604050505020204" pitchFamily="18" charset="0"/>
                        </a:rPr>
                        <a:t>Manage the user accounts, Security, Data access</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5975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0" y="892641"/>
            <a:ext cx="10915918" cy="5615189"/>
          </a:xfrm>
        </p:spPr>
        <p:txBody>
          <a:bodyPr>
            <a:normAutofit fontScale="70000" lnSpcReduction="20000"/>
          </a:bodyPr>
          <a:lstStyle/>
          <a:p>
            <a:pPr marL="0" indent="0">
              <a:buNone/>
            </a:pPr>
            <a:r>
              <a:rPr lang="en-US" dirty="0">
                <a:solidFill>
                  <a:srgbClr val="C00000"/>
                </a:solidFill>
                <a:latin typeface="Copperplate Gothic Light" panose="020E0507020206020404" pitchFamily="34" charset="0"/>
              </a:rPr>
              <a:t>Purpose of DBMS:</a:t>
            </a:r>
          </a:p>
          <a:p>
            <a:pPr marL="0" indent="0">
              <a:buNone/>
            </a:pPr>
            <a:r>
              <a:rPr lang="en-IN" sz="2900" dirty="0">
                <a:solidFill>
                  <a:srgbClr val="0000FF"/>
                </a:solidFill>
                <a:latin typeface="Bookman Old Style" panose="02050604050505020204" pitchFamily="18" charset="0"/>
              </a:rPr>
              <a:t>The purpose of DBMS is to transform the following −</a:t>
            </a:r>
          </a:p>
          <a:p>
            <a:pPr marL="0" indent="0">
              <a:buNone/>
            </a:pPr>
            <a:endParaRPr lang="en-IN" sz="10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900" dirty="0">
                <a:solidFill>
                  <a:srgbClr val="0000FF"/>
                </a:solidFill>
                <a:latin typeface="Bookman Old Style" panose="02050604050505020204" pitchFamily="18" charset="0"/>
              </a:rPr>
              <a:t>Data into information.</a:t>
            </a:r>
          </a:p>
          <a:p>
            <a:pPr lvl="1">
              <a:buClr>
                <a:srgbClr val="C00000"/>
              </a:buClr>
            </a:pPr>
            <a:r>
              <a:rPr lang="en-IN" sz="2900" dirty="0">
                <a:solidFill>
                  <a:srgbClr val="0000FF"/>
                </a:solidFill>
                <a:latin typeface="Bookman Old Style" panose="02050604050505020204" pitchFamily="18" charset="0"/>
              </a:rPr>
              <a:t>Raw fact is converted into Meaningful information</a:t>
            </a:r>
          </a:p>
          <a:p>
            <a:pPr lvl="1">
              <a:buClr>
                <a:srgbClr val="C00000"/>
              </a:buClr>
            </a:pPr>
            <a:r>
              <a:rPr lang="en-IN" sz="2900" dirty="0">
                <a:solidFill>
                  <a:srgbClr val="0000FF"/>
                </a:solidFill>
                <a:latin typeface="Bookman Old Style" panose="02050604050505020204" pitchFamily="18" charset="0"/>
              </a:rPr>
              <a:t>For Example:</a:t>
            </a:r>
          </a:p>
          <a:p>
            <a:pPr lvl="2">
              <a:buClr>
                <a:srgbClr val="C00000"/>
              </a:buClr>
            </a:pPr>
            <a:r>
              <a:rPr lang="en-IN" sz="2500" dirty="0">
                <a:solidFill>
                  <a:srgbClr val="0000FF"/>
                </a:solidFill>
                <a:latin typeface="Bookman Old Style" panose="02050604050505020204" pitchFamily="18" charset="0"/>
              </a:rPr>
              <a:t>The data ‘1000’ is converted into INR = ‘1000’</a:t>
            </a:r>
          </a:p>
          <a:p>
            <a:pPr>
              <a:buClr>
                <a:srgbClr val="C00000"/>
              </a:buClr>
              <a:buFont typeface="Wingdings" panose="05000000000000000000" pitchFamily="2" charset="2"/>
              <a:buChar char="ü"/>
            </a:pPr>
            <a:r>
              <a:rPr lang="en-IN" sz="2900" dirty="0">
                <a:solidFill>
                  <a:srgbClr val="0000FF"/>
                </a:solidFill>
                <a:latin typeface="Bookman Old Style" panose="02050604050505020204" pitchFamily="18" charset="0"/>
              </a:rPr>
              <a:t>Information into knowledge.</a:t>
            </a:r>
          </a:p>
          <a:p>
            <a:pPr lvl="1">
              <a:buClr>
                <a:srgbClr val="C00000"/>
              </a:buClr>
            </a:pPr>
            <a:r>
              <a:rPr lang="en-IN" sz="2900" dirty="0">
                <a:solidFill>
                  <a:srgbClr val="0000FF"/>
                </a:solidFill>
                <a:latin typeface="Bookman Old Style" panose="02050604050505020204" pitchFamily="18" charset="0"/>
              </a:rPr>
              <a:t>Using the information or comparing the information , can easily develop knowledge</a:t>
            </a:r>
          </a:p>
          <a:p>
            <a:pPr lvl="1">
              <a:buClr>
                <a:srgbClr val="C00000"/>
              </a:buClr>
            </a:pPr>
            <a:r>
              <a:rPr lang="en-IN" sz="2900" dirty="0">
                <a:solidFill>
                  <a:srgbClr val="0000FF"/>
                </a:solidFill>
                <a:latin typeface="Bookman Old Style" panose="02050604050505020204" pitchFamily="18" charset="0"/>
              </a:rPr>
              <a:t>For Example:</a:t>
            </a:r>
          </a:p>
          <a:p>
            <a:pPr lvl="2">
              <a:buClr>
                <a:srgbClr val="C00000"/>
              </a:buClr>
            </a:pPr>
            <a:r>
              <a:rPr lang="en-IN" sz="2500" dirty="0">
                <a:solidFill>
                  <a:srgbClr val="0000FF"/>
                </a:solidFill>
                <a:latin typeface="Bookman Old Style" panose="02050604050505020204" pitchFamily="18" charset="0"/>
              </a:rPr>
              <a:t>INR 75 = 1 USD</a:t>
            </a:r>
          </a:p>
          <a:p>
            <a:pPr lvl="2">
              <a:buClr>
                <a:srgbClr val="C00000"/>
              </a:buClr>
            </a:pPr>
            <a:r>
              <a:rPr lang="en-IN" sz="2500" dirty="0">
                <a:solidFill>
                  <a:srgbClr val="0000FF"/>
                </a:solidFill>
                <a:latin typeface="Bookman Old Style" panose="02050604050505020204" pitchFamily="18" charset="0"/>
              </a:rPr>
              <a:t>INR100 = 1.17 EURO</a:t>
            </a:r>
          </a:p>
          <a:p>
            <a:pPr lvl="1"/>
            <a:endParaRPr lang="en-IN" sz="600" dirty="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900" dirty="0">
                <a:solidFill>
                  <a:srgbClr val="0000FF"/>
                </a:solidFill>
                <a:latin typeface="Bookman Old Style" panose="02050604050505020204" pitchFamily="18" charset="0"/>
              </a:rPr>
              <a:t>Knowledge to the action.</a:t>
            </a:r>
          </a:p>
          <a:p>
            <a:pPr lvl="1">
              <a:buClr>
                <a:srgbClr val="C00000"/>
              </a:buClr>
            </a:pPr>
            <a:r>
              <a:rPr lang="en-IN" sz="2900" dirty="0">
                <a:solidFill>
                  <a:srgbClr val="0000FF"/>
                </a:solidFill>
                <a:latin typeface="Bookman Old Style" panose="02050604050505020204" pitchFamily="18" charset="0"/>
              </a:rPr>
              <a:t>Can predict the USD , EURO value in the mere future from history of information</a:t>
            </a:r>
          </a:p>
          <a:p>
            <a:pPr lvl="1">
              <a:buClr>
                <a:srgbClr val="C00000"/>
              </a:buClr>
            </a:pPr>
            <a:r>
              <a:rPr lang="en-IN" sz="2900" dirty="0">
                <a:solidFill>
                  <a:srgbClr val="0000FF"/>
                </a:solidFill>
                <a:latin typeface="Bookman Old Style" panose="02050604050505020204" pitchFamily="18" charset="0"/>
              </a:rPr>
              <a:t>In 1900 what is the equivalent of INR for USD</a:t>
            </a:r>
          </a:p>
          <a:p>
            <a:pPr lvl="1">
              <a:buClr>
                <a:srgbClr val="C00000"/>
              </a:buClr>
            </a:pPr>
            <a:r>
              <a:rPr lang="en-IN" sz="2900" dirty="0">
                <a:solidFill>
                  <a:srgbClr val="0000FF"/>
                </a:solidFill>
                <a:latin typeface="Bookman Old Style" panose="02050604050505020204" pitchFamily="18" charset="0"/>
              </a:rPr>
              <a:t>In 1950, 2000, etc.,</a:t>
            </a:r>
          </a:p>
          <a:p>
            <a:pPr lvl="2">
              <a:buClr>
                <a:srgbClr val="C00000"/>
              </a:buClr>
            </a:pPr>
            <a:r>
              <a:rPr lang="en-IN" sz="2500" dirty="0">
                <a:solidFill>
                  <a:srgbClr val="0000FF"/>
                </a:solidFill>
                <a:latin typeface="Bookman Old Style" panose="02050604050505020204" pitchFamily="18" charset="0"/>
              </a:rPr>
              <a:t>What will be the equivalent value in 2030?</a:t>
            </a:r>
          </a:p>
          <a:p>
            <a:pPr marL="0" indent="0">
              <a:buNone/>
            </a:pPr>
            <a:endParaRPr lang="en-US" dirty="0">
              <a:solidFill>
                <a:srgbClr val="C00000"/>
              </a:solidFill>
              <a:latin typeface="Copperplate Gothic Light" panose="020E0507020206020404" pitchFamily="34" charset="0"/>
            </a:endParaRPr>
          </a:p>
        </p:txBody>
      </p:sp>
      <p:sp>
        <p:nvSpPr>
          <p:cNvPr id="3" name="Date Placeholder 2"/>
          <p:cNvSpPr>
            <a:spLocks noGrp="1"/>
          </p:cNvSpPr>
          <p:nvPr>
            <p:ph type="dt" sz="half" idx="4294967295"/>
          </p:nvPr>
        </p:nvSpPr>
        <p:spPr>
          <a:xfrm>
            <a:off x="0" y="6496050"/>
            <a:ext cx="4038600" cy="365125"/>
          </a:xfrm>
        </p:spPr>
        <p:txBody>
          <a:bodyPr/>
          <a:lstStyle/>
          <a:p>
            <a:fld id="{7D76B41D-E2F6-4133-A546-200D5817FE3A}" type="datetime1">
              <a:rPr lang="en-IN" smtClean="0"/>
              <a:pPr/>
              <a:t>18-07-2022</a:t>
            </a:fld>
            <a:endParaRPr lang="en-IN" dirty="0"/>
          </a:p>
        </p:txBody>
      </p:sp>
      <p:sp>
        <p:nvSpPr>
          <p:cNvPr id="5" name="Slide Number Placeholder 4"/>
          <p:cNvSpPr>
            <a:spLocks noGrp="1"/>
          </p:cNvSpPr>
          <p:nvPr>
            <p:ph type="sldNum" sz="quarter" idx="4294967295"/>
          </p:nvPr>
        </p:nvSpPr>
        <p:spPr>
          <a:xfrm>
            <a:off x="8153400" y="6483350"/>
            <a:ext cx="4038600" cy="365125"/>
          </a:xfrm>
        </p:spPr>
        <p:txBody>
          <a:bodyPr/>
          <a:lstStyle/>
          <a:p>
            <a:fld id="{AD7ED525-5088-40CF-8CE0-E4296ADF624B}" type="slidenum">
              <a:rPr lang="en-IN" smtClean="0"/>
              <a:pPr/>
              <a:t>9</a:t>
            </a:fld>
            <a:endParaRPr lang="en-IN"/>
          </a:p>
        </p:txBody>
      </p:sp>
      <p:sp>
        <p:nvSpPr>
          <p:cNvPr id="6" name="Rectangle 5"/>
          <p:cNvSpPr/>
          <p:nvPr/>
        </p:nvSpPr>
        <p:spPr>
          <a:xfrm>
            <a:off x="0" y="0"/>
            <a:ext cx="10972800" cy="584775"/>
          </a:xfrm>
          <a:prstGeom prst="rect">
            <a:avLst/>
          </a:prstGeom>
        </p:spPr>
        <p:txBody>
          <a:bodyPr wrap="square">
            <a:spAutoFit/>
          </a:bodyPr>
          <a:lstStyle/>
          <a:p>
            <a:r>
              <a:rPr lang="en-US" sz="3200" dirty="0">
                <a:solidFill>
                  <a:srgbClr val="FF0000"/>
                </a:solidFill>
                <a:latin typeface="Copperplate Gothic Light" panose="020E0507020206020404" pitchFamily="34" charset="0"/>
              </a:rPr>
              <a:t>S-2 	SLO-2 :Purpose of database system</a:t>
            </a:r>
          </a:p>
        </p:txBody>
      </p:sp>
    </p:spTree>
    <p:extLst>
      <p:ext uri="{BB962C8B-B14F-4D97-AF65-F5344CB8AC3E}">
        <p14:creationId xmlns:p14="http://schemas.microsoft.com/office/powerpoint/2010/main" val="174813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5575</TotalTime>
  <Words>7104</Words>
  <Application>Microsoft Office PowerPoint</Application>
  <PresentationFormat>Widescreen</PresentationFormat>
  <Paragraphs>1316</Paragraphs>
  <Slides>76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Bookman Old Style</vt:lpstr>
      <vt:lpstr>Calibri</vt:lpstr>
      <vt:lpstr>Calibri Light</vt:lpstr>
      <vt:lpstr>Copperplate Gothic Light</vt:lpstr>
      <vt:lpstr>Wingdings</vt:lpstr>
      <vt:lpstr>Office Theme</vt:lpstr>
      <vt:lpstr>18csc303j -Database Management Systems</vt:lpstr>
      <vt:lpstr>Outline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VIJAYAKUMAR PONNUSAMY</cp:lastModifiedBy>
  <cp:revision>235</cp:revision>
  <dcterms:created xsi:type="dcterms:W3CDTF">2021-12-27T04:40:00Z</dcterms:created>
  <dcterms:modified xsi:type="dcterms:W3CDTF">2022-07-18T14:37:53Z</dcterms:modified>
</cp:coreProperties>
</file>