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14" r:id="rId3"/>
    <p:sldId id="300" r:id="rId4"/>
    <p:sldId id="301" r:id="rId5"/>
    <p:sldId id="299" r:id="rId6"/>
    <p:sldId id="298" r:id="rId7"/>
    <p:sldId id="315" r:id="rId8"/>
    <p:sldId id="316" r:id="rId9"/>
    <p:sldId id="317" r:id="rId10"/>
    <p:sldId id="302" r:id="rId11"/>
    <p:sldId id="303" r:id="rId12"/>
    <p:sldId id="296" r:id="rId13"/>
    <p:sldId id="297" r:id="rId14"/>
    <p:sldId id="273" r:id="rId15"/>
    <p:sldId id="274" r:id="rId16"/>
    <p:sldId id="275" r:id="rId17"/>
    <p:sldId id="276" r:id="rId18"/>
    <p:sldId id="277" r:id="rId19"/>
    <p:sldId id="271" r:id="rId20"/>
    <p:sldId id="272" r:id="rId21"/>
    <p:sldId id="318" r:id="rId22"/>
    <p:sldId id="319" r:id="rId23"/>
    <p:sldId id="320" r:id="rId24"/>
    <p:sldId id="324" r:id="rId25"/>
    <p:sldId id="321" r:id="rId26"/>
    <p:sldId id="325" r:id="rId27"/>
    <p:sldId id="322" r:id="rId28"/>
    <p:sldId id="323" r:id="rId29"/>
    <p:sldId id="327" r:id="rId30"/>
    <p:sldId id="258" r:id="rId31"/>
    <p:sldId id="259" r:id="rId32"/>
    <p:sldId id="260" r:id="rId33"/>
    <p:sldId id="278" r:id="rId34"/>
    <p:sldId id="281" r:id="rId35"/>
    <p:sldId id="280" r:id="rId36"/>
    <p:sldId id="306" r:id="rId37"/>
    <p:sldId id="282" r:id="rId38"/>
    <p:sldId id="283" r:id="rId39"/>
    <p:sldId id="284" r:id="rId40"/>
    <p:sldId id="286" r:id="rId41"/>
    <p:sldId id="287" r:id="rId42"/>
    <p:sldId id="288" r:id="rId43"/>
    <p:sldId id="262" r:id="rId44"/>
    <p:sldId id="331" r:id="rId45"/>
    <p:sldId id="330" r:id="rId46"/>
    <p:sldId id="329" r:id="rId47"/>
    <p:sldId id="333" r:id="rId48"/>
    <p:sldId id="263" r:id="rId49"/>
    <p:sldId id="332" r:id="rId50"/>
    <p:sldId id="334" r:id="rId51"/>
    <p:sldId id="265" r:id="rId52"/>
    <p:sldId id="285" r:id="rId53"/>
    <p:sldId id="266" r:id="rId54"/>
    <p:sldId id="307" r:id="rId55"/>
    <p:sldId id="294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5" r:id="rId64"/>
    <p:sldId id="344" r:id="rId65"/>
    <p:sldId id="342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UNIT-II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Design process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Entity Relation Model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ER diagram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Keys , Attributes and Constraints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Mapping Cardinality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Extended ER - Generalization,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Specialization and Aggregation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ER Diagram Issues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Weak Entity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Relational Model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Conversion of ER to Relational Table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tx1"/>
                </a:solidFill>
              </a:rPr>
              <a:t>Component of ER Diagram</a:t>
            </a:r>
          </a:p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>
                <a:solidFill>
                  <a:schemeClr val="tx1"/>
                </a:solidFill>
              </a:rPr>
              <a:t>1. Entity: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An entity may be any object, class, person or place. 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represented as rectangles.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Consider an organization as an example- manager, product, employee, department etc. can be taken as an entity.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000" b="1" u="sng" dirty="0" smtClean="0">
                <a:solidFill>
                  <a:schemeClr val="tx1"/>
                </a:solidFill>
              </a:rPr>
              <a:t>(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i</a:t>
            </a:r>
            <a:r>
              <a:rPr lang="en-US" sz="2000" b="1" u="sng" dirty="0" smtClean="0">
                <a:solidFill>
                  <a:schemeClr val="tx1"/>
                </a:solidFill>
              </a:rPr>
              <a:t>) Weak Entity: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depends on another entity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doesn't contain any key attribute of its own.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represented by a double rectangle.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76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 ER model concep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2. Attribute: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describe the property of an entity.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Eclipse is used to represent an attribute.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35842" name="Picture 2" descr="DBMS ER model conce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6553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</a:t>
            </a:r>
            <a:r>
              <a:rPr lang="en-US" b="1" u="sng" dirty="0" err="1" smtClean="0">
                <a:solidFill>
                  <a:schemeClr val="tx1"/>
                </a:solidFill>
              </a:rPr>
              <a:t>i</a:t>
            </a:r>
            <a:r>
              <a:rPr lang="en-US" b="1" u="sng" dirty="0" smtClean="0">
                <a:solidFill>
                  <a:schemeClr val="tx1"/>
                </a:solidFill>
              </a:rPr>
              <a:t>)Key Attribute: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Represent main characteristics of an entity.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represents a primary key.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represented by an ellipse with the text underlined.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34818" name="Picture 2" descr="DBMS ER model conce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69342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(ii)Composite Attribute: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composed of many other attributes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represented by an ellipse, and those ellipses are connected with an ellipse.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tx1"/>
                </a:solidFill>
              </a:rPr>
              <a:t>(iii)</a:t>
            </a:r>
            <a:r>
              <a:rPr lang="en-US" sz="2800" b="1" u="sng" dirty="0" err="1" smtClean="0">
                <a:solidFill>
                  <a:schemeClr val="tx1"/>
                </a:solidFill>
              </a:rPr>
              <a:t>Multivalued</a:t>
            </a:r>
            <a:r>
              <a:rPr lang="en-US" sz="2800" b="1" u="sng" dirty="0" smtClean="0">
                <a:solidFill>
                  <a:schemeClr val="tx1"/>
                </a:solidFill>
              </a:rPr>
              <a:t> Attribute: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can have more than one value.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double oval is used to represent </a:t>
            </a:r>
            <a:r>
              <a:rPr lang="en-US" sz="2800" dirty="0" err="1" smtClean="0">
                <a:solidFill>
                  <a:schemeClr val="tx1"/>
                </a:solidFill>
              </a:rPr>
              <a:t>multivalued</a:t>
            </a:r>
            <a:r>
              <a:rPr lang="en-US" sz="2800" dirty="0" smtClean="0">
                <a:solidFill>
                  <a:schemeClr val="tx1"/>
                </a:solidFill>
              </a:rPr>
              <a:t> attribute.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For example,</a:t>
            </a:r>
            <a:r>
              <a:rPr lang="en-US" sz="2800" dirty="0" smtClean="0">
                <a:solidFill>
                  <a:schemeClr val="tx1"/>
                </a:solidFill>
              </a:rPr>
              <a:t> a student can have more than one phone number.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(iv)Derived Attribute: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derived from other attribute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represented by a dashed ellipse.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u="sng" dirty="0" smtClean="0">
                <a:solidFill>
                  <a:schemeClr val="tx1"/>
                </a:solidFill>
              </a:rPr>
              <a:t>3. Relationship: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Describe relation between entities.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Diamond or rhombus is used to represent relationship.</a:t>
            </a:r>
            <a:endParaRPr lang="en-US" sz="2800" u="sng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Types of relationship:</a:t>
            </a: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</a:t>
            </a:r>
            <a:r>
              <a:rPr lang="en-US" b="1" u="sng" dirty="0" err="1" smtClean="0">
                <a:solidFill>
                  <a:schemeClr val="tx1"/>
                </a:solidFill>
              </a:rPr>
              <a:t>i</a:t>
            </a:r>
            <a:r>
              <a:rPr lang="en-US" b="1" u="sng" dirty="0" smtClean="0">
                <a:solidFill>
                  <a:schemeClr val="tx1"/>
                </a:solidFill>
              </a:rPr>
              <a:t>)One-to-One Relationship: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only one instance of an entity is associated with the relationship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5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BMS ER model concep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800600"/>
            <a:ext cx="8458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(ii)One-to-many relationship: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only one instance of entity on left and more than one instance of entity on right associates with relationship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/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(iii)Many-to-one relationship: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More than one instance of entity on left and only one instance of entity on right associates with the relationship</a:t>
            </a:r>
          </a:p>
          <a:p>
            <a:pPr algn="l"/>
            <a:r>
              <a:rPr lang="en-US" u="sng" dirty="0" smtClean="0">
                <a:solidFill>
                  <a:schemeClr val="tx1"/>
                </a:solidFill>
              </a:rPr>
              <a:t/>
            </a:r>
            <a:br>
              <a:rPr lang="en-US" u="sng" dirty="0" smtClean="0">
                <a:solidFill>
                  <a:schemeClr val="tx1"/>
                </a:solidFill>
              </a:rPr>
            </a:br>
            <a:endParaRPr lang="en-US" u="sng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 ER model concep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3340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(iv)Many-to-many relationship: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More than one instance of entity on left and more than one instance of an entity on right associates with the relationship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Notation of ER diagram: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7848600" cy="5715000"/>
          </a:xfrm>
        </p:spPr>
        <p:txBody>
          <a:bodyPr>
            <a:normAutofit fontScale="92500" lnSpcReduction="20000"/>
          </a:bodyPr>
          <a:lstStyle/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Course Learning Rationale (CLR)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pPr algn="l" fontAlgn="base"/>
            <a:r>
              <a:rPr lang="en-US" sz="3000" i="1" dirty="0" smtClean="0">
                <a:solidFill>
                  <a:srgbClr val="FF0000"/>
                </a:solidFill>
              </a:rPr>
              <a:t>Conceive the database design process through ER Model and Relational Model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0070C0"/>
                </a:solidFill>
              </a:rPr>
              <a:t>Course Learning Outcomes (CLO)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algn="l"/>
            <a:r>
              <a:rPr lang="en-US" sz="3000" i="1" dirty="0" smtClean="0">
                <a:solidFill>
                  <a:srgbClr val="FF0000"/>
                </a:solidFill>
              </a:rPr>
              <a:t>Apply the fundamentals of data models to model an application’s data requirements using conceptual modeling tools like ER diagrams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91600" cy="6858000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BMS Notation of ER dia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Constraints are used for modeling limitations on the relations between entities.</a:t>
            </a:r>
          </a:p>
          <a:p>
            <a:r>
              <a:rPr lang="en-US" dirty="0" smtClean="0"/>
              <a:t>There are two types of constraints on the Entity Relationship (ER) model −</a:t>
            </a:r>
          </a:p>
          <a:p>
            <a:pPr lvl="1"/>
            <a:r>
              <a:rPr lang="en-US" dirty="0" smtClean="0"/>
              <a:t>Mapping cardinality or cardinality ratio.</a:t>
            </a:r>
          </a:p>
          <a:p>
            <a:pPr lvl="1"/>
            <a:r>
              <a:rPr lang="en-US" dirty="0" smtClean="0"/>
              <a:t>Participation constraints.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534400" cy="6477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Mapping Constraints: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mapping constraint is a data constraint that express the number of entities to which another entity can be related via a </a:t>
            </a:r>
            <a:r>
              <a:rPr lang="en-US" dirty="0" smtClean="0">
                <a:solidFill>
                  <a:srgbClr val="FF0000"/>
                </a:solidFill>
              </a:rPr>
              <a:t>relationship set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is most useful in describing relationship sets that involve more than two entity sets.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binary relationship set R on an entity set A and B, there are </a:t>
            </a:r>
            <a:r>
              <a:rPr lang="en-US" b="1" dirty="0" smtClean="0">
                <a:solidFill>
                  <a:srgbClr val="FF0000"/>
                </a:solidFill>
              </a:rPr>
              <a:t>four possible mapping cardinalities: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One to one (1:1)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One to many (1:M)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Many to one (M:1)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Many to many (M:M)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3276600"/>
          </a:xfrm>
        </p:spPr>
        <p:txBody>
          <a:bodyPr>
            <a:normAutofit fontScale="40000" lnSpcReduction="20000"/>
          </a:bodyPr>
          <a:lstStyle/>
          <a:p>
            <a:pPr lvl="0" algn="just">
              <a:buNone/>
            </a:pPr>
            <a:r>
              <a:rPr lang="en-US" sz="4400" dirty="0" smtClean="0"/>
              <a:t>	</a:t>
            </a:r>
            <a:r>
              <a:rPr lang="en-US" sz="6000" dirty="0" smtClean="0"/>
              <a:t>We express cardinality constraints by drawing either a directed line (→), signifying “one,” or an undirected line (—), signifying “many,” between the relationship set and the entity set.</a:t>
            </a:r>
          </a:p>
          <a:p>
            <a:pPr>
              <a:buNone/>
            </a:pPr>
            <a:endParaRPr lang="en-US" sz="49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900" b="1" dirty="0" smtClean="0">
                <a:solidFill>
                  <a:srgbClr val="FF0000"/>
                </a:solidFill>
              </a:rPr>
              <a:t>One-to-one relationship</a:t>
            </a:r>
          </a:p>
          <a:p>
            <a:pPr>
              <a:buNone/>
            </a:pPr>
            <a:r>
              <a:rPr lang="en-US" sz="4300" dirty="0" smtClean="0"/>
              <a:t>	</a:t>
            </a:r>
            <a:r>
              <a:rPr lang="en-US" sz="6000" dirty="0" smtClean="0"/>
              <a:t>An entity set A is associated with at most one entity in B and an entity in B is associated with at most one entity in A.</a:t>
            </a:r>
          </a:p>
          <a:p>
            <a:pPr lvl="1">
              <a:spcBef>
                <a:spcPts val="1000"/>
              </a:spcBef>
              <a:buSzPts val="1600"/>
            </a:pPr>
            <a:r>
              <a:rPr lang="en-US" sz="4500" dirty="0" smtClean="0"/>
              <a:t>A customer is associated with at most one loan via the relationship </a:t>
            </a:r>
            <a:r>
              <a:rPr lang="en-US" sz="4500" i="1" dirty="0" smtClean="0"/>
              <a:t>borrower</a:t>
            </a:r>
            <a:endParaRPr lang="en-US" sz="4500" dirty="0" smtClean="0"/>
          </a:p>
          <a:p>
            <a:pPr lvl="1">
              <a:spcBef>
                <a:spcPts val="1000"/>
              </a:spcBef>
              <a:buSzPts val="1600"/>
            </a:pPr>
            <a:r>
              <a:rPr lang="en-US" sz="4500" dirty="0" smtClean="0"/>
              <a:t>A loan is associated with at most one customer via </a:t>
            </a:r>
            <a:r>
              <a:rPr lang="en-US" sz="4500" i="1" dirty="0" smtClean="0"/>
              <a:t>borrower</a:t>
            </a:r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 lvl="1">
              <a:spcBef>
                <a:spcPts val="1000"/>
              </a:spcBef>
              <a:buSzPts val="1600"/>
            </a:pPr>
            <a:endParaRPr lang="en-US" sz="3700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114800"/>
            <a:ext cx="323978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344;p21"/>
          <p:cNvPicPr preferRelativeResize="0"/>
          <p:nvPr/>
        </p:nvPicPr>
        <p:blipFill rotWithShape="1">
          <a:blip r:embed="rId3">
            <a:alphaModFix/>
          </a:blip>
          <a:srcRect l="16525" t="63831" r="16736" b="5559"/>
          <a:stretch/>
        </p:blipFill>
        <p:spPr>
          <a:xfrm>
            <a:off x="381000" y="3581400"/>
            <a:ext cx="5181600" cy="259080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1"/>
            <a:ext cx="52578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One-to-many relationship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 entity set A is associated with any number of entities in B with a possibility of zero and an entity in B is associated with at most one entity in 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Loan is associated with at most one customer via </a:t>
            </a:r>
            <a:r>
              <a:rPr lang="en-US" sz="2000" i="1" dirty="0" smtClean="0"/>
              <a:t>borrower</a:t>
            </a:r>
            <a:r>
              <a:rPr lang="en-US" sz="200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customer is associated with several (including 0) loans via </a:t>
            </a:r>
            <a:r>
              <a:rPr lang="en-US" sz="2000" i="1" dirty="0" smtClean="0"/>
              <a:t>borrower</a:t>
            </a: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04800"/>
            <a:ext cx="329184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oogle Shape;353;p22"/>
          <p:cNvPicPr preferRelativeResize="0"/>
          <p:nvPr/>
        </p:nvPicPr>
        <p:blipFill rotWithShape="1">
          <a:blip r:embed="rId3">
            <a:alphaModFix/>
          </a:blip>
          <a:srcRect l="16525" t="846" r="16736" b="72424"/>
          <a:stretch/>
        </p:blipFill>
        <p:spPr>
          <a:xfrm>
            <a:off x="1066800" y="4191000"/>
            <a:ext cx="7391400" cy="236220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5181600" cy="3886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4400" b="1" dirty="0" smtClean="0">
                <a:solidFill>
                  <a:srgbClr val="FF0000"/>
                </a:solidFill>
              </a:rPr>
              <a:t>Many-to-one relationship</a:t>
            </a:r>
          </a:p>
          <a:p>
            <a:pPr algn="just">
              <a:buNone/>
            </a:pPr>
            <a:r>
              <a:rPr lang="en-US" sz="9600" dirty="0" smtClean="0"/>
              <a:t>An entity set A is associated with at most one entity in B and an entity set in B can be associated with any number of entities in A with a possibility of zero.</a:t>
            </a:r>
          </a:p>
          <a:p>
            <a:pPr algn="just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9600" dirty="0" smtClean="0"/>
              <a:t>loan is associated with several (including 0) customers via </a:t>
            </a:r>
            <a:r>
              <a:rPr lang="en-US" sz="9600" i="1" dirty="0" smtClean="0"/>
              <a:t>borrower</a:t>
            </a:r>
            <a:r>
              <a:rPr lang="en-US" sz="9600" dirty="0" smtClean="0"/>
              <a:t>, </a:t>
            </a:r>
          </a:p>
          <a:p>
            <a:pPr algn="just"/>
            <a:r>
              <a:rPr lang="en-US" sz="9600" dirty="0" smtClean="0"/>
              <a:t>customer is associated with at most one loan via </a:t>
            </a:r>
            <a:r>
              <a:rPr lang="en-US" sz="9600" i="1" dirty="0" smtClean="0"/>
              <a:t>borrower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609600"/>
            <a:ext cx="326101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362;p23"/>
          <p:cNvPicPr preferRelativeResize="0"/>
          <p:nvPr/>
        </p:nvPicPr>
        <p:blipFill rotWithShape="1">
          <a:blip r:embed="rId3">
            <a:alphaModFix/>
          </a:blip>
          <a:srcRect l="16525" t="31746" r="16736" b="39992"/>
          <a:stretch/>
        </p:blipFill>
        <p:spPr>
          <a:xfrm>
            <a:off x="914400" y="4114800"/>
            <a:ext cx="7508875" cy="2384425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1"/>
            <a:ext cx="5257800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Many-to-many relationship</a:t>
            </a:r>
          </a:p>
          <a:p>
            <a:r>
              <a:rPr lang="en-US" sz="2400" dirty="0" smtClean="0"/>
              <a:t>An entity set A is associated with any number of entities in B with a possibility of zero and an entity in B is associated with any number of entities in A with a possibility of zero.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marL="342900" lvl="0" indent="-342900">
              <a:buSzPts val="1800"/>
              <a:buFont typeface="Arial" pitchFamily="34" charset="0"/>
              <a:buChar char="•"/>
            </a:pPr>
            <a:r>
              <a:rPr lang="en-US" sz="2000" dirty="0" smtClean="0"/>
              <a:t>A customer is associated with several (possibly 0) loans via borrower</a:t>
            </a:r>
          </a:p>
          <a:p>
            <a:pPr marL="342900" lvl="0" indent="-342900">
              <a:spcBef>
                <a:spcPts val="1000"/>
              </a:spcBef>
              <a:buSzPts val="1800"/>
              <a:buFont typeface="Arial" pitchFamily="34" charset="0"/>
              <a:buChar char="•"/>
            </a:pPr>
            <a:r>
              <a:rPr lang="en-US" sz="2000" dirty="0" smtClean="0"/>
              <a:t>A loan is associated with several (possibly 0) customers via borrower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838200"/>
            <a:ext cx="3530398" cy="265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371;p24"/>
          <p:cNvPicPr preferRelativeResize="0"/>
          <p:nvPr/>
        </p:nvPicPr>
        <p:blipFill rotWithShape="1">
          <a:blip r:embed="rId3">
            <a:alphaModFix/>
          </a:blip>
          <a:srcRect l="1064" t="30733" r="1064" b="30733"/>
          <a:stretch/>
        </p:blipFill>
        <p:spPr>
          <a:xfrm>
            <a:off x="762000" y="4572000"/>
            <a:ext cx="7696200" cy="213360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Participation Constraints</a:t>
            </a:r>
          </a:p>
          <a:p>
            <a:r>
              <a:rPr lang="en-US" sz="2600" dirty="0" smtClean="0"/>
              <a:t>Participate constraints are two types as mentioned below −</a:t>
            </a:r>
          </a:p>
          <a:p>
            <a:r>
              <a:rPr lang="en-US" sz="2600" dirty="0" smtClean="0"/>
              <a:t>	Total participation</a:t>
            </a:r>
          </a:p>
          <a:p>
            <a:r>
              <a:rPr lang="en-US" sz="2600" dirty="0" smtClean="0"/>
              <a:t>	Partial Participation</a:t>
            </a:r>
          </a:p>
          <a:p>
            <a:r>
              <a:rPr lang="en-US" sz="2600" dirty="0" smtClean="0"/>
              <a:t>The participation constraints are explained in the diagram below −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3886200" cy="263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95800" y="3352800"/>
            <a:ext cx="441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Here,  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customer to Loan - </a:t>
            </a:r>
            <a:r>
              <a:rPr lang="en-US" sz="2800" i="1" dirty="0" smtClean="0">
                <a:solidFill>
                  <a:srgbClr val="00B0F0"/>
                </a:solidFill>
              </a:rPr>
              <a:t>partial participation 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loan to customer - </a:t>
            </a:r>
            <a:r>
              <a:rPr lang="en-US" sz="2800" i="1" dirty="0" smtClean="0">
                <a:solidFill>
                  <a:srgbClr val="00B0F0"/>
                </a:solidFill>
              </a:rPr>
              <a:t>total participation.</a:t>
            </a:r>
            <a:endParaRPr lang="en-US" sz="2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1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Total participation</a:t>
            </a:r>
          </a:p>
          <a:p>
            <a:r>
              <a:rPr lang="en-US" sz="2900" dirty="0" smtClean="0"/>
              <a:t>The participation of an entity set E in a relationship set R is said to be total if every entity in E Participates in at least one relationship in R.</a:t>
            </a:r>
          </a:p>
          <a:p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00B0F0"/>
                </a:solidFill>
              </a:rPr>
              <a:t>For Example − Participation of loan in the relationship borrower is total participation.</a:t>
            </a:r>
          </a:p>
          <a:p>
            <a:r>
              <a:rPr lang="en-US" sz="3300" b="1" dirty="0" smtClean="0">
                <a:solidFill>
                  <a:srgbClr val="FF0000"/>
                </a:solidFill>
              </a:rPr>
              <a:t>Partial Participation</a:t>
            </a:r>
          </a:p>
          <a:p>
            <a:r>
              <a:rPr lang="en-US" sz="2900" dirty="0" smtClean="0"/>
              <a:t>If only some of the entities in E participate in relationship R, then the participation of E in R is said to be partial participation.</a:t>
            </a:r>
          </a:p>
          <a:p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00B0F0"/>
                </a:solidFill>
              </a:rPr>
              <a:t>For example − Participation of customers in the relationship borrower is partial participation.</a:t>
            </a:r>
            <a:endParaRPr lang="en-US" sz="29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25"/>
          <p:cNvPicPr preferRelativeResize="0"/>
          <p:nvPr/>
        </p:nvPicPr>
        <p:blipFill rotWithShape="1">
          <a:blip r:embed="rId2">
            <a:alphaModFix/>
          </a:blip>
          <a:srcRect l="1141" t="32826" r="978" b="34566"/>
          <a:stretch/>
        </p:blipFill>
        <p:spPr>
          <a:xfrm>
            <a:off x="1295400" y="2743200"/>
            <a:ext cx="6477000" cy="274320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77826" name="Picture 2" descr="ER Diagram Represent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762000"/>
            <a:ext cx="5267325" cy="146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design of database schema. </a:t>
            </a:r>
            <a:r>
              <a:rPr lang="en-US" sz="2400" i="1" dirty="0" smtClean="0">
                <a:solidFill>
                  <a:schemeClr val="tx1"/>
                </a:solidFill>
              </a:rPr>
              <a:t>(how database will be structured to fulfill the requirements)</a:t>
            </a: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Design Process: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characterize  data needs of users.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 *designer -&gt;interact extensively with domain experts &amp; users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 *outcome is specification of user requirements.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designer chooses a data model,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*translates these requirements into a conceptual schema of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database.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*designer reviews the schema to confirm that all data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requirements are not in conflict with one another.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Remove any redundant.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describing the data and their relationships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FF0000"/>
                </a:solidFill>
              </a:rPr>
              <a:t>Keys: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used to uniquely identify any record or row of data from the table.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used to establish and identify relationships between tables.</a:t>
            </a:r>
          </a:p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For example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 In Student table, ID is used as a key because it is </a:t>
            </a:r>
            <a:r>
              <a:rPr lang="en-US" sz="2400" b="1" dirty="0" smtClean="0">
                <a:solidFill>
                  <a:schemeClr val="tx1"/>
                </a:solidFill>
              </a:rPr>
              <a:t>unique for each student</a:t>
            </a:r>
            <a:r>
              <a:rPr lang="en-US" sz="2400" dirty="0" smtClean="0">
                <a:solidFill>
                  <a:schemeClr val="tx1"/>
                </a:solidFill>
              </a:rPr>
              <a:t>. In PERSON table, </a:t>
            </a:r>
            <a:r>
              <a:rPr lang="en-US" sz="2400" dirty="0" err="1" smtClean="0">
                <a:solidFill>
                  <a:schemeClr val="tx1"/>
                </a:solidFill>
              </a:rPr>
              <a:t>passport_number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license_number</a:t>
            </a:r>
            <a:r>
              <a:rPr lang="en-US" sz="2400" dirty="0" smtClean="0">
                <a:solidFill>
                  <a:schemeClr val="tx1"/>
                </a:solidFill>
              </a:rPr>
              <a:t>, SSN are keys since they are </a:t>
            </a:r>
            <a:r>
              <a:rPr lang="en-US" sz="2400" b="1" dirty="0" smtClean="0">
                <a:solidFill>
                  <a:schemeClr val="tx1"/>
                </a:solidFill>
              </a:rPr>
              <a:t>unique for each person.</a:t>
            </a:r>
          </a:p>
          <a:p>
            <a:pPr algn="l"/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Key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5943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458200" cy="5715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Types of key:</a:t>
            </a:r>
          </a:p>
          <a:p>
            <a:pPr algn="l"/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 descr="DBMS Key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305800" cy="3352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1. Primary key:</a:t>
            </a:r>
          </a:p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</a:rPr>
              <a:t>used to identify one and only one instance of an entity uniquely.</a:t>
            </a:r>
          </a:p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</a:rPr>
              <a:t>entity can contain </a:t>
            </a:r>
            <a:r>
              <a:rPr lang="en-US" sz="4000" b="1" dirty="0" smtClean="0">
                <a:solidFill>
                  <a:schemeClr val="tx1"/>
                </a:solidFill>
              </a:rPr>
              <a:t>multiple keys .</a:t>
            </a:r>
            <a:r>
              <a:rPr lang="en-US" sz="4000" dirty="0" smtClean="0">
                <a:solidFill>
                  <a:schemeClr val="tx1"/>
                </a:solidFill>
              </a:rPr>
              <a:t>The key which is </a:t>
            </a:r>
            <a:r>
              <a:rPr lang="en-US" sz="4000" b="1" dirty="0" smtClean="0">
                <a:solidFill>
                  <a:schemeClr val="tx1"/>
                </a:solidFill>
              </a:rPr>
              <a:t>most suitable </a:t>
            </a:r>
            <a:r>
              <a:rPr lang="en-US" sz="4000" dirty="0" smtClean="0">
                <a:solidFill>
                  <a:schemeClr val="tx1"/>
                </a:solidFill>
              </a:rPr>
              <a:t>from those </a:t>
            </a:r>
            <a:r>
              <a:rPr lang="en-US" sz="4000" b="1" dirty="0" smtClean="0">
                <a:solidFill>
                  <a:schemeClr val="tx1"/>
                </a:solidFill>
              </a:rPr>
              <a:t>lists</a:t>
            </a:r>
            <a:r>
              <a:rPr lang="en-US" sz="4000" dirty="0" smtClean="0">
                <a:solidFill>
                  <a:schemeClr val="tx1"/>
                </a:solidFill>
              </a:rPr>
              <a:t> become a </a:t>
            </a:r>
            <a:r>
              <a:rPr lang="en-US" sz="4000" b="1" dirty="0" smtClean="0">
                <a:solidFill>
                  <a:schemeClr val="tx1"/>
                </a:solidFill>
              </a:rPr>
              <a:t>primary key.</a:t>
            </a:r>
          </a:p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</a:rPr>
              <a:t>For each entity, </a:t>
            </a:r>
            <a:r>
              <a:rPr lang="en-US" sz="4000" b="1" dirty="0" smtClean="0">
                <a:solidFill>
                  <a:schemeClr val="tx1"/>
                </a:solidFill>
              </a:rPr>
              <a:t>selection of primary key </a:t>
            </a:r>
            <a:r>
              <a:rPr lang="en-US" sz="4000" dirty="0" smtClean="0">
                <a:solidFill>
                  <a:schemeClr val="tx1"/>
                </a:solidFill>
              </a:rPr>
              <a:t>is based on </a:t>
            </a:r>
            <a:r>
              <a:rPr lang="en-US" sz="4000" b="1" dirty="0" smtClean="0">
                <a:solidFill>
                  <a:schemeClr val="tx1"/>
                </a:solidFill>
              </a:rPr>
              <a:t>requirement and developers.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76600"/>
            <a:ext cx="43053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4008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2. Candidate key: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is an attribute or set of an attribute which can </a:t>
            </a:r>
            <a:r>
              <a:rPr lang="en-US" b="1" dirty="0" smtClean="0">
                <a:solidFill>
                  <a:schemeClr val="tx1"/>
                </a:solidFill>
              </a:rPr>
              <a:t>uniquely identify a tuple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Remaining attributes except for primary key </a:t>
            </a:r>
            <a:r>
              <a:rPr lang="en-US" dirty="0" smtClean="0">
                <a:solidFill>
                  <a:schemeClr val="tx1"/>
                </a:solidFill>
              </a:rPr>
              <a:t>are candidate key. candidate keys are as strong as primary key.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71800"/>
            <a:ext cx="47244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153400" cy="2743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5100" b="1" u="sng" dirty="0" smtClean="0">
                <a:solidFill>
                  <a:srgbClr val="FF0000"/>
                </a:solidFill>
              </a:rPr>
              <a:t>3. Super Key:</a:t>
            </a:r>
          </a:p>
          <a:p>
            <a:pPr algn="l"/>
            <a:endParaRPr lang="en-US" sz="5100" b="1" u="sng" dirty="0" smtClean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is a set of an attribute </a:t>
            </a:r>
            <a:r>
              <a:rPr lang="en-US" sz="5100" b="1" dirty="0" smtClean="0">
                <a:solidFill>
                  <a:schemeClr val="tx1"/>
                </a:solidFill>
              </a:rPr>
              <a:t>which can uniquely identify a tuple. </a:t>
            </a:r>
          </a:p>
          <a:p>
            <a:pPr algn="l">
              <a:buFont typeface="Wingdings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Super key is a </a:t>
            </a:r>
            <a:r>
              <a:rPr lang="en-US" sz="5100" b="1" dirty="0" smtClean="0">
                <a:solidFill>
                  <a:schemeClr val="tx1"/>
                </a:solidFill>
              </a:rPr>
              <a:t>superset of a candidate key</a:t>
            </a:r>
            <a:r>
              <a:rPr lang="en-US" sz="51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51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4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4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0"/>
            <a:ext cx="4295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10600" cy="63246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4. Foreign key: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 foreign key is an attribute in one table that acts as a primary key in another table. The foreign key is useful for establishing the relationship between two tables in a database.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 a college, every student study in a specific department, and </a:t>
            </a:r>
            <a:r>
              <a:rPr lang="en-US" sz="2400" dirty="0" smtClean="0">
                <a:solidFill>
                  <a:srgbClr val="0070C0"/>
                </a:solidFill>
              </a:rPr>
              <a:t>department &amp; student are two different entities</a:t>
            </a:r>
            <a:r>
              <a:rPr lang="en-US" sz="2400" dirty="0" smtClean="0">
                <a:solidFill>
                  <a:schemeClr val="tx1"/>
                </a:solidFill>
              </a:rPr>
              <a:t>. So you cannot store the information of the student in the department table. That’s why we relate these two tables using the primary key of one table.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842" name="Picture 2" descr="https://www.tutorialandexample.com/wp-content/uploads/2019/08/image001-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722759" cy="3100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Mapping Cardinality: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binary relationship set R on an entity set A and B, there are </a:t>
            </a:r>
            <a:r>
              <a:rPr lang="en-US" b="1" dirty="0" smtClean="0">
                <a:solidFill>
                  <a:schemeClr val="tx1"/>
                </a:solidFill>
              </a:rPr>
              <a:t>four possible mapping cardinalities: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One to one (1:1)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One to many (1:M)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Many to one (M:1)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Many to many (M:M)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Extended ER – Generalization: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bottom-up approach </a:t>
            </a:r>
            <a:r>
              <a:rPr lang="en-US" dirty="0" smtClean="0">
                <a:solidFill>
                  <a:schemeClr val="tx1"/>
                </a:solidFill>
              </a:rPr>
              <a:t>in which two or more entities of lower level combine to form a higher level entity if they have some attributes in common.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 entity of a higher level can also combine with the entities of the lower level to form a further higher level entity.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is more like subclass and 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system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subclasses are combined to make a 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For example,</a:t>
            </a:r>
            <a:r>
              <a:rPr lang="en-US" dirty="0" smtClean="0">
                <a:solidFill>
                  <a:schemeClr val="tx1"/>
                </a:solidFill>
              </a:rPr>
              <a:t> Faculty and Student entities can be generalized and create a higher level entity Person.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BMS Generaliz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Specialization: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rgbClr val="FF0000"/>
                </a:solidFill>
              </a:rPr>
              <a:t>top-down approach </a:t>
            </a:r>
            <a:r>
              <a:rPr lang="en-US" dirty="0" smtClean="0">
                <a:solidFill>
                  <a:schemeClr val="tx1"/>
                </a:solidFill>
              </a:rPr>
              <a:t>and it is opposite to Generalization.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In specialization, one higher level entity can be broken down into two lower level entities.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used to identify subset of an entity set that shares some distinguishing characteristics.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is defined first, subclass and its related attributes are defined next and relationship set are then added.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For example:</a:t>
            </a:r>
            <a:r>
              <a:rPr lang="en-US" dirty="0" smtClean="0">
                <a:solidFill>
                  <a:schemeClr val="tx1"/>
                </a:solidFill>
              </a:rPr>
              <a:t> In an Employee management system, EMPLOYEE entity can be specialized as TESTER or DEVELOPER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conceptual-design process involves decisions on 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“what attributes”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“how to group” these attributes to form various tables.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“what” part is basically a business decision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“how” part is mainly a computer-science problem. </a:t>
            </a:r>
            <a:r>
              <a:rPr lang="en-US" b="1" u="sng" dirty="0" smtClean="0">
                <a:solidFill>
                  <a:schemeClr val="tx1"/>
                </a:solidFill>
              </a:rPr>
              <a:t>Two ways to tackle the problem: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Entity-Relationship model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Set of algorithms (Normalization)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Specializ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Aggregation: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relation between two entities is treated as a single entity.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relationship with its corresponding entities is aggregated into a higher level entity.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For example:</a:t>
            </a:r>
            <a:r>
              <a:rPr lang="en-US" dirty="0" smtClean="0">
                <a:solidFill>
                  <a:schemeClr val="tx1"/>
                </a:solidFill>
              </a:rPr>
              <a:t> Center entity offers the Course entity act as a single entity in relationship which is in a relationship with another entity visitor. In real world, if a visitor visits a coaching center then </a:t>
            </a:r>
            <a:r>
              <a:rPr lang="en-US" b="1" dirty="0" smtClean="0">
                <a:solidFill>
                  <a:schemeClr val="tx1"/>
                </a:solidFill>
              </a:rPr>
              <a:t>he will never enquiry about the Course only or just about the Center instead he will ask the enquiry about both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DBMS Aggreg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458200" cy="617220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 smtClean="0">
                <a:solidFill>
                  <a:srgbClr val="FF0000"/>
                </a:solidFill>
              </a:rPr>
              <a:t>ER Design Issues:</a:t>
            </a:r>
          </a:p>
          <a:p>
            <a:pPr algn="l"/>
            <a:r>
              <a:rPr lang="en-US" sz="2200" b="1" u="sng" dirty="0" smtClean="0">
                <a:solidFill>
                  <a:srgbClr val="FF0000"/>
                </a:solidFill>
              </a:rPr>
              <a:t>1) Use of Entity Set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vs</a:t>
            </a:r>
            <a:r>
              <a:rPr lang="en-US" sz="2200" b="1" u="sng" dirty="0" smtClean="0">
                <a:solidFill>
                  <a:srgbClr val="FF0000"/>
                </a:solidFill>
              </a:rPr>
              <a:t> Attributes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The use of an entity set or attribute </a:t>
            </a:r>
            <a:r>
              <a:rPr lang="en-US" sz="2200" b="1" dirty="0" smtClean="0">
                <a:solidFill>
                  <a:schemeClr val="tx1"/>
                </a:solidFill>
              </a:rPr>
              <a:t>depends on structure of real-world enterprise</a:t>
            </a:r>
            <a:r>
              <a:rPr lang="en-US" sz="2200" dirty="0" smtClean="0">
                <a:solidFill>
                  <a:schemeClr val="tx1"/>
                </a:solidFill>
              </a:rPr>
              <a:t> that is being modeled and semantics associated with its attributes. 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It </a:t>
            </a:r>
            <a:r>
              <a:rPr lang="en-US" sz="2200" b="1" dirty="0" smtClean="0">
                <a:solidFill>
                  <a:schemeClr val="tx1"/>
                </a:solidFill>
              </a:rPr>
              <a:t>leads to mistake </a:t>
            </a:r>
            <a:r>
              <a:rPr lang="en-US" sz="2200" dirty="0" smtClean="0">
                <a:solidFill>
                  <a:schemeClr val="tx1"/>
                </a:solidFill>
              </a:rPr>
              <a:t>when </a:t>
            </a:r>
            <a:r>
              <a:rPr lang="en-US" sz="2200" b="1" dirty="0" smtClean="0">
                <a:solidFill>
                  <a:schemeClr val="tx1"/>
                </a:solidFill>
              </a:rPr>
              <a:t>user </a:t>
            </a:r>
            <a:r>
              <a:rPr lang="en-US" sz="2200" dirty="0" smtClean="0">
                <a:solidFill>
                  <a:schemeClr val="tx1"/>
                </a:solidFill>
              </a:rPr>
              <a:t>use</a:t>
            </a:r>
            <a:r>
              <a:rPr lang="en-US" sz="2200" b="1" dirty="0" smtClean="0">
                <a:solidFill>
                  <a:schemeClr val="tx1"/>
                </a:solidFill>
              </a:rPr>
              <a:t> primary key </a:t>
            </a:r>
            <a:r>
              <a:rPr lang="en-US" sz="2200" dirty="0" smtClean="0">
                <a:solidFill>
                  <a:schemeClr val="tx1"/>
                </a:solidFill>
              </a:rPr>
              <a:t>of an </a:t>
            </a:r>
            <a:r>
              <a:rPr lang="en-US" sz="2200" b="1" dirty="0" smtClean="0">
                <a:solidFill>
                  <a:schemeClr val="tx1"/>
                </a:solidFill>
              </a:rPr>
              <a:t>entity set </a:t>
            </a:r>
            <a:r>
              <a:rPr lang="en-US" sz="2200" dirty="0" smtClean="0">
                <a:solidFill>
                  <a:schemeClr val="tx1"/>
                </a:solidFill>
              </a:rPr>
              <a:t>as an </a:t>
            </a:r>
            <a:r>
              <a:rPr lang="en-US" sz="2200" b="1" dirty="0" smtClean="0">
                <a:solidFill>
                  <a:schemeClr val="tx1"/>
                </a:solidFill>
              </a:rPr>
              <a:t>attribute of another entity set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Instead</a:t>
            </a:r>
            <a:r>
              <a:rPr lang="en-US" sz="2200" dirty="0" smtClean="0">
                <a:solidFill>
                  <a:schemeClr val="tx1"/>
                </a:solidFill>
              </a:rPr>
              <a:t>, he should </a:t>
            </a:r>
            <a:r>
              <a:rPr lang="en-US" sz="2200" b="1" dirty="0" smtClean="0">
                <a:solidFill>
                  <a:schemeClr val="tx1"/>
                </a:solidFill>
              </a:rPr>
              <a:t>use relationship </a:t>
            </a:r>
            <a:r>
              <a:rPr lang="en-US" sz="2200" dirty="0" smtClean="0">
                <a:solidFill>
                  <a:schemeClr val="tx1"/>
                </a:solidFill>
              </a:rPr>
              <a:t>to do so. Also, primary key attributes are implicit in relationship set, but we designate it in relationship sets.</a:t>
            </a:r>
          </a:p>
          <a:p>
            <a:pPr algn="l"/>
            <a:endParaRPr lang="en-US" sz="88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839585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458200" cy="6172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Consider the entity set </a:t>
            </a:r>
            <a:r>
              <a:rPr lang="en-US" sz="2000" i="1" dirty="0" smtClean="0">
                <a:solidFill>
                  <a:schemeClr val="tx1"/>
                </a:solidFill>
              </a:rPr>
              <a:t>employee </a:t>
            </a:r>
            <a:r>
              <a:rPr lang="en-US" sz="2000" dirty="0" smtClean="0">
                <a:solidFill>
                  <a:schemeClr val="tx1"/>
                </a:solidFill>
              </a:rPr>
              <a:t>with attributes </a:t>
            </a:r>
            <a:r>
              <a:rPr lang="en-US" sz="2000" i="1" dirty="0" smtClean="0">
                <a:solidFill>
                  <a:schemeClr val="tx1"/>
                </a:solidFill>
              </a:rPr>
              <a:t>employee-name </a:t>
            </a:r>
            <a:r>
              <a:rPr lang="en-US" sz="2000" dirty="0" smtClean="0">
                <a:solidFill>
                  <a:schemeClr val="tx1"/>
                </a:solidFill>
              </a:rPr>
              <a:t>and </a:t>
            </a:r>
            <a:r>
              <a:rPr lang="en-US" sz="2000" i="1" dirty="0" smtClean="0">
                <a:solidFill>
                  <a:schemeClr val="tx1"/>
                </a:solidFill>
              </a:rPr>
              <a:t>telephone-number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 can easily be argued that a telephone is an entity in its own right with attributes </a:t>
            </a:r>
            <a:r>
              <a:rPr lang="en-US" sz="2000" i="1" dirty="0" smtClean="0">
                <a:solidFill>
                  <a:schemeClr val="tx1"/>
                </a:solidFill>
              </a:rPr>
              <a:t>telephone-number </a:t>
            </a:r>
            <a:r>
              <a:rPr lang="en-US" sz="2000" dirty="0" smtClean="0">
                <a:solidFill>
                  <a:schemeClr val="tx1"/>
                </a:solidFill>
              </a:rPr>
              <a:t>and </a:t>
            </a:r>
            <a:r>
              <a:rPr lang="en-US" sz="2000" i="1" dirty="0" smtClean="0">
                <a:solidFill>
                  <a:schemeClr val="tx1"/>
                </a:solidFill>
              </a:rPr>
              <a:t>location </a:t>
            </a:r>
            <a:r>
              <a:rPr lang="en-US" sz="2000" dirty="0" smtClean="0">
                <a:solidFill>
                  <a:schemeClr val="tx1"/>
                </a:solidFill>
              </a:rPr>
              <a:t>(the office where the telephone is located). If we take this point of view, we must redefine the </a:t>
            </a:r>
            <a:r>
              <a:rPr lang="en-US" sz="2000" i="1" dirty="0" smtClean="0">
                <a:solidFill>
                  <a:schemeClr val="tx1"/>
                </a:solidFill>
              </a:rPr>
              <a:t>employee </a:t>
            </a:r>
            <a:r>
              <a:rPr lang="en-US" sz="2000" dirty="0" smtClean="0">
                <a:solidFill>
                  <a:schemeClr val="tx1"/>
                </a:solidFill>
              </a:rPr>
              <a:t>entity set as: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• </a:t>
            </a:r>
            <a:r>
              <a:rPr lang="en-US" sz="2000" dirty="0" smtClean="0">
                <a:solidFill>
                  <a:schemeClr val="tx1"/>
                </a:solidFill>
              </a:rPr>
              <a:t>The </a:t>
            </a:r>
            <a:r>
              <a:rPr lang="en-US" sz="2000" i="1" dirty="0" smtClean="0">
                <a:solidFill>
                  <a:schemeClr val="tx1"/>
                </a:solidFill>
              </a:rPr>
              <a:t>employee </a:t>
            </a:r>
            <a:r>
              <a:rPr lang="en-US" sz="2000" dirty="0" smtClean="0">
                <a:solidFill>
                  <a:schemeClr val="tx1"/>
                </a:solidFill>
              </a:rPr>
              <a:t>entity set with attribute </a:t>
            </a:r>
            <a:r>
              <a:rPr lang="en-US" sz="2000" i="1" dirty="0" smtClean="0">
                <a:solidFill>
                  <a:schemeClr val="tx1"/>
                </a:solidFill>
              </a:rPr>
              <a:t>employee-name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• </a:t>
            </a:r>
            <a:r>
              <a:rPr lang="en-US" sz="2000" dirty="0" smtClean="0">
                <a:solidFill>
                  <a:schemeClr val="tx1"/>
                </a:solidFill>
              </a:rPr>
              <a:t>The </a:t>
            </a:r>
            <a:r>
              <a:rPr lang="en-US" sz="2000" i="1" dirty="0" smtClean="0">
                <a:solidFill>
                  <a:schemeClr val="tx1"/>
                </a:solidFill>
              </a:rPr>
              <a:t>telephone </a:t>
            </a:r>
            <a:r>
              <a:rPr lang="en-US" sz="2000" dirty="0" smtClean="0">
                <a:solidFill>
                  <a:schemeClr val="tx1"/>
                </a:solidFill>
              </a:rPr>
              <a:t>entity set with attributes </a:t>
            </a:r>
            <a:r>
              <a:rPr lang="en-US" sz="2000" i="1" dirty="0" smtClean="0">
                <a:solidFill>
                  <a:schemeClr val="tx1"/>
                </a:solidFill>
              </a:rPr>
              <a:t>telephone-number </a:t>
            </a:r>
            <a:r>
              <a:rPr lang="en-US" sz="2000" dirty="0" smtClean="0">
                <a:solidFill>
                  <a:schemeClr val="tx1"/>
                </a:solidFill>
              </a:rPr>
              <a:t>and </a:t>
            </a:r>
            <a:r>
              <a:rPr lang="en-US" sz="2000" i="1" dirty="0" smtClean="0">
                <a:solidFill>
                  <a:schemeClr val="tx1"/>
                </a:solidFill>
              </a:rPr>
              <a:t>location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• </a:t>
            </a:r>
            <a:r>
              <a:rPr lang="en-US" sz="2000" dirty="0" smtClean="0">
                <a:solidFill>
                  <a:schemeClr val="tx1"/>
                </a:solidFill>
              </a:rPr>
              <a:t>The relationship set </a:t>
            </a:r>
            <a:r>
              <a:rPr lang="en-US" sz="2000" i="1" dirty="0" err="1" smtClean="0">
                <a:solidFill>
                  <a:schemeClr val="tx1"/>
                </a:solidFill>
              </a:rPr>
              <a:t>emp</a:t>
            </a:r>
            <a:r>
              <a:rPr lang="en-US" sz="2000" i="1" dirty="0" smtClean="0">
                <a:solidFill>
                  <a:schemeClr val="tx1"/>
                </a:solidFill>
              </a:rPr>
              <a:t>-telephone</a:t>
            </a:r>
            <a:r>
              <a:rPr lang="en-US" sz="2000" dirty="0" smtClean="0">
                <a:solidFill>
                  <a:schemeClr val="tx1"/>
                </a:solidFill>
              </a:rPr>
              <a:t>, which denotes the association between employees and the telephones that they have. Such a conversion of attribute helps to give extra information about it when required.</a:t>
            </a:r>
          </a:p>
          <a:p>
            <a:pPr algn="l"/>
            <a:endParaRPr 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839585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458200" cy="6172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200" b="1" u="sng" dirty="0" smtClean="0">
                <a:solidFill>
                  <a:schemeClr val="tx1"/>
                </a:solidFill>
              </a:rPr>
              <a:t>ER Design Issues:</a:t>
            </a:r>
          </a:p>
          <a:p>
            <a:pPr algn="l"/>
            <a:r>
              <a:rPr lang="en-US" sz="4200" b="1" u="sng" dirty="0" smtClean="0">
                <a:solidFill>
                  <a:srgbClr val="FF0000"/>
                </a:solidFill>
              </a:rPr>
              <a:t>2) Use of Entity Set vs. Relationship Sets</a:t>
            </a:r>
          </a:p>
          <a:p>
            <a:pPr algn="l">
              <a:buFont typeface="Wingdings" pitchFamily="2" charset="2"/>
              <a:buChar char="Ø"/>
            </a:pPr>
            <a:r>
              <a:rPr lang="en-US" sz="4200" dirty="0" smtClean="0">
                <a:solidFill>
                  <a:schemeClr val="tx1"/>
                </a:solidFill>
              </a:rPr>
              <a:t>It is </a:t>
            </a:r>
            <a:r>
              <a:rPr lang="en-US" sz="4200" b="1" dirty="0" smtClean="0">
                <a:solidFill>
                  <a:schemeClr val="tx1"/>
                </a:solidFill>
              </a:rPr>
              <a:t>difficult to examine </a:t>
            </a:r>
            <a:r>
              <a:rPr lang="en-US" sz="4200" dirty="0" smtClean="0">
                <a:solidFill>
                  <a:schemeClr val="tx1"/>
                </a:solidFill>
              </a:rPr>
              <a:t>if an </a:t>
            </a:r>
            <a:r>
              <a:rPr lang="en-US" sz="4200" b="1" dirty="0" smtClean="0">
                <a:solidFill>
                  <a:schemeClr val="tx1"/>
                </a:solidFill>
              </a:rPr>
              <a:t>object</a:t>
            </a:r>
            <a:r>
              <a:rPr lang="en-US" sz="4200" dirty="0" smtClean="0">
                <a:solidFill>
                  <a:schemeClr val="tx1"/>
                </a:solidFill>
              </a:rPr>
              <a:t> can be </a:t>
            </a:r>
            <a:r>
              <a:rPr lang="en-US" sz="4200" b="1" dirty="0" smtClean="0">
                <a:solidFill>
                  <a:schemeClr val="tx1"/>
                </a:solidFill>
              </a:rPr>
              <a:t>best expressed </a:t>
            </a:r>
            <a:r>
              <a:rPr lang="en-US" sz="4200" dirty="0" smtClean="0">
                <a:solidFill>
                  <a:schemeClr val="tx1"/>
                </a:solidFill>
              </a:rPr>
              <a:t>by an </a:t>
            </a:r>
            <a:r>
              <a:rPr lang="en-US" sz="4200" b="1" dirty="0" smtClean="0">
                <a:solidFill>
                  <a:schemeClr val="tx1"/>
                </a:solidFill>
              </a:rPr>
              <a:t>entity set or relationship set. </a:t>
            </a:r>
          </a:p>
          <a:p>
            <a:pPr algn="l">
              <a:buFont typeface="Wingdings" pitchFamily="2" charset="2"/>
              <a:buChar char="Ø"/>
            </a:pPr>
            <a:r>
              <a:rPr lang="en-US" sz="4200" dirty="0" smtClean="0">
                <a:solidFill>
                  <a:schemeClr val="tx1"/>
                </a:solidFill>
              </a:rPr>
              <a:t>To understand and determine right use, user </a:t>
            </a:r>
            <a:r>
              <a:rPr lang="en-US" sz="4200" b="1" dirty="0" smtClean="0">
                <a:solidFill>
                  <a:schemeClr val="tx1"/>
                </a:solidFill>
              </a:rPr>
              <a:t>need to designate </a:t>
            </a:r>
            <a:r>
              <a:rPr lang="en-US" sz="4200" dirty="0" smtClean="0">
                <a:solidFill>
                  <a:schemeClr val="tx1"/>
                </a:solidFill>
              </a:rPr>
              <a:t>a </a:t>
            </a:r>
            <a:r>
              <a:rPr lang="en-US" sz="4200" b="1" dirty="0" smtClean="0">
                <a:solidFill>
                  <a:schemeClr val="tx1"/>
                </a:solidFill>
              </a:rPr>
              <a:t>relationship set </a:t>
            </a:r>
            <a:r>
              <a:rPr lang="en-US" sz="4200" dirty="0" smtClean="0">
                <a:solidFill>
                  <a:schemeClr val="tx1"/>
                </a:solidFill>
              </a:rPr>
              <a:t>for describing an action that occurs in-between entities.</a:t>
            </a:r>
          </a:p>
          <a:p>
            <a:pPr algn="l">
              <a:buFont typeface="Wingdings" pitchFamily="2" charset="2"/>
              <a:buChar char="Ø"/>
            </a:pPr>
            <a:r>
              <a:rPr lang="en-US" sz="4200" dirty="0" smtClean="0">
                <a:solidFill>
                  <a:schemeClr val="tx1"/>
                </a:solidFill>
              </a:rPr>
              <a:t> If there is a requirement of representing object as a relationship set, then </a:t>
            </a:r>
            <a:r>
              <a:rPr lang="en-US" sz="4200" b="1" dirty="0" smtClean="0">
                <a:solidFill>
                  <a:schemeClr val="tx1"/>
                </a:solidFill>
              </a:rPr>
              <a:t>its better not to mix it with entity set.</a:t>
            </a:r>
            <a:r>
              <a:rPr lang="en-US" sz="3700" dirty="0" smtClean="0"/>
              <a:t/>
            </a:r>
            <a:br>
              <a:rPr lang="en-US" sz="3700" dirty="0" smtClean="0"/>
            </a:br>
            <a:endParaRPr lang="en-US" sz="3700" b="1" u="sng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72525" cy="31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3) Use of Binary </a:t>
            </a:r>
            <a:r>
              <a:rPr lang="en-US" b="1" u="sng" dirty="0" err="1" smtClean="0">
                <a:solidFill>
                  <a:srgbClr val="FF0000"/>
                </a:solidFill>
              </a:rPr>
              <a:t>vs</a:t>
            </a:r>
            <a:r>
              <a:rPr lang="en-US" b="1" u="sng" dirty="0" smtClean="0">
                <a:solidFill>
                  <a:srgbClr val="FF0000"/>
                </a:solidFill>
              </a:rPr>
              <a:t> n-</a:t>
            </a:r>
            <a:r>
              <a:rPr lang="en-US" b="1" u="sng" dirty="0" err="1" smtClean="0">
                <a:solidFill>
                  <a:srgbClr val="FF0000"/>
                </a:solidFill>
              </a:rPr>
              <a:t>ary</a:t>
            </a:r>
            <a:r>
              <a:rPr lang="en-US" b="1" u="sng" dirty="0" smtClean="0">
                <a:solidFill>
                  <a:srgbClr val="FF0000"/>
                </a:solidFill>
              </a:rPr>
              <a:t> Relationship Sets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Generally</a:t>
            </a:r>
            <a:r>
              <a:rPr lang="en-US" b="1" dirty="0" smtClean="0">
                <a:solidFill>
                  <a:schemeClr val="tx1"/>
                </a:solidFill>
              </a:rPr>
              <a:t>, relationships </a:t>
            </a:r>
            <a:r>
              <a:rPr lang="en-US" dirty="0" smtClean="0">
                <a:solidFill>
                  <a:schemeClr val="tx1"/>
                </a:solidFill>
              </a:rPr>
              <a:t>described in </a:t>
            </a:r>
            <a:r>
              <a:rPr lang="en-US" b="1" dirty="0" smtClean="0">
                <a:solidFill>
                  <a:schemeClr val="tx1"/>
                </a:solidFill>
              </a:rPr>
              <a:t>databases</a:t>
            </a:r>
            <a:r>
              <a:rPr lang="en-US" dirty="0" smtClean="0">
                <a:solidFill>
                  <a:schemeClr val="tx1"/>
                </a:solidFill>
              </a:rPr>
              <a:t> are </a:t>
            </a:r>
            <a:r>
              <a:rPr lang="en-US" b="1" dirty="0" smtClean="0">
                <a:solidFill>
                  <a:schemeClr val="tx1"/>
                </a:solidFill>
              </a:rPr>
              <a:t>binary relationships.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non-binary relationships </a:t>
            </a:r>
            <a:r>
              <a:rPr lang="en-US" dirty="0" smtClean="0">
                <a:solidFill>
                  <a:schemeClr val="tx1"/>
                </a:solidFill>
              </a:rPr>
              <a:t>can be </a:t>
            </a:r>
            <a:r>
              <a:rPr lang="en-US" b="1" dirty="0" smtClean="0">
                <a:solidFill>
                  <a:schemeClr val="tx1"/>
                </a:solidFill>
              </a:rPr>
              <a:t>represented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b="1" dirty="0" smtClean="0">
                <a:solidFill>
                  <a:schemeClr val="tx1"/>
                </a:solidFill>
              </a:rPr>
              <a:t>several binary relationships.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 </a:t>
            </a:r>
            <a:r>
              <a:rPr lang="en-US" dirty="0" smtClean="0">
                <a:solidFill>
                  <a:schemeClr val="tx1"/>
                </a:solidFill>
              </a:rPr>
              <a:t>In most cases the relationships in database system is binary which means it defines the relationship between two entities.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Sometimes a system may have non binary(more than 2) relations, under such design those non binary relations are </a:t>
            </a:r>
            <a:r>
              <a:rPr lang="en-US" b="1" dirty="0" smtClean="0">
                <a:solidFill>
                  <a:schemeClr val="tx1"/>
                </a:solidFill>
              </a:rPr>
              <a:t>broken down to several binary relationships </a:t>
            </a:r>
            <a:r>
              <a:rPr lang="en-US" dirty="0" smtClean="0">
                <a:solidFill>
                  <a:schemeClr val="tx1"/>
                </a:solidFill>
              </a:rPr>
              <a:t>which in turn gives an easy and better representation of the system.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58491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04800"/>
            <a:ext cx="8534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For example, we can create and represent a </a:t>
            </a:r>
            <a:r>
              <a:rPr lang="en-US" sz="2600" b="1" dirty="0" smtClean="0"/>
              <a:t>ternary relationship 'parent'</a:t>
            </a:r>
            <a:r>
              <a:rPr lang="en-US" sz="2600" dirty="0" smtClean="0"/>
              <a:t> that may </a:t>
            </a:r>
            <a:r>
              <a:rPr lang="en-US" sz="2600" b="1" dirty="0" smtClean="0"/>
              <a:t>relate</a:t>
            </a:r>
            <a:r>
              <a:rPr lang="en-US" sz="2600" dirty="0" smtClean="0"/>
              <a:t> to a </a:t>
            </a:r>
            <a:r>
              <a:rPr lang="en-US" sz="2600" b="1" dirty="0" smtClean="0"/>
              <a:t>child, </a:t>
            </a:r>
            <a:r>
              <a:rPr lang="en-US" sz="2600" dirty="0" smtClean="0"/>
              <a:t>his </a:t>
            </a:r>
            <a:r>
              <a:rPr lang="en-US" sz="2600" b="1" dirty="0" smtClean="0"/>
              <a:t>father, as well as his mother</a:t>
            </a:r>
            <a:r>
              <a:rPr lang="en-US" sz="2600" dirty="0" smtClean="0"/>
              <a:t>. Such </a:t>
            </a:r>
            <a:r>
              <a:rPr lang="en-US" sz="2600" b="1" dirty="0" smtClean="0"/>
              <a:t>relationship</a:t>
            </a:r>
            <a:r>
              <a:rPr lang="en-US" sz="2600" dirty="0" smtClean="0"/>
              <a:t> can also be </a:t>
            </a:r>
            <a:r>
              <a:rPr lang="en-US" sz="2600" b="1" dirty="0" smtClean="0"/>
              <a:t>represented </a:t>
            </a:r>
            <a:r>
              <a:rPr lang="en-US" sz="2600" dirty="0" smtClean="0"/>
              <a:t>by </a:t>
            </a:r>
            <a:r>
              <a:rPr lang="en-US" sz="2600" b="1" dirty="0" smtClean="0"/>
              <a:t>two binary relationships</a:t>
            </a:r>
            <a:r>
              <a:rPr lang="en-US" sz="2600" dirty="0" smtClean="0"/>
              <a:t> </a:t>
            </a:r>
            <a:r>
              <a:rPr lang="en-US" sz="2600" dirty="0" err="1" smtClean="0"/>
              <a:t>i.e</a:t>
            </a:r>
            <a:r>
              <a:rPr lang="en-US" sz="2600" dirty="0" smtClean="0"/>
              <a:t>, </a:t>
            </a:r>
            <a:r>
              <a:rPr lang="en-US" sz="2600" b="1" dirty="0" smtClean="0"/>
              <a:t>mother and father</a:t>
            </a:r>
            <a:r>
              <a:rPr lang="en-US" sz="2600" dirty="0" smtClean="0"/>
              <a:t>, that may </a:t>
            </a:r>
            <a:r>
              <a:rPr lang="en-US" sz="2600" b="1" dirty="0" smtClean="0"/>
              <a:t>relate to their child</a:t>
            </a:r>
            <a:r>
              <a:rPr lang="en-US" sz="26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it is possible to represent a </a:t>
            </a:r>
            <a:r>
              <a:rPr lang="en-US" sz="2600" b="1" dirty="0" smtClean="0"/>
              <a:t>non-binary relationship </a:t>
            </a:r>
            <a:r>
              <a:rPr lang="en-US" sz="2600" dirty="0" smtClean="0"/>
              <a:t>by a </a:t>
            </a:r>
            <a:r>
              <a:rPr lang="en-US" sz="2600" b="1" dirty="0" smtClean="0"/>
              <a:t>set</a:t>
            </a:r>
            <a:r>
              <a:rPr lang="en-US" sz="2600" dirty="0" smtClean="0"/>
              <a:t> of </a:t>
            </a:r>
            <a:r>
              <a:rPr lang="en-US" sz="2600" b="1" dirty="0" smtClean="0"/>
              <a:t>distinct binary relationships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4) Placing Relationship Attributes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cardinality ratios </a:t>
            </a:r>
            <a:r>
              <a:rPr lang="en-US" dirty="0" smtClean="0">
                <a:solidFill>
                  <a:schemeClr val="tx1"/>
                </a:solidFill>
              </a:rPr>
              <a:t>can become an </a:t>
            </a:r>
            <a:r>
              <a:rPr lang="en-US" b="1" dirty="0" smtClean="0">
                <a:solidFill>
                  <a:schemeClr val="tx1"/>
                </a:solidFill>
              </a:rPr>
              <a:t>affective measure </a:t>
            </a:r>
            <a:r>
              <a:rPr lang="en-US" dirty="0" smtClean="0">
                <a:solidFill>
                  <a:schemeClr val="tx1"/>
                </a:solidFill>
              </a:rPr>
              <a:t>in placement of </a:t>
            </a:r>
            <a:r>
              <a:rPr lang="en-US" b="1" dirty="0" smtClean="0">
                <a:solidFill>
                  <a:schemeClr val="tx1"/>
                </a:solidFill>
              </a:rPr>
              <a:t>relationship attributes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So, it is </a:t>
            </a:r>
            <a:r>
              <a:rPr lang="en-US" b="1" dirty="0" smtClean="0">
                <a:solidFill>
                  <a:schemeClr val="tx1"/>
                </a:solidFill>
              </a:rPr>
              <a:t>better to associate </a:t>
            </a:r>
            <a:r>
              <a:rPr lang="en-US" dirty="0" smtClean="0">
                <a:solidFill>
                  <a:schemeClr val="tx1"/>
                </a:solidFill>
              </a:rPr>
              <a:t>attributes of </a:t>
            </a:r>
            <a:r>
              <a:rPr lang="en-US" b="1" dirty="0" smtClean="0">
                <a:solidFill>
                  <a:schemeClr val="tx1"/>
                </a:solidFill>
              </a:rPr>
              <a:t>one-to-one or one-to-many </a:t>
            </a:r>
            <a:r>
              <a:rPr lang="en-US" dirty="0" smtClean="0">
                <a:solidFill>
                  <a:schemeClr val="tx1"/>
                </a:solidFill>
              </a:rPr>
              <a:t>relationship sets with any participating entity sets, </a:t>
            </a:r>
            <a:r>
              <a:rPr lang="en-US" b="1" dirty="0" smtClean="0">
                <a:solidFill>
                  <a:schemeClr val="tx1"/>
                </a:solidFill>
              </a:rPr>
              <a:t>instead of any relationship set.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decision</a:t>
            </a:r>
            <a:r>
              <a:rPr lang="en-US" dirty="0" smtClean="0">
                <a:solidFill>
                  <a:schemeClr val="tx1"/>
                </a:solidFill>
              </a:rPr>
              <a:t> of placing specified attribute as a </a:t>
            </a:r>
            <a:r>
              <a:rPr lang="en-US" b="1" dirty="0" smtClean="0">
                <a:solidFill>
                  <a:schemeClr val="tx1"/>
                </a:solidFill>
              </a:rPr>
              <a:t>relationship or entity attribute</a:t>
            </a:r>
            <a:r>
              <a:rPr lang="en-US" dirty="0" smtClean="0">
                <a:solidFill>
                  <a:schemeClr val="tx1"/>
                </a:solidFill>
              </a:rPr>
              <a:t> should possess </a:t>
            </a:r>
            <a:r>
              <a:rPr lang="en-US" b="1" dirty="0" err="1" smtClean="0">
                <a:solidFill>
                  <a:schemeClr val="tx1"/>
                </a:solidFill>
              </a:rPr>
              <a:t>charactestics</a:t>
            </a:r>
            <a:r>
              <a:rPr lang="en-US" b="1" dirty="0" smtClean="0">
                <a:solidFill>
                  <a:schemeClr val="tx1"/>
                </a:solidFill>
              </a:rPr>
              <a:t> of real world enterprise </a:t>
            </a:r>
            <a:r>
              <a:rPr lang="en-US" dirty="0" smtClean="0">
                <a:solidFill>
                  <a:schemeClr val="tx1"/>
                </a:solidFill>
              </a:rPr>
              <a:t>that is being </a:t>
            </a:r>
            <a:r>
              <a:rPr lang="en-US" dirty="0" err="1" smtClean="0">
                <a:solidFill>
                  <a:schemeClr val="tx1"/>
                </a:solidFill>
              </a:rPr>
              <a:t>modelled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Designer review Functional requirements of the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enterprise: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describe kinds of operations (or transactions)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  that will be performed on data.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logical-design phase </a:t>
            </a:r>
            <a:r>
              <a:rPr lang="en-US" dirty="0" smtClean="0">
                <a:solidFill>
                  <a:schemeClr val="tx1"/>
                </a:solidFill>
              </a:rPr>
              <a:t>designer </a:t>
            </a:r>
            <a:r>
              <a:rPr lang="en-US" b="1" dirty="0" smtClean="0">
                <a:solidFill>
                  <a:schemeClr val="tx1"/>
                </a:solidFill>
              </a:rPr>
              <a:t>maps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chemeClr val="tx1"/>
                </a:solidFill>
              </a:rPr>
              <a:t>high-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level conceptual </a:t>
            </a:r>
            <a:r>
              <a:rPr lang="en-US" dirty="0" smtClean="0">
                <a:solidFill>
                  <a:schemeClr val="tx1"/>
                </a:solidFill>
              </a:rPr>
              <a:t>schema </a:t>
            </a:r>
            <a:r>
              <a:rPr lang="en-US" b="1" dirty="0" smtClean="0">
                <a:solidFill>
                  <a:schemeClr val="tx1"/>
                </a:solidFill>
              </a:rPr>
              <a:t>onto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chemeClr val="tx1"/>
                </a:solidFill>
              </a:rPr>
              <a:t>implementation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data model of the database system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Designer uses schema in subsequent physical-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design phase, in which physical features of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database are specified.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62323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828354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b="1" u="sng" dirty="0" smtClean="0">
                <a:solidFill>
                  <a:schemeClr val="tx1"/>
                </a:solidFill>
              </a:rPr>
              <a:t>(</a:t>
            </a:r>
            <a:r>
              <a:rPr lang="en-US" b="1" u="sng" dirty="0" err="1" smtClean="0">
                <a:solidFill>
                  <a:schemeClr val="tx1"/>
                </a:solidFill>
              </a:rPr>
              <a:t>i</a:t>
            </a:r>
            <a:r>
              <a:rPr lang="en-US" b="1" u="sng" dirty="0" smtClean="0">
                <a:solidFill>
                  <a:schemeClr val="tx1"/>
                </a:solidFill>
              </a:rPr>
              <a:t>) Weak Entity: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depends on another entity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doesn't contain any key attribute of its own.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represented by a double rectangle.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04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800" b="1" u="sng" dirty="0" smtClean="0">
                <a:solidFill>
                  <a:srgbClr val="FF0000"/>
                </a:solidFill>
              </a:rPr>
              <a:t>Relational Model:</a:t>
            </a:r>
          </a:p>
          <a:p>
            <a:pPr algn="l"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1"/>
                </a:solidFill>
              </a:rPr>
              <a:t>can represent as a </a:t>
            </a:r>
            <a:r>
              <a:rPr lang="en-US" sz="3800" b="1" dirty="0" smtClean="0">
                <a:solidFill>
                  <a:schemeClr val="tx1"/>
                </a:solidFill>
              </a:rPr>
              <a:t>table with columns and rows</a:t>
            </a:r>
            <a:r>
              <a:rPr lang="en-US" sz="3800" dirty="0" smtClean="0">
                <a:solidFill>
                  <a:schemeClr val="tx1"/>
                </a:solidFill>
              </a:rPr>
              <a:t>. </a:t>
            </a:r>
          </a:p>
          <a:p>
            <a:pPr algn="l"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1"/>
                </a:solidFill>
              </a:rPr>
              <a:t>Each </a:t>
            </a:r>
            <a:r>
              <a:rPr lang="en-US" sz="3800" b="1" dirty="0" smtClean="0">
                <a:solidFill>
                  <a:schemeClr val="tx1"/>
                </a:solidFill>
              </a:rPr>
              <a:t>row</a:t>
            </a:r>
            <a:r>
              <a:rPr lang="en-US" sz="3800" dirty="0" smtClean="0">
                <a:solidFill>
                  <a:schemeClr val="tx1"/>
                </a:solidFill>
              </a:rPr>
              <a:t> is known as a </a:t>
            </a:r>
            <a:r>
              <a:rPr lang="en-US" sz="3800" b="1" dirty="0" smtClean="0">
                <a:solidFill>
                  <a:schemeClr val="tx1"/>
                </a:solidFill>
              </a:rPr>
              <a:t>tuple.</a:t>
            </a:r>
            <a:r>
              <a:rPr lang="en-US" sz="3800" dirty="0" smtClean="0">
                <a:solidFill>
                  <a:schemeClr val="tx1"/>
                </a:solidFill>
              </a:rPr>
              <a:t> Each </a:t>
            </a:r>
            <a:r>
              <a:rPr lang="en-US" sz="3800" b="1" dirty="0" smtClean="0">
                <a:solidFill>
                  <a:schemeClr val="tx1"/>
                </a:solidFill>
              </a:rPr>
              <a:t>table of the column </a:t>
            </a:r>
            <a:r>
              <a:rPr lang="en-US" sz="3800" dirty="0" smtClean="0">
                <a:solidFill>
                  <a:schemeClr val="tx1"/>
                </a:solidFill>
              </a:rPr>
              <a:t>has a </a:t>
            </a:r>
            <a:r>
              <a:rPr lang="en-US" sz="3800" b="1" dirty="0" smtClean="0">
                <a:solidFill>
                  <a:schemeClr val="tx1"/>
                </a:solidFill>
              </a:rPr>
              <a:t>name or attribute</a:t>
            </a:r>
            <a:r>
              <a:rPr lang="en-US" sz="3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3800" b="1" u="sng" dirty="0" smtClean="0">
                <a:solidFill>
                  <a:schemeClr val="tx1"/>
                </a:solidFill>
              </a:rPr>
              <a:t>Domain:</a:t>
            </a:r>
            <a:r>
              <a:rPr lang="en-US" sz="38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It contains a </a:t>
            </a:r>
            <a:r>
              <a:rPr lang="en-US" sz="3800" b="1" dirty="0" smtClean="0">
                <a:solidFill>
                  <a:schemeClr val="tx1"/>
                </a:solidFill>
              </a:rPr>
              <a:t>set of atomic values that an attribute </a:t>
            </a:r>
            <a:r>
              <a:rPr lang="en-US" sz="3800" dirty="0" smtClean="0">
                <a:solidFill>
                  <a:schemeClr val="tx1"/>
                </a:solidFill>
              </a:rPr>
              <a:t>can </a:t>
            </a:r>
            <a:r>
              <a:rPr lang="en-US" sz="3800" b="1" dirty="0" smtClean="0">
                <a:solidFill>
                  <a:schemeClr val="tx1"/>
                </a:solidFill>
              </a:rPr>
              <a:t>take.</a:t>
            </a:r>
          </a:p>
          <a:p>
            <a:pPr algn="l"/>
            <a:r>
              <a:rPr lang="en-US" sz="3800" b="1" u="sng" dirty="0" smtClean="0">
                <a:solidFill>
                  <a:schemeClr val="tx1"/>
                </a:solidFill>
              </a:rPr>
              <a:t>Attribute:</a:t>
            </a:r>
            <a:r>
              <a:rPr lang="en-US" sz="3800" u="sng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It contains the </a:t>
            </a:r>
            <a:r>
              <a:rPr lang="en-US" sz="3800" b="1" dirty="0" smtClean="0">
                <a:solidFill>
                  <a:schemeClr val="tx1"/>
                </a:solidFill>
              </a:rPr>
              <a:t>name of a column</a:t>
            </a:r>
            <a:r>
              <a:rPr lang="en-US" sz="3800" dirty="0" smtClean="0">
                <a:solidFill>
                  <a:schemeClr val="tx1"/>
                </a:solidFill>
              </a:rPr>
              <a:t> in a </a:t>
            </a:r>
            <a:r>
              <a:rPr lang="en-US" sz="3800" b="1" dirty="0" smtClean="0">
                <a:solidFill>
                  <a:schemeClr val="tx1"/>
                </a:solidFill>
              </a:rPr>
              <a:t>table</a:t>
            </a:r>
            <a:r>
              <a:rPr lang="en-US" sz="3800" dirty="0" smtClean="0">
                <a:solidFill>
                  <a:schemeClr val="tx1"/>
                </a:solidFill>
              </a:rPr>
              <a:t>. Each </a:t>
            </a:r>
            <a:r>
              <a:rPr lang="en-US" sz="3800" b="1" dirty="0" smtClean="0">
                <a:solidFill>
                  <a:schemeClr val="tx1"/>
                </a:solidFill>
              </a:rPr>
              <a:t>attribute Ai </a:t>
            </a:r>
            <a:r>
              <a:rPr lang="en-US" sz="3800" dirty="0" smtClean="0">
                <a:solidFill>
                  <a:schemeClr val="tx1"/>
                </a:solidFill>
              </a:rPr>
              <a:t>must have a </a:t>
            </a:r>
            <a:r>
              <a:rPr lang="en-US" sz="3800" b="1" dirty="0" smtClean="0">
                <a:solidFill>
                  <a:schemeClr val="tx1"/>
                </a:solidFill>
              </a:rPr>
              <a:t>domain, </a:t>
            </a:r>
            <a:r>
              <a:rPr lang="en-US" sz="3800" b="1" dirty="0" err="1" smtClean="0">
                <a:solidFill>
                  <a:schemeClr val="tx1"/>
                </a:solidFill>
              </a:rPr>
              <a:t>dom</a:t>
            </a:r>
            <a:r>
              <a:rPr lang="en-US" sz="3800" b="1" dirty="0" smtClean="0">
                <a:solidFill>
                  <a:schemeClr val="tx1"/>
                </a:solidFill>
              </a:rPr>
              <a:t>(Ai)</a:t>
            </a:r>
          </a:p>
          <a:p>
            <a:pPr algn="l"/>
            <a:r>
              <a:rPr lang="en-US" sz="3800" b="1" u="sng" dirty="0" smtClean="0">
                <a:solidFill>
                  <a:schemeClr val="tx1"/>
                </a:solidFill>
              </a:rPr>
              <a:t>Relational instance:</a:t>
            </a:r>
            <a:r>
              <a:rPr lang="en-US" sz="3800" u="sng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Relational instance is represented by finite set of </a:t>
            </a:r>
            <a:r>
              <a:rPr lang="en-US" sz="3800" dirty="0" err="1" smtClean="0">
                <a:solidFill>
                  <a:schemeClr val="tx1"/>
                </a:solidFill>
              </a:rPr>
              <a:t>tuples</a:t>
            </a:r>
            <a:r>
              <a:rPr lang="en-US" sz="38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Relation instances do not have duplicate </a:t>
            </a:r>
            <a:r>
              <a:rPr lang="en-US" sz="3800" dirty="0" err="1" smtClean="0">
                <a:solidFill>
                  <a:schemeClr val="tx1"/>
                </a:solidFill>
              </a:rPr>
              <a:t>tuples</a:t>
            </a:r>
            <a:r>
              <a:rPr lang="en-US" sz="3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Relational schema:</a:t>
            </a:r>
            <a:r>
              <a:rPr lang="en-US" sz="3800" dirty="0" smtClean="0">
                <a:solidFill>
                  <a:schemeClr val="tx1"/>
                </a:solidFill>
              </a:rPr>
              <a:t> A relational schema contains the name of the relation and name of all columns or attributes.</a:t>
            </a: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Relational key:</a:t>
            </a:r>
            <a:r>
              <a:rPr lang="en-US" sz="3800" dirty="0" smtClean="0">
                <a:solidFill>
                  <a:schemeClr val="tx1"/>
                </a:solidFill>
              </a:rPr>
              <a:t> In the relational key, each row has one or more attributes. It can identify the row in the relation uniquely.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/>
            </a:r>
            <a:br>
              <a:rPr lang="en-US" sz="3800" dirty="0" smtClean="0">
                <a:solidFill>
                  <a:schemeClr val="tx1"/>
                </a:solidFill>
              </a:rPr>
            </a:br>
            <a:endParaRPr lang="en-US" b="1" u="sng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Example: STUDENT Relation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https://upload.wikimedia.org/wikipedia/commons/thumb/7/7c/Relational_database_terms.svg/350px-Relational_database_terms.sv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u="sng" dirty="0" smtClean="0">
                <a:solidFill>
                  <a:schemeClr val="tx1"/>
                </a:solidFill>
              </a:rPr>
              <a:t>Example: </a:t>
            </a:r>
            <a:r>
              <a:rPr lang="en-US" sz="12800" b="1" dirty="0" smtClean="0">
                <a:solidFill>
                  <a:schemeClr val="tx1"/>
                </a:solidFill>
              </a:rPr>
              <a:t>STUDENT Relation</a:t>
            </a:r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endParaRPr lang="en-US" sz="5100" dirty="0" smtClean="0"/>
          </a:p>
          <a:p>
            <a:pPr algn="l"/>
            <a:endParaRPr lang="en-US" sz="5100" dirty="0" smtClean="0"/>
          </a:p>
          <a:p>
            <a:pPr algn="l"/>
            <a:endParaRPr lang="en-US" sz="5100" dirty="0" smtClean="0"/>
          </a:p>
          <a:p>
            <a:pPr algn="l"/>
            <a:endParaRPr lang="en-US" sz="5100" dirty="0" smtClean="0"/>
          </a:p>
          <a:p>
            <a:pPr algn="l"/>
            <a:endParaRPr lang="en-US" sz="5100" dirty="0" smtClean="0"/>
          </a:p>
          <a:p>
            <a:pPr algn="l"/>
            <a:endParaRPr lang="en-US" sz="12800" dirty="0" smtClean="0">
              <a:solidFill>
                <a:schemeClr val="tx1"/>
              </a:solidFill>
            </a:endParaRPr>
          </a:p>
          <a:p>
            <a:pPr algn="l"/>
            <a:r>
              <a:rPr lang="en-US" sz="12800" dirty="0" smtClean="0">
                <a:solidFill>
                  <a:schemeClr val="tx1"/>
                </a:solidFill>
              </a:rPr>
              <a:t>In the given table, </a:t>
            </a:r>
          </a:p>
          <a:p>
            <a:pPr algn="l">
              <a:buFont typeface="Wingdings" pitchFamily="2" charset="2"/>
              <a:buChar char="Ø"/>
            </a:pPr>
            <a:r>
              <a:rPr lang="en-US" sz="12800" b="1" dirty="0" smtClean="0">
                <a:solidFill>
                  <a:schemeClr val="tx1"/>
                </a:solidFill>
              </a:rPr>
              <a:t>NAME, ROLL_NO, PHONE_NO, ADDRESS, and AGE </a:t>
            </a:r>
          </a:p>
          <a:p>
            <a:pPr algn="l"/>
            <a:r>
              <a:rPr lang="en-US" sz="12800" dirty="0" smtClean="0">
                <a:solidFill>
                  <a:schemeClr val="tx1"/>
                </a:solidFill>
              </a:rPr>
              <a:t>are the </a:t>
            </a:r>
            <a:r>
              <a:rPr lang="en-US" sz="12800" b="1" dirty="0" smtClean="0">
                <a:solidFill>
                  <a:schemeClr val="tx1"/>
                </a:solidFill>
              </a:rPr>
              <a:t>attributes.</a:t>
            </a:r>
          </a:p>
          <a:p>
            <a:pPr algn="l">
              <a:buFont typeface="Wingdings" pitchFamily="2" charset="2"/>
              <a:buChar char="Ø"/>
            </a:pPr>
            <a:r>
              <a:rPr lang="en-US" sz="12800" b="1" dirty="0" smtClean="0">
                <a:solidFill>
                  <a:schemeClr val="tx1"/>
                </a:solidFill>
              </a:rPr>
              <a:t>Instance of schema </a:t>
            </a:r>
            <a:r>
              <a:rPr lang="en-US" sz="12800" dirty="0" smtClean="0">
                <a:solidFill>
                  <a:schemeClr val="tx1"/>
                </a:solidFill>
              </a:rPr>
              <a:t>STUDENT has </a:t>
            </a:r>
            <a:r>
              <a:rPr lang="en-US" sz="12800" b="1" dirty="0" smtClean="0">
                <a:solidFill>
                  <a:schemeClr val="tx1"/>
                </a:solidFill>
              </a:rPr>
              <a:t>5 </a:t>
            </a:r>
            <a:r>
              <a:rPr lang="en-US" sz="12800" b="1" dirty="0" err="1" smtClean="0">
                <a:solidFill>
                  <a:schemeClr val="tx1"/>
                </a:solidFill>
              </a:rPr>
              <a:t>tuples</a:t>
            </a:r>
            <a:r>
              <a:rPr lang="en-US" sz="1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2800" b="1" dirty="0" smtClean="0">
                <a:solidFill>
                  <a:schemeClr val="tx1"/>
                </a:solidFill>
              </a:rPr>
              <a:t>t3 = &lt;</a:t>
            </a:r>
            <a:r>
              <a:rPr lang="en-US" sz="12800" b="1" dirty="0" err="1" smtClean="0">
                <a:solidFill>
                  <a:schemeClr val="tx1"/>
                </a:solidFill>
              </a:rPr>
              <a:t>Laxman</a:t>
            </a:r>
            <a:r>
              <a:rPr lang="en-US" sz="12800" b="1" dirty="0" smtClean="0">
                <a:solidFill>
                  <a:schemeClr val="tx1"/>
                </a:solidFill>
              </a:rPr>
              <a:t>, 33289, 8583287182, </a:t>
            </a:r>
            <a:r>
              <a:rPr lang="en-US" sz="12800" b="1" dirty="0" err="1" smtClean="0">
                <a:solidFill>
                  <a:schemeClr val="tx1"/>
                </a:solidFill>
              </a:rPr>
              <a:t>Gurugram</a:t>
            </a:r>
            <a:r>
              <a:rPr lang="en-US" sz="12800" b="1" dirty="0" smtClean="0">
                <a:solidFill>
                  <a:schemeClr val="tx1"/>
                </a:solidFill>
              </a:rPr>
              <a:t>, 20&gt;</a:t>
            </a:r>
          </a:p>
          <a:p>
            <a:pPr algn="l"/>
            <a:endParaRPr lang="en-US" sz="4000" b="1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609600"/>
          <a:ext cx="8381998" cy="335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25"/>
                <a:gridCol w="1556425"/>
                <a:gridCol w="1986064"/>
                <a:gridCol w="1726659"/>
                <a:gridCol w="1556425"/>
              </a:tblGrid>
              <a:tr h="7650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ROLL_NO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PHONE_NO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ADDRESS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AGE</a:t>
                      </a:r>
                    </a:p>
                  </a:txBody>
                  <a:tcPr marL="114300" marR="114300" marT="114300" marB="114300"/>
                </a:tc>
              </a:tr>
              <a:tr h="517557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inter-regular"/>
                        </a:rPr>
                        <a:t>Ram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14795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7305758992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Noida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24</a:t>
                      </a:r>
                    </a:p>
                  </a:txBody>
                  <a:tcPr marL="76200" marR="76200" marT="76200" marB="76200"/>
                </a:tc>
              </a:tr>
              <a:tr h="51755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Shyam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12839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9026288936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Delhi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35</a:t>
                      </a:r>
                    </a:p>
                  </a:txBody>
                  <a:tcPr marL="76200" marR="76200" marT="76200" marB="76200"/>
                </a:tc>
              </a:tr>
              <a:tr h="51755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Laxman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33289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8583287182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Gurugram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20</a:t>
                      </a:r>
                    </a:p>
                  </a:txBody>
                  <a:tcPr marL="76200" marR="76200" marT="76200" marB="76200"/>
                </a:tc>
              </a:tr>
              <a:tr h="51755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Mahesh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27857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7086819134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Ghaziabad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27</a:t>
                      </a:r>
                    </a:p>
                  </a:txBody>
                  <a:tcPr marL="76200" marR="76200" marT="76200" marB="76200"/>
                </a:tc>
              </a:tr>
              <a:tr h="517557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Ganesh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17282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9028 9i3988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Delhi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40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Properties of Relations: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of relation is </a:t>
            </a:r>
            <a:r>
              <a:rPr lang="en-US" b="1" dirty="0" smtClean="0">
                <a:solidFill>
                  <a:schemeClr val="tx1"/>
                </a:solidFill>
              </a:rPr>
              <a:t>distinct</a:t>
            </a:r>
            <a:r>
              <a:rPr lang="en-US" dirty="0" smtClean="0">
                <a:solidFill>
                  <a:schemeClr val="tx1"/>
                </a:solidFill>
              </a:rPr>
              <a:t> from all </a:t>
            </a:r>
            <a:r>
              <a:rPr lang="en-US" b="1" dirty="0" smtClean="0">
                <a:solidFill>
                  <a:schemeClr val="tx1"/>
                </a:solidFill>
              </a:rPr>
              <a:t>other relations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b="1" dirty="0" smtClean="0">
                <a:solidFill>
                  <a:schemeClr val="tx1"/>
                </a:solidFill>
              </a:rPr>
              <a:t>relation cell </a:t>
            </a:r>
            <a:r>
              <a:rPr lang="en-US" dirty="0" smtClean="0">
                <a:solidFill>
                  <a:schemeClr val="tx1"/>
                </a:solidFill>
              </a:rPr>
              <a:t>contains exactly </a:t>
            </a:r>
            <a:r>
              <a:rPr lang="en-US" b="1" dirty="0" smtClean="0">
                <a:solidFill>
                  <a:schemeClr val="tx1"/>
                </a:solidFill>
              </a:rPr>
              <a:t>one atomic (single) value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contains a </a:t>
            </a:r>
            <a:r>
              <a:rPr lang="en-US" b="1" dirty="0" smtClean="0">
                <a:solidFill>
                  <a:schemeClr val="tx1"/>
                </a:solidFill>
              </a:rPr>
              <a:t>distinct name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Attribute </a:t>
            </a:r>
            <a:r>
              <a:rPr lang="en-US" b="1" dirty="0" smtClean="0">
                <a:solidFill>
                  <a:schemeClr val="tx1"/>
                </a:solidFill>
              </a:rPr>
              <a:t>domain</a:t>
            </a:r>
            <a:r>
              <a:rPr lang="en-US" dirty="0" smtClean="0">
                <a:solidFill>
                  <a:schemeClr val="tx1"/>
                </a:solidFill>
              </a:rPr>
              <a:t> has </a:t>
            </a:r>
            <a:r>
              <a:rPr lang="en-US" b="1" dirty="0" smtClean="0">
                <a:solidFill>
                  <a:schemeClr val="tx1"/>
                </a:solidFill>
              </a:rPr>
              <a:t>no significance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tuple has </a:t>
            </a:r>
            <a:r>
              <a:rPr lang="en-US" b="1" dirty="0" smtClean="0">
                <a:solidFill>
                  <a:schemeClr val="tx1"/>
                </a:solidFill>
              </a:rPr>
              <a:t>no duplicate value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Order of tuple </a:t>
            </a:r>
            <a:r>
              <a:rPr lang="en-US" dirty="0" smtClean="0">
                <a:solidFill>
                  <a:schemeClr val="tx1"/>
                </a:solidFill>
              </a:rPr>
              <a:t>can have a </a:t>
            </a:r>
            <a:r>
              <a:rPr lang="en-US" b="1" dirty="0" smtClean="0">
                <a:solidFill>
                  <a:schemeClr val="tx1"/>
                </a:solidFill>
              </a:rPr>
              <a:t>different sequence</a:t>
            </a: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Relational Algebra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b="1" dirty="0" smtClean="0">
                <a:solidFill>
                  <a:schemeClr val="tx1"/>
                </a:solidFill>
              </a:rPr>
              <a:t>procedural query language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gives a </a:t>
            </a:r>
            <a:r>
              <a:rPr lang="en-US" b="1" dirty="0" smtClean="0">
                <a:solidFill>
                  <a:schemeClr val="tx1"/>
                </a:solidFill>
              </a:rPr>
              <a:t>step by step process </a:t>
            </a:r>
            <a:r>
              <a:rPr lang="en-US" dirty="0" smtClean="0">
                <a:solidFill>
                  <a:schemeClr val="tx1"/>
                </a:solidFill>
              </a:rPr>
              <a:t>to obtain </a:t>
            </a:r>
            <a:r>
              <a:rPr lang="en-US" b="1" dirty="0" smtClean="0">
                <a:solidFill>
                  <a:schemeClr val="tx1"/>
                </a:solidFill>
              </a:rPr>
              <a:t>result of query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b="1" dirty="0" smtClean="0">
                <a:solidFill>
                  <a:schemeClr val="tx1"/>
                </a:solidFill>
              </a:rPr>
              <a:t>uses operators </a:t>
            </a:r>
            <a:r>
              <a:rPr lang="en-US" dirty="0" smtClean="0">
                <a:solidFill>
                  <a:schemeClr val="tx1"/>
                </a:solidFill>
              </a:rPr>
              <a:t>to perform </a:t>
            </a:r>
            <a:r>
              <a:rPr lang="en-US" b="1" dirty="0" smtClean="0">
                <a:solidFill>
                  <a:schemeClr val="tx1"/>
                </a:solidFill>
              </a:rPr>
              <a:t>queries.</a:t>
            </a: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Types of Relational operation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Relation schema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 − A relation schema describes the relation name (table name), attributes, and their names.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Relation key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 − Each row has one or more attributes, known as relation key, which can identify the row in the relation (table) uniquely.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Attribute domain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 − Every attribute has some pre-defined value scope, known as attribute domain.</a:t>
            </a:r>
          </a:p>
          <a:p>
            <a:endParaRPr lang="en-IN" dirty="0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88F020-0EF7-4EF1-A65C-491DA6A4D2D1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</a:rPr>
              <a:t>Constraints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Every relation has some conditions that must hold for it to be a valid relation. These conditions are called 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Relational Integrity Constraints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 There are three main integrity constraints −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Key constraints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Domain constraints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Referential integrity constraints</a:t>
            </a:r>
          </a:p>
          <a:p>
            <a:endParaRPr lang="en-IN" dirty="0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87AA8F-0559-4B42-9A09-EA854C98E078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b="1" dirty="0" smtClean="0">
                <a:solidFill>
                  <a:srgbClr val="FF0000"/>
                </a:solidFill>
                <a:latin typeface="Arial" pitchFamily="34" charset="0"/>
              </a:rPr>
              <a:t>Key Constraints</a:t>
            </a:r>
          </a:p>
          <a:p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There must be at least one set of attributes that can identify a tuple in a unique manner. This set is known as a key.</a:t>
            </a:r>
            <a:endParaRPr lang="en-US" sz="3400" dirty="0" smtClean="0">
              <a:latin typeface="Arial" pitchFamily="34" charset="0"/>
            </a:endParaRPr>
          </a:p>
          <a:p>
            <a:pPr algn="just"/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There must be at least one minimal subset of attributes in the relation, which can identify a tuple uniquely. This minimal subset of attributes is called </a:t>
            </a:r>
            <a:r>
              <a:rPr lang="en-US" sz="3400" b="1" dirty="0" smtClean="0">
                <a:solidFill>
                  <a:srgbClr val="000000"/>
                </a:solidFill>
                <a:latin typeface="Arial" pitchFamily="34" charset="0"/>
              </a:rPr>
              <a:t>key</a:t>
            </a:r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 for that relation. If there are more than one such </a:t>
            </a:r>
            <a:r>
              <a:rPr lang="en-US" sz="3400" dirty="0" smtClean="0">
                <a:solidFill>
                  <a:srgbClr val="FF0000"/>
                </a:solidFill>
                <a:latin typeface="Arial" pitchFamily="34" charset="0"/>
              </a:rPr>
              <a:t>minimal subsets, these are called </a:t>
            </a:r>
            <a:r>
              <a:rPr lang="en-US" sz="3400" b="1" i="1" dirty="0" smtClean="0">
                <a:solidFill>
                  <a:srgbClr val="FF0000"/>
                </a:solidFill>
                <a:latin typeface="Arial" pitchFamily="34" charset="0"/>
              </a:rPr>
              <a:t>candidate keys</a:t>
            </a:r>
            <a:r>
              <a:rPr lang="en-US" sz="3400" dirty="0" smtClean="0">
                <a:solidFill>
                  <a:srgbClr val="FF0000"/>
                </a:solidFill>
                <a:latin typeface="Arial" pitchFamily="34" charset="0"/>
              </a:rPr>
              <a:t>.1 to n</a:t>
            </a:r>
          </a:p>
          <a:p>
            <a:pPr algn="just"/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Key constraints force that −</a:t>
            </a:r>
          </a:p>
          <a:p>
            <a:pPr algn="just"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in a relation with a key attribute, no two </a:t>
            </a:r>
            <a:r>
              <a:rPr lang="en-US" sz="3400" dirty="0" err="1" smtClean="0">
                <a:solidFill>
                  <a:srgbClr val="000000"/>
                </a:solidFill>
                <a:latin typeface="Arial" pitchFamily="34" charset="0"/>
              </a:rPr>
              <a:t>tuples</a:t>
            </a:r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 can have identical values for key attributes.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a key attribute can not have NULL values.</a:t>
            </a:r>
          </a:p>
          <a:p>
            <a:pPr algn="just"/>
            <a:r>
              <a:rPr lang="en-US" sz="3400" dirty="0" smtClean="0">
                <a:solidFill>
                  <a:srgbClr val="000000"/>
                </a:solidFill>
                <a:latin typeface="Arial" pitchFamily="34" charset="0"/>
              </a:rPr>
              <a:t>Key constraints are also referred to as Entity Constraints.</a:t>
            </a:r>
          </a:p>
          <a:p>
            <a:endParaRPr lang="en-IN" sz="3400" dirty="0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A3C7E2-282D-464C-B217-22277B13C334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</a:rPr>
              <a:t>Domain Constraints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Attributes have specific values in real-world scenario. For example, age can only be a positive integer. The same constraints have been tried to employ on the attributes of a relation. Every attribute is bound to have a specific range of values. For example, age cannot be less than zero and telephone numbers cannot contain a digit outside 0-9.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There are some domain specific constraints that must be followed in a database. Example - The salary of an employee cannot be negative so the salary field has only positive values.</a:t>
            </a:r>
          </a:p>
          <a:p>
            <a:endParaRPr lang="en-IN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9753C1-30FE-48D4-B32D-7F4ECF2DEF86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tx1"/>
                </a:solidFill>
              </a:rPr>
              <a:t>Entity Relation Model[ER model]: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Define </a:t>
            </a:r>
            <a:r>
              <a:rPr lang="en-US" b="1" dirty="0" smtClean="0">
                <a:solidFill>
                  <a:schemeClr val="tx1"/>
                </a:solidFill>
              </a:rPr>
              <a:t>data elements and relationship.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Develops </a:t>
            </a:r>
            <a:r>
              <a:rPr lang="en-US" b="1" dirty="0" smtClean="0">
                <a:solidFill>
                  <a:schemeClr val="tx1"/>
                </a:solidFill>
              </a:rPr>
              <a:t>conceptual design </a:t>
            </a:r>
            <a:r>
              <a:rPr lang="en-US" dirty="0" smtClean="0">
                <a:solidFill>
                  <a:schemeClr val="tx1"/>
                </a:solidFill>
              </a:rPr>
              <a:t>for database.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Develops </a:t>
            </a:r>
            <a:r>
              <a:rPr lang="en-US" b="1" dirty="0" smtClean="0">
                <a:solidFill>
                  <a:schemeClr val="tx1"/>
                </a:solidFill>
              </a:rPr>
              <a:t>design view of data.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ER modeling database structure is portrayed as a diagram called an entity-relationship diagram.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BMS ER model concep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52800"/>
            <a:ext cx="8763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Referential integrity Constraints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Referential integrity constraints work on the concept of Foreign Keys. A foreign key is a key attribute of a relation that can be referred in other relation.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Referential integrity constraint states that if a relation refers to a key attribute of a different or same relation, then that key element must exist.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These constraints are used to describe the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behaviour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of foreign keys. A foreign key is a key of a relation that can be referred in another relation.</a:t>
            </a:r>
            <a:endParaRPr lang="en-IN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A2952-C904-46EE-87D1-3165070A7CB3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Converting ER Diagrams to Tables-</a:t>
            </a:r>
          </a:p>
          <a:p>
            <a:pPr fontAlgn="base"/>
            <a:r>
              <a:rPr lang="en-US" dirty="0" smtClean="0"/>
              <a:t>ER diagram is converted into the tables in relational model.</a:t>
            </a:r>
          </a:p>
          <a:p>
            <a:pPr fontAlgn="base"/>
            <a:r>
              <a:rPr lang="en-US" dirty="0" smtClean="0"/>
              <a:t>This is because relational models can be easily implemented by RDBMS like </a:t>
            </a:r>
            <a:r>
              <a:rPr lang="en-US" dirty="0" err="1" smtClean="0"/>
              <a:t>MySQL</a:t>
            </a:r>
            <a:r>
              <a:rPr lang="en-US" dirty="0" smtClean="0"/>
              <a:t> , Oracle etc.</a:t>
            </a:r>
          </a:p>
          <a:p>
            <a:pPr algn="just" fontAlgn="base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Rule-01: For Strong Entity Set With Only Simple Attributes-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A strong entity set with only simple attributes will require only one table in relational model.</a:t>
            </a:r>
          </a:p>
          <a:p>
            <a:pPr fontAlgn="base"/>
            <a:r>
              <a:rPr lang="en-US" dirty="0" smtClean="0"/>
              <a:t>Attributes of the table will be the attributes of the entity set.</a:t>
            </a:r>
          </a:p>
          <a:p>
            <a:pPr fontAlgn="base"/>
            <a:r>
              <a:rPr lang="en-US" dirty="0" smtClean="0"/>
              <a:t>The primary key of the table will be the key attribute of the entity set.</a:t>
            </a:r>
          </a:p>
          <a:p>
            <a:pPr fontAlgn="base"/>
            <a:endParaRPr lang="en-US" dirty="0" smtClean="0"/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A2952-C904-46EE-87D1-3165070A7CB3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A2952-C904-46EE-87D1-3165070A7CB3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6929437" cy="5818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A2952-C904-46EE-87D1-3165070A7CB3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686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u="sng" dirty="0" smtClean="0">
                <a:solidFill>
                  <a:srgbClr val="FF0000"/>
                </a:solidFill>
              </a:rPr>
              <a:t>Rule-02: For Strong Entity Set With Composite Attributes-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dirty="0" smtClean="0">
                <a:solidFill>
                  <a:srgbClr val="FF0000"/>
                </a:solidFill>
              </a:rPr>
              <a:t> 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3600" dirty="0" smtClean="0"/>
              <a:t>A strong entity set with any number of composite attributes will require only one table in relational model.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3600" dirty="0" smtClean="0"/>
              <a:t>While conversion, simple attributes of the composite attributes are taken into account and not the composite attribute itself.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A2952-C904-46EE-87D1-3165070A7CB3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8610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u="sng" dirty="0" smtClean="0">
                <a:solidFill>
                  <a:srgbClr val="FF0000"/>
                </a:solidFill>
              </a:rPr>
              <a:t>Rule-03: For Strong Entity Set With Multi Valued Attributes-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 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3600" dirty="0" smtClean="0"/>
              <a:t>A strong entity set with any number of multi valued attributes will require two tables in relational model.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3600" dirty="0" smtClean="0"/>
              <a:t>One table will contain all the simple attributes with the primary key.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3600" dirty="0" smtClean="0"/>
              <a:t>Other table will contain the primary key and all the multi valued attributes.</a:t>
            </a:r>
            <a:endParaRPr lang="en-US" sz="3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09550"/>
            <a:ext cx="66675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845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u="sng" dirty="0" smtClean="0">
                <a:solidFill>
                  <a:srgbClr val="FF0000"/>
                </a:solidFill>
              </a:rPr>
              <a:t>Rule-04: Translating Relationship Set into a Table-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 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3200" dirty="0" smtClean="0"/>
              <a:t>A relationship set will require one table in the relational model.</a:t>
            </a:r>
          </a:p>
          <a:p>
            <a:pPr fontAlgn="base"/>
            <a:r>
              <a:rPr lang="en-US" sz="3200" dirty="0" smtClean="0"/>
              <a:t>Attributes of the table are-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3200" dirty="0" smtClean="0"/>
              <a:t>Primary key attributes of the participating entity sets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3200" dirty="0" smtClean="0"/>
              <a:t>Its own descriptive attributes if any.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3200" dirty="0" smtClean="0"/>
              <a:t>Set of non-descriptive attributes will be the primary key.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253162" cy="627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763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u="sng" dirty="0" smtClean="0">
                <a:solidFill>
                  <a:srgbClr val="FF0000"/>
                </a:solidFill>
              </a:rPr>
              <a:t>Rule-05: For Binary Relationships With Cardinality Ratios-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200" dirty="0" smtClean="0">
                <a:solidFill>
                  <a:srgbClr val="FF0000"/>
                </a:solidFill>
              </a:rPr>
              <a:t> </a:t>
            </a:r>
          </a:p>
          <a:p>
            <a:pPr fontAlgn="base"/>
            <a:r>
              <a:rPr lang="en-US" sz="2400" dirty="0" smtClean="0"/>
              <a:t>The following four cases are possible-</a:t>
            </a:r>
          </a:p>
          <a:p>
            <a:pPr fontAlgn="base"/>
            <a:r>
              <a:rPr lang="en-US" sz="2400" dirty="0" smtClean="0"/>
              <a:t> </a:t>
            </a:r>
          </a:p>
          <a:p>
            <a:pPr fontAlgn="base">
              <a:lnSpc>
                <a:spcPct val="200000"/>
              </a:lnSpc>
            </a:pPr>
            <a:r>
              <a:rPr lang="en-US" sz="2400" b="1" u="sng" dirty="0" smtClean="0"/>
              <a:t>Case-01:</a:t>
            </a:r>
            <a:r>
              <a:rPr lang="en-US" sz="2400" dirty="0" smtClean="0"/>
              <a:t> Binary relationship with cardinality ratio m:n</a:t>
            </a:r>
          </a:p>
          <a:p>
            <a:pPr fontAlgn="base">
              <a:lnSpc>
                <a:spcPct val="200000"/>
              </a:lnSpc>
            </a:pPr>
            <a:r>
              <a:rPr lang="en-US" sz="2400" b="1" u="sng" dirty="0" smtClean="0"/>
              <a:t>Case-02:</a:t>
            </a:r>
            <a:r>
              <a:rPr lang="en-US" sz="2400" dirty="0" smtClean="0"/>
              <a:t> Binary relationship with cardinality ratio 1:n</a:t>
            </a:r>
          </a:p>
          <a:p>
            <a:pPr fontAlgn="base">
              <a:lnSpc>
                <a:spcPct val="200000"/>
              </a:lnSpc>
            </a:pPr>
            <a:r>
              <a:rPr lang="en-US" sz="2400" b="1" u="sng" dirty="0" smtClean="0"/>
              <a:t>Case-03:</a:t>
            </a:r>
            <a:r>
              <a:rPr lang="en-US" sz="2400" dirty="0" smtClean="0"/>
              <a:t> Binary relationship with cardinality ratio m:1</a:t>
            </a:r>
          </a:p>
          <a:p>
            <a:pPr fontAlgn="base">
              <a:lnSpc>
                <a:spcPct val="200000"/>
              </a:lnSpc>
            </a:pPr>
            <a:r>
              <a:rPr lang="en-US" sz="2400" b="1" u="sng" dirty="0" smtClean="0"/>
              <a:t>Case-04:</a:t>
            </a:r>
            <a:r>
              <a:rPr lang="en-US" sz="2400" dirty="0" smtClean="0"/>
              <a:t> Binary relationship with cardinality ratio 1:1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role</a:t>
            </a:r>
            <a:endParaRPr lang="en-US" dirty="0"/>
          </a:p>
        </p:txBody>
      </p:sp>
      <p:pic>
        <p:nvPicPr>
          <p:cNvPr id="4" name="Content Placeholder 3" descr="i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81" y="1600200"/>
            <a:ext cx="6959038" cy="4525963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24132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6400800" cy="30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276600"/>
            <a:ext cx="6324600" cy="33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707041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19200"/>
            <a:ext cx="8458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u="sng" dirty="0" smtClean="0">
                <a:solidFill>
                  <a:srgbClr val="FF0000"/>
                </a:solidFill>
              </a:rPr>
              <a:t>Rule-06: For Binary Relationship With Both Cardinality Constraints and Participation Constraints-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800" dirty="0" smtClean="0"/>
              <a:t>Cardinality constraints will be implemented as discussed in Rule-05.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800" dirty="0" smtClean="0"/>
              <a:t>Because of the total participation constraint, foreign key acquires </a:t>
            </a:r>
            <a:r>
              <a:rPr lang="en-US" sz="2800" b="1" dirty="0" smtClean="0"/>
              <a:t>NOT NULL</a:t>
            </a:r>
            <a:r>
              <a:rPr lang="en-US" sz="2800" dirty="0" smtClean="0"/>
              <a:t> constraint i.e. now foreign key can not be null.</a:t>
            </a:r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99141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0567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49530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Here, Only one table is required.</a:t>
            </a:r>
          </a:p>
          <a:p>
            <a:pPr fontAlgn="base"/>
            <a:r>
              <a:rPr lang="en-US" dirty="0" smtClean="0"/>
              <a:t>ARB ( </a:t>
            </a:r>
            <a:r>
              <a:rPr lang="en-US" u="sng" dirty="0" smtClean="0"/>
              <a:t>a1</a:t>
            </a:r>
            <a:r>
              <a:rPr lang="en-US" dirty="0" smtClean="0"/>
              <a:t> , a2 , </a:t>
            </a:r>
            <a:r>
              <a:rPr lang="en-US" u="sng" dirty="0" smtClean="0"/>
              <a:t>b1</a:t>
            </a:r>
            <a:r>
              <a:rPr lang="en-US" dirty="0" smtClean="0"/>
              <a:t> , b2 )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933899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ER Diagrams Symbols &amp; Notations</a:t>
            </a:r>
          </a:p>
          <a:p>
            <a:r>
              <a:rPr lang="en-US" sz="9600" b="1" dirty="0" smtClean="0"/>
              <a:t>Entity Relationship Diagram Symbols &amp; Notations</a:t>
            </a:r>
            <a:r>
              <a:rPr lang="en-US" sz="9600" dirty="0" smtClean="0"/>
              <a:t> mainly contains three basic symbols which are rectangle, oval and diamond to represent relationships between elements, entities and attributes. There are some sub-elements which are based on main elements in ERD Diagram. ER Diagram is a visual representation of data that describes how data is related to each other using different ERD Symbols and Notations.</a:t>
            </a:r>
          </a:p>
          <a:p>
            <a:pPr>
              <a:buNone/>
            </a:pPr>
            <a:r>
              <a:rPr lang="en-US" sz="8800" b="1" i="1" dirty="0" smtClean="0"/>
              <a:t>Following are the main components and its symbols in ER Diagrams:</a:t>
            </a:r>
            <a:endParaRPr lang="en-US" sz="8800" i="1" dirty="0" smtClean="0"/>
          </a:p>
          <a:p>
            <a:r>
              <a:rPr lang="en-US" sz="9600" b="1" dirty="0" smtClean="0"/>
              <a:t>Rectangles: </a:t>
            </a:r>
            <a:r>
              <a:rPr lang="en-US" sz="9600" dirty="0" smtClean="0"/>
              <a:t>This Entity Relationship Diagram symbol represents entity types</a:t>
            </a:r>
          </a:p>
          <a:p>
            <a:r>
              <a:rPr lang="en-US" sz="9600" b="1" dirty="0" smtClean="0"/>
              <a:t>Ellipses : </a:t>
            </a:r>
            <a:r>
              <a:rPr lang="en-US" sz="9600" dirty="0" smtClean="0"/>
              <a:t>Symbol represent attributes</a:t>
            </a:r>
          </a:p>
          <a:p>
            <a:r>
              <a:rPr lang="en-US" sz="9600" b="1" dirty="0" smtClean="0"/>
              <a:t>Diamonds: </a:t>
            </a:r>
            <a:r>
              <a:rPr lang="en-US" sz="9600" dirty="0" smtClean="0"/>
              <a:t>This symbol represents relationship types</a:t>
            </a:r>
          </a:p>
          <a:p>
            <a:r>
              <a:rPr lang="en-US" sz="9600" b="1" dirty="0" smtClean="0"/>
              <a:t>Lines: </a:t>
            </a:r>
            <a:r>
              <a:rPr lang="en-US" sz="9600" dirty="0" smtClean="0"/>
              <a:t>It links attributes to entity types and entity types with other relationship types</a:t>
            </a:r>
          </a:p>
          <a:p>
            <a:r>
              <a:rPr lang="en-US" sz="9600" b="1" dirty="0" smtClean="0"/>
              <a:t>Primary key: </a:t>
            </a:r>
            <a:r>
              <a:rPr lang="en-US" sz="9600" dirty="0" smtClean="0"/>
              <a:t>attributes are underlined</a:t>
            </a:r>
          </a:p>
          <a:p>
            <a:r>
              <a:rPr lang="en-US" sz="9600" b="1" dirty="0" smtClean="0"/>
              <a:t>Double Ellipses: </a:t>
            </a:r>
            <a:r>
              <a:rPr lang="en-US" sz="9600" dirty="0" smtClean="0"/>
              <a:t>Represent multi-valued attributes</a:t>
            </a:r>
          </a:p>
          <a:p>
            <a:endParaRPr lang="en-US" sz="9600" dirty="0" smtClean="0"/>
          </a:p>
          <a:p>
            <a:endParaRPr lang="en-US" sz="8000" dirty="0" smtClean="0"/>
          </a:p>
          <a:p>
            <a:endParaRPr lang="en-US" sz="8000" dirty="0" smtClean="0"/>
          </a:p>
          <a:p>
            <a:endParaRPr lang="en-US" sz="8000" dirty="0" smtClean="0"/>
          </a:p>
          <a:p>
            <a:endParaRPr lang="en-US" sz="8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"/>
            <a:ext cx="601980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2331</Words>
  <Application>Microsoft Office PowerPoint</Application>
  <PresentationFormat>On-screen Show (4:3)</PresentationFormat>
  <Paragraphs>450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Entity role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Constraints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SRM</cp:lastModifiedBy>
  <cp:revision>214</cp:revision>
  <dcterms:created xsi:type="dcterms:W3CDTF">2006-08-16T00:00:00Z</dcterms:created>
  <dcterms:modified xsi:type="dcterms:W3CDTF">2022-03-08T04:49:14Z</dcterms:modified>
</cp:coreProperties>
</file>