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303" r:id="rId2"/>
    <p:sldId id="523" r:id="rId3"/>
    <p:sldId id="306" r:id="rId4"/>
    <p:sldId id="305" r:id="rId5"/>
    <p:sldId id="283" r:id="rId6"/>
    <p:sldId id="284" r:id="rId7"/>
    <p:sldId id="257" r:id="rId8"/>
    <p:sldId id="285" r:id="rId9"/>
    <p:sldId id="286" r:id="rId10"/>
    <p:sldId id="288" r:id="rId11"/>
    <p:sldId id="259" r:id="rId12"/>
    <p:sldId id="260" r:id="rId13"/>
    <p:sldId id="261" r:id="rId14"/>
    <p:sldId id="262" r:id="rId15"/>
    <p:sldId id="263" r:id="rId16"/>
    <p:sldId id="264" r:id="rId17"/>
    <p:sldId id="265" r:id="rId18"/>
    <p:sldId id="292" r:id="rId19"/>
    <p:sldId id="274" r:id="rId20"/>
    <p:sldId id="293" r:id="rId21"/>
    <p:sldId id="294" r:id="rId22"/>
    <p:sldId id="295" r:id="rId23"/>
    <p:sldId id="296" r:id="rId24"/>
    <p:sldId id="291" r:id="rId25"/>
    <p:sldId id="277" r:id="rId26"/>
    <p:sldId id="297" r:id="rId27"/>
    <p:sldId id="298" r:id="rId28"/>
    <p:sldId id="300" r:id="rId29"/>
    <p:sldId id="301" r:id="rId30"/>
    <p:sldId id="302" r:id="rId31"/>
    <p:sldId id="280" r:id="rId32"/>
    <p:sldId id="281"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406" r:id="rId54"/>
    <p:sldId id="407" r:id="rId55"/>
    <p:sldId id="408" r:id="rId56"/>
    <p:sldId id="415" r:id="rId57"/>
    <p:sldId id="418" r:id="rId58"/>
    <p:sldId id="419" r:id="rId59"/>
    <p:sldId id="417" r:id="rId60"/>
    <p:sldId id="409" r:id="rId61"/>
    <p:sldId id="410" r:id="rId62"/>
    <p:sldId id="412" r:id="rId63"/>
    <p:sldId id="411" r:id="rId64"/>
    <p:sldId id="414" r:id="rId65"/>
    <p:sldId id="328" r:id="rId66"/>
    <p:sldId id="331" r:id="rId67"/>
    <p:sldId id="332" r:id="rId68"/>
    <p:sldId id="333" r:id="rId69"/>
    <p:sldId id="336" r:id="rId70"/>
    <p:sldId id="381" r:id="rId71"/>
    <p:sldId id="420" r:id="rId72"/>
    <p:sldId id="421" r:id="rId73"/>
    <p:sldId id="422" r:id="rId74"/>
    <p:sldId id="426" r:id="rId75"/>
    <p:sldId id="425" r:id="rId76"/>
    <p:sldId id="424" r:id="rId77"/>
    <p:sldId id="423" r:id="rId78"/>
    <p:sldId id="382" r:id="rId79"/>
    <p:sldId id="427" r:id="rId80"/>
    <p:sldId id="428" r:id="rId81"/>
    <p:sldId id="430" r:id="rId82"/>
    <p:sldId id="475" r:id="rId83"/>
    <p:sldId id="435" r:id="rId84"/>
    <p:sldId id="434" r:id="rId85"/>
    <p:sldId id="432" r:id="rId86"/>
    <p:sldId id="436" r:id="rId87"/>
    <p:sldId id="437" r:id="rId88"/>
    <p:sldId id="438" r:id="rId89"/>
    <p:sldId id="439" r:id="rId90"/>
    <p:sldId id="440" r:id="rId91"/>
    <p:sldId id="442" r:id="rId92"/>
    <p:sldId id="441" r:id="rId93"/>
    <p:sldId id="444" r:id="rId94"/>
    <p:sldId id="443" r:id="rId95"/>
    <p:sldId id="445" r:id="rId96"/>
    <p:sldId id="446" r:id="rId97"/>
    <p:sldId id="447" r:id="rId98"/>
    <p:sldId id="448" r:id="rId99"/>
    <p:sldId id="451" r:id="rId100"/>
    <p:sldId id="450" r:id="rId101"/>
    <p:sldId id="452" r:id="rId102"/>
    <p:sldId id="456" r:id="rId103"/>
    <p:sldId id="457" r:id="rId104"/>
    <p:sldId id="455" r:id="rId105"/>
    <p:sldId id="454" r:id="rId106"/>
    <p:sldId id="460" r:id="rId107"/>
    <p:sldId id="459" r:id="rId108"/>
    <p:sldId id="458" r:id="rId109"/>
    <p:sldId id="461" r:id="rId110"/>
    <p:sldId id="466" r:id="rId111"/>
    <p:sldId id="453" r:id="rId112"/>
    <p:sldId id="465" r:id="rId113"/>
    <p:sldId id="464" r:id="rId114"/>
    <p:sldId id="463" r:id="rId115"/>
    <p:sldId id="467" r:id="rId116"/>
    <p:sldId id="462" r:id="rId117"/>
    <p:sldId id="468" r:id="rId118"/>
    <p:sldId id="473" r:id="rId119"/>
    <p:sldId id="472" r:id="rId120"/>
    <p:sldId id="471" r:id="rId121"/>
    <p:sldId id="470" r:id="rId122"/>
    <p:sldId id="469" r:id="rId123"/>
    <p:sldId id="474" r:id="rId124"/>
    <p:sldId id="385" r:id="rId125"/>
    <p:sldId id="481" r:id="rId126"/>
    <p:sldId id="482" r:id="rId127"/>
    <p:sldId id="484" r:id="rId128"/>
    <p:sldId id="483" r:id="rId129"/>
    <p:sldId id="476" r:id="rId130"/>
    <p:sldId id="478" r:id="rId131"/>
    <p:sldId id="479" r:id="rId132"/>
    <p:sldId id="480" r:id="rId133"/>
    <p:sldId id="390" r:id="rId134"/>
    <p:sldId id="258" r:id="rId135"/>
    <p:sldId id="391" r:id="rId136"/>
    <p:sldId id="392" r:id="rId137"/>
    <p:sldId id="393" r:id="rId138"/>
    <p:sldId id="394" r:id="rId139"/>
    <p:sldId id="395" r:id="rId140"/>
    <p:sldId id="491" r:id="rId141"/>
    <p:sldId id="492" r:id="rId142"/>
    <p:sldId id="485" r:id="rId143"/>
    <p:sldId id="490" r:id="rId144"/>
    <p:sldId id="489" r:id="rId145"/>
    <p:sldId id="488" r:id="rId146"/>
    <p:sldId id="487" r:id="rId147"/>
    <p:sldId id="486" r:id="rId148"/>
    <p:sldId id="396" r:id="rId149"/>
    <p:sldId id="271" r:id="rId150"/>
    <p:sldId id="493" r:id="rId151"/>
    <p:sldId id="272" r:id="rId152"/>
    <p:sldId id="495" r:id="rId153"/>
    <p:sldId id="496" r:id="rId154"/>
    <p:sldId id="497" r:id="rId155"/>
    <p:sldId id="503" r:id="rId156"/>
    <p:sldId id="504" r:id="rId157"/>
    <p:sldId id="505" r:id="rId158"/>
    <p:sldId id="506" r:id="rId159"/>
    <p:sldId id="511" r:id="rId160"/>
    <p:sldId id="510" r:id="rId161"/>
    <p:sldId id="509" r:id="rId162"/>
    <p:sldId id="508" r:id="rId163"/>
    <p:sldId id="507" r:id="rId164"/>
    <p:sldId id="513" r:id="rId165"/>
    <p:sldId id="512" r:id="rId166"/>
    <p:sldId id="514" r:id="rId167"/>
    <p:sldId id="398" r:id="rId168"/>
    <p:sldId id="278" r:id="rId169"/>
    <p:sldId id="279" r:id="rId170"/>
    <p:sldId id="399" r:id="rId171"/>
    <p:sldId id="400" r:id="rId172"/>
    <p:sldId id="282" r:id="rId173"/>
    <p:sldId id="401" r:id="rId174"/>
    <p:sldId id="402" r:id="rId175"/>
    <p:sldId id="403" r:id="rId176"/>
    <p:sldId id="404" r:id="rId177"/>
    <p:sldId id="287" r:id="rId178"/>
    <p:sldId id="289" r:id="rId179"/>
    <p:sldId id="515" r:id="rId180"/>
    <p:sldId id="516" r:id="rId181"/>
    <p:sldId id="517" r:id="rId182"/>
    <p:sldId id="518" r:id="rId183"/>
    <p:sldId id="519" r:id="rId184"/>
    <p:sldId id="520" r:id="rId185"/>
    <p:sldId id="521" r:id="rId186"/>
    <p:sldId id="522"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19492D-CFCD-4B98-B34C-97E7BD6C7D9F}" type="datetimeFigureOut">
              <a:rPr lang="en-US" smtClean="0"/>
              <a:pPr/>
              <a:t>3/8/2022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0373D-50E5-4C76-8A1E-62DA07E206C6}" type="slidenum">
              <a:rPr lang="en-US" smtClean="0"/>
              <a:pPr/>
              <a:t>‹#›</a:t>
            </a:fld>
            <a:endParaRPr lang="en-US"/>
          </a:p>
        </p:txBody>
      </p:sp>
    </p:spTree>
    <p:extLst>
      <p:ext uri="{BB962C8B-B14F-4D97-AF65-F5344CB8AC3E}">
        <p14:creationId xmlns:p14="http://schemas.microsoft.com/office/powerpoint/2010/main" xmlns="" val="216944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19</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30</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33</a:t>
            </a:fld>
            <a:endParaRPr lang="en-US" sz="1200" dirty="0"/>
          </a:p>
        </p:txBody>
      </p:sp>
    </p:spTree>
    <p:extLst>
      <p:ext uri="{BB962C8B-B14F-4D97-AF65-F5344CB8AC3E}">
        <p14:creationId xmlns:p14="http://schemas.microsoft.com/office/powerpoint/2010/main" xmlns="" val="273155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34</a:t>
            </a:fld>
            <a:endParaRPr lang="en-US" sz="1200" dirty="0"/>
          </a:p>
        </p:txBody>
      </p:sp>
    </p:spTree>
    <p:extLst>
      <p:ext uri="{BB962C8B-B14F-4D97-AF65-F5344CB8AC3E}">
        <p14:creationId xmlns:p14="http://schemas.microsoft.com/office/powerpoint/2010/main" xmlns="" val="149641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35</a:t>
            </a:fld>
            <a:endParaRPr lang="en-US" sz="1200" dirty="0"/>
          </a:p>
        </p:txBody>
      </p:sp>
    </p:spTree>
    <p:extLst>
      <p:ext uri="{BB962C8B-B14F-4D97-AF65-F5344CB8AC3E}">
        <p14:creationId xmlns:p14="http://schemas.microsoft.com/office/powerpoint/2010/main" xmlns="" val="376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36</a:t>
            </a:fld>
            <a:endParaRPr lang="en-US" sz="1200" dirty="0"/>
          </a:p>
        </p:txBody>
      </p:sp>
    </p:spTree>
    <p:extLst>
      <p:ext uri="{BB962C8B-B14F-4D97-AF65-F5344CB8AC3E}">
        <p14:creationId xmlns:p14="http://schemas.microsoft.com/office/powerpoint/2010/main" xmlns="" val="234531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37</a:t>
            </a:fld>
            <a:endParaRPr lang="en-US" sz="1200" dirty="0"/>
          </a:p>
        </p:txBody>
      </p:sp>
    </p:spTree>
    <p:extLst>
      <p:ext uri="{BB962C8B-B14F-4D97-AF65-F5344CB8AC3E}">
        <p14:creationId xmlns:p14="http://schemas.microsoft.com/office/powerpoint/2010/main" xmlns="" val="3488918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38</a:t>
            </a:fld>
            <a:endParaRPr lang="en-US" sz="1200" dirty="0"/>
          </a:p>
        </p:txBody>
      </p:sp>
    </p:spTree>
    <p:extLst>
      <p:ext uri="{BB962C8B-B14F-4D97-AF65-F5344CB8AC3E}">
        <p14:creationId xmlns:p14="http://schemas.microsoft.com/office/powerpoint/2010/main" xmlns="" val="46052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39</a:t>
            </a:fld>
            <a:endParaRPr lang="en-US" sz="1200" dirty="0"/>
          </a:p>
        </p:txBody>
      </p:sp>
    </p:spTree>
    <p:extLst>
      <p:ext uri="{BB962C8B-B14F-4D97-AF65-F5344CB8AC3E}">
        <p14:creationId xmlns:p14="http://schemas.microsoft.com/office/powerpoint/2010/main" xmlns="" val="401856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40</a:t>
            </a:fld>
            <a:endParaRPr lang="en-US" sz="1200" dirty="0"/>
          </a:p>
        </p:txBody>
      </p:sp>
    </p:spTree>
    <p:extLst>
      <p:ext uri="{BB962C8B-B14F-4D97-AF65-F5344CB8AC3E}">
        <p14:creationId xmlns:p14="http://schemas.microsoft.com/office/powerpoint/2010/main" xmlns="" val="880612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41</a:t>
            </a:fld>
            <a:endParaRPr lang="en-US" sz="1200" dirty="0"/>
          </a:p>
        </p:txBody>
      </p:sp>
    </p:spTree>
    <p:extLst>
      <p:ext uri="{BB962C8B-B14F-4D97-AF65-F5344CB8AC3E}">
        <p14:creationId xmlns:p14="http://schemas.microsoft.com/office/powerpoint/2010/main" xmlns="" val="35188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20</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42</a:t>
            </a:fld>
            <a:endParaRPr lang="en-US" sz="1200" dirty="0"/>
          </a:p>
        </p:txBody>
      </p:sp>
    </p:spTree>
    <p:extLst>
      <p:ext uri="{BB962C8B-B14F-4D97-AF65-F5344CB8AC3E}">
        <p14:creationId xmlns:p14="http://schemas.microsoft.com/office/powerpoint/2010/main" xmlns="" val="156773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43</a:t>
            </a:fld>
            <a:endParaRPr lang="en-US" sz="1200" dirty="0"/>
          </a:p>
        </p:txBody>
      </p:sp>
    </p:spTree>
    <p:extLst>
      <p:ext uri="{BB962C8B-B14F-4D97-AF65-F5344CB8AC3E}">
        <p14:creationId xmlns:p14="http://schemas.microsoft.com/office/powerpoint/2010/main" xmlns="" val="2735543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44</a:t>
            </a:fld>
            <a:endParaRPr lang="en-US" sz="1200" dirty="0"/>
          </a:p>
        </p:txBody>
      </p:sp>
    </p:spTree>
    <p:extLst>
      <p:ext uri="{BB962C8B-B14F-4D97-AF65-F5344CB8AC3E}">
        <p14:creationId xmlns:p14="http://schemas.microsoft.com/office/powerpoint/2010/main" xmlns="" val="354895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2D2B02B7-1A21-455B-B556-2FBE7CC9195E}"/>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xmlns="" id="{BCED3F67-DA94-47D0-90D7-5A147ABCB06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91D91B64-2B32-4C62-A871-96D5CF000B9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D71CA3-E73F-460D-8D06-EE67A8759A42}" type="slidenum">
              <a:rPr lang="en-US" altLang="en-US" sz="1300">
                <a:latin typeface="Times New Roman" panose="02020603050405020304" pitchFamily="18" charset="0"/>
              </a:rPr>
              <a:pPr/>
              <a:t>149</a:t>
            </a:fld>
            <a:endParaRPr lang="en-US" altLang="en-US" sz="1300">
              <a:latin typeface="Times New Roman" panose="02020603050405020304" pitchFamily="18" charset="0"/>
            </a:endParaRPr>
          </a:p>
        </p:txBody>
      </p:sp>
      <p:sp>
        <p:nvSpPr>
          <p:cNvPr id="20482" name="Rectangle 2">
            <a:extLst>
              <a:ext uri="{FF2B5EF4-FFF2-40B4-BE49-F238E27FC236}">
                <a16:creationId xmlns:a16="http://schemas.microsoft.com/office/drawing/2014/main" xmlns="" id="{E20D3FE1-8117-4C29-8402-A9DE920BBEF2}"/>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xmlns="" id="{45C8FFF4-740F-4610-A56D-53F590D7B48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5D244DBC-9522-4633-BD10-01738C18C0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A5BC7F-465B-4C0F-865F-E8C276700CEF}" type="slidenum">
              <a:rPr lang="en-US" altLang="en-US" sz="1300">
                <a:latin typeface="Times New Roman" panose="02020603050405020304" pitchFamily="18" charset="0"/>
              </a:rPr>
              <a:pPr/>
              <a:t>151</a:t>
            </a:fld>
            <a:endParaRPr lang="en-US" altLang="en-US" sz="1300">
              <a:latin typeface="Times New Roman" panose="02020603050405020304" pitchFamily="18" charset="0"/>
            </a:endParaRPr>
          </a:p>
        </p:txBody>
      </p:sp>
      <p:sp>
        <p:nvSpPr>
          <p:cNvPr id="22530" name="Rectangle 2">
            <a:extLst>
              <a:ext uri="{FF2B5EF4-FFF2-40B4-BE49-F238E27FC236}">
                <a16:creationId xmlns:a16="http://schemas.microsoft.com/office/drawing/2014/main" xmlns="" id="{A106389D-DA03-4B4C-B80A-881206A4A7C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6A2A4059-5083-44A0-B559-BE3DDCB020C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5D244DBC-9522-4633-BD10-01738C18C0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A5BC7F-465B-4C0F-865F-E8C276700CEF}" type="slidenum">
              <a:rPr lang="en-US" altLang="en-US" sz="1300">
                <a:latin typeface="Times New Roman" panose="02020603050405020304" pitchFamily="18" charset="0"/>
              </a:rPr>
              <a:pPr/>
              <a:t>152</a:t>
            </a:fld>
            <a:endParaRPr lang="en-US" altLang="en-US" sz="1300">
              <a:latin typeface="Times New Roman" panose="02020603050405020304" pitchFamily="18" charset="0"/>
            </a:endParaRPr>
          </a:p>
        </p:txBody>
      </p:sp>
      <p:sp>
        <p:nvSpPr>
          <p:cNvPr id="22530" name="Rectangle 2">
            <a:extLst>
              <a:ext uri="{FF2B5EF4-FFF2-40B4-BE49-F238E27FC236}">
                <a16:creationId xmlns:a16="http://schemas.microsoft.com/office/drawing/2014/main" xmlns="" id="{A106389D-DA03-4B4C-B80A-881206A4A7C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6A2A4059-5083-44A0-B559-BE3DDCB020C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5D244DBC-9522-4633-BD10-01738C18C0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A5BC7F-465B-4C0F-865F-E8C276700CEF}" type="slidenum">
              <a:rPr lang="en-US" altLang="en-US" sz="1300">
                <a:latin typeface="Times New Roman" panose="02020603050405020304" pitchFamily="18" charset="0"/>
              </a:rPr>
              <a:pPr/>
              <a:t>153</a:t>
            </a:fld>
            <a:endParaRPr lang="en-US" altLang="en-US" sz="1300">
              <a:latin typeface="Times New Roman" panose="02020603050405020304" pitchFamily="18" charset="0"/>
            </a:endParaRPr>
          </a:p>
        </p:txBody>
      </p:sp>
      <p:sp>
        <p:nvSpPr>
          <p:cNvPr id="22530" name="Rectangle 2">
            <a:extLst>
              <a:ext uri="{FF2B5EF4-FFF2-40B4-BE49-F238E27FC236}">
                <a16:creationId xmlns:a16="http://schemas.microsoft.com/office/drawing/2014/main" xmlns="" id="{A106389D-DA03-4B4C-B80A-881206A4A7C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6A2A4059-5083-44A0-B559-BE3DDCB020C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5D244DBC-9522-4633-BD10-01738C18C0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A5BC7F-465B-4C0F-865F-E8C276700CEF}" type="slidenum">
              <a:rPr lang="en-US" altLang="en-US" sz="1300">
                <a:latin typeface="Times New Roman" panose="02020603050405020304" pitchFamily="18" charset="0"/>
              </a:rPr>
              <a:pPr/>
              <a:t>154</a:t>
            </a:fld>
            <a:endParaRPr lang="en-US" altLang="en-US" sz="1300">
              <a:latin typeface="Times New Roman" panose="02020603050405020304" pitchFamily="18" charset="0"/>
            </a:endParaRPr>
          </a:p>
        </p:txBody>
      </p:sp>
      <p:sp>
        <p:nvSpPr>
          <p:cNvPr id="22530" name="Rectangle 2">
            <a:extLst>
              <a:ext uri="{FF2B5EF4-FFF2-40B4-BE49-F238E27FC236}">
                <a16:creationId xmlns:a16="http://schemas.microsoft.com/office/drawing/2014/main" xmlns="" id="{A106389D-DA03-4B4C-B80A-881206A4A7C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6A2A4059-5083-44A0-B559-BE3DDCB020C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21</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22</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23</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26</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27</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28</a:t>
            </a:fld>
            <a:endParaRPr lang="en-US"/>
          </a:p>
        </p:txBody>
      </p:sp>
    </p:spTree>
    <p:extLst>
      <p:ext uri="{BB962C8B-B14F-4D97-AF65-F5344CB8AC3E}">
        <p14:creationId xmlns:p14="http://schemas.microsoft.com/office/powerpoint/2010/main" xmlns="" val="414434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pPr/>
              <a:t>29</a:t>
            </a:fld>
            <a:endParaRPr lang="en-US"/>
          </a:p>
        </p:txBody>
      </p:sp>
    </p:spTree>
    <p:extLst>
      <p:ext uri="{BB962C8B-B14F-4D97-AF65-F5344CB8AC3E}">
        <p14:creationId xmlns:p14="http://schemas.microsoft.com/office/powerpoint/2010/main" xmlns="" val="41443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F85FE8-2642-4260-A0E1-1278ECCF8688}"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8757" y="227013"/>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85FE8-2642-4260-A0E1-1278ECCF8688}"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F85FE8-2642-4260-A0E1-1278ECCF8688}"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F85FE8-2642-4260-A0E1-1278ECCF8688}"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F85FE8-2642-4260-A0E1-1278ECCF8688}"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85FE8-2642-4260-A0E1-1278ECCF8688}"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85FE8-2642-4260-A0E1-1278ECCF8688}"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741E5-4D4B-4A54-B6F4-C055A96993D4}" type="slidenum">
              <a:rPr lang="en-US" smtClean="0"/>
              <a:pPr/>
              <a:t>‹#›</a:t>
            </a:fld>
            <a:endParaRPr lang="en-US"/>
          </a:p>
        </p:txBody>
      </p:sp>
      <p:pic>
        <p:nvPicPr>
          <p:cNvPr id="10" name="Picture 9">
            <a:extLst>
              <a:ext uri="{FF2B5EF4-FFF2-40B4-BE49-F238E27FC236}">
                <a16:creationId xmlns:a16="http://schemas.microsoft.com/office/drawing/2014/main" xmlns="" id="{9E77E8F4-F1D1-44E1-9D5E-A576D75B6E98}"/>
              </a:ext>
            </a:extLst>
          </p:cNvPr>
          <p:cNvPicPr>
            <a:picLocks noChangeAspect="1"/>
          </p:cNvPicPr>
          <p:nvPr userDrawn="1"/>
        </p:nvPicPr>
        <p:blipFill rotWithShape="1">
          <a:blip r:embed="rId13">
            <a:extLst>
              <a:ext uri="{28A0092B-C50C-407E-A947-70E740481C1C}">
                <a14:useLocalDpi xmlns:a14="http://schemas.microsoft.com/office/drawing/2010/main" xmlns="" val="0"/>
              </a:ext>
            </a:extLst>
          </a:blip>
          <a:srcRect l="5326" t="12711" r="7692" b="15261"/>
          <a:stretch/>
        </p:blipFill>
        <p:spPr>
          <a:xfrm>
            <a:off x="7271177" y="42518"/>
            <a:ext cx="1837327" cy="6374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s://whatisdbms.com/wp-content/uploads/2018/06/Minus-Set-Operator.jpg"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essentialsql.com/introduction-to-sql-servers-common-string-functions/" TargetMode="External"/><Relationship Id="rId2" Type="http://schemas.openxmlformats.org/officeDocument/2006/relationships/hyperlink" Target="https://www.essentialsql.com/introduction-to-sql-servers-mathematical-functions/" TargetMode="External"/><Relationship Id="rId1" Type="http://schemas.openxmlformats.org/officeDocument/2006/relationships/slideLayout" Target="../slideLayouts/slideLayout2.xml"/><Relationship Id="rId5" Type="http://schemas.openxmlformats.org/officeDocument/2006/relationships/hyperlink" Target="https://www.essentialsql.com/introduction-to-sql-servers-date-functions/" TargetMode="External"/><Relationship Id="rId4" Type="http://schemas.openxmlformats.org/officeDocument/2006/relationships/hyperlink" Target="https://www.essentialsql.com/datatype-conversion-in-sql-using-cast-and-conver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mode.com/sql-tutorial/sql-coun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mode.com/sql-tutorial/sql-su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mode.com/sql-tutorial/sql-min-max"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mode.com/sql-tutorial/sql-min-max"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mode.com/sql-tutorial/sql-av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 Id="rId5" Type="http://schemas.openxmlformats.org/officeDocument/2006/relationships/hyperlink" Target="https://www.geeksforgeeks.org/sql-group-by/" TargetMode="External"/><Relationship Id="rId4" Type="http://schemas.openxmlformats.org/officeDocument/2006/relationships/hyperlink" Target="https://www.geeksforgeeks.org/sql-order-by/"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1295400"/>
            <a:ext cx="8229600" cy="1143000"/>
          </a:xfrm>
        </p:spPr>
        <p:txBody>
          <a:bodyPr>
            <a:normAutofit fontScale="90000"/>
          </a:bodyPr>
          <a:lstStyle/>
          <a:p>
            <a:r>
              <a:rPr lang="en-US" dirty="0" smtClean="0"/>
              <a:t>18CSC303J </a:t>
            </a:r>
            <a:r>
              <a:rPr lang="en-US" dirty="0"/>
              <a:t>– Database Management Systems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dirty="0">
                <a:solidFill>
                  <a:srgbClr val="FF0000"/>
                </a:solidFill>
              </a:rPr>
              <a:t>Unit III – SQL  &amp; PL/SQL</a:t>
            </a:r>
          </a:p>
        </p:txBody>
      </p:sp>
    </p:spTree>
    <p:extLst>
      <p:ext uri="{BB962C8B-B14F-4D97-AF65-F5344CB8AC3E}">
        <p14:creationId xmlns:p14="http://schemas.microsoft.com/office/powerpoint/2010/main" xmlns="" val="334040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TCL is short name of </a:t>
            </a:r>
            <a:r>
              <a:rPr lang="en-US" sz="2600" b="1" dirty="0">
                <a:solidFill>
                  <a:srgbClr val="FF0000"/>
                </a:solidFill>
                <a:latin typeface="Times New Roman" pitchFamily="18" charset="0"/>
                <a:cs typeface="Times New Roman" pitchFamily="18" charset="0"/>
              </a:rPr>
              <a:t>Transaction Control Language </a:t>
            </a:r>
            <a:r>
              <a:rPr lang="en-US" sz="2600" dirty="0">
                <a:latin typeface="Times New Roman" pitchFamily="18" charset="0"/>
                <a:cs typeface="Times New Roman" pitchFamily="18" charset="0"/>
              </a:rPr>
              <a:t>which deals with a transaction within a database.</a:t>
            </a:r>
          </a:p>
          <a:p>
            <a:pPr algn="just"/>
            <a:r>
              <a:rPr lang="en-US" sz="2600" dirty="0">
                <a:solidFill>
                  <a:srgbClr val="FF0000"/>
                </a:solidFill>
                <a:latin typeface="Times New Roman" pitchFamily="18" charset="0"/>
                <a:cs typeface="Times New Roman" pitchFamily="18" charset="0"/>
              </a:rPr>
              <a:t>COMMIT</a:t>
            </a:r>
            <a:r>
              <a:rPr lang="en-US" sz="2600" dirty="0">
                <a:latin typeface="Times New Roman" pitchFamily="18" charset="0"/>
                <a:cs typeface="Times New Roman" pitchFamily="18" charset="0"/>
              </a:rPr>
              <a:t> - commits a Transaction</a:t>
            </a:r>
          </a:p>
          <a:p>
            <a:pPr algn="just"/>
            <a:r>
              <a:rPr lang="en-US" sz="2600" dirty="0">
                <a:solidFill>
                  <a:srgbClr val="FF0000"/>
                </a:solidFill>
                <a:latin typeface="Times New Roman" pitchFamily="18" charset="0"/>
                <a:cs typeface="Times New Roman" pitchFamily="18" charset="0"/>
              </a:rPr>
              <a:t>ROLLBACK</a:t>
            </a:r>
            <a:r>
              <a:rPr lang="en-US" sz="2600" dirty="0">
                <a:latin typeface="Times New Roman" pitchFamily="18" charset="0"/>
                <a:cs typeface="Times New Roman" pitchFamily="18" charset="0"/>
              </a:rPr>
              <a:t> - rollback a transaction in case of any error occurs</a:t>
            </a:r>
          </a:p>
          <a:p>
            <a:pPr algn="just"/>
            <a:r>
              <a:rPr lang="en-US" sz="2600" dirty="0">
                <a:solidFill>
                  <a:srgbClr val="FF0000"/>
                </a:solidFill>
                <a:latin typeface="Times New Roman" pitchFamily="18" charset="0"/>
                <a:cs typeface="Times New Roman" pitchFamily="18" charset="0"/>
              </a:rPr>
              <a:t>SAVEPOINT</a:t>
            </a:r>
            <a:r>
              <a:rPr lang="en-US" sz="2600" dirty="0">
                <a:latin typeface="Times New Roman" pitchFamily="18" charset="0"/>
                <a:cs typeface="Times New Roman" pitchFamily="18" charset="0"/>
              </a:rPr>
              <a:t> - to rollback the transaction making points within groups</a:t>
            </a:r>
          </a:p>
          <a:p>
            <a:pPr algn="just"/>
            <a:r>
              <a:rPr lang="en-US" sz="2600" dirty="0">
                <a:solidFill>
                  <a:srgbClr val="FF0000"/>
                </a:solidFill>
                <a:latin typeface="Times New Roman" pitchFamily="18" charset="0"/>
                <a:cs typeface="Times New Roman" pitchFamily="18" charset="0"/>
              </a:rPr>
              <a:t>SET TRANSACTION </a:t>
            </a:r>
            <a:r>
              <a:rPr lang="en-US" sz="2600" dirty="0">
                <a:latin typeface="Times New Roman" pitchFamily="18" charset="0"/>
                <a:cs typeface="Times New Roman" pitchFamily="18" charset="0"/>
              </a:rPr>
              <a:t>- specify characteristics of the transaction</a:t>
            </a:r>
          </a:p>
          <a:p>
            <a:endParaRPr lang="en-IN" dirty="0"/>
          </a:p>
        </p:txBody>
      </p:sp>
    </p:spTree>
    <p:extLst>
      <p:ext uri="{BB962C8B-B14F-4D97-AF65-F5344CB8AC3E}">
        <p14:creationId xmlns:p14="http://schemas.microsoft.com/office/powerpoint/2010/main" xmlns="" val="12705735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85000" lnSpcReduction="20000"/>
          </a:bodyPr>
          <a:lstStyle/>
          <a:p>
            <a:pPr marL="0" indent="0">
              <a:buNone/>
            </a:pPr>
            <a:r>
              <a:rPr lang="en-US" dirty="0"/>
              <a:t>ID | NAME | AGE | ADDRESS | SALARY | </a:t>
            </a:r>
          </a:p>
          <a:p>
            <a:pPr marL="0" indent="0">
              <a:buNone/>
            </a:pPr>
            <a:r>
              <a:rPr lang="en-US" dirty="0"/>
              <a:t>+----+----------+-----+-----------+----------+</a:t>
            </a:r>
          </a:p>
          <a:p>
            <a:pPr marL="0" indent="0">
              <a:buNone/>
            </a:pPr>
            <a:r>
              <a:rPr lang="en-US" dirty="0"/>
              <a:t> | 1 | </a:t>
            </a:r>
            <a:r>
              <a:rPr lang="en-US" dirty="0" err="1"/>
              <a:t>Ramesh</a:t>
            </a:r>
            <a:r>
              <a:rPr lang="en-US" dirty="0"/>
              <a:t> | 32 | </a:t>
            </a:r>
            <a:r>
              <a:rPr lang="en-US" dirty="0" err="1"/>
              <a:t>Ahmedabad</a:t>
            </a:r>
            <a:r>
              <a:rPr lang="en-US" dirty="0"/>
              <a:t> | 2000.00 | </a:t>
            </a:r>
          </a:p>
          <a:p>
            <a:pPr marL="0" indent="0">
              <a:buNone/>
            </a:pPr>
            <a:r>
              <a:rPr lang="en-US" dirty="0"/>
              <a:t>| 7 | </a:t>
            </a:r>
            <a:r>
              <a:rPr lang="en-US" dirty="0" err="1"/>
              <a:t>Muffy</a:t>
            </a:r>
            <a:r>
              <a:rPr lang="en-US" dirty="0"/>
              <a:t> | 24 | Indore | 10000.00 | </a:t>
            </a:r>
          </a:p>
          <a:p>
            <a:pPr marL="0" indent="0">
              <a:buNone/>
            </a:pPr>
            <a:r>
              <a:rPr lang="en-US" dirty="0"/>
              <a:t>| 6 | </a:t>
            </a:r>
            <a:r>
              <a:rPr lang="en-US" dirty="0" err="1"/>
              <a:t>Komal</a:t>
            </a:r>
            <a:r>
              <a:rPr lang="en-US" dirty="0"/>
              <a:t> | 22 | MP | 4500.00 | </a:t>
            </a:r>
          </a:p>
          <a:p>
            <a:pPr marL="0" indent="0">
              <a:buNone/>
            </a:pPr>
            <a:r>
              <a:rPr lang="en-US" dirty="0"/>
              <a:t>| 2 | </a:t>
            </a:r>
            <a:r>
              <a:rPr lang="en-US" dirty="0" err="1"/>
              <a:t>Khilan</a:t>
            </a:r>
            <a:r>
              <a:rPr lang="en-US" dirty="0"/>
              <a:t> | 25 | Delhi | 1500.00 |</a:t>
            </a:r>
          </a:p>
          <a:p>
            <a:pPr marL="0" indent="0">
              <a:buNone/>
            </a:pPr>
            <a:r>
              <a:rPr lang="en-US" dirty="0"/>
              <a:t> | 3 | </a:t>
            </a:r>
            <a:r>
              <a:rPr lang="en-US" dirty="0" err="1"/>
              <a:t>kaushik</a:t>
            </a:r>
            <a:r>
              <a:rPr lang="en-US" dirty="0"/>
              <a:t> | 23 | Kota | 2000.00 |</a:t>
            </a:r>
          </a:p>
          <a:p>
            <a:pPr marL="0" indent="0">
              <a:buNone/>
            </a:pPr>
            <a:r>
              <a:rPr lang="en-US" dirty="0"/>
              <a:t> | 5 | </a:t>
            </a:r>
            <a:r>
              <a:rPr lang="en-US" dirty="0" err="1"/>
              <a:t>Hardik</a:t>
            </a:r>
            <a:r>
              <a:rPr lang="en-US" dirty="0"/>
              <a:t> | 27 | Bhopal | 8500.00 | </a:t>
            </a:r>
          </a:p>
          <a:p>
            <a:pPr marL="0" indent="0">
              <a:buNone/>
            </a:pPr>
            <a:r>
              <a:rPr lang="en-US" dirty="0"/>
              <a:t>| 4 | </a:t>
            </a:r>
            <a:r>
              <a:rPr lang="en-US" dirty="0" err="1"/>
              <a:t>Chaitali</a:t>
            </a:r>
            <a:r>
              <a:rPr lang="en-US" dirty="0"/>
              <a:t> | 25 | Mumbai | 6500.00 | </a:t>
            </a:r>
          </a:p>
          <a:p>
            <a:pPr marL="0" indent="0">
              <a:buNone/>
            </a:pP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fontAlgn="base"/>
            <a:r>
              <a:rPr lang="en-US" dirty="0"/>
              <a:t>A SQL Join statement is used to combine data or rows from two or more tables based on a common field between them. Different types of Joins are:</a:t>
            </a:r>
          </a:p>
          <a:p>
            <a:pPr fontAlgn="base"/>
            <a:r>
              <a:rPr lang="en-US" dirty="0"/>
              <a:t>INNER JOIN</a:t>
            </a:r>
          </a:p>
          <a:p>
            <a:pPr fontAlgn="base"/>
            <a:r>
              <a:rPr lang="en-US" dirty="0"/>
              <a:t>LEFT </a:t>
            </a:r>
            <a:r>
              <a:rPr lang="en-US" dirty="0" smtClean="0"/>
              <a:t>JOIN (LEFT OUTER JOIN)</a:t>
            </a:r>
            <a:endParaRPr lang="en-US" dirty="0"/>
          </a:p>
          <a:p>
            <a:pPr fontAlgn="base"/>
            <a:r>
              <a:rPr lang="en-US" dirty="0"/>
              <a:t>RIGHT </a:t>
            </a:r>
            <a:r>
              <a:rPr lang="en-US" dirty="0" smtClean="0"/>
              <a:t>JOIN(RIGHT OUTER JOIN)</a:t>
            </a:r>
            <a:endParaRPr lang="en-US" dirty="0"/>
          </a:p>
          <a:p>
            <a:pPr fontAlgn="base"/>
            <a:r>
              <a:rPr lang="en-US" dirty="0"/>
              <a:t>FULL </a:t>
            </a:r>
            <a:r>
              <a:rPr lang="en-US" dirty="0" smtClean="0"/>
              <a:t>JOIN (OUTER JOIN OR FULL OUTER JOIN)</a:t>
            </a:r>
            <a:endParaRPr lang="en-US" dirty="0"/>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lnSpcReduction="10000"/>
          </a:bodyPr>
          <a:lstStyle/>
          <a:p>
            <a:pPr marL="0" indent="0">
              <a:buNone/>
            </a:pPr>
            <a:r>
              <a:rPr lang="en-US" dirty="0" smtClean="0">
                <a:solidFill>
                  <a:srgbClr val="FF0000"/>
                </a:solidFill>
              </a:rPr>
              <a:t>INNER </a:t>
            </a:r>
            <a:r>
              <a:rPr lang="en-US" dirty="0">
                <a:solidFill>
                  <a:srgbClr val="FF0000"/>
                </a:solidFill>
              </a:rPr>
              <a:t>JOIN: </a:t>
            </a:r>
          </a:p>
          <a:p>
            <a:pPr marL="0" indent="0">
              <a:buNone/>
            </a:pPr>
            <a:r>
              <a:rPr lang="en-US" dirty="0"/>
              <a:t>Returns records that have matching values in both tables.</a:t>
            </a:r>
          </a:p>
          <a:p>
            <a:pPr marL="0" indent="0">
              <a:buNone/>
            </a:pPr>
            <a:r>
              <a:rPr lang="en-US" dirty="0"/>
              <a:t>The INNER JOIN keyword selects all rows from both the tables as long as the condition satisfies. This keyword will create the result-set by combining all rows from both the tables where the condition satisfies </a:t>
            </a:r>
            <a:r>
              <a:rPr lang="en-US" dirty="0" err="1"/>
              <a:t>i.e</a:t>
            </a:r>
            <a:r>
              <a:rPr lang="en-US" dirty="0"/>
              <a:t> value of the common field will be same.</a:t>
            </a:r>
          </a:p>
          <a:p>
            <a:pPr marL="0" indent="0">
              <a:buNone/>
            </a:pPr>
            <a:endParaRPr lang="en-US" dirty="0"/>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Content Placeholder 3" descr="SQL INNER JOIN"/>
          <p:cNvPicPr>
            <a:picLocks noGrp="1"/>
          </p:cNvPicPr>
          <p:nvPr>
            <p:ph idx="1"/>
          </p:nvPr>
        </p:nvPicPr>
        <p:blipFill>
          <a:blip r:embed="rId2"/>
          <a:srcRect/>
          <a:stretch>
            <a:fillRect/>
          </a:stretch>
        </p:blipFill>
        <p:spPr bwMode="auto">
          <a:xfrm>
            <a:off x="3286116" y="3172619"/>
            <a:ext cx="2238384" cy="1828017"/>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lnSpcReduction="10000"/>
          </a:bodyPr>
          <a:lstStyle/>
          <a:p>
            <a:pPr marL="0" indent="0">
              <a:buNone/>
            </a:pPr>
            <a:r>
              <a:rPr lang="en-US" b="1" dirty="0"/>
              <a:t>Syntax</a:t>
            </a:r>
            <a:r>
              <a:rPr lang="en-US" dirty="0"/>
              <a:t>:</a:t>
            </a:r>
          </a:p>
          <a:p>
            <a:pPr marL="0" indent="0">
              <a:buNone/>
            </a:pPr>
            <a:r>
              <a:rPr lang="en-US" dirty="0"/>
              <a:t>SELECTtable1.column1,table1.column2,table2.column1,.... FROM table1 INNER JOIN table2 ON table1.matching_column = table2.matching_column; </a:t>
            </a:r>
          </a:p>
          <a:p>
            <a:pPr marL="0" indent="0">
              <a:buNone/>
            </a:pPr>
            <a:r>
              <a:rPr lang="en-US" b="1" dirty="0"/>
              <a:t>table1</a:t>
            </a:r>
            <a:r>
              <a:rPr lang="en-US" dirty="0"/>
              <a:t>: First table. </a:t>
            </a:r>
          </a:p>
          <a:p>
            <a:pPr marL="0" indent="0">
              <a:buNone/>
            </a:pPr>
            <a:r>
              <a:rPr lang="en-US" b="1" dirty="0"/>
              <a:t>table2</a:t>
            </a:r>
            <a:r>
              <a:rPr lang="en-US" dirty="0"/>
              <a:t>: Second table </a:t>
            </a:r>
          </a:p>
          <a:p>
            <a:pPr marL="0" indent="0">
              <a:buNone/>
            </a:pPr>
            <a:r>
              <a:rPr lang="en-US" b="1" dirty="0" err="1"/>
              <a:t>matching_column</a:t>
            </a:r>
            <a:r>
              <a:rPr lang="en-US" dirty="0"/>
              <a:t>: Column common to both the tables.</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a:xfrm>
            <a:off x="428596" y="1357298"/>
            <a:ext cx="8229600" cy="4525963"/>
          </a:xfrm>
        </p:spPr>
        <p:txBody>
          <a:bodyPr>
            <a:normAutofit/>
          </a:bodyPr>
          <a:lstStyle/>
          <a:p>
            <a:pPr marL="0" indent="0">
              <a:buNone/>
            </a:pPr>
            <a:r>
              <a:rPr lang="en-IN" dirty="0"/>
              <a:t>STUDENT </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Screenshot from 2016-12-19 12-53-29"/>
          <p:cNvPicPr/>
          <p:nvPr/>
        </p:nvPicPr>
        <p:blipFill>
          <a:blip r:embed="rId2"/>
          <a:srcRect/>
          <a:stretch>
            <a:fillRect/>
          </a:stretch>
        </p:blipFill>
        <p:spPr bwMode="auto">
          <a:xfrm>
            <a:off x="1071538" y="2006426"/>
            <a:ext cx="7072361" cy="3494276"/>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STUDENTCOURSE</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table5"/>
          <p:cNvPicPr/>
          <p:nvPr/>
        </p:nvPicPr>
        <p:blipFill>
          <a:blip r:embed="rId2"/>
          <a:srcRect/>
          <a:stretch>
            <a:fillRect/>
          </a:stretch>
        </p:blipFill>
        <p:spPr bwMode="auto">
          <a:xfrm>
            <a:off x="2857488" y="2428868"/>
            <a:ext cx="3437890" cy="2954020"/>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dirty="0"/>
              <a:t>This query will show the names and age of students enrolled in different courses.</a:t>
            </a:r>
          </a:p>
          <a:p>
            <a:pPr marL="0" indent="0">
              <a:buNone/>
            </a:pPr>
            <a:endParaRPr lang="en-US" dirty="0"/>
          </a:p>
          <a:p>
            <a:pPr marL="0" indent="0">
              <a:buNone/>
            </a:pPr>
            <a:r>
              <a:rPr lang="en-US" dirty="0"/>
              <a:t>SELECT </a:t>
            </a:r>
            <a:r>
              <a:rPr lang="en-US" dirty="0" err="1"/>
              <a:t>StudentCourse.COURSE_ID</a:t>
            </a:r>
            <a:r>
              <a:rPr lang="en-US" dirty="0"/>
              <a:t>, Student.NAME, </a:t>
            </a:r>
            <a:r>
              <a:rPr lang="en-US" dirty="0" err="1"/>
              <a:t>Student.AGE</a:t>
            </a:r>
            <a:r>
              <a:rPr lang="en-US" dirty="0"/>
              <a:t> FROM Student INNER JOIN </a:t>
            </a:r>
            <a:r>
              <a:rPr lang="en-US" dirty="0" err="1"/>
              <a:t>StudentCourse</a:t>
            </a:r>
            <a:r>
              <a:rPr lang="en-US" dirty="0"/>
              <a:t> ON </a:t>
            </a:r>
            <a:r>
              <a:rPr lang="en-US" dirty="0" err="1"/>
              <a:t>Student.ROLL_NO</a:t>
            </a:r>
            <a:r>
              <a:rPr lang="en-US" dirty="0"/>
              <a:t> = </a:t>
            </a:r>
            <a:r>
              <a:rPr lang="en-US" dirty="0" err="1"/>
              <a:t>StudentCourse.ROLL_NO</a:t>
            </a: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OUTPUT</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table2"/>
          <p:cNvPicPr/>
          <p:nvPr/>
        </p:nvPicPr>
        <p:blipFill>
          <a:blip r:embed="rId2"/>
          <a:srcRect/>
          <a:stretch>
            <a:fillRect/>
          </a:stretch>
        </p:blipFill>
        <p:spPr bwMode="auto">
          <a:xfrm>
            <a:off x="1969452" y="2439987"/>
            <a:ext cx="5205095" cy="197802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lnSpcReduction="10000"/>
          </a:bodyPr>
          <a:lstStyle/>
          <a:p>
            <a:pPr marL="0" indent="0">
              <a:buNone/>
            </a:pPr>
            <a:r>
              <a:rPr lang="en-US" dirty="0">
                <a:solidFill>
                  <a:srgbClr val="FF0000"/>
                </a:solidFill>
              </a:rPr>
              <a:t>LEFT </a:t>
            </a:r>
            <a:r>
              <a:rPr lang="en-US" dirty="0" smtClean="0">
                <a:solidFill>
                  <a:srgbClr val="FF0000"/>
                </a:solidFill>
              </a:rPr>
              <a:t>(LEFT OUTER JOIN) </a:t>
            </a:r>
            <a:r>
              <a:rPr lang="en-US" dirty="0">
                <a:solidFill>
                  <a:srgbClr val="FF0000"/>
                </a:solidFill>
              </a:rPr>
              <a:t>JOIN: </a:t>
            </a:r>
          </a:p>
          <a:p>
            <a:pPr marL="0" indent="0">
              <a:buNone/>
            </a:pPr>
            <a:r>
              <a:rPr lang="en-US" dirty="0"/>
              <a:t>Returns all records from the left table, and the matched records from the right table</a:t>
            </a:r>
          </a:p>
          <a:p>
            <a:pPr marL="0" indent="0">
              <a:buNone/>
            </a:pPr>
            <a:r>
              <a:rPr lang="en-US" dirty="0"/>
              <a:t>This join returns all the rows of the table on the left side of the join and matching rows for the table on the right side of join. The rows for which there is no matching row on right side, the result-set will contain </a:t>
            </a:r>
            <a:r>
              <a:rPr lang="en-US" i="1" dirty="0"/>
              <a:t>null</a:t>
            </a:r>
            <a:r>
              <a:rPr lang="en-US" dirty="0"/>
              <a:t>. LEFT JOIN is also known as LEFT OUTER JOIN.</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3399"/>
                </a:solidFill>
                <a:latin typeface="Times New Roman" pitchFamily="18" charset="0"/>
                <a:cs typeface="Times New Roman" pitchFamily="18" charset="0"/>
              </a:rPr>
              <a:t>DDL-Structure creation</a:t>
            </a:r>
            <a:br>
              <a:rPr lang="en-US" dirty="0">
                <a:solidFill>
                  <a:srgbClr val="003399"/>
                </a:solidFill>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Creating a Table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533400" indent="-533400" algn="just"/>
            <a:r>
              <a:rPr lang="en-US" sz="2600" b="1" dirty="0">
                <a:latin typeface="Times New Roman" pitchFamily="18" charset="0"/>
                <a:cs typeface="Times New Roman" pitchFamily="18" charset="0"/>
              </a:rPr>
              <a:t>Syntax</a:t>
            </a:r>
          </a:p>
          <a:p>
            <a:pPr marL="1023938" lvl="1" indent="-457200" algn="just">
              <a:buNone/>
            </a:pPr>
            <a:r>
              <a:rPr lang="en-US" sz="2600" dirty="0">
                <a:latin typeface="Times New Roman" pitchFamily="18" charset="0"/>
                <a:cs typeface="Times New Roman" pitchFamily="18" charset="0"/>
              </a:rPr>
              <a:t>CREATE TABLE </a:t>
            </a:r>
            <a:r>
              <a:rPr lang="en-US" sz="2600" dirty="0" err="1">
                <a:latin typeface="Times New Roman" pitchFamily="18" charset="0"/>
                <a:cs typeface="Times New Roman" pitchFamily="18" charset="0"/>
              </a:rPr>
              <a:t>table_name</a:t>
            </a:r>
            <a:endParaRPr lang="en-US" sz="2600" dirty="0">
              <a:latin typeface="Times New Roman" pitchFamily="18" charset="0"/>
              <a:cs typeface="Times New Roman" pitchFamily="18" charset="0"/>
            </a:endParaRP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a:t>
            </a:r>
          </a:p>
          <a:p>
            <a:pPr marL="533400" indent="-533400" algn="just"/>
            <a:r>
              <a:rPr lang="en-US" sz="2600" b="1" dirty="0">
                <a:latin typeface="Times New Roman" pitchFamily="18" charset="0"/>
                <a:cs typeface="Times New Roman" pitchFamily="18" charset="0"/>
              </a:rPr>
              <a:t>Example</a:t>
            </a:r>
          </a:p>
          <a:p>
            <a:pPr marL="1023938" lvl="1" indent="-457200" algn="just">
              <a:buNone/>
            </a:pPr>
            <a:r>
              <a:rPr lang="en-US" sz="2600" dirty="0">
                <a:latin typeface="Times New Roman" pitchFamily="18" charset="0"/>
                <a:cs typeface="Times New Roman" pitchFamily="18" charset="0"/>
              </a:rPr>
              <a:t>CREATE TABLE stud</a:t>
            </a: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Regno</a:t>
            </a:r>
            <a:r>
              <a:rPr lang="en-US" sz="2600" dirty="0">
                <a:latin typeface="Times New Roman" pitchFamily="18" charset="0"/>
                <a:cs typeface="Times New Roman" pitchFamily="18" charset="0"/>
              </a:rPr>
              <a:t>		varchar2(10),</a:t>
            </a:r>
          </a:p>
          <a:p>
            <a:pPr marL="1023938" lvl="1" indent="-457200" algn="just">
              <a:buNone/>
            </a:pPr>
            <a:r>
              <a:rPr lang="en-US" sz="2600" dirty="0">
                <a:latin typeface="Times New Roman" pitchFamily="18" charset="0"/>
                <a:cs typeface="Times New Roman" pitchFamily="18" charset="0"/>
              </a:rPr>
              <a:t>Name		char(50),</a:t>
            </a:r>
          </a:p>
          <a:p>
            <a:pPr marL="1023938" lvl="1" indent="-457200" algn="just">
              <a:buNone/>
            </a:pPr>
            <a:r>
              <a:rPr lang="en-US" sz="2600" dirty="0">
                <a:latin typeface="Times New Roman" pitchFamily="18" charset="0"/>
                <a:cs typeface="Times New Roman" pitchFamily="18" charset="0"/>
              </a:rPr>
              <a:t>DOB		date,</a:t>
            </a:r>
          </a:p>
          <a:p>
            <a:pPr marL="1023938" lvl="1" indent="-457200" algn="just">
              <a:buNone/>
            </a:pPr>
            <a:r>
              <a:rPr lang="en-US" sz="2600" dirty="0">
                <a:latin typeface="Times New Roman" pitchFamily="18" charset="0"/>
                <a:cs typeface="Times New Roman" pitchFamily="18" charset="0"/>
              </a:rPr>
              <a:t>Address		varchar2(50));</a:t>
            </a:r>
          </a:p>
          <a:p>
            <a:pPr marL="0" indent="0" algn="just">
              <a:buNone/>
            </a:pPr>
            <a:r>
              <a:rPr lang="en-US" sz="2600" dirty="0">
                <a:latin typeface="Times New Roman" pitchFamily="18" charset="0"/>
                <a:cs typeface="Times New Roman" pitchFamily="18" charset="0"/>
              </a:rPr>
              <a:t>Creates a table with four columns</a:t>
            </a:r>
          </a:p>
          <a:p>
            <a:pPr marL="533400" indent="-533400">
              <a:buNone/>
            </a:pPr>
            <a:endParaRPr lang="en-US" sz="2400" dirty="0">
              <a:cs typeface="Times New Roman" pitchFamily="18" charset="0"/>
            </a:endParaRP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Content Placeholder 3" descr="SQL LEFT JOIN"/>
          <p:cNvPicPr>
            <a:picLocks noGrp="1"/>
          </p:cNvPicPr>
          <p:nvPr>
            <p:ph idx="1"/>
          </p:nvPr>
        </p:nvPicPr>
        <p:blipFill>
          <a:blip r:embed="rId2"/>
          <a:srcRect/>
          <a:stretch>
            <a:fillRect/>
          </a:stretch>
        </p:blipFill>
        <p:spPr bwMode="auto">
          <a:xfrm>
            <a:off x="3619500" y="3172619"/>
            <a:ext cx="1905000" cy="138112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b="1" dirty="0"/>
              <a:t>Syntax:</a:t>
            </a:r>
          </a:p>
          <a:p>
            <a:pPr marL="0" indent="0">
              <a:buNone/>
            </a:pPr>
            <a:r>
              <a:rPr lang="en-US" dirty="0"/>
              <a:t>SELECTtable1.column1,table1.column2,table2.column1,.... FROM table1 LEFT JOIN table2 ON table1.matching_column = table2.matching_column; </a:t>
            </a:r>
          </a:p>
          <a:p>
            <a:pPr marL="0" indent="0">
              <a:buNone/>
            </a:pPr>
            <a:r>
              <a:rPr lang="en-US" dirty="0"/>
              <a:t>table1: First table. </a:t>
            </a:r>
          </a:p>
          <a:p>
            <a:pPr marL="0" indent="0">
              <a:buNone/>
            </a:pPr>
            <a:r>
              <a:rPr lang="en-US" dirty="0"/>
              <a:t>table2: Second table </a:t>
            </a:r>
            <a:r>
              <a:rPr lang="en-US" dirty="0" err="1"/>
              <a:t>matching_column</a:t>
            </a:r>
            <a:r>
              <a:rPr lang="en-US" dirty="0"/>
              <a:t>: Column common to both the tables.</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EXAMPLE: (CONSIDER STUDENT , STUDENTCOURSE TABLE)</a:t>
            </a:r>
          </a:p>
          <a:p>
            <a:pPr marL="0" indent="0">
              <a:buNone/>
            </a:pPr>
            <a:r>
              <a:rPr lang="en-US" dirty="0" err="1"/>
              <a:t>SELECTStudent.NAME,StudentCourse.COURSE_ID</a:t>
            </a:r>
            <a:r>
              <a:rPr lang="en-US" dirty="0"/>
              <a:t> FROM Student LEFT JOIN </a:t>
            </a:r>
            <a:r>
              <a:rPr lang="en-US" dirty="0" err="1"/>
              <a:t>StudentCourse</a:t>
            </a:r>
            <a:r>
              <a:rPr lang="en-US" dirty="0"/>
              <a:t> ON </a:t>
            </a:r>
            <a:r>
              <a:rPr lang="en-US" dirty="0" err="1"/>
              <a:t>StudentCourse.ROLL_NO</a:t>
            </a:r>
            <a:r>
              <a:rPr lang="en-US" dirty="0"/>
              <a:t> = </a:t>
            </a:r>
            <a:r>
              <a:rPr lang="en-US" dirty="0" err="1"/>
              <a:t>Student.ROLL_NO</a:t>
            </a: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OUTPUT:</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table3"/>
          <p:cNvPicPr/>
          <p:nvPr/>
        </p:nvPicPr>
        <p:blipFill>
          <a:blip r:embed="rId2"/>
          <a:srcRect/>
          <a:stretch>
            <a:fillRect/>
          </a:stretch>
        </p:blipFill>
        <p:spPr bwMode="auto">
          <a:xfrm>
            <a:off x="2857500" y="1951990"/>
            <a:ext cx="3429000" cy="2954020"/>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a:bodyPr>
          <a:lstStyle/>
          <a:p>
            <a:pPr marL="0" indent="0">
              <a:buNone/>
            </a:pPr>
            <a:r>
              <a:rPr lang="en-US" dirty="0">
                <a:solidFill>
                  <a:srgbClr val="FF0000"/>
                </a:solidFill>
              </a:rPr>
              <a:t>RIGHT </a:t>
            </a:r>
            <a:r>
              <a:rPr lang="en-US" dirty="0" smtClean="0">
                <a:solidFill>
                  <a:srgbClr val="FF0000"/>
                </a:solidFill>
              </a:rPr>
              <a:t>( RIGHT OUTER JOIN) </a:t>
            </a:r>
            <a:r>
              <a:rPr lang="en-US" dirty="0">
                <a:solidFill>
                  <a:srgbClr val="FF0000"/>
                </a:solidFill>
              </a:rPr>
              <a:t>JOIN: </a:t>
            </a:r>
          </a:p>
          <a:p>
            <a:pPr marL="0" indent="0">
              <a:buNone/>
            </a:pPr>
            <a:r>
              <a:rPr lang="en-US" dirty="0"/>
              <a:t>Returns all records from the right table, and the matched records from the left table.</a:t>
            </a:r>
          </a:p>
          <a:p>
            <a:pPr marL="0" indent="0">
              <a:buNone/>
            </a:pPr>
            <a:r>
              <a:rPr lang="en-US" dirty="0"/>
              <a:t>RIGHT JOIN is similar to LEFT JOIN. This join returns all the rows of the table on the right side of the join and matching rows for the table on the left side of join. The rows for which there is no matching row on left side, the result-set will contain </a:t>
            </a:r>
            <a:r>
              <a:rPr lang="en-US" i="1" dirty="0"/>
              <a:t>null</a:t>
            </a:r>
            <a:r>
              <a:rPr lang="en-US" dirty="0"/>
              <a:t>. RIGHT JOIN is also known as RIGHT OUTER JOIN.</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Content Placeholder 3" descr="SQL RIGHT JOIN"/>
          <p:cNvPicPr>
            <a:picLocks noGrp="1"/>
          </p:cNvPicPr>
          <p:nvPr>
            <p:ph idx="1"/>
          </p:nvPr>
        </p:nvPicPr>
        <p:blipFill>
          <a:blip r:embed="rId2"/>
          <a:srcRect/>
          <a:stretch>
            <a:fillRect/>
          </a:stretch>
        </p:blipFill>
        <p:spPr bwMode="auto">
          <a:xfrm>
            <a:off x="3619500" y="3172619"/>
            <a:ext cx="1905000" cy="138112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lnSpcReduction="10000"/>
          </a:bodyPr>
          <a:lstStyle/>
          <a:p>
            <a:pPr marL="0" indent="0">
              <a:buNone/>
            </a:pPr>
            <a:r>
              <a:rPr lang="en-US" b="1" dirty="0"/>
              <a:t>Syntax:</a:t>
            </a:r>
          </a:p>
          <a:p>
            <a:pPr marL="0" indent="0">
              <a:buNone/>
            </a:pPr>
            <a:r>
              <a:rPr lang="en-US" dirty="0"/>
              <a:t>SELECTtable1.column1,table1.column2,table2.column1,.... FROM table1 RIGHT JOIN table2 ON table1.matching_column = table2.matching_column;</a:t>
            </a:r>
          </a:p>
          <a:p>
            <a:pPr marL="0" indent="0">
              <a:buNone/>
            </a:pPr>
            <a:endParaRPr lang="en-US" dirty="0"/>
          </a:p>
          <a:p>
            <a:pPr marL="0" indent="0">
              <a:buNone/>
            </a:pPr>
            <a:r>
              <a:rPr lang="en-US" dirty="0"/>
              <a:t> table1: First table. table2: Second table </a:t>
            </a:r>
            <a:r>
              <a:rPr lang="en-US" dirty="0" err="1"/>
              <a:t>matching_column</a:t>
            </a:r>
            <a:r>
              <a:rPr lang="en-US" dirty="0"/>
              <a:t>: Column common to both the tables.</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EXAMPLE: (CONSIDER STUDENT , STUDENTCOURSE TABLE)</a:t>
            </a:r>
          </a:p>
          <a:p>
            <a:pPr marL="0" indent="0">
              <a:buNone/>
            </a:pPr>
            <a:r>
              <a:rPr lang="en-US" dirty="0"/>
              <a:t>SELECT </a:t>
            </a:r>
            <a:r>
              <a:rPr lang="en-US" dirty="0" err="1"/>
              <a:t>Student.NAME,StudentCourse.COURSE_ID</a:t>
            </a:r>
            <a:r>
              <a:rPr lang="en-US" dirty="0"/>
              <a:t> FROM Student RIGHT JOIN </a:t>
            </a:r>
            <a:r>
              <a:rPr lang="en-US" dirty="0" err="1"/>
              <a:t>StudentCourse</a:t>
            </a:r>
            <a:r>
              <a:rPr lang="en-US" dirty="0"/>
              <a:t> ON </a:t>
            </a:r>
            <a:r>
              <a:rPr lang="en-US" dirty="0" err="1"/>
              <a:t>StudentCourse.ROLL_NO</a:t>
            </a:r>
            <a:r>
              <a:rPr lang="en-US" dirty="0"/>
              <a:t> = </a:t>
            </a:r>
            <a:r>
              <a:rPr lang="en-US" dirty="0" err="1"/>
              <a:t>Student.ROLL_NO</a:t>
            </a: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OUTPUT</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table6"/>
          <p:cNvPicPr/>
          <p:nvPr/>
        </p:nvPicPr>
        <p:blipFill>
          <a:blip r:embed="rId2"/>
          <a:srcRect/>
          <a:stretch>
            <a:fillRect/>
          </a:stretch>
        </p:blipFill>
        <p:spPr bwMode="auto">
          <a:xfrm>
            <a:off x="2853055" y="1925637"/>
            <a:ext cx="3437890" cy="300672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dirty="0">
                <a:solidFill>
                  <a:srgbClr val="FF0000"/>
                </a:solidFill>
              </a:rPr>
              <a:t>FULL (</a:t>
            </a:r>
            <a:r>
              <a:rPr lang="en-US" dirty="0" smtClean="0">
                <a:solidFill>
                  <a:srgbClr val="FF0000"/>
                </a:solidFill>
              </a:rPr>
              <a:t>OUTER JOIN OR FULL OUTER JOIN) </a:t>
            </a:r>
            <a:r>
              <a:rPr lang="en-US" dirty="0">
                <a:solidFill>
                  <a:srgbClr val="FF0000"/>
                </a:solidFill>
              </a:rPr>
              <a:t>JOIN: </a:t>
            </a:r>
          </a:p>
          <a:p>
            <a:pPr marL="0" indent="0">
              <a:buNone/>
            </a:pPr>
            <a:r>
              <a:rPr lang="en-US" dirty="0"/>
              <a:t>Returns all records when there is a match in either left or right table.</a:t>
            </a:r>
          </a:p>
          <a:p>
            <a:pPr marL="0" indent="0">
              <a:buNone/>
            </a:pPr>
            <a:r>
              <a:rPr lang="en-US" dirty="0"/>
              <a:t>FULL JOIN creates the result-set by combining result of both LEFT JOIN and RIGHT JOIN. The result-set will contain all the rows from both the tables. The rows for which there is no matching, the result-set will contain </a:t>
            </a:r>
            <a:r>
              <a:rPr lang="en-US" i="1" dirty="0"/>
              <a:t>NULL</a:t>
            </a:r>
            <a:r>
              <a:rPr lang="en-US" dirty="0"/>
              <a:t> values.</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09600" indent="-609600"/>
            <a:r>
              <a:rPr lang="en-US" sz="2400" dirty="0">
                <a:latin typeface="Times New Roman" pitchFamily="18" charset="0"/>
                <a:cs typeface="Times New Roman" pitchFamily="18" charset="0"/>
              </a:rPr>
              <a:t>Following broad categories of data types exist in most databases:</a:t>
            </a:r>
          </a:p>
          <a:p>
            <a:pPr marL="1100138" lvl="1" indent="-533400"/>
            <a:r>
              <a:rPr lang="en-US" sz="2400" dirty="0">
                <a:latin typeface="Times New Roman" pitchFamily="18" charset="0"/>
                <a:cs typeface="Times New Roman" pitchFamily="18" charset="0"/>
              </a:rPr>
              <a:t>String Data</a:t>
            </a:r>
          </a:p>
          <a:p>
            <a:pPr marL="1100138" lvl="1" indent="-533400"/>
            <a:r>
              <a:rPr lang="en-US" sz="2400" dirty="0">
                <a:latin typeface="Times New Roman" pitchFamily="18" charset="0"/>
                <a:cs typeface="Times New Roman" pitchFamily="18" charset="0"/>
              </a:rPr>
              <a:t>Numeric Data</a:t>
            </a:r>
          </a:p>
          <a:p>
            <a:pPr marL="1100138" lvl="1" indent="-533400"/>
            <a:r>
              <a:rPr lang="en-US" sz="2400" dirty="0">
                <a:latin typeface="Times New Roman" pitchFamily="18" charset="0"/>
                <a:cs typeface="Times New Roman" pitchFamily="18" charset="0"/>
              </a:rPr>
              <a:t>Temporal Data</a:t>
            </a:r>
          </a:p>
          <a:p>
            <a:pPr marL="1100138" lvl="1" indent="-533400"/>
            <a:r>
              <a:rPr lang="en-US" sz="2400" dirty="0">
                <a:latin typeface="Times New Roman" pitchFamily="18" charset="0"/>
                <a:cs typeface="Times New Roman" pitchFamily="18" charset="0"/>
              </a:rPr>
              <a:t>Large Objects</a:t>
            </a:r>
          </a:p>
          <a:p>
            <a:pPr marL="609600" indent="-609600">
              <a:buNone/>
            </a:pPr>
            <a:endParaRPr lang="en-US" dirty="0">
              <a:cs typeface="Times New Roman" pitchFamily="18" charset="0"/>
            </a:endParaRP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Content Placeholder 5" descr="SQL FULL OUTER JOIN"/>
          <p:cNvPicPr>
            <a:picLocks noGrp="1"/>
          </p:cNvPicPr>
          <p:nvPr>
            <p:ph idx="1"/>
          </p:nvPr>
        </p:nvPicPr>
        <p:blipFill>
          <a:blip r:embed="rId2"/>
          <a:srcRect/>
          <a:stretch>
            <a:fillRect/>
          </a:stretch>
        </p:blipFill>
        <p:spPr bwMode="auto">
          <a:xfrm>
            <a:off x="3619500" y="3172619"/>
            <a:ext cx="1905000" cy="138112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lnSpcReduction="10000"/>
          </a:bodyPr>
          <a:lstStyle/>
          <a:p>
            <a:pPr marL="0" indent="0">
              <a:buNone/>
            </a:pPr>
            <a:r>
              <a:rPr lang="en-US" b="1" dirty="0"/>
              <a:t>Syntax:</a:t>
            </a:r>
          </a:p>
          <a:p>
            <a:pPr marL="0" indent="0">
              <a:buNone/>
            </a:pPr>
            <a:r>
              <a:rPr lang="en-US" dirty="0"/>
              <a:t>SELECTtable1.column1,table1.column2,table2.column1,.... FROM table1 FULL JOIN table2 ON table1.matching_column = table2.matching_column; </a:t>
            </a:r>
          </a:p>
          <a:p>
            <a:pPr marL="0" indent="0">
              <a:buNone/>
            </a:pPr>
            <a:endParaRPr lang="en-US" dirty="0"/>
          </a:p>
          <a:p>
            <a:pPr marL="0" indent="0">
              <a:buNone/>
            </a:pPr>
            <a:r>
              <a:rPr lang="en-US" dirty="0"/>
              <a:t>table1: First table. table2: Second table </a:t>
            </a:r>
            <a:r>
              <a:rPr lang="en-US" dirty="0" err="1"/>
              <a:t>matching_column</a:t>
            </a:r>
            <a:r>
              <a:rPr lang="en-US" dirty="0"/>
              <a:t>: Column common to both the tables.</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EXAMPLE: (CONSIDER STUDENT , STUDENTCOURSE TABLE)</a:t>
            </a:r>
          </a:p>
          <a:p>
            <a:pPr marL="0" indent="0">
              <a:buNone/>
            </a:pPr>
            <a:r>
              <a:rPr lang="en-US" dirty="0" err="1"/>
              <a:t>SELECTStudent.NAME,StudentCourse.COURSE_ID</a:t>
            </a:r>
            <a:r>
              <a:rPr lang="en-US" dirty="0"/>
              <a:t> FROM Student FULL JOIN </a:t>
            </a:r>
            <a:r>
              <a:rPr lang="en-US" dirty="0" err="1"/>
              <a:t>StudentCourse</a:t>
            </a:r>
            <a:r>
              <a:rPr lang="en-US" dirty="0"/>
              <a:t> ON </a:t>
            </a:r>
            <a:r>
              <a:rPr lang="en-US" dirty="0" err="1"/>
              <a:t>StudentCourse.ROLL_NO</a:t>
            </a:r>
            <a:r>
              <a:rPr lang="en-US" dirty="0"/>
              <a:t> = </a:t>
            </a:r>
            <a:r>
              <a:rPr lang="en-US" dirty="0" err="1"/>
              <a:t>Student.ROLL_NO</a:t>
            </a: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JOIN STATEMENTS</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t>OUTPUT:</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Picture 5" descr="table7"/>
          <p:cNvPicPr/>
          <p:nvPr/>
        </p:nvPicPr>
        <p:blipFill>
          <a:blip r:embed="rId2"/>
          <a:srcRect/>
          <a:stretch>
            <a:fillRect/>
          </a:stretch>
        </p:blipFill>
        <p:spPr bwMode="auto">
          <a:xfrm>
            <a:off x="2848610" y="1455102"/>
            <a:ext cx="3446780" cy="3947795"/>
          </a:xfrm>
          <a:prstGeom prst="rect">
            <a:avLst/>
          </a:prstGeom>
          <a:noFill/>
          <a:ln w="9525">
            <a:noFill/>
            <a:miter lim="800000"/>
            <a:headEnd/>
            <a:tailEnd/>
          </a:ln>
        </p:spPr>
      </p:pic>
    </p:spTree>
    <p:extLst>
      <p:ext uri="{BB962C8B-B14F-4D97-AF65-F5344CB8AC3E}">
        <p14:creationId xmlns:p14="http://schemas.microsoft.com/office/powerpoint/2010/main" xmlns="" val="20967892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DE1E1EBF-0CC6-4980-8CA9-12750725AE83}"/>
              </a:ext>
            </a:extLst>
          </p:cNvPr>
          <p:cNvSpPr>
            <a:spLocks noGrp="1" noChangeArrowheads="1"/>
          </p:cNvSpPr>
          <p:nvPr>
            <p:ph type="title"/>
          </p:nvPr>
        </p:nvSpPr>
        <p:spPr/>
        <p:txBody>
          <a:bodyPr/>
          <a:lstStyle/>
          <a:p>
            <a:r>
              <a:rPr lang="en-US" altLang="en-US" dirty="0"/>
              <a:t>Set Operations</a:t>
            </a:r>
          </a:p>
        </p:txBody>
      </p:sp>
      <p:sp>
        <p:nvSpPr>
          <p:cNvPr id="98307" name="Rectangle 3">
            <a:extLst>
              <a:ext uri="{FF2B5EF4-FFF2-40B4-BE49-F238E27FC236}">
                <a16:creationId xmlns:a16="http://schemas.microsoft.com/office/drawing/2014/main" xmlns="" id="{0A917A79-DD84-4704-BB0D-A79F5D91B646}"/>
              </a:ext>
            </a:extLst>
          </p:cNvPr>
          <p:cNvSpPr>
            <a:spLocks noGrp="1" noChangeArrowheads="1"/>
          </p:cNvSpPr>
          <p:nvPr>
            <p:ph type="body" idx="1"/>
          </p:nvPr>
        </p:nvSpPr>
        <p:spPr/>
        <p:txBody>
          <a:bodyPr/>
          <a:lstStyle/>
          <a:p>
            <a:r>
              <a:rPr lang="en-US" altLang="en-US" dirty="0"/>
              <a:t>The set operations </a:t>
            </a:r>
            <a:r>
              <a:rPr lang="en-US" altLang="en-US" b="1" dirty="0"/>
              <a:t>union, intersect, </a:t>
            </a:r>
            <a:r>
              <a:rPr lang="en-US" altLang="en-US" dirty="0"/>
              <a:t>and </a:t>
            </a:r>
            <a:r>
              <a:rPr lang="en-US" altLang="en-US" b="1" dirty="0"/>
              <a:t>except </a:t>
            </a:r>
            <a:r>
              <a:rPr lang="en-US" altLang="en-US" dirty="0"/>
              <a:t>operate on relations and correspond to the relational algebra operations </a:t>
            </a:r>
            <a:r>
              <a:rPr lang="en-US" altLang="en-US" dirty="0">
                <a:sym typeface="Symbol" panose="05050102010706020507" pitchFamily="18" charset="2"/>
              </a:rPr>
              <a:t></a:t>
            </a:r>
          </a:p>
          <a:p>
            <a:r>
              <a:rPr lang="en-US" altLang="en-US" dirty="0">
                <a:sym typeface="Symbol" panose="05050102010706020507" pitchFamily="18" charset="2"/>
              </a:rPr>
              <a:t>Each of the above operations automatically eliminates duplicates; to retain all duplicates use the corresponding multiset versions </a:t>
            </a:r>
            <a:r>
              <a:rPr lang="en-US" altLang="en-US" b="1" dirty="0">
                <a:sym typeface="Symbol" panose="05050102010706020507" pitchFamily="18" charset="2"/>
              </a:rPr>
              <a:t>union all, intersect all </a:t>
            </a:r>
            <a:r>
              <a:rPr lang="en-US" altLang="en-US" dirty="0">
                <a:sym typeface="Symbol" panose="05050102010706020507" pitchFamily="18" charset="2"/>
              </a:rPr>
              <a:t>and </a:t>
            </a:r>
            <a:r>
              <a:rPr lang="en-US" altLang="en-US" b="1" dirty="0">
                <a:sym typeface="Symbol" panose="05050102010706020507" pitchFamily="18" charset="2"/>
              </a:rPr>
              <a:t>except all.</a:t>
            </a:r>
            <a:r>
              <a:rPr lang="en-US" altLang="en-US" sz="1800" b="1" dirty="0">
                <a:sym typeface="Symbol" panose="05050102010706020507" pitchFamily="18" charset="2"/>
              </a:rPr>
              <a:t/>
            </a:r>
            <a:br>
              <a:rPr lang="en-US" altLang="en-US" sz="1800" b="1" dirty="0">
                <a:sym typeface="Symbol" panose="05050102010706020507" pitchFamily="18" charset="2"/>
              </a:rPr>
            </a:br>
            <a:r>
              <a:rPr lang="en-US" altLang="en-US" sz="1800" dirty="0">
                <a:sym typeface="Symbol" panose="05050102010706020507" pitchFamily="18" charset="2"/>
              </a:rPr>
              <a:t/>
            </a:r>
            <a:br>
              <a:rPr lang="en-US" altLang="en-US" sz="1800" dirty="0">
                <a:sym typeface="Symbol" panose="05050102010706020507" pitchFamily="18" charset="2"/>
              </a:rPr>
            </a:br>
            <a:endParaRPr lang="en-US" altLang="en-US" sz="1500" dirty="0"/>
          </a:p>
        </p:txBody>
      </p:sp>
      <p:sp>
        <p:nvSpPr>
          <p:cNvPr id="4" name="Footer Placeholder 4">
            <a:extLst>
              <a:ext uri="{FF2B5EF4-FFF2-40B4-BE49-F238E27FC236}">
                <a16:creationId xmlns:a16="http://schemas.microsoft.com/office/drawing/2014/main" xmlns="" id="{55F82C4E-E44B-4C07-98DA-6CD3E70805A6}"/>
              </a:ext>
            </a:extLst>
          </p:cNvPr>
          <p:cNvSpPr>
            <a:spLocks noGrp="1"/>
          </p:cNvSpPr>
          <p:nvPr>
            <p:ph type="ftr" sz="quarter" idx="11"/>
          </p:nvPr>
        </p:nvSpPr>
        <p:spPr>
          <a:xfrm>
            <a:off x="3124200" y="6356350"/>
            <a:ext cx="2895600" cy="365125"/>
          </a:xfrm>
        </p:spPr>
        <p:txBody>
          <a:bodyPr/>
          <a:lstStyle/>
          <a:p>
            <a:r>
              <a:rPr lang="en-US" dirty="0"/>
              <a:t>Unit 3 DBMS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400" dirty="0"/>
              <a:t>Union:</a:t>
            </a:r>
          </a:p>
          <a:p>
            <a:r>
              <a:rPr lang="en-US" sz="3400" dirty="0"/>
              <a:t>Union</a:t>
            </a:r>
          </a:p>
          <a:p>
            <a:r>
              <a:rPr lang="en-US" sz="3400" dirty="0"/>
              <a:t>The SQL Union operation is used to combine the result of two or more SQL SELECT queries.</a:t>
            </a:r>
          </a:p>
          <a:p>
            <a:r>
              <a:rPr lang="en-US" sz="3400" dirty="0"/>
              <a:t>In the union operation, all the number of </a:t>
            </a:r>
            <a:r>
              <a:rPr lang="en-US" sz="3400" dirty="0" err="1"/>
              <a:t>datatype</a:t>
            </a:r>
            <a:r>
              <a:rPr lang="en-US" sz="3400" dirty="0"/>
              <a:t> and columns must be same in both the tables on which UNION operation is being applied.</a:t>
            </a:r>
          </a:p>
          <a:p>
            <a:r>
              <a:rPr lang="en-US" sz="3400" dirty="0"/>
              <a:t>The union operation eliminates the duplicate rows from its </a:t>
            </a:r>
            <a:r>
              <a:rPr lang="en-US" sz="3400" dirty="0" err="1"/>
              <a:t>resultset</a:t>
            </a:r>
            <a:r>
              <a:rPr lang="en-US" sz="3400" dirty="0"/>
              <a:t>.</a:t>
            </a:r>
          </a:p>
          <a:p>
            <a:pPr>
              <a:buNone/>
            </a:pPr>
            <a:r>
              <a:rPr lang="en-US" sz="3400" dirty="0">
                <a:solidFill>
                  <a:srgbClr val="FF0000"/>
                </a:solidFill>
              </a:rPr>
              <a:t>Syntax:</a:t>
            </a:r>
          </a:p>
          <a:p>
            <a:pPr>
              <a:buNone/>
            </a:pPr>
            <a:r>
              <a:rPr lang="en-US" sz="3400" dirty="0"/>
              <a:t>SELECT </a:t>
            </a:r>
            <a:r>
              <a:rPr lang="en-US" sz="3400" dirty="0" err="1"/>
              <a:t>column_name</a:t>
            </a:r>
            <a:r>
              <a:rPr lang="en-US" sz="3400" dirty="0"/>
              <a:t> FROM table1  </a:t>
            </a:r>
          </a:p>
          <a:p>
            <a:pPr>
              <a:buNone/>
            </a:pPr>
            <a:r>
              <a:rPr lang="en-US" sz="3400" dirty="0"/>
              <a:t>UNION  </a:t>
            </a:r>
          </a:p>
          <a:p>
            <a:pPr>
              <a:buNone/>
            </a:pPr>
            <a:r>
              <a:rPr lang="en-US" sz="3400" dirty="0"/>
              <a:t>SELECT </a:t>
            </a:r>
            <a:r>
              <a:rPr lang="en-US" sz="3400" dirty="0" err="1"/>
              <a:t>column_name</a:t>
            </a:r>
            <a:r>
              <a:rPr lang="en-US" sz="3400" dirty="0"/>
              <a:t> FROM table2;  </a:t>
            </a:r>
          </a:p>
          <a:p>
            <a:pPr>
              <a:buNone/>
            </a:pPr>
            <a:endParaRPr lang="en-US" dirty="0"/>
          </a:p>
          <a:p>
            <a:pPr>
              <a:buNone/>
            </a:pP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Union All</a:t>
            </a:r>
          </a:p>
          <a:p>
            <a:r>
              <a:rPr lang="en-US" dirty="0"/>
              <a:t>Union All operation is equal to the Union operation. It returns the set without removing duplication and sorting the data.</a:t>
            </a:r>
          </a:p>
          <a:p>
            <a:r>
              <a:rPr lang="en-US" b="1" dirty="0"/>
              <a:t>Syntax:</a:t>
            </a:r>
            <a:endParaRPr lang="en-US" dirty="0"/>
          </a:p>
          <a:p>
            <a:pPr>
              <a:buNone/>
            </a:pPr>
            <a:r>
              <a:rPr lang="en-US" dirty="0"/>
              <a:t>SELECT </a:t>
            </a:r>
            <a:r>
              <a:rPr lang="en-US" dirty="0" err="1"/>
              <a:t>column_name</a:t>
            </a:r>
            <a:r>
              <a:rPr lang="en-US" dirty="0"/>
              <a:t> FROM table1  </a:t>
            </a:r>
          </a:p>
          <a:p>
            <a:pPr>
              <a:buNone/>
            </a:pPr>
            <a:r>
              <a:rPr lang="en-US" dirty="0"/>
              <a:t>UNION ALL  </a:t>
            </a:r>
          </a:p>
          <a:p>
            <a:pPr>
              <a:buNone/>
            </a:pPr>
            <a:r>
              <a:rPr lang="en-US" dirty="0"/>
              <a:t>SELECT </a:t>
            </a:r>
            <a:r>
              <a:rPr lang="en-US" dirty="0" err="1"/>
              <a:t>column_name</a:t>
            </a:r>
            <a:r>
              <a:rPr lang="en-US" dirty="0"/>
              <a:t> FROM table2;  </a:t>
            </a:r>
          </a:p>
          <a:p>
            <a:pPr>
              <a:buNone/>
            </a:pP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Intersect</a:t>
            </a:r>
          </a:p>
          <a:p>
            <a:r>
              <a:rPr lang="en-US" dirty="0"/>
              <a:t>It is used to combine two SELECT statements. The Intersect operation returns the common rows from both the SELECT statements.</a:t>
            </a:r>
          </a:p>
          <a:p>
            <a:r>
              <a:rPr lang="en-US" dirty="0"/>
              <a:t>In the Intersect operation, the number of </a:t>
            </a:r>
            <a:r>
              <a:rPr lang="en-US" dirty="0" err="1"/>
              <a:t>datatype</a:t>
            </a:r>
            <a:r>
              <a:rPr lang="en-US" dirty="0"/>
              <a:t> and columns must be the same.</a:t>
            </a:r>
          </a:p>
          <a:p>
            <a:r>
              <a:rPr lang="en-US" dirty="0"/>
              <a:t>It has no duplicates and it arranges the data in ascending order by default.</a:t>
            </a:r>
          </a:p>
          <a:p>
            <a:r>
              <a:rPr lang="en-US" b="1" dirty="0"/>
              <a:t>Syntax</a:t>
            </a:r>
            <a:endParaRPr lang="en-US" dirty="0"/>
          </a:p>
          <a:p>
            <a:pPr>
              <a:buNone/>
            </a:pPr>
            <a:r>
              <a:rPr lang="en-US" dirty="0"/>
              <a:t>SELECT </a:t>
            </a:r>
            <a:r>
              <a:rPr lang="en-US" dirty="0" err="1"/>
              <a:t>column_name</a:t>
            </a:r>
            <a:r>
              <a:rPr lang="en-US" dirty="0"/>
              <a:t> FROM table1  </a:t>
            </a:r>
          </a:p>
          <a:p>
            <a:pPr>
              <a:buNone/>
            </a:pPr>
            <a:r>
              <a:rPr lang="en-US" dirty="0"/>
              <a:t>INTERSECT  </a:t>
            </a:r>
          </a:p>
          <a:p>
            <a:pPr>
              <a:buNone/>
            </a:pPr>
            <a:r>
              <a:rPr lang="en-US" dirty="0"/>
              <a:t>SELECT </a:t>
            </a:r>
            <a:r>
              <a:rPr lang="en-US" dirty="0" err="1"/>
              <a:t>column_name</a:t>
            </a:r>
            <a:r>
              <a:rPr lang="en-US" dirty="0"/>
              <a:t> FROM table2;  </a:t>
            </a:r>
          </a:p>
          <a:p>
            <a:endParaRPr lang="en-US" dirty="0"/>
          </a:p>
          <a:p>
            <a:pPr>
              <a:buNone/>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Except:</a:t>
            </a:r>
          </a:p>
          <a:p>
            <a:pPr fontAlgn="base"/>
            <a:r>
              <a:rPr lang="en-US" dirty="0"/>
              <a:t>This set operator is availed to retrieve the information of one table which is not available in another table.</a:t>
            </a:r>
          </a:p>
          <a:p>
            <a:pPr fontAlgn="base"/>
            <a:r>
              <a:rPr lang="en-US" dirty="0"/>
              <a:t>Syntax:</a:t>
            </a:r>
          </a:p>
          <a:p>
            <a:pPr>
              <a:buNone/>
            </a:pPr>
            <a:r>
              <a:rPr lang="en-US" dirty="0"/>
              <a:t>SELECT </a:t>
            </a:r>
            <a:r>
              <a:rPr lang="en-US" dirty="0" err="1"/>
              <a:t>column_name</a:t>
            </a:r>
            <a:r>
              <a:rPr lang="en-US" dirty="0"/>
              <a:t> FROM table1  </a:t>
            </a:r>
          </a:p>
          <a:p>
            <a:pPr>
              <a:buNone/>
            </a:pPr>
            <a:r>
              <a:rPr lang="en-US" dirty="0"/>
              <a:t>   EXCEPT</a:t>
            </a:r>
          </a:p>
          <a:p>
            <a:pPr>
              <a:buNone/>
            </a:pPr>
            <a:r>
              <a:rPr lang="en-US" dirty="0"/>
              <a:t>SELECT </a:t>
            </a:r>
            <a:r>
              <a:rPr lang="en-US" dirty="0" err="1"/>
              <a:t>column_name</a:t>
            </a:r>
            <a:r>
              <a:rPr lang="en-US" dirty="0"/>
              <a:t> FROM table2;  </a:t>
            </a:r>
          </a:p>
          <a:p>
            <a:pPr>
              <a:buNone/>
            </a:pPr>
            <a:r>
              <a:rPr lang="en-US" dirty="0">
                <a:hlinkClick r:id="rId2"/>
              </a:rPr>
              <a:t/>
            </a:r>
            <a:br>
              <a:rPr lang="en-US" dirty="0">
                <a:hlinkClick r:id="rId2"/>
              </a:rPr>
            </a:b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0"/>
            <a:ext cx="8229600" cy="4525963"/>
          </a:xfrm>
        </p:spPr>
        <p:txBody>
          <a:bodyPr/>
          <a:lstStyle/>
          <a:p>
            <a:pPr>
              <a:buNone/>
            </a:pPr>
            <a:r>
              <a:rPr lang="en-US" dirty="0"/>
              <a:t>Depositor table</a:t>
            </a:r>
          </a:p>
        </p:txBody>
      </p:sp>
      <p:graphicFrame>
        <p:nvGraphicFramePr>
          <p:cNvPr id="4" name="Table 3"/>
          <p:cNvGraphicFramePr>
            <a:graphicFrameLocks noGrp="1"/>
          </p:cNvGraphicFramePr>
          <p:nvPr/>
        </p:nvGraphicFramePr>
        <p:xfrm>
          <a:off x="1643042" y="1285860"/>
          <a:ext cx="4572000" cy="181880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392909">
                <a:tc>
                  <a:txBody>
                    <a:bodyPr/>
                    <a:lstStyle/>
                    <a:p>
                      <a:r>
                        <a:rPr lang="en-US" dirty="0"/>
                        <a:t>Customer id</a:t>
                      </a:r>
                    </a:p>
                  </a:txBody>
                  <a:tcPr/>
                </a:tc>
                <a:tc>
                  <a:txBody>
                    <a:bodyPr/>
                    <a:lstStyle/>
                    <a:p>
                      <a:r>
                        <a:rPr lang="en-US" dirty="0"/>
                        <a:t>Customer</a:t>
                      </a:r>
                      <a:r>
                        <a:rPr lang="en-US" baseline="0" dirty="0"/>
                        <a:t> name</a:t>
                      </a:r>
                      <a:endParaRPr lang="en-US" dirty="0"/>
                    </a:p>
                  </a:txBody>
                  <a:tcPr/>
                </a:tc>
                <a:tc>
                  <a:txBody>
                    <a:bodyPr/>
                    <a:lstStyle/>
                    <a:p>
                      <a:r>
                        <a:rPr lang="en-US" dirty="0"/>
                        <a:t>amount</a:t>
                      </a:r>
                    </a:p>
                  </a:txBody>
                  <a:tcPr/>
                </a:tc>
                <a:extLst>
                  <a:ext uri="{0D108BD9-81ED-4DB2-BD59-A6C34878D82A}">
                    <a16:rowId xmlns:a16="http://schemas.microsoft.com/office/drawing/2014/main" xmlns="" val="10000"/>
                  </a:ext>
                </a:extLst>
              </a:tr>
              <a:tr h="392909">
                <a:tc>
                  <a:txBody>
                    <a:bodyPr/>
                    <a:lstStyle/>
                    <a:p>
                      <a:r>
                        <a:rPr lang="en-US" dirty="0"/>
                        <a:t>101</a:t>
                      </a:r>
                    </a:p>
                  </a:txBody>
                  <a:tcPr/>
                </a:tc>
                <a:tc>
                  <a:txBody>
                    <a:bodyPr/>
                    <a:lstStyle/>
                    <a:p>
                      <a:r>
                        <a:rPr lang="en-US" dirty="0" err="1"/>
                        <a:t>aakash</a:t>
                      </a:r>
                      <a:endParaRPr lang="en-US" dirty="0"/>
                    </a:p>
                  </a:txBody>
                  <a:tcPr/>
                </a:tc>
                <a:tc>
                  <a:txBody>
                    <a:bodyPr/>
                    <a:lstStyle/>
                    <a:p>
                      <a:r>
                        <a:rPr lang="en-US" dirty="0"/>
                        <a:t>100000</a:t>
                      </a:r>
                    </a:p>
                  </a:txBody>
                  <a:tcPr/>
                </a:tc>
                <a:extLst>
                  <a:ext uri="{0D108BD9-81ED-4DB2-BD59-A6C34878D82A}">
                    <a16:rowId xmlns:a16="http://schemas.microsoft.com/office/drawing/2014/main" xmlns="" val="10001"/>
                  </a:ext>
                </a:extLst>
              </a:tr>
              <a:tr h="392909">
                <a:tc>
                  <a:txBody>
                    <a:bodyPr/>
                    <a:lstStyle/>
                    <a:p>
                      <a:r>
                        <a:rPr lang="en-US" dirty="0"/>
                        <a:t>102</a:t>
                      </a:r>
                    </a:p>
                  </a:txBody>
                  <a:tcPr/>
                </a:tc>
                <a:tc>
                  <a:txBody>
                    <a:bodyPr/>
                    <a:lstStyle/>
                    <a:p>
                      <a:r>
                        <a:rPr lang="en-US" dirty="0" err="1"/>
                        <a:t>balaji</a:t>
                      </a:r>
                      <a:endParaRPr lang="en-US" dirty="0"/>
                    </a:p>
                  </a:txBody>
                  <a:tcPr/>
                </a:tc>
                <a:tc>
                  <a:txBody>
                    <a:bodyPr/>
                    <a:lstStyle/>
                    <a:p>
                      <a:r>
                        <a:rPr lang="en-US" dirty="0"/>
                        <a:t>200000</a:t>
                      </a:r>
                    </a:p>
                  </a:txBody>
                  <a:tcPr/>
                </a:tc>
                <a:extLst>
                  <a:ext uri="{0D108BD9-81ED-4DB2-BD59-A6C34878D82A}">
                    <a16:rowId xmlns:a16="http://schemas.microsoft.com/office/drawing/2014/main" xmlns="" val="10002"/>
                  </a:ext>
                </a:extLst>
              </a:tr>
              <a:tr h="392909">
                <a:tc>
                  <a:txBody>
                    <a:bodyPr/>
                    <a:lstStyle/>
                    <a:p>
                      <a:r>
                        <a:rPr lang="en-US" dirty="0"/>
                        <a:t>103</a:t>
                      </a:r>
                    </a:p>
                  </a:txBody>
                  <a:tcPr/>
                </a:tc>
                <a:tc>
                  <a:txBody>
                    <a:bodyPr/>
                    <a:lstStyle/>
                    <a:p>
                      <a:r>
                        <a:rPr lang="en-US" dirty="0" err="1"/>
                        <a:t>sundar</a:t>
                      </a:r>
                      <a:endParaRPr lang="en-US" dirty="0"/>
                    </a:p>
                  </a:txBody>
                  <a:tcPr/>
                </a:tc>
                <a:tc>
                  <a:txBody>
                    <a:bodyPr/>
                    <a:lstStyle/>
                    <a:p>
                      <a:r>
                        <a:rPr lang="en-US" dirty="0"/>
                        <a:t>300000</a:t>
                      </a:r>
                    </a:p>
                  </a:txBody>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nvGraphicFramePr>
        <p:xfrm>
          <a:off x="1785918" y="4000504"/>
          <a:ext cx="4572000" cy="1737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339331">
                <a:tc>
                  <a:txBody>
                    <a:bodyPr/>
                    <a:lstStyle/>
                    <a:p>
                      <a:r>
                        <a:rPr lang="en-US" dirty="0"/>
                        <a:t>Customer id</a:t>
                      </a:r>
                    </a:p>
                  </a:txBody>
                  <a:tcPr/>
                </a:tc>
                <a:tc>
                  <a:txBody>
                    <a:bodyPr/>
                    <a:lstStyle/>
                    <a:p>
                      <a:r>
                        <a:rPr lang="en-US" dirty="0"/>
                        <a:t>Customer</a:t>
                      </a:r>
                      <a:r>
                        <a:rPr lang="en-US" baseline="0" dirty="0"/>
                        <a:t> name</a:t>
                      </a:r>
                      <a:endParaRPr lang="en-US" dirty="0"/>
                    </a:p>
                  </a:txBody>
                  <a:tcPr/>
                </a:tc>
                <a:tc>
                  <a:txBody>
                    <a:bodyPr/>
                    <a:lstStyle/>
                    <a:p>
                      <a:r>
                        <a:rPr lang="en-US" dirty="0"/>
                        <a:t>amount</a:t>
                      </a:r>
                    </a:p>
                  </a:txBody>
                  <a:tcPr/>
                </a:tc>
                <a:extLst>
                  <a:ext uri="{0D108BD9-81ED-4DB2-BD59-A6C34878D82A}">
                    <a16:rowId xmlns:a16="http://schemas.microsoft.com/office/drawing/2014/main" xmlns="" val="10000"/>
                  </a:ext>
                </a:extLst>
              </a:tr>
              <a:tr h="339331">
                <a:tc>
                  <a:txBody>
                    <a:bodyPr/>
                    <a:lstStyle/>
                    <a:p>
                      <a:r>
                        <a:rPr lang="en-US" dirty="0"/>
                        <a:t>104</a:t>
                      </a:r>
                    </a:p>
                  </a:txBody>
                  <a:tcPr/>
                </a:tc>
                <a:tc>
                  <a:txBody>
                    <a:bodyPr/>
                    <a:lstStyle/>
                    <a:p>
                      <a:r>
                        <a:rPr lang="en-US" dirty="0" err="1"/>
                        <a:t>jaishri</a:t>
                      </a:r>
                      <a:endParaRPr lang="en-US" dirty="0"/>
                    </a:p>
                  </a:txBody>
                  <a:tcPr/>
                </a:tc>
                <a:tc>
                  <a:txBody>
                    <a:bodyPr/>
                    <a:lstStyle/>
                    <a:p>
                      <a:r>
                        <a:rPr lang="en-US" dirty="0"/>
                        <a:t>500000</a:t>
                      </a:r>
                    </a:p>
                  </a:txBody>
                  <a:tcPr/>
                </a:tc>
                <a:extLst>
                  <a:ext uri="{0D108BD9-81ED-4DB2-BD59-A6C34878D82A}">
                    <a16:rowId xmlns:a16="http://schemas.microsoft.com/office/drawing/2014/main" xmlns="" val="10001"/>
                  </a:ext>
                </a:extLst>
              </a:tr>
              <a:tr h="339331">
                <a:tc>
                  <a:txBody>
                    <a:bodyPr/>
                    <a:lstStyle/>
                    <a:p>
                      <a:r>
                        <a:rPr lang="en-US" dirty="0"/>
                        <a:t>102</a:t>
                      </a:r>
                    </a:p>
                  </a:txBody>
                  <a:tcPr/>
                </a:tc>
                <a:tc>
                  <a:txBody>
                    <a:bodyPr/>
                    <a:lstStyle/>
                    <a:p>
                      <a:r>
                        <a:rPr lang="en-US" dirty="0" err="1"/>
                        <a:t>balaji</a:t>
                      </a:r>
                      <a:endParaRPr lang="en-US" dirty="0"/>
                    </a:p>
                  </a:txBody>
                  <a:tcPr/>
                </a:tc>
                <a:tc>
                  <a:txBody>
                    <a:bodyPr/>
                    <a:lstStyle/>
                    <a:p>
                      <a:r>
                        <a:rPr lang="en-US" dirty="0"/>
                        <a:t>200000</a:t>
                      </a:r>
                    </a:p>
                  </a:txBody>
                  <a:tcPr/>
                </a:tc>
                <a:extLst>
                  <a:ext uri="{0D108BD9-81ED-4DB2-BD59-A6C34878D82A}">
                    <a16:rowId xmlns:a16="http://schemas.microsoft.com/office/drawing/2014/main" xmlns="" val="10002"/>
                  </a:ext>
                </a:extLst>
              </a:tr>
              <a:tr h="339331">
                <a:tc>
                  <a:txBody>
                    <a:bodyPr/>
                    <a:lstStyle/>
                    <a:p>
                      <a:r>
                        <a:rPr lang="en-US" dirty="0"/>
                        <a:t>106</a:t>
                      </a:r>
                    </a:p>
                  </a:txBody>
                  <a:tcPr/>
                </a:tc>
                <a:tc>
                  <a:txBody>
                    <a:bodyPr/>
                    <a:lstStyle/>
                    <a:p>
                      <a:r>
                        <a:rPr lang="en-US" dirty="0" err="1"/>
                        <a:t>rengaraj</a:t>
                      </a:r>
                      <a:endParaRPr lang="en-US" dirty="0"/>
                    </a:p>
                  </a:txBody>
                  <a:tcPr/>
                </a:tc>
                <a:tc>
                  <a:txBody>
                    <a:bodyPr/>
                    <a:lstStyle/>
                    <a:p>
                      <a:r>
                        <a:rPr lang="en-US" dirty="0"/>
                        <a:t>700000</a:t>
                      </a:r>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571472" y="3357562"/>
            <a:ext cx="3286148" cy="584775"/>
          </a:xfrm>
          <a:prstGeom prst="rect">
            <a:avLst/>
          </a:prstGeom>
        </p:spPr>
        <p:txBody>
          <a:bodyPr wrap="square">
            <a:spAutoFit/>
          </a:bodyPr>
          <a:lstStyle/>
          <a:p>
            <a:pPr>
              <a:buNone/>
            </a:pPr>
            <a:r>
              <a:rPr lang="en-US" sz="3200" dirty="0" smtClean="0"/>
              <a:t>Borrower table</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Fixed Length</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Occupies the same length of space in memory no matter 	how much data is stored in them.</a:t>
            </a:r>
          </a:p>
          <a:p>
            <a:pPr marL="609600" indent="-609600" algn="just"/>
            <a:r>
              <a:rPr lang="en-US" sz="2400" b="1" dirty="0">
                <a:latin typeface="Times New Roman" pitchFamily="18" charset="0"/>
                <a:cs typeface="Times New Roman" pitchFamily="18" charset="0"/>
              </a:rPr>
              <a:t>Syntax:</a:t>
            </a:r>
          </a:p>
          <a:p>
            <a:pPr marL="1100138" lvl="1" indent="-533400" algn="just">
              <a:buNone/>
            </a:pPr>
            <a:r>
              <a:rPr lang="en-US" sz="2400" dirty="0">
                <a:latin typeface="Times New Roman" pitchFamily="18" charset="0"/>
                <a:cs typeface="Times New Roman" pitchFamily="18" charset="0"/>
              </a:rPr>
              <a:t>char(n) where n is the length of the String</a:t>
            </a:r>
          </a:p>
          <a:p>
            <a:pPr marL="1100138" lvl="1" indent="-533400" algn="just">
              <a:buNone/>
            </a:pPr>
            <a:r>
              <a:rPr lang="en-US" sz="2400" dirty="0">
                <a:latin typeface="Times New Roman" pitchFamily="18" charset="0"/>
                <a:cs typeface="Times New Roman" pitchFamily="18" charset="0"/>
              </a:rPr>
              <a:t>e.g. name char(50</a:t>
            </a:r>
            <a:r>
              <a:rPr lang="en-US" sz="2400" dirty="0" smtClean="0">
                <a:latin typeface="Times New Roman" pitchFamily="18" charset="0"/>
                <a:cs typeface="Times New Roman" pitchFamily="18" charset="0"/>
              </a:rPr>
              <a:t>)</a:t>
            </a:r>
          </a:p>
          <a:p>
            <a:pPr marL="1100138" lvl="1" indent="-533400" algn="just">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Hariharan</a:t>
            </a:r>
            <a:r>
              <a:rPr lang="en-US" sz="2400" dirty="0" smtClean="0">
                <a:latin typeface="Times New Roman" pitchFamily="18" charset="0"/>
                <a:cs typeface="Times New Roman" pitchFamily="18" charset="0"/>
              </a:rPr>
              <a:t>’ – 9 length</a:t>
            </a:r>
          </a:p>
          <a:p>
            <a:pPr marL="1100138" lvl="1" indent="-533400" algn="just">
              <a:buNone/>
            </a:pPr>
            <a:r>
              <a:rPr lang="en-US" sz="2400" dirty="0" smtClean="0">
                <a:latin typeface="Times New Roman" pitchFamily="18" charset="0"/>
                <a:cs typeface="Times New Roman" pitchFamily="18" charset="0"/>
              </a:rPr>
              <a:t>41 – blank spaces</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609600" indent="-609600">
              <a:buNone/>
            </a:pPr>
            <a:endParaRPr lang="en-US" sz="2400" dirty="0">
              <a:cs typeface="Times New Roman" pitchFamily="18" charset="0"/>
            </a:endParaRPr>
          </a:p>
          <a:p>
            <a:pPr marL="609600" indent="-609600">
              <a:buNone/>
            </a:pPr>
            <a:endParaRPr lang="en-US" sz="2400" dirty="0">
              <a:cs typeface="Times New Roman" pitchFamily="18" charset="0"/>
            </a:endParaRP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4525963"/>
          </a:xfrm>
        </p:spPr>
        <p:txBody>
          <a:bodyPr>
            <a:normAutofit fontScale="85000" lnSpcReduction="20000"/>
          </a:bodyPr>
          <a:lstStyle/>
          <a:p>
            <a:pPr>
              <a:buNone/>
            </a:pPr>
            <a:r>
              <a:rPr lang="en-US" altLang="en-US" dirty="0"/>
              <a:t>Union:</a:t>
            </a:r>
          </a:p>
          <a:p>
            <a:pPr>
              <a:buNone/>
            </a:pPr>
            <a:r>
              <a:rPr lang="en-US" altLang="en-US" dirty="0"/>
              <a:t>Find all customers who have a loan, an account, or both:</a:t>
            </a:r>
          </a:p>
          <a:p>
            <a:pPr>
              <a:buNone/>
            </a:pPr>
            <a:r>
              <a:rPr kumimoji="1" lang="en-US" altLang="en-US" b="1" dirty="0">
                <a:latin typeface="Helvetica" panose="020B0604020202020204" pitchFamily="34" charset="0"/>
              </a:rPr>
              <a:t>(select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 </a:t>
            </a:r>
            <a:r>
              <a:rPr kumimoji="1" lang="en-US" altLang="en-US" i="1" dirty="0">
                <a:latin typeface="Helvetica" panose="020B0604020202020204" pitchFamily="34" charset="0"/>
              </a:rPr>
              <a:t>depositor</a:t>
            </a:r>
            <a:r>
              <a:rPr kumimoji="1" lang="en-US" altLang="en-US" dirty="0">
                <a:latin typeface="Helvetica" panose="020B0604020202020204" pitchFamily="34" charset="0"/>
              </a:rPr>
              <a:t>)</a:t>
            </a:r>
            <a:br>
              <a:rPr kumimoji="1" lang="en-US" altLang="en-US" dirty="0">
                <a:latin typeface="Helvetica" panose="020B0604020202020204" pitchFamily="34" charset="0"/>
              </a:rPr>
            </a:br>
            <a:r>
              <a:rPr kumimoji="1" lang="en-US" altLang="en-US" dirty="0">
                <a:latin typeface="Helvetica" panose="020B0604020202020204" pitchFamily="34" charset="0"/>
              </a:rPr>
              <a:t>	</a:t>
            </a:r>
            <a:r>
              <a:rPr kumimoji="1" lang="en-US" altLang="en-US" b="1" dirty="0">
                <a:latin typeface="Helvetica" panose="020B0604020202020204" pitchFamily="34" charset="0"/>
              </a:rPr>
              <a:t>union</a:t>
            </a:r>
            <a:br>
              <a:rPr kumimoji="1" lang="en-US" altLang="en-US" b="1" dirty="0">
                <a:latin typeface="Helvetica" panose="020B0604020202020204" pitchFamily="34" charset="0"/>
              </a:rPr>
            </a:br>
            <a:r>
              <a:rPr kumimoji="1" lang="en-US" altLang="en-US" b="1" dirty="0">
                <a:latin typeface="Helvetica" panose="020B0604020202020204" pitchFamily="34" charset="0"/>
              </a:rPr>
              <a:t>	(select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a:t>
            </a:r>
            <a:r>
              <a:rPr kumimoji="1" lang="en-US" altLang="en-US" i="1" dirty="0">
                <a:latin typeface="Helvetica" panose="020B0604020202020204" pitchFamily="34" charset="0"/>
              </a:rPr>
              <a:t> borrower)</a:t>
            </a:r>
            <a:endParaRPr lang="en-US" altLang="en-US" sz="2800" dirty="0">
              <a:latin typeface="Times New Roman" panose="02020603050405020304" pitchFamily="18" charset="0"/>
            </a:endParaRPr>
          </a:p>
          <a:p>
            <a:pPr>
              <a:buNone/>
            </a:pPr>
            <a:r>
              <a:rPr lang="en-US" altLang="en-US" dirty="0"/>
              <a:t>Output:</a:t>
            </a:r>
          </a:p>
          <a:p>
            <a:pPr>
              <a:buNone/>
            </a:pPr>
            <a:r>
              <a:rPr lang="en-US" altLang="en-US" dirty="0" err="1"/>
              <a:t>Aakash</a:t>
            </a:r>
            <a:endParaRPr lang="en-US" altLang="en-US" dirty="0"/>
          </a:p>
          <a:p>
            <a:pPr>
              <a:buNone/>
            </a:pPr>
            <a:r>
              <a:rPr lang="en-US" altLang="en-US" dirty="0" err="1"/>
              <a:t>Balaji</a:t>
            </a:r>
            <a:endParaRPr lang="en-US" altLang="en-US" dirty="0"/>
          </a:p>
          <a:p>
            <a:pPr>
              <a:buNone/>
            </a:pPr>
            <a:r>
              <a:rPr lang="en-US" altLang="en-US" dirty="0" err="1"/>
              <a:t>Sundar</a:t>
            </a:r>
            <a:endParaRPr lang="en-US" altLang="en-US" dirty="0"/>
          </a:p>
          <a:p>
            <a:pPr>
              <a:buNone/>
            </a:pPr>
            <a:r>
              <a:rPr lang="en-US" altLang="en-US" dirty="0" err="1"/>
              <a:t>Jaishri</a:t>
            </a:r>
            <a:endParaRPr lang="en-US" altLang="en-US" dirty="0"/>
          </a:p>
          <a:p>
            <a:pPr>
              <a:buNone/>
            </a:pPr>
            <a:r>
              <a:rPr lang="en-US" altLang="en-US" dirty="0" err="1"/>
              <a:t>rengaraj</a:t>
            </a:r>
            <a:endParaRPr lang="en-US" altLang="en-US" dirty="0"/>
          </a:p>
          <a:p>
            <a:pPr>
              <a:buNone/>
            </a:pP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4525963"/>
          </a:xfrm>
        </p:spPr>
        <p:txBody>
          <a:bodyPr/>
          <a:lstStyle/>
          <a:p>
            <a:pPr>
              <a:buNone/>
            </a:pPr>
            <a:r>
              <a:rPr lang="en-US" dirty="0"/>
              <a:t>Intersect</a:t>
            </a:r>
          </a:p>
          <a:p>
            <a:pPr>
              <a:buNone/>
            </a:pPr>
            <a:r>
              <a:rPr kumimoji="1" lang="en-US" altLang="en-US" dirty="0">
                <a:latin typeface="Helvetica" panose="020B0604020202020204" pitchFamily="34" charset="0"/>
              </a:rPr>
              <a:t> Find all customers who have both a loan and an account</a:t>
            </a:r>
          </a:p>
          <a:p>
            <a:pPr>
              <a:buNone/>
            </a:pPr>
            <a:r>
              <a:rPr kumimoji="1" lang="en-US" altLang="en-US" dirty="0">
                <a:latin typeface="Helvetica" panose="020B0604020202020204" pitchFamily="34" charset="0"/>
              </a:rPr>
              <a:t>(</a:t>
            </a:r>
            <a:r>
              <a:rPr kumimoji="1" lang="en-US" altLang="en-US" b="1" dirty="0">
                <a:latin typeface="Helvetica" panose="020B0604020202020204" pitchFamily="34" charset="0"/>
              </a:rPr>
              <a:t>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 </a:t>
            </a:r>
            <a:r>
              <a:rPr kumimoji="1" lang="en-US" altLang="en-US" i="1" dirty="0">
                <a:latin typeface="Helvetica" panose="020B0604020202020204" pitchFamily="34" charset="0"/>
              </a:rPr>
              <a:t>depositor</a:t>
            </a:r>
            <a:r>
              <a:rPr kumimoji="1" lang="en-US" altLang="en-US" dirty="0">
                <a:latin typeface="Helvetica" panose="020B0604020202020204" pitchFamily="34" charset="0"/>
              </a:rPr>
              <a:t>)</a:t>
            </a:r>
            <a:br>
              <a:rPr kumimoji="1" lang="en-US" altLang="en-US" dirty="0">
                <a:latin typeface="Helvetica" panose="020B0604020202020204" pitchFamily="34" charset="0"/>
              </a:rPr>
            </a:br>
            <a:r>
              <a:rPr kumimoji="1" lang="en-US" altLang="en-US" dirty="0">
                <a:latin typeface="Helvetica" panose="020B0604020202020204" pitchFamily="34" charset="0"/>
              </a:rPr>
              <a:t>	</a:t>
            </a:r>
            <a:r>
              <a:rPr kumimoji="1" lang="en-US" altLang="en-US" b="1" dirty="0">
                <a:latin typeface="Helvetica" panose="020B0604020202020204" pitchFamily="34" charset="0"/>
              </a:rPr>
              <a:t>intersect</a:t>
            </a:r>
            <a:br>
              <a:rPr kumimoji="1" lang="en-US" altLang="en-US" b="1" dirty="0">
                <a:latin typeface="Helvetica" panose="020B0604020202020204" pitchFamily="34" charset="0"/>
              </a:rPr>
            </a:br>
            <a:r>
              <a:rPr kumimoji="1" lang="en-US" altLang="en-US" b="1" dirty="0">
                <a:latin typeface="Helvetica" panose="020B0604020202020204" pitchFamily="34" charset="0"/>
              </a:rPr>
              <a:t>	(select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a:t>
            </a:r>
            <a:r>
              <a:rPr kumimoji="1" lang="en-US" altLang="en-US" i="1" dirty="0">
                <a:latin typeface="Helvetica" panose="020B0604020202020204" pitchFamily="34" charset="0"/>
              </a:rPr>
              <a:t> borrower)</a:t>
            </a:r>
            <a:endParaRPr lang="en-US" altLang="en-US" sz="2800" dirty="0">
              <a:latin typeface="Times New Roman" panose="02020603050405020304" pitchFamily="18" charset="0"/>
            </a:endParaRPr>
          </a:p>
          <a:p>
            <a:pPr>
              <a:buNone/>
            </a:pPr>
            <a:r>
              <a:rPr lang="en-US" dirty="0"/>
              <a:t>Output:</a:t>
            </a:r>
          </a:p>
          <a:p>
            <a:pPr>
              <a:buNone/>
            </a:pPr>
            <a:r>
              <a:rPr lang="en-US" dirty="0" err="1"/>
              <a:t>balaji</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4525963"/>
          </a:xfrm>
        </p:spPr>
        <p:txBody>
          <a:bodyPr/>
          <a:lstStyle/>
          <a:p>
            <a:pPr>
              <a:buNone/>
            </a:pPr>
            <a:r>
              <a:rPr lang="en-US" dirty="0"/>
              <a:t>Except:</a:t>
            </a:r>
          </a:p>
          <a:p>
            <a:pPr>
              <a:buNone/>
            </a:pPr>
            <a:r>
              <a:rPr kumimoji="1" lang="en-US" altLang="en-US" dirty="0">
                <a:latin typeface="Helvetica" panose="020B0604020202020204" pitchFamily="34" charset="0"/>
              </a:rPr>
              <a:t> Find all customers who have an account but no loan.</a:t>
            </a:r>
          </a:p>
          <a:p>
            <a:pPr>
              <a:lnSpc>
                <a:spcPct val="90000"/>
              </a:lnSpc>
              <a:spcBef>
                <a:spcPct val="35000"/>
              </a:spcBef>
              <a:buClr>
                <a:schemeClr val="tx2"/>
              </a:buClr>
              <a:buSzPct val="90000"/>
              <a:buNone/>
            </a:pPr>
            <a:r>
              <a:rPr kumimoji="1" lang="en-US" altLang="en-US" dirty="0">
                <a:latin typeface="Helvetica" panose="020B0604020202020204" pitchFamily="34" charset="0"/>
              </a:rPr>
              <a:t>(</a:t>
            </a:r>
            <a:r>
              <a:rPr kumimoji="1" lang="en-US" altLang="en-US" b="1" dirty="0">
                <a:latin typeface="Helvetica" panose="020B0604020202020204" pitchFamily="34" charset="0"/>
              </a:rPr>
              <a:t>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 </a:t>
            </a:r>
            <a:r>
              <a:rPr kumimoji="1" lang="en-US" altLang="en-US" i="1" dirty="0">
                <a:latin typeface="Helvetica" panose="020B0604020202020204" pitchFamily="34" charset="0"/>
              </a:rPr>
              <a:t>depositor</a:t>
            </a:r>
            <a:r>
              <a:rPr kumimoji="1" lang="en-US" altLang="en-US" dirty="0">
                <a:latin typeface="Helvetica" panose="020B0604020202020204" pitchFamily="34" charset="0"/>
              </a:rPr>
              <a:t>)</a:t>
            </a:r>
            <a:br>
              <a:rPr kumimoji="1" lang="en-US" altLang="en-US" dirty="0">
                <a:latin typeface="Helvetica" panose="020B0604020202020204" pitchFamily="34" charset="0"/>
              </a:rPr>
            </a:br>
            <a:r>
              <a:rPr kumimoji="1" lang="en-US" altLang="en-US" dirty="0">
                <a:latin typeface="Helvetica" panose="020B0604020202020204" pitchFamily="34" charset="0"/>
              </a:rPr>
              <a:t>	</a:t>
            </a:r>
            <a:r>
              <a:rPr kumimoji="1" lang="en-US" altLang="en-US" b="1" dirty="0">
                <a:latin typeface="Helvetica" panose="020B0604020202020204" pitchFamily="34" charset="0"/>
              </a:rPr>
              <a:t>except</a:t>
            </a:r>
            <a:br>
              <a:rPr kumimoji="1" lang="en-US" altLang="en-US" b="1" dirty="0">
                <a:latin typeface="Helvetica" panose="020B0604020202020204" pitchFamily="34" charset="0"/>
              </a:rPr>
            </a:br>
            <a:r>
              <a:rPr kumimoji="1" lang="en-US" altLang="en-US" b="1" dirty="0">
                <a:latin typeface="Helvetica" panose="020B0604020202020204" pitchFamily="34" charset="0"/>
              </a:rPr>
              <a:t>	(select</a:t>
            </a:r>
            <a:r>
              <a:rPr kumimoji="1" lang="en-US" altLang="en-US" dirty="0">
                <a:latin typeface="Helvetica" panose="020B0604020202020204" pitchFamily="34" charset="0"/>
              </a:rPr>
              <a:t> </a:t>
            </a:r>
            <a:r>
              <a:rPr kumimoji="1" lang="en-US" altLang="en-US" i="1" dirty="0">
                <a:latin typeface="Helvetica" panose="020B0604020202020204" pitchFamily="34" charset="0"/>
              </a:rPr>
              <a:t>customer-name </a:t>
            </a:r>
            <a:r>
              <a:rPr kumimoji="1" lang="en-US" altLang="en-US" b="1" dirty="0">
                <a:latin typeface="Helvetica" panose="020B0604020202020204" pitchFamily="34" charset="0"/>
              </a:rPr>
              <a:t>from</a:t>
            </a:r>
            <a:r>
              <a:rPr kumimoji="1" lang="en-US" altLang="en-US" i="1" dirty="0">
                <a:latin typeface="Helvetica" panose="020B0604020202020204" pitchFamily="34" charset="0"/>
              </a:rPr>
              <a:t> borrower)</a:t>
            </a:r>
            <a:endParaRPr kumimoji="1" lang="en-US" altLang="en-US" dirty="0">
              <a:latin typeface="Helvetica" panose="020B0604020202020204" pitchFamily="34" charset="0"/>
            </a:endParaRPr>
          </a:p>
          <a:p>
            <a:pPr>
              <a:spcBef>
                <a:spcPct val="0"/>
              </a:spcBef>
              <a:buNone/>
            </a:pPr>
            <a:r>
              <a:rPr lang="en-US" altLang="en-US" sz="2800" dirty="0">
                <a:latin typeface="Times New Roman" panose="02020603050405020304" pitchFamily="18" charset="0"/>
              </a:rPr>
              <a:t>Output:</a:t>
            </a:r>
          </a:p>
          <a:p>
            <a:pPr>
              <a:spcBef>
                <a:spcPct val="0"/>
              </a:spcBef>
              <a:buNone/>
            </a:pPr>
            <a:r>
              <a:rPr lang="en-US" altLang="en-US" sz="2800" dirty="0" err="1">
                <a:latin typeface="Times New Roman" panose="02020603050405020304" pitchFamily="18" charset="0"/>
              </a:rPr>
              <a:t>Aakash</a:t>
            </a:r>
            <a:endParaRPr lang="en-US" altLang="en-US" sz="2800" dirty="0">
              <a:latin typeface="Times New Roman" panose="02020603050405020304" pitchFamily="18" charset="0"/>
            </a:endParaRPr>
          </a:p>
          <a:p>
            <a:pPr>
              <a:spcBef>
                <a:spcPct val="0"/>
              </a:spcBef>
              <a:buNone/>
            </a:pPr>
            <a:r>
              <a:rPr lang="en-US" altLang="en-US" sz="2800" dirty="0" err="1">
                <a:latin typeface="Times New Roman" panose="02020603050405020304" pitchFamily="18" charset="0"/>
              </a:rPr>
              <a:t>sundar</a:t>
            </a:r>
            <a:endParaRPr lang="en-US" altLang="en-US" sz="2800" dirty="0">
              <a:latin typeface="Times New Roman" panose="02020603050405020304" pitchFamily="18" charset="0"/>
            </a:endParaRPr>
          </a:p>
          <a:p>
            <a:pPr>
              <a:buNone/>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Views</a:t>
            </a:r>
            <a:endParaRPr lang="en-US" dirty="0"/>
          </a:p>
        </p:txBody>
      </p:sp>
      <p:sp>
        <p:nvSpPr>
          <p:cNvPr id="3" name="Content Placeholder 2"/>
          <p:cNvSpPr>
            <a:spLocks noGrp="1"/>
          </p:cNvSpPr>
          <p:nvPr>
            <p:ph idx="1"/>
          </p:nvPr>
        </p:nvSpPr>
        <p:spPr/>
        <p:txBody>
          <a:bodyPr>
            <a:normAutofit/>
          </a:bodyPr>
          <a:lstStyle/>
          <a:p>
            <a:pPr>
              <a:tabLst>
                <a:tab pos="3205163" algn="ctr"/>
              </a:tabLst>
            </a:pPr>
            <a:r>
              <a:rPr lang="en-US" altLang="en-US" sz="2000" dirty="0"/>
              <a:t>It is not necessary for all users to see the entire logical model (that is, all the actual relations stored in the database.)</a:t>
            </a:r>
          </a:p>
          <a:p>
            <a:pPr>
              <a:tabLst>
                <a:tab pos="3205163" algn="ctr"/>
              </a:tabLst>
            </a:pPr>
            <a:r>
              <a:rPr lang="en-US" altLang="en-US" sz="2000" dirty="0"/>
              <a:t>Consider a person who needs to know an instructors name and department, but not the salary.  This person should see a relation described, in SQL, by </a:t>
            </a:r>
            <a:br>
              <a:rPr lang="en-US" altLang="en-US" sz="2000" dirty="0"/>
            </a:br>
            <a:r>
              <a:rPr lang="en-US" altLang="en-US" sz="2000" dirty="0"/>
              <a:t>		</a:t>
            </a:r>
            <a:r>
              <a:rPr kumimoji="0" lang="en-US" altLang="en-US" sz="2000" b="1" dirty="0"/>
              <a:t/>
            </a:r>
            <a:br>
              <a:rPr kumimoji="0" lang="en-US" altLang="en-US" sz="2000" b="1" dirty="0"/>
            </a:br>
            <a:r>
              <a:rPr kumimoji="0" lang="en-US" altLang="en-US" sz="2000" b="1" dirty="0">
                <a:solidFill>
                  <a:srgbClr val="FF0000"/>
                </a:solidFill>
              </a:rPr>
              <a:t>             select </a:t>
            </a:r>
            <a:r>
              <a:rPr kumimoji="0" lang="en-US" altLang="en-US" sz="2000" i="1" dirty="0">
                <a:solidFill>
                  <a:srgbClr val="FF0000"/>
                </a:solidFill>
              </a:rPr>
              <a:t>ID</a:t>
            </a:r>
            <a:r>
              <a:rPr kumimoji="0" lang="en-US" altLang="en-US" sz="2000" dirty="0">
                <a:solidFill>
                  <a:srgbClr val="FF0000"/>
                </a:solidFill>
              </a:rPr>
              <a:t>, </a:t>
            </a:r>
            <a:r>
              <a:rPr kumimoji="0" lang="en-US" altLang="en-US" sz="2000" i="1" dirty="0">
                <a:solidFill>
                  <a:srgbClr val="FF0000"/>
                </a:solidFill>
              </a:rPr>
              <a:t>name</a:t>
            </a:r>
            <a:r>
              <a:rPr kumimoji="0" lang="en-US" altLang="en-US" sz="2000" dirty="0">
                <a:solidFill>
                  <a:srgbClr val="FF0000"/>
                </a:solidFill>
              </a:rPr>
              <a:t>, </a:t>
            </a:r>
            <a:r>
              <a:rPr kumimoji="0" lang="en-US" altLang="en-US" sz="2000" i="1" dirty="0" err="1">
                <a:solidFill>
                  <a:srgbClr val="FF0000"/>
                </a:solidFill>
              </a:rPr>
              <a:t>dept_name</a:t>
            </a:r>
            <a:r>
              <a:rPr kumimoji="0" lang="en-US" altLang="en-US" sz="2000" i="1" dirty="0">
                <a:solidFill>
                  <a:srgbClr val="FF0000"/>
                </a:solidFill>
              </a:rPr>
              <a:t/>
            </a:r>
            <a:br>
              <a:rPr kumimoji="0" lang="en-US" altLang="en-US" sz="2000" i="1" dirty="0">
                <a:solidFill>
                  <a:srgbClr val="FF0000"/>
                </a:solidFill>
              </a:rPr>
            </a:br>
            <a:r>
              <a:rPr kumimoji="0" lang="en-US" altLang="en-US" sz="2000" i="1" dirty="0">
                <a:solidFill>
                  <a:srgbClr val="FF0000"/>
                </a:solidFill>
              </a:rPr>
              <a:t>             </a:t>
            </a:r>
            <a:r>
              <a:rPr kumimoji="0" lang="en-US" altLang="en-US" sz="2000" b="1" dirty="0">
                <a:solidFill>
                  <a:srgbClr val="FF0000"/>
                </a:solidFill>
              </a:rPr>
              <a:t>from </a:t>
            </a:r>
            <a:r>
              <a:rPr kumimoji="0" lang="en-US" altLang="en-US" sz="2000" i="1" dirty="0">
                <a:solidFill>
                  <a:srgbClr val="FF0000"/>
                </a:solidFill>
              </a:rPr>
              <a:t>instructor</a:t>
            </a:r>
            <a:endParaRPr kumimoji="0" lang="en-US" altLang="en-US" sz="2000" dirty="0">
              <a:solidFill>
                <a:srgbClr val="FF0000"/>
              </a:solidFill>
            </a:endParaRPr>
          </a:p>
          <a:p>
            <a:pPr>
              <a:buFont typeface="Monotype Sorts" charset="2"/>
              <a:buNone/>
              <a:tabLst>
                <a:tab pos="3205163" algn="ctr"/>
              </a:tabLst>
            </a:pPr>
            <a:r>
              <a:rPr lang="en-US" altLang="en-US" sz="2000" dirty="0">
                <a:solidFill>
                  <a:srgbClr val="FF0000"/>
                </a:solidFill>
                <a:sym typeface="Symbol" panose="05050102010706020507" pitchFamily="18" charset="2"/>
              </a:rPr>
              <a:t> </a:t>
            </a:r>
          </a:p>
          <a:p>
            <a:pPr>
              <a:tabLst>
                <a:tab pos="3205163" algn="ctr"/>
              </a:tabLst>
            </a:pPr>
            <a:r>
              <a:rPr lang="en-US" altLang="en-US" sz="2000" dirty="0"/>
              <a:t>A </a:t>
            </a:r>
            <a:r>
              <a:rPr lang="en-US" altLang="en-US" sz="2000" b="1" dirty="0">
                <a:solidFill>
                  <a:srgbClr val="002060"/>
                </a:solidFill>
              </a:rPr>
              <a:t>view</a:t>
            </a:r>
            <a:r>
              <a:rPr lang="en-US" altLang="en-US" sz="2000" dirty="0"/>
              <a:t> provides a mechanism to hide certain data from the view of certain users. </a:t>
            </a:r>
          </a:p>
          <a:p>
            <a:pPr>
              <a:tabLst>
                <a:tab pos="3205163" algn="ctr"/>
              </a:tabLst>
            </a:pPr>
            <a:r>
              <a:rPr lang="en-US" altLang="en-US" sz="2000" dirty="0"/>
              <a:t>Any relation that is not of the conceptual model but is made visible to a user as a “virtual relation” is called a </a:t>
            </a:r>
            <a:r>
              <a:rPr lang="en-US" altLang="en-US" sz="2000" b="1" dirty="0">
                <a:solidFill>
                  <a:srgbClr val="002060"/>
                </a:solidFill>
              </a:rPr>
              <a:t>view</a:t>
            </a:r>
            <a:r>
              <a:rPr lang="en-US" altLang="en-US" sz="2000" dirty="0"/>
              <a:t>.</a:t>
            </a:r>
          </a:p>
          <a:p>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133</a:t>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Creation</a:t>
            </a:r>
            <a:endParaRPr lang="en-US" dirty="0"/>
          </a:p>
        </p:txBody>
      </p:sp>
      <p:sp>
        <p:nvSpPr>
          <p:cNvPr id="3" name="Content Placeholder 2"/>
          <p:cNvSpPr>
            <a:spLocks noGrp="1"/>
          </p:cNvSpPr>
          <p:nvPr>
            <p:ph idx="1"/>
          </p:nvPr>
        </p:nvSpPr>
        <p:spPr/>
        <p:txBody>
          <a:bodyPr>
            <a:normAutofit lnSpcReduction="10000"/>
          </a:bodyPr>
          <a:lstStyle/>
          <a:p>
            <a:pPr>
              <a:tabLst>
                <a:tab pos="3432175" algn="ctr"/>
              </a:tabLst>
            </a:pPr>
            <a:r>
              <a:rPr lang="en-US" altLang="en-US" sz="2000" dirty="0"/>
              <a:t>A view is defined using the </a:t>
            </a:r>
            <a:r>
              <a:rPr lang="en-US" altLang="en-US" sz="2000" b="1" dirty="0"/>
              <a:t>create view </a:t>
            </a:r>
            <a:r>
              <a:rPr lang="en-US" altLang="en-US" sz="2000" dirty="0"/>
              <a:t>statement which has the form</a:t>
            </a:r>
          </a:p>
          <a:p>
            <a:pPr>
              <a:lnSpc>
                <a:spcPct val="40000"/>
              </a:lnSpc>
              <a:tabLst>
                <a:tab pos="3432175" algn="ctr"/>
              </a:tabLst>
            </a:pPr>
            <a:endParaRPr lang="en-US" altLang="en-US" sz="2000" dirty="0"/>
          </a:p>
          <a:p>
            <a:pPr>
              <a:lnSpc>
                <a:spcPct val="40000"/>
              </a:lnSpc>
              <a:buFont typeface="Monotype Sorts" charset="2"/>
              <a:buNone/>
              <a:tabLst>
                <a:tab pos="3432175" algn="ctr"/>
              </a:tabLst>
            </a:pPr>
            <a:r>
              <a:rPr lang="en-US" altLang="en-US" sz="2000" dirty="0"/>
              <a:t>		</a:t>
            </a:r>
            <a:r>
              <a:rPr lang="en-US" altLang="en-US" sz="2000" b="1" dirty="0"/>
              <a:t>create view </a:t>
            </a:r>
            <a:r>
              <a:rPr lang="en-US" altLang="en-US" sz="2000" i="1" dirty="0">
                <a:solidFill>
                  <a:srgbClr val="002060"/>
                </a:solidFill>
              </a:rPr>
              <a:t>v</a:t>
            </a:r>
            <a:r>
              <a:rPr lang="en-US" altLang="en-US" sz="2000" i="1" dirty="0">
                <a:solidFill>
                  <a:srgbClr val="000099"/>
                </a:solidFill>
              </a:rPr>
              <a:t> </a:t>
            </a:r>
            <a:r>
              <a:rPr lang="en-US" altLang="en-US" sz="2000" b="1" dirty="0"/>
              <a:t>as </a:t>
            </a:r>
            <a:r>
              <a:rPr lang="en-US" altLang="en-US" sz="2000" i="1" dirty="0"/>
              <a:t>&lt; </a:t>
            </a:r>
            <a:r>
              <a:rPr lang="en-US" altLang="en-US" sz="2000" dirty="0"/>
              <a:t>query expression &gt;</a:t>
            </a:r>
          </a:p>
          <a:p>
            <a:pPr>
              <a:lnSpc>
                <a:spcPct val="20000"/>
              </a:lnSpc>
              <a:buFont typeface="Monotype Sorts" charset="2"/>
              <a:buNone/>
              <a:tabLst>
                <a:tab pos="3432175" algn="ctr"/>
              </a:tabLst>
            </a:pPr>
            <a:endParaRPr lang="en-US" altLang="en-US" sz="2000" dirty="0"/>
          </a:p>
          <a:p>
            <a:pPr>
              <a:buFont typeface="Monotype Sorts" charset="2"/>
              <a:buNone/>
              <a:tabLst>
                <a:tab pos="3432175" algn="ctr"/>
              </a:tabLst>
            </a:pPr>
            <a:r>
              <a:rPr lang="en-US" altLang="en-US" sz="2000" dirty="0"/>
              <a:t>	where &lt;query expression&gt; is any legal SQL expression.  The view name is represented by </a:t>
            </a:r>
            <a:r>
              <a:rPr lang="en-US" altLang="en-US" sz="2000" i="1" dirty="0"/>
              <a:t>v.</a:t>
            </a:r>
          </a:p>
          <a:p>
            <a:pPr>
              <a:buFont typeface="Monotype Sorts" charset="2"/>
              <a:buNone/>
              <a:tabLst>
                <a:tab pos="3432175" algn="ctr"/>
              </a:tabLst>
            </a:pPr>
            <a:r>
              <a:rPr lang="en-US" altLang="en-US" sz="2000" i="1" dirty="0">
                <a:solidFill>
                  <a:srgbClr val="FF0000"/>
                </a:solidFill>
              </a:rPr>
              <a:t>SYNTAX:</a:t>
            </a:r>
          </a:p>
          <a:p>
            <a:pPr>
              <a:buFont typeface="Monotype Sorts" charset="2"/>
              <a:buNone/>
              <a:tabLst>
                <a:tab pos="3432175" algn="ctr"/>
              </a:tabLst>
            </a:pPr>
            <a:r>
              <a:rPr lang="en-US" sz="2000" dirty="0">
                <a:solidFill>
                  <a:srgbClr val="FF0000"/>
                </a:solidFill>
              </a:rPr>
              <a:t>CREATE VIEW </a:t>
            </a:r>
            <a:r>
              <a:rPr lang="en-US" sz="2000" dirty="0" err="1">
                <a:solidFill>
                  <a:srgbClr val="FF0000"/>
                </a:solidFill>
              </a:rPr>
              <a:t>view_name</a:t>
            </a:r>
            <a:r>
              <a:rPr lang="en-US" sz="2000" dirty="0">
                <a:solidFill>
                  <a:srgbClr val="FF0000"/>
                </a:solidFill>
              </a:rPr>
              <a:t> AS SELECT column1, column2..... FROM </a:t>
            </a:r>
            <a:r>
              <a:rPr lang="en-US" sz="2000" dirty="0" err="1">
                <a:solidFill>
                  <a:srgbClr val="FF0000"/>
                </a:solidFill>
              </a:rPr>
              <a:t>table_name</a:t>
            </a:r>
            <a:r>
              <a:rPr lang="en-US" sz="2000" dirty="0">
                <a:solidFill>
                  <a:srgbClr val="FF0000"/>
                </a:solidFill>
              </a:rPr>
              <a:t> WHERE condition; </a:t>
            </a:r>
            <a:br>
              <a:rPr lang="en-US" sz="2000" dirty="0">
                <a:solidFill>
                  <a:srgbClr val="FF0000"/>
                </a:solidFill>
              </a:rPr>
            </a:br>
            <a:endParaRPr lang="en-US" altLang="en-US" sz="2000" dirty="0">
              <a:solidFill>
                <a:srgbClr val="FF0000"/>
              </a:solidFill>
            </a:endParaRPr>
          </a:p>
          <a:p>
            <a:pPr>
              <a:tabLst>
                <a:tab pos="3432175" algn="ctr"/>
              </a:tabLst>
            </a:pPr>
            <a:r>
              <a:rPr lang="en-US" altLang="en-US" sz="2000" dirty="0"/>
              <a:t>Once a view is defined, the view name can be used to refer to the virtual relation that the view generates.</a:t>
            </a:r>
          </a:p>
          <a:p>
            <a:pPr>
              <a:tabLst>
                <a:tab pos="3432175" algn="ctr"/>
              </a:tabLst>
            </a:pPr>
            <a:r>
              <a:rPr lang="en-US" altLang="en-US" sz="2000" dirty="0"/>
              <a:t>View definition is not the same as creating a new relation by evaluating the query expression  </a:t>
            </a:r>
          </a:p>
          <a:p>
            <a:pPr lvl="1">
              <a:tabLst>
                <a:tab pos="3432175" algn="ctr"/>
              </a:tabLst>
            </a:pPr>
            <a:r>
              <a:rPr lang="en-US" altLang="en-US" sz="2000" dirty="0"/>
              <a:t>Rather, a view definition causes the saving of an expression; the expression is substituted into queries using the view.</a:t>
            </a:r>
          </a:p>
          <a:p>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134</a:t>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view details</a:t>
            </a:r>
            <a:endParaRPr lang="en-US" dirty="0"/>
          </a:p>
        </p:txBody>
      </p:sp>
      <p:sp>
        <p:nvSpPr>
          <p:cNvPr id="3" name="Content Placeholder 2"/>
          <p:cNvSpPr>
            <a:spLocks noGrp="1"/>
          </p:cNvSpPr>
          <p:nvPr>
            <p:ph idx="1"/>
          </p:nvPr>
        </p:nvSpPr>
        <p:spPr/>
        <p:txBody>
          <a:bodyPr>
            <a:noAutofit/>
          </a:bodyPr>
          <a:lstStyle/>
          <a:p>
            <a:pPr indent="-360000">
              <a:tabLst>
                <a:tab pos="1370013" algn="l"/>
              </a:tabLst>
            </a:pPr>
            <a:r>
              <a:rPr lang="en-US" altLang="en-US" sz="2000" dirty="0"/>
              <a:t>A view of instructors without their salary</a:t>
            </a:r>
          </a:p>
          <a:p>
            <a:pPr indent="-360000">
              <a:buNone/>
              <a:tabLst>
                <a:tab pos="1370013" algn="l"/>
              </a:tabLst>
            </a:pPr>
            <a:r>
              <a:rPr lang="en-US" altLang="en-US" sz="2000" dirty="0"/>
              <a:t>               </a:t>
            </a:r>
            <a:r>
              <a:rPr kumimoji="0" lang="en-US" altLang="en-US" sz="2000" b="1" dirty="0"/>
              <a:t>create view </a:t>
            </a:r>
            <a:r>
              <a:rPr lang="en-US" altLang="en-US" sz="2000" b="1" i="1" dirty="0">
                <a:solidFill>
                  <a:srgbClr val="002060"/>
                </a:solidFill>
              </a:rPr>
              <a:t>faculty</a:t>
            </a:r>
            <a:r>
              <a:rPr kumimoji="0" lang="en-US" altLang="en-US" sz="2000" i="1" dirty="0"/>
              <a:t> </a:t>
            </a:r>
            <a:r>
              <a:rPr kumimoji="0" lang="en-US" altLang="en-US" sz="2000" b="1" dirty="0"/>
              <a:t>as</a:t>
            </a:r>
            <a:r>
              <a:rPr lang="en-US" altLang="en-US" sz="2000" b="1" dirty="0"/>
              <a:t> </a:t>
            </a:r>
            <a:br>
              <a:rPr lang="en-US" altLang="en-US" sz="2000" b="1" dirty="0"/>
            </a:br>
            <a:r>
              <a:rPr lang="en-US" altLang="en-US" sz="2000" b="1" dirty="0"/>
              <a:t>                      </a:t>
            </a:r>
            <a:r>
              <a:rPr kumimoji="0" lang="en-US" altLang="en-US" sz="2000" b="1" dirty="0"/>
              <a:t>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err="1"/>
              <a:t>dept_name</a:t>
            </a:r>
            <a:r>
              <a:rPr kumimoji="0" lang="en-US" altLang="en-US" sz="2000" i="1" dirty="0"/>
              <a:t/>
            </a:r>
            <a:br>
              <a:rPr kumimoji="0" lang="en-US" altLang="en-US" sz="2000" i="1" dirty="0"/>
            </a:br>
            <a:r>
              <a:rPr kumimoji="0" lang="en-US" altLang="en-US" sz="2000" i="1" dirty="0"/>
              <a:t>                      </a:t>
            </a:r>
            <a:r>
              <a:rPr kumimoji="0" lang="en-US" altLang="en-US" sz="2000" b="1" dirty="0"/>
              <a:t>from </a:t>
            </a:r>
            <a:r>
              <a:rPr kumimoji="0" lang="en-US" altLang="en-US" sz="2000" i="1" dirty="0"/>
              <a:t>instructor</a:t>
            </a:r>
            <a:endParaRPr kumimoji="0" lang="en-US" altLang="en-US" sz="2000" dirty="0"/>
          </a:p>
          <a:p>
            <a:pPr indent="-360000">
              <a:tabLst>
                <a:tab pos="1370013" algn="l"/>
              </a:tabLst>
            </a:pPr>
            <a:r>
              <a:rPr lang="en-US" altLang="en-US" sz="2000" dirty="0"/>
              <a:t>Find all instructors in the Biology department</a:t>
            </a:r>
          </a:p>
          <a:p>
            <a:pPr indent="-360000">
              <a:buNone/>
              <a:tabLst>
                <a:tab pos="1370013" algn="l"/>
              </a:tabLst>
            </a:pPr>
            <a:r>
              <a:rPr lang="en-US" altLang="en-US" sz="2000" dirty="0"/>
              <a:t>                 </a:t>
            </a:r>
            <a:r>
              <a:rPr lang="en-US" altLang="en-US" sz="2000" b="1" dirty="0"/>
              <a:t>select </a:t>
            </a:r>
            <a:r>
              <a:rPr lang="en-US" altLang="en-US" sz="2000" i="1" dirty="0"/>
              <a:t>name</a:t>
            </a:r>
            <a:br>
              <a:rPr lang="en-US" altLang="en-US" sz="2000" i="1" dirty="0"/>
            </a:br>
            <a:r>
              <a:rPr lang="en-US" altLang="en-US" sz="2000" i="1" dirty="0"/>
              <a:t>                </a:t>
            </a:r>
            <a:r>
              <a:rPr lang="en-US" altLang="en-US" sz="2000" b="1" dirty="0"/>
              <a:t>from </a:t>
            </a:r>
            <a:r>
              <a:rPr lang="en-US" altLang="en-US" sz="2000" b="1" i="1" dirty="0">
                <a:solidFill>
                  <a:srgbClr val="002060"/>
                </a:solidFill>
              </a:rPr>
              <a:t>faculty</a:t>
            </a:r>
            <a:r>
              <a:rPr lang="en-US" altLang="en-US" sz="2000" i="1" dirty="0"/>
              <a:t/>
            </a:r>
            <a:br>
              <a:rPr lang="en-US" altLang="en-US" sz="2000" i="1" dirty="0"/>
            </a:br>
            <a:r>
              <a:rPr lang="en-US" altLang="en-US" sz="2000" i="1" dirty="0"/>
              <a:t>                </a:t>
            </a:r>
            <a:r>
              <a:rPr lang="en-US" altLang="en-US" sz="2000" b="1" dirty="0"/>
              <a:t>where </a:t>
            </a:r>
            <a:r>
              <a:rPr lang="en-US" altLang="en-US" sz="2000" i="1" dirty="0" err="1"/>
              <a:t>dept_name</a:t>
            </a:r>
            <a:r>
              <a:rPr lang="en-US" altLang="en-US" sz="2000" i="1" dirty="0"/>
              <a:t> = </a:t>
            </a:r>
            <a:r>
              <a:rPr lang="en-US" altLang="en-US" sz="2000" dirty="0"/>
              <a:t>'Biology'</a:t>
            </a:r>
          </a:p>
          <a:p>
            <a:pPr indent="-360000">
              <a:tabLst>
                <a:tab pos="1370013" algn="l"/>
              </a:tabLst>
            </a:pPr>
            <a:r>
              <a:rPr lang="en-US" altLang="en-US" sz="2000" dirty="0"/>
              <a:t>Create a view of department salary totals</a:t>
            </a:r>
          </a:p>
          <a:p>
            <a:pPr indent="-360000">
              <a:buNone/>
              <a:tabLst>
                <a:tab pos="1370013" algn="l"/>
              </a:tabLst>
            </a:pPr>
            <a:r>
              <a:rPr lang="en-US" altLang="en-US" sz="2000" dirty="0"/>
              <a:t>   </a:t>
            </a:r>
            <a:r>
              <a:rPr lang="en-US" altLang="en-US" sz="2000" b="1" dirty="0"/>
              <a:t>create view </a:t>
            </a:r>
            <a:r>
              <a:rPr lang="en-US" altLang="en-US" sz="2000" b="1" i="1" dirty="0" err="1">
                <a:solidFill>
                  <a:srgbClr val="002060"/>
                </a:solidFill>
              </a:rPr>
              <a:t>departments_total_salary</a:t>
            </a:r>
            <a:r>
              <a:rPr lang="en-US" altLang="en-US" sz="2000" b="1" i="1" dirty="0">
                <a:solidFill>
                  <a:srgbClr val="002060"/>
                </a:solidFill>
              </a:rPr>
              <a:t>(</a:t>
            </a:r>
            <a:r>
              <a:rPr lang="en-US" altLang="en-US" sz="2000" b="1" i="1" dirty="0" err="1">
                <a:solidFill>
                  <a:srgbClr val="002060"/>
                </a:solidFill>
              </a:rPr>
              <a:t>dept_name</a:t>
            </a:r>
            <a:r>
              <a:rPr lang="en-US" altLang="en-US" sz="2000" b="1" i="1" dirty="0">
                <a:solidFill>
                  <a:srgbClr val="002060"/>
                </a:solidFill>
              </a:rPr>
              <a:t>, </a:t>
            </a:r>
            <a:r>
              <a:rPr lang="en-US" altLang="en-US" sz="2000" b="1" i="1" dirty="0" err="1">
                <a:solidFill>
                  <a:srgbClr val="002060"/>
                </a:solidFill>
              </a:rPr>
              <a:t>total_salary</a:t>
            </a:r>
            <a:r>
              <a:rPr lang="en-US" altLang="en-US" sz="2000" b="1" i="1" dirty="0">
                <a:solidFill>
                  <a:srgbClr val="000099"/>
                </a:solidFill>
              </a:rPr>
              <a:t>)</a:t>
            </a:r>
            <a:r>
              <a:rPr lang="en-US" altLang="en-US" sz="2000" i="1" dirty="0">
                <a:solidFill>
                  <a:srgbClr val="000099"/>
                </a:solidFill>
              </a:rPr>
              <a:t> </a:t>
            </a:r>
            <a:r>
              <a:rPr lang="en-US" altLang="en-US" sz="2000" b="1" dirty="0"/>
              <a:t>as</a:t>
            </a:r>
            <a:br>
              <a:rPr lang="en-US" altLang="en-US" sz="2000" b="1" dirty="0"/>
            </a:br>
            <a:r>
              <a:rPr lang="en-US" altLang="en-US" sz="2000" b="1" dirty="0"/>
              <a:t>       select </a:t>
            </a:r>
            <a:r>
              <a:rPr lang="en-US" altLang="en-US" sz="2000" i="1" dirty="0" err="1"/>
              <a:t>dept_name</a:t>
            </a:r>
            <a:r>
              <a:rPr lang="en-US" altLang="en-US" sz="2000" dirty="0"/>
              <a:t>, </a:t>
            </a:r>
            <a:r>
              <a:rPr lang="en-US" altLang="en-US" sz="2000" b="1" dirty="0"/>
              <a:t>sum </a:t>
            </a:r>
            <a:r>
              <a:rPr lang="en-US" altLang="en-US" sz="2000" dirty="0"/>
              <a:t>(</a:t>
            </a:r>
            <a:r>
              <a:rPr lang="en-US" altLang="en-US" sz="2000" i="1" dirty="0"/>
              <a:t>salary</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err="1"/>
              <a:t>dept_name</a:t>
            </a:r>
            <a:r>
              <a:rPr lang="en-US" altLang="en-US" sz="2000" dirty="0"/>
              <a:t>;</a:t>
            </a:r>
          </a:p>
          <a:p>
            <a:pPr indent="-360000">
              <a:tabLst>
                <a:tab pos="1370013" algn="l"/>
              </a:tabLst>
            </a:pPr>
            <a:endParaRPr lang="en-US" altLang="en-US" sz="2000" dirty="0"/>
          </a:p>
          <a:p>
            <a:pPr indent="-360000">
              <a:buNone/>
              <a:tabLst>
                <a:tab pos="1370013" algn="l"/>
              </a:tabLst>
            </a:pPr>
            <a:endParaRPr lang="en-US" altLang="en-US" sz="2000" dirty="0"/>
          </a:p>
          <a:p>
            <a:pPr indent="-360000">
              <a:tabLst>
                <a:tab pos="1370013" algn="l"/>
              </a:tabLst>
            </a:pPr>
            <a:endParaRPr lang="en-US" altLang="en-US" sz="2000" dirty="0"/>
          </a:p>
          <a:p>
            <a:pPr indent="-360000">
              <a:tabLst>
                <a:tab pos="1370013" algn="l"/>
              </a:tabLst>
            </a:pPr>
            <a:endParaRPr lang="en-US" altLang="en-US" sz="2000" dirty="0"/>
          </a:p>
          <a:p>
            <a:pPr indent="-360000"/>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135</a:t>
            </a:fld>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pPr>
            <a:r>
              <a:rPr lang="en-US" altLang="en-US" sz="2000" dirty="0"/>
              <a:t>One view may be used in the expression defining another view </a:t>
            </a:r>
          </a:p>
          <a:p>
            <a:pPr>
              <a:lnSpc>
                <a:spcPct val="200000"/>
              </a:lnSpc>
            </a:pPr>
            <a:r>
              <a:rPr lang="en-US" altLang="en-US" sz="2000" dirty="0"/>
              <a:t>A view relation </a:t>
            </a:r>
            <a:r>
              <a:rPr lang="en-US" altLang="en-US" sz="2000" i="1" dirty="0"/>
              <a:t>v</a:t>
            </a:r>
            <a:r>
              <a:rPr lang="en-US" altLang="en-US" sz="2000" baseline="-25000" dirty="0"/>
              <a:t>1</a:t>
            </a:r>
            <a:r>
              <a:rPr lang="en-US" altLang="en-US" sz="2000" dirty="0"/>
              <a:t> is said to </a:t>
            </a:r>
            <a:r>
              <a:rPr lang="en-US" altLang="en-US" sz="2000" b="1" i="1" dirty="0">
                <a:solidFill>
                  <a:srgbClr val="002060"/>
                </a:solidFill>
              </a:rPr>
              <a:t>depend directly </a:t>
            </a:r>
            <a:r>
              <a:rPr lang="en-US" altLang="en-US" sz="2000" dirty="0"/>
              <a:t>on a view relation </a:t>
            </a:r>
            <a:r>
              <a:rPr lang="en-US" altLang="en-US" sz="2000" i="1" dirty="0"/>
              <a:t>v</a:t>
            </a:r>
            <a:r>
              <a:rPr lang="en-US" altLang="en-US" sz="2000" i="1" baseline="-25000" dirty="0"/>
              <a:t>2</a:t>
            </a:r>
            <a:r>
              <a:rPr lang="en-US" altLang="en-US" sz="2000" i="1" dirty="0"/>
              <a:t> </a:t>
            </a:r>
            <a:r>
              <a:rPr lang="en-US" altLang="en-US" sz="2000" dirty="0"/>
              <a:t> if </a:t>
            </a:r>
            <a:r>
              <a:rPr lang="en-US" altLang="en-US" sz="2000" i="1" dirty="0"/>
              <a:t>v</a:t>
            </a:r>
            <a:r>
              <a:rPr lang="en-US" altLang="en-US" sz="2000" baseline="-25000" dirty="0"/>
              <a:t>2</a:t>
            </a:r>
            <a:r>
              <a:rPr lang="en-US" altLang="en-US" sz="2000" dirty="0"/>
              <a:t> is used in the expression defining </a:t>
            </a:r>
            <a:r>
              <a:rPr lang="en-US" altLang="en-US" sz="2000" i="1" dirty="0"/>
              <a:t>v</a:t>
            </a:r>
            <a:r>
              <a:rPr lang="en-US" altLang="en-US" sz="2000" baseline="-25000" dirty="0"/>
              <a:t>1</a:t>
            </a:r>
            <a:endParaRPr lang="en-US" altLang="en-US" sz="2000" dirty="0"/>
          </a:p>
          <a:p>
            <a:pPr>
              <a:lnSpc>
                <a:spcPct val="200000"/>
              </a:lnSpc>
            </a:pPr>
            <a:r>
              <a:rPr lang="en-US" altLang="en-US" sz="2000" dirty="0"/>
              <a:t>A view relation </a:t>
            </a:r>
            <a:r>
              <a:rPr lang="en-US" altLang="en-US" sz="2000" i="1" dirty="0"/>
              <a:t>v</a:t>
            </a:r>
            <a:r>
              <a:rPr lang="en-US" altLang="en-US" sz="2000" baseline="-25000" dirty="0"/>
              <a:t>1</a:t>
            </a:r>
            <a:r>
              <a:rPr lang="en-US" altLang="en-US" sz="2000" dirty="0"/>
              <a:t> is said to </a:t>
            </a:r>
            <a:r>
              <a:rPr lang="en-US" altLang="en-US" sz="2000" b="1" i="1" dirty="0">
                <a:solidFill>
                  <a:srgbClr val="002060"/>
                </a:solidFill>
              </a:rPr>
              <a:t>depend on</a:t>
            </a:r>
            <a:r>
              <a:rPr lang="en-US" altLang="en-US" sz="2000" b="1" dirty="0">
                <a:solidFill>
                  <a:srgbClr val="002060"/>
                </a:solidFill>
              </a:rPr>
              <a:t> </a:t>
            </a:r>
            <a:r>
              <a:rPr lang="en-US" altLang="en-US" sz="2000" dirty="0"/>
              <a:t>view relation </a:t>
            </a:r>
            <a:r>
              <a:rPr lang="en-US" altLang="en-US" sz="2000" i="1" dirty="0"/>
              <a:t>v</a:t>
            </a:r>
            <a:r>
              <a:rPr lang="en-US" altLang="en-US" sz="2000" i="1" baseline="-25000" dirty="0"/>
              <a:t>2</a:t>
            </a:r>
            <a:r>
              <a:rPr lang="en-US" altLang="en-US" sz="2000" i="1" dirty="0"/>
              <a:t> </a:t>
            </a:r>
            <a:r>
              <a:rPr lang="en-US" altLang="en-US" sz="2000" dirty="0"/>
              <a:t>if either </a:t>
            </a:r>
            <a:r>
              <a:rPr lang="en-US" altLang="en-US" sz="2000" i="1" dirty="0"/>
              <a:t>v</a:t>
            </a:r>
            <a:r>
              <a:rPr lang="en-US" altLang="en-US" sz="2000" baseline="-25000" dirty="0"/>
              <a:t>1 </a:t>
            </a:r>
            <a:r>
              <a:rPr lang="en-US" altLang="en-US" sz="2000" dirty="0"/>
              <a:t>depends directly to </a:t>
            </a:r>
            <a:r>
              <a:rPr lang="en-US" altLang="en-US" sz="2000" i="1" dirty="0"/>
              <a:t>v</a:t>
            </a:r>
            <a:r>
              <a:rPr lang="en-US" altLang="en-US" sz="2000" baseline="-25000" dirty="0"/>
              <a:t>2 </a:t>
            </a:r>
            <a:r>
              <a:rPr lang="en-US" altLang="en-US" sz="2000" dirty="0"/>
              <a:t> or there is a path of dependencies from </a:t>
            </a:r>
            <a:r>
              <a:rPr lang="en-US" altLang="en-US" sz="2000" i="1" dirty="0"/>
              <a:t>v</a:t>
            </a:r>
            <a:r>
              <a:rPr lang="en-US" altLang="en-US" sz="2000" baseline="-25000" dirty="0"/>
              <a:t>1</a:t>
            </a:r>
            <a:r>
              <a:rPr lang="en-US" altLang="en-US" sz="2000" dirty="0"/>
              <a:t> to </a:t>
            </a:r>
            <a:r>
              <a:rPr lang="en-US" altLang="en-US" sz="2000" i="1" dirty="0"/>
              <a:t>v</a:t>
            </a:r>
            <a:r>
              <a:rPr lang="en-US" altLang="en-US" sz="2000" baseline="-25000" dirty="0"/>
              <a:t>2</a:t>
            </a:r>
            <a:r>
              <a:rPr lang="en-US" altLang="en-US" sz="2000" dirty="0"/>
              <a:t> </a:t>
            </a:r>
          </a:p>
          <a:p>
            <a:pPr>
              <a:lnSpc>
                <a:spcPct val="200000"/>
              </a:lnSpc>
            </a:pPr>
            <a:r>
              <a:rPr lang="en-US" altLang="en-US" sz="2000" dirty="0"/>
              <a:t>A view relation </a:t>
            </a:r>
            <a:r>
              <a:rPr lang="en-US" altLang="en-US" sz="2000" i="1" dirty="0"/>
              <a:t>v</a:t>
            </a:r>
            <a:r>
              <a:rPr lang="en-US" altLang="en-US" sz="2000" dirty="0"/>
              <a:t> is said to be </a:t>
            </a:r>
            <a:r>
              <a:rPr lang="en-US" altLang="en-US" sz="2000" b="1" i="1" dirty="0">
                <a:solidFill>
                  <a:srgbClr val="002060"/>
                </a:solidFill>
              </a:rPr>
              <a:t>recursive</a:t>
            </a:r>
            <a:r>
              <a:rPr lang="en-US" altLang="en-US" sz="2000" i="1" dirty="0"/>
              <a:t> </a:t>
            </a:r>
            <a:r>
              <a:rPr lang="en-US" altLang="en-US" sz="2000" dirty="0"/>
              <a:t> if it depends on itself.</a:t>
            </a:r>
          </a:p>
          <a:p>
            <a:pPr>
              <a:lnSpc>
                <a:spcPct val="200000"/>
              </a:lnSpc>
            </a:pPr>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Materialized Views</a:t>
            </a:r>
            <a:endParaRPr lang="en-US" dirty="0"/>
          </a:p>
        </p:txBody>
      </p:sp>
      <p:sp>
        <p:nvSpPr>
          <p:cNvPr id="3" name="Content Placeholder 2"/>
          <p:cNvSpPr>
            <a:spLocks noGrp="1"/>
          </p:cNvSpPr>
          <p:nvPr>
            <p:ph idx="1"/>
          </p:nvPr>
        </p:nvSpPr>
        <p:spPr/>
        <p:txBody>
          <a:bodyPr/>
          <a:lstStyle/>
          <a:p>
            <a:pPr>
              <a:lnSpc>
                <a:spcPct val="200000"/>
              </a:lnSpc>
            </a:pPr>
            <a:r>
              <a:rPr lang="en-US" altLang="en-US" sz="1700" dirty="0"/>
              <a:t>Certain database systems allow view relations to be physically stored.</a:t>
            </a:r>
          </a:p>
          <a:p>
            <a:pPr lvl="1">
              <a:lnSpc>
                <a:spcPct val="200000"/>
              </a:lnSpc>
            </a:pPr>
            <a:r>
              <a:rPr lang="en-US" altLang="en-US" sz="1700" dirty="0"/>
              <a:t> Physical copy created when the view is defined.</a:t>
            </a:r>
          </a:p>
          <a:p>
            <a:pPr lvl="1">
              <a:lnSpc>
                <a:spcPct val="200000"/>
              </a:lnSpc>
            </a:pPr>
            <a:r>
              <a:rPr lang="en-US" altLang="en-US" sz="1700" dirty="0"/>
              <a:t>Such views are called </a:t>
            </a:r>
            <a:r>
              <a:rPr lang="en-US" altLang="en-US" sz="1700" b="1" dirty="0">
                <a:solidFill>
                  <a:srgbClr val="002060"/>
                </a:solidFill>
              </a:rPr>
              <a:t>Materialized view</a:t>
            </a:r>
            <a:r>
              <a:rPr lang="en-US" altLang="en-US" sz="1700" dirty="0"/>
              <a:t>:</a:t>
            </a:r>
          </a:p>
          <a:p>
            <a:pPr>
              <a:lnSpc>
                <a:spcPct val="200000"/>
              </a:lnSpc>
            </a:pPr>
            <a:r>
              <a:rPr lang="en-US" altLang="en-US" sz="1700" dirty="0"/>
              <a:t>If relations used in the query are updated, the materialized view result becomes out of date</a:t>
            </a:r>
          </a:p>
          <a:p>
            <a:pPr lvl="1">
              <a:lnSpc>
                <a:spcPct val="200000"/>
              </a:lnSpc>
            </a:pPr>
            <a:r>
              <a:rPr lang="en-US" altLang="en-US" sz="1700" dirty="0"/>
              <a:t>Need to </a:t>
            </a:r>
            <a:r>
              <a:rPr lang="en-US" altLang="en-US" sz="1700" b="1" dirty="0">
                <a:solidFill>
                  <a:srgbClr val="002060"/>
                </a:solidFill>
              </a:rPr>
              <a:t>maintain</a:t>
            </a:r>
            <a:r>
              <a:rPr lang="en-US" altLang="en-US" sz="1700" dirty="0"/>
              <a:t> the view, by updating the view whenever the underlying relations are updated.</a:t>
            </a:r>
          </a:p>
          <a:p>
            <a:pPr>
              <a:lnSpc>
                <a:spcPct val="200000"/>
              </a:lnSpc>
            </a:pPr>
            <a:endParaRPr lang="en-US"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137</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Update</a:t>
            </a:r>
            <a:endParaRPr lang="en-US" dirty="0"/>
          </a:p>
        </p:txBody>
      </p:sp>
      <p:sp>
        <p:nvSpPr>
          <p:cNvPr id="3" name="Content Placeholder 2"/>
          <p:cNvSpPr>
            <a:spLocks noGrp="1"/>
          </p:cNvSpPr>
          <p:nvPr>
            <p:ph idx="1"/>
          </p:nvPr>
        </p:nvSpPr>
        <p:spPr/>
        <p:txBody>
          <a:bodyPr/>
          <a:lstStyle/>
          <a:p>
            <a:pPr>
              <a:lnSpc>
                <a:spcPct val="150000"/>
              </a:lnSpc>
              <a:tabLst>
                <a:tab pos="1085850" algn="l"/>
              </a:tabLst>
            </a:pPr>
            <a:r>
              <a:rPr lang="en-US" altLang="en-US" sz="1700" dirty="0"/>
              <a:t>Add a new </a:t>
            </a:r>
            <a:r>
              <a:rPr lang="en-US" altLang="en-US" sz="1700" dirty="0" err="1"/>
              <a:t>tuple</a:t>
            </a:r>
            <a:r>
              <a:rPr lang="en-US" altLang="en-US" sz="1700" dirty="0"/>
              <a:t> to </a:t>
            </a:r>
            <a:r>
              <a:rPr lang="en-US" altLang="en-US" sz="1700" i="1" dirty="0"/>
              <a:t>faculty </a:t>
            </a:r>
            <a:r>
              <a:rPr lang="en-US" altLang="en-US" sz="1700" dirty="0"/>
              <a:t>view which we defined earlier</a:t>
            </a:r>
            <a:endParaRPr lang="en-US" altLang="en-US" sz="1700" b="1" dirty="0"/>
          </a:p>
          <a:p>
            <a:pPr>
              <a:lnSpc>
                <a:spcPct val="150000"/>
              </a:lnSpc>
              <a:buFont typeface="Monotype Sorts" charset="2"/>
              <a:buNone/>
              <a:tabLst>
                <a:tab pos="1085850" algn="l"/>
              </a:tabLst>
            </a:pPr>
            <a:r>
              <a:rPr lang="en-US" altLang="en-US" sz="1700" dirty="0"/>
              <a:t>		</a:t>
            </a:r>
            <a:r>
              <a:rPr lang="en-US" altLang="en-US" sz="1700" b="1" dirty="0"/>
              <a:t>insert into </a:t>
            </a:r>
            <a:r>
              <a:rPr lang="en-US" altLang="en-US" sz="1700" i="1" dirty="0"/>
              <a:t>faculty </a:t>
            </a:r>
          </a:p>
          <a:p>
            <a:pPr>
              <a:lnSpc>
                <a:spcPct val="150000"/>
              </a:lnSpc>
              <a:buFont typeface="Monotype Sorts" charset="2"/>
              <a:buNone/>
              <a:tabLst>
                <a:tab pos="1085850" algn="l"/>
              </a:tabLst>
            </a:pPr>
            <a:r>
              <a:rPr lang="en-US" altLang="en-US" sz="1700" b="1" i="1" dirty="0"/>
              <a:t>                       </a:t>
            </a:r>
            <a:r>
              <a:rPr lang="en-US" altLang="en-US" sz="1700" b="1" dirty="0"/>
              <a:t>values </a:t>
            </a:r>
            <a:r>
              <a:rPr lang="en-US" altLang="en-US" sz="1700" dirty="0"/>
              <a:t>('30765', 'Green', 'Music');</a:t>
            </a:r>
          </a:p>
          <a:p>
            <a:pPr>
              <a:lnSpc>
                <a:spcPct val="150000"/>
              </a:lnSpc>
              <a:tabLst>
                <a:tab pos="1085850" algn="l"/>
              </a:tabLst>
            </a:pPr>
            <a:r>
              <a:rPr lang="en-US" altLang="en-US" sz="1700" dirty="0"/>
              <a:t>This insertion must be represented by the insertion into  the </a:t>
            </a:r>
            <a:r>
              <a:rPr lang="en-US" altLang="en-US" sz="1700" i="1" dirty="0"/>
              <a:t>instructor</a:t>
            </a:r>
            <a:r>
              <a:rPr lang="en-US" altLang="en-US" sz="1700" dirty="0"/>
              <a:t> relation</a:t>
            </a:r>
          </a:p>
          <a:p>
            <a:pPr lvl="1">
              <a:lnSpc>
                <a:spcPct val="150000"/>
              </a:lnSpc>
              <a:tabLst>
                <a:tab pos="1085850" algn="l"/>
              </a:tabLst>
            </a:pPr>
            <a:r>
              <a:rPr lang="en-US" altLang="en-US" sz="1700" dirty="0">
                <a:cs typeface="+mn-cs"/>
              </a:rPr>
              <a:t>Must have a  value for salary.</a:t>
            </a:r>
          </a:p>
          <a:p>
            <a:pPr>
              <a:lnSpc>
                <a:spcPct val="150000"/>
              </a:lnSpc>
              <a:tabLst>
                <a:tab pos="1085850" algn="l"/>
              </a:tabLst>
            </a:pPr>
            <a:r>
              <a:rPr lang="en-US" altLang="en-US" sz="1700" dirty="0">
                <a:cs typeface="+mn-cs"/>
              </a:rPr>
              <a:t>Two approaches</a:t>
            </a:r>
          </a:p>
          <a:p>
            <a:pPr lvl="1">
              <a:lnSpc>
                <a:spcPct val="150000"/>
              </a:lnSpc>
              <a:tabLst>
                <a:tab pos="1085850" algn="l"/>
              </a:tabLst>
            </a:pPr>
            <a:r>
              <a:rPr lang="en-US" altLang="en-US" sz="1700" dirty="0">
                <a:cs typeface="+mn-cs"/>
              </a:rPr>
              <a:t>Reject the insert</a:t>
            </a:r>
          </a:p>
          <a:p>
            <a:pPr lvl="1">
              <a:lnSpc>
                <a:spcPct val="150000"/>
              </a:lnSpc>
              <a:tabLst>
                <a:tab pos="1085850" algn="l"/>
              </a:tabLst>
            </a:pPr>
            <a:r>
              <a:rPr lang="en-US" altLang="en-US" sz="1700" dirty="0">
                <a:cs typeface="+mn-cs"/>
              </a:rPr>
              <a:t>Inset the </a:t>
            </a:r>
            <a:r>
              <a:rPr lang="en-US" altLang="en-US" sz="1700" dirty="0" err="1">
                <a:cs typeface="+mn-cs"/>
              </a:rPr>
              <a:t>tuple</a:t>
            </a:r>
            <a:endParaRPr lang="en-US" altLang="en-US" sz="1700" dirty="0">
              <a:cs typeface="+mn-cs"/>
            </a:endParaRPr>
          </a:p>
          <a:p>
            <a:pPr>
              <a:lnSpc>
                <a:spcPct val="150000"/>
              </a:lnSpc>
              <a:buFont typeface="Monotype Sorts" charset="2"/>
              <a:buNone/>
              <a:tabLst>
                <a:tab pos="1085850" algn="l"/>
              </a:tabLst>
            </a:pPr>
            <a:r>
              <a:rPr lang="en-US" altLang="en-US" sz="1700" dirty="0"/>
              <a:t>			('30765', 'Green', 'Music', null)</a:t>
            </a:r>
          </a:p>
          <a:p>
            <a:pPr>
              <a:lnSpc>
                <a:spcPct val="150000"/>
              </a:lnSpc>
              <a:buFont typeface="Monotype Sorts" charset="2"/>
              <a:buNone/>
              <a:tabLst>
                <a:tab pos="1085850" algn="l"/>
              </a:tabLst>
            </a:pPr>
            <a:r>
              <a:rPr lang="en-US" altLang="en-US" sz="1700" dirty="0"/>
              <a:t>	      into the </a:t>
            </a:r>
            <a:r>
              <a:rPr lang="en-US" altLang="en-US" sz="1700" i="1" dirty="0"/>
              <a:t>instructor</a:t>
            </a:r>
            <a:r>
              <a:rPr lang="en-US" altLang="en-US" sz="1700" dirty="0"/>
              <a:t> relation</a:t>
            </a:r>
          </a:p>
          <a:p>
            <a:pPr>
              <a:lnSpc>
                <a:spcPct val="150000"/>
              </a:lnSpc>
              <a:buFont typeface="Monotype Sorts" charset="2"/>
              <a:buNone/>
              <a:tabLst>
                <a:tab pos="1085850" algn="l"/>
              </a:tabLst>
            </a:pPr>
            <a:endParaRPr lang="en-US" altLang="en-US" sz="2000" dirty="0"/>
          </a:p>
          <a:p>
            <a:pPr>
              <a:lnSpc>
                <a:spcPct val="150000"/>
              </a:lnSpc>
            </a:pPr>
            <a:endParaRPr lang="en-US"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 Views Rules</a:t>
            </a:r>
            <a:endParaRPr lang="en-US" dirty="0"/>
          </a:p>
        </p:txBody>
      </p:sp>
      <p:sp>
        <p:nvSpPr>
          <p:cNvPr id="3" name="Content Placeholder 2"/>
          <p:cNvSpPr>
            <a:spLocks noGrp="1"/>
          </p:cNvSpPr>
          <p:nvPr>
            <p:ph idx="1"/>
          </p:nvPr>
        </p:nvSpPr>
        <p:spPr/>
        <p:txBody>
          <a:bodyPr>
            <a:normAutofit/>
          </a:bodyPr>
          <a:lstStyle/>
          <a:p>
            <a:pPr>
              <a:lnSpc>
                <a:spcPct val="200000"/>
              </a:lnSpc>
            </a:pPr>
            <a:r>
              <a:rPr lang="en-US" altLang="en-US" sz="2000" dirty="0"/>
              <a:t>Most SQL implementations allow updates only on simple views </a:t>
            </a:r>
          </a:p>
          <a:p>
            <a:pPr lvl="1">
              <a:lnSpc>
                <a:spcPct val="200000"/>
              </a:lnSpc>
            </a:pPr>
            <a:r>
              <a:rPr lang="en-US" altLang="en-US" sz="2000" dirty="0"/>
              <a:t>The </a:t>
            </a:r>
            <a:r>
              <a:rPr lang="en-US" altLang="en-US" sz="2000" b="1" dirty="0"/>
              <a:t>from </a:t>
            </a:r>
            <a:r>
              <a:rPr lang="en-US" altLang="en-US" sz="2000" dirty="0"/>
              <a:t>clause has only one database relation.</a:t>
            </a:r>
          </a:p>
          <a:p>
            <a:pPr lvl="1">
              <a:lnSpc>
                <a:spcPct val="200000"/>
              </a:lnSpc>
            </a:pPr>
            <a:r>
              <a:rPr lang="en-US" altLang="en-US" sz="2000" dirty="0"/>
              <a:t>The </a:t>
            </a:r>
            <a:r>
              <a:rPr lang="en-US" altLang="en-US" sz="2000" b="1" dirty="0"/>
              <a:t>select </a:t>
            </a:r>
            <a:r>
              <a:rPr lang="en-US" altLang="en-US" sz="2000" dirty="0"/>
              <a:t>clause contains only attribute names of the relation, and does not have any expressions, aggregates, or </a:t>
            </a:r>
            <a:r>
              <a:rPr lang="en-US" altLang="en-US" sz="2000" b="1" dirty="0"/>
              <a:t>distinct </a:t>
            </a:r>
            <a:r>
              <a:rPr lang="en-US" altLang="en-US" sz="2000" dirty="0"/>
              <a:t>specification.</a:t>
            </a:r>
          </a:p>
          <a:p>
            <a:pPr lvl="1">
              <a:lnSpc>
                <a:spcPct val="200000"/>
              </a:lnSpc>
            </a:pPr>
            <a:r>
              <a:rPr lang="en-US" altLang="en-US" sz="2000" dirty="0"/>
              <a:t>Any attribute not listed in the </a:t>
            </a:r>
            <a:r>
              <a:rPr lang="en-US" altLang="en-US" sz="2000" b="1" dirty="0"/>
              <a:t>select </a:t>
            </a:r>
            <a:r>
              <a:rPr lang="en-US" altLang="en-US" sz="2000" dirty="0"/>
              <a:t>clause can be set to null</a:t>
            </a:r>
          </a:p>
          <a:p>
            <a:pPr lvl="1">
              <a:lnSpc>
                <a:spcPct val="200000"/>
              </a:lnSpc>
            </a:pPr>
            <a:r>
              <a:rPr lang="en-US" altLang="en-US" sz="2000" dirty="0"/>
              <a:t>The query does not have a </a:t>
            </a:r>
            <a:r>
              <a:rPr lang="en-US" altLang="en-US" sz="2000" b="1" dirty="0"/>
              <a:t>group </a:t>
            </a:r>
            <a:r>
              <a:rPr lang="en-US" altLang="en-US" sz="2000" dirty="0"/>
              <a:t>by or </a:t>
            </a:r>
            <a:r>
              <a:rPr lang="en-US" altLang="en-US" sz="2000" b="1" dirty="0"/>
              <a:t>having </a:t>
            </a:r>
            <a:r>
              <a:rPr lang="en-US" altLang="en-US" sz="2000" dirty="0"/>
              <a:t>clause.</a:t>
            </a:r>
          </a:p>
          <a:p>
            <a:pPr lvl="1">
              <a:lnSpc>
                <a:spcPct val="200000"/>
              </a:lnSpc>
            </a:pPr>
            <a:endParaRPr lang="en-US" altLang="en-US" sz="2000" dirty="0"/>
          </a:p>
          <a:p>
            <a:pPr>
              <a:lnSpc>
                <a:spcPct val="200000"/>
              </a:lnSpc>
            </a:pPr>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92500" lnSpcReduction="10000"/>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Variable Length</a:t>
            </a:r>
            <a:r>
              <a:rPr lang="en-US" sz="2400" dirty="0">
                <a:latin typeface="Times New Roman" pitchFamily="18" charset="0"/>
                <a:cs typeface="Times New Roman" pitchFamily="18" charset="0"/>
              </a:rPr>
              <a:t> string is specified with maximum length of characters possible in the string, however, the allocation is sized to the size of the data stored in memory.</a:t>
            </a:r>
          </a:p>
          <a:p>
            <a:pPr marL="609600" indent="-609600" algn="just"/>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p>
          <a:p>
            <a:pPr marL="1100138" lvl="1" indent="-533400" algn="just">
              <a:buNone/>
            </a:pPr>
            <a:r>
              <a:rPr lang="en-US" sz="2400" dirty="0" err="1">
                <a:latin typeface="Times New Roman" pitchFamily="18" charset="0"/>
                <a:cs typeface="Times New Roman" pitchFamily="18" charset="0"/>
              </a:rPr>
              <a:t>Varchar</a:t>
            </a:r>
            <a:r>
              <a:rPr lang="en-US" sz="2400" dirty="0">
                <a:latin typeface="Times New Roman" pitchFamily="18" charset="0"/>
                <a:cs typeface="Times New Roman" pitchFamily="18" charset="0"/>
              </a:rPr>
              <a:t>(n) – n is the maximum length of data possible for the type</a:t>
            </a:r>
          </a:p>
          <a:p>
            <a:pPr marL="1100138" lvl="1" indent="-53340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There may be a restriction in the maximum length of the data that you can specify in the declaration which will vary according to the database.</a:t>
            </a:r>
          </a:p>
          <a:p>
            <a:pPr marL="0" indent="0" algn="just">
              <a:buNone/>
            </a:pPr>
            <a:r>
              <a:rPr lang="en-US" sz="2400" dirty="0">
                <a:latin typeface="Times New Roman" pitchFamily="18" charset="0"/>
                <a:cs typeface="Times New Roman" pitchFamily="18" charset="0"/>
              </a:rPr>
              <a:t>All character data has to be enclosed in single quotes during specification. </a:t>
            </a:r>
          </a:p>
          <a:p>
            <a:pPr marL="609600" indent="-609600" algn="just"/>
            <a:endParaRPr lang="en-US" sz="2400" dirty="0">
              <a:cs typeface="Times New Roman" pitchFamily="18" charset="0"/>
            </a:endParaRP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buNone/>
            </a:pPr>
            <a:r>
              <a:rPr lang="en-US" dirty="0"/>
              <a:t>OPERATIONS IN A VIEW:</a:t>
            </a:r>
          </a:p>
          <a:p>
            <a:pPr>
              <a:buNone/>
            </a:pPr>
            <a:r>
              <a:rPr lang="en-US" b="1" dirty="0"/>
              <a:t>Inserting a row in a view</a:t>
            </a:r>
            <a:r>
              <a:rPr lang="en-US" dirty="0"/>
              <a:t>:</a:t>
            </a:r>
            <a:br>
              <a:rPr lang="en-US" dirty="0"/>
            </a:br>
            <a:r>
              <a:rPr lang="en-US" dirty="0"/>
              <a:t>We can insert a row in a View in a same way as we do in a table. We can use the INSERT INTO statement of SQL to insert a row in a View</a:t>
            </a:r>
            <a:r>
              <a:rPr lang="en-US" dirty="0" smtClean="0"/>
              <a:t>.</a:t>
            </a:r>
          </a:p>
          <a:p>
            <a:pPr>
              <a:buNone/>
            </a:pPr>
            <a:r>
              <a:rPr lang="en-US" b="1" dirty="0" smtClean="0"/>
              <a:t>Syntax</a:t>
            </a:r>
            <a:r>
              <a:rPr lang="en-US" dirty="0" smtClean="0"/>
              <a:t>:</a:t>
            </a:r>
          </a:p>
          <a:p>
            <a:pPr>
              <a:buNone/>
            </a:pPr>
            <a:r>
              <a:rPr lang="en-US" dirty="0" smtClean="0"/>
              <a:t>INSERT </a:t>
            </a:r>
            <a:r>
              <a:rPr lang="en-US" dirty="0"/>
              <a:t>INTO </a:t>
            </a:r>
            <a:r>
              <a:rPr lang="en-US" dirty="0" err="1"/>
              <a:t>view_name</a:t>
            </a:r>
            <a:r>
              <a:rPr lang="en-US" dirty="0"/>
              <a:t>(column1, column2 , column3,..) VALUES(value1, value2, value3..); </a:t>
            </a:r>
            <a:br>
              <a:rPr lang="en-US" dirty="0"/>
            </a:br>
            <a:endParaRPr lang="en-US" dirty="0"/>
          </a:p>
          <a:p>
            <a:pPr>
              <a:buNone/>
            </a:pP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Deleting a row from a View</a:t>
            </a:r>
            <a:r>
              <a:rPr lang="en-US" dirty="0"/>
              <a:t>:</a:t>
            </a:r>
            <a:br>
              <a:rPr lang="en-US" dirty="0"/>
            </a:br>
            <a:r>
              <a:rPr lang="en-US" dirty="0"/>
              <a:t>Deleting rows from a view is also as simple as deleting rows from a table. We can use the DELETE statement of SQL to delete rows from a view. Also deleting a row from a view first delete the row from the actual table and the change is then reflected in the view</a:t>
            </a:r>
            <a:r>
              <a:rPr lang="en-US" dirty="0" smtClean="0"/>
              <a:t>.</a:t>
            </a:r>
          </a:p>
          <a:p>
            <a:pPr>
              <a:buNone/>
            </a:pPr>
            <a:r>
              <a:rPr lang="en-US" b="1" dirty="0" smtClean="0"/>
              <a:t>Syntax</a:t>
            </a:r>
            <a:r>
              <a:rPr lang="en-US" dirty="0" smtClean="0"/>
              <a:t>:</a:t>
            </a:r>
          </a:p>
          <a:p>
            <a:pPr>
              <a:buNone/>
            </a:pPr>
            <a:r>
              <a:rPr lang="en-US" dirty="0" smtClean="0"/>
              <a:t>DELETE </a:t>
            </a:r>
            <a:r>
              <a:rPr lang="en-US" dirty="0"/>
              <a:t>FROM </a:t>
            </a:r>
            <a:r>
              <a:rPr lang="en-US" dirty="0" err="1"/>
              <a:t>view_name</a:t>
            </a:r>
            <a:r>
              <a:rPr lang="en-US" dirty="0"/>
              <a:t> WHERE condition; </a:t>
            </a:r>
            <a:br>
              <a:rPr lang="en-US" dirty="0"/>
            </a:b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EXAMPLE: STUDENTDETAILS</a:t>
            </a:r>
          </a:p>
          <a:p>
            <a:pPr>
              <a:buNone/>
            </a:pPr>
            <a:endParaRPr lang="en-US" dirty="0"/>
          </a:p>
        </p:txBody>
      </p:sp>
      <p:graphicFrame>
        <p:nvGraphicFramePr>
          <p:cNvPr id="4" name="Table 3"/>
          <p:cNvGraphicFramePr>
            <a:graphicFrameLocks noGrp="1"/>
          </p:cNvGraphicFramePr>
          <p:nvPr/>
        </p:nvGraphicFramePr>
        <p:xfrm>
          <a:off x="1524000" y="2428868"/>
          <a:ext cx="4572000" cy="242889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404815">
                <a:tc>
                  <a:txBody>
                    <a:bodyPr/>
                    <a:lstStyle/>
                    <a:p>
                      <a:r>
                        <a:rPr lang="en-US" dirty="0"/>
                        <a:t>SID</a:t>
                      </a:r>
                    </a:p>
                  </a:txBody>
                  <a:tcPr/>
                </a:tc>
                <a:tc>
                  <a:txBody>
                    <a:bodyPr/>
                    <a:lstStyle/>
                    <a:p>
                      <a:r>
                        <a:rPr lang="en-US" dirty="0"/>
                        <a:t>NAME</a:t>
                      </a:r>
                    </a:p>
                  </a:txBody>
                  <a:tcPr/>
                </a:tc>
                <a:tc>
                  <a:txBody>
                    <a:bodyPr/>
                    <a:lstStyle/>
                    <a:p>
                      <a:r>
                        <a:rPr lang="en-US" dirty="0"/>
                        <a:t>ADDRESS</a:t>
                      </a:r>
                    </a:p>
                  </a:txBody>
                  <a:tcPr/>
                </a:tc>
                <a:extLst>
                  <a:ext uri="{0D108BD9-81ED-4DB2-BD59-A6C34878D82A}">
                    <a16:rowId xmlns:a16="http://schemas.microsoft.com/office/drawing/2014/main" xmlns="" val="10000"/>
                  </a:ext>
                </a:extLst>
              </a:tr>
              <a:tr h="404815">
                <a:tc>
                  <a:txBody>
                    <a:bodyPr/>
                    <a:lstStyle/>
                    <a:p>
                      <a:r>
                        <a:rPr lang="en-US" dirty="0"/>
                        <a:t>1</a:t>
                      </a:r>
                    </a:p>
                  </a:txBody>
                  <a:tcPr/>
                </a:tc>
                <a:tc>
                  <a:txBody>
                    <a:bodyPr/>
                    <a:lstStyle/>
                    <a:p>
                      <a:r>
                        <a:rPr lang="en-US" dirty="0"/>
                        <a:t>JAI</a:t>
                      </a:r>
                    </a:p>
                  </a:txBody>
                  <a:tcPr/>
                </a:tc>
                <a:tc>
                  <a:txBody>
                    <a:bodyPr/>
                    <a:lstStyle/>
                    <a:p>
                      <a:r>
                        <a:rPr lang="en-US" dirty="0"/>
                        <a:t>LONDON</a:t>
                      </a:r>
                    </a:p>
                  </a:txBody>
                  <a:tcPr/>
                </a:tc>
                <a:extLst>
                  <a:ext uri="{0D108BD9-81ED-4DB2-BD59-A6C34878D82A}">
                    <a16:rowId xmlns:a16="http://schemas.microsoft.com/office/drawing/2014/main" xmlns="" val="10001"/>
                  </a:ext>
                </a:extLst>
              </a:tr>
              <a:tr h="404815">
                <a:tc>
                  <a:txBody>
                    <a:bodyPr/>
                    <a:lstStyle/>
                    <a:p>
                      <a:r>
                        <a:rPr lang="en-US" dirty="0"/>
                        <a:t>2</a:t>
                      </a:r>
                    </a:p>
                  </a:txBody>
                  <a:tcPr/>
                </a:tc>
                <a:tc>
                  <a:txBody>
                    <a:bodyPr/>
                    <a:lstStyle/>
                    <a:p>
                      <a:r>
                        <a:rPr lang="en-US" dirty="0"/>
                        <a:t>BALAJI</a:t>
                      </a:r>
                    </a:p>
                  </a:txBody>
                  <a:tcPr/>
                </a:tc>
                <a:tc>
                  <a:txBody>
                    <a:bodyPr/>
                    <a:lstStyle/>
                    <a:p>
                      <a:r>
                        <a:rPr lang="en-US" dirty="0"/>
                        <a:t>CANADA</a:t>
                      </a:r>
                    </a:p>
                  </a:txBody>
                  <a:tcPr/>
                </a:tc>
                <a:extLst>
                  <a:ext uri="{0D108BD9-81ED-4DB2-BD59-A6C34878D82A}">
                    <a16:rowId xmlns:a16="http://schemas.microsoft.com/office/drawing/2014/main" xmlns="" val="10002"/>
                  </a:ext>
                </a:extLst>
              </a:tr>
              <a:tr h="404815">
                <a:tc>
                  <a:txBody>
                    <a:bodyPr/>
                    <a:lstStyle/>
                    <a:p>
                      <a:r>
                        <a:rPr lang="en-US" dirty="0"/>
                        <a:t>3</a:t>
                      </a:r>
                    </a:p>
                  </a:txBody>
                  <a:tcPr/>
                </a:tc>
                <a:tc>
                  <a:txBody>
                    <a:bodyPr/>
                    <a:lstStyle/>
                    <a:p>
                      <a:r>
                        <a:rPr lang="en-US" dirty="0"/>
                        <a:t>RENGARAJ</a:t>
                      </a:r>
                    </a:p>
                  </a:txBody>
                  <a:tcPr/>
                </a:tc>
                <a:tc>
                  <a:txBody>
                    <a:bodyPr/>
                    <a:lstStyle/>
                    <a:p>
                      <a:r>
                        <a:rPr lang="en-US" dirty="0"/>
                        <a:t>NETHERLAND</a:t>
                      </a:r>
                    </a:p>
                  </a:txBody>
                  <a:tcPr/>
                </a:tc>
                <a:extLst>
                  <a:ext uri="{0D108BD9-81ED-4DB2-BD59-A6C34878D82A}">
                    <a16:rowId xmlns:a16="http://schemas.microsoft.com/office/drawing/2014/main" xmlns="" val="10003"/>
                  </a:ext>
                </a:extLst>
              </a:tr>
              <a:tr h="404815">
                <a:tc>
                  <a:txBody>
                    <a:bodyPr/>
                    <a:lstStyle/>
                    <a:p>
                      <a:r>
                        <a:rPr lang="en-US" dirty="0"/>
                        <a:t>4</a:t>
                      </a:r>
                    </a:p>
                  </a:txBody>
                  <a:tcPr/>
                </a:tc>
                <a:tc>
                  <a:txBody>
                    <a:bodyPr/>
                    <a:lstStyle/>
                    <a:p>
                      <a:r>
                        <a:rPr lang="en-US" dirty="0"/>
                        <a:t>VENKAT</a:t>
                      </a:r>
                    </a:p>
                  </a:txBody>
                  <a:tcPr/>
                </a:tc>
                <a:tc>
                  <a:txBody>
                    <a:bodyPr/>
                    <a:lstStyle/>
                    <a:p>
                      <a:r>
                        <a:rPr lang="en-US" dirty="0"/>
                        <a:t>SINGAPORE</a:t>
                      </a:r>
                    </a:p>
                  </a:txBody>
                  <a:tcPr/>
                </a:tc>
                <a:extLst>
                  <a:ext uri="{0D108BD9-81ED-4DB2-BD59-A6C34878D82A}">
                    <a16:rowId xmlns:a16="http://schemas.microsoft.com/office/drawing/2014/main" xmlns="" val="10004"/>
                  </a:ext>
                </a:extLst>
              </a:tr>
              <a:tr h="404815">
                <a:tc>
                  <a:txBody>
                    <a:bodyPr/>
                    <a:lstStyle/>
                    <a:p>
                      <a:r>
                        <a:rPr lang="en-US" dirty="0"/>
                        <a:t>5</a:t>
                      </a:r>
                    </a:p>
                  </a:txBody>
                  <a:tcPr/>
                </a:tc>
                <a:tc>
                  <a:txBody>
                    <a:bodyPr/>
                    <a:lstStyle/>
                    <a:p>
                      <a:r>
                        <a:rPr lang="en-US" dirty="0"/>
                        <a:t>SUNDAR</a:t>
                      </a:r>
                    </a:p>
                  </a:txBody>
                  <a:tcPr/>
                </a:tc>
                <a:tc>
                  <a:txBody>
                    <a:bodyPr/>
                    <a:lstStyle/>
                    <a:p>
                      <a:r>
                        <a:rPr lang="en-US" dirty="0"/>
                        <a:t>MALAYSIA</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EXAMPLE: STUDENTMARKS</a:t>
            </a:r>
          </a:p>
          <a:p>
            <a:pPr>
              <a:buNone/>
            </a:pPr>
            <a:endParaRPr lang="en-US" dirty="0"/>
          </a:p>
        </p:txBody>
      </p:sp>
      <p:graphicFrame>
        <p:nvGraphicFramePr>
          <p:cNvPr id="4" name="Table 3"/>
          <p:cNvGraphicFramePr>
            <a:graphicFrameLocks noGrp="1"/>
          </p:cNvGraphicFramePr>
          <p:nvPr/>
        </p:nvGraphicFramePr>
        <p:xfrm>
          <a:off x="1524000" y="2714620"/>
          <a:ext cx="4876800" cy="22288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tblGrid>
              <a:tr h="371478">
                <a:tc>
                  <a:txBody>
                    <a:bodyPr/>
                    <a:lstStyle/>
                    <a:p>
                      <a:r>
                        <a:rPr lang="en-US" dirty="0"/>
                        <a:t>ID</a:t>
                      </a:r>
                    </a:p>
                  </a:txBody>
                  <a:tcPr/>
                </a:tc>
                <a:tc>
                  <a:txBody>
                    <a:bodyPr/>
                    <a:lstStyle/>
                    <a:p>
                      <a:r>
                        <a:rPr lang="en-US" dirty="0"/>
                        <a:t>NAME</a:t>
                      </a:r>
                    </a:p>
                  </a:txBody>
                  <a:tcPr/>
                </a:tc>
                <a:tc>
                  <a:txBody>
                    <a:bodyPr/>
                    <a:lstStyle/>
                    <a:p>
                      <a:r>
                        <a:rPr lang="en-US" dirty="0"/>
                        <a:t>MARKS</a:t>
                      </a:r>
                    </a:p>
                  </a:txBody>
                  <a:tcPr/>
                </a:tc>
                <a:tc>
                  <a:txBody>
                    <a:bodyPr/>
                    <a:lstStyle/>
                    <a:p>
                      <a:r>
                        <a:rPr lang="en-US" dirty="0"/>
                        <a:t>AGE</a:t>
                      </a:r>
                    </a:p>
                  </a:txBody>
                  <a:tcPr/>
                </a:tc>
                <a:extLst>
                  <a:ext uri="{0D108BD9-81ED-4DB2-BD59-A6C34878D82A}">
                    <a16:rowId xmlns:a16="http://schemas.microsoft.com/office/drawing/2014/main" xmlns="" val="10000"/>
                  </a:ext>
                </a:extLst>
              </a:tr>
              <a:tr h="371478">
                <a:tc>
                  <a:txBody>
                    <a:bodyPr/>
                    <a:lstStyle/>
                    <a:p>
                      <a:r>
                        <a:rPr lang="en-US" dirty="0"/>
                        <a:t>1</a:t>
                      </a:r>
                    </a:p>
                  </a:txBody>
                  <a:tcPr/>
                </a:tc>
                <a:tc>
                  <a:txBody>
                    <a:bodyPr/>
                    <a:lstStyle/>
                    <a:p>
                      <a:r>
                        <a:rPr lang="en-US" dirty="0"/>
                        <a:t>JOSHUA</a:t>
                      </a:r>
                    </a:p>
                  </a:txBody>
                  <a:tcPr/>
                </a:tc>
                <a:tc>
                  <a:txBody>
                    <a:bodyPr/>
                    <a:lstStyle/>
                    <a:p>
                      <a:r>
                        <a:rPr lang="en-US" dirty="0"/>
                        <a:t>90</a:t>
                      </a:r>
                    </a:p>
                  </a:txBody>
                  <a:tcPr/>
                </a:tc>
                <a:tc>
                  <a:txBody>
                    <a:bodyPr/>
                    <a:lstStyle/>
                    <a:p>
                      <a:r>
                        <a:rPr lang="en-US" dirty="0"/>
                        <a:t>19</a:t>
                      </a:r>
                    </a:p>
                  </a:txBody>
                  <a:tcPr/>
                </a:tc>
                <a:extLst>
                  <a:ext uri="{0D108BD9-81ED-4DB2-BD59-A6C34878D82A}">
                    <a16:rowId xmlns:a16="http://schemas.microsoft.com/office/drawing/2014/main" xmlns="" val="10001"/>
                  </a:ext>
                </a:extLst>
              </a:tr>
              <a:tr h="371478">
                <a:tc>
                  <a:txBody>
                    <a:bodyPr/>
                    <a:lstStyle/>
                    <a:p>
                      <a:r>
                        <a:rPr lang="en-US" dirty="0"/>
                        <a:t>2</a:t>
                      </a:r>
                    </a:p>
                  </a:txBody>
                  <a:tcPr/>
                </a:tc>
                <a:tc>
                  <a:txBody>
                    <a:bodyPr/>
                    <a:lstStyle/>
                    <a:p>
                      <a:r>
                        <a:rPr lang="en-US" dirty="0"/>
                        <a:t>BALAJI</a:t>
                      </a:r>
                    </a:p>
                  </a:txBody>
                  <a:tcPr/>
                </a:tc>
                <a:tc>
                  <a:txBody>
                    <a:bodyPr/>
                    <a:lstStyle/>
                    <a:p>
                      <a:r>
                        <a:rPr lang="en-US" dirty="0"/>
                        <a:t>100</a:t>
                      </a:r>
                    </a:p>
                  </a:txBody>
                  <a:tcPr/>
                </a:tc>
                <a:tc>
                  <a:txBody>
                    <a:bodyPr/>
                    <a:lstStyle/>
                    <a:p>
                      <a:r>
                        <a:rPr lang="en-US" dirty="0"/>
                        <a:t>20</a:t>
                      </a:r>
                    </a:p>
                  </a:txBody>
                  <a:tcPr/>
                </a:tc>
                <a:extLst>
                  <a:ext uri="{0D108BD9-81ED-4DB2-BD59-A6C34878D82A}">
                    <a16:rowId xmlns:a16="http://schemas.microsoft.com/office/drawing/2014/main" xmlns="" val="10002"/>
                  </a:ext>
                </a:extLst>
              </a:tr>
              <a:tr h="371478">
                <a:tc>
                  <a:txBody>
                    <a:bodyPr/>
                    <a:lstStyle/>
                    <a:p>
                      <a:r>
                        <a:rPr lang="en-US" dirty="0"/>
                        <a:t>3</a:t>
                      </a:r>
                    </a:p>
                  </a:txBody>
                  <a:tcPr/>
                </a:tc>
                <a:tc>
                  <a:txBody>
                    <a:bodyPr/>
                    <a:lstStyle/>
                    <a:p>
                      <a:r>
                        <a:rPr lang="en-US" dirty="0"/>
                        <a:t>RENGARAJ</a:t>
                      </a:r>
                    </a:p>
                  </a:txBody>
                  <a:tcPr/>
                </a:tc>
                <a:tc>
                  <a:txBody>
                    <a:bodyPr/>
                    <a:lstStyle/>
                    <a:p>
                      <a:r>
                        <a:rPr lang="en-US" dirty="0"/>
                        <a:t>95</a:t>
                      </a:r>
                    </a:p>
                  </a:txBody>
                  <a:tcPr/>
                </a:tc>
                <a:tc>
                  <a:txBody>
                    <a:bodyPr/>
                    <a:lstStyle/>
                    <a:p>
                      <a:r>
                        <a:rPr lang="en-US" dirty="0"/>
                        <a:t>18</a:t>
                      </a:r>
                    </a:p>
                  </a:txBody>
                  <a:tcPr/>
                </a:tc>
                <a:extLst>
                  <a:ext uri="{0D108BD9-81ED-4DB2-BD59-A6C34878D82A}">
                    <a16:rowId xmlns:a16="http://schemas.microsoft.com/office/drawing/2014/main" xmlns="" val="10003"/>
                  </a:ext>
                </a:extLst>
              </a:tr>
              <a:tr h="371478">
                <a:tc>
                  <a:txBody>
                    <a:bodyPr/>
                    <a:lstStyle/>
                    <a:p>
                      <a:r>
                        <a:rPr lang="en-US" dirty="0"/>
                        <a:t>4</a:t>
                      </a:r>
                    </a:p>
                  </a:txBody>
                  <a:tcPr/>
                </a:tc>
                <a:tc>
                  <a:txBody>
                    <a:bodyPr/>
                    <a:lstStyle/>
                    <a:p>
                      <a:r>
                        <a:rPr lang="en-US" dirty="0"/>
                        <a:t>VENKAT</a:t>
                      </a:r>
                    </a:p>
                  </a:txBody>
                  <a:tcPr/>
                </a:tc>
                <a:tc>
                  <a:txBody>
                    <a:bodyPr/>
                    <a:lstStyle/>
                    <a:p>
                      <a:r>
                        <a:rPr lang="en-US" dirty="0"/>
                        <a:t>80</a:t>
                      </a:r>
                    </a:p>
                  </a:txBody>
                  <a:tcPr/>
                </a:tc>
                <a:tc>
                  <a:txBody>
                    <a:bodyPr/>
                    <a:lstStyle/>
                    <a:p>
                      <a:r>
                        <a:rPr lang="en-US" dirty="0"/>
                        <a:t>19</a:t>
                      </a:r>
                    </a:p>
                  </a:txBody>
                  <a:tcPr/>
                </a:tc>
                <a:extLst>
                  <a:ext uri="{0D108BD9-81ED-4DB2-BD59-A6C34878D82A}">
                    <a16:rowId xmlns:a16="http://schemas.microsoft.com/office/drawing/2014/main" xmlns="" val="10004"/>
                  </a:ext>
                </a:extLst>
              </a:tr>
              <a:tr h="371478">
                <a:tc>
                  <a:txBody>
                    <a:bodyPr/>
                    <a:lstStyle/>
                    <a:p>
                      <a:r>
                        <a:rPr lang="en-US" dirty="0"/>
                        <a:t>5</a:t>
                      </a:r>
                    </a:p>
                  </a:txBody>
                  <a:tcPr/>
                </a:tc>
                <a:tc>
                  <a:txBody>
                    <a:bodyPr/>
                    <a:lstStyle/>
                    <a:p>
                      <a:r>
                        <a:rPr lang="en-US" dirty="0"/>
                        <a:t>SUNDAR</a:t>
                      </a:r>
                    </a:p>
                  </a:txBody>
                  <a:tcPr/>
                </a:tc>
                <a:tc>
                  <a:txBody>
                    <a:bodyPr/>
                    <a:lstStyle/>
                    <a:p>
                      <a:r>
                        <a:rPr lang="en-US" dirty="0"/>
                        <a:t>90</a:t>
                      </a:r>
                    </a:p>
                  </a:txBody>
                  <a:tcPr/>
                </a:tc>
                <a:tc>
                  <a:txBody>
                    <a:bodyPr/>
                    <a:lstStyle/>
                    <a:p>
                      <a:r>
                        <a:rPr lang="en-US" dirty="0"/>
                        <a:t>20</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VIEW CREATION:</a:t>
            </a:r>
          </a:p>
          <a:p>
            <a:pPr>
              <a:buNone/>
            </a:pPr>
            <a:r>
              <a:rPr lang="en-US" dirty="0"/>
              <a:t>CREATE VIEW </a:t>
            </a:r>
            <a:r>
              <a:rPr lang="en-US" dirty="0" err="1"/>
              <a:t>DetailsView</a:t>
            </a:r>
            <a:r>
              <a:rPr lang="en-US" dirty="0"/>
              <a:t> AS SELECT NAME, ADDRESS FROM </a:t>
            </a:r>
            <a:r>
              <a:rPr lang="en-US" dirty="0" err="1"/>
              <a:t>StudentDetails</a:t>
            </a:r>
            <a:r>
              <a:rPr lang="en-US" dirty="0"/>
              <a:t> WHERE S_ID &lt;= 5;</a:t>
            </a:r>
          </a:p>
          <a:p>
            <a:pPr>
              <a:buNone/>
            </a:pPr>
            <a:endParaRPr lang="en-US" dirty="0"/>
          </a:p>
          <a:p>
            <a:pPr>
              <a:buNone/>
            </a:pPr>
            <a:r>
              <a:rPr lang="en-US" dirty="0"/>
              <a:t>SELECT * FROM </a:t>
            </a:r>
            <a:r>
              <a:rPr lang="en-US" dirty="0" err="1"/>
              <a:t>DetailsView</a:t>
            </a:r>
            <a:r>
              <a:rPr lang="en-US" dirty="0"/>
              <a:t>;</a:t>
            </a:r>
          </a:p>
          <a:p>
            <a:pPr>
              <a:buNone/>
            </a:pP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OUTPUT:DETAILSVIEW</a:t>
            </a:r>
          </a:p>
          <a:p>
            <a:pPr>
              <a:buNone/>
            </a:pPr>
            <a:endParaRPr lang="en-US" dirty="0"/>
          </a:p>
        </p:txBody>
      </p:sp>
      <p:graphicFrame>
        <p:nvGraphicFramePr>
          <p:cNvPr id="4" name="Table 3"/>
          <p:cNvGraphicFramePr>
            <a:graphicFrameLocks noGrp="1"/>
          </p:cNvGraphicFramePr>
          <p:nvPr/>
        </p:nvGraphicFramePr>
        <p:xfrm>
          <a:off x="1524000" y="2500304"/>
          <a:ext cx="6096000" cy="264321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40535">
                <a:tc>
                  <a:txBody>
                    <a:bodyPr/>
                    <a:lstStyle/>
                    <a:p>
                      <a:r>
                        <a:rPr lang="en-US" dirty="0"/>
                        <a:t>NAME</a:t>
                      </a:r>
                    </a:p>
                  </a:txBody>
                  <a:tcPr/>
                </a:tc>
                <a:tc>
                  <a:txBody>
                    <a:bodyPr/>
                    <a:lstStyle/>
                    <a:p>
                      <a:r>
                        <a:rPr lang="en-US" dirty="0"/>
                        <a:t>ADDRESS</a:t>
                      </a:r>
                    </a:p>
                  </a:txBody>
                  <a:tcPr/>
                </a:tc>
                <a:extLst>
                  <a:ext uri="{0D108BD9-81ED-4DB2-BD59-A6C34878D82A}">
                    <a16:rowId xmlns:a16="http://schemas.microsoft.com/office/drawing/2014/main" xmlns="" val="10000"/>
                  </a:ext>
                </a:extLst>
              </a:tr>
              <a:tr h="440535">
                <a:tc>
                  <a:txBody>
                    <a:bodyPr/>
                    <a:lstStyle/>
                    <a:p>
                      <a:r>
                        <a:rPr lang="en-US" dirty="0"/>
                        <a:t>JAI</a:t>
                      </a:r>
                    </a:p>
                  </a:txBody>
                  <a:tcPr/>
                </a:tc>
                <a:tc>
                  <a:txBody>
                    <a:bodyPr/>
                    <a:lstStyle/>
                    <a:p>
                      <a:r>
                        <a:rPr lang="en-US" dirty="0"/>
                        <a:t>LONDON</a:t>
                      </a:r>
                    </a:p>
                  </a:txBody>
                  <a:tcPr/>
                </a:tc>
                <a:extLst>
                  <a:ext uri="{0D108BD9-81ED-4DB2-BD59-A6C34878D82A}">
                    <a16:rowId xmlns:a16="http://schemas.microsoft.com/office/drawing/2014/main" xmlns="" val="10001"/>
                  </a:ext>
                </a:extLst>
              </a:tr>
              <a:tr h="440535">
                <a:tc>
                  <a:txBody>
                    <a:bodyPr/>
                    <a:lstStyle/>
                    <a:p>
                      <a:r>
                        <a:rPr lang="en-US" dirty="0"/>
                        <a:t>BALAJI</a:t>
                      </a:r>
                    </a:p>
                  </a:txBody>
                  <a:tcPr/>
                </a:tc>
                <a:tc>
                  <a:txBody>
                    <a:bodyPr/>
                    <a:lstStyle/>
                    <a:p>
                      <a:r>
                        <a:rPr lang="en-US" dirty="0"/>
                        <a:t>CANADA</a:t>
                      </a:r>
                    </a:p>
                  </a:txBody>
                  <a:tcPr/>
                </a:tc>
                <a:extLst>
                  <a:ext uri="{0D108BD9-81ED-4DB2-BD59-A6C34878D82A}">
                    <a16:rowId xmlns:a16="http://schemas.microsoft.com/office/drawing/2014/main" xmlns="" val="10002"/>
                  </a:ext>
                </a:extLst>
              </a:tr>
              <a:tr h="440535">
                <a:tc>
                  <a:txBody>
                    <a:bodyPr/>
                    <a:lstStyle/>
                    <a:p>
                      <a:r>
                        <a:rPr lang="en-US" dirty="0"/>
                        <a:t>RENGARAJ</a:t>
                      </a:r>
                    </a:p>
                  </a:txBody>
                  <a:tcPr/>
                </a:tc>
                <a:tc>
                  <a:txBody>
                    <a:bodyPr/>
                    <a:lstStyle/>
                    <a:p>
                      <a:r>
                        <a:rPr lang="en-US" dirty="0"/>
                        <a:t>NETHERLAND</a:t>
                      </a:r>
                    </a:p>
                  </a:txBody>
                  <a:tcPr/>
                </a:tc>
                <a:extLst>
                  <a:ext uri="{0D108BD9-81ED-4DB2-BD59-A6C34878D82A}">
                    <a16:rowId xmlns:a16="http://schemas.microsoft.com/office/drawing/2014/main" xmlns="" val="10003"/>
                  </a:ext>
                </a:extLst>
              </a:tr>
              <a:tr h="440535">
                <a:tc>
                  <a:txBody>
                    <a:bodyPr/>
                    <a:lstStyle/>
                    <a:p>
                      <a:r>
                        <a:rPr lang="en-US" dirty="0"/>
                        <a:t>VENKAT</a:t>
                      </a:r>
                    </a:p>
                  </a:txBody>
                  <a:tcPr/>
                </a:tc>
                <a:tc>
                  <a:txBody>
                    <a:bodyPr/>
                    <a:lstStyle/>
                    <a:p>
                      <a:r>
                        <a:rPr lang="en-US" dirty="0"/>
                        <a:t>SINGAPORE</a:t>
                      </a:r>
                    </a:p>
                  </a:txBody>
                  <a:tcPr/>
                </a:tc>
                <a:extLst>
                  <a:ext uri="{0D108BD9-81ED-4DB2-BD59-A6C34878D82A}">
                    <a16:rowId xmlns:a16="http://schemas.microsoft.com/office/drawing/2014/main" xmlns="" val="10004"/>
                  </a:ext>
                </a:extLst>
              </a:tr>
              <a:tr h="440535">
                <a:tc>
                  <a:txBody>
                    <a:bodyPr/>
                    <a:lstStyle/>
                    <a:p>
                      <a:r>
                        <a:rPr lang="en-US" dirty="0"/>
                        <a:t>SUNDAR</a:t>
                      </a:r>
                    </a:p>
                  </a:txBody>
                  <a:tcPr/>
                </a:tc>
                <a:tc>
                  <a:txBody>
                    <a:bodyPr/>
                    <a:lstStyle/>
                    <a:p>
                      <a:r>
                        <a:rPr lang="en-US" dirty="0"/>
                        <a:t>MALAYSIA</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CREATE VIEW </a:t>
            </a:r>
            <a:r>
              <a:rPr lang="en-US" dirty="0" err="1"/>
              <a:t>MarksView</a:t>
            </a:r>
            <a:r>
              <a:rPr lang="en-US" dirty="0"/>
              <a:t> AS SELECT StudentDetails.NAME, </a:t>
            </a:r>
            <a:r>
              <a:rPr lang="en-US" dirty="0" err="1"/>
              <a:t>StudentDetails.ADDRESS</a:t>
            </a:r>
            <a:r>
              <a:rPr lang="en-US" dirty="0"/>
              <a:t>, </a:t>
            </a:r>
            <a:r>
              <a:rPr lang="en-US" dirty="0" err="1"/>
              <a:t>StudentMarks.MARKS</a:t>
            </a:r>
            <a:r>
              <a:rPr lang="en-US" dirty="0"/>
              <a:t> FROM </a:t>
            </a:r>
            <a:r>
              <a:rPr lang="en-US" dirty="0" err="1"/>
              <a:t>StudentDetails</a:t>
            </a:r>
            <a:r>
              <a:rPr lang="en-US" dirty="0"/>
              <a:t>, </a:t>
            </a:r>
            <a:r>
              <a:rPr lang="en-US" dirty="0" err="1"/>
              <a:t>StudentMarks</a:t>
            </a:r>
            <a:r>
              <a:rPr lang="en-US" dirty="0"/>
              <a:t> WHERE StudentDetails.NAME = StudentMarks.NAME;</a:t>
            </a:r>
          </a:p>
          <a:p>
            <a:pPr>
              <a:buNone/>
            </a:pPr>
            <a:r>
              <a:rPr lang="en-US" dirty="0"/>
              <a:t>SELECT * FROM </a:t>
            </a:r>
            <a:r>
              <a:rPr lang="en-US" dirty="0" err="1"/>
              <a:t>MarksView</a:t>
            </a:r>
            <a:r>
              <a:rPr lang="en-US" dirty="0"/>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MARKSVIEW </a:t>
            </a:r>
          </a:p>
        </p:txBody>
      </p:sp>
      <p:graphicFrame>
        <p:nvGraphicFramePr>
          <p:cNvPr id="4" name="Content Placeholder 3"/>
          <p:cNvGraphicFramePr>
            <a:graphicFrameLocks noGrp="1"/>
          </p:cNvGraphicFramePr>
          <p:nvPr>
            <p:ph idx="1"/>
          </p:nvPr>
        </p:nvGraphicFramePr>
        <p:xfrm>
          <a:off x="457200" y="2285994"/>
          <a:ext cx="6172200" cy="26193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tblGrid>
              <a:tr h="523878">
                <a:tc>
                  <a:txBody>
                    <a:bodyPr/>
                    <a:lstStyle/>
                    <a:p>
                      <a:r>
                        <a:rPr lang="en-US" dirty="0"/>
                        <a:t>NAME</a:t>
                      </a:r>
                    </a:p>
                  </a:txBody>
                  <a:tcPr/>
                </a:tc>
                <a:tc>
                  <a:txBody>
                    <a:bodyPr/>
                    <a:lstStyle/>
                    <a:p>
                      <a:r>
                        <a:rPr lang="en-US" dirty="0"/>
                        <a:t>ADDRESS</a:t>
                      </a:r>
                    </a:p>
                  </a:txBody>
                  <a:tcPr/>
                </a:tc>
                <a:tc>
                  <a:txBody>
                    <a:bodyPr/>
                    <a:lstStyle/>
                    <a:p>
                      <a:r>
                        <a:rPr lang="en-US" dirty="0"/>
                        <a:t>MARKS</a:t>
                      </a:r>
                    </a:p>
                  </a:txBody>
                  <a:tcPr/>
                </a:tc>
                <a:extLst>
                  <a:ext uri="{0D108BD9-81ED-4DB2-BD59-A6C34878D82A}">
                    <a16:rowId xmlns:a16="http://schemas.microsoft.com/office/drawing/2014/main" xmlns="" val="10000"/>
                  </a:ext>
                </a:extLst>
              </a:tr>
              <a:tr h="523878">
                <a:tc>
                  <a:txBody>
                    <a:bodyPr/>
                    <a:lstStyle/>
                    <a:p>
                      <a:r>
                        <a:rPr lang="en-US" dirty="0"/>
                        <a:t>BALAJI</a:t>
                      </a:r>
                    </a:p>
                  </a:txBody>
                  <a:tcPr/>
                </a:tc>
                <a:tc>
                  <a:txBody>
                    <a:bodyPr/>
                    <a:lstStyle/>
                    <a:p>
                      <a:r>
                        <a:rPr lang="en-US" dirty="0"/>
                        <a:t>CANADA</a:t>
                      </a:r>
                    </a:p>
                  </a:txBody>
                  <a:tcPr/>
                </a:tc>
                <a:tc>
                  <a:txBody>
                    <a:bodyPr/>
                    <a:lstStyle/>
                    <a:p>
                      <a:r>
                        <a:rPr lang="en-US" dirty="0"/>
                        <a:t>100</a:t>
                      </a:r>
                    </a:p>
                  </a:txBody>
                  <a:tcPr/>
                </a:tc>
                <a:extLst>
                  <a:ext uri="{0D108BD9-81ED-4DB2-BD59-A6C34878D82A}">
                    <a16:rowId xmlns:a16="http://schemas.microsoft.com/office/drawing/2014/main" xmlns="" val="10001"/>
                  </a:ext>
                </a:extLst>
              </a:tr>
              <a:tr h="523878">
                <a:tc>
                  <a:txBody>
                    <a:bodyPr/>
                    <a:lstStyle/>
                    <a:p>
                      <a:r>
                        <a:rPr lang="en-US" dirty="0"/>
                        <a:t>RENGARAJ</a:t>
                      </a:r>
                    </a:p>
                  </a:txBody>
                  <a:tcPr/>
                </a:tc>
                <a:tc>
                  <a:txBody>
                    <a:bodyPr/>
                    <a:lstStyle/>
                    <a:p>
                      <a:r>
                        <a:rPr lang="en-US" dirty="0"/>
                        <a:t>NETHERLAND</a:t>
                      </a:r>
                    </a:p>
                  </a:txBody>
                  <a:tcPr/>
                </a:tc>
                <a:tc>
                  <a:txBody>
                    <a:bodyPr/>
                    <a:lstStyle/>
                    <a:p>
                      <a:r>
                        <a:rPr lang="en-US" dirty="0"/>
                        <a:t>95</a:t>
                      </a:r>
                    </a:p>
                  </a:txBody>
                  <a:tcPr/>
                </a:tc>
                <a:extLst>
                  <a:ext uri="{0D108BD9-81ED-4DB2-BD59-A6C34878D82A}">
                    <a16:rowId xmlns:a16="http://schemas.microsoft.com/office/drawing/2014/main" xmlns="" val="10002"/>
                  </a:ext>
                </a:extLst>
              </a:tr>
              <a:tr h="523878">
                <a:tc>
                  <a:txBody>
                    <a:bodyPr/>
                    <a:lstStyle/>
                    <a:p>
                      <a:r>
                        <a:rPr lang="en-US" dirty="0"/>
                        <a:t>VENKAT</a:t>
                      </a:r>
                    </a:p>
                  </a:txBody>
                  <a:tcPr/>
                </a:tc>
                <a:tc>
                  <a:txBody>
                    <a:bodyPr/>
                    <a:lstStyle/>
                    <a:p>
                      <a:r>
                        <a:rPr lang="en-US" dirty="0"/>
                        <a:t>SINGAPORE</a:t>
                      </a:r>
                    </a:p>
                  </a:txBody>
                  <a:tcPr/>
                </a:tc>
                <a:tc>
                  <a:txBody>
                    <a:bodyPr/>
                    <a:lstStyle/>
                    <a:p>
                      <a:r>
                        <a:rPr lang="en-US" dirty="0"/>
                        <a:t>80</a:t>
                      </a:r>
                    </a:p>
                  </a:txBody>
                  <a:tcPr/>
                </a:tc>
                <a:extLst>
                  <a:ext uri="{0D108BD9-81ED-4DB2-BD59-A6C34878D82A}">
                    <a16:rowId xmlns:a16="http://schemas.microsoft.com/office/drawing/2014/main" xmlns="" val="10003"/>
                  </a:ext>
                </a:extLst>
              </a:tr>
              <a:tr h="523878">
                <a:tc>
                  <a:txBody>
                    <a:bodyPr/>
                    <a:lstStyle/>
                    <a:p>
                      <a:r>
                        <a:rPr lang="en-US" dirty="0"/>
                        <a:t>SUNDAR</a:t>
                      </a:r>
                    </a:p>
                  </a:txBody>
                  <a:tcPr/>
                </a:tc>
                <a:tc>
                  <a:txBody>
                    <a:bodyPr/>
                    <a:lstStyle/>
                    <a:p>
                      <a:r>
                        <a:rPr lang="en-US" dirty="0"/>
                        <a:t>MALAYSIA</a:t>
                      </a:r>
                    </a:p>
                  </a:txBody>
                  <a:tcPr/>
                </a:tc>
                <a:tc>
                  <a:txBody>
                    <a:bodyPr/>
                    <a:lstStyle/>
                    <a:p>
                      <a:r>
                        <a:rPr lang="en-US" dirty="0"/>
                        <a:t>90</a:t>
                      </a:r>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a:t>
            </a:r>
            <a:endParaRPr lang="en-US" dirty="0"/>
          </a:p>
        </p:txBody>
      </p:sp>
      <p:sp>
        <p:nvSpPr>
          <p:cNvPr id="3" name="Content Placeholder 2"/>
          <p:cNvSpPr>
            <a:spLocks noGrp="1"/>
          </p:cNvSpPr>
          <p:nvPr>
            <p:ph idx="1"/>
          </p:nvPr>
        </p:nvSpPr>
        <p:spPr/>
        <p:txBody>
          <a:bodyPr>
            <a:normAutofit/>
          </a:bodyPr>
          <a:lstStyle/>
          <a:p>
            <a:r>
              <a:rPr lang="en-US" altLang="en-US" sz="2000" dirty="0"/>
              <a:t>A</a:t>
            </a:r>
            <a:r>
              <a:rPr lang="en-US" altLang="en-US" sz="2000" b="1" dirty="0">
                <a:solidFill>
                  <a:srgbClr val="002060"/>
                </a:solidFill>
              </a:rPr>
              <a:t>  transaction </a:t>
            </a:r>
            <a:r>
              <a:rPr lang="en-US" altLang="en-US" sz="2000" dirty="0"/>
              <a:t>consists of a sequence of query and/or update statements and is a “unit” of work</a:t>
            </a:r>
          </a:p>
          <a:p>
            <a:r>
              <a:rPr lang="en-US" altLang="en-US" sz="2000" dirty="0"/>
              <a:t>The SQL standard specifies that a transaction begins implicitly when an SQL statement is executed.  </a:t>
            </a:r>
          </a:p>
          <a:p>
            <a:r>
              <a:rPr lang="en-US" altLang="en-US" sz="2000" dirty="0"/>
              <a:t>The transaction must end with one of the following statements:</a:t>
            </a:r>
          </a:p>
          <a:p>
            <a:pPr lvl="1"/>
            <a:r>
              <a:rPr lang="en-US" altLang="en-US" sz="2000" b="1" dirty="0">
                <a:solidFill>
                  <a:srgbClr val="002060"/>
                </a:solidFill>
              </a:rPr>
              <a:t>Commit work</a:t>
            </a:r>
            <a:r>
              <a:rPr lang="en-US" altLang="en-US" sz="2000" dirty="0"/>
              <a:t>. The updates performed by the transaction become permanent in the database. </a:t>
            </a:r>
          </a:p>
          <a:p>
            <a:pPr lvl="1"/>
            <a:r>
              <a:rPr lang="en-US" altLang="en-US" sz="2000" b="1" dirty="0">
                <a:solidFill>
                  <a:srgbClr val="002060"/>
                </a:solidFill>
              </a:rPr>
              <a:t>Rollback work</a:t>
            </a:r>
            <a:r>
              <a:rPr lang="en-US" altLang="en-US" sz="2000" dirty="0"/>
              <a:t>. All  the updates performed by the SQL statements in the transaction are undone.</a:t>
            </a:r>
          </a:p>
          <a:p>
            <a:r>
              <a:rPr lang="en-US" altLang="en-US" sz="2000" dirty="0"/>
              <a:t>Atomic transaction</a:t>
            </a:r>
          </a:p>
          <a:p>
            <a:pPr lvl="1"/>
            <a:r>
              <a:rPr lang="en-US" altLang="en-US" sz="2000" dirty="0"/>
              <a:t>either fully executed or rolled back as if it never occurred</a:t>
            </a:r>
          </a:p>
          <a:p>
            <a:r>
              <a:rPr lang="en-US" altLang="en-US" sz="2000" dirty="0"/>
              <a:t>Isolation from concurrent transactions</a:t>
            </a:r>
          </a:p>
          <a:p>
            <a:endParaRPr lang="en-US" altLang="en-US" sz="2000" dirty="0"/>
          </a:p>
          <a:p>
            <a:endParaRPr lang="en-US" sz="2000" dirty="0"/>
          </a:p>
        </p:txBody>
      </p:sp>
      <p:sp>
        <p:nvSpPr>
          <p:cNvPr id="4" name="Footer Placeholder 3"/>
          <p:cNvSpPr>
            <a:spLocks noGrp="1"/>
          </p:cNvSpPr>
          <p:nvPr>
            <p:ph type="ftr" sz="quarter" idx="11"/>
          </p:nvPr>
        </p:nvSpPr>
        <p:spPr/>
        <p:txBody>
          <a:bodyPr/>
          <a:lstStyle/>
          <a:p>
            <a:r>
              <a:rPr lang="en-US"/>
              <a:t>Unit 3 DBMS </a:t>
            </a:r>
          </a:p>
        </p:txBody>
      </p:sp>
      <p:sp>
        <p:nvSpPr>
          <p:cNvPr id="5" name="Slide Number Placeholder 4"/>
          <p:cNvSpPr>
            <a:spLocks noGrp="1"/>
          </p:cNvSpPr>
          <p:nvPr>
            <p:ph type="sldNum" sz="quarter" idx="12"/>
          </p:nvPr>
        </p:nvSpPr>
        <p:spPr/>
        <p:txBody>
          <a:bodyPr/>
          <a:lstStyle/>
          <a:p>
            <a:fld id="{C6FB8D25-06C8-4A4D-B89D-646AD39F14CB}" type="slidenum">
              <a:rPr lang="en-US" smtClean="0"/>
              <a:pPr/>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xmlns="" id="{16A565F0-C3EC-4203-A6B9-1F49E490F012}"/>
              </a:ext>
            </a:extLst>
          </p:cNvPr>
          <p:cNvSpPr>
            <a:spLocks noGrp="1" noChangeArrowheads="1"/>
          </p:cNvSpPr>
          <p:nvPr>
            <p:ph type="title"/>
          </p:nvPr>
        </p:nvSpPr>
        <p:spPr>
          <a:xfrm>
            <a:off x="612864" y="1152990"/>
            <a:ext cx="8229600" cy="1143000"/>
          </a:xfrm>
        </p:spPr>
        <p:txBody>
          <a:bodyPr>
            <a:normAutofit fontScale="90000"/>
          </a:bodyPr>
          <a:lstStyle/>
          <a:p>
            <a:r>
              <a:rPr lang="en-US" altLang="en-US" sz="2000" dirty="0">
                <a:effectLst>
                  <a:outerShdw blurRad="38100" dist="38100" dir="2700000" algn="tl">
                    <a:srgbClr val="C0C0C0"/>
                  </a:outerShdw>
                </a:effectLst>
                <a:latin typeface="+mn-lt"/>
                <a:ea typeface="ＭＳ Ｐゴシック" panose="020B0600070205080204" pitchFamily="34" charset="-128"/>
              </a:rPr>
              <a:t/>
            </a:r>
            <a:br>
              <a:rPr lang="en-US" altLang="en-US" sz="2000" dirty="0">
                <a:effectLst>
                  <a:outerShdw blurRad="38100" dist="38100" dir="2700000" algn="tl">
                    <a:srgbClr val="C0C0C0"/>
                  </a:outerShdw>
                </a:effectLst>
                <a:latin typeface="+mn-lt"/>
                <a:ea typeface="ＭＳ Ｐゴシック" panose="020B0600070205080204" pitchFamily="34" charset="-128"/>
              </a:rPr>
            </a:br>
            <a:r>
              <a:rPr lang="en-US" altLang="en-US" b="1" dirty="0"/>
              <a:t>Basic Steps in Query Processing</a:t>
            </a:r>
            <a:r>
              <a:rPr lang="en-US" altLang="en-US" sz="2000" dirty="0">
                <a:effectLst>
                  <a:outerShdw blurRad="38100" dist="38100" dir="2700000" algn="tl">
                    <a:srgbClr val="C0C0C0"/>
                  </a:outerShdw>
                </a:effectLst>
                <a:latin typeface="+mn-lt"/>
                <a:ea typeface="ＭＳ Ｐゴシック" panose="020B0600070205080204" pitchFamily="34" charset="-128"/>
              </a:rPr>
              <a:t/>
            </a:r>
            <a:br>
              <a:rPr lang="en-US" altLang="en-US" sz="2000" dirty="0">
                <a:effectLst>
                  <a:outerShdw blurRad="38100" dist="38100" dir="2700000" algn="tl">
                    <a:srgbClr val="C0C0C0"/>
                  </a:outerShdw>
                </a:effectLst>
                <a:latin typeface="+mn-lt"/>
                <a:ea typeface="ＭＳ Ｐゴシック" panose="020B0600070205080204" pitchFamily="34" charset="-128"/>
              </a:rPr>
            </a:br>
            <a:r>
              <a:rPr lang="en-US" altLang="en-US" sz="2000" dirty="0">
                <a:effectLst>
                  <a:outerShdw blurRad="38100" dist="38100" dir="2700000" algn="tl">
                    <a:srgbClr val="C0C0C0"/>
                  </a:outerShdw>
                </a:effectLst>
                <a:latin typeface="+mn-lt"/>
                <a:ea typeface="ＭＳ Ｐゴシック" panose="020B0600070205080204" pitchFamily="34" charset="-128"/>
              </a:rPr>
              <a:t/>
            </a:r>
            <a:br>
              <a:rPr lang="en-US" altLang="en-US" sz="2000" dirty="0">
                <a:effectLst>
                  <a:outerShdw blurRad="38100" dist="38100" dir="2700000" algn="tl">
                    <a:srgbClr val="C0C0C0"/>
                  </a:outerShdw>
                </a:effectLst>
                <a:latin typeface="+mn-lt"/>
                <a:ea typeface="ＭＳ Ｐゴシック" panose="020B0600070205080204" pitchFamily="34" charset="-128"/>
              </a:rPr>
            </a:br>
            <a:r>
              <a:rPr lang="en-US" altLang="en-US" sz="3100" dirty="0">
                <a:latin typeface="+mn-lt"/>
                <a:ea typeface="+mn-ea"/>
                <a:cs typeface="+mn-cs"/>
              </a:rPr>
              <a:t>Query Processing is the activity performed in extracting data from the database. In query processing, it takes various steps for fetching the data from the database.</a:t>
            </a:r>
            <a:br>
              <a:rPr lang="en-US" altLang="en-US" sz="3100" dirty="0">
                <a:latin typeface="+mn-lt"/>
                <a:ea typeface="+mn-ea"/>
                <a:cs typeface="+mn-cs"/>
              </a:rPr>
            </a:br>
            <a:r>
              <a:rPr lang="en-US" altLang="en-US" sz="3100" dirty="0">
                <a:latin typeface="+mn-lt"/>
                <a:ea typeface="+mn-ea"/>
                <a:cs typeface="+mn-cs"/>
              </a:rPr>
              <a:t> </a:t>
            </a:r>
          </a:p>
        </p:txBody>
      </p:sp>
      <p:sp>
        <p:nvSpPr>
          <p:cNvPr id="19458" name="Rectangle 3">
            <a:extLst>
              <a:ext uri="{FF2B5EF4-FFF2-40B4-BE49-F238E27FC236}">
                <a16:creationId xmlns:a16="http://schemas.microsoft.com/office/drawing/2014/main" xmlns="" id="{8E547BC3-C15D-4D14-8F59-FBB5E8320E69}"/>
              </a:ext>
            </a:extLst>
          </p:cNvPr>
          <p:cNvSpPr>
            <a:spLocks noGrp="1" noChangeArrowheads="1"/>
          </p:cNvSpPr>
          <p:nvPr>
            <p:ph idx="1"/>
          </p:nvPr>
        </p:nvSpPr>
        <p:spPr>
          <a:xfrm>
            <a:off x="628650" y="1428750"/>
            <a:ext cx="6048375" cy="1162050"/>
          </a:xfrm>
        </p:spPr>
        <p:txBody>
          <a:bodyPr>
            <a:noAutofit/>
          </a:bodyPr>
          <a:lstStyle/>
          <a:p>
            <a:pPr>
              <a:buFont typeface="Monotype Sorts" charset="2"/>
              <a:buNone/>
            </a:pPr>
            <a:endParaRPr lang="en-US" altLang="en-US" sz="2800" dirty="0"/>
          </a:p>
          <a:p>
            <a:pPr>
              <a:buFont typeface="Monotype Sorts" charset="2"/>
              <a:buNone/>
            </a:pPr>
            <a:endParaRPr lang="en-US" altLang="en-US" sz="2800" dirty="0"/>
          </a:p>
          <a:p>
            <a:pPr>
              <a:buFont typeface="Monotype Sorts" charset="2"/>
              <a:buNone/>
            </a:pPr>
            <a:endParaRPr lang="en-US" altLang="en-US" sz="2800" dirty="0"/>
          </a:p>
          <a:p>
            <a:pPr>
              <a:buFont typeface="Monotype Sorts" charset="2"/>
              <a:buNone/>
            </a:pPr>
            <a:r>
              <a:rPr lang="en-US" altLang="en-US" sz="2800" dirty="0"/>
              <a:t>1.	Parsing and translation</a:t>
            </a:r>
          </a:p>
          <a:p>
            <a:pPr>
              <a:buFont typeface="Monotype Sorts" charset="2"/>
              <a:buNone/>
            </a:pPr>
            <a:r>
              <a:rPr lang="en-US" altLang="en-US" sz="2800" dirty="0"/>
              <a:t>2.	Optimization</a:t>
            </a:r>
          </a:p>
          <a:p>
            <a:pPr>
              <a:buFont typeface="Monotype Sorts" charset="2"/>
              <a:buNone/>
            </a:pPr>
            <a:r>
              <a:rPr lang="en-US" altLang="en-US" sz="2800" dirty="0"/>
              <a:t>3.	Evaluation</a:t>
            </a:r>
          </a:p>
        </p:txBody>
      </p:sp>
      <p:pic>
        <p:nvPicPr>
          <p:cNvPr id="19459" name="Picture 11">
            <a:extLst>
              <a:ext uri="{FF2B5EF4-FFF2-40B4-BE49-F238E27FC236}">
                <a16:creationId xmlns:a16="http://schemas.microsoft.com/office/drawing/2014/main" xmlns="" id="{3E5E7D10-FE48-4A05-B057-B3E47C76545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3968" y="3144180"/>
            <a:ext cx="4392488" cy="2978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Tm="152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Numeric 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609600" indent="-609600" algn="just">
              <a:lnSpc>
                <a:spcPct val="90000"/>
              </a:lnSpc>
            </a:pPr>
            <a:r>
              <a:rPr lang="en-US" sz="2400" dirty="0">
                <a:latin typeface="Times New Roman" pitchFamily="18" charset="0"/>
                <a:cs typeface="Times New Roman" pitchFamily="18" charset="0"/>
              </a:rPr>
              <a:t>Store all the data related to purely numeric data. </a:t>
            </a:r>
          </a:p>
          <a:p>
            <a:pPr marL="609600" indent="-609600" algn="just">
              <a:lnSpc>
                <a:spcPct val="90000"/>
              </a:lnSpc>
            </a:pPr>
            <a:r>
              <a:rPr lang="en-US" sz="2400" dirty="0">
                <a:latin typeface="Times New Roman" pitchFamily="18" charset="0"/>
                <a:cs typeface="Times New Roman" pitchFamily="18" charset="0"/>
              </a:rPr>
              <a:t>Some numeric data may also be stored as a character field e.g. zip codes</a:t>
            </a:r>
          </a:p>
          <a:p>
            <a:pPr marL="609600" indent="-609600" algn="just">
              <a:lnSpc>
                <a:spcPct val="90000"/>
              </a:lnSpc>
            </a:pPr>
            <a:r>
              <a:rPr lang="en-US" sz="2400" b="1" dirty="0">
                <a:latin typeface="Times New Roman" pitchFamily="18" charset="0"/>
                <a:cs typeface="Times New Roman" pitchFamily="18" charset="0"/>
              </a:rPr>
              <a:t>Common Numeric Types</a:t>
            </a:r>
            <a:r>
              <a:rPr lang="en-US" sz="2400" dirty="0">
                <a:latin typeface="Times New Roman" pitchFamily="18" charset="0"/>
                <a:cs typeface="Times New Roman" pitchFamily="18" charset="0"/>
              </a:rPr>
              <a:t>:</a:t>
            </a:r>
          </a:p>
          <a:p>
            <a:pPr marL="1100138" lvl="1" indent="-533400" algn="just">
              <a:lnSpc>
                <a:spcPct val="90000"/>
              </a:lnSpc>
            </a:pPr>
            <a:r>
              <a:rPr lang="en-US" sz="2400" dirty="0">
                <a:latin typeface="Times New Roman" pitchFamily="18" charset="0"/>
                <a:cs typeface="Times New Roman" pitchFamily="18" charset="0"/>
              </a:rPr>
              <a:t>Decimal	               Floating point number</a:t>
            </a:r>
          </a:p>
          <a:p>
            <a:pPr marL="1100138" lvl="1" indent="-533400" algn="just">
              <a:lnSpc>
                <a:spcPct val="90000"/>
              </a:lnSpc>
            </a:pPr>
            <a:r>
              <a:rPr lang="en-US" sz="2400" dirty="0">
                <a:latin typeface="Times New Roman" pitchFamily="18" charset="0"/>
                <a:cs typeface="Times New Roman" pitchFamily="18" charset="0"/>
              </a:rPr>
              <a:t>Float		               Floating point number</a:t>
            </a:r>
          </a:p>
          <a:p>
            <a:pPr marL="1100138" lvl="1" indent="-533400" algn="just">
              <a:lnSpc>
                <a:spcPct val="90000"/>
              </a:lnSpc>
            </a:pPr>
            <a:r>
              <a:rPr lang="en-US" sz="2400" dirty="0">
                <a:latin typeface="Times New Roman" pitchFamily="18" charset="0"/>
                <a:cs typeface="Times New Roman" pitchFamily="18" charset="0"/>
              </a:rPr>
              <a:t>Integer(size)	 	  Integer of specified length</a:t>
            </a:r>
          </a:p>
          <a:p>
            <a:pPr marL="1100138" lvl="1" indent="-533400" algn="just">
              <a:lnSpc>
                <a:spcPct val="90000"/>
              </a:lnSpc>
            </a:pPr>
            <a:r>
              <a:rPr lang="en-US" sz="2400" dirty="0">
                <a:latin typeface="Times New Roman" pitchFamily="18" charset="0"/>
                <a:cs typeface="Times New Roman" pitchFamily="18" charset="0"/>
              </a:rPr>
              <a:t>Money		  A number which contains exactly two    </a:t>
            </a:r>
          </a:p>
          <a:p>
            <a:pPr marL="566738" lvl="1" indent="0" algn="just">
              <a:lnSpc>
                <a:spcPct val="90000"/>
              </a:lnSpc>
              <a:buNone/>
            </a:pPr>
            <a:r>
              <a:rPr lang="en-US" sz="2400" dirty="0">
                <a:latin typeface="Times New Roman" pitchFamily="18" charset="0"/>
                <a:cs typeface="Times New Roman" pitchFamily="18" charset="0"/>
              </a:rPr>
              <a:t>                                              digits after the decimal point</a:t>
            </a:r>
          </a:p>
          <a:p>
            <a:pPr marL="1100138" lvl="1" indent="-533400" algn="just">
              <a:lnSpc>
                <a:spcPct val="90000"/>
              </a:lnSpc>
            </a:pPr>
            <a:r>
              <a:rPr lang="en-US" sz="2400" dirty="0">
                <a:latin typeface="Times New Roman" pitchFamily="18" charset="0"/>
                <a:cs typeface="Times New Roman" pitchFamily="18" charset="0"/>
              </a:rPr>
              <a:t>Number	               A standard number field that can hold </a:t>
            </a:r>
          </a:p>
          <a:p>
            <a:pPr marL="566738" lvl="1" indent="0" algn="just">
              <a:lnSpc>
                <a:spcPct val="90000"/>
              </a:lnSpc>
              <a:buNone/>
            </a:pPr>
            <a:r>
              <a:rPr lang="en-US" sz="2400" dirty="0">
                <a:latin typeface="Times New Roman" pitchFamily="18" charset="0"/>
                <a:cs typeface="Times New Roman" pitchFamily="18" charset="0"/>
              </a:rPr>
              <a:t>                                              a floating point data</a:t>
            </a:r>
          </a:p>
          <a:p>
            <a:pPr marL="609600" indent="-609600" algn="just">
              <a:lnSpc>
                <a:spcPct val="90000"/>
              </a:lnSpc>
              <a:buNone/>
            </a:pPr>
            <a:r>
              <a:rPr lang="en-US" sz="2400" dirty="0">
                <a:latin typeface="Times New Roman" pitchFamily="18" charset="0"/>
                <a:cs typeface="Times New Roman" pitchFamily="18" charset="0"/>
              </a:rPr>
              <a:t> </a:t>
            </a:r>
          </a:p>
          <a:p>
            <a:pPr marL="609600" indent="-609600" algn="just">
              <a:lnSpc>
                <a:spcPct val="90000"/>
              </a:lnSpc>
              <a:buNone/>
            </a:pPr>
            <a:r>
              <a:rPr lang="en-US" sz="2400" i="1" dirty="0">
                <a:latin typeface="Times New Roman" pitchFamily="18" charset="0"/>
                <a:cs typeface="Times New Roman" pitchFamily="18" charset="0"/>
              </a:rPr>
              <a:t>Note: Different databases name their numeric fields differently and may not support all numeric types. They may also support additional numeric types.</a:t>
            </a:r>
          </a:p>
          <a:p>
            <a:pPr marL="609600" indent="-609600">
              <a:lnSpc>
                <a:spcPct val="90000"/>
              </a:lnSpc>
              <a:buNone/>
            </a:pPr>
            <a:endParaRPr lang="en-US" sz="2400" dirty="0">
              <a:cs typeface="Times New Roman" pitchFamily="18" charset="0"/>
            </a:endParaRP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A 3-step process that transforms a </a:t>
            </a:r>
            <a:r>
              <a:rPr lang="en-US" i="1" dirty="0">
                <a:solidFill>
                  <a:srgbClr val="00B0F0"/>
                </a:solidFill>
              </a:rPr>
              <a:t>high-level query </a:t>
            </a:r>
            <a:r>
              <a:rPr lang="en-US" dirty="0"/>
              <a:t>(of relational calculus/SQL) into an equivalent and more efficient </a:t>
            </a:r>
            <a:r>
              <a:rPr lang="en-US" i="1" dirty="0">
                <a:solidFill>
                  <a:srgbClr val="00B0F0"/>
                </a:solidFill>
              </a:rPr>
              <a:t>lower-level query </a:t>
            </a:r>
            <a:r>
              <a:rPr lang="en-US" dirty="0"/>
              <a:t>(of relational algebra).</a:t>
            </a:r>
          </a:p>
          <a:p>
            <a:pPr>
              <a:buNone/>
            </a:pP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xmlns="" id="{C0F72A3C-8B1A-4596-B6CD-52DD75541543}"/>
              </a:ext>
            </a:extLst>
          </p:cNvPr>
          <p:cNvSpPr>
            <a:spLocks noGrp="1" noChangeArrowheads="1"/>
          </p:cNvSpPr>
          <p:nvPr>
            <p:ph type="title"/>
          </p:nvPr>
        </p:nvSpPr>
        <p:spPr>
          <a:xfrm>
            <a:off x="1710930" y="495300"/>
            <a:ext cx="5468540" cy="4572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(Cont.)</a:t>
            </a:r>
          </a:p>
        </p:txBody>
      </p:sp>
      <p:sp>
        <p:nvSpPr>
          <p:cNvPr id="21506" name="Rectangle 3">
            <a:extLst>
              <a:ext uri="{FF2B5EF4-FFF2-40B4-BE49-F238E27FC236}">
                <a16:creationId xmlns:a16="http://schemas.microsoft.com/office/drawing/2014/main" xmlns="" id="{853B48CB-63E7-42DC-BF3C-364967AA0942}"/>
              </a:ext>
            </a:extLst>
          </p:cNvPr>
          <p:cNvSpPr>
            <a:spLocks noGrp="1" noChangeArrowheads="1"/>
          </p:cNvSpPr>
          <p:nvPr>
            <p:ph idx="1"/>
          </p:nvPr>
        </p:nvSpPr>
        <p:spPr>
          <a:xfrm>
            <a:off x="1089423" y="1484784"/>
            <a:ext cx="6938961" cy="5184576"/>
          </a:xfrm>
        </p:spPr>
        <p:txBody>
          <a:bodyPr>
            <a:normAutofit fontScale="92500" lnSpcReduction="20000"/>
          </a:bodyPr>
          <a:lstStyle/>
          <a:p>
            <a:pPr>
              <a:lnSpc>
                <a:spcPct val="200000"/>
              </a:lnSpc>
            </a:pPr>
            <a:r>
              <a:rPr lang="en-US" altLang="en-US" sz="2900" dirty="0">
                <a:ea typeface="ＭＳ Ｐゴシック" panose="020B0600070205080204" pitchFamily="34" charset="-128"/>
              </a:rPr>
              <a:t>Parsing and translation</a:t>
            </a:r>
          </a:p>
          <a:p>
            <a:r>
              <a:rPr lang="en-US" sz="2900" dirty="0"/>
              <a:t>This is the </a:t>
            </a:r>
            <a:r>
              <a:rPr lang="en-US" sz="2900" i="1" dirty="0">
                <a:solidFill>
                  <a:srgbClr val="00B0F0"/>
                </a:solidFill>
              </a:rPr>
              <a:t>first step </a:t>
            </a:r>
            <a:r>
              <a:rPr lang="en-US" sz="2900" dirty="0"/>
              <a:t>of any query processing.</a:t>
            </a:r>
          </a:p>
          <a:p>
            <a:r>
              <a:rPr lang="en-US" sz="2900" dirty="0"/>
              <a:t>The user typically writes his requests in </a:t>
            </a:r>
            <a:r>
              <a:rPr lang="en-US" sz="2900" i="1" dirty="0">
                <a:solidFill>
                  <a:srgbClr val="00B0F0"/>
                </a:solidFill>
              </a:rPr>
              <a:t>SQL language</a:t>
            </a:r>
            <a:r>
              <a:rPr lang="en-US" sz="2900" dirty="0"/>
              <a:t>.</a:t>
            </a:r>
          </a:p>
          <a:p>
            <a:r>
              <a:rPr lang="en-US" sz="2900" dirty="0"/>
              <a:t>In order to process and execute this request, </a:t>
            </a:r>
            <a:r>
              <a:rPr lang="en-US" sz="2900" i="1" dirty="0">
                <a:solidFill>
                  <a:srgbClr val="00B0F0"/>
                </a:solidFill>
              </a:rPr>
              <a:t>DBMS has to convert it into low level – machine understandable language.</a:t>
            </a:r>
          </a:p>
          <a:p>
            <a:r>
              <a:rPr lang="en-US" sz="2900" dirty="0"/>
              <a:t>Any query issued to the database is first picked by </a:t>
            </a:r>
            <a:r>
              <a:rPr lang="en-US" sz="2900" i="1" dirty="0">
                <a:solidFill>
                  <a:srgbClr val="00B0F0"/>
                </a:solidFill>
              </a:rPr>
              <a:t>query processor.</a:t>
            </a:r>
          </a:p>
          <a:p>
            <a:r>
              <a:rPr lang="en-US" sz="2900" dirty="0"/>
              <a:t>It scans and parses the query into individual tokens and examines for the correctness of query.</a:t>
            </a:r>
          </a:p>
          <a:p>
            <a:pPr lvl="1">
              <a:lnSpc>
                <a:spcPct val="200000"/>
              </a:lnSpc>
            </a:pPr>
            <a:endParaRPr lang="en-US" altLang="en-US" dirty="0">
              <a:ea typeface="ＭＳ Ｐゴシック" panose="020B0600070205080204" pitchFamily="34" charset="-128"/>
            </a:endParaRPr>
          </a:p>
        </p:txBody>
      </p:sp>
    </p:spTree>
  </p:cSld>
  <p:clrMapOvr>
    <a:masterClrMapping/>
  </p:clrMapOvr>
  <p:transition advTm="992"/>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xmlns="" id="{C0F72A3C-8B1A-4596-B6CD-52DD75541543}"/>
              </a:ext>
            </a:extLst>
          </p:cNvPr>
          <p:cNvSpPr>
            <a:spLocks noGrp="1" noChangeArrowheads="1"/>
          </p:cNvSpPr>
          <p:nvPr>
            <p:ph type="title"/>
          </p:nvPr>
        </p:nvSpPr>
        <p:spPr>
          <a:xfrm>
            <a:off x="1710930" y="495300"/>
            <a:ext cx="5468540" cy="4572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(Cont.)</a:t>
            </a:r>
          </a:p>
        </p:txBody>
      </p:sp>
      <p:sp>
        <p:nvSpPr>
          <p:cNvPr id="21506" name="Rectangle 3">
            <a:extLst>
              <a:ext uri="{FF2B5EF4-FFF2-40B4-BE49-F238E27FC236}">
                <a16:creationId xmlns:a16="http://schemas.microsoft.com/office/drawing/2014/main" xmlns="" id="{853B48CB-63E7-42DC-BF3C-364967AA0942}"/>
              </a:ext>
            </a:extLst>
          </p:cNvPr>
          <p:cNvSpPr>
            <a:spLocks noGrp="1" noChangeArrowheads="1"/>
          </p:cNvSpPr>
          <p:nvPr>
            <p:ph idx="1"/>
          </p:nvPr>
        </p:nvSpPr>
        <p:spPr>
          <a:xfrm>
            <a:off x="1089423" y="1484784"/>
            <a:ext cx="6938961" cy="5184576"/>
          </a:xfrm>
        </p:spPr>
        <p:txBody>
          <a:bodyPr>
            <a:normAutofit fontScale="92500" lnSpcReduction="20000"/>
          </a:bodyPr>
          <a:lstStyle/>
          <a:p>
            <a:r>
              <a:rPr lang="en-US" dirty="0"/>
              <a:t>Check syntax and verify relations.</a:t>
            </a:r>
          </a:p>
          <a:p>
            <a:r>
              <a:rPr lang="en-US" dirty="0"/>
              <a:t>Translate the query into an equivalent </a:t>
            </a:r>
            <a:r>
              <a:rPr lang="en-US" i="1" dirty="0">
                <a:solidFill>
                  <a:srgbClr val="00B0F0"/>
                </a:solidFill>
              </a:rPr>
              <a:t>relational algebra expression.</a:t>
            </a:r>
          </a:p>
          <a:p>
            <a:r>
              <a:rPr lang="en-US" dirty="0"/>
              <a:t>Once it is passed, then it converts each tokens into </a:t>
            </a:r>
            <a:r>
              <a:rPr lang="en-US" i="1" dirty="0">
                <a:solidFill>
                  <a:srgbClr val="00B0F0"/>
                </a:solidFill>
              </a:rPr>
              <a:t>relational expressions, trees and graphs.</a:t>
            </a:r>
          </a:p>
          <a:p>
            <a:r>
              <a:rPr lang="en-US" dirty="0"/>
              <a:t>This phase of query processing is known as parsing and translation phase.</a:t>
            </a:r>
            <a:endParaRPr lang="en-US" i="1" dirty="0">
              <a:solidFill>
                <a:srgbClr val="00B0F0"/>
              </a:solidFill>
            </a:endParaRPr>
          </a:p>
          <a:p>
            <a:r>
              <a:rPr lang="en-IN" dirty="0"/>
              <a:t>Example</a:t>
            </a:r>
          </a:p>
          <a:p>
            <a:r>
              <a:rPr lang="en-US" dirty="0"/>
              <a:t>SELECT *FROM STUDENT s, CLASS c WHERE </a:t>
            </a:r>
            <a:r>
              <a:rPr lang="en-US" dirty="0" err="1"/>
              <a:t>s.CLASS_ID</a:t>
            </a:r>
            <a:r>
              <a:rPr lang="en-US" dirty="0"/>
              <a:t> = </a:t>
            </a:r>
            <a:r>
              <a:rPr lang="en-US" dirty="0" err="1"/>
              <a:t>c.CLASS_ID</a:t>
            </a:r>
            <a:r>
              <a:rPr lang="en-US" dirty="0"/>
              <a:t> AND </a:t>
            </a:r>
            <a:r>
              <a:rPr lang="en-US" dirty="0" err="1"/>
              <a:t>c.CLASS_NAME</a:t>
            </a:r>
            <a:r>
              <a:rPr lang="en-US" dirty="0"/>
              <a:t> = ‘DESIGN_01’;</a:t>
            </a:r>
          </a:p>
          <a:p>
            <a:pPr lvl="1">
              <a:lnSpc>
                <a:spcPct val="200000"/>
              </a:lnSpc>
              <a:buNone/>
            </a:pPr>
            <a:endParaRPr lang="en-US" altLang="en-US" dirty="0">
              <a:ea typeface="ＭＳ Ｐゴシック" panose="020B0600070205080204" pitchFamily="34" charset="-128"/>
            </a:endParaRPr>
          </a:p>
        </p:txBody>
      </p:sp>
    </p:spTree>
  </p:cSld>
  <p:clrMapOvr>
    <a:masterClrMapping/>
  </p:clrMapOvr>
  <p:transition advTm="992"/>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xmlns="" id="{C0F72A3C-8B1A-4596-B6CD-52DD75541543}"/>
              </a:ext>
            </a:extLst>
          </p:cNvPr>
          <p:cNvSpPr>
            <a:spLocks noGrp="1" noChangeArrowheads="1"/>
          </p:cNvSpPr>
          <p:nvPr>
            <p:ph type="title"/>
          </p:nvPr>
        </p:nvSpPr>
        <p:spPr>
          <a:xfrm>
            <a:off x="1710930" y="495300"/>
            <a:ext cx="5468540" cy="4572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(Cont.)</a:t>
            </a:r>
          </a:p>
        </p:txBody>
      </p:sp>
      <p:sp>
        <p:nvSpPr>
          <p:cNvPr id="21506" name="Rectangle 3">
            <a:extLst>
              <a:ext uri="{FF2B5EF4-FFF2-40B4-BE49-F238E27FC236}">
                <a16:creationId xmlns:a16="http://schemas.microsoft.com/office/drawing/2014/main" xmlns="" id="{853B48CB-63E7-42DC-BF3C-364967AA0942}"/>
              </a:ext>
            </a:extLst>
          </p:cNvPr>
          <p:cNvSpPr>
            <a:spLocks noGrp="1" noChangeArrowheads="1"/>
          </p:cNvSpPr>
          <p:nvPr>
            <p:ph idx="1"/>
          </p:nvPr>
        </p:nvSpPr>
        <p:spPr>
          <a:xfrm>
            <a:off x="1089423" y="1484784"/>
            <a:ext cx="6938961" cy="5184576"/>
          </a:xfrm>
        </p:spPr>
        <p:txBody>
          <a:bodyPr>
            <a:normAutofit fontScale="92500" lnSpcReduction="20000"/>
          </a:bodyPr>
          <a:lstStyle/>
          <a:p>
            <a:r>
              <a:rPr lang="en-US" dirty="0"/>
              <a:t>The query processor scans the SQL query submitted and divides into individual meaningful tokens.</a:t>
            </a:r>
          </a:p>
          <a:p>
            <a:r>
              <a:rPr lang="en-US" dirty="0"/>
              <a:t>In our example, </a:t>
            </a:r>
            <a:r>
              <a:rPr lang="en-US" b="1" dirty="0">
                <a:solidFill>
                  <a:srgbClr val="00B0F0"/>
                </a:solidFill>
              </a:rPr>
              <a:t>’SELECT * FROM’, ‘STUDENT s’</a:t>
            </a:r>
            <a:r>
              <a:rPr lang="en-US" dirty="0"/>
              <a:t>, </a:t>
            </a:r>
            <a:r>
              <a:rPr lang="en-US" b="1" dirty="0"/>
              <a:t>‘CLASS c’</a:t>
            </a:r>
            <a:r>
              <a:rPr lang="en-US" dirty="0"/>
              <a:t>, </a:t>
            </a:r>
            <a:r>
              <a:rPr lang="en-US" b="1" dirty="0">
                <a:solidFill>
                  <a:srgbClr val="00B0F0"/>
                </a:solidFill>
              </a:rPr>
              <a:t>‘WHERE’,</a:t>
            </a:r>
            <a:r>
              <a:rPr lang="en-US" dirty="0"/>
              <a:t> </a:t>
            </a:r>
            <a:r>
              <a:rPr lang="en-US" b="1" dirty="0"/>
              <a:t>‘</a:t>
            </a:r>
            <a:r>
              <a:rPr lang="en-US" b="1" dirty="0" err="1"/>
              <a:t>s.CLASS_ID</a:t>
            </a:r>
            <a:r>
              <a:rPr lang="en-US" b="1" dirty="0"/>
              <a:t> = </a:t>
            </a:r>
            <a:r>
              <a:rPr lang="en-US" b="1" dirty="0" err="1"/>
              <a:t>c.CLASS_ID</a:t>
            </a:r>
            <a:r>
              <a:rPr lang="en-US" b="1" dirty="0"/>
              <a:t>’</a:t>
            </a:r>
            <a:r>
              <a:rPr lang="en-US" dirty="0"/>
              <a:t>, </a:t>
            </a:r>
            <a:r>
              <a:rPr lang="en-US" b="1" dirty="0">
                <a:solidFill>
                  <a:srgbClr val="00B0F0"/>
                </a:solidFill>
              </a:rPr>
              <a:t>‘AND’</a:t>
            </a:r>
            <a:r>
              <a:rPr lang="en-US" dirty="0"/>
              <a:t> and </a:t>
            </a:r>
            <a:r>
              <a:rPr lang="en-US" b="1" dirty="0"/>
              <a:t>‘</a:t>
            </a:r>
            <a:r>
              <a:rPr lang="en-US" b="1" dirty="0" err="1"/>
              <a:t>c.CLASS_NAME</a:t>
            </a:r>
            <a:r>
              <a:rPr lang="en-US" b="1" dirty="0"/>
              <a:t> = ‘DESIGN_01’’</a:t>
            </a:r>
            <a:r>
              <a:rPr lang="en-US" dirty="0"/>
              <a:t> are the different tokens.</a:t>
            </a:r>
          </a:p>
          <a:p>
            <a:r>
              <a:rPr lang="en-US" dirty="0"/>
              <a:t>It files query on the </a:t>
            </a:r>
            <a:r>
              <a:rPr lang="en-US" i="1" dirty="0">
                <a:solidFill>
                  <a:srgbClr val="00B0F0"/>
                </a:solidFill>
              </a:rPr>
              <a:t>data dictionary </a:t>
            </a:r>
            <a:r>
              <a:rPr lang="en-US" dirty="0"/>
              <a:t>tables(read-only set of tables) to verify if the tables and columns in these tokens exists or not.</a:t>
            </a:r>
          </a:p>
          <a:p>
            <a:pPr lvl="1">
              <a:lnSpc>
                <a:spcPct val="200000"/>
              </a:lnSpc>
              <a:buNone/>
            </a:pPr>
            <a:endParaRPr lang="en-US" altLang="en-US" dirty="0">
              <a:ea typeface="ＭＳ Ｐゴシック" panose="020B0600070205080204" pitchFamily="34" charset="-128"/>
            </a:endParaRPr>
          </a:p>
        </p:txBody>
      </p:sp>
    </p:spTree>
  </p:cSld>
  <p:clrMapOvr>
    <a:masterClrMapping/>
  </p:clrMapOvr>
  <p:transition advTm="992"/>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xmlns="" id="{C0F72A3C-8B1A-4596-B6CD-52DD75541543}"/>
              </a:ext>
            </a:extLst>
          </p:cNvPr>
          <p:cNvSpPr>
            <a:spLocks noGrp="1" noChangeArrowheads="1"/>
          </p:cNvSpPr>
          <p:nvPr>
            <p:ph type="title"/>
          </p:nvPr>
        </p:nvSpPr>
        <p:spPr>
          <a:xfrm>
            <a:off x="1710930" y="495300"/>
            <a:ext cx="5468540" cy="4572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(Cont.)</a:t>
            </a:r>
          </a:p>
        </p:txBody>
      </p:sp>
      <p:sp>
        <p:nvSpPr>
          <p:cNvPr id="21506" name="Rectangle 3">
            <a:extLst>
              <a:ext uri="{FF2B5EF4-FFF2-40B4-BE49-F238E27FC236}">
                <a16:creationId xmlns:a16="http://schemas.microsoft.com/office/drawing/2014/main" xmlns="" id="{853B48CB-63E7-42DC-BF3C-364967AA0942}"/>
              </a:ext>
            </a:extLst>
          </p:cNvPr>
          <p:cNvSpPr>
            <a:spLocks noGrp="1" noChangeArrowheads="1"/>
          </p:cNvSpPr>
          <p:nvPr>
            <p:ph idx="1"/>
          </p:nvPr>
        </p:nvSpPr>
        <p:spPr>
          <a:xfrm>
            <a:off x="1089423" y="1484784"/>
            <a:ext cx="6938961" cy="5184576"/>
          </a:xfrm>
        </p:spPr>
        <p:txBody>
          <a:bodyPr>
            <a:normAutofit lnSpcReduction="10000"/>
          </a:bodyPr>
          <a:lstStyle/>
          <a:p>
            <a:r>
              <a:rPr lang="en-US" b="1" dirty="0">
                <a:solidFill>
                  <a:srgbClr val="FF0000"/>
                </a:solidFill>
              </a:rPr>
              <a:t>Relational Algebra</a:t>
            </a:r>
          </a:p>
          <a:p>
            <a:r>
              <a:rPr lang="en-US" dirty="0"/>
              <a:t>The below query can be translated into either of the following relational-algebra expressions:</a:t>
            </a:r>
          </a:p>
          <a:p>
            <a:pPr marL="114300" indent="0">
              <a:buNone/>
            </a:pPr>
            <a:endParaRPr lang="en-US" dirty="0"/>
          </a:p>
          <a:p>
            <a:r>
              <a:rPr lang="en-US" b="1" dirty="0"/>
              <a:t>select </a:t>
            </a:r>
            <a:r>
              <a:rPr lang="en-US" i="1" dirty="0"/>
              <a:t>salary </a:t>
            </a:r>
            <a:r>
              <a:rPr lang="en-US" b="1" dirty="0"/>
              <a:t>from </a:t>
            </a:r>
            <a:r>
              <a:rPr lang="en-US" i="1" dirty="0"/>
              <a:t>instructor </a:t>
            </a:r>
            <a:r>
              <a:rPr lang="en-US" b="1" dirty="0"/>
              <a:t>where </a:t>
            </a:r>
            <a:r>
              <a:rPr lang="en-US" i="1" dirty="0"/>
              <a:t>salary &lt; </a:t>
            </a:r>
            <a:r>
              <a:rPr lang="en-US" dirty="0"/>
              <a:t>75000;</a:t>
            </a:r>
          </a:p>
          <a:p>
            <a:r>
              <a:rPr lang="en-US" altLang="en-US" dirty="0">
                <a:ea typeface="ＭＳ Ｐゴシック" panose="020B0600070205080204" pitchFamily="34" charset="-128"/>
              </a:rPr>
              <a:t>., </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baseline="-25000" dirty="0">
                <a:ea typeface="ＭＳ Ｐゴシック" panose="020B0600070205080204" pitchFamily="34" charset="-128"/>
                <a:sym typeface="Symbol" panose="05050102010706020507" pitchFamily="18" charset="2"/>
              </a:rPr>
              <a:t>75000</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instructor)) </a:t>
            </a:r>
            <a:r>
              <a:rPr lang="en-US" altLang="en-US" dirty="0">
                <a:ea typeface="ＭＳ Ｐゴシック" panose="020B0600070205080204" pitchFamily="34" charset="-128"/>
                <a:sym typeface="Symbol" panose="05050102010706020507" pitchFamily="18" charset="2"/>
              </a:rPr>
              <a:t>is equivalent to </a:t>
            </a:r>
            <a:br>
              <a:rPr lang="en-US" altLang="en-US" dirty="0">
                <a:ea typeface="ＭＳ Ｐゴシック" panose="020B0600070205080204" pitchFamily="34" charset="-128"/>
                <a:sym typeface="Symbol" panose="05050102010706020507" pitchFamily="18" charset="2"/>
              </a:rPr>
            </a:br>
            <a:r>
              <a:rPr lang="en-US" altLang="en-US" dirty="0">
                <a:ea typeface="ＭＳ Ｐゴシック" panose="020B0600070205080204" pitchFamily="34" charset="-128"/>
                <a:sym typeface="Symbol" panose="05050102010706020507" pitchFamily="18" charset="2"/>
              </a:rPr>
              <a:t>         </a:t>
            </a:r>
            <a:r>
              <a:rPr lang="en-US" altLang="en-US" i="1" baseline="-25000" dirty="0">
                <a:ea typeface="ＭＳ Ｐゴシック" panose="020B0600070205080204" pitchFamily="34" charset="-128"/>
                <a:sym typeface="Symbol" panose="05050102010706020507" pitchFamily="18" charset="2"/>
              </a:rPr>
              <a:t>salary</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baseline="-25000" dirty="0">
                <a:ea typeface="ＭＳ Ｐゴシック" panose="020B0600070205080204" pitchFamily="34" charset="-128"/>
                <a:sym typeface="Symbol" panose="05050102010706020507" pitchFamily="18" charset="2"/>
              </a:rPr>
              <a:t>75000</a:t>
            </a:r>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instructor))</a:t>
            </a:r>
            <a:endParaRPr lang="en-US" dirty="0"/>
          </a:p>
          <a:p>
            <a:endParaRPr lang="en-IN" dirty="0"/>
          </a:p>
          <a:p>
            <a:endParaRPr lang="en-IN" dirty="0"/>
          </a:p>
          <a:p>
            <a:endParaRPr lang="en-IN" dirty="0"/>
          </a:p>
          <a:p>
            <a:pPr lvl="1">
              <a:lnSpc>
                <a:spcPct val="200000"/>
              </a:lnSpc>
              <a:buNone/>
            </a:pPr>
            <a:endParaRPr lang="en-US" altLang="en-US" dirty="0">
              <a:ea typeface="ＭＳ Ｐゴシック" panose="020B0600070205080204" pitchFamily="34" charset="-128"/>
            </a:endParaRPr>
          </a:p>
        </p:txBody>
      </p:sp>
    </p:spTree>
  </p:cSld>
  <p:clrMapOvr>
    <a:masterClrMapping/>
  </p:clrMapOvr>
  <p:transition advTm="992"/>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a:t>
            </a:r>
          </a:p>
        </p:txBody>
      </p:sp>
      <p:sp>
        <p:nvSpPr>
          <p:cNvPr id="3" name="Content Placeholder 2"/>
          <p:cNvSpPr>
            <a:spLocks noGrp="1"/>
          </p:cNvSpPr>
          <p:nvPr>
            <p:ph idx="1"/>
          </p:nvPr>
        </p:nvSpPr>
        <p:spPr/>
        <p:txBody>
          <a:bodyPr/>
          <a:lstStyle/>
          <a:p>
            <a:r>
              <a:rPr lang="en-US" dirty="0"/>
              <a:t>Relational algebra is a procedural query language, which takes instances of relations as input and yields instances of relations as output.</a:t>
            </a:r>
          </a:p>
          <a:p>
            <a:r>
              <a:rPr lang="en-US" dirty="0"/>
              <a:t>It uses operators to perform queries.</a:t>
            </a:r>
          </a:p>
          <a:p>
            <a:r>
              <a:rPr lang="en-US" dirty="0"/>
              <a:t>An operator can be either </a:t>
            </a:r>
            <a:r>
              <a:rPr lang="en-US" i="1" dirty="0">
                <a:solidFill>
                  <a:srgbClr val="00B0F0"/>
                </a:solidFill>
              </a:rPr>
              <a:t>unary </a:t>
            </a:r>
            <a:r>
              <a:rPr lang="en-US" dirty="0"/>
              <a:t>or</a:t>
            </a:r>
            <a:r>
              <a:rPr lang="en-US" i="1" dirty="0">
                <a:solidFill>
                  <a:srgbClr val="00B0F0"/>
                </a:solidFill>
              </a:rPr>
              <a:t> binary.</a:t>
            </a:r>
          </a:p>
          <a:p>
            <a:pPr>
              <a:buNone/>
            </a:pP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fundamental operations of relational algebra are as follows −</a:t>
            </a:r>
            <a:endParaRPr lang="en-US" i="1" dirty="0">
              <a:solidFill>
                <a:srgbClr val="00B0F0"/>
              </a:solidFill>
            </a:endParaRPr>
          </a:p>
          <a:p>
            <a:pPr lvl="1"/>
            <a:r>
              <a:rPr lang="en-US" dirty="0"/>
              <a:t>Select Operation</a:t>
            </a:r>
          </a:p>
          <a:p>
            <a:pPr lvl="1"/>
            <a:r>
              <a:rPr lang="en-US" dirty="0"/>
              <a:t>Project Operation</a:t>
            </a:r>
          </a:p>
          <a:p>
            <a:pPr lvl="1"/>
            <a:r>
              <a:rPr lang="en-US" dirty="0"/>
              <a:t>Composition of Relational Operations</a:t>
            </a:r>
          </a:p>
          <a:p>
            <a:pPr lvl="1"/>
            <a:r>
              <a:rPr lang="en-US" dirty="0"/>
              <a:t>Union Operation</a:t>
            </a:r>
          </a:p>
          <a:p>
            <a:pPr lvl="1"/>
            <a:r>
              <a:rPr lang="en-US" dirty="0"/>
              <a:t>Set intersection operation</a:t>
            </a:r>
          </a:p>
          <a:p>
            <a:pPr lvl="1"/>
            <a:r>
              <a:rPr lang="en-US" dirty="0"/>
              <a:t>Set-Difference Operation</a:t>
            </a:r>
          </a:p>
          <a:p>
            <a:pPr lvl="1"/>
            <a:r>
              <a:rPr lang="en-US" dirty="0"/>
              <a:t>Cartesian-Product Operation</a:t>
            </a:r>
          </a:p>
          <a:p>
            <a:pPr lvl="1"/>
            <a:r>
              <a:rPr lang="en-US" dirty="0"/>
              <a:t>Rename Operation</a:t>
            </a:r>
          </a:p>
          <a:p>
            <a:pPr>
              <a:buNone/>
            </a:pP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solidFill>
                  <a:srgbClr val="FF0000"/>
                </a:solidFill>
              </a:rPr>
              <a:t>Select Operation (σ)</a:t>
            </a:r>
          </a:p>
          <a:p>
            <a:r>
              <a:rPr lang="en-US" dirty="0"/>
              <a:t>It selects </a:t>
            </a:r>
            <a:r>
              <a:rPr lang="en-US" dirty="0" err="1"/>
              <a:t>tuples</a:t>
            </a:r>
            <a:r>
              <a:rPr lang="en-US" dirty="0"/>
              <a:t> that satisfy the given predicate from a relation.</a:t>
            </a:r>
          </a:p>
          <a:p>
            <a:r>
              <a:rPr lang="en-US" dirty="0"/>
              <a:t>Where </a:t>
            </a:r>
            <a:r>
              <a:rPr lang="en-US" b="1" dirty="0"/>
              <a:t>σ</a:t>
            </a:r>
            <a:r>
              <a:rPr lang="en-US" dirty="0"/>
              <a:t> stands for selection predicate and </a:t>
            </a:r>
            <a:r>
              <a:rPr lang="en-US" b="1" dirty="0"/>
              <a:t>r</a:t>
            </a:r>
            <a:r>
              <a:rPr lang="en-US" dirty="0"/>
              <a:t> stands for relation. </a:t>
            </a:r>
            <a:r>
              <a:rPr lang="en-US" i="1" dirty="0"/>
              <a:t>p</a:t>
            </a:r>
            <a:r>
              <a:rPr lang="en-US" dirty="0"/>
              <a:t> is prepositional logic formula which may use connectors like </a:t>
            </a:r>
            <a:r>
              <a:rPr lang="en-US" b="1" dirty="0"/>
              <a:t>and, or,</a:t>
            </a:r>
            <a:r>
              <a:rPr lang="en-US" dirty="0"/>
              <a:t> and </a:t>
            </a:r>
            <a:r>
              <a:rPr lang="en-US" b="1" dirty="0"/>
              <a:t>not</a:t>
            </a:r>
            <a:r>
              <a:rPr lang="en-US" dirty="0"/>
              <a:t>. </a:t>
            </a:r>
          </a:p>
          <a:p>
            <a:r>
              <a:rPr lang="en-US" dirty="0"/>
              <a:t>Example</a:t>
            </a:r>
          </a:p>
          <a:p>
            <a:r>
              <a:rPr lang="en-US" dirty="0" err="1"/>
              <a:t>σ</a:t>
            </a:r>
            <a:r>
              <a:rPr lang="en-US" i="1" baseline="-25000" dirty="0" err="1"/>
              <a:t>subject</a:t>
            </a:r>
            <a:r>
              <a:rPr lang="en-US" i="1" baseline="-25000" dirty="0"/>
              <a:t> = "database"</a:t>
            </a:r>
            <a:r>
              <a:rPr lang="en-US" dirty="0"/>
              <a:t>(Books) </a:t>
            </a:r>
          </a:p>
          <a:p>
            <a:r>
              <a:rPr lang="en-US" b="1" dirty="0">
                <a:solidFill>
                  <a:srgbClr val="00B0F0"/>
                </a:solidFill>
              </a:rPr>
              <a:t>Output</a:t>
            </a:r>
            <a:r>
              <a:rPr lang="en-US" dirty="0"/>
              <a:t> − Selects </a:t>
            </a:r>
            <a:r>
              <a:rPr lang="en-US" dirty="0" err="1"/>
              <a:t>tuples</a:t>
            </a:r>
            <a:r>
              <a:rPr lang="en-US" dirty="0"/>
              <a:t> from books where subject is 'database'.</a:t>
            </a:r>
          </a:p>
          <a:p>
            <a:r>
              <a:rPr lang="en-US" dirty="0" err="1"/>
              <a:t>σ</a:t>
            </a:r>
            <a:r>
              <a:rPr lang="en-US" baseline="-25000" dirty="0" err="1"/>
              <a:t>subject</a:t>
            </a:r>
            <a:r>
              <a:rPr lang="en-US" baseline="-25000" dirty="0"/>
              <a:t> = "database" and price = "450"</a:t>
            </a:r>
            <a:r>
              <a:rPr lang="en-US" dirty="0"/>
              <a:t>(Books) </a:t>
            </a:r>
          </a:p>
          <a:p>
            <a:r>
              <a:rPr lang="en-US" b="1" dirty="0">
                <a:solidFill>
                  <a:srgbClr val="00B0F0"/>
                </a:solidFill>
              </a:rPr>
              <a:t>Output</a:t>
            </a:r>
            <a:r>
              <a:rPr lang="en-US" dirty="0"/>
              <a:t> − Selects </a:t>
            </a:r>
            <a:r>
              <a:rPr lang="en-US" dirty="0" err="1"/>
              <a:t>tuples</a:t>
            </a:r>
            <a:r>
              <a:rPr lang="en-US" dirty="0"/>
              <a:t> from books where subject is 'database' and 'price' is 450.</a:t>
            </a:r>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solidFill>
                  <a:srgbClr val="FF0000"/>
                </a:solidFill>
              </a:rPr>
              <a:t>Project Operation (∏)</a:t>
            </a:r>
          </a:p>
          <a:p>
            <a:r>
              <a:rPr lang="en-US" dirty="0"/>
              <a:t>It projects column(s) that satisfy a given predicate.</a:t>
            </a:r>
          </a:p>
          <a:p>
            <a:r>
              <a:rPr lang="en-US" dirty="0"/>
              <a:t>Notation − ∏</a:t>
            </a:r>
            <a:r>
              <a:rPr lang="en-US" baseline="-25000" dirty="0"/>
              <a:t>A1, A2, An</a:t>
            </a:r>
            <a:r>
              <a:rPr lang="en-US" dirty="0"/>
              <a:t> (r)</a:t>
            </a:r>
          </a:p>
          <a:p>
            <a:r>
              <a:rPr lang="en-US" dirty="0"/>
              <a:t>Where A</a:t>
            </a:r>
            <a:r>
              <a:rPr lang="en-US" baseline="-25000" dirty="0"/>
              <a:t>1</a:t>
            </a:r>
            <a:r>
              <a:rPr lang="en-US" dirty="0"/>
              <a:t>, A</a:t>
            </a:r>
            <a:r>
              <a:rPr lang="en-US" baseline="-25000" dirty="0"/>
              <a:t>2</a:t>
            </a:r>
            <a:r>
              <a:rPr lang="en-US" dirty="0"/>
              <a:t> , A</a:t>
            </a:r>
            <a:r>
              <a:rPr lang="en-US" baseline="-25000" dirty="0"/>
              <a:t>n</a:t>
            </a:r>
            <a:r>
              <a:rPr lang="en-US" dirty="0"/>
              <a:t> are attribute names of relation </a:t>
            </a:r>
            <a:r>
              <a:rPr lang="en-US" b="1" dirty="0"/>
              <a:t>r</a:t>
            </a:r>
            <a:r>
              <a:rPr lang="en-US" dirty="0"/>
              <a:t>.</a:t>
            </a:r>
          </a:p>
          <a:p>
            <a:r>
              <a:rPr lang="en-US" dirty="0"/>
              <a:t>Duplicate rows are automatically eliminated, as relation is a set.</a:t>
            </a:r>
          </a:p>
          <a:p>
            <a:r>
              <a:rPr lang="en-US" dirty="0"/>
              <a:t>Example</a:t>
            </a:r>
          </a:p>
          <a:p>
            <a:r>
              <a:rPr lang="en-US" dirty="0"/>
              <a:t>∏</a:t>
            </a:r>
            <a:r>
              <a:rPr lang="en-US" baseline="-25000" dirty="0"/>
              <a:t>subject, author</a:t>
            </a:r>
            <a:r>
              <a:rPr lang="en-US" dirty="0"/>
              <a:t> (Books) Selects and projects columns named as subject and author from the relation Books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Union Operation (∪)</a:t>
            </a:r>
          </a:p>
          <a:p>
            <a:r>
              <a:rPr lang="en-US" dirty="0"/>
              <a:t>It performs binary union between two given relations and is defined as −</a:t>
            </a:r>
          </a:p>
          <a:p>
            <a:r>
              <a:rPr lang="en-US" dirty="0"/>
              <a:t>r ∪ s = { t | t ∈ r or t ∈ s} </a:t>
            </a:r>
            <a:r>
              <a:rPr lang="en-US" b="1" dirty="0"/>
              <a:t>Notation</a:t>
            </a:r>
            <a:r>
              <a:rPr lang="en-US" dirty="0"/>
              <a:t> − r U s</a:t>
            </a:r>
          </a:p>
          <a:p>
            <a:r>
              <a:rPr lang="en-US" dirty="0"/>
              <a:t>Where </a:t>
            </a:r>
            <a:r>
              <a:rPr lang="en-US" b="1" dirty="0"/>
              <a:t>r</a:t>
            </a:r>
            <a:r>
              <a:rPr lang="en-US" dirty="0"/>
              <a:t> and </a:t>
            </a:r>
            <a:r>
              <a:rPr lang="en-US" b="1" dirty="0"/>
              <a:t>s</a:t>
            </a:r>
            <a:r>
              <a:rPr lang="en-US" dirty="0"/>
              <a:t> are either database relations or relation result set (temporary relation).</a:t>
            </a:r>
          </a:p>
          <a:p>
            <a:r>
              <a:rPr lang="en-US" dirty="0"/>
              <a:t>Example</a:t>
            </a:r>
          </a:p>
          <a:p>
            <a:r>
              <a:rPr lang="en-US" dirty="0"/>
              <a:t>∏ </a:t>
            </a:r>
            <a:r>
              <a:rPr lang="en-US" baseline="-25000" dirty="0"/>
              <a:t>author</a:t>
            </a:r>
            <a:r>
              <a:rPr lang="en-US" dirty="0"/>
              <a:t> (Books) ∪ ∏ </a:t>
            </a:r>
            <a:r>
              <a:rPr lang="en-US" baseline="-25000" dirty="0"/>
              <a:t>author</a:t>
            </a:r>
            <a:r>
              <a:rPr lang="en-US" dirty="0"/>
              <a:t> (Articles) </a:t>
            </a:r>
          </a:p>
          <a:p>
            <a:r>
              <a:rPr lang="en-US" b="1" dirty="0">
                <a:solidFill>
                  <a:srgbClr val="00B0F0"/>
                </a:solidFill>
              </a:rPr>
              <a:t>Output</a:t>
            </a:r>
            <a:r>
              <a:rPr lang="en-US" dirty="0"/>
              <a:t> − Projects the names of the authors who have either written a book or an article or both.</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Temporal Data Types</a:t>
            </a:r>
          </a:p>
          <a:p>
            <a:pPr marL="609600" indent="-609600" algn="just"/>
            <a:r>
              <a:rPr lang="en-US" sz="2400" b="1" dirty="0">
                <a:latin typeface="Times New Roman" pitchFamily="18" charset="0"/>
                <a:cs typeface="Times New Roman" pitchFamily="18" charset="0"/>
              </a:rPr>
              <a:t>These represent the dates and time:</a:t>
            </a:r>
            <a:endParaRPr lang="en-US" sz="2400" dirty="0">
              <a:latin typeface="Times New Roman" pitchFamily="18" charset="0"/>
              <a:cs typeface="Times New Roman" pitchFamily="18" charset="0"/>
            </a:endParaRPr>
          </a:p>
          <a:p>
            <a:pPr marL="609600" indent="-609600" algn="just"/>
            <a:r>
              <a:rPr lang="en-US" sz="2400" dirty="0">
                <a:latin typeface="Times New Roman" pitchFamily="18" charset="0"/>
                <a:cs typeface="Times New Roman" pitchFamily="18" charset="0"/>
              </a:rPr>
              <a:t>Three basic types are supported:</a:t>
            </a:r>
          </a:p>
          <a:p>
            <a:pPr marL="1100138" lvl="1" indent="-533400" algn="just"/>
            <a:r>
              <a:rPr lang="en-US" sz="2400" dirty="0">
                <a:latin typeface="Times New Roman" pitchFamily="18" charset="0"/>
                <a:cs typeface="Times New Roman" pitchFamily="18" charset="0"/>
              </a:rPr>
              <a:t>Dates</a:t>
            </a:r>
          </a:p>
          <a:p>
            <a:pPr marL="1100138" lvl="1" indent="-533400" algn="just"/>
            <a:r>
              <a:rPr lang="en-US" sz="2400" dirty="0">
                <a:latin typeface="Times New Roman" pitchFamily="18" charset="0"/>
                <a:cs typeface="Times New Roman" pitchFamily="18" charset="0"/>
              </a:rPr>
              <a:t>Times</a:t>
            </a:r>
          </a:p>
          <a:p>
            <a:pPr marL="1100138" lvl="1" indent="-533400" algn="just"/>
            <a:r>
              <a:rPr lang="en-US" sz="2400" dirty="0">
                <a:latin typeface="Times New Roman" pitchFamily="18" charset="0"/>
                <a:cs typeface="Times New Roman" pitchFamily="18" charset="0"/>
              </a:rPr>
              <a:t>Date-Time Combinations </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Set Intersection Operation (</a:t>
            </a:r>
            <a:r>
              <a:rPr lang="en-US" dirty="0"/>
              <a:t>∩ </a:t>
            </a:r>
            <a:r>
              <a:rPr lang="en-US" b="1" dirty="0">
                <a:solidFill>
                  <a:srgbClr val="FF0000"/>
                </a:solidFill>
              </a:rPr>
              <a:t>)</a:t>
            </a:r>
          </a:p>
          <a:p>
            <a:r>
              <a:rPr lang="en-US" dirty="0"/>
              <a:t>It performs binary union between two given relations and is defined as −</a:t>
            </a:r>
          </a:p>
          <a:p>
            <a:r>
              <a:rPr lang="en-US" dirty="0"/>
              <a:t>r ∩ s = { t | t ∈ r and t ∈ s} </a:t>
            </a:r>
            <a:r>
              <a:rPr lang="en-US" b="1" dirty="0"/>
              <a:t>Notation</a:t>
            </a:r>
            <a:r>
              <a:rPr lang="en-US" dirty="0"/>
              <a:t> − r ∩  s</a:t>
            </a:r>
          </a:p>
          <a:p>
            <a:r>
              <a:rPr lang="en-US" dirty="0"/>
              <a:t>Where </a:t>
            </a:r>
            <a:r>
              <a:rPr lang="en-US" b="1" dirty="0"/>
              <a:t>r</a:t>
            </a:r>
            <a:r>
              <a:rPr lang="en-US" dirty="0"/>
              <a:t> and </a:t>
            </a:r>
            <a:r>
              <a:rPr lang="en-US" b="1" dirty="0"/>
              <a:t>s</a:t>
            </a:r>
            <a:r>
              <a:rPr lang="en-US" dirty="0"/>
              <a:t> are either database relations or relation result set (temporary relation).</a:t>
            </a:r>
          </a:p>
          <a:p>
            <a:r>
              <a:rPr lang="en-US" dirty="0"/>
              <a:t>Example</a:t>
            </a:r>
          </a:p>
          <a:p>
            <a:r>
              <a:rPr lang="en-US" dirty="0"/>
              <a:t>∏ </a:t>
            </a:r>
            <a:r>
              <a:rPr lang="en-US" baseline="-25000" dirty="0"/>
              <a:t>author</a:t>
            </a:r>
            <a:r>
              <a:rPr lang="en-US" dirty="0"/>
              <a:t> (Books) ∩  ∏ </a:t>
            </a:r>
            <a:r>
              <a:rPr lang="en-US" baseline="-25000" dirty="0"/>
              <a:t>author</a:t>
            </a:r>
            <a:r>
              <a:rPr lang="en-US" dirty="0"/>
              <a:t> (Articles) </a:t>
            </a:r>
          </a:p>
          <a:p>
            <a:r>
              <a:rPr lang="en-US" b="1" dirty="0">
                <a:solidFill>
                  <a:srgbClr val="00B0F0"/>
                </a:solidFill>
              </a:rPr>
              <a:t>Output</a:t>
            </a:r>
            <a:r>
              <a:rPr lang="en-US" dirty="0"/>
              <a:t> − Projects the names of the authors who have  written a book and an article .</a:t>
            </a:r>
          </a:p>
          <a:p>
            <a:endParaRPr lang="en-US" dirty="0"/>
          </a:p>
          <a:p>
            <a:pPr>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Set Difference (−)</a:t>
            </a:r>
          </a:p>
          <a:p>
            <a:r>
              <a:rPr lang="en-US" dirty="0"/>
              <a:t>The result of set difference operation is </a:t>
            </a:r>
            <a:r>
              <a:rPr lang="en-US" dirty="0" err="1"/>
              <a:t>tuples</a:t>
            </a:r>
            <a:r>
              <a:rPr lang="en-US" dirty="0"/>
              <a:t>, which are present in one relation but are not in the second relation.</a:t>
            </a:r>
          </a:p>
          <a:p>
            <a:r>
              <a:rPr lang="en-US" b="1" dirty="0"/>
              <a:t>Notation</a:t>
            </a:r>
            <a:r>
              <a:rPr lang="en-US" dirty="0"/>
              <a:t> − </a:t>
            </a:r>
            <a:r>
              <a:rPr lang="en-US" b="1" dirty="0"/>
              <a:t>r</a:t>
            </a:r>
            <a:r>
              <a:rPr lang="en-US" dirty="0"/>
              <a:t> − </a:t>
            </a:r>
            <a:r>
              <a:rPr lang="en-US" b="1" dirty="0"/>
              <a:t>s</a:t>
            </a:r>
            <a:endParaRPr lang="en-US" dirty="0"/>
          </a:p>
          <a:p>
            <a:r>
              <a:rPr lang="en-US" dirty="0"/>
              <a:t>Finds all the </a:t>
            </a:r>
            <a:r>
              <a:rPr lang="en-US" dirty="0" err="1"/>
              <a:t>tuples</a:t>
            </a:r>
            <a:r>
              <a:rPr lang="en-US" dirty="0"/>
              <a:t> that are present in </a:t>
            </a:r>
            <a:r>
              <a:rPr lang="en-US" b="1" dirty="0"/>
              <a:t>r</a:t>
            </a:r>
            <a:r>
              <a:rPr lang="en-US" dirty="0"/>
              <a:t> but not in </a:t>
            </a:r>
            <a:r>
              <a:rPr lang="en-US" b="1" dirty="0"/>
              <a:t>s</a:t>
            </a:r>
            <a:r>
              <a:rPr lang="en-US" dirty="0"/>
              <a:t>.</a:t>
            </a:r>
          </a:p>
          <a:p>
            <a:r>
              <a:rPr lang="en-US" dirty="0"/>
              <a:t>∏ </a:t>
            </a:r>
            <a:r>
              <a:rPr lang="en-US" baseline="-25000" dirty="0"/>
              <a:t>author</a:t>
            </a:r>
            <a:r>
              <a:rPr lang="en-US" dirty="0"/>
              <a:t> (Books) − ∏ </a:t>
            </a:r>
            <a:r>
              <a:rPr lang="en-US" baseline="-25000" dirty="0"/>
              <a:t>author</a:t>
            </a:r>
            <a:r>
              <a:rPr lang="en-US" dirty="0"/>
              <a:t> (Articles) </a:t>
            </a:r>
          </a:p>
          <a:p>
            <a:r>
              <a:rPr lang="en-US" b="1" dirty="0">
                <a:solidFill>
                  <a:srgbClr val="00B0F0"/>
                </a:solidFill>
              </a:rPr>
              <a:t>Output</a:t>
            </a:r>
            <a:r>
              <a:rPr lang="en-US" dirty="0"/>
              <a:t> − Provides the name of authors who have written books but not articles.</a:t>
            </a:r>
          </a:p>
          <a:p>
            <a:pPr>
              <a:buNone/>
            </a:pP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Cartesian Product (Χ)</a:t>
            </a:r>
          </a:p>
          <a:p>
            <a:r>
              <a:rPr lang="en-US" dirty="0"/>
              <a:t>Combines information of two different relations into one.</a:t>
            </a:r>
          </a:p>
          <a:p>
            <a:r>
              <a:rPr lang="en-US" b="1" dirty="0"/>
              <a:t>Notation</a:t>
            </a:r>
            <a:r>
              <a:rPr lang="en-US" dirty="0"/>
              <a:t> − r Χ s</a:t>
            </a:r>
          </a:p>
          <a:p>
            <a:r>
              <a:rPr lang="en-US" dirty="0"/>
              <a:t>Where </a:t>
            </a:r>
            <a:r>
              <a:rPr lang="en-US" b="1" dirty="0"/>
              <a:t>r</a:t>
            </a:r>
            <a:r>
              <a:rPr lang="en-US" dirty="0"/>
              <a:t> and </a:t>
            </a:r>
            <a:r>
              <a:rPr lang="en-US" b="1" dirty="0"/>
              <a:t>s</a:t>
            </a:r>
            <a:r>
              <a:rPr lang="en-US" dirty="0"/>
              <a:t> are relations and their output will be defined as −</a:t>
            </a:r>
          </a:p>
          <a:p>
            <a:r>
              <a:rPr lang="en-US" dirty="0"/>
              <a:t>r Χ s = { q t | q ∈ r and t ∈ s}</a:t>
            </a:r>
          </a:p>
          <a:p>
            <a:r>
              <a:rPr lang="en-US" dirty="0" err="1"/>
              <a:t>σ</a:t>
            </a:r>
            <a:r>
              <a:rPr lang="en-US" baseline="-25000" dirty="0" err="1"/>
              <a:t>author</a:t>
            </a:r>
            <a:r>
              <a:rPr lang="en-US" baseline="-25000" dirty="0"/>
              <a:t> = '</a:t>
            </a:r>
            <a:r>
              <a:rPr lang="en-US" baseline="-25000" dirty="0" err="1"/>
              <a:t>tutorialspoint</a:t>
            </a:r>
            <a:r>
              <a:rPr lang="en-US" baseline="-25000" dirty="0"/>
              <a:t>'</a:t>
            </a:r>
            <a:r>
              <a:rPr lang="en-US" dirty="0"/>
              <a:t>(Books Χ Articles) </a:t>
            </a:r>
          </a:p>
          <a:p>
            <a:r>
              <a:rPr lang="en-US" b="1" dirty="0">
                <a:solidFill>
                  <a:srgbClr val="00B0F0"/>
                </a:solidFill>
              </a:rPr>
              <a:t>Output</a:t>
            </a:r>
            <a:r>
              <a:rPr lang="en-US" dirty="0"/>
              <a:t> − Yields a relation, which shows all the books and articles written by </a:t>
            </a:r>
            <a:r>
              <a:rPr lang="en-US" dirty="0" err="1"/>
              <a:t>tutorialspoint</a:t>
            </a:r>
            <a:r>
              <a:rPr lang="en-US" dirty="0"/>
              <a:t>.</a:t>
            </a:r>
          </a:p>
          <a:p>
            <a:pPr>
              <a:buNone/>
            </a:pP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Rename Operation (ρ)</a:t>
            </a:r>
          </a:p>
          <a:p>
            <a:r>
              <a:rPr lang="en-US" dirty="0"/>
              <a:t>The results of relational algebra are also relations but without any name. </a:t>
            </a:r>
          </a:p>
          <a:p>
            <a:r>
              <a:rPr lang="en-US" dirty="0"/>
              <a:t>The rename operation allows us to rename the output relation. </a:t>
            </a:r>
          </a:p>
          <a:p>
            <a:r>
              <a:rPr lang="en-US" dirty="0"/>
              <a:t>'rename' operation is denoted with small Greek letter </a:t>
            </a:r>
            <a:r>
              <a:rPr lang="en-US" b="1" dirty="0"/>
              <a:t>rho</a:t>
            </a:r>
            <a:r>
              <a:rPr lang="en-US" dirty="0"/>
              <a:t> </a:t>
            </a:r>
            <a:r>
              <a:rPr lang="en-US" i="1" dirty="0"/>
              <a:t>ρ</a:t>
            </a:r>
            <a:r>
              <a:rPr lang="en-US" dirty="0"/>
              <a:t>.</a:t>
            </a:r>
          </a:p>
          <a:p>
            <a:r>
              <a:rPr lang="en-US" b="1" dirty="0"/>
              <a:t>Notation</a:t>
            </a:r>
            <a:r>
              <a:rPr lang="en-US" dirty="0"/>
              <a:t> − </a:t>
            </a:r>
            <a:r>
              <a:rPr lang="en-US" i="1" dirty="0"/>
              <a:t>ρ</a:t>
            </a:r>
            <a:r>
              <a:rPr lang="en-US" dirty="0"/>
              <a:t> </a:t>
            </a:r>
            <a:r>
              <a:rPr lang="en-US" baseline="-25000" dirty="0"/>
              <a:t>x</a:t>
            </a:r>
            <a:r>
              <a:rPr lang="en-US" dirty="0"/>
              <a:t> (E)</a:t>
            </a:r>
          </a:p>
          <a:p>
            <a:r>
              <a:rPr lang="en-US" dirty="0"/>
              <a:t>Where the result of expression </a:t>
            </a:r>
            <a:r>
              <a:rPr lang="en-US" b="1" dirty="0"/>
              <a:t>E</a:t>
            </a:r>
            <a:r>
              <a:rPr lang="en-US" dirty="0"/>
              <a:t> is saved with name of </a:t>
            </a:r>
            <a:r>
              <a:rPr lang="en-US" b="1" dirty="0"/>
              <a:t>x</a:t>
            </a:r>
            <a:r>
              <a:rPr lang="en-US" dirty="0"/>
              <a:t>.</a:t>
            </a:r>
          </a:p>
          <a:p>
            <a:pPr>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solidFill>
                  <a:srgbClr val="FF0000"/>
                </a:solidFill>
              </a:rPr>
              <a:t>Assignment Operation (</a:t>
            </a:r>
            <a:r>
              <a:rPr lang="en-US" dirty="0"/>
              <a:t>←</a:t>
            </a:r>
            <a:r>
              <a:rPr lang="en-US" b="1" dirty="0">
                <a:solidFill>
                  <a:srgbClr val="FF0000"/>
                </a:solidFill>
              </a:rPr>
              <a:t>)</a:t>
            </a:r>
          </a:p>
          <a:p>
            <a:pPr fontAlgn="base"/>
            <a:r>
              <a:rPr lang="en-US" dirty="0"/>
              <a:t>It is similar to assignment operator in programming languages.</a:t>
            </a:r>
          </a:p>
          <a:p>
            <a:pPr fontAlgn="base"/>
            <a:r>
              <a:rPr lang="en-US" dirty="0"/>
              <a:t>Denoted by ←</a:t>
            </a:r>
          </a:p>
          <a:p>
            <a:pPr fontAlgn="base"/>
            <a:r>
              <a:rPr lang="en-US" dirty="0"/>
              <a:t>It is useful in the situation where it is required to write relational algebra expressions by using temporary relation variables.</a:t>
            </a:r>
          </a:p>
          <a:p>
            <a:pPr fontAlgn="base"/>
            <a:r>
              <a:rPr lang="en-US" dirty="0"/>
              <a:t>The database might be modified if assignment to a permanent relation is made.</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b="1" dirty="0">
                <a:solidFill>
                  <a:srgbClr val="FF0000"/>
                </a:solidFill>
              </a:rPr>
              <a:t>Natural join Operation (</a:t>
            </a:r>
            <a:r>
              <a:rPr lang="en-US" dirty="0"/>
              <a:t>|Χ| </a:t>
            </a:r>
            <a:r>
              <a:rPr lang="en-US" b="1" dirty="0">
                <a:solidFill>
                  <a:srgbClr val="FF0000"/>
                </a:solidFill>
              </a:rPr>
              <a:t>)</a:t>
            </a:r>
            <a:r>
              <a:rPr lang="en-US" dirty="0"/>
              <a:t> </a:t>
            </a:r>
          </a:p>
          <a:p>
            <a:pPr fontAlgn="base"/>
            <a:r>
              <a:rPr lang="en-US" dirty="0"/>
              <a:t>It is a binary operation, combination of some selections and forms </a:t>
            </a:r>
            <a:r>
              <a:rPr lang="en-US" dirty="0" err="1"/>
              <a:t>cartesian</a:t>
            </a:r>
            <a:r>
              <a:rPr lang="en-US" dirty="0"/>
              <a:t> product of its two arguments.</a:t>
            </a:r>
          </a:p>
          <a:p>
            <a:pPr fontAlgn="base"/>
            <a:r>
              <a:rPr lang="en-US" dirty="0"/>
              <a:t>Forms </a:t>
            </a:r>
            <a:r>
              <a:rPr lang="en-US" dirty="0" err="1"/>
              <a:t>cartesian</a:t>
            </a:r>
            <a:r>
              <a:rPr lang="en-US" dirty="0"/>
              <a:t> product, then performs selection forcing equality on the attributes appearing in both relations and ultimately removes duplicate attributes.</a:t>
            </a:r>
          </a:p>
          <a:p>
            <a:pPr fontAlgn="base"/>
            <a:r>
              <a:rPr lang="en-US" dirty="0"/>
              <a:t>Represented by r |Χ| s, where r and s are relations.</a:t>
            </a:r>
          </a:p>
          <a:p>
            <a:endParaRPr lang="en-US" b="1" dirty="0">
              <a:solidFill>
                <a:srgbClr val="FF0000"/>
              </a:solidFill>
            </a:endParaRPr>
          </a:p>
          <a:p>
            <a:pPr>
              <a:buNone/>
            </a:pP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FF0000"/>
                </a:solidFill>
              </a:rPr>
              <a:t>Composition of Operations</a:t>
            </a:r>
          </a:p>
          <a:p>
            <a:r>
              <a:rPr lang="en-US" dirty="0"/>
              <a:t>It is possible to build relational algebra expressions using multiple operators similar to the use of arithmetic operators (nesting of operators)</a:t>
            </a:r>
          </a:p>
          <a:p>
            <a:pPr>
              <a:buNone/>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1477962"/>
          </a:xfrm>
        </p:spPr>
        <p:txBody>
          <a:bodyPr/>
          <a:lstStyle/>
          <a:p>
            <a:pPr eaLnBrk="1" hangingPunct="1"/>
            <a:r>
              <a:rPr lang="en-US" altLang="en-US"/>
              <a:t/>
            </a:r>
            <a:br>
              <a:rPr lang="en-US" altLang="en-US"/>
            </a:br>
            <a:r>
              <a:rPr lang="en-US" altLang="en-US"/>
              <a:t>Introduction to PL/SQL</a:t>
            </a:r>
          </a:p>
        </p:txBody>
      </p:sp>
      <p:sp>
        <p:nvSpPr>
          <p:cNvPr id="3075" name="Rectangle 3"/>
          <p:cNvSpPr>
            <a:spLocks noGrp="1" noChangeArrowheads="1"/>
          </p:cNvSpPr>
          <p:nvPr>
            <p:ph idx="1"/>
          </p:nvPr>
        </p:nvSpPr>
        <p:spPr/>
        <p:txBody>
          <a:bodyPr/>
          <a:lstStyle/>
          <a:p>
            <a:pPr eaLnBrk="1" hangingPunct="1"/>
            <a:endParaRPr lang="en-US" altLang="en-US"/>
          </a:p>
          <a:p>
            <a:pPr eaLnBrk="1" hangingPunct="1"/>
            <a:r>
              <a:rPr lang="en-US" altLang="en-US"/>
              <a:t>Procedural Language extension for SQL</a:t>
            </a:r>
          </a:p>
          <a:p>
            <a:pPr eaLnBrk="1" hangingPunct="1"/>
            <a:r>
              <a:rPr lang="en-US" altLang="en-US"/>
              <a:t>Oracle Proprietary</a:t>
            </a:r>
          </a:p>
          <a:p>
            <a:pPr eaLnBrk="1" hangingPunct="1"/>
            <a:r>
              <a:rPr lang="en-US" altLang="en-US"/>
              <a:t>3GL Capabilities</a:t>
            </a:r>
          </a:p>
          <a:p>
            <a:pPr eaLnBrk="1" hangingPunct="1"/>
            <a:r>
              <a:rPr lang="en-US" altLang="en-US"/>
              <a:t>Integration of SQL</a:t>
            </a:r>
          </a:p>
          <a:p>
            <a:pPr eaLnBrk="1" hangingPunct="1"/>
            <a:r>
              <a:rPr lang="en-US" altLang="en-US"/>
              <a:t>Portable within Oracle data bases</a:t>
            </a:r>
          </a:p>
          <a:p>
            <a:pPr eaLnBrk="1" hangingPunct="1"/>
            <a:r>
              <a:rPr lang="en-US" altLang="en-US"/>
              <a:t>Callable from any client</a:t>
            </a:r>
          </a:p>
          <a:p>
            <a:pPr eaLnBrk="1" hangingPunct="1"/>
            <a:endParaRPr lang="en-US" altLang="en-US"/>
          </a:p>
          <a:p>
            <a:pPr eaLnBrk="1" hangingPunct="1"/>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Structure of PL/SQL</a:t>
            </a:r>
          </a:p>
        </p:txBody>
      </p:sp>
      <p:sp>
        <p:nvSpPr>
          <p:cNvPr id="4099" name="Rectangle 3"/>
          <p:cNvSpPr>
            <a:spLocks noGrp="1" noChangeArrowheads="1"/>
          </p:cNvSpPr>
          <p:nvPr>
            <p:ph idx="1"/>
          </p:nvPr>
        </p:nvSpPr>
        <p:spPr/>
        <p:txBody>
          <a:bodyPr>
            <a:normAutofit/>
          </a:bodyPr>
          <a:lstStyle/>
          <a:p>
            <a:pPr eaLnBrk="1" hangingPunct="1">
              <a:lnSpc>
                <a:spcPct val="150000"/>
              </a:lnSpc>
            </a:pPr>
            <a:r>
              <a:rPr lang="en-US" altLang="en-US" sz="2000" dirty="0"/>
              <a:t>PL/SQL is Block Structured</a:t>
            </a:r>
          </a:p>
          <a:p>
            <a:pPr eaLnBrk="1" hangingPunct="1">
              <a:lnSpc>
                <a:spcPct val="150000"/>
              </a:lnSpc>
              <a:buFontTx/>
              <a:buNone/>
            </a:pPr>
            <a:r>
              <a:rPr lang="en-US" altLang="en-US" sz="2000" dirty="0"/>
              <a:t>   A block is the basic unit from which all PL/SQL programs are built. A block can be named (functions and procedures) or anonymous </a:t>
            </a:r>
          </a:p>
          <a:p>
            <a:pPr eaLnBrk="1" hangingPunct="1">
              <a:lnSpc>
                <a:spcPct val="150000"/>
              </a:lnSpc>
            </a:pPr>
            <a:r>
              <a:rPr lang="en-US" altLang="en-US" sz="2000" dirty="0">
                <a:solidFill>
                  <a:srgbClr val="FF0000"/>
                </a:solidFill>
              </a:rPr>
              <a:t>Sections of block</a:t>
            </a:r>
          </a:p>
          <a:p>
            <a:pPr eaLnBrk="1" hangingPunct="1">
              <a:lnSpc>
                <a:spcPct val="150000"/>
              </a:lnSpc>
              <a:buFontTx/>
              <a:buNone/>
            </a:pPr>
            <a:r>
              <a:rPr lang="en-US" altLang="en-US" sz="2000" dirty="0"/>
              <a:t>    1- Header Section</a:t>
            </a:r>
          </a:p>
          <a:p>
            <a:pPr eaLnBrk="1" hangingPunct="1">
              <a:lnSpc>
                <a:spcPct val="150000"/>
              </a:lnSpc>
              <a:buFontTx/>
              <a:buNone/>
            </a:pPr>
            <a:r>
              <a:rPr lang="en-US" altLang="en-US" sz="2000" dirty="0"/>
              <a:t>    2- Declaration Section</a:t>
            </a:r>
          </a:p>
          <a:p>
            <a:pPr eaLnBrk="1" hangingPunct="1">
              <a:lnSpc>
                <a:spcPct val="150000"/>
              </a:lnSpc>
              <a:buFontTx/>
              <a:buNone/>
            </a:pPr>
            <a:r>
              <a:rPr lang="en-US" altLang="en-US" sz="2000" dirty="0"/>
              <a:t> </a:t>
            </a:r>
            <a:r>
              <a:rPr lang="en-US" altLang="en-US" sz="2000" dirty="0" smtClean="0"/>
              <a:t>   </a:t>
            </a:r>
            <a:r>
              <a:rPr lang="en-US" altLang="en-US" sz="2000" dirty="0" smtClean="0"/>
              <a:t>3- </a:t>
            </a:r>
            <a:r>
              <a:rPr lang="en-US" altLang="en-US" sz="2000" dirty="0"/>
              <a:t>Executable Section</a:t>
            </a:r>
          </a:p>
          <a:p>
            <a:pPr eaLnBrk="1" hangingPunct="1">
              <a:lnSpc>
                <a:spcPct val="150000"/>
              </a:lnSpc>
              <a:buFontTx/>
              <a:buNone/>
            </a:pPr>
            <a:r>
              <a:rPr lang="en-US" altLang="en-US" sz="2000" dirty="0"/>
              <a:t> </a:t>
            </a:r>
            <a:r>
              <a:rPr lang="en-US" altLang="en-US" sz="2000" dirty="0" smtClean="0"/>
              <a:t>   </a:t>
            </a:r>
            <a:r>
              <a:rPr lang="en-US" altLang="en-US" sz="2000" dirty="0" smtClean="0"/>
              <a:t>4- </a:t>
            </a:r>
            <a:r>
              <a:rPr lang="en-US" altLang="en-US" sz="2000" dirty="0"/>
              <a:t>Exception Section</a:t>
            </a:r>
          </a:p>
        </p:txBody>
      </p:sp>
      <p:sp>
        <p:nvSpPr>
          <p:cNvPr id="4100" name="Text Box 4"/>
          <p:cNvSpPr txBox="1">
            <a:spLocks noChangeArrowheads="1"/>
          </p:cNvSpPr>
          <p:nvPr/>
        </p:nvSpPr>
        <p:spPr bwMode="auto">
          <a:xfrm>
            <a:off x="4495800" y="3352800"/>
            <a:ext cx="3749675" cy="366713"/>
          </a:xfrm>
          <a:prstGeom prst="rect">
            <a:avLst/>
          </a:prstGeom>
          <a:noFill/>
          <a:ln w="9525">
            <a:noFill/>
            <a:miter lim="800000"/>
            <a:headEnd/>
            <a:tailEnd/>
          </a:ln>
          <a:effectLst/>
        </p:spPr>
        <p:txBody>
          <a:bodyPr>
            <a:spAutoFit/>
          </a:bodyPr>
          <a:lstStyle/>
          <a:p>
            <a:pPr eaLnBrk="1" hangingPunct="1"/>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Structure of PL/SQL</a:t>
            </a:r>
          </a:p>
        </p:txBody>
      </p:sp>
      <p:sp>
        <p:nvSpPr>
          <p:cNvPr id="5123" name="Rectangle 3"/>
          <p:cNvSpPr>
            <a:spLocks noGrp="1" noChangeArrowheads="1"/>
          </p:cNvSpPr>
          <p:nvPr>
            <p:ph idx="1"/>
          </p:nvPr>
        </p:nvSpPr>
        <p:spPr/>
        <p:txBody>
          <a:bodyPr>
            <a:normAutofit lnSpcReduction="10000"/>
          </a:bodyPr>
          <a:lstStyle/>
          <a:p>
            <a:pPr eaLnBrk="1" hangingPunct="1">
              <a:lnSpc>
                <a:spcPct val="150000"/>
              </a:lnSpc>
              <a:buFontTx/>
              <a:buNone/>
            </a:pPr>
            <a:r>
              <a:rPr lang="en-US" altLang="en-US" sz="2000" dirty="0"/>
              <a:t>HEADER</a:t>
            </a:r>
          </a:p>
          <a:p>
            <a:pPr eaLnBrk="1" hangingPunct="1">
              <a:lnSpc>
                <a:spcPct val="150000"/>
              </a:lnSpc>
              <a:buFontTx/>
              <a:buNone/>
            </a:pPr>
            <a:r>
              <a:rPr lang="en-US" altLang="en-US" sz="2000" dirty="0"/>
              <a:t>                  Type and Name of block    </a:t>
            </a:r>
          </a:p>
          <a:p>
            <a:pPr eaLnBrk="1" hangingPunct="1">
              <a:lnSpc>
                <a:spcPct val="150000"/>
              </a:lnSpc>
              <a:buFontTx/>
              <a:buNone/>
            </a:pPr>
            <a:r>
              <a:rPr lang="en-US" altLang="en-US" sz="2000" dirty="0"/>
              <a:t>DECLARE  </a:t>
            </a:r>
          </a:p>
          <a:p>
            <a:pPr eaLnBrk="1" hangingPunct="1">
              <a:lnSpc>
                <a:spcPct val="150000"/>
              </a:lnSpc>
              <a:buFontTx/>
              <a:buNone/>
            </a:pPr>
            <a:r>
              <a:rPr lang="en-US" altLang="en-US" sz="2000" dirty="0"/>
              <a:t>			Variables; Constants; Cursors; </a:t>
            </a:r>
          </a:p>
          <a:p>
            <a:pPr eaLnBrk="1" hangingPunct="1">
              <a:lnSpc>
                <a:spcPct val="150000"/>
              </a:lnSpc>
              <a:buFontTx/>
              <a:buNone/>
            </a:pPr>
            <a:r>
              <a:rPr lang="en-US" altLang="en-US" sz="2000" dirty="0"/>
              <a:t>BEGIN  </a:t>
            </a:r>
          </a:p>
          <a:p>
            <a:pPr eaLnBrk="1" hangingPunct="1">
              <a:lnSpc>
                <a:spcPct val="150000"/>
              </a:lnSpc>
              <a:buFontTx/>
              <a:buNone/>
            </a:pPr>
            <a:r>
              <a:rPr lang="en-US" altLang="en-US" sz="2000" dirty="0"/>
              <a:t>			PL/SQL and SQL Statements </a:t>
            </a:r>
          </a:p>
          <a:p>
            <a:pPr eaLnBrk="1" hangingPunct="1">
              <a:lnSpc>
                <a:spcPct val="150000"/>
              </a:lnSpc>
              <a:buFontTx/>
              <a:buNone/>
            </a:pPr>
            <a:r>
              <a:rPr lang="en-US" altLang="en-US" sz="2000" dirty="0"/>
              <a:t>EXCEPTION </a:t>
            </a:r>
          </a:p>
          <a:p>
            <a:pPr eaLnBrk="1" hangingPunct="1">
              <a:lnSpc>
                <a:spcPct val="150000"/>
              </a:lnSpc>
              <a:buFontTx/>
              <a:buNone/>
            </a:pPr>
            <a:r>
              <a:rPr lang="en-US" altLang="en-US" sz="2000" dirty="0"/>
              <a:t>			Exception handlers</a:t>
            </a:r>
          </a:p>
          <a:p>
            <a:pPr eaLnBrk="1" hangingPunct="1">
              <a:lnSpc>
                <a:spcPct val="150000"/>
              </a:lnSpc>
              <a:buFontTx/>
              <a:buNone/>
            </a:pPr>
            <a:r>
              <a:rPr lang="en-US" altLang="en-US" sz="2000" dirty="0"/>
              <a:t>END;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dirty="0">
                <a:solidFill>
                  <a:srgbClr val="003399"/>
                </a:solidFill>
                <a:latin typeface="Times New Roman" pitchFamily="18" charset="0"/>
                <a:cs typeface="Times New Roman" pitchFamily="18" charset="0"/>
              </a:rPr>
              <a:t>Large Data Objects</a:t>
            </a:r>
          </a:p>
          <a:p>
            <a:pPr marL="609600" indent="-609600" algn="just"/>
            <a:r>
              <a:rPr lang="en-US" sz="2400" dirty="0">
                <a:latin typeface="Times New Roman" pitchFamily="18" charset="0"/>
                <a:cs typeface="Times New Roman" pitchFamily="18" charset="0"/>
              </a:rPr>
              <a:t>These are used for storing data objects like files and images:</a:t>
            </a:r>
          </a:p>
          <a:p>
            <a:pPr marL="609600" indent="-609600" algn="just"/>
            <a:r>
              <a:rPr lang="en-US" sz="2400" b="1" dirty="0">
                <a:latin typeface="Times New Roman" pitchFamily="18" charset="0"/>
                <a:cs typeface="Times New Roman" pitchFamily="18" charset="0"/>
              </a:rPr>
              <a:t>There are two types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Character Large Objects (</a:t>
            </a:r>
            <a:r>
              <a:rPr lang="en-US" sz="2400" dirty="0" err="1">
                <a:latin typeface="Times New Roman" pitchFamily="18" charset="0"/>
                <a:cs typeface="Times New Roman" pitchFamily="18" charset="0"/>
              </a:rPr>
              <a:t>clobs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Binary Large Objects (blobs)</a:t>
            </a:r>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Structure of PL/SQL</a:t>
            </a:r>
          </a:p>
        </p:txBody>
      </p:sp>
      <p:sp>
        <p:nvSpPr>
          <p:cNvPr id="6147" name="Rectangle 3"/>
          <p:cNvSpPr>
            <a:spLocks noGrp="1" noChangeArrowheads="1"/>
          </p:cNvSpPr>
          <p:nvPr>
            <p:ph idx="1"/>
          </p:nvPr>
        </p:nvSpPr>
        <p:spPr>
          <a:xfrm>
            <a:off x="914400" y="1600200"/>
            <a:ext cx="8229600" cy="4525963"/>
          </a:xfrm>
        </p:spPr>
        <p:txBody>
          <a:bodyPr>
            <a:normAutofit/>
          </a:bodyPr>
          <a:lstStyle/>
          <a:p>
            <a:pPr eaLnBrk="1" hangingPunct="1">
              <a:lnSpc>
                <a:spcPct val="90000"/>
              </a:lnSpc>
              <a:buFontTx/>
              <a:buNone/>
            </a:pPr>
            <a:r>
              <a:rPr lang="en-US" altLang="en-US" sz="2000" dirty="0"/>
              <a:t>DECLARE</a:t>
            </a:r>
          </a:p>
          <a:p>
            <a:pPr eaLnBrk="1" hangingPunct="1">
              <a:lnSpc>
                <a:spcPct val="90000"/>
              </a:lnSpc>
              <a:buFontTx/>
              <a:buNone/>
            </a:pPr>
            <a:r>
              <a:rPr lang="en-US" altLang="en-US" sz="2000" dirty="0"/>
              <a:t>		a number;</a:t>
            </a:r>
          </a:p>
          <a:p>
            <a:pPr eaLnBrk="1" hangingPunct="1">
              <a:lnSpc>
                <a:spcPct val="90000"/>
              </a:lnSpc>
              <a:buFontTx/>
              <a:buNone/>
            </a:pPr>
            <a:r>
              <a:rPr lang="en-US" altLang="en-US" sz="2000" dirty="0"/>
              <a:t> 		text1 varchar2(20);</a:t>
            </a:r>
          </a:p>
          <a:p>
            <a:pPr eaLnBrk="1" hangingPunct="1">
              <a:lnSpc>
                <a:spcPct val="90000"/>
              </a:lnSpc>
              <a:buFontTx/>
              <a:buNone/>
            </a:pPr>
            <a:r>
              <a:rPr lang="en-US" altLang="en-US" sz="2000" dirty="0"/>
              <a:t>           text2 varchar2(20) := “HI”;</a:t>
            </a:r>
          </a:p>
          <a:p>
            <a:pPr eaLnBrk="1" hangingPunct="1">
              <a:lnSpc>
                <a:spcPct val="90000"/>
              </a:lnSpc>
              <a:buFontTx/>
              <a:buNone/>
            </a:pPr>
            <a:r>
              <a:rPr lang="en-US" altLang="en-US" sz="2000" dirty="0"/>
              <a:t>BEGIN</a:t>
            </a:r>
          </a:p>
          <a:p>
            <a:pPr eaLnBrk="1" hangingPunct="1">
              <a:lnSpc>
                <a:spcPct val="90000"/>
              </a:lnSpc>
              <a:buFontTx/>
              <a:buNone/>
            </a:pPr>
            <a:r>
              <a:rPr lang="en-US" altLang="en-US" sz="2000" dirty="0"/>
              <a:t>         ---------- ---------- ----------</a:t>
            </a:r>
          </a:p>
          <a:p>
            <a:pPr eaLnBrk="1" hangingPunct="1">
              <a:lnSpc>
                <a:spcPct val="90000"/>
              </a:lnSpc>
              <a:buFontTx/>
              <a:buNone/>
            </a:pPr>
            <a:r>
              <a:rPr lang="en-US" altLang="en-US" sz="2000" dirty="0"/>
              <a:t>END;</a:t>
            </a:r>
          </a:p>
          <a:p>
            <a:pPr eaLnBrk="1" hangingPunct="1">
              <a:lnSpc>
                <a:spcPct val="90000"/>
              </a:lnSpc>
              <a:buFontTx/>
              <a:buNone/>
            </a:pPr>
            <a:endParaRPr lang="en-US" altLang="en-US" sz="2000" dirty="0"/>
          </a:p>
          <a:p>
            <a:pPr eaLnBrk="1" hangingPunct="1">
              <a:lnSpc>
                <a:spcPct val="90000"/>
              </a:lnSpc>
              <a:buFontTx/>
              <a:buNone/>
            </a:pPr>
            <a:endParaRPr lang="en-US" altLang="en-US" sz="2000" dirty="0"/>
          </a:p>
          <a:p>
            <a:pPr eaLnBrk="1" hangingPunct="1">
              <a:lnSpc>
                <a:spcPct val="90000"/>
              </a:lnSpc>
              <a:buFontTx/>
              <a:buNone/>
            </a:pPr>
            <a:r>
              <a:rPr lang="en-US" altLang="en-US" sz="2000" dirty="0"/>
              <a:t>	</a:t>
            </a:r>
          </a:p>
        </p:txBody>
      </p:sp>
      <p:sp>
        <p:nvSpPr>
          <p:cNvPr id="6148" name="Text Box 4"/>
          <p:cNvSpPr txBox="1">
            <a:spLocks noChangeArrowheads="1"/>
          </p:cNvSpPr>
          <p:nvPr/>
        </p:nvSpPr>
        <p:spPr bwMode="auto">
          <a:xfrm>
            <a:off x="1355725" y="4913313"/>
            <a:ext cx="6264275" cy="366712"/>
          </a:xfrm>
          <a:prstGeom prst="rect">
            <a:avLst/>
          </a:prstGeom>
          <a:noFill/>
          <a:ln w="9525">
            <a:noFill/>
            <a:miter lim="800000"/>
            <a:headEnd/>
            <a:tailEnd/>
          </a:ln>
          <a:effectLst/>
        </p:spPr>
        <p:txBody>
          <a:bodyPr>
            <a:spAutoFit/>
          </a:bodyPr>
          <a:lstStyle/>
          <a:p>
            <a:pPr eaLnBrk="1" hangingPunct="1"/>
            <a:endParaRPr lang="en-US" altLang="en-US"/>
          </a:p>
        </p:txBody>
      </p:sp>
      <p:sp>
        <p:nvSpPr>
          <p:cNvPr id="6149" name="Text Box 5"/>
          <p:cNvSpPr txBox="1">
            <a:spLocks noChangeArrowheads="1"/>
          </p:cNvSpPr>
          <p:nvPr/>
        </p:nvSpPr>
        <p:spPr bwMode="auto">
          <a:xfrm>
            <a:off x="1050925" y="4760913"/>
            <a:ext cx="6645275" cy="366712"/>
          </a:xfrm>
          <a:prstGeom prst="rect">
            <a:avLst/>
          </a:prstGeom>
          <a:noFill/>
          <a:ln w="9525">
            <a:noFill/>
            <a:miter lim="800000"/>
            <a:headEnd/>
            <a:tailEnd/>
          </a:ln>
          <a:effectLst/>
        </p:spPr>
        <p:txBody>
          <a:bodyPr>
            <a:spAutoFit/>
          </a:bodyPr>
          <a:lstStyle/>
          <a:p>
            <a:pPr eaLnBrk="1" hangingPunct="1"/>
            <a:endParaRPr lang="en-US" altLang="en-US"/>
          </a:p>
        </p:txBody>
      </p:sp>
      <p:sp>
        <p:nvSpPr>
          <p:cNvPr id="6150" name="Text Box 6"/>
          <p:cNvSpPr txBox="1">
            <a:spLocks noChangeArrowheads="1"/>
          </p:cNvSpPr>
          <p:nvPr/>
        </p:nvSpPr>
        <p:spPr bwMode="auto">
          <a:xfrm>
            <a:off x="990600" y="4760913"/>
            <a:ext cx="6873875" cy="1015663"/>
          </a:xfrm>
          <a:prstGeom prst="rect">
            <a:avLst/>
          </a:prstGeom>
          <a:noFill/>
          <a:ln w="9525">
            <a:noFill/>
            <a:miter lim="800000"/>
            <a:headEnd/>
            <a:tailEnd/>
          </a:ln>
          <a:effectLst/>
        </p:spPr>
        <p:txBody>
          <a:bodyPr>
            <a:spAutoFit/>
          </a:bodyPr>
          <a:lstStyle/>
          <a:p>
            <a:pPr eaLnBrk="1" hangingPunct="1"/>
            <a:r>
              <a:rPr lang="en-US" altLang="en-US" sz="2000" dirty="0">
                <a:latin typeface="Times New Roman" pitchFamily="18" charset="0"/>
                <a:cs typeface="Times New Roman" pitchFamily="18" charset="0"/>
              </a:rPr>
              <a:t>Important Data Types  in PL/SQL include NUMBER, INTEGER, CHAR, VARCHAR2, DATE etc  </a:t>
            </a:r>
          </a:p>
          <a:p>
            <a:pPr eaLnBrk="1" hangingPunct="1"/>
            <a:r>
              <a:rPr lang="en-US" altLang="en-US" sz="2000" dirty="0" err="1">
                <a:latin typeface="Times New Roman" pitchFamily="18" charset="0"/>
                <a:cs typeface="Times New Roman" pitchFamily="18" charset="0"/>
              </a:rPr>
              <a:t>to_date</a:t>
            </a:r>
            <a:r>
              <a:rPr lang="en-US" altLang="en-US" sz="2000" dirty="0">
                <a:latin typeface="Times New Roman" pitchFamily="18" charset="0"/>
                <a:cs typeface="Times New Roman" pitchFamily="18" charset="0"/>
              </a:rPr>
              <a:t>(‘02-05-2007','dd-mm-yyyy')  { Converts String to 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Structure of PL/SQL</a:t>
            </a:r>
          </a:p>
        </p:txBody>
      </p:sp>
      <p:sp>
        <p:nvSpPr>
          <p:cNvPr id="7171" name="Rectangle 3"/>
          <p:cNvSpPr>
            <a:spLocks noGrp="1" noChangeArrowheads="1"/>
          </p:cNvSpPr>
          <p:nvPr>
            <p:ph idx="1"/>
          </p:nvPr>
        </p:nvSpPr>
        <p:spPr/>
        <p:txBody>
          <a:bodyPr/>
          <a:lstStyle/>
          <a:p>
            <a:pPr eaLnBrk="1" hangingPunct="1">
              <a:lnSpc>
                <a:spcPct val="150000"/>
              </a:lnSpc>
            </a:pPr>
            <a:r>
              <a:rPr lang="en-US" altLang="en-US" dirty="0"/>
              <a:t>Data Types for specific columns</a:t>
            </a:r>
          </a:p>
          <a:p>
            <a:pPr eaLnBrk="1" hangingPunct="1">
              <a:lnSpc>
                <a:spcPct val="150000"/>
              </a:lnSpc>
              <a:buFontTx/>
              <a:buNone/>
            </a:pPr>
            <a:r>
              <a:rPr lang="en-US" altLang="en-US" dirty="0"/>
              <a:t>	</a:t>
            </a:r>
          </a:p>
          <a:p>
            <a:pPr eaLnBrk="1" hangingPunct="1">
              <a:lnSpc>
                <a:spcPct val="150000"/>
              </a:lnSpc>
              <a:buFontTx/>
              <a:buNone/>
            </a:pPr>
            <a:r>
              <a:rPr lang="en-US" altLang="en-US" dirty="0"/>
              <a:t>	</a:t>
            </a:r>
            <a:r>
              <a:rPr lang="en-US" altLang="en-US" sz="2400" dirty="0" err="1"/>
              <a:t>Variable_name</a:t>
            </a:r>
            <a:r>
              <a:rPr lang="en-US" altLang="en-US" sz="2400" dirty="0"/>
              <a:t>  </a:t>
            </a:r>
            <a:r>
              <a:rPr lang="en-US" altLang="en-US" sz="2400" dirty="0" err="1"/>
              <a:t>Table_name.Column_name%type</a:t>
            </a:r>
            <a:r>
              <a:rPr lang="en-US" altLang="en-US" sz="2400" dirty="0"/>
              <a:t>;</a:t>
            </a:r>
          </a:p>
          <a:p>
            <a:pPr eaLnBrk="1" hangingPunct="1">
              <a:lnSpc>
                <a:spcPct val="150000"/>
              </a:lnSpc>
              <a:buFontTx/>
              <a:buNone/>
            </a:pPr>
            <a:endParaRPr lang="en-US" altLang="en-US" sz="2400" dirty="0"/>
          </a:p>
          <a:p>
            <a:pPr eaLnBrk="1" hangingPunct="1">
              <a:lnSpc>
                <a:spcPct val="150000"/>
              </a:lnSpc>
              <a:buFontTx/>
              <a:buNone/>
            </a:pPr>
            <a:r>
              <a:rPr lang="en-US" altLang="en-US" sz="2400" dirty="0"/>
              <a:t>   This syntax defines a variable of the type of the referenced column on the referenced table</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PL/SQL Control Structure</a:t>
            </a:r>
          </a:p>
        </p:txBody>
      </p:sp>
      <p:sp>
        <p:nvSpPr>
          <p:cNvPr id="8195" name="Rectangle 3"/>
          <p:cNvSpPr>
            <a:spLocks noGrp="1" noChangeArrowheads="1"/>
          </p:cNvSpPr>
          <p:nvPr>
            <p:ph idx="1"/>
          </p:nvPr>
        </p:nvSpPr>
        <p:spPr/>
        <p:txBody>
          <a:bodyPr>
            <a:normAutofit/>
          </a:bodyPr>
          <a:lstStyle/>
          <a:p>
            <a:pPr eaLnBrk="1" hangingPunct="1">
              <a:lnSpc>
                <a:spcPct val="150000"/>
              </a:lnSpc>
            </a:pPr>
            <a:r>
              <a:rPr lang="en-US" altLang="en-US" sz="2000" dirty="0"/>
              <a:t>PL/SQL has a number of control structures which  includes:</a:t>
            </a:r>
          </a:p>
          <a:p>
            <a:pPr eaLnBrk="1" hangingPunct="1">
              <a:lnSpc>
                <a:spcPct val="150000"/>
              </a:lnSpc>
            </a:pPr>
            <a:r>
              <a:rPr lang="en-US" altLang="en-US" sz="2000" dirty="0"/>
              <a:t> Conditional controls</a:t>
            </a:r>
          </a:p>
          <a:p>
            <a:pPr eaLnBrk="1" hangingPunct="1">
              <a:lnSpc>
                <a:spcPct val="150000"/>
              </a:lnSpc>
            </a:pPr>
            <a:r>
              <a:rPr lang="en-US" altLang="en-US" sz="2000" dirty="0"/>
              <a:t> Iterative or loop controls.</a:t>
            </a:r>
          </a:p>
          <a:p>
            <a:pPr eaLnBrk="1" hangingPunct="1">
              <a:lnSpc>
                <a:spcPct val="150000"/>
              </a:lnSpc>
            </a:pPr>
            <a:r>
              <a:rPr lang="en-US" altLang="en-US" sz="2000" dirty="0"/>
              <a:t> Exception or error controls</a:t>
            </a:r>
            <a:br>
              <a:rPr lang="en-US" altLang="en-US" sz="2000" dirty="0"/>
            </a:br>
            <a:endParaRPr lang="en-US" altLang="en-US" sz="2000" dirty="0"/>
          </a:p>
          <a:p>
            <a:pPr eaLnBrk="1" hangingPunct="1">
              <a:lnSpc>
                <a:spcPct val="150000"/>
              </a:lnSpc>
            </a:pPr>
            <a:r>
              <a:rPr lang="en-US" altLang="en-US" sz="2000" dirty="0"/>
              <a:t>It is these controls, used singly or together, that allow the PL/SQL developer to direct the flow of execution through the program.</a:t>
            </a:r>
            <a:br>
              <a:rPr lang="en-US" altLang="en-US" sz="2000" dirty="0"/>
            </a:br>
            <a:endParaRPr lang="en-US" altLang="en-US" sz="20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PL/SQL Control Structure	</a:t>
            </a:r>
          </a:p>
        </p:txBody>
      </p:sp>
      <p:sp>
        <p:nvSpPr>
          <p:cNvPr id="9219" name="Rectangle 3"/>
          <p:cNvSpPr>
            <a:spLocks noGrp="1" noChangeArrowheads="1"/>
          </p:cNvSpPr>
          <p:nvPr>
            <p:ph idx="1"/>
          </p:nvPr>
        </p:nvSpPr>
        <p:spPr/>
        <p:txBody>
          <a:bodyPr>
            <a:normAutofit/>
          </a:bodyPr>
          <a:lstStyle/>
          <a:p>
            <a:pPr eaLnBrk="1" hangingPunct="1">
              <a:lnSpc>
                <a:spcPct val="200000"/>
              </a:lnSpc>
            </a:pPr>
            <a:r>
              <a:rPr lang="en-US" altLang="en-US" sz="2000" b="1" dirty="0"/>
              <a:t>Conditional Controls</a:t>
            </a:r>
          </a:p>
          <a:p>
            <a:pPr lvl="1" eaLnBrk="1" hangingPunct="1">
              <a:lnSpc>
                <a:spcPct val="200000"/>
              </a:lnSpc>
              <a:buFontTx/>
              <a:buNone/>
            </a:pPr>
            <a:r>
              <a:rPr lang="en-US" altLang="en-US" sz="2000" b="1" dirty="0"/>
              <a:t>IF....THEN....END IF;</a:t>
            </a:r>
          </a:p>
          <a:p>
            <a:pPr lvl="1" eaLnBrk="1" hangingPunct="1">
              <a:lnSpc>
                <a:spcPct val="200000"/>
              </a:lnSpc>
              <a:buFontTx/>
              <a:buNone/>
            </a:pPr>
            <a:r>
              <a:rPr lang="en-US" altLang="en-US" sz="2000" b="1" dirty="0"/>
              <a:t>IF....THEN...ELSE....END IF;</a:t>
            </a:r>
          </a:p>
          <a:p>
            <a:pPr lvl="1" eaLnBrk="1" hangingPunct="1">
              <a:lnSpc>
                <a:spcPct val="200000"/>
              </a:lnSpc>
              <a:buFontTx/>
              <a:buNone/>
            </a:pPr>
            <a:r>
              <a:rPr lang="en-US" altLang="en-US" sz="2000" b="1" dirty="0"/>
              <a:t>IF....THEN...ELSIF....THEN....ELSE....END IF;</a:t>
            </a:r>
          </a:p>
          <a:p>
            <a:pPr lvl="1" eaLnBrk="1" hangingPunct="1">
              <a:lnSpc>
                <a:spcPct val="200000"/>
              </a:lnSpc>
              <a:buFontTx/>
              <a:buNone/>
            </a:pPr>
            <a:endParaRPr lang="en-US" altLang="en-US" sz="2000" b="1"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PL/SQL Control Structure</a:t>
            </a:r>
          </a:p>
        </p:txBody>
      </p:sp>
      <p:sp>
        <p:nvSpPr>
          <p:cNvPr id="10243" name="Rectangle 3"/>
          <p:cNvSpPr>
            <a:spLocks noGrp="1" noChangeArrowheads="1"/>
          </p:cNvSpPr>
          <p:nvPr>
            <p:ph idx="1"/>
          </p:nvPr>
        </p:nvSpPr>
        <p:spPr>
          <a:xfrm>
            <a:off x="457200" y="1600200"/>
            <a:ext cx="8229600" cy="5257800"/>
          </a:xfrm>
        </p:spPr>
        <p:txBody>
          <a:bodyPr>
            <a:normAutofit/>
          </a:bodyPr>
          <a:lstStyle/>
          <a:p>
            <a:pPr eaLnBrk="1" hangingPunct="1">
              <a:lnSpc>
                <a:spcPct val="90000"/>
              </a:lnSpc>
            </a:pPr>
            <a:r>
              <a:rPr lang="en-US" altLang="en-US" sz="2000" dirty="0"/>
              <a:t>LOOP</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EXIT;</a:t>
            </a:r>
          </a:p>
          <a:p>
            <a:pPr eaLnBrk="1" hangingPunct="1">
              <a:lnSpc>
                <a:spcPct val="90000"/>
              </a:lnSpc>
              <a:buFontTx/>
              <a:buNone/>
            </a:pPr>
            <a:r>
              <a:rPr lang="en-US" altLang="en-US" sz="2000" dirty="0"/>
              <a:t>    	END LOOP; </a:t>
            </a:r>
          </a:p>
          <a:p>
            <a:pPr eaLnBrk="1" hangingPunct="1">
              <a:lnSpc>
                <a:spcPct val="90000"/>
              </a:lnSpc>
            </a:pPr>
            <a:endParaRPr lang="en-US" altLang="en-US" sz="2000" dirty="0"/>
          </a:p>
          <a:p>
            <a:pPr eaLnBrk="1" hangingPunct="1">
              <a:lnSpc>
                <a:spcPct val="90000"/>
              </a:lnSpc>
            </a:pPr>
            <a:r>
              <a:rPr lang="en-US" altLang="en-US" sz="2000" dirty="0"/>
              <a:t>WHILE loops</a:t>
            </a:r>
          </a:p>
          <a:p>
            <a:pPr eaLnBrk="1" hangingPunct="1">
              <a:lnSpc>
                <a:spcPct val="90000"/>
              </a:lnSpc>
            </a:pPr>
            <a:r>
              <a:rPr lang="en-US" altLang="en-US" sz="2000" dirty="0"/>
              <a:t>WHILE condition LOOP </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END LOOP; </a:t>
            </a:r>
            <a:endParaRPr lang="en-US" altLang="en-US" sz="2000" b="1" dirty="0"/>
          </a:p>
          <a:p>
            <a:pPr eaLnBrk="1" hangingPunct="1">
              <a:lnSpc>
                <a:spcPct val="90000"/>
              </a:lnSpc>
            </a:pPr>
            <a:endParaRPr lang="en-US" altLang="en-US" sz="2000" dirty="0"/>
          </a:p>
          <a:p>
            <a:pPr eaLnBrk="1" hangingPunct="1">
              <a:lnSpc>
                <a:spcPct val="90000"/>
              </a:lnSpc>
            </a:pPr>
            <a:r>
              <a:rPr lang="en-US" altLang="en-US" sz="2000" dirty="0"/>
              <a:t>FOR loops</a:t>
            </a:r>
          </a:p>
          <a:p>
            <a:pPr eaLnBrk="1" hangingPunct="1">
              <a:lnSpc>
                <a:spcPct val="90000"/>
              </a:lnSpc>
            </a:pPr>
            <a:r>
              <a:rPr lang="en-US" altLang="en-US" sz="2000" dirty="0"/>
              <a:t>FOR &lt;variable(numeric)&gt; IN [REVERSE] &lt;</a:t>
            </a:r>
            <a:r>
              <a:rPr lang="en-US" altLang="en-US" sz="2000" dirty="0" err="1"/>
              <a:t>lowerbound</a:t>
            </a:r>
            <a:r>
              <a:rPr lang="en-US" altLang="en-US" sz="2000" dirty="0"/>
              <a:t>&gt;..&lt;</a:t>
            </a:r>
            <a:r>
              <a:rPr lang="en-US" altLang="en-US" sz="2000" dirty="0" err="1"/>
              <a:t>upperbound</a:t>
            </a:r>
            <a:r>
              <a:rPr lang="en-US" altLang="en-US" sz="2000" dirty="0"/>
              <a:t>&gt; LOOP .... ..... END LOOP;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PL/SQL Control Structure</a:t>
            </a:r>
          </a:p>
        </p:txBody>
      </p:sp>
      <p:sp>
        <p:nvSpPr>
          <p:cNvPr id="11267" name="Rectangle 3"/>
          <p:cNvSpPr>
            <a:spLocks noGrp="1" noChangeArrowheads="1"/>
          </p:cNvSpPr>
          <p:nvPr>
            <p:ph idx="1"/>
          </p:nvPr>
        </p:nvSpPr>
        <p:spPr/>
        <p:txBody>
          <a:bodyPr/>
          <a:lstStyle/>
          <a:p>
            <a:pPr eaLnBrk="1" hangingPunct="1">
              <a:lnSpc>
                <a:spcPct val="80000"/>
              </a:lnSpc>
            </a:pPr>
            <a:r>
              <a:rPr lang="en-US" altLang="en-US" sz="2000" b="1"/>
              <a:t>Cursor</a:t>
            </a:r>
          </a:p>
          <a:p>
            <a:pPr eaLnBrk="1" hangingPunct="1">
              <a:lnSpc>
                <a:spcPct val="80000"/>
              </a:lnSpc>
              <a:buFontTx/>
              <a:buNone/>
            </a:pPr>
            <a:r>
              <a:rPr lang="en-US" altLang="en-US" sz="2000"/>
              <a:t>	</a:t>
            </a:r>
            <a:r>
              <a:rPr lang="en-US" altLang="en-US" sz="1800"/>
              <a:t>DECLARE</a:t>
            </a:r>
            <a:br>
              <a:rPr lang="en-US" altLang="en-US" sz="1800"/>
            </a:br>
            <a:r>
              <a:rPr lang="en-US" altLang="en-US" sz="1800"/>
              <a:t>        name varchar2(20);   </a:t>
            </a:r>
          </a:p>
          <a:p>
            <a:pPr eaLnBrk="1" hangingPunct="1">
              <a:lnSpc>
                <a:spcPct val="80000"/>
              </a:lnSpc>
              <a:buFontTx/>
              <a:buNone/>
            </a:pPr>
            <a:r>
              <a:rPr lang="en-US" altLang="en-US" sz="1800"/>
              <a:t>             Cursor c1 is</a:t>
            </a:r>
          </a:p>
          <a:p>
            <a:pPr eaLnBrk="1" hangingPunct="1">
              <a:lnSpc>
                <a:spcPct val="80000"/>
              </a:lnSpc>
              <a:buFontTx/>
              <a:buNone/>
            </a:pPr>
            <a:r>
              <a:rPr lang="en-US" altLang="en-US" sz="1800"/>
              <a:t> 		 select t.name</a:t>
            </a:r>
          </a:p>
          <a:p>
            <a:pPr eaLnBrk="1" hangingPunct="1">
              <a:lnSpc>
                <a:spcPct val="80000"/>
              </a:lnSpc>
              <a:buFontTx/>
              <a:buNone/>
            </a:pPr>
            <a:r>
              <a:rPr lang="en-US" altLang="en-US" sz="1800"/>
              <a:t>       	  from table t </a:t>
            </a:r>
          </a:p>
          <a:p>
            <a:pPr eaLnBrk="1" hangingPunct="1">
              <a:lnSpc>
                <a:spcPct val="80000"/>
              </a:lnSpc>
              <a:buFontTx/>
              <a:buNone/>
            </a:pPr>
            <a:r>
              <a:rPr lang="en-US" altLang="en-US" sz="1800"/>
              <a:t>       	  where date is not null;</a:t>
            </a:r>
          </a:p>
          <a:p>
            <a:pPr eaLnBrk="1" hangingPunct="1">
              <a:lnSpc>
                <a:spcPct val="80000"/>
              </a:lnSpc>
              <a:buFontTx/>
              <a:buNone/>
            </a:pPr>
            <a:r>
              <a:rPr lang="en-US" altLang="en-US" sz="1800"/>
              <a:t>      BEGIN</a:t>
            </a:r>
          </a:p>
          <a:p>
            <a:pPr eaLnBrk="1" hangingPunct="1">
              <a:lnSpc>
                <a:spcPct val="80000"/>
              </a:lnSpc>
              <a:buFontTx/>
              <a:buNone/>
            </a:pPr>
            <a:r>
              <a:rPr lang="en-US" altLang="en-US" sz="1800"/>
              <a:t>          OPEN c1;</a:t>
            </a:r>
          </a:p>
          <a:p>
            <a:pPr eaLnBrk="1" hangingPunct="1">
              <a:lnSpc>
                <a:spcPct val="80000"/>
              </a:lnSpc>
              <a:buFontTx/>
              <a:buNone/>
            </a:pPr>
            <a:r>
              <a:rPr lang="en-US" altLang="en-US" sz="1800"/>
              <a:t>	     LOOP  </a:t>
            </a:r>
          </a:p>
          <a:p>
            <a:pPr eaLnBrk="1" hangingPunct="1">
              <a:lnSpc>
                <a:spcPct val="80000"/>
              </a:lnSpc>
              <a:buFontTx/>
              <a:buNone/>
            </a:pPr>
            <a:r>
              <a:rPr lang="en-US" altLang="en-US" sz="1800"/>
              <a:t>         	 FETCH c1 into name;</a:t>
            </a:r>
          </a:p>
          <a:p>
            <a:pPr eaLnBrk="1" hangingPunct="1">
              <a:lnSpc>
                <a:spcPct val="80000"/>
              </a:lnSpc>
              <a:buFontTx/>
              <a:buNone/>
            </a:pPr>
            <a:r>
              <a:rPr lang="en-US" altLang="en-US" sz="1800"/>
              <a:t>               exit when c1%NOTFOUND;</a:t>
            </a:r>
          </a:p>
          <a:p>
            <a:pPr eaLnBrk="1" hangingPunct="1">
              <a:lnSpc>
                <a:spcPct val="80000"/>
              </a:lnSpc>
              <a:buFontTx/>
              <a:buNone/>
            </a:pPr>
            <a:r>
              <a:rPr lang="en-US" altLang="en-US" sz="1800"/>
              <a:t>          END LOOP;</a:t>
            </a:r>
          </a:p>
          <a:p>
            <a:pPr eaLnBrk="1" hangingPunct="1">
              <a:lnSpc>
                <a:spcPct val="80000"/>
              </a:lnSpc>
              <a:buFontTx/>
              <a:buNone/>
            </a:pPr>
            <a:r>
              <a:rPr lang="en-US" altLang="en-US" sz="1800"/>
              <a:t>         CLOSE c1;</a:t>
            </a:r>
          </a:p>
          <a:p>
            <a:pPr eaLnBrk="1" hangingPunct="1">
              <a:lnSpc>
                <a:spcPct val="80000"/>
              </a:lnSpc>
              <a:buFontTx/>
              <a:buNone/>
            </a:pPr>
            <a:r>
              <a:rPr lang="en-US" altLang="en-US" sz="1800"/>
              <a:t>      END;</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Debuging</a:t>
            </a:r>
          </a:p>
        </p:txBody>
      </p:sp>
      <p:sp>
        <p:nvSpPr>
          <p:cNvPr id="12291" name="Rectangle 3"/>
          <p:cNvSpPr>
            <a:spLocks noGrp="1" noChangeArrowheads="1"/>
          </p:cNvSpPr>
          <p:nvPr>
            <p:ph idx="1"/>
          </p:nvPr>
        </p:nvSpPr>
        <p:spPr/>
        <p:txBody>
          <a:bodyPr>
            <a:normAutofit/>
          </a:bodyPr>
          <a:lstStyle/>
          <a:p>
            <a:pPr eaLnBrk="1" hangingPunct="1">
              <a:lnSpc>
                <a:spcPct val="250000"/>
              </a:lnSpc>
            </a:pPr>
            <a:r>
              <a:rPr lang="en-US" altLang="en-US" sz="2000" dirty="0"/>
              <a:t>show error</a:t>
            </a:r>
          </a:p>
          <a:p>
            <a:pPr eaLnBrk="1" hangingPunct="1">
              <a:lnSpc>
                <a:spcPct val="250000"/>
              </a:lnSpc>
            </a:pPr>
            <a:r>
              <a:rPr lang="en-US" altLang="en-US" sz="2000" dirty="0"/>
              <a:t>DBMS_OUTPUT.PUT_LINE(‘ ..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Execution</a:t>
            </a:r>
          </a:p>
        </p:txBody>
      </p:sp>
      <p:sp>
        <p:nvSpPr>
          <p:cNvPr id="13315" name="Rectangle 3"/>
          <p:cNvSpPr>
            <a:spLocks noGrp="1" noChangeArrowheads="1"/>
          </p:cNvSpPr>
          <p:nvPr>
            <p:ph idx="1"/>
          </p:nvPr>
        </p:nvSpPr>
        <p:spPr/>
        <p:txBody>
          <a:bodyPr/>
          <a:lstStyle/>
          <a:p>
            <a:pPr eaLnBrk="1" hangingPunct="1"/>
            <a:r>
              <a:rPr lang="en-US" altLang="en-US" sz="2400"/>
              <a:t>How to execute a function in PL/SQL?</a:t>
            </a:r>
          </a:p>
          <a:p>
            <a:pPr eaLnBrk="1" hangingPunct="1">
              <a:buFontTx/>
              <a:buNone/>
            </a:pPr>
            <a:r>
              <a:rPr lang="en-US" altLang="en-US" sz="2400"/>
              <a:t>		Var issue_flag number;</a:t>
            </a:r>
          </a:p>
          <a:p>
            <a:pPr eaLnBrk="1" hangingPunct="1">
              <a:buFontTx/>
              <a:buNone/>
            </a:pPr>
            <a:r>
              <a:rPr lang="en-US" altLang="en-US" sz="2400"/>
              <a:t>			exec :issue_flag:=fun_name(arg1,arg2,. . . .);</a:t>
            </a:r>
          </a:p>
          <a:p>
            <a:pPr eaLnBrk="1" hangingPunct="1">
              <a:buFontTx/>
              <a:buNone/>
            </a:pPr>
            <a:r>
              <a:rPr lang="en-US" altLang="en-US" sz="2400"/>
              <a:t>			PRINT :issue_flag;</a:t>
            </a:r>
          </a:p>
          <a:p>
            <a:pPr eaLnBrk="1" hangingPunct="1"/>
            <a:r>
              <a:rPr lang="en-US" altLang="en-US" sz="2400"/>
              <a:t>How to execute a procedure in PL/SQL?</a:t>
            </a:r>
          </a:p>
          <a:p>
            <a:pPr eaLnBrk="1" hangingPunct="1">
              <a:buFontTx/>
              <a:buNone/>
            </a:pPr>
            <a:r>
              <a:rPr lang="en-US" altLang="en-US" sz="2400"/>
              <a:t>		Exec procedure_name(arg1,arg2,. . .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TRIGGERS</a:t>
            </a:r>
          </a:p>
        </p:txBody>
      </p:sp>
      <p:sp>
        <p:nvSpPr>
          <p:cNvPr id="15363" name="Rectangle 3"/>
          <p:cNvSpPr>
            <a:spLocks noGrp="1" noChangeArrowheads="1"/>
          </p:cNvSpPr>
          <p:nvPr>
            <p:ph idx="1"/>
          </p:nvPr>
        </p:nvSpPr>
        <p:spPr/>
        <p:txBody>
          <a:bodyPr/>
          <a:lstStyle/>
          <a:p>
            <a:pPr algn="just">
              <a:lnSpc>
                <a:spcPct val="150000"/>
              </a:lnSpc>
            </a:pPr>
            <a:r>
              <a:rPr lang="en-US" sz="1600" dirty="0">
                <a:solidFill>
                  <a:srgbClr val="40424E"/>
                </a:solidFill>
              </a:rPr>
              <a:t>A trigger is a stored procedure in database which automatically invokes whenever a special event in the database occurs. For example, a trigger can be invoked when a row is inserted into a specified table or when certain table columns are being updated.</a:t>
            </a:r>
          </a:p>
          <a:p>
            <a:pPr algn="just" fontAlgn="base">
              <a:lnSpc>
                <a:spcPct val="150000"/>
              </a:lnSpc>
            </a:pPr>
            <a:r>
              <a:rPr lang="en-US" sz="1600" dirty="0">
                <a:solidFill>
                  <a:srgbClr val="000000"/>
                </a:solidFill>
                <a:ea typeface="Times New Roman" panose="02020603050405020304" pitchFamily="18" charset="0"/>
              </a:rPr>
              <a:t>Triggers are composed to be executed in light of any of the accompanying occasions.</a:t>
            </a:r>
            <a:endParaRPr lang="en-IN" sz="1600" dirty="0">
              <a:ea typeface="Times New Roman" panose="02020603050405020304" pitchFamily="18" charset="0"/>
            </a:endParaRPr>
          </a:p>
          <a:p>
            <a:pPr lvl="0" algn="just" fontAlgn="base">
              <a:lnSpc>
                <a:spcPct val="150000"/>
              </a:lnSpc>
              <a:spcAft>
                <a:spcPts val="800"/>
              </a:spcAft>
              <a:buSzPts val="1000"/>
              <a:buFont typeface="Symbol" panose="05050102010706020507" pitchFamily="18" charset="2"/>
              <a:buChar char=""/>
              <a:tabLst>
                <a:tab pos="457200" algn="l"/>
              </a:tabLst>
            </a:pPr>
            <a:r>
              <a:rPr lang="en-US" sz="1600" dirty="0">
                <a:solidFill>
                  <a:srgbClr val="000000"/>
                </a:solidFill>
                <a:ea typeface="Times New Roman" panose="02020603050405020304" pitchFamily="18" charset="0"/>
                <a:cs typeface="Latha" panose="020B0604020202020204" pitchFamily="34" charset="0"/>
              </a:rPr>
              <a:t>A database control (DML) statement (DELETE, INSERT, or UPDATE).</a:t>
            </a:r>
            <a:endParaRPr lang="en-IN" sz="1600" dirty="0">
              <a:ea typeface="Calibri" panose="020F0502020204030204" pitchFamily="34" charset="0"/>
              <a:cs typeface="Latha" panose="020B0604020202020204" pitchFamily="34" charset="0"/>
            </a:endParaRPr>
          </a:p>
          <a:p>
            <a:pPr lvl="0" algn="just" fontAlgn="base">
              <a:lnSpc>
                <a:spcPct val="150000"/>
              </a:lnSpc>
              <a:spcAft>
                <a:spcPts val="800"/>
              </a:spcAft>
              <a:buSzPts val="1000"/>
              <a:buFont typeface="Symbol" panose="05050102010706020507" pitchFamily="18" charset="2"/>
              <a:buChar char=""/>
              <a:tabLst>
                <a:tab pos="457200" algn="l"/>
              </a:tabLst>
            </a:pPr>
            <a:r>
              <a:rPr lang="en-US" sz="1600" dirty="0">
                <a:solidFill>
                  <a:srgbClr val="000000"/>
                </a:solidFill>
                <a:ea typeface="Times New Roman" panose="02020603050405020304" pitchFamily="18" charset="0"/>
                <a:cs typeface="Latha" panose="020B0604020202020204" pitchFamily="34" charset="0"/>
              </a:rPr>
              <a:t>A database definition (DDL) statement (CREATE, ALTER, or DROP).</a:t>
            </a:r>
            <a:endParaRPr lang="en-IN" sz="1600" dirty="0">
              <a:ea typeface="Calibri" panose="020F0502020204030204" pitchFamily="34" charset="0"/>
              <a:cs typeface="Latha" panose="020B0604020202020204" pitchFamily="34" charset="0"/>
            </a:endParaRPr>
          </a:p>
          <a:p>
            <a:pPr lvl="0" algn="just" fontAlgn="base">
              <a:lnSpc>
                <a:spcPct val="150000"/>
              </a:lnSpc>
              <a:spcAft>
                <a:spcPts val="800"/>
              </a:spcAft>
              <a:buSzPts val="1000"/>
              <a:buFont typeface="Symbol" panose="05050102010706020507" pitchFamily="18" charset="2"/>
              <a:buChar char=""/>
              <a:tabLst>
                <a:tab pos="457200" algn="l"/>
              </a:tabLst>
            </a:pPr>
            <a:r>
              <a:rPr lang="en-US" sz="1600" dirty="0">
                <a:solidFill>
                  <a:srgbClr val="000000"/>
                </a:solidFill>
                <a:ea typeface="Times New Roman" panose="02020603050405020304" pitchFamily="18" charset="0"/>
                <a:cs typeface="Latha" panose="020B0604020202020204" pitchFamily="34" charset="0"/>
              </a:rPr>
              <a:t>A database operation (SERVERERROR, LOGON, LOGOFF, STARTUP, or SHUTDOWN).</a:t>
            </a:r>
            <a:endParaRPr lang="en-IN" sz="1600" dirty="0">
              <a:ea typeface="Calibri" panose="020F0502020204030204" pitchFamily="34" charset="0"/>
              <a:cs typeface="Latha" panose="020B0604020202020204" pitchFamily="34" charset="0"/>
            </a:endParaRPr>
          </a:p>
          <a:p>
            <a:pPr eaLnBrk="1" hangingPunct="1">
              <a:buFontTx/>
              <a:buNone/>
            </a:pPr>
            <a:endParaRPr lang="en-US" altLang="en-US" sz="16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8757" y="227013"/>
            <a:ext cx="8229600" cy="630219"/>
          </a:xfrm>
        </p:spPr>
        <p:txBody>
          <a:bodyPr>
            <a:normAutofit fontScale="90000"/>
          </a:bodyPr>
          <a:lstStyle/>
          <a:p>
            <a:pPr eaLnBrk="1" hangingPunct="1"/>
            <a:r>
              <a:rPr lang="en-US" altLang="en-US" dirty="0"/>
              <a:t>TRIGGERS</a:t>
            </a:r>
          </a:p>
        </p:txBody>
      </p:sp>
      <p:sp>
        <p:nvSpPr>
          <p:cNvPr id="15363" name="Rectangle 3"/>
          <p:cNvSpPr>
            <a:spLocks noGrp="1" noChangeArrowheads="1"/>
          </p:cNvSpPr>
          <p:nvPr>
            <p:ph idx="1"/>
          </p:nvPr>
        </p:nvSpPr>
        <p:spPr>
          <a:xfrm>
            <a:off x="285720" y="857232"/>
            <a:ext cx="8358246" cy="5643602"/>
          </a:xfrm>
        </p:spPr>
        <p:txBody>
          <a:bodyPr>
            <a:normAutofit fontScale="62500" lnSpcReduction="20000"/>
          </a:bodyPr>
          <a:lstStyle/>
          <a:p>
            <a:pPr marL="0" indent="0" fontAlgn="base">
              <a:buNone/>
            </a:pPr>
            <a:r>
              <a:rPr lang="en-US" dirty="0">
                <a:solidFill>
                  <a:srgbClr val="FF0000"/>
                </a:solidFill>
                <a:ea typeface="Times New Roman" panose="02020603050405020304" pitchFamily="18" charset="0"/>
              </a:rPr>
              <a:t>The syntax of Triggers in SQL–</a:t>
            </a:r>
            <a:endParaRPr lang="en-IN" dirty="0">
              <a:solidFill>
                <a:srgbClr val="FF0000"/>
              </a:solidFill>
              <a:ea typeface="Times New Roman" panose="02020603050405020304" pitchFamily="18"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CREATE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OR REPLACE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TRIGGER </a:t>
            </a:r>
            <a:r>
              <a:rPr lang="en-US" dirty="0" err="1">
                <a:solidFill>
                  <a:srgbClr val="000000"/>
                </a:solidFill>
                <a:ea typeface="Calibri" panose="020F0502020204030204" pitchFamily="34" charset="0"/>
              </a:rPr>
              <a:t>trigger_name</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BEFORE | AFTER | INSTEAD OF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INSERT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OR</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 UPDATE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OR</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 DELETE</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OF </a:t>
            </a:r>
            <a:r>
              <a:rPr lang="en-US" dirty="0" err="1">
                <a:solidFill>
                  <a:srgbClr val="000000"/>
                </a:solidFill>
                <a:ea typeface="Calibri" panose="020F0502020204030204" pitchFamily="34" charset="0"/>
              </a:rPr>
              <a:t>col_name</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ON </a:t>
            </a:r>
            <a:r>
              <a:rPr lang="en-US" dirty="0" err="1">
                <a:solidFill>
                  <a:srgbClr val="000000"/>
                </a:solidFill>
                <a:ea typeface="Calibri" panose="020F0502020204030204" pitchFamily="34" charset="0"/>
              </a:rPr>
              <a:t>table_name</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REFERENCING OLD AS o NEW AS n</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FOR EACH ROW</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b="1" dirty="0">
                <a:solidFill>
                  <a:srgbClr val="3F7F95"/>
                </a:solidFill>
                <a:ea typeface="Calibri" panose="020F0502020204030204" pitchFamily="34" charset="0"/>
              </a:rPr>
              <a:t>WHEN</a:t>
            </a:r>
            <a:r>
              <a:rPr lang="en-US" dirty="0">
                <a:solidFill>
                  <a:srgbClr val="000000"/>
                </a:solidFill>
                <a:ea typeface="Calibri" panose="020F0502020204030204" pitchFamily="34" charset="0"/>
              </a:rPr>
              <a:t> </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condition</a:t>
            </a:r>
            <a:r>
              <a:rPr lang="en-US" dirty="0">
                <a:solidFill>
                  <a:srgbClr val="777777"/>
                </a:solidFill>
                <a:ea typeface="Calibri" panose="020F0502020204030204" pitchFamily="34" charset="0"/>
              </a:rPr>
              <a:t>)</a:t>
            </a:r>
            <a:r>
              <a:rPr lang="en-US" dirty="0">
                <a:solidFill>
                  <a:srgbClr val="000000"/>
                </a:solidFill>
                <a:ea typeface="Calibri" panose="020F0502020204030204" pitchFamily="34" charset="0"/>
              </a:rPr>
              <a:t>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DECLARE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Declaration-statements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BEGIN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Executable-statements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EXCEPTION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Exception-handling-statements </a:t>
            </a:r>
            <a:endParaRPr lang="en-IN" dirty="0">
              <a:ea typeface="Calibri" panose="020F0502020204030204" pitchFamily="34" charset="0"/>
            </a:endParaRPr>
          </a:p>
          <a:p>
            <a:pPr marL="152400" indent="0" fontAlgn="base">
              <a:lnSpc>
                <a:spcPts val="1200"/>
              </a:lnSpc>
              <a:spcAft>
                <a:spcPts val="800"/>
              </a:spcAft>
              <a:buNone/>
            </a:pPr>
            <a:r>
              <a:rPr lang="en-US" dirty="0">
                <a:solidFill>
                  <a:srgbClr val="000000"/>
                </a:solidFill>
                <a:ea typeface="Calibri" panose="020F0502020204030204" pitchFamily="34" charset="0"/>
              </a:rPr>
              <a:t>END;</a:t>
            </a:r>
            <a:endParaRPr lang="en-IN" dirty="0">
              <a:ea typeface="Calibri" panose="020F0502020204030204" pitchFamily="34" charset="0"/>
            </a:endParaRPr>
          </a:p>
          <a:p>
            <a:pPr marL="0" indent="0" fontAlgn="base">
              <a:buNone/>
            </a:pPr>
            <a:r>
              <a:rPr lang="en-US" dirty="0">
                <a:solidFill>
                  <a:srgbClr val="444444"/>
                </a:solidFill>
                <a:ea typeface="Times New Roman" panose="02020603050405020304" pitchFamily="18" charset="0"/>
              </a:rPr>
              <a:t>Create [OR REPLACE] TRIGGER </a:t>
            </a:r>
            <a:r>
              <a:rPr lang="en-US" dirty="0" err="1">
                <a:solidFill>
                  <a:srgbClr val="444444"/>
                </a:solidFill>
                <a:ea typeface="Times New Roman" panose="02020603050405020304" pitchFamily="18" charset="0"/>
              </a:rPr>
              <a:t>trigger_name</a:t>
            </a:r>
            <a:r>
              <a:rPr lang="en-US" dirty="0">
                <a:solidFill>
                  <a:srgbClr val="444444"/>
                </a:solidFill>
                <a:ea typeface="Times New Roman" panose="02020603050405020304" pitchFamily="18" charset="0"/>
              </a:rPr>
              <a:t>: It makes or replaces a current trigger with the </a:t>
            </a:r>
            <a:r>
              <a:rPr lang="en-US" dirty="0" err="1">
                <a:solidFill>
                  <a:srgbClr val="444444"/>
                </a:solidFill>
                <a:ea typeface="Times New Roman" panose="02020603050405020304" pitchFamily="18" charset="0"/>
              </a:rPr>
              <a:t>trigger_name</a:t>
            </a:r>
            <a:r>
              <a:rPr lang="en-US" dirty="0">
                <a:solidFill>
                  <a:srgbClr val="444444"/>
                </a:solidFill>
                <a:ea typeface="Times New Roman" panose="02020603050405020304" pitchFamily="18" charset="0"/>
              </a:rPr>
              <a:t>.</a:t>
            </a:r>
            <a:endParaRPr lang="en-IN" sz="1600" dirty="0">
              <a:ea typeface="Times New Roman" panose="02020603050405020304" pitchFamily="18" charset="0"/>
            </a:endParaRPr>
          </a:p>
          <a:p>
            <a:pPr eaLnBrk="1" hangingPunct="1">
              <a:buFontTx/>
              <a:buNone/>
            </a:pPr>
            <a:endParaRPr lang="en-US"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4"/>
          <p:cNvPicPr>
            <a:picLocks noChangeAspect="1" noChangeArrowheads="1"/>
          </p:cNvPicPr>
          <p:nvPr/>
        </p:nvPicPr>
        <p:blipFill>
          <a:blip r:embed="rId2"/>
          <a:srcRect/>
          <a:stretch>
            <a:fillRect/>
          </a:stretch>
        </p:blipFill>
        <p:spPr>
          <a:xfrm>
            <a:off x="457200" y="1066800"/>
            <a:ext cx="7847138" cy="5358170"/>
          </a:xfrm>
          <a:prstGeom prst="rect">
            <a:avLst/>
          </a:prstGeom>
        </p:spPr>
      </p:pic>
    </p:spTree>
    <p:extLst>
      <p:ext uri="{BB962C8B-B14F-4D97-AF65-F5344CB8AC3E}">
        <p14:creationId xmlns:p14="http://schemas.microsoft.com/office/powerpoint/2010/main" xmlns="" val="388947052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TRIGGERS</a:t>
            </a:r>
          </a:p>
        </p:txBody>
      </p:sp>
      <p:sp>
        <p:nvSpPr>
          <p:cNvPr id="15363" name="Rectangle 3"/>
          <p:cNvSpPr>
            <a:spLocks noGrp="1" noChangeArrowheads="1"/>
          </p:cNvSpPr>
          <p:nvPr>
            <p:ph idx="1"/>
          </p:nvPr>
        </p:nvSpPr>
        <p:spPr/>
        <p:txBody>
          <a:bodyPr/>
          <a:lstStyle/>
          <a:p>
            <a:r>
              <a:rPr lang="en-US" sz="2000" dirty="0"/>
              <a:t>Where,</a:t>
            </a:r>
          </a:p>
          <a:p>
            <a:r>
              <a:rPr lang="en-US" sz="2000" dirty="0"/>
              <a:t>CREATE [OR REPLACE] TRIGGER </a:t>
            </a:r>
            <a:r>
              <a:rPr lang="en-US" sz="2000" dirty="0" err="1"/>
              <a:t>trigger_name</a:t>
            </a:r>
            <a:r>
              <a:rPr lang="en-US" sz="2000" dirty="0"/>
              <a:t> − Creates or replaces an existing trigger with the </a:t>
            </a:r>
            <a:r>
              <a:rPr lang="en-US" sz="2000" i="1" dirty="0" err="1"/>
              <a:t>trigger_name</a:t>
            </a:r>
            <a:r>
              <a:rPr lang="en-US" sz="2000" dirty="0"/>
              <a:t>.</a:t>
            </a:r>
          </a:p>
          <a:p>
            <a:r>
              <a:rPr lang="en-US" sz="2000" dirty="0"/>
              <a:t>{BEFORE | AFTER | INSTEAD OF} − This specifies when the trigger will be executed. The INSTEAD OF clause is used for creating trigger on a view.</a:t>
            </a:r>
          </a:p>
          <a:p>
            <a:r>
              <a:rPr lang="en-US" sz="2000" dirty="0"/>
              <a:t>{INSERT [OR] | UPDATE [OR] | DELETE} − This specifies the DML operation.</a:t>
            </a:r>
          </a:p>
          <a:p>
            <a:r>
              <a:rPr lang="en-US" sz="2000" dirty="0"/>
              <a:t>[OF </a:t>
            </a:r>
            <a:r>
              <a:rPr lang="en-US" sz="2000" dirty="0" err="1"/>
              <a:t>col_name</a:t>
            </a:r>
            <a:r>
              <a:rPr lang="en-US" sz="2000" dirty="0"/>
              <a:t>] − This specifies the column name that will be updated.</a:t>
            </a:r>
          </a:p>
          <a:p>
            <a:r>
              <a:rPr lang="en-US" sz="2000" dirty="0"/>
              <a:t>[ON </a:t>
            </a:r>
            <a:r>
              <a:rPr lang="en-US" sz="2000" dirty="0" err="1"/>
              <a:t>table_name</a:t>
            </a:r>
            <a:r>
              <a:rPr lang="en-US" sz="2000" dirty="0"/>
              <a:t>] − This specifies the name of the table associated with the trigger.</a:t>
            </a:r>
          </a:p>
          <a:p>
            <a:pPr eaLnBrk="1" hangingPunct="1">
              <a:buFontTx/>
              <a:buNone/>
            </a:pPr>
            <a:endParaRPr lang="en-US" altLang="en-US" sz="16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TRIGGERS</a:t>
            </a:r>
          </a:p>
        </p:txBody>
      </p:sp>
      <p:sp>
        <p:nvSpPr>
          <p:cNvPr id="15363" name="Rectangle 3"/>
          <p:cNvSpPr>
            <a:spLocks noGrp="1" noChangeArrowheads="1"/>
          </p:cNvSpPr>
          <p:nvPr>
            <p:ph idx="1"/>
          </p:nvPr>
        </p:nvSpPr>
        <p:spPr/>
        <p:txBody>
          <a:bodyPr/>
          <a:lstStyle/>
          <a:p>
            <a:r>
              <a:rPr lang="en-US" sz="2000" dirty="0"/>
              <a:t>[REFERENCING OLD AS o NEW AS n] − This allows you to refer new and old values for various DML statements, such as INSERT, UPDATE, and DELETE.</a:t>
            </a:r>
          </a:p>
          <a:p>
            <a:r>
              <a:rPr lang="en-US" sz="2000" dirty="0"/>
              <a:t>[FOR EACH ROW] − This specifies a row-level trigger, i.e., the trigger will be executed for each row being affected. Otherwise the trigger will execute just once when the SQL statement is executed, which is called a table level trigger.</a:t>
            </a:r>
          </a:p>
          <a:p>
            <a:r>
              <a:rPr lang="en-US" sz="2000" dirty="0"/>
              <a:t>WHEN (condition) − This provides a condition for rows for which the trigger would fire. This clause is valid only for row-level triggers.</a:t>
            </a:r>
          </a:p>
          <a:p>
            <a:pPr eaLnBrk="1" hangingPunct="1">
              <a:buFontTx/>
              <a:buNone/>
            </a:pPr>
            <a:endParaRPr lang="en-US" altLang="en-US" sz="16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TRIGGERS</a:t>
            </a:r>
          </a:p>
        </p:txBody>
      </p:sp>
      <p:sp>
        <p:nvSpPr>
          <p:cNvPr id="15363" name="Rectangle 3"/>
          <p:cNvSpPr>
            <a:spLocks noGrp="1" noChangeArrowheads="1"/>
          </p:cNvSpPr>
          <p:nvPr>
            <p:ph idx="1"/>
          </p:nvPr>
        </p:nvSpPr>
        <p:spPr/>
        <p:txBody>
          <a:bodyPr/>
          <a:lstStyle/>
          <a:p>
            <a:pPr eaLnBrk="1" hangingPunct="1">
              <a:buFontTx/>
              <a:buNone/>
            </a:pPr>
            <a:r>
              <a:rPr lang="en-US" altLang="en-US" sz="1600" dirty="0"/>
              <a:t>EXAMPLE</a:t>
            </a:r>
          </a:p>
        </p:txBody>
      </p:sp>
      <p:sp>
        <p:nvSpPr>
          <p:cNvPr id="5" name="Rectangle 4"/>
          <p:cNvSpPr/>
          <p:nvPr/>
        </p:nvSpPr>
        <p:spPr>
          <a:xfrm>
            <a:off x="357158" y="1582341"/>
            <a:ext cx="8001056" cy="3693319"/>
          </a:xfrm>
          <a:prstGeom prst="rect">
            <a:avLst/>
          </a:prstGeom>
        </p:spPr>
        <p:txBody>
          <a:bodyPr wrap="square">
            <a:spAutoFit/>
          </a:bodyPr>
          <a:lstStyle/>
          <a:p>
            <a:endParaRPr lang="en-US" dirty="0"/>
          </a:p>
          <a:p>
            <a:r>
              <a:rPr lang="en-US" dirty="0"/>
              <a:t>Select * from customers; </a:t>
            </a:r>
          </a:p>
          <a:p>
            <a:r>
              <a:rPr lang="en-US" dirty="0"/>
              <a:t>Customer(table)</a:t>
            </a:r>
          </a:p>
          <a:p>
            <a:r>
              <a:rPr lang="en-US" dirty="0"/>
              <a:t>+----+----------+-----+-----------+----------+</a:t>
            </a:r>
          </a:p>
          <a:p>
            <a:r>
              <a:rPr lang="en-US" dirty="0"/>
              <a:t> | ID | NAME | AGE | ADDRESS | SALARY | </a:t>
            </a:r>
          </a:p>
          <a:p>
            <a:r>
              <a:rPr lang="en-US" dirty="0"/>
              <a:t>+----+----------+-----+-----------+----------+ </a:t>
            </a:r>
          </a:p>
          <a:p>
            <a:r>
              <a:rPr lang="en-US" dirty="0"/>
              <a:t>| 1 | </a:t>
            </a:r>
            <a:r>
              <a:rPr lang="en-US" dirty="0" err="1"/>
              <a:t>Ramesh</a:t>
            </a:r>
            <a:r>
              <a:rPr lang="en-US" dirty="0"/>
              <a:t> | 32 | </a:t>
            </a:r>
            <a:r>
              <a:rPr lang="en-US" dirty="0" err="1"/>
              <a:t>Ahmedabad</a:t>
            </a:r>
            <a:r>
              <a:rPr lang="en-US" dirty="0"/>
              <a:t> | 2000.00 | </a:t>
            </a:r>
          </a:p>
          <a:p>
            <a:r>
              <a:rPr lang="en-US" dirty="0"/>
              <a:t>| 2 | </a:t>
            </a:r>
            <a:r>
              <a:rPr lang="en-US" dirty="0" err="1"/>
              <a:t>Khilan</a:t>
            </a:r>
            <a:r>
              <a:rPr lang="en-US" dirty="0"/>
              <a:t> | 25 | Delhi | 1500.00 | </a:t>
            </a:r>
          </a:p>
          <a:p>
            <a:r>
              <a:rPr lang="en-US" dirty="0"/>
              <a:t>| 3 | </a:t>
            </a:r>
            <a:r>
              <a:rPr lang="en-US" dirty="0" err="1"/>
              <a:t>kaushik</a:t>
            </a:r>
            <a:r>
              <a:rPr lang="en-US" dirty="0"/>
              <a:t> | 23 | Kota | 2000.00 | </a:t>
            </a:r>
          </a:p>
          <a:p>
            <a:r>
              <a:rPr lang="en-US" dirty="0"/>
              <a:t>| 4 | </a:t>
            </a:r>
            <a:r>
              <a:rPr lang="en-US" dirty="0" err="1"/>
              <a:t>Chaitali</a:t>
            </a:r>
            <a:r>
              <a:rPr lang="en-US" dirty="0"/>
              <a:t> | 25 | Mumbai | 6500.00 |</a:t>
            </a:r>
          </a:p>
          <a:p>
            <a:r>
              <a:rPr lang="en-US" dirty="0"/>
              <a:t> | 5 | </a:t>
            </a:r>
            <a:r>
              <a:rPr lang="en-US" dirty="0" err="1"/>
              <a:t>Hardik</a:t>
            </a:r>
            <a:r>
              <a:rPr lang="en-US" dirty="0"/>
              <a:t> | 27 | Bhopal | 8500.00 |</a:t>
            </a:r>
          </a:p>
          <a:p>
            <a:r>
              <a:rPr lang="en-US" dirty="0"/>
              <a:t> | 6 | </a:t>
            </a:r>
            <a:r>
              <a:rPr lang="en-US" dirty="0" err="1"/>
              <a:t>Komal</a:t>
            </a:r>
            <a:r>
              <a:rPr lang="en-US" dirty="0"/>
              <a:t> | 22 | MP | 4500.00 | </a:t>
            </a:r>
          </a:p>
          <a:p>
            <a:r>
              <a:rPr lang="en-US" dirty="0"/>
              <a:t>+----+----------+-----+-----------+----------+ </a:t>
            </a:r>
            <a:endParaRPr lang="en-I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TRIGGERS</a:t>
            </a:r>
          </a:p>
        </p:txBody>
      </p:sp>
      <p:sp>
        <p:nvSpPr>
          <p:cNvPr id="15363" name="Rectangle 3"/>
          <p:cNvSpPr>
            <a:spLocks noGrp="1" noChangeArrowheads="1"/>
          </p:cNvSpPr>
          <p:nvPr>
            <p:ph idx="1"/>
          </p:nvPr>
        </p:nvSpPr>
        <p:spPr/>
        <p:txBody>
          <a:bodyPr/>
          <a:lstStyle/>
          <a:p>
            <a:pPr>
              <a:buNone/>
            </a:pPr>
            <a:r>
              <a:rPr lang="en-US" sz="2400" dirty="0"/>
              <a:t>The following program creates a </a:t>
            </a:r>
            <a:r>
              <a:rPr lang="en-US" sz="2400" b="1" dirty="0"/>
              <a:t>row-level</a:t>
            </a:r>
            <a:r>
              <a:rPr lang="en-US" sz="2400" dirty="0"/>
              <a:t> trigger for the customers table that would fire for INSERT or UPDATE or DELETE operations performed on the CUSTOMERS table. This trigger will display the salary difference between the old values and new values −</a:t>
            </a:r>
            <a:endParaRPr lang="en-IN" sz="2400" dirty="0"/>
          </a:p>
          <a:p>
            <a:pPr eaLnBrk="1" hangingPunct="1">
              <a:buFontTx/>
              <a:buNone/>
            </a:pPr>
            <a:endParaRPr lang="en-US" altLang="en-US" sz="16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8757" y="227013"/>
            <a:ext cx="8229600" cy="773095"/>
          </a:xfrm>
        </p:spPr>
        <p:txBody>
          <a:bodyPr/>
          <a:lstStyle/>
          <a:p>
            <a:pPr eaLnBrk="1" hangingPunct="1"/>
            <a:r>
              <a:rPr lang="en-US" altLang="en-US" dirty="0"/>
              <a:t>TRIGGERS</a:t>
            </a:r>
          </a:p>
        </p:txBody>
      </p:sp>
      <p:sp>
        <p:nvSpPr>
          <p:cNvPr id="15363" name="Rectangle 3"/>
          <p:cNvSpPr>
            <a:spLocks noGrp="1" noChangeArrowheads="1"/>
          </p:cNvSpPr>
          <p:nvPr>
            <p:ph idx="1"/>
          </p:nvPr>
        </p:nvSpPr>
        <p:spPr>
          <a:xfrm>
            <a:off x="357158" y="1000108"/>
            <a:ext cx="8429684" cy="5500726"/>
          </a:xfrm>
        </p:spPr>
        <p:txBody>
          <a:bodyPr>
            <a:normAutofit fontScale="40000" lnSpcReduction="20000"/>
          </a:bodyPr>
          <a:lstStyle/>
          <a:p>
            <a:pPr marL="0" lvl="0" indent="0" fontAlgn="base">
              <a:lnSpc>
                <a:spcPts val="1200"/>
              </a:lnSpc>
              <a:spcAft>
                <a:spcPts val="800"/>
              </a:spcAft>
              <a:buNone/>
              <a:tabLst>
                <a:tab pos="457200" algn="l"/>
              </a:tabLst>
            </a:pPr>
            <a:endParaRPr lang="en-US" sz="2000" b="1" u="sng" dirty="0" smtClean="0">
              <a:solidFill>
                <a:srgbClr val="000000"/>
              </a:solidFill>
              <a:ea typeface="Calibri" panose="020F0502020204030204" pitchFamily="34" charset="0"/>
            </a:endParaRPr>
          </a:p>
          <a:p>
            <a:pPr marL="0" lvl="0" indent="0" fontAlgn="base">
              <a:lnSpc>
                <a:spcPts val="1200"/>
              </a:lnSpc>
              <a:spcAft>
                <a:spcPts val="800"/>
              </a:spcAft>
              <a:buNone/>
              <a:tabLst>
                <a:tab pos="457200" algn="l"/>
              </a:tabLst>
            </a:pPr>
            <a:r>
              <a:rPr lang="en-US" sz="6000" b="1" dirty="0" smtClean="0">
                <a:solidFill>
                  <a:srgbClr val="FF0000"/>
                </a:solidFill>
                <a:ea typeface="Calibri" panose="020F0502020204030204" pitchFamily="34" charset="0"/>
              </a:rPr>
              <a:t>EXAMPLE</a:t>
            </a:r>
          </a:p>
          <a:p>
            <a:pPr marL="0" lvl="0" indent="0" fontAlgn="base">
              <a:lnSpc>
                <a:spcPts val="1200"/>
              </a:lnSpc>
              <a:spcAft>
                <a:spcPts val="800"/>
              </a:spcAft>
              <a:buNone/>
              <a:tabLst>
                <a:tab pos="457200" algn="l"/>
              </a:tabLst>
            </a:pPr>
            <a:endParaRPr lang="en-US" sz="2000" b="1" u="sng" dirty="0">
              <a:solidFill>
                <a:srgbClr val="000000"/>
              </a:solidFill>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CREATE OR REPLACE TRIGGER </a:t>
            </a:r>
            <a:r>
              <a:rPr lang="en-US" sz="6400" dirty="0" err="1">
                <a:solidFill>
                  <a:srgbClr val="000000"/>
                </a:solidFill>
                <a:ea typeface="Calibri" panose="020F0502020204030204" pitchFamily="34" charset="0"/>
              </a:rPr>
              <a:t>display_salary_changes</a:t>
            </a:r>
            <a:r>
              <a:rPr lang="en-US" sz="6400" dirty="0">
                <a:solidFill>
                  <a:srgbClr val="000000"/>
                </a:solidFill>
                <a:ea typeface="Calibri" panose="020F0502020204030204" pitchFamily="34" charset="0"/>
              </a:rPr>
              <a:t>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BEFORE DELETE OR INSERT OR UPDATE ON customers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FOR EACH ROW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b="1" dirty="0">
                <a:solidFill>
                  <a:srgbClr val="3F7F95"/>
                </a:solidFill>
                <a:ea typeface="Calibri" panose="020F0502020204030204" pitchFamily="34" charset="0"/>
              </a:rPr>
              <a:t>WHEN</a:t>
            </a:r>
            <a:r>
              <a:rPr lang="en-US" sz="6400" dirty="0">
                <a:solidFill>
                  <a:srgbClr val="000000"/>
                </a:solidFill>
                <a:ea typeface="Calibri" panose="020F0502020204030204" pitchFamily="34" charset="0"/>
              </a:rPr>
              <a:t> </a:t>
            </a:r>
            <a:r>
              <a:rPr lang="en-US" sz="6400" dirty="0">
                <a:solidFill>
                  <a:srgbClr val="777777"/>
                </a:solidFill>
                <a:ea typeface="Calibri" panose="020F0502020204030204" pitchFamily="34" charset="0"/>
              </a:rPr>
              <a:t>(</a:t>
            </a:r>
            <a:r>
              <a:rPr lang="en-US" sz="6400" dirty="0">
                <a:solidFill>
                  <a:srgbClr val="000000"/>
                </a:solidFill>
                <a:ea typeface="Calibri" panose="020F0502020204030204" pitchFamily="34" charset="0"/>
              </a:rPr>
              <a:t>NEW.ID &gt; 0</a:t>
            </a:r>
            <a:r>
              <a:rPr lang="en-US" sz="6400" dirty="0">
                <a:solidFill>
                  <a:srgbClr val="777777"/>
                </a:solidFill>
                <a:ea typeface="Calibri" panose="020F0502020204030204" pitchFamily="34" charset="0"/>
              </a:rPr>
              <a:t>)</a:t>
            </a:r>
            <a:r>
              <a:rPr lang="en-US" sz="6400" dirty="0">
                <a:solidFill>
                  <a:srgbClr val="000000"/>
                </a:solidFill>
                <a:ea typeface="Calibri" panose="020F0502020204030204" pitchFamily="34" charset="0"/>
              </a:rPr>
              <a:t>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DECLARE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err="1">
                <a:solidFill>
                  <a:srgbClr val="000000"/>
                </a:solidFill>
                <a:ea typeface="Calibri" panose="020F0502020204030204" pitchFamily="34" charset="0"/>
              </a:rPr>
              <a:t>sal_diff</a:t>
            </a:r>
            <a:r>
              <a:rPr lang="en-US" sz="6400" dirty="0">
                <a:solidFill>
                  <a:srgbClr val="000000"/>
                </a:solidFill>
                <a:ea typeface="Calibri" panose="020F0502020204030204" pitchFamily="34" charset="0"/>
              </a:rPr>
              <a:t> number;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BEGIN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err="1">
                <a:solidFill>
                  <a:srgbClr val="000000"/>
                </a:solidFill>
                <a:ea typeface="Calibri" panose="020F0502020204030204" pitchFamily="34" charset="0"/>
              </a:rPr>
              <a:t>sal_diff</a:t>
            </a:r>
            <a:r>
              <a:rPr lang="en-US" sz="6400" dirty="0">
                <a:solidFill>
                  <a:srgbClr val="000000"/>
                </a:solidFill>
                <a:ea typeface="Calibri" panose="020F0502020204030204" pitchFamily="34" charset="0"/>
              </a:rPr>
              <a:t> := :</a:t>
            </a:r>
            <a:r>
              <a:rPr lang="en-US" sz="6400" dirty="0" err="1">
                <a:solidFill>
                  <a:srgbClr val="000000"/>
                </a:solidFill>
                <a:ea typeface="Calibri" panose="020F0502020204030204" pitchFamily="34" charset="0"/>
              </a:rPr>
              <a:t>NEW.salary</a:t>
            </a:r>
            <a:r>
              <a:rPr lang="en-US" sz="6400" dirty="0">
                <a:solidFill>
                  <a:srgbClr val="000000"/>
                </a:solidFill>
                <a:ea typeface="Calibri" panose="020F0502020204030204" pitchFamily="34" charset="0"/>
              </a:rPr>
              <a:t> - :</a:t>
            </a:r>
            <a:r>
              <a:rPr lang="en-US" sz="6400" dirty="0" err="1">
                <a:solidFill>
                  <a:srgbClr val="000000"/>
                </a:solidFill>
                <a:ea typeface="Calibri" panose="020F0502020204030204" pitchFamily="34" charset="0"/>
              </a:rPr>
              <a:t>OLD.salary</a:t>
            </a:r>
            <a:r>
              <a:rPr lang="en-US" sz="6400" dirty="0">
                <a:solidFill>
                  <a:srgbClr val="000000"/>
                </a:solidFill>
                <a:ea typeface="Calibri" panose="020F0502020204030204" pitchFamily="34" charset="0"/>
              </a:rPr>
              <a:t>;</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err="1">
                <a:solidFill>
                  <a:srgbClr val="000000"/>
                </a:solidFill>
                <a:ea typeface="Calibri" panose="020F0502020204030204" pitchFamily="34" charset="0"/>
              </a:rPr>
              <a:t>dbms_output.</a:t>
            </a:r>
            <a:r>
              <a:rPr lang="en-US" sz="6400" b="1" dirty="0" err="1">
                <a:solidFill>
                  <a:srgbClr val="3F7F95"/>
                </a:solidFill>
                <a:ea typeface="Calibri" panose="020F0502020204030204" pitchFamily="34" charset="0"/>
              </a:rPr>
              <a:t>put_line</a:t>
            </a:r>
            <a:r>
              <a:rPr lang="en-US" sz="6400" dirty="0">
                <a:solidFill>
                  <a:srgbClr val="777777"/>
                </a:solidFill>
                <a:ea typeface="Calibri" panose="020F0502020204030204" pitchFamily="34" charset="0"/>
              </a:rPr>
              <a:t>(</a:t>
            </a:r>
            <a:r>
              <a:rPr lang="en-US" sz="6400" dirty="0">
                <a:solidFill>
                  <a:srgbClr val="320FE3"/>
                </a:solidFill>
                <a:ea typeface="Calibri" panose="020F0502020204030204" pitchFamily="34" charset="0"/>
              </a:rPr>
              <a:t>'Old salary: '</a:t>
            </a:r>
            <a:r>
              <a:rPr lang="en-US" sz="6400" dirty="0">
                <a:solidFill>
                  <a:srgbClr val="000000"/>
                </a:solidFill>
                <a:ea typeface="Calibri" panose="020F0502020204030204" pitchFamily="34" charset="0"/>
              </a:rPr>
              <a:t> || :</a:t>
            </a:r>
            <a:r>
              <a:rPr lang="en-US" sz="6400" dirty="0" err="1">
                <a:solidFill>
                  <a:srgbClr val="000000"/>
                </a:solidFill>
                <a:ea typeface="Calibri" panose="020F0502020204030204" pitchFamily="34" charset="0"/>
              </a:rPr>
              <a:t>OLD.salary</a:t>
            </a:r>
            <a:r>
              <a:rPr lang="en-US" sz="6400" dirty="0">
                <a:solidFill>
                  <a:srgbClr val="777777"/>
                </a:solidFill>
                <a:ea typeface="Calibri" panose="020F0502020204030204" pitchFamily="34" charset="0"/>
              </a:rPr>
              <a:t>)</a:t>
            </a:r>
            <a:r>
              <a:rPr lang="en-US" sz="6400" dirty="0">
                <a:solidFill>
                  <a:srgbClr val="000000"/>
                </a:solidFill>
                <a:ea typeface="Calibri" panose="020F0502020204030204" pitchFamily="34" charset="0"/>
              </a:rPr>
              <a:t>;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err="1">
                <a:solidFill>
                  <a:srgbClr val="000000"/>
                </a:solidFill>
                <a:ea typeface="Calibri" panose="020F0502020204030204" pitchFamily="34" charset="0"/>
              </a:rPr>
              <a:t>dbms_output.</a:t>
            </a:r>
            <a:r>
              <a:rPr lang="en-US" sz="6400" b="1" dirty="0" err="1">
                <a:solidFill>
                  <a:srgbClr val="3F7F95"/>
                </a:solidFill>
                <a:ea typeface="Calibri" panose="020F0502020204030204" pitchFamily="34" charset="0"/>
              </a:rPr>
              <a:t>put_line</a:t>
            </a:r>
            <a:r>
              <a:rPr lang="en-US" sz="6400" dirty="0">
                <a:solidFill>
                  <a:srgbClr val="777777"/>
                </a:solidFill>
                <a:ea typeface="Calibri" panose="020F0502020204030204" pitchFamily="34" charset="0"/>
              </a:rPr>
              <a:t>(</a:t>
            </a:r>
            <a:r>
              <a:rPr lang="en-US" sz="6400" dirty="0">
                <a:solidFill>
                  <a:srgbClr val="320FE3"/>
                </a:solidFill>
                <a:ea typeface="Calibri" panose="020F0502020204030204" pitchFamily="34" charset="0"/>
              </a:rPr>
              <a:t>'New salary: '</a:t>
            </a:r>
            <a:r>
              <a:rPr lang="en-US" sz="6400" dirty="0">
                <a:solidFill>
                  <a:srgbClr val="000000"/>
                </a:solidFill>
                <a:ea typeface="Calibri" panose="020F0502020204030204" pitchFamily="34" charset="0"/>
              </a:rPr>
              <a:t> || :</a:t>
            </a:r>
            <a:r>
              <a:rPr lang="en-US" sz="6400" dirty="0" err="1">
                <a:solidFill>
                  <a:srgbClr val="000000"/>
                </a:solidFill>
                <a:ea typeface="Calibri" panose="020F0502020204030204" pitchFamily="34" charset="0"/>
              </a:rPr>
              <a:t>NEW.salary</a:t>
            </a:r>
            <a:r>
              <a:rPr lang="en-US" sz="6400" dirty="0">
                <a:solidFill>
                  <a:srgbClr val="777777"/>
                </a:solidFill>
                <a:ea typeface="Calibri" panose="020F0502020204030204" pitchFamily="34" charset="0"/>
              </a:rPr>
              <a:t>)</a:t>
            </a:r>
            <a:r>
              <a:rPr lang="en-US" sz="6400" dirty="0">
                <a:solidFill>
                  <a:srgbClr val="000000"/>
                </a:solidFill>
                <a:ea typeface="Calibri" panose="020F0502020204030204" pitchFamily="34" charset="0"/>
              </a:rPr>
              <a:t>;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err="1">
                <a:solidFill>
                  <a:srgbClr val="000000"/>
                </a:solidFill>
                <a:ea typeface="Calibri" panose="020F0502020204030204" pitchFamily="34" charset="0"/>
              </a:rPr>
              <a:t>dbms_output.</a:t>
            </a:r>
            <a:r>
              <a:rPr lang="en-US" sz="6400" b="1" dirty="0" err="1">
                <a:solidFill>
                  <a:srgbClr val="3F7F95"/>
                </a:solidFill>
                <a:ea typeface="Calibri" panose="020F0502020204030204" pitchFamily="34" charset="0"/>
              </a:rPr>
              <a:t>put_line</a:t>
            </a:r>
            <a:r>
              <a:rPr lang="en-US" sz="6400" dirty="0">
                <a:solidFill>
                  <a:srgbClr val="777777"/>
                </a:solidFill>
                <a:ea typeface="Calibri" panose="020F0502020204030204" pitchFamily="34" charset="0"/>
              </a:rPr>
              <a:t>(</a:t>
            </a:r>
            <a:r>
              <a:rPr lang="en-US" sz="6400" dirty="0">
                <a:solidFill>
                  <a:srgbClr val="320FE3"/>
                </a:solidFill>
                <a:ea typeface="Calibri" panose="020F0502020204030204" pitchFamily="34" charset="0"/>
              </a:rPr>
              <a:t>'Salary difference: '</a:t>
            </a:r>
            <a:r>
              <a:rPr lang="en-US" sz="6400" dirty="0">
                <a:solidFill>
                  <a:srgbClr val="000000"/>
                </a:solidFill>
                <a:ea typeface="Calibri" panose="020F0502020204030204" pitchFamily="34" charset="0"/>
              </a:rPr>
              <a:t> || </a:t>
            </a:r>
            <a:r>
              <a:rPr lang="en-US" sz="6400" dirty="0" err="1">
                <a:solidFill>
                  <a:srgbClr val="000000"/>
                </a:solidFill>
                <a:ea typeface="Calibri" panose="020F0502020204030204" pitchFamily="34" charset="0"/>
              </a:rPr>
              <a:t>sal_diff</a:t>
            </a:r>
            <a:r>
              <a:rPr lang="en-US" sz="6400" dirty="0">
                <a:solidFill>
                  <a:srgbClr val="777777"/>
                </a:solidFill>
                <a:ea typeface="Calibri" panose="020F0502020204030204" pitchFamily="34" charset="0"/>
              </a:rPr>
              <a:t>)</a:t>
            </a:r>
            <a:r>
              <a:rPr lang="en-US" sz="6400" dirty="0">
                <a:solidFill>
                  <a:srgbClr val="000000"/>
                </a:solidFill>
                <a:ea typeface="Calibri" panose="020F0502020204030204" pitchFamily="34" charset="0"/>
              </a:rPr>
              <a:t>; </a:t>
            </a:r>
            <a:endParaRPr lang="en-IN" sz="6400" dirty="0">
              <a:ea typeface="Calibri" panose="020F0502020204030204" pitchFamily="34" charset="0"/>
            </a:endParaRPr>
          </a:p>
          <a:p>
            <a:pPr marL="0" lvl="0" indent="0" fontAlgn="base">
              <a:lnSpc>
                <a:spcPts val="1200"/>
              </a:lnSpc>
              <a:spcAft>
                <a:spcPts val="800"/>
              </a:spcAft>
              <a:buNone/>
              <a:tabLst>
                <a:tab pos="457200" algn="l"/>
              </a:tabLst>
            </a:pPr>
            <a:r>
              <a:rPr lang="en-US" sz="6400" dirty="0">
                <a:solidFill>
                  <a:srgbClr val="000000"/>
                </a:solidFill>
                <a:ea typeface="Calibri" panose="020F0502020204030204" pitchFamily="34" charset="0"/>
              </a:rPr>
              <a:t>END; </a:t>
            </a:r>
            <a:endParaRPr lang="en-IN" sz="6400" dirty="0">
              <a:ea typeface="Calibri" panose="020F0502020204030204" pitchFamily="34" charset="0"/>
            </a:endParaRPr>
          </a:p>
          <a:p>
            <a:pPr eaLnBrk="1" hangingPunct="1">
              <a:buFontTx/>
              <a:buNone/>
            </a:pPr>
            <a:endParaRPr lang="en-US" altLang="en-US" sz="20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8757" y="227013"/>
            <a:ext cx="8229600" cy="415905"/>
          </a:xfrm>
        </p:spPr>
        <p:txBody>
          <a:bodyPr>
            <a:normAutofit fontScale="90000"/>
          </a:bodyPr>
          <a:lstStyle/>
          <a:p>
            <a:pPr eaLnBrk="1" hangingPunct="1"/>
            <a:r>
              <a:rPr lang="en-US" altLang="en-US" dirty="0"/>
              <a:t>TRIGGERS</a:t>
            </a:r>
          </a:p>
        </p:txBody>
      </p:sp>
      <p:sp>
        <p:nvSpPr>
          <p:cNvPr id="15363" name="Rectangle 3"/>
          <p:cNvSpPr>
            <a:spLocks noGrp="1" noChangeArrowheads="1"/>
          </p:cNvSpPr>
          <p:nvPr>
            <p:ph idx="1"/>
          </p:nvPr>
        </p:nvSpPr>
        <p:spPr>
          <a:xfrm>
            <a:off x="285720" y="714356"/>
            <a:ext cx="8572560" cy="5786478"/>
          </a:xfrm>
        </p:spPr>
        <p:txBody>
          <a:bodyPr>
            <a:normAutofit fontScale="25000" lnSpcReduction="20000"/>
          </a:bodyPr>
          <a:lstStyle/>
          <a:p>
            <a:pPr>
              <a:buNone/>
            </a:pPr>
            <a:r>
              <a:rPr lang="en-US" sz="8000" dirty="0">
                <a:solidFill>
                  <a:srgbClr val="000000"/>
                </a:solidFill>
                <a:latin typeface="Arial" panose="020B0604020202020204" pitchFamily="34" charset="0"/>
                <a:ea typeface="Times New Roman" panose="02020603050405020304" pitchFamily="18" charset="0"/>
                <a:cs typeface="Latha" panose="020B0604020202020204" pitchFamily="34" charset="0"/>
              </a:rPr>
              <a:t>After creating a Trigger, use it in the PL/SQL code for putting it in to action.</a:t>
            </a: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DECLARE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err="1">
                <a:solidFill>
                  <a:srgbClr val="000000"/>
                </a:solidFill>
                <a:ea typeface="Calibri" panose="020F0502020204030204" pitchFamily="34" charset="0"/>
              </a:rPr>
              <a:t>total_rows</a:t>
            </a:r>
            <a:r>
              <a:rPr lang="en-US" sz="7200" dirty="0">
                <a:solidFill>
                  <a:srgbClr val="000000"/>
                </a:solidFill>
                <a:ea typeface="Calibri" panose="020F0502020204030204" pitchFamily="34" charset="0"/>
              </a:rPr>
              <a:t> </a:t>
            </a:r>
            <a:r>
              <a:rPr lang="en-US" sz="7200" b="1" dirty="0">
                <a:solidFill>
                  <a:srgbClr val="3F7F95"/>
                </a:solidFill>
                <a:ea typeface="Calibri" panose="020F0502020204030204" pitchFamily="34" charset="0"/>
              </a:rPr>
              <a:t>number</a:t>
            </a:r>
            <a:r>
              <a:rPr lang="en-US" sz="7200" dirty="0">
                <a:solidFill>
                  <a:srgbClr val="777777"/>
                </a:solidFill>
                <a:ea typeface="Calibri" panose="020F0502020204030204" pitchFamily="34" charset="0"/>
              </a:rPr>
              <a:t>(</a:t>
            </a:r>
            <a:r>
              <a:rPr lang="en-US" sz="7200" dirty="0">
                <a:solidFill>
                  <a:srgbClr val="000000"/>
                </a:solidFill>
                <a:ea typeface="Calibri" panose="020F0502020204030204" pitchFamily="34" charset="0"/>
              </a:rPr>
              <a:t>2</a:t>
            </a:r>
            <a:r>
              <a:rPr lang="en-US" sz="7200" dirty="0">
                <a:solidFill>
                  <a:srgbClr val="777777"/>
                </a:solidFill>
                <a:ea typeface="Calibri" panose="020F0502020204030204" pitchFamily="34" charset="0"/>
              </a:rPr>
              <a:t>)</a:t>
            </a:r>
            <a:r>
              <a:rPr lang="en-US" sz="7200" dirty="0">
                <a:solidFill>
                  <a:srgbClr val="000000"/>
                </a:solidFill>
                <a:ea typeface="Calibri" panose="020F0502020204030204" pitchFamily="34" charset="0"/>
              </a:rPr>
              <a:t>;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BEGIN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UPDATE customers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SET salary = salary + 5000;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IF </a:t>
            </a:r>
            <a:r>
              <a:rPr lang="en-US" sz="7200" dirty="0" err="1">
                <a:solidFill>
                  <a:srgbClr val="000000"/>
                </a:solidFill>
                <a:ea typeface="Calibri" panose="020F0502020204030204" pitchFamily="34" charset="0"/>
              </a:rPr>
              <a:t>sql%notfound</a:t>
            </a:r>
            <a:r>
              <a:rPr lang="en-US" sz="7200" dirty="0">
                <a:solidFill>
                  <a:srgbClr val="000000"/>
                </a:solidFill>
                <a:ea typeface="Calibri" panose="020F0502020204030204" pitchFamily="34" charset="0"/>
              </a:rPr>
              <a:t> THEN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err="1">
                <a:solidFill>
                  <a:srgbClr val="000000"/>
                </a:solidFill>
                <a:ea typeface="Calibri" panose="020F0502020204030204" pitchFamily="34" charset="0"/>
              </a:rPr>
              <a:t>dbms_output.</a:t>
            </a:r>
            <a:r>
              <a:rPr lang="en-US" sz="7200" b="1" dirty="0" err="1">
                <a:solidFill>
                  <a:srgbClr val="3F7F95"/>
                </a:solidFill>
                <a:ea typeface="Calibri" panose="020F0502020204030204" pitchFamily="34" charset="0"/>
              </a:rPr>
              <a:t>put_line</a:t>
            </a:r>
            <a:r>
              <a:rPr lang="en-US" sz="7200" dirty="0">
                <a:solidFill>
                  <a:srgbClr val="777777"/>
                </a:solidFill>
                <a:ea typeface="Calibri" panose="020F0502020204030204" pitchFamily="34" charset="0"/>
              </a:rPr>
              <a:t>(</a:t>
            </a:r>
            <a:r>
              <a:rPr lang="en-US" sz="7200" dirty="0">
                <a:solidFill>
                  <a:srgbClr val="320FE3"/>
                </a:solidFill>
                <a:ea typeface="Calibri" panose="020F0502020204030204" pitchFamily="34" charset="0"/>
              </a:rPr>
              <a:t>'no customers updated'</a:t>
            </a:r>
            <a:r>
              <a:rPr lang="en-US" sz="7200" dirty="0">
                <a:solidFill>
                  <a:srgbClr val="777777"/>
                </a:solidFill>
                <a:ea typeface="Calibri" panose="020F0502020204030204" pitchFamily="34" charset="0"/>
              </a:rPr>
              <a:t>)</a:t>
            </a:r>
            <a:r>
              <a:rPr lang="en-US" sz="7200" dirty="0">
                <a:solidFill>
                  <a:srgbClr val="000000"/>
                </a:solidFill>
                <a:ea typeface="Calibri" panose="020F0502020204030204" pitchFamily="34" charset="0"/>
              </a:rPr>
              <a:t>;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ELSIF </a:t>
            </a:r>
            <a:r>
              <a:rPr lang="en-US" sz="7200" dirty="0" err="1">
                <a:solidFill>
                  <a:srgbClr val="000000"/>
                </a:solidFill>
                <a:ea typeface="Calibri" panose="020F0502020204030204" pitchFamily="34" charset="0"/>
              </a:rPr>
              <a:t>sql%found</a:t>
            </a:r>
            <a:r>
              <a:rPr lang="en-US" sz="7200" dirty="0">
                <a:solidFill>
                  <a:srgbClr val="000000"/>
                </a:solidFill>
                <a:ea typeface="Calibri" panose="020F0502020204030204" pitchFamily="34" charset="0"/>
              </a:rPr>
              <a:t> THEN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err="1">
                <a:solidFill>
                  <a:srgbClr val="000000"/>
                </a:solidFill>
                <a:ea typeface="Calibri" panose="020F0502020204030204" pitchFamily="34" charset="0"/>
              </a:rPr>
              <a:t>total_rows</a:t>
            </a:r>
            <a:r>
              <a:rPr lang="en-US" sz="7200" dirty="0">
                <a:solidFill>
                  <a:srgbClr val="000000"/>
                </a:solidFill>
                <a:ea typeface="Calibri" panose="020F0502020204030204" pitchFamily="34" charset="0"/>
              </a:rPr>
              <a:t> := </a:t>
            </a:r>
            <a:r>
              <a:rPr lang="en-US" sz="7200" dirty="0" err="1">
                <a:solidFill>
                  <a:srgbClr val="000000"/>
                </a:solidFill>
                <a:ea typeface="Calibri" panose="020F0502020204030204" pitchFamily="34" charset="0"/>
              </a:rPr>
              <a:t>sql%rowcount</a:t>
            </a:r>
            <a:r>
              <a:rPr lang="en-US" sz="7200" dirty="0">
                <a:solidFill>
                  <a:srgbClr val="000000"/>
                </a:solidFill>
                <a:ea typeface="Calibri" panose="020F0502020204030204" pitchFamily="34" charset="0"/>
              </a:rPr>
              <a:t>;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err="1">
                <a:solidFill>
                  <a:srgbClr val="000000"/>
                </a:solidFill>
                <a:ea typeface="Calibri" panose="020F0502020204030204" pitchFamily="34" charset="0"/>
              </a:rPr>
              <a:t>dbms_output.</a:t>
            </a:r>
            <a:r>
              <a:rPr lang="en-US" sz="7200" b="1" dirty="0" err="1">
                <a:solidFill>
                  <a:srgbClr val="3F7F95"/>
                </a:solidFill>
                <a:ea typeface="Calibri" panose="020F0502020204030204" pitchFamily="34" charset="0"/>
              </a:rPr>
              <a:t>put_line</a:t>
            </a:r>
            <a:r>
              <a:rPr lang="en-US" sz="7200" dirty="0">
                <a:solidFill>
                  <a:srgbClr val="777777"/>
                </a:solidFill>
                <a:ea typeface="Calibri" panose="020F0502020204030204" pitchFamily="34" charset="0"/>
              </a:rPr>
              <a:t>(</a:t>
            </a:r>
            <a:r>
              <a:rPr lang="en-US" sz="7200" dirty="0">
                <a:solidFill>
                  <a:srgbClr val="000000"/>
                </a:solidFill>
                <a:ea typeface="Calibri" panose="020F0502020204030204" pitchFamily="34" charset="0"/>
              </a:rPr>
              <a:t> </a:t>
            </a:r>
            <a:r>
              <a:rPr lang="en-US" sz="7200" dirty="0" err="1">
                <a:solidFill>
                  <a:srgbClr val="000000"/>
                </a:solidFill>
                <a:ea typeface="Calibri" panose="020F0502020204030204" pitchFamily="34" charset="0"/>
              </a:rPr>
              <a:t>total_rows</a:t>
            </a:r>
            <a:r>
              <a:rPr lang="en-US" sz="7200" dirty="0">
                <a:solidFill>
                  <a:srgbClr val="000000"/>
                </a:solidFill>
                <a:ea typeface="Calibri" panose="020F0502020204030204" pitchFamily="34" charset="0"/>
              </a:rPr>
              <a:t> || </a:t>
            </a:r>
            <a:r>
              <a:rPr lang="en-US" sz="7200" dirty="0">
                <a:solidFill>
                  <a:srgbClr val="320FE3"/>
                </a:solidFill>
                <a:ea typeface="Calibri" panose="020F0502020204030204" pitchFamily="34" charset="0"/>
              </a:rPr>
              <a:t>' customers updated '</a:t>
            </a:r>
            <a:r>
              <a:rPr lang="en-US" sz="7200" dirty="0">
                <a:solidFill>
                  <a:srgbClr val="777777"/>
                </a:solidFill>
                <a:ea typeface="Calibri" panose="020F0502020204030204" pitchFamily="34" charset="0"/>
              </a:rPr>
              <a:t>)</a:t>
            </a:r>
            <a:r>
              <a:rPr lang="en-US" sz="7200" dirty="0">
                <a:solidFill>
                  <a:srgbClr val="000000"/>
                </a:solidFill>
                <a:ea typeface="Calibri" panose="020F0502020204030204" pitchFamily="34" charset="0"/>
              </a:rPr>
              <a:t>;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END IF;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END; </a:t>
            </a:r>
            <a:endParaRPr lang="en-IN" sz="7200" dirty="0">
              <a:ea typeface="Calibri" panose="020F0502020204030204" pitchFamily="34" charset="0"/>
            </a:endParaRPr>
          </a:p>
          <a:p>
            <a:pPr marL="36000" lvl="0" indent="0" fontAlgn="base">
              <a:lnSpc>
                <a:spcPct val="120000"/>
              </a:lnSpc>
              <a:spcAft>
                <a:spcPts val="800"/>
              </a:spcAft>
              <a:buNone/>
              <a:tabLst>
                <a:tab pos="457200" algn="l"/>
              </a:tabLst>
            </a:pPr>
            <a:r>
              <a:rPr lang="en-US" sz="7200" dirty="0">
                <a:solidFill>
                  <a:srgbClr val="000000"/>
                </a:solidFill>
                <a:ea typeface="Calibri" panose="020F0502020204030204" pitchFamily="34" charset="0"/>
              </a:rPr>
              <a:t>/</a:t>
            </a:r>
            <a:endParaRPr lang="en-IN" sz="7200" dirty="0">
              <a:ea typeface="Calibri" panose="020F0502020204030204" pitchFamily="34" charset="0"/>
            </a:endParaRPr>
          </a:p>
          <a:p>
            <a:pPr marL="36000">
              <a:lnSpc>
                <a:spcPct val="140000"/>
              </a:lnSpc>
            </a:pPr>
            <a:endParaRPr lang="en-IN" sz="2000" dirty="0"/>
          </a:p>
          <a:p>
            <a:pPr>
              <a:buNone/>
            </a:pPr>
            <a:r>
              <a:rPr lang="en-IN" sz="2000" dirty="0">
                <a:latin typeface="Calibri" panose="020F0502020204030204" pitchFamily="34" charset="0"/>
                <a:ea typeface="Calibri" panose="020F0502020204030204" pitchFamily="34" charset="0"/>
                <a:cs typeface="Latha" panose="020B0604020202020204" pitchFamily="34" charset="0"/>
              </a:rPr>
              <a:t/>
            </a:r>
            <a:br>
              <a:rPr lang="en-IN" sz="2000" dirty="0">
                <a:latin typeface="Calibri" panose="020F0502020204030204" pitchFamily="34" charset="0"/>
                <a:ea typeface="Calibri" panose="020F0502020204030204" pitchFamily="34" charset="0"/>
                <a:cs typeface="Latha" panose="020B0604020202020204" pitchFamily="34" charset="0"/>
              </a:rPr>
            </a:br>
            <a:endParaRPr lang="en-US" altLang="en-US" sz="20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8757" y="227013"/>
            <a:ext cx="8229600" cy="773095"/>
          </a:xfrm>
        </p:spPr>
        <p:txBody>
          <a:bodyPr/>
          <a:lstStyle/>
          <a:p>
            <a:pPr eaLnBrk="1" hangingPunct="1"/>
            <a:r>
              <a:rPr lang="en-US" altLang="en-US" dirty="0"/>
              <a:t>ADVANTAGES OF TRIGGERS</a:t>
            </a:r>
          </a:p>
        </p:txBody>
      </p:sp>
      <p:sp>
        <p:nvSpPr>
          <p:cNvPr id="15363" name="Rectangle 3"/>
          <p:cNvSpPr>
            <a:spLocks noGrp="1" noChangeArrowheads="1"/>
          </p:cNvSpPr>
          <p:nvPr>
            <p:ph idx="1"/>
          </p:nvPr>
        </p:nvSpPr>
        <p:spPr>
          <a:xfrm>
            <a:off x="428596" y="1142984"/>
            <a:ext cx="8215370" cy="5143536"/>
          </a:xfrm>
        </p:spPr>
        <p:txBody>
          <a:bodyPr>
            <a:normAutofit/>
          </a:bodyPr>
          <a:lstStyle/>
          <a:p>
            <a:pPr marL="0" indent="0" algn="just">
              <a:lnSpc>
                <a:spcPct val="150000"/>
              </a:lnSpc>
            </a:pPr>
            <a:r>
              <a:rPr lang="en-US" sz="2400" dirty="0">
                <a:solidFill>
                  <a:srgbClr val="000000"/>
                </a:solidFill>
              </a:rPr>
              <a:t>Triggers can be written for the following purposes −</a:t>
            </a:r>
          </a:p>
          <a:p>
            <a:pPr marL="0" indent="0">
              <a:lnSpc>
                <a:spcPct val="150000"/>
              </a:lnSpc>
            </a:pPr>
            <a:r>
              <a:rPr lang="en-US" sz="2400" dirty="0"/>
              <a:t>Generating some derived column values automatically</a:t>
            </a:r>
          </a:p>
          <a:p>
            <a:pPr marL="0" indent="0">
              <a:lnSpc>
                <a:spcPct val="150000"/>
              </a:lnSpc>
            </a:pPr>
            <a:r>
              <a:rPr lang="en-US" sz="2400" dirty="0"/>
              <a:t>Enforcing referential integrity</a:t>
            </a:r>
          </a:p>
          <a:p>
            <a:pPr marL="0" indent="0">
              <a:lnSpc>
                <a:spcPct val="150000"/>
              </a:lnSpc>
            </a:pPr>
            <a:r>
              <a:rPr lang="en-US" sz="2400" dirty="0"/>
              <a:t>Event logging and storing information on table access</a:t>
            </a:r>
          </a:p>
          <a:p>
            <a:pPr marL="0" indent="0">
              <a:lnSpc>
                <a:spcPct val="150000"/>
              </a:lnSpc>
            </a:pPr>
            <a:r>
              <a:rPr lang="en-US" sz="2400" dirty="0"/>
              <a:t>Auditing</a:t>
            </a:r>
          </a:p>
          <a:p>
            <a:pPr marL="0" indent="0">
              <a:lnSpc>
                <a:spcPct val="150000"/>
              </a:lnSpc>
            </a:pPr>
            <a:r>
              <a:rPr lang="en-US" sz="2400" dirty="0"/>
              <a:t>Synchronous replication of tables</a:t>
            </a:r>
          </a:p>
          <a:p>
            <a:pPr marL="0" indent="0">
              <a:lnSpc>
                <a:spcPct val="150000"/>
              </a:lnSpc>
            </a:pPr>
            <a:r>
              <a:rPr lang="en-US" sz="2400" dirty="0"/>
              <a:t>Imposing security authorizations</a:t>
            </a:r>
          </a:p>
          <a:p>
            <a:pPr marL="0" indent="0">
              <a:lnSpc>
                <a:spcPct val="150000"/>
              </a:lnSpc>
            </a:pPr>
            <a:r>
              <a:rPr lang="en-US" sz="2400" dirty="0"/>
              <a:t>Preventing invalid transactions</a:t>
            </a:r>
          </a:p>
          <a:p>
            <a:pPr eaLnBrk="1" hangingPunct="1">
              <a:buFontTx/>
              <a:buNone/>
            </a:pP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638800"/>
          </a:xfrm>
        </p:spPr>
        <p:txBody>
          <a:bodyPr>
            <a:normAutofit fontScale="47500" lnSpcReduction="20000"/>
          </a:bodyPr>
          <a:lstStyle/>
          <a:p>
            <a:pPr marL="609600" indent="-609600">
              <a:spcBef>
                <a:spcPct val="0"/>
              </a:spcBef>
            </a:pPr>
            <a:r>
              <a:rPr lang="en-US" sz="4400" b="1" dirty="0">
                <a:latin typeface="Times New Roman" pitchFamily="18" charset="0"/>
                <a:cs typeface="Times New Roman" pitchFamily="18" charset="0"/>
              </a:rPr>
              <a:t>Alter Statement:</a:t>
            </a:r>
          </a:p>
          <a:p>
            <a:pPr marL="1100138" lvl="1" indent="-533400" algn="just">
              <a:spcBef>
                <a:spcPct val="0"/>
              </a:spcBef>
            </a:pPr>
            <a:r>
              <a:rPr lang="en-US" sz="4400" dirty="0">
                <a:solidFill>
                  <a:srgbClr val="FF0000"/>
                </a:solidFill>
                <a:latin typeface="Times New Roman" pitchFamily="18" charset="0"/>
                <a:cs typeface="Times New Roman" pitchFamily="18" charset="0"/>
              </a:rPr>
              <a:t>used to make changes to the schema of the table</a:t>
            </a:r>
            <a:r>
              <a:rPr lang="en-US" sz="4400" dirty="0">
                <a:latin typeface="Times New Roman" pitchFamily="18" charset="0"/>
                <a:cs typeface="Times New Roman" pitchFamily="18" charset="0"/>
              </a:rPr>
              <a:t>. Columns can be added and the data type of the columns changed as long as the data in those columns conforms to the data type specified. </a:t>
            </a:r>
          </a:p>
          <a:p>
            <a:pPr marL="566738" lvl="1" indent="0">
              <a:spcBef>
                <a:spcPct val="0"/>
              </a:spcBef>
              <a:buNone/>
            </a:pPr>
            <a:endParaRPr lang="en-US" sz="4400" dirty="0">
              <a:latin typeface="Times New Roman" pitchFamily="18" charset="0"/>
              <a:cs typeface="Times New Roman" pitchFamily="18" charset="0"/>
            </a:endParaRPr>
          </a:p>
          <a:p>
            <a:pPr marL="1023938" lvl="1" indent="-457200">
              <a:spcBef>
                <a:spcPct val="0"/>
              </a:spcBef>
              <a:buAutoNum type="arabicPeriod"/>
            </a:pPr>
            <a:r>
              <a:rPr lang="en-US" sz="4400" b="1" dirty="0">
                <a:latin typeface="Times New Roman" pitchFamily="18" charset="0"/>
                <a:cs typeface="Times New Roman" pitchFamily="18" charset="0"/>
              </a:rPr>
              <a:t>ALTER TABLE - ADD Column</a:t>
            </a:r>
          </a:p>
          <a:p>
            <a:pPr marL="1023938" lvl="1" indent="-457200">
              <a:spcBef>
                <a:spcPct val="0"/>
              </a:spcBef>
              <a:buAutoNum type="arabicPeriod"/>
            </a:pPr>
            <a:endParaRPr lang="en-US" sz="4400"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Syntax: </a:t>
            </a:r>
          </a:p>
          <a:p>
            <a:pPr marL="609600" indent="-609600">
              <a:spcBef>
                <a:spcPct val="0"/>
              </a:spcBef>
              <a:buFontTx/>
              <a:buNone/>
            </a:pPr>
            <a:r>
              <a:rPr lang="en-US" sz="4400" dirty="0">
                <a:latin typeface="Times New Roman" pitchFamily="18" charset="0"/>
                <a:cs typeface="Times New Roman" pitchFamily="18" charset="0"/>
              </a:rPr>
              <a:t>	ALTER TABLE </a:t>
            </a:r>
            <a:r>
              <a:rPr lang="en-US" sz="4400" i="1" dirty="0" err="1">
                <a:latin typeface="Times New Roman" pitchFamily="18" charset="0"/>
                <a:cs typeface="Times New Roman" pitchFamily="18" charset="0"/>
              </a:rPr>
              <a:t>table_name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err="1">
                <a:latin typeface="Times New Roman" pitchFamily="18" charset="0"/>
                <a:cs typeface="Times New Roman" pitchFamily="18" charset="0"/>
              </a:rPr>
              <a:t>column_name</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datatype</a:t>
            </a:r>
            <a:r>
              <a:rPr lang="en-US" sz="4400" dirty="0">
                <a:latin typeface="Times New Roman" pitchFamily="18" charset="0"/>
                <a:cs typeface="Times New Roman" pitchFamily="18" charset="0"/>
              </a:rPr>
              <a:t>;</a:t>
            </a:r>
            <a:endParaRPr lang="en-US" sz="4400" b="1"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Example:</a:t>
            </a:r>
          </a:p>
          <a:p>
            <a:pPr marL="566738" lvl="1" indent="0">
              <a:spcBef>
                <a:spcPct val="0"/>
              </a:spcBef>
              <a:buNone/>
            </a:pPr>
            <a:r>
              <a:rPr lang="en-US" sz="4400" dirty="0">
                <a:latin typeface="Times New Roman" pitchFamily="18" charset="0"/>
                <a:cs typeface="Times New Roman" pitchFamily="18" charset="0"/>
              </a:rPr>
              <a:t>ALTER TABLE </a:t>
            </a:r>
            <a:r>
              <a:rPr lang="en-US" sz="4400" i="1" dirty="0">
                <a:latin typeface="Times New Roman" pitchFamily="18" charset="0"/>
                <a:cs typeface="Times New Roman" pitchFamily="18" charset="0"/>
              </a:rPr>
              <a:t>stud</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Age number(2),</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Mark1 number(3),</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Mark2 number(3));</a:t>
            </a:r>
          </a:p>
          <a:p>
            <a:pPr marL="566738" lvl="1" indent="0">
              <a:spcBef>
                <a:spcPct val="0"/>
              </a:spcBef>
              <a:buNone/>
            </a:pPr>
            <a:endParaRPr lang="en-US" sz="4400" dirty="0">
              <a:latin typeface="Times New Roman" pitchFamily="18" charset="0"/>
              <a:cs typeface="Times New Roman" pitchFamily="18" charset="0"/>
            </a:endParaRPr>
          </a:p>
          <a:p>
            <a:pPr marL="566738" lvl="1" indent="0" algn="just">
              <a:spcBef>
                <a:spcPct val="0"/>
              </a:spcBef>
              <a:buNone/>
            </a:pPr>
            <a:r>
              <a:rPr lang="en-US" sz="4400" dirty="0">
                <a:latin typeface="Times New Roman" pitchFamily="18" charset="0"/>
                <a:cs typeface="Times New Roman" pitchFamily="18" charset="0"/>
              </a:rPr>
              <a:t>The stud table is already exist and then we added three more columns </a:t>
            </a:r>
            <a:r>
              <a:rPr lang="en-US" sz="4400" b="1" dirty="0">
                <a:latin typeface="Times New Roman" pitchFamily="18" charset="0"/>
                <a:cs typeface="Times New Roman" pitchFamily="18" charset="0"/>
              </a:rPr>
              <a:t>Age</a:t>
            </a:r>
            <a:r>
              <a:rPr lang="en-US" sz="4400" dirty="0">
                <a:latin typeface="Times New Roman" pitchFamily="18" charset="0"/>
                <a:cs typeface="Times New Roman" pitchFamily="18" charset="0"/>
              </a:rPr>
              <a:t> ,</a:t>
            </a:r>
            <a:r>
              <a:rPr lang="en-US" sz="4400" b="1" dirty="0">
                <a:latin typeface="Times New Roman" pitchFamily="18" charset="0"/>
                <a:cs typeface="Times New Roman" pitchFamily="18" charset="0"/>
              </a:rPr>
              <a:t>Mark1 and Mark2 </a:t>
            </a:r>
            <a:r>
              <a:rPr lang="en-US" sz="4400" dirty="0">
                <a:latin typeface="Times New Roman" pitchFamily="18" charset="0"/>
                <a:cs typeface="Times New Roman" pitchFamily="18" charset="0"/>
              </a:rPr>
              <a:t> respectively, by the use of above command.</a:t>
            </a:r>
          </a:p>
          <a:p>
            <a:pPr marL="566738" lvl="1" indent="0">
              <a:spcBef>
                <a:spcPct val="0"/>
              </a:spcBef>
              <a:buNone/>
            </a:pPr>
            <a:endParaRPr lang="en-US" sz="4400" dirty="0">
              <a:latin typeface="Times New Roman" pitchFamily="18" charset="0"/>
              <a:cs typeface="Times New Roman" pitchFamily="18" charset="0"/>
            </a:endParaRPr>
          </a:p>
          <a:p>
            <a:pPr marL="566738" lvl="1" indent="0">
              <a:spcBef>
                <a:spcPct val="0"/>
              </a:spcBef>
              <a:buNone/>
            </a:pPr>
            <a:r>
              <a:rPr lang="en-US" sz="3800" dirty="0" smtClean="0">
                <a:solidFill>
                  <a:srgbClr val="FF0000"/>
                </a:solidFill>
                <a:latin typeface="Times New Roman" pitchFamily="18" charset="0"/>
                <a:cs typeface="Times New Roman" pitchFamily="18" charset="0"/>
              </a:rPr>
              <a:t>Create table stud(</a:t>
            </a:r>
            <a:r>
              <a:rPr lang="en-US" sz="3800" dirty="0" err="1" smtClean="0">
                <a:solidFill>
                  <a:srgbClr val="FF0000"/>
                </a:solidFill>
                <a:latin typeface="Times New Roman" pitchFamily="18" charset="0"/>
                <a:cs typeface="Times New Roman" pitchFamily="18" charset="0"/>
              </a:rPr>
              <a:t>rollno</a:t>
            </a:r>
            <a:r>
              <a:rPr lang="en-US" sz="3800" dirty="0" smtClean="0">
                <a:solidFill>
                  <a:srgbClr val="FF0000"/>
                </a:solidFill>
                <a:latin typeface="Times New Roman" pitchFamily="18" charset="0"/>
                <a:cs typeface="Times New Roman" pitchFamily="18" charset="0"/>
              </a:rPr>
              <a:t> number(4),name </a:t>
            </a:r>
            <a:r>
              <a:rPr lang="en-US" sz="3800" dirty="0" err="1" smtClean="0">
                <a:solidFill>
                  <a:srgbClr val="FF0000"/>
                </a:solidFill>
                <a:latin typeface="Times New Roman" pitchFamily="18" charset="0"/>
                <a:cs typeface="Times New Roman" pitchFamily="18" charset="0"/>
              </a:rPr>
              <a:t>varchar</a:t>
            </a:r>
            <a:r>
              <a:rPr lang="en-US" sz="3800" dirty="0" smtClean="0">
                <a:solidFill>
                  <a:srgbClr val="FF0000"/>
                </a:solidFill>
                <a:latin typeface="Times New Roman" pitchFamily="18" charset="0"/>
                <a:cs typeface="Times New Roman" pitchFamily="18" charset="0"/>
              </a:rPr>
              <a:t>(30),address </a:t>
            </a:r>
            <a:r>
              <a:rPr lang="en-US" sz="3800" dirty="0" err="1" smtClean="0">
                <a:solidFill>
                  <a:srgbClr val="FF0000"/>
                </a:solidFill>
                <a:latin typeface="Times New Roman" pitchFamily="18" charset="0"/>
                <a:cs typeface="Times New Roman" pitchFamily="18" charset="0"/>
              </a:rPr>
              <a:t>varchar</a:t>
            </a:r>
            <a:r>
              <a:rPr lang="en-US" sz="3800" dirty="0" smtClean="0">
                <a:solidFill>
                  <a:srgbClr val="FF0000"/>
                </a:solidFill>
                <a:latin typeface="Times New Roman" pitchFamily="18" charset="0"/>
                <a:cs typeface="Times New Roman" pitchFamily="18" charset="0"/>
              </a:rPr>
              <a:t>(50));</a:t>
            </a:r>
            <a:endParaRPr lang="en-US" sz="3800" dirty="0">
              <a:solidFill>
                <a:srgbClr val="FF0000"/>
              </a:solidFill>
              <a:latin typeface="Times New Roman" pitchFamily="18" charset="0"/>
              <a:cs typeface="Times New Roman" pitchFamily="18" charset="0"/>
            </a:endParaRPr>
          </a:p>
          <a:p>
            <a:pPr marL="1100138" lvl="1" indent="-533400" algn="just">
              <a:spcBef>
                <a:spcPct val="0"/>
              </a:spcBef>
            </a:pPr>
            <a:endParaRPr lang="en-US" sz="2400" dirty="0">
              <a:latin typeface="Times New Roman" pitchFamily="18" charset="0"/>
              <a:cs typeface="Times New Roman" pitchFamily="18" charset="0"/>
            </a:endParaRPr>
          </a:p>
          <a:p>
            <a:pPr lvl="1">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229600" cy="5357850"/>
          </a:xfrm>
        </p:spPr>
        <p:txBody>
          <a:bodyPr>
            <a:normAutofit/>
          </a:bodyPr>
          <a:lstStyle/>
          <a:p>
            <a:pPr marL="0" indent="0" algn="ctr">
              <a:buNone/>
            </a:pPr>
            <a:r>
              <a:rPr lang="en-US" b="1" dirty="0" smtClean="0">
                <a:solidFill>
                  <a:srgbClr val="FF0000"/>
                </a:solidFill>
              </a:rPr>
              <a:t>Course Learning Rationale (CLR): </a:t>
            </a:r>
            <a:endParaRPr lang="en-US" dirty="0">
              <a:solidFill>
                <a:srgbClr val="FF0000"/>
              </a:solidFill>
            </a:endParaRPr>
          </a:p>
          <a:p>
            <a:pPr marL="0" indent="0" algn="ctr">
              <a:buNone/>
            </a:pPr>
            <a:r>
              <a:rPr lang="en-US" i="1" dirty="0" smtClean="0"/>
              <a:t>Familiarize queries using Structure Query Language  (SQL) and PL/SQL</a:t>
            </a:r>
          </a:p>
          <a:p>
            <a:pPr marL="0" indent="0" algn="ctr">
              <a:buNone/>
            </a:pPr>
            <a:endParaRPr lang="en-US" i="1" dirty="0" smtClean="0"/>
          </a:p>
          <a:p>
            <a:pPr marL="0" indent="0" algn="ctr">
              <a:buNone/>
            </a:pPr>
            <a:r>
              <a:rPr lang="en-US" b="1" dirty="0" smtClean="0">
                <a:solidFill>
                  <a:srgbClr val="FF0000"/>
                </a:solidFill>
              </a:rPr>
              <a:t>Course Learning Outcomes (CLO): </a:t>
            </a:r>
            <a:endParaRPr lang="en-US" dirty="0" smtClean="0">
              <a:solidFill>
                <a:srgbClr val="FF0000"/>
              </a:solidFill>
            </a:endParaRPr>
          </a:p>
          <a:p>
            <a:pPr marL="0" indent="0" algn="ctr">
              <a:buNone/>
            </a:pPr>
            <a:r>
              <a:rPr lang="en-US" i="1" dirty="0" smtClean="0"/>
              <a:t>Apply the knowledge to create, store and retrieve data using Structure Query Language (SQL) and PL/SQL </a:t>
            </a:r>
            <a:endParaRPr lang="en-US" dirty="0"/>
          </a:p>
        </p:txBody>
      </p:sp>
    </p:spTree>
    <p:extLst>
      <p:ext uri="{BB962C8B-B14F-4D97-AF65-F5344CB8AC3E}">
        <p14:creationId xmlns:p14="http://schemas.microsoft.com/office/powerpoint/2010/main" xmlns="" val="334040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Statement(contd..)</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477280" cy="5729310"/>
          </a:xfrm>
        </p:spPr>
        <p:txBody>
          <a:bodyPr>
            <a:noAutofit/>
          </a:bodyPr>
          <a:lstStyle/>
          <a:p>
            <a:pPr marL="566738" lvl="1" indent="0" algn="just">
              <a:spcBef>
                <a:spcPct val="0"/>
              </a:spcBef>
              <a:buNone/>
            </a:pPr>
            <a:r>
              <a:rPr lang="en-US" sz="2000" b="1" dirty="0">
                <a:latin typeface="Times New Roman" pitchFamily="18" charset="0"/>
                <a:cs typeface="Times New Roman" pitchFamily="18" charset="0"/>
              </a:rPr>
              <a:t>2. ALTER TABLE - DROP COLUMN</a:t>
            </a:r>
          </a:p>
          <a:p>
            <a:pPr marL="1023938" lvl="1" indent="-457200" algn="just">
              <a:spcBef>
                <a:spcPct val="0"/>
              </a:spcBef>
              <a:buAutoNum type="arabicPeriod"/>
            </a:pPr>
            <a:endParaRPr lang="en-US" sz="2000" dirty="0">
              <a:latin typeface="Times New Roman" pitchFamily="18" charset="0"/>
              <a:cs typeface="Times New Roman" pitchFamily="18" charset="0"/>
            </a:endParaRP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DROP COLUMN </a:t>
            </a:r>
            <a:r>
              <a:rPr lang="en-US" sz="2000" i="1" dirty="0" err="1">
                <a:latin typeface="Times New Roman" pitchFamily="18" charset="0"/>
                <a:cs typeface="Times New Roman" pitchFamily="18" charset="0"/>
              </a:rPr>
              <a:t>column_name</a:t>
            </a:r>
            <a:r>
              <a:rPr lang="en-US" sz="2000" dirty="0">
                <a:latin typeface="Times New Roman" pitchFamily="18" charset="0"/>
                <a:cs typeface="Times New Roman" pitchFamily="18" charset="0"/>
              </a:rPr>
              <a:t>;</a:t>
            </a: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DROP COLUMN </a:t>
            </a:r>
            <a:r>
              <a:rPr lang="en-US" sz="2000" i="1" dirty="0">
                <a:latin typeface="Times New Roman" pitchFamily="18" charset="0"/>
                <a:cs typeface="Times New Roman" pitchFamily="18" charset="0"/>
              </a:rPr>
              <a:t>Mark2</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This command will drop particular column</a:t>
            </a:r>
            <a:r>
              <a:rPr lang="en-US" sz="2000" b="1" dirty="0">
                <a:latin typeface="Times New Roman" pitchFamily="18" charset="0"/>
                <a:cs typeface="Times New Roman" pitchFamily="18" charset="0"/>
              </a:rPr>
              <a:t> mark2.</a:t>
            </a:r>
            <a:endParaRPr lang="en-US" sz="2000" dirty="0">
              <a:latin typeface="Times New Roman" pitchFamily="18" charset="0"/>
              <a:cs typeface="Times New Roman" pitchFamily="18" charset="0"/>
            </a:endParaRPr>
          </a:p>
          <a:p>
            <a:pPr marL="566738" lvl="1" indent="0">
              <a:spcBef>
                <a:spcPct val="0"/>
              </a:spcBef>
              <a:buNone/>
            </a:pPr>
            <a:endParaRPr lang="en-US" sz="2000" dirty="0">
              <a:latin typeface="Times New Roman" pitchFamily="18" charset="0"/>
              <a:cs typeface="Times New Roman" pitchFamily="18" charset="0"/>
            </a:endParaRPr>
          </a:p>
          <a:p>
            <a:pPr marL="566738" lvl="1" indent="0" algn="just">
              <a:spcBef>
                <a:spcPct val="0"/>
              </a:spcBef>
              <a:buNone/>
            </a:pPr>
            <a:r>
              <a:rPr lang="en-US" sz="2000" b="1" dirty="0">
                <a:latin typeface="Times New Roman" pitchFamily="18" charset="0"/>
                <a:cs typeface="Times New Roman" pitchFamily="18" charset="0"/>
              </a:rPr>
              <a:t>3. ALTER TABLE - ALTER/MODIFY COLUMN</a:t>
            </a: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MODIFY COLUMN </a:t>
            </a:r>
            <a:r>
              <a:rPr lang="en-US" sz="2000" i="1" dirty="0" err="1">
                <a:latin typeface="Times New Roman" pitchFamily="18" charset="0"/>
                <a:cs typeface="Times New Roman" pitchFamily="18" charset="0"/>
              </a:rPr>
              <a:t>column_name</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MODIFY </a:t>
            </a:r>
            <a:r>
              <a:rPr lang="en-US" sz="2000" i="1" dirty="0">
                <a:latin typeface="Times New Roman" pitchFamily="18" charset="0"/>
                <a:cs typeface="Times New Roman" pitchFamily="18" charset="0"/>
              </a:rPr>
              <a:t>(Name varchar2(60));</a:t>
            </a:r>
            <a:endParaRPr lang="en-US" sz="2000" dirty="0">
              <a:latin typeface="Times New Roman" pitchFamily="18" charset="0"/>
              <a:cs typeface="Times New Roman" pitchFamily="18" charset="0"/>
            </a:endParaRPr>
          </a:p>
          <a:p>
            <a:pPr marL="566738" lvl="1" indent="0" algn="just">
              <a:spcBef>
                <a:spcPct val="0"/>
              </a:spcBef>
              <a:buNone/>
            </a:pPr>
            <a:r>
              <a:rPr lang="en-US" sz="2000" dirty="0">
                <a:latin typeface="Times New Roman" pitchFamily="18" charset="0"/>
                <a:cs typeface="Times New Roman" pitchFamily="18" charset="0"/>
              </a:rPr>
              <a:t>The Name column already exist in stud table, it was char and size 50, now it is modified by varchar2 and size 60.</a:t>
            </a:r>
          </a:p>
          <a:p>
            <a:pPr marL="1100138" lvl="1" indent="-533400" algn="just">
              <a:spcBef>
                <a:spcPct val="0"/>
              </a:spcBef>
            </a:pPr>
            <a:endParaRPr lang="en-US" sz="2000" dirty="0">
              <a:latin typeface="Times New Roman" pitchFamily="18" charset="0"/>
              <a:cs typeface="Times New Roman" pitchFamily="18" charset="0"/>
            </a:endParaRPr>
          </a:p>
          <a:p>
            <a:pPr lvl="1">
              <a:buNone/>
            </a:pPr>
            <a:endParaRPr lang="en-US" sz="2000" dirty="0"/>
          </a:p>
        </p:txBody>
      </p:sp>
    </p:spTree>
    <p:extLst>
      <p:ext uri="{BB962C8B-B14F-4D97-AF65-F5344CB8AC3E}">
        <p14:creationId xmlns:p14="http://schemas.microsoft.com/office/powerpoint/2010/main" xmlns="" val="79857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Drop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DROP TABLE</a:t>
            </a:r>
          </a:p>
          <a:p>
            <a:pPr marL="0" indent="0">
              <a:buNone/>
            </a:pPr>
            <a:r>
              <a:rPr lang="en-US" sz="2400" dirty="0">
                <a:latin typeface="Times New Roman" pitchFamily="18" charset="0"/>
                <a:cs typeface="Times New Roman" pitchFamily="18" charset="0"/>
              </a:rPr>
              <a:t>	-Drop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DROP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DROP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destroy the table and all data which will be recorded in it.</a:t>
            </a:r>
          </a:p>
          <a:p>
            <a:pPr marL="609600" indent="-609600">
              <a:spcBef>
                <a:spcPct val="0"/>
              </a:spcBef>
              <a:buNone/>
            </a:pP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14287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Truncate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TRUNCATE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TRUNCATE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TRUNCATE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delete the contents in the table. But structure remains the same</a:t>
            </a: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408130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Rename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RENAME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RENAME </a:t>
            </a:r>
            <a:r>
              <a:rPr lang="en-US" sz="2400" i="1" dirty="0" err="1">
                <a:latin typeface="Times New Roman" pitchFamily="18" charset="0"/>
                <a:cs typeface="Times New Roman" pitchFamily="18" charset="0"/>
              </a:rPr>
              <a:t>OldTableName</a:t>
            </a:r>
            <a:r>
              <a:rPr lang="en-US" sz="2400" i="1"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TO </a:t>
            </a:r>
            <a:r>
              <a:rPr lang="en-US" sz="2400" i="1" dirty="0" err="1">
                <a:latin typeface="Times New Roman" pitchFamily="18" charset="0"/>
                <a:cs typeface="Times New Roman" pitchFamily="18" charset="0"/>
              </a:rPr>
              <a:t>NewTableName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0" indent="0">
              <a:buNone/>
            </a:pPr>
            <a:r>
              <a:rPr lang="en-US" sz="2400" dirty="0">
                <a:latin typeface="Times New Roman" pitchFamily="18" charset="0"/>
                <a:cs typeface="Times New Roman" pitchFamily="18" charset="0"/>
              </a:rPr>
              <a:t>	RENAME </a:t>
            </a:r>
            <a:r>
              <a:rPr lang="en-US" sz="2400" i="1" dirty="0">
                <a:latin typeface="Times New Roman" pitchFamily="18" charset="0"/>
                <a:cs typeface="Times New Roman" pitchFamily="18" charset="0"/>
              </a:rPr>
              <a:t>stud</a:t>
            </a:r>
          </a:p>
          <a:p>
            <a:pPr marL="0" indent="0">
              <a:buNone/>
            </a:pPr>
            <a:r>
              <a:rPr lang="en-US" sz="2400" dirty="0">
                <a:latin typeface="Times New Roman" pitchFamily="18" charset="0"/>
                <a:cs typeface="Times New Roman" pitchFamily="18" charset="0"/>
              </a:rPr>
              <a:t>	 TO </a:t>
            </a:r>
            <a:r>
              <a:rPr lang="en-US" sz="2400" i="1" dirty="0">
                <a:latin typeface="Times New Roman" pitchFamily="18" charset="0"/>
                <a:cs typeface="Times New Roman" pitchFamily="18" charset="0"/>
              </a:rPr>
              <a:t>student;</a:t>
            </a:r>
          </a:p>
          <a:p>
            <a:pPr marL="609600" indent="-609600">
              <a:spcBef>
                <a:spcPct val="0"/>
              </a:spcBef>
              <a:buNone/>
            </a:pPr>
            <a:endParaRPr lang="en-US" sz="2400" i="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The old name table was </a:t>
            </a:r>
            <a:r>
              <a:rPr lang="en-US" sz="2400" b="1" dirty="0">
                <a:latin typeface="Times New Roman" pitchFamily="18" charset="0"/>
                <a:cs typeface="Times New Roman" pitchFamily="18" charset="0"/>
              </a:rPr>
              <a:t>stud</a:t>
            </a:r>
            <a:r>
              <a:rPr lang="en-US" sz="2400" dirty="0">
                <a:latin typeface="Times New Roman" pitchFamily="18" charset="0"/>
                <a:cs typeface="Times New Roman" pitchFamily="18" charset="0"/>
              </a:rPr>
              <a:t> now new name is the </a:t>
            </a:r>
            <a:r>
              <a:rPr lang="en-US" sz="2400" b="1" dirty="0">
                <a:latin typeface="Times New Roman" pitchFamily="18" charset="0"/>
                <a:cs typeface="Times New Roman" pitchFamily="18" charset="0"/>
              </a:rPr>
              <a:t>student.</a:t>
            </a:r>
            <a:endParaRPr lang="en-US" sz="2400" dirty="0">
              <a:latin typeface="Times New Roman" pitchFamily="18" charset="0"/>
              <a:cs typeface="Times New Roman" pitchFamily="18" charset="0"/>
            </a:endParaRP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304850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1"/>
          <p:cNvPicPr>
            <a:picLocks noChangeAspect="1" noChangeArrowheads="1"/>
          </p:cNvPicPr>
          <p:nvPr/>
        </p:nvPicPr>
        <p:blipFill>
          <a:blip r:embed="rId2"/>
          <a:srcRect/>
          <a:stretch>
            <a:fillRect/>
          </a:stretch>
        </p:blipFill>
        <p:spPr>
          <a:xfrm>
            <a:off x="90624" y="1447800"/>
            <a:ext cx="8824776" cy="4556125"/>
          </a:xfrm>
          <a:prstGeom prst="rect">
            <a:avLst/>
          </a:prstGeom>
        </p:spPr>
      </p:pic>
    </p:spTree>
    <p:extLst>
      <p:ext uri="{BB962C8B-B14F-4D97-AF65-F5344CB8AC3E}">
        <p14:creationId xmlns:p14="http://schemas.microsoft.com/office/powerpoint/2010/main" xmlns="" val="2809630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DML-Data Manipulation Language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Select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763000" cy="5791200"/>
          </a:xfrm>
        </p:spPr>
        <p:txBody>
          <a:bodyPr>
            <a:noAutofit/>
          </a:bodyPr>
          <a:lstStyle/>
          <a:p>
            <a:r>
              <a:rPr lang="en-US" sz="2400" b="1" dirty="0">
                <a:latin typeface="Times New Roman" pitchFamily="18" charset="0"/>
                <a:cs typeface="Times New Roman" pitchFamily="18" charset="0"/>
              </a:rPr>
              <a:t>To display only selected fields</a:t>
            </a:r>
          </a:p>
          <a:p>
            <a:pPr marL="0" indent="0" algn="just">
              <a:spcBef>
                <a:spcPct val="0"/>
              </a:spcBef>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Here, column1, column2, ... are the field names of the table you want to select data from</a:t>
            </a:r>
          </a:p>
          <a:p>
            <a:pPr marL="0" indent="0">
              <a:spcBef>
                <a:spcPct val="0"/>
              </a:spcBef>
              <a:buNone/>
            </a:pPr>
            <a:r>
              <a:rPr lang="en-US" sz="2400" b="1" dirty="0">
                <a:latin typeface="Times New Roman" pitchFamily="18" charset="0"/>
                <a:cs typeface="Times New Roman" pitchFamily="18" charset="0"/>
              </a:rPr>
              <a:t>Example</a:t>
            </a:r>
          </a:p>
          <a:p>
            <a:pPr marL="457200" lvl="1" indent="0">
              <a:spcBef>
                <a:spcPct val="0"/>
              </a:spcBef>
              <a:buNone/>
            </a:pPr>
            <a:r>
              <a:rPr lang="en-US" sz="2400" dirty="0">
                <a:latin typeface="Times New Roman" pitchFamily="18" charset="0"/>
                <a:cs typeface="Times New Roman" pitchFamily="18" charset="0"/>
              </a:rPr>
              <a:t>SELECT </a:t>
            </a:r>
            <a:r>
              <a:rPr lang="en-US" sz="2400" i="1" dirty="0">
                <a:latin typeface="Times New Roman" pitchFamily="18" charset="0"/>
                <a:cs typeface="Times New Roman" pitchFamily="18" charset="0"/>
              </a:rPr>
              <a:t>name</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age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endParaRPr lang="en-US" sz="2400" b="1" dirty="0">
              <a:latin typeface="Times New Roman" pitchFamily="18" charset="0"/>
              <a:cs typeface="Times New Roman" pitchFamily="18" charset="0"/>
            </a:endParaRPr>
          </a:p>
          <a:p>
            <a:pPr marL="457200" lvl="1" indent="0">
              <a:spcBef>
                <a:spcPct val="0"/>
              </a:spcBef>
              <a:buNone/>
            </a:pPr>
            <a:endParaRPr lang="en-US" sz="2400" b="1" dirty="0">
              <a:latin typeface="Times New Roman" pitchFamily="18" charset="0"/>
              <a:cs typeface="Times New Roman" pitchFamily="18" charset="0"/>
            </a:endParaRPr>
          </a:p>
          <a:p>
            <a:pPr lvl="1">
              <a:spcBef>
                <a:spcPct val="0"/>
              </a:spcBef>
              <a:buFont typeface="Arial" pitchFamily="34" charset="0"/>
              <a:buChar char="•"/>
            </a:pPr>
            <a:r>
              <a:rPr lang="en-US" sz="2400" b="1" dirty="0">
                <a:latin typeface="Times New Roman" pitchFamily="18" charset="0"/>
                <a:cs typeface="Times New Roman" pitchFamily="18" charset="0"/>
              </a:rPr>
              <a:t>To display all the fields available in the table</a:t>
            </a:r>
          </a:p>
          <a:p>
            <a:pPr marL="0" indent="0">
              <a:buNone/>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SELECT *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buNone/>
            </a:pPr>
            <a:r>
              <a:rPr lang="en-US" sz="2400" b="1" dirty="0">
                <a:latin typeface="Times New Roman" pitchFamily="18" charset="0"/>
                <a:cs typeface="Times New Roman" pitchFamily="18" charset="0"/>
              </a:rPr>
              <a:t>Example</a:t>
            </a:r>
          </a:p>
          <a:p>
            <a:pPr marL="0" lvl="1" indent="0">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p>
          <a:p>
            <a:pPr marL="0" indent="0">
              <a:buNone/>
            </a:pPr>
            <a:endParaRPr lang="en-US" sz="2400" dirty="0"/>
          </a:p>
          <a:p>
            <a:pPr marL="0" indent="0">
              <a:buNone/>
            </a:pP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130006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Insert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763000" cy="5791200"/>
          </a:xfrm>
        </p:spPr>
        <p:txBody>
          <a:bodyPr>
            <a:noAutofit/>
          </a:bodyPr>
          <a:lstStyle/>
          <a:p>
            <a:r>
              <a:rPr lang="en-US" sz="2400" b="1" dirty="0">
                <a:latin typeface="Times New Roman" pitchFamily="18" charset="0"/>
                <a:cs typeface="Times New Roman" pitchFamily="18" charset="0"/>
              </a:rPr>
              <a:t>The INSERT INTO statement is used to insert new records in a table.</a:t>
            </a:r>
          </a:p>
          <a:p>
            <a:pPr marL="0" indent="0">
              <a:buNone/>
            </a:pPr>
            <a:r>
              <a:rPr lang="en-US" sz="2000" b="1" dirty="0">
                <a:latin typeface="Times New Roman" pitchFamily="18" charset="0"/>
                <a:cs typeface="Times New Roman" pitchFamily="18" charset="0"/>
              </a:rPr>
              <a:t>Syntax: </a:t>
            </a:r>
          </a:p>
          <a:p>
            <a:pPr marL="0" indent="0">
              <a:spcBef>
                <a:spcPct val="0"/>
              </a:spcBef>
              <a:buNone/>
            </a:pPr>
            <a:r>
              <a:rPr lang="en-US" sz="2000" dirty="0">
                <a:latin typeface="Times New Roman" pitchFamily="18" charset="0"/>
                <a:cs typeface="Times New Roman" pitchFamily="18" charset="0"/>
              </a:rPr>
              <a:t>	INSERT INTO </a:t>
            </a:r>
            <a:r>
              <a:rPr lang="en-US" sz="2000" i="1" dirty="0" err="1">
                <a:latin typeface="Times New Roman" pitchFamily="18" charset="0"/>
                <a:cs typeface="Times New Roman" pitchFamily="18" charset="0"/>
              </a:rPr>
              <a:t>table_name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VALUES (</a:t>
            </a:r>
            <a:r>
              <a:rPr lang="en-US" sz="2000" i="1" dirty="0">
                <a:latin typeface="Times New Roman" pitchFamily="18" charset="0"/>
                <a:cs typeface="Times New Roman" pitchFamily="18" charset="0"/>
              </a:rPr>
              <a:t>value1</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value2</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value3</a:t>
            </a:r>
            <a:r>
              <a:rPr lang="en-US" sz="2000" dirty="0">
                <a:latin typeface="Times New Roman" pitchFamily="18" charset="0"/>
                <a:cs typeface="Times New Roman" pitchFamily="18" charset="0"/>
              </a:rPr>
              <a:t>, ...);</a:t>
            </a:r>
          </a:p>
          <a:p>
            <a:pPr marL="0" indent="0">
              <a:spcBef>
                <a:spcPct val="0"/>
              </a:spcBef>
              <a:buNone/>
            </a:pPr>
            <a:r>
              <a:rPr lang="en-US" sz="2000" b="1" dirty="0">
                <a:latin typeface="Times New Roman" pitchFamily="18" charset="0"/>
                <a:cs typeface="Times New Roman" pitchFamily="18" charset="0"/>
              </a:rPr>
              <a:t>Example</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(100, ‘</a:t>
            </a:r>
            <a:r>
              <a:rPr lang="en-US" sz="2000" dirty="0" err="1">
                <a:latin typeface="Times New Roman" pitchFamily="18" charset="0"/>
                <a:cs typeface="Times New Roman" pitchFamily="18" charset="0"/>
              </a:rPr>
              <a:t>Asha</a:t>
            </a:r>
            <a:r>
              <a:rPr lang="en-US" sz="2000" dirty="0">
                <a:latin typeface="Times New Roman" pitchFamily="18" charset="0"/>
                <a:cs typeface="Times New Roman" pitchFamily="18" charset="0"/>
              </a:rPr>
              <a:t>’, ‘27-Jan-2021’, ‘First Street’, 15, 89, 90);</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 row will be created</a:t>
            </a:r>
          </a:p>
          <a:p>
            <a:r>
              <a:rPr lang="en-US" sz="2400" b="1" dirty="0">
                <a:latin typeface="Times New Roman" pitchFamily="18" charset="0"/>
                <a:cs typeface="Times New Roman" pitchFamily="18" charset="0"/>
              </a:rPr>
              <a:t>Insert NULL Value to a column</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(101, ‘Alex’, ‘27-feb-2021’, ‘Second Street’, null, 98, 79);</a:t>
            </a:r>
          </a:p>
          <a:p>
            <a:pPr marL="457200" lvl="1" indent="0">
              <a:spcBef>
                <a:spcPct val="0"/>
              </a:spcBef>
              <a:buNone/>
            </a:pPr>
            <a:r>
              <a:rPr lang="en-US" sz="2000" dirty="0">
                <a:latin typeface="Times New Roman" pitchFamily="18" charset="0"/>
                <a:cs typeface="Times New Roman" pitchFamily="18" charset="0"/>
              </a:rPr>
              <a:t>The above command will insert null to age column.</a:t>
            </a:r>
          </a:p>
          <a:p>
            <a:pPr>
              <a:spcBef>
                <a:spcPct val="0"/>
              </a:spcBef>
            </a:pPr>
            <a:r>
              <a:rPr lang="en-US" sz="2400" b="1" dirty="0">
                <a:latin typeface="Times New Roman" pitchFamily="18" charset="0"/>
                <a:cs typeface="Times New Roman" pitchFamily="18" charset="0"/>
              </a:rPr>
              <a:t>Insert Default value to a column</a:t>
            </a:r>
          </a:p>
          <a:p>
            <a:pPr marL="0" lvl="1" indent="0">
              <a:spcBef>
                <a:spcPct val="0"/>
              </a:spcBef>
              <a:buNone/>
            </a:pPr>
            <a:r>
              <a:rPr lang="en-US" sz="1600" dirty="0">
                <a:latin typeface="Times New Roman" pitchFamily="18" charset="0"/>
                <a:cs typeface="Times New Roman" pitchFamily="18" charset="0"/>
              </a:rPr>
              <a:t>        INSERT into Student values(103,'Chris')</a:t>
            </a:r>
            <a:endParaRPr lang="en-US" sz="1600" b="1"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Suppose the </a:t>
            </a:r>
            <a:r>
              <a:rPr lang="en-US" sz="1600" b="1" dirty="0">
                <a:latin typeface="Times New Roman" pitchFamily="18" charset="0"/>
                <a:cs typeface="Times New Roman" pitchFamily="18" charset="0"/>
              </a:rPr>
              <a:t>age</a:t>
            </a:r>
            <a:r>
              <a:rPr lang="en-US" sz="1600" dirty="0">
                <a:latin typeface="Times New Roman" pitchFamily="18" charset="0"/>
                <a:cs typeface="Times New Roman" pitchFamily="18" charset="0"/>
              </a:rPr>
              <a:t> column of student table has default value of 14.</a:t>
            </a:r>
          </a:p>
          <a:p>
            <a:pPr marL="400050" lvl="1" indent="0">
              <a:buNone/>
            </a:pPr>
            <a:r>
              <a:rPr lang="en-US" sz="1600" dirty="0">
                <a:latin typeface="Times New Roman" pitchFamily="18" charset="0"/>
                <a:cs typeface="Times New Roman" pitchFamily="18" charset="0"/>
              </a:rPr>
              <a:t>Also, if you run the below query, it will insert default value into the age column, whatever the default value may be.</a:t>
            </a:r>
          </a:p>
          <a:p>
            <a:pPr marL="0" indent="0">
              <a:buNone/>
            </a:pP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74811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Where Clause</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to specify condition while retrieving data from table.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mostly with Select, Update and Delete query. If condition specified by </a:t>
            </a:r>
            <a:r>
              <a:rPr lang="en-US" sz="2400" b="1" dirty="0">
                <a:latin typeface="Times New Roman" pitchFamily="18" charset="0"/>
                <a:cs typeface="Times New Roman" pitchFamily="18" charset="0"/>
              </a:rPr>
              <a:t>where </a:t>
            </a:r>
            <a:r>
              <a:rPr lang="en-US" sz="2400" dirty="0">
                <a:latin typeface="Times New Roman" pitchFamily="18" charset="0"/>
                <a:cs typeface="Times New Roman" pitchFamily="18" charset="0"/>
              </a:rPr>
              <a:t>clause is true then only the result from table is returned.</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SELECT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name </a:t>
            </a:r>
          </a:p>
          <a:p>
            <a:pPr marL="0" indent="0">
              <a:spcBef>
                <a:spcPct val="0"/>
              </a:spcBef>
              <a:buNone/>
            </a:pPr>
            <a:r>
              <a:rPr lang="en-US" sz="2400" dirty="0">
                <a:latin typeface="Times New Roman" pitchFamily="18" charset="0"/>
                <a:cs typeface="Times New Roman" pitchFamily="18" charset="0"/>
              </a:rPr>
              <a: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p>
          <a:p>
            <a:pPr marL="0" indent="0">
              <a:spcBef>
                <a:spcPct val="0"/>
              </a:spcBef>
              <a:buNone/>
            </a:pPr>
            <a:r>
              <a:rPr lang="en-US" sz="2400" dirty="0">
                <a:latin typeface="Times New Roman" pitchFamily="18" charset="0"/>
                <a:cs typeface="Times New Roman" pitchFamily="18" charset="0"/>
              </a:rPr>
              <a:t>This displays only the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and name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r>
              <a:rPr lang="en-US" sz="2400" dirty="0">
                <a:latin typeface="Times New Roman" pitchFamily="18" charset="0"/>
                <a:cs typeface="Times New Roman" pitchFamily="18" charset="0"/>
              </a:rPr>
              <a:t>	</a:t>
            </a:r>
          </a:p>
          <a:p>
            <a:pPr marL="0" indent="0">
              <a:spcBef>
                <a:spcPct val="0"/>
              </a:spcBef>
              <a:buNone/>
            </a:pPr>
            <a:r>
              <a:rPr lang="en-US" sz="2400" dirty="0">
                <a:latin typeface="Times New Roman" pitchFamily="18" charset="0"/>
                <a:cs typeface="Times New Roman" pitchFamily="18" charset="0"/>
              </a:rPr>
              <a:t>	SELECT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This displays the all the details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30487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Update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dirty="0">
                <a:latin typeface="Times New Roman" pitchFamily="18" charset="0"/>
                <a:cs typeface="Times New Roman" pitchFamily="18" charset="0"/>
              </a:rPr>
              <a:t>The UPDATE statement is used to modify the existing records in a table..</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UPDATE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column1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value2</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UPDATE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name = 'Alfred ', age= 15</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 103</a:t>
            </a:r>
            <a:r>
              <a:rPr lang="en-US" sz="2400" dirty="0">
                <a:latin typeface="Times New Roman" pitchFamily="18" charset="0"/>
                <a:cs typeface="Times New Roman" pitchFamily="18" charset="0"/>
              </a:rPr>
              <a:t>;</a:t>
            </a:r>
          </a:p>
          <a:p>
            <a:pPr marL="0" indent="0">
              <a:spcBef>
                <a:spcPct val="0"/>
              </a:spcBef>
              <a:buNone/>
            </a:pPr>
            <a:endParaRPr lang="en-US" sz="2400" b="1" dirty="0">
              <a:latin typeface="Times New Roman" pitchFamily="18" charset="0"/>
              <a:cs typeface="Times New Roman" pitchFamily="18" charset="0"/>
            </a:endParaRPr>
          </a:p>
          <a:p>
            <a:pPr marL="0" indent="0">
              <a:spcBef>
                <a:spcPct val="0"/>
              </a:spcBef>
              <a:buNone/>
            </a:pPr>
            <a:r>
              <a:rPr lang="en-US" sz="2400" dirty="0">
                <a:latin typeface="Times New Roman" pitchFamily="18" charset="0"/>
                <a:cs typeface="Times New Roman" pitchFamily="18" charset="0"/>
              </a:rPr>
              <a:t>The above command will update two columns of a record.</a:t>
            </a:r>
          </a:p>
          <a:p>
            <a:pPr marL="0" indent="0">
              <a:spcBef>
                <a:spcPct val="0"/>
              </a:spcBef>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00545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fontScale="77500" lnSpcReduction="20000"/>
          </a:bodyPr>
          <a:lstStyle/>
          <a:p>
            <a:r>
              <a:rPr lang="en-US" dirty="0"/>
              <a:t>Basics of SQL- DDL,DML,TCL</a:t>
            </a:r>
          </a:p>
          <a:p>
            <a:r>
              <a:rPr lang="en-US" dirty="0"/>
              <a:t>Structure Creation</a:t>
            </a:r>
          </a:p>
          <a:p>
            <a:r>
              <a:rPr lang="en-US" dirty="0"/>
              <a:t>Constraints</a:t>
            </a:r>
          </a:p>
          <a:p>
            <a:r>
              <a:rPr lang="en-US" dirty="0"/>
              <a:t>Functions-Built-in , Aggregate</a:t>
            </a:r>
          </a:p>
          <a:p>
            <a:r>
              <a:rPr lang="en-US" dirty="0"/>
              <a:t>Subqueries</a:t>
            </a:r>
          </a:p>
          <a:p>
            <a:r>
              <a:rPr lang="en-US" dirty="0"/>
              <a:t>Set operations</a:t>
            </a:r>
          </a:p>
          <a:p>
            <a:r>
              <a:rPr lang="en-US" dirty="0"/>
              <a:t>Triggers</a:t>
            </a:r>
          </a:p>
          <a:p>
            <a:r>
              <a:rPr lang="en-US" dirty="0"/>
              <a:t>Query processing</a:t>
            </a:r>
          </a:p>
          <a:p>
            <a:r>
              <a:rPr lang="en-US" dirty="0"/>
              <a:t>Transaction control commands</a:t>
            </a:r>
          </a:p>
          <a:p>
            <a:r>
              <a:rPr lang="en-US" dirty="0"/>
              <a:t>Views</a:t>
            </a:r>
          </a:p>
          <a:p>
            <a:r>
              <a:rPr lang="en-US" dirty="0"/>
              <a:t>PL/SQL</a:t>
            </a:r>
          </a:p>
          <a:p>
            <a:endParaRPr lang="en-US" dirty="0"/>
          </a:p>
        </p:txBody>
      </p:sp>
    </p:spTree>
    <p:extLst>
      <p:ext uri="{BB962C8B-B14F-4D97-AF65-F5344CB8AC3E}">
        <p14:creationId xmlns:p14="http://schemas.microsoft.com/office/powerpoint/2010/main" xmlns="" val="2262166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Delete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The DELETE statement is used to delete all records in a table.</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Delete command can also be used with condition to delete a particular row</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=105;</a:t>
            </a:r>
            <a:endParaRPr lang="en-US" sz="2400" dirty="0">
              <a:latin typeface="Times New Roman" pitchFamily="18" charset="0"/>
              <a:cs typeface="Times New Roman" pitchFamily="18" charset="0"/>
            </a:endParaRPr>
          </a:p>
          <a:p>
            <a:pPr marL="0" indent="0">
              <a:spcBef>
                <a:spcPct val="0"/>
              </a:spcBef>
              <a:buNone/>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878353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2a"/>
          <p:cNvPicPr>
            <a:picLocks noChangeAspect="1" noChangeArrowheads="1"/>
          </p:cNvPicPr>
          <p:nvPr/>
        </p:nvPicPr>
        <p:blipFill>
          <a:blip r:embed="rId2"/>
          <a:srcRect/>
          <a:stretch>
            <a:fillRect/>
          </a:stretch>
        </p:blipFill>
        <p:spPr>
          <a:xfrm>
            <a:off x="990600" y="838200"/>
            <a:ext cx="7162800" cy="51022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2b"/>
          <p:cNvPicPr>
            <a:picLocks noChangeAspect="1" noChangeArrowheads="1"/>
          </p:cNvPicPr>
          <p:nvPr/>
        </p:nvPicPr>
        <p:blipFill>
          <a:blip r:embed="rId2"/>
          <a:srcRect/>
          <a:stretch>
            <a:fillRect/>
          </a:stretch>
        </p:blipFill>
        <p:spPr>
          <a:xfrm>
            <a:off x="228599" y="1219200"/>
            <a:ext cx="8542751" cy="4724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1022" y="2286000"/>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a:bodyPr>
          <a:lstStyle/>
          <a:p>
            <a:endParaRPr lang="en-IN" dirty="0"/>
          </a:p>
          <a:p>
            <a:endParaRPr lang="en-IN" dirty="0"/>
          </a:p>
          <a:p>
            <a:endParaRPr lang="en-IN" dirty="0"/>
          </a:p>
          <a:p>
            <a:endParaRPr lang="en-IN" dirty="0"/>
          </a:p>
          <a:p>
            <a:r>
              <a:rPr lang="en-IN" dirty="0"/>
              <a:t> </a:t>
            </a:r>
            <a:r>
              <a:rPr lang="en-IN" i="1" dirty="0"/>
              <a:t>Defining Constraints-Primary Key, Foreign Key, Unique, not null, check, IN operator 	</a:t>
            </a:r>
          </a:p>
        </p:txBody>
      </p:sp>
    </p:spTree>
    <p:extLst>
      <p:ext uri="{BB962C8B-B14F-4D97-AF65-F5344CB8AC3E}">
        <p14:creationId xmlns:p14="http://schemas.microsoft.com/office/powerpoint/2010/main" xmlns="" val="130137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85000" lnSpcReduction="10000"/>
          </a:bodyPr>
          <a:lstStyle/>
          <a:p>
            <a:r>
              <a:rPr lang="en-IN" dirty="0"/>
              <a:t> Integrity constraints ensure that changes made to the database  do not result in a loss of data consistency. </a:t>
            </a:r>
          </a:p>
          <a:p>
            <a:r>
              <a:rPr lang="en-IN" dirty="0">
                <a:solidFill>
                  <a:srgbClr val="FF0000"/>
                </a:solidFill>
              </a:rPr>
              <a:t>Examples:</a:t>
            </a:r>
          </a:p>
          <a:p>
            <a:pPr>
              <a:buNone/>
            </a:pPr>
            <a:r>
              <a:rPr lang="en-IN" dirty="0">
                <a:solidFill>
                  <a:srgbClr val="FF0000"/>
                </a:solidFill>
              </a:rPr>
              <a:t>	• An instructor name cannot be </a:t>
            </a:r>
            <a:r>
              <a:rPr lang="en-IN" i="1" dirty="0">
                <a:solidFill>
                  <a:srgbClr val="FF0000"/>
                </a:solidFill>
              </a:rPr>
              <a:t>null.</a:t>
            </a:r>
          </a:p>
          <a:p>
            <a:pPr>
              <a:buNone/>
            </a:pPr>
            <a:r>
              <a:rPr lang="en-IN" dirty="0">
                <a:solidFill>
                  <a:srgbClr val="FF0000"/>
                </a:solidFill>
              </a:rPr>
              <a:t>	• No two instructors can have the same instructor ID.</a:t>
            </a:r>
          </a:p>
          <a:p>
            <a:pPr>
              <a:buNone/>
            </a:pPr>
            <a:r>
              <a:rPr lang="en-IN" dirty="0">
                <a:solidFill>
                  <a:srgbClr val="FF0000"/>
                </a:solidFill>
              </a:rPr>
              <a:t>	• Every department name in the </a:t>
            </a:r>
            <a:r>
              <a:rPr lang="en-IN" i="1" dirty="0">
                <a:solidFill>
                  <a:srgbClr val="FF0000"/>
                </a:solidFill>
              </a:rPr>
              <a:t>course relation must have a matching  department </a:t>
            </a:r>
            <a:r>
              <a:rPr lang="en-IN" dirty="0">
                <a:solidFill>
                  <a:srgbClr val="FF0000"/>
                </a:solidFill>
              </a:rPr>
              <a:t>name in the </a:t>
            </a:r>
            <a:r>
              <a:rPr lang="en-IN" i="1" dirty="0">
                <a:solidFill>
                  <a:srgbClr val="FF0000"/>
                </a:solidFill>
              </a:rPr>
              <a:t>department relation.</a:t>
            </a:r>
          </a:p>
          <a:p>
            <a:pPr>
              <a:buNone/>
            </a:pPr>
            <a:r>
              <a:rPr lang="en-IN" dirty="0">
                <a:solidFill>
                  <a:srgbClr val="FF0000"/>
                </a:solidFill>
              </a:rPr>
              <a:t>	• The budget of a department must be greater than $0.00.</a:t>
            </a:r>
          </a:p>
          <a:p>
            <a:r>
              <a:rPr lang="en-IN" dirty="0"/>
              <a:t>integrity constraints that can be tested with minimal overhead (cost).</a:t>
            </a:r>
          </a:p>
          <a:p>
            <a:pPr>
              <a:buNone/>
            </a:pPr>
            <a:endParaRPr lang="en-IN" i="1" dirty="0"/>
          </a:p>
        </p:txBody>
      </p:sp>
    </p:spTree>
    <p:extLst>
      <p:ext uri="{BB962C8B-B14F-4D97-AF65-F5344CB8AC3E}">
        <p14:creationId xmlns:p14="http://schemas.microsoft.com/office/powerpoint/2010/main" xmlns="" val="406236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92500" lnSpcReduction="10000"/>
          </a:bodyPr>
          <a:lstStyle/>
          <a:p>
            <a:r>
              <a:rPr lang="en-IN" dirty="0"/>
              <a:t>(1) Integrity constraints are declared as part of the </a:t>
            </a:r>
            <a:r>
              <a:rPr lang="en-IN" b="1" dirty="0"/>
              <a:t>create table command </a:t>
            </a:r>
          </a:p>
          <a:p>
            <a:r>
              <a:rPr lang="en-IN" dirty="0"/>
              <a:t>(2) Integrity constraints can also be added to an existing relation by using </a:t>
            </a:r>
          </a:p>
          <a:p>
            <a:pPr>
              <a:buNone/>
            </a:pPr>
            <a:r>
              <a:rPr lang="en-IN" b="1" dirty="0"/>
              <a:t>	alter table </a:t>
            </a:r>
            <a:r>
              <a:rPr lang="en-IN" b="1" i="1" dirty="0" err="1"/>
              <a:t>table</a:t>
            </a:r>
            <a:r>
              <a:rPr lang="en-IN" b="1" i="1" dirty="0"/>
              <a:t>-name add constraint</a:t>
            </a:r>
            <a:endParaRPr lang="en-IN" dirty="0"/>
          </a:p>
          <a:p>
            <a:pPr>
              <a:buNone/>
            </a:pPr>
            <a:endParaRPr lang="en-IN" b="1" dirty="0"/>
          </a:p>
          <a:p>
            <a:pPr>
              <a:buNone/>
            </a:pPr>
            <a:r>
              <a:rPr lang="en-IN" b="1" dirty="0">
                <a:solidFill>
                  <a:srgbClr val="FF0000"/>
                </a:solidFill>
              </a:rPr>
              <a:t>Constraints on a Single Relation</a:t>
            </a:r>
          </a:p>
          <a:p>
            <a:pPr>
              <a:buNone/>
            </a:pPr>
            <a:r>
              <a:rPr lang="en-IN" dirty="0"/>
              <a:t>• </a:t>
            </a:r>
            <a:r>
              <a:rPr lang="en-IN" b="1" dirty="0"/>
              <a:t>primary key</a:t>
            </a:r>
          </a:p>
          <a:p>
            <a:pPr>
              <a:buNone/>
            </a:pPr>
            <a:r>
              <a:rPr lang="en-IN" dirty="0"/>
              <a:t>• </a:t>
            </a:r>
            <a:r>
              <a:rPr lang="en-IN" b="1" dirty="0"/>
              <a:t>not null</a:t>
            </a:r>
          </a:p>
          <a:p>
            <a:pPr>
              <a:buNone/>
            </a:pPr>
            <a:r>
              <a:rPr lang="en-IN" dirty="0"/>
              <a:t>• </a:t>
            </a:r>
            <a:r>
              <a:rPr lang="en-IN" b="1" dirty="0"/>
              <a:t>unique</a:t>
            </a:r>
          </a:p>
          <a:p>
            <a:pPr>
              <a:buNone/>
            </a:pPr>
            <a:r>
              <a:rPr lang="en-IN" dirty="0"/>
              <a:t>• </a:t>
            </a:r>
            <a:r>
              <a:rPr lang="en-IN" b="1" dirty="0"/>
              <a:t>check(</a:t>
            </a:r>
            <a:r>
              <a:rPr lang="en-IN" b="1" i="1" dirty="0"/>
              <a:t>&lt;predicate&gt;)</a:t>
            </a:r>
          </a:p>
        </p:txBody>
      </p:sp>
    </p:spTree>
    <p:extLst>
      <p:ext uri="{BB962C8B-B14F-4D97-AF65-F5344CB8AC3E}">
        <p14:creationId xmlns:p14="http://schemas.microsoft.com/office/powerpoint/2010/main" xmlns="" val="2113300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buNone/>
            </a:pPr>
            <a:r>
              <a:rPr lang="en-IN" sz="1800" dirty="0"/>
              <a:t>The general form of the </a:t>
            </a:r>
            <a:r>
              <a:rPr lang="en-IN" sz="1800" b="1" dirty="0"/>
              <a:t>create table command is:</a:t>
            </a:r>
          </a:p>
          <a:p>
            <a:pPr indent="15875">
              <a:spcBef>
                <a:spcPts val="0"/>
              </a:spcBef>
              <a:buNone/>
            </a:pPr>
            <a:r>
              <a:rPr lang="en-IN" sz="1800" b="1" dirty="0"/>
              <a:t>create table </a:t>
            </a:r>
            <a:r>
              <a:rPr lang="en-IN" sz="1800" b="1" i="1" dirty="0"/>
              <a:t>r</a:t>
            </a:r>
          </a:p>
          <a:p>
            <a:pPr indent="15875">
              <a:spcBef>
                <a:spcPts val="0"/>
              </a:spcBef>
              <a:buNone/>
            </a:pPr>
            <a:r>
              <a:rPr lang="en-IN" sz="1800" dirty="0"/>
              <a:t>(</a:t>
            </a:r>
            <a:r>
              <a:rPr lang="en-IN" sz="1800" i="1" dirty="0"/>
              <a:t>A1 D1,</a:t>
            </a:r>
          </a:p>
          <a:p>
            <a:pPr indent="15875">
              <a:spcBef>
                <a:spcPts val="0"/>
              </a:spcBef>
              <a:buNone/>
            </a:pPr>
            <a:r>
              <a:rPr lang="en-IN" sz="1800" i="1" dirty="0"/>
              <a:t>A2 D2,</a:t>
            </a:r>
          </a:p>
          <a:p>
            <a:pPr indent="15875">
              <a:spcBef>
                <a:spcPts val="0"/>
              </a:spcBef>
              <a:buNone/>
            </a:pPr>
            <a:r>
              <a:rPr lang="en-IN" sz="1800" dirty="0"/>
              <a:t>. . . ,</a:t>
            </a:r>
          </a:p>
          <a:p>
            <a:pPr indent="15875">
              <a:spcBef>
                <a:spcPts val="0"/>
              </a:spcBef>
              <a:buNone/>
            </a:pPr>
            <a:r>
              <a:rPr lang="en-IN" sz="1800" i="1" dirty="0"/>
              <a:t>An </a:t>
            </a:r>
            <a:r>
              <a:rPr lang="en-IN" sz="1800" i="1" dirty="0" err="1"/>
              <a:t>Dn</a:t>
            </a:r>
            <a:r>
              <a:rPr lang="en-IN" sz="1800" i="1" dirty="0"/>
              <a:t>,</a:t>
            </a:r>
          </a:p>
          <a:p>
            <a:pPr indent="15875">
              <a:spcBef>
                <a:spcPts val="0"/>
              </a:spcBef>
              <a:buNone/>
            </a:pPr>
            <a:r>
              <a:rPr lang="en-IN" sz="1800" dirty="0"/>
              <a:t>integrity-constraint1,</a:t>
            </a:r>
          </a:p>
          <a:p>
            <a:pPr indent="15875">
              <a:spcBef>
                <a:spcPts val="0"/>
              </a:spcBef>
              <a:buNone/>
            </a:pPr>
            <a:r>
              <a:rPr lang="en-IN" sz="1800" i="1" dirty="0"/>
              <a:t>. . . ,</a:t>
            </a:r>
          </a:p>
          <a:p>
            <a:pPr indent="15875">
              <a:spcBef>
                <a:spcPts val="0"/>
              </a:spcBef>
              <a:buNone/>
            </a:pPr>
            <a:r>
              <a:rPr lang="en-IN" sz="1800" dirty="0"/>
              <a:t>integrity-</a:t>
            </a:r>
            <a:r>
              <a:rPr lang="en-IN" sz="1800" dirty="0" err="1"/>
              <a:t>constraint</a:t>
            </a:r>
            <a:r>
              <a:rPr lang="en-IN" sz="1800" i="1" dirty="0" err="1"/>
              <a:t>k</a:t>
            </a:r>
            <a:r>
              <a:rPr lang="en-IN" sz="1800" dirty="0"/>
              <a:t>);</a:t>
            </a:r>
          </a:p>
          <a:p>
            <a:pPr algn="just"/>
            <a:r>
              <a:rPr lang="en-IN" sz="1800" dirty="0"/>
              <a:t>where </a:t>
            </a:r>
            <a:r>
              <a:rPr lang="en-IN" sz="1800" i="1" dirty="0"/>
              <a:t>r is the name of the relation, each Ai is the name of an attribute in the </a:t>
            </a:r>
            <a:r>
              <a:rPr lang="en-IN" sz="1800" dirty="0"/>
              <a:t>schema of relation </a:t>
            </a:r>
            <a:r>
              <a:rPr lang="en-IN" sz="1800" i="1" dirty="0"/>
              <a:t>r, and Di is the domain of attribute Ai; that is, Di specifies the </a:t>
            </a:r>
            <a:r>
              <a:rPr lang="en-IN" sz="1800" dirty="0"/>
              <a:t>type of attribute </a:t>
            </a:r>
            <a:r>
              <a:rPr lang="en-IN" sz="1800" i="1" dirty="0"/>
              <a:t>Ai along with optional constraints that restrict the set of allowed </a:t>
            </a:r>
            <a:r>
              <a:rPr lang="en-IN" sz="1800" dirty="0"/>
              <a:t>values for </a:t>
            </a:r>
            <a:r>
              <a:rPr lang="en-IN" sz="1800" i="1" dirty="0"/>
              <a:t>Ai .</a:t>
            </a:r>
          </a:p>
          <a:p>
            <a:pPr algn="just">
              <a:buNone/>
            </a:pPr>
            <a:r>
              <a:rPr lang="en-IN" sz="1800" i="1" dirty="0"/>
              <a:t>	</a:t>
            </a:r>
            <a:endParaRPr lang="en-IN" sz="1800" b="1" i="1" dirty="0"/>
          </a:p>
          <a:p>
            <a:pPr indent="15875">
              <a:buNone/>
            </a:pPr>
            <a:endParaRPr lang="en-IN" sz="2000" b="1" i="1" dirty="0"/>
          </a:p>
          <a:p>
            <a:pPr algn="just">
              <a:buNone/>
            </a:pPr>
            <a:endParaRPr lang="en-IN" sz="2000" i="1" dirty="0"/>
          </a:p>
        </p:txBody>
      </p:sp>
    </p:spTree>
    <p:extLst>
      <p:ext uri="{BB962C8B-B14F-4D97-AF65-F5344CB8AC3E}">
        <p14:creationId xmlns:p14="http://schemas.microsoft.com/office/powerpoint/2010/main" xmlns="" val="4129554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lgn="just">
              <a:buNone/>
            </a:pPr>
            <a:r>
              <a:rPr lang="en-IN" b="1" dirty="0">
                <a:solidFill>
                  <a:srgbClr val="FF0000"/>
                </a:solidFill>
              </a:rPr>
              <a:t>Primary key</a:t>
            </a:r>
          </a:p>
          <a:p>
            <a:pPr algn="just"/>
            <a:r>
              <a:rPr lang="en-IN" sz="2000" b="1" dirty="0"/>
              <a:t>primary key (</a:t>
            </a:r>
            <a:r>
              <a:rPr lang="en-IN" sz="2000" b="1" i="1" dirty="0"/>
              <a:t>Aj1 , Aj2, . . . , </a:t>
            </a:r>
            <a:r>
              <a:rPr lang="en-IN" sz="2000" b="1" i="1" dirty="0" err="1"/>
              <a:t>Ajm</a:t>
            </a:r>
            <a:r>
              <a:rPr lang="en-IN" sz="2000" b="1" i="1" dirty="0"/>
              <a:t> ): </a:t>
            </a:r>
            <a:r>
              <a:rPr lang="en-IN" sz="2000" i="1" dirty="0"/>
              <a:t>The attributes Aj1 , Aj2, . . . , </a:t>
            </a:r>
            <a:r>
              <a:rPr lang="en-IN" sz="2000" i="1" dirty="0" err="1"/>
              <a:t>Ajm</a:t>
            </a:r>
            <a:r>
              <a:rPr lang="en-IN" sz="2000" i="1" dirty="0"/>
              <a:t> form the primary key for the relation. The primary key </a:t>
            </a:r>
            <a:r>
              <a:rPr lang="en-IN" sz="2000" dirty="0"/>
              <a:t>attributes are required to be </a:t>
            </a:r>
            <a:r>
              <a:rPr lang="en-IN" sz="2000" i="1" dirty="0">
                <a:solidFill>
                  <a:srgbClr val="FF0000"/>
                </a:solidFill>
              </a:rPr>
              <a:t>not null and unique; </a:t>
            </a:r>
          </a:p>
          <a:p>
            <a:pPr algn="just">
              <a:buNone/>
            </a:pPr>
            <a:endParaRPr lang="en-IN" sz="2000" i="1" dirty="0">
              <a:solidFill>
                <a:srgbClr val="FF0000"/>
              </a:solidFill>
            </a:endParaRPr>
          </a:p>
          <a:p>
            <a:pPr algn="just">
              <a:buNone/>
            </a:pPr>
            <a:r>
              <a:rPr lang="en-IN" sz="2000" dirty="0"/>
              <a:t>• </a:t>
            </a:r>
            <a:r>
              <a:rPr lang="en-IN" sz="2000" b="1" dirty="0"/>
              <a:t>foreign key (</a:t>
            </a:r>
            <a:r>
              <a:rPr lang="en-IN" sz="2000" b="1" i="1" dirty="0"/>
              <a:t>Ak1 , Ak2, . . . , </a:t>
            </a:r>
            <a:r>
              <a:rPr lang="en-IN" sz="2000" b="1" i="1" dirty="0" err="1"/>
              <a:t>Akn</a:t>
            </a:r>
            <a:r>
              <a:rPr lang="en-IN" sz="2000" b="1" i="1" dirty="0"/>
              <a:t> ) references s: </a:t>
            </a:r>
            <a:r>
              <a:rPr lang="en-IN" sz="2000" i="1" dirty="0"/>
              <a:t>T</a:t>
            </a:r>
            <a:r>
              <a:rPr lang="en-IN" sz="2000" dirty="0"/>
              <a:t>he values of attributes (</a:t>
            </a:r>
            <a:r>
              <a:rPr lang="en-IN" sz="2000" i="1" dirty="0"/>
              <a:t>Ak1 , Ak2, . . . , </a:t>
            </a:r>
            <a:r>
              <a:rPr lang="en-IN" sz="2000" i="1" dirty="0" err="1"/>
              <a:t>Akn</a:t>
            </a:r>
            <a:r>
              <a:rPr lang="en-IN" sz="2000" i="1" dirty="0"/>
              <a:t> ) for any </a:t>
            </a:r>
            <a:r>
              <a:rPr lang="en-IN" sz="2000" i="1" dirty="0" err="1"/>
              <a:t>tuple</a:t>
            </a:r>
            <a:r>
              <a:rPr lang="en-IN" sz="2000" i="1" dirty="0"/>
              <a:t> in the relation </a:t>
            </a:r>
            <a:r>
              <a:rPr lang="en-IN" sz="2000" dirty="0"/>
              <a:t>must correspond to values of the primary key attributes of some </a:t>
            </a:r>
            <a:r>
              <a:rPr lang="en-IN" sz="2000" dirty="0" err="1"/>
              <a:t>tuple</a:t>
            </a:r>
            <a:r>
              <a:rPr lang="en-IN" sz="2000" dirty="0"/>
              <a:t> in relation </a:t>
            </a:r>
            <a:r>
              <a:rPr lang="en-IN" sz="2000" i="1" dirty="0"/>
              <a:t>s.</a:t>
            </a:r>
          </a:p>
          <a:p>
            <a:pPr algn="just">
              <a:buNone/>
            </a:pPr>
            <a:endParaRPr lang="en-IN" sz="2000" i="1" dirty="0"/>
          </a:p>
          <a:p>
            <a:pPr algn="just">
              <a:buNone/>
            </a:pPr>
            <a:endParaRPr lang="en-IN" sz="2000" b="1" i="1" dirty="0"/>
          </a:p>
        </p:txBody>
      </p:sp>
    </p:spTree>
    <p:extLst>
      <p:ext uri="{BB962C8B-B14F-4D97-AF65-F5344CB8AC3E}">
        <p14:creationId xmlns:p14="http://schemas.microsoft.com/office/powerpoint/2010/main" xmlns="" val="2355363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buNone/>
            </a:pPr>
            <a:r>
              <a:rPr lang="en-IN" sz="2000" b="1" dirty="0"/>
              <a:t>Example:</a:t>
            </a:r>
          </a:p>
          <a:p>
            <a:pPr indent="15875">
              <a:buNone/>
            </a:pPr>
            <a:r>
              <a:rPr lang="en-IN" sz="2400" b="1" dirty="0"/>
              <a:t>create table </a:t>
            </a:r>
            <a:r>
              <a:rPr lang="en-IN" sz="2400" b="1" i="1" dirty="0"/>
              <a:t>department</a:t>
            </a:r>
          </a:p>
          <a:p>
            <a:pPr indent="15875">
              <a:buNone/>
            </a:pPr>
            <a:r>
              <a:rPr lang="en-IN" sz="2400" dirty="0"/>
              <a:t>(</a:t>
            </a:r>
            <a:r>
              <a:rPr lang="en-IN" sz="2400" i="1" dirty="0"/>
              <a:t>dept name </a:t>
            </a:r>
            <a:r>
              <a:rPr lang="en-IN" sz="2400" b="1" i="1" dirty="0" err="1"/>
              <a:t>varchar</a:t>
            </a:r>
            <a:r>
              <a:rPr lang="en-IN" sz="2400" b="1" i="1" dirty="0"/>
              <a:t> (20),</a:t>
            </a:r>
          </a:p>
          <a:p>
            <a:pPr indent="15875">
              <a:buNone/>
            </a:pPr>
            <a:r>
              <a:rPr lang="en-IN" sz="2400" i="1" dirty="0"/>
              <a:t>building </a:t>
            </a:r>
            <a:r>
              <a:rPr lang="en-IN" sz="2400" b="1" i="1" dirty="0" err="1"/>
              <a:t>varchar</a:t>
            </a:r>
            <a:r>
              <a:rPr lang="en-IN" sz="2400" b="1" i="1" dirty="0"/>
              <a:t> (15),</a:t>
            </a:r>
          </a:p>
          <a:p>
            <a:pPr indent="15875">
              <a:buNone/>
            </a:pPr>
            <a:r>
              <a:rPr lang="en-IN" sz="2400" i="1" dirty="0"/>
              <a:t>budget </a:t>
            </a:r>
            <a:r>
              <a:rPr lang="en-IN" sz="2400" b="1" i="1" dirty="0"/>
              <a:t>numeric (12,2),</a:t>
            </a:r>
          </a:p>
          <a:p>
            <a:pPr indent="15875">
              <a:buNone/>
            </a:pPr>
            <a:r>
              <a:rPr lang="en-IN" sz="2400" b="1" dirty="0">
                <a:solidFill>
                  <a:srgbClr val="FF0000"/>
                </a:solidFill>
              </a:rPr>
              <a:t>primary key (</a:t>
            </a:r>
            <a:r>
              <a:rPr lang="en-IN" sz="2400" b="1" i="1" dirty="0">
                <a:solidFill>
                  <a:srgbClr val="FF0000"/>
                </a:solidFill>
              </a:rPr>
              <a:t>dept name));</a:t>
            </a:r>
            <a:endParaRPr lang="en-IN" sz="1400" b="1" i="1" dirty="0">
              <a:solidFill>
                <a:srgbClr val="FF0000"/>
              </a:solidFill>
            </a:endParaRPr>
          </a:p>
          <a:p>
            <a:pPr indent="15875">
              <a:buNone/>
            </a:pPr>
            <a:endParaRPr lang="en-IN" sz="1400" b="1" i="1" dirty="0"/>
          </a:p>
          <a:p>
            <a:pPr indent="15875">
              <a:buNone/>
            </a:pPr>
            <a:r>
              <a:rPr lang="en-IN" sz="1400" b="1" dirty="0"/>
              <a:t>create table </a:t>
            </a:r>
            <a:r>
              <a:rPr lang="en-IN" sz="1400" b="1" i="1" dirty="0"/>
              <a:t>course</a:t>
            </a:r>
          </a:p>
          <a:p>
            <a:pPr indent="15875">
              <a:buNone/>
            </a:pPr>
            <a:r>
              <a:rPr lang="en-IN" sz="1400" dirty="0"/>
              <a:t>(</a:t>
            </a:r>
            <a:r>
              <a:rPr lang="en-IN" sz="1400" i="1" dirty="0"/>
              <a:t>course id </a:t>
            </a:r>
            <a:r>
              <a:rPr lang="en-IN" sz="1400" b="1" i="1" dirty="0" err="1"/>
              <a:t>varchar</a:t>
            </a:r>
            <a:r>
              <a:rPr lang="en-IN" sz="1400" b="1" i="1" dirty="0"/>
              <a:t> (7),</a:t>
            </a:r>
          </a:p>
          <a:p>
            <a:pPr indent="15875">
              <a:buNone/>
            </a:pPr>
            <a:r>
              <a:rPr lang="en-IN" sz="1400" i="1" dirty="0"/>
              <a:t>title </a:t>
            </a:r>
            <a:r>
              <a:rPr lang="en-IN" sz="1400" b="1" i="1" dirty="0" err="1"/>
              <a:t>varchar</a:t>
            </a:r>
            <a:r>
              <a:rPr lang="en-IN" sz="1400" b="1" i="1" dirty="0"/>
              <a:t> (50),</a:t>
            </a:r>
          </a:p>
          <a:p>
            <a:pPr indent="15875">
              <a:buNone/>
            </a:pPr>
            <a:r>
              <a:rPr lang="en-IN" sz="1400" i="1" dirty="0"/>
              <a:t>dept name </a:t>
            </a:r>
            <a:r>
              <a:rPr lang="en-IN" sz="1400" b="1" i="1" dirty="0" err="1"/>
              <a:t>varchar</a:t>
            </a:r>
            <a:r>
              <a:rPr lang="en-IN" sz="1400" b="1" i="1" dirty="0"/>
              <a:t> (20),</a:t>
            </a:r>
          </a:p>
          <a:p>
            <a:pPr indent="15875">
              <a:buNone/>
            </a:pPr>
            <a:r>
              <a:rPr lang="en-IN" sz="1400" i="1" dirty="0"/>
              <a:t>credits </a:t>
            </a:r>
            <a:r>
              <a:rPr lang="en-IN" sz="1400" b="1" i="1" dirty="0"/>
              <a:t>numeric (2,0),</a:t>
            </a:r>
          </a:p>
          <a:p>
            <a:pPr indent="15875">
              <a:buNone/>
            </a:pPr>
            <a:r>
              <a:rPr lang="en-IN" sz="1400" b="1" dirty="0">
                <a:solidFill>
                  <a:srgbClr val="FF0000"/>
                </a:solidFill>
              </a:rPr>
              <a:t>primary key (</a:t>
            </a:r>
            <a:r>
              <a:rPr lang="en-IN" sz="1400" b="1" i="1" dirty="0">
                <a:solidFill>
                  <a:srgbClr val="FF0000"/>
                </a:solidFill>
              </a:rPr>
              <a:t>course id),</a:t>
            </a:r>
          </a:p>
          <a:p>
            <a:pPr indent="15875">
              <a:buNone/>
            </a:pPr>
            <a:r>
              <a:rPr lang="en-IN" sz="1400" b="1" dirty="0">
                <a:solidFill>
                  <a:srgbClr val="FF0000"/>
                </a:solidFill>
              </a:rPr>
              <a:t>foreign key (</a:t>
            </a:r>
            <a:r>
              <a:rPr lang="en-IN" sz="1400" b="1" i="1" dirty="0">
                <a:solidFill>
                  <a:srgbClr val="FF0000"/>
                </a:solidFill>
              </a:rPr>
              <a:t>dept name) references department);</a:t>
            </a:r>
          </a:p>
          <a:p>
            <a:pPr indent="15875">
              <a:buNone/>
            </a:pPr>
            <a:endParaRPr lang="en-IN" sz="1400" b="1" i="1" dirty="0">
              <a:solidFill>
                <a:srgbClr val="FF0000"/>
              </a:solidFill>
            </a:endParaRPr>
          </a:p>
        </p:txBody>
      </p:sp>
    </p:spTree>
    <p:extLst>
      <p:ext uri="{BB962C8B-B14F-4D97-AF65-F5344CB8AC3E}">
        <p14:creationId xmlns:p14="http://schemas.microsoft.com/office/powerpoint/2010/main" xmlns="" val="3713617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77500" lnSpcReduction="20000"/>
          </a:bodyPr>
          <a:lstStyle/>
          <a:p>
            <a:pPr>
              <a:buNone/>
            </a:pPr>
            <a:r>
              <a:rPr lang="en-IN" b="1" dirty="0">
                <a:solidFill>
                  <a:srgbClr val="FF0000"/>
                </a:solidFill>
              </a:rPr>
              <a:t>Not Null Constraint</a:t>
            </a:r>
          </a:p>
          <a:p>
            <a:r>
              <a:rPr lang="en-IN" dirty="0"/>
              <a:t>For certain attributes, null values may be inappropriate. </a:t>
            </a:r>
          </a:p>
          <a:p>
            <a:r>
              <a:rPr lang="en-IN" b="1" dirty="0"/>
              <a:t>prohibits the insertion of a null value for the attribute. </a:t>
            </a:r>
            <a:r>
              <a:rPr lang="en-IN" dirty="0"/>
              <a:t>That is </a:t>
            </a:r>
            <a:r>
              <a:rPr lang="en-IN" b="1" dirty="0"/>
              <a:t>t</a:t>
            </a:r>
            <a:r>
              <a:rPr lang="en-IN" dirty="0"/>
              <a:t>he null value  is not allowed for that attribute.</a:t>
            </a:r>
          </a:p>
          <a:p>
            <a:pPr>
              <a:buNone/>
            </a:pPr>
            <a:endParaRPr lang="en-IN" dirty="0">
              <a:solidFill>
                <a:srgbClr val="FF0000"/>
              </a:solidFill>
            </a:endParaRPr>
          </a:p>
          <a:p>
            <a:pPr>
              <a:buNone/>
            </a:pPr>
            <a:r>
              <a:rPr lang="en-IN" b="1" dirty="0"/>
              <a:t>Example: </a:t>
            </a:r>
          </a:p>
          <a:p>
            <a:pPr indent="15875">
              <a:buNone/>
            </a:pPr>
            <a:r>
              <a:rPr lang="en-IN" b="1" dirty="0"/>
              <a:t>create table </a:t>
            </a:r>
            <a:r>
              <a:rPr lang="en-IN" b="1" i="1" dirty="0"/>
              <a:t>instructor</a:t>
            </a:r>
          </a:p>
          <a:p>
            <a:pPr indent="15875">
              <a:buNone/>
            </a:pPr>
            <a:r>
              <a:rPr lang="en-IN" dirty="0"/>
              <a:t>(</a:t>
            </a:r>
            <a:r>
              <a:rPr lang="en-IN" i="1" dirty="0"/>
              <a:t>ID </a:t>
            </a:r>
            <a:r>
              <a:rPr lang="en-IN" b="1" i="1" dirty="0" err="1"/>
              <a:t>varchar</a:t>
            </a:r>
            <a:r>
              <a:rPr lang="en-IN" b="1" i="1" dirty="0"/>
              <a:t> (5),</a:t>
            </a:r>
          </a:p>
          <a:p>
            <a:pPr indent="15875">
              <a:buNone/>
            </a:pPr>
            <a:r>
              <a:rPr lang="en-IN" i="1" dirty="0">
                <a:solidFill>
                  <a:srgbClr val="FF0000"/>
                </a:solidFill>
              </a:rPr>
              <a:t>name </a:t>
            </a:r>
            <a:r>
              <a:rPr lang="en-IN" b="1" i="1" dirty="0" err="1">
                <a:solidFill>
                  <a:srgbClr val="FF0000"/>
                </a:solidFill>
              </a:rPr>
              <a:t>varchar</a:t>
            </a:r>
            <a:r>
              <a:rPr lang="en-IN" b="1" i="1" dirty="0">
                <a:solidFill>
                  <a:srgbClr val="FF0000"/>
                </a:solidFill>
              </a:rPr>
              <a:t> (20) not null,</a:t>
            </a:r>
          </a:p>
          <a:p>
            <a:pPr indent="15875">
              <a:buNone/>
            </a:pPr>
            <a:r>
              <a:rPr lang="en-IN" i="1" dirty="0"/>
              <a:t>dept name </a:t>
            </a:r>
            <a:r>
              <a:rPr lang="en-IN" b="1" i="1" dirty="0" err="1"/>
              <a:t>varchar</a:t>
            </a:r>
            <a:r>
              <a:rPr lang="en-IN" b="1" i="1" dirty="0"/>
              <a:t> (20),</a:t>
            </a:r>
          </a:p>
          <a:p>
            <a:pPr indent="15875">
              <a:buNone/>
            </a:pPr>
            <a:r>
              <a:rPr lang="en-IN" i="1" dirty="0"/>
              <a:t>salary </a:t>
            </a:r>
            <a:r>
              <a:rPr lang="en-IN" b="1" i="1" dirty="0"/>
              <a:t>numeric (8,2),</a:t>
            </a:r>
          </a:p>
          <a:p>
            <a:pPr indent="15875">
              <a:buNone/>
            </a:pPr>
            <a:r>
              <a:rPr lang="en-IN" b="1" dirty="0"/>
              <a:t>primary key (</a:t>
            </a:r>
            <a:r>
              <a:rPr lang="en-IN" b="1" i="1" dirty="0"/>
              <a:t>ID),</a:t>
            </a:r>
          </a:p>
          <a:p>
            <a:pPr indent="15875">
              <a:buNone/>
            </a:pPr>
            <a:r>
              <a:rPr lang="en-IN" b="1" dirty="0"/>
              <a:t>foreign key (</a:t>
            </a:r>
            <a:r>
              <a:rPr lang="en-IN" b="1" i="1" dirty="0"/>
              <a:t>dept name) references department);</a:t>
            </a:r>
            <a:endParaRPr lang="en-IN" b="1" i="1" dirty="0">
              <a:solidFill>
                <a:srgbClr val="FF0000"/>
              </a:solidFill>
            </a:endParaRPr>
          </a:p>
          <a:p>
            <a:pPr>
              <a:buNone/>
            </a:pPr>
            <a:endParaRPr lang="en-IN" dirty="0"/>
          </a:p>
          <a:p>
            <a:pPr>
              <a:buNone/>
            </a:pPr>
            <a:r>
              <a:rPr lang="en-IN" i="1" dirty="0"/>
              <a:t>	</a:t>
            </a:r>
            <a:endParaRPr lang="en-IN" b="1" i="1" dirty="0"/>
          </a:p>
        </p:txBody>
      </p:sp>
    </p:spTree>
    <p:extLst>
      <p:ext uri="{BB962C8B-B14F-4D97-AF65-F5344CB8AC3E}">
        <p14:creationId xmlns:p14="http://schemas.microsoft.com/office/powerpoint/2010/main" xmlns="" val="172174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FF0000"/>
                </a:solidFill>
                <a:latin typeface="Times New Roman" pitchFamily="18" charset="0"/>
                <a:cs typeface="Times New Roman" pitchFamily="18" charset="0"/>
              </a:rPr>
              <a:t>Basics of SQL-DDL,DML,DCL,TCL </a:t>
            </a:r>
          </a:p>
        </p:txBody>
      </p:sp>
    </p:spTree>
    <p:extLst>
      <p:ext uri="{BB962C8B-B14F-4D97-AF65-F5344CB8AC3E}">
        <p14:creationId xmlns:p14="http://schemas.microsoft.com/office/powerpoint/2010/main" xmlns="" val="3357764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a:bodyPr>
          <a:lstStyle/>
          <a:p>
            <a:pPr>
              <a:buNone/>
            </a:pPr>
            <a:r>
              <a:rPr lang="en-IN" b="1" dirty="0">
                <a:solidFill>
                  <a:srgbClr val="FF0000"/>
                </a:solidFill>
              </a:rPr>
              <a:t>Unique Constraint</a:t>
            </a:r>
          </a:p>
          <a:p>
            <a:r>
              <a:rPr lang="en-IN" b="1" dirty="0"/>
              <a:t>unique (</a:t>
            </a:r>
            <a:r>
              <a:rPr lang="en-IN" b="1" i="1" dirty="0"/>
              <a:t>Aj1 , Aj2, . . . , </a:t>
            </a:r>
            <a:r>
              <a:rPr lang="en-IN" b="1" i="1" dirty="0" err="1"/>
              <a:t>Ajm</a:t>
            </a:r>
            <a:r>
              <a:rPr lang="en-IN" b="1" i="1" dirty="0"/>
              <a:t> )</a:t>
            </a:r>
          </a:p>
          <a:p>
            <a:r>
              <a:rPr lang="en-IN" b="1" dirty="0"/>
              <a:t>attributes </a:t>
            </a:r>
            <a:r>
              <a:rPr lang="en-IN" b="1" i="1" dirty="0"/>
              <a:t>Aj1 , Aj2, . . . , </a:t>
            </a:r>
            <a:r>
              <a:rPr lang="en-IN" b="1" i="1" dirty="0" err="1"/>
              <a:t>Ajm</a:t>
            </a:r>
            <a:r>
              <a:rPr lang="en-IN" b="1" i="1" dirty="0"/>
              <a:t> </a:t>
            </a:r>
          </a:p>
          <a:p>
            <a:pPr>
              <a:buNone/>
            </a:pPr>
            <a:r>
              <a:rPr lang="en-IN" dirty="0"/>
              <a:t>	key; that is, no two </a:t>
            </a:r>
            <a:r>
              <a:rPr lang="en-IN" dirty="0" err="1"/>
              <a:t>tuples</a:t>
            </a:r>
            <a:r>
              <a:rPr lang="en-IN" dirty="0"/>
              <a:t> in the relation can be equal on all the listed attributes.</a:t>
            </a:r>
          </a:p>
        </p:txBody>
      </p:sp>
    </p:spTree>
    <p:extLst>
      <p:ext uri="{BB962C8B-B14F-4D97-AF65-F5344CB8AC3E}">
        <p14:creationId xmlns:p14="http://schemas.microsoft.com/office/powerpoint/2010/main" xmlns="" val="3198447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32500" lnSpcReduction="20000"/>
          </a:bodyPr>
          <a:lstStyle/>
          <a:p>
            <a:pPr>
              <a:buNone/>
            </a:pPr>
            <a:r>
              <a:rPr lang="en-IN" sz="9800" b="1" dirty="0">
                <a:solidFill>
                  <a:srgbClr val="FF0000"/>
                </a:solidFill>
              </a:rPr>
              <a:t>The check Clause</a:t>
            </a:r>
          </a:p>
          <a:p>
            <a:r>
              <a:rPr lang="en-IN" sz="7200" dirty="0"/>
              <a:t>The clause </a:t>
            </a:r>
            <a:r>
              <a:rPr lang="en-IN" sz="7200" b="1" dirty="0"/>
              <a:t>check(</a:t>
            </a:r>
            <a:r>
              <a:rPr lang="en-IN" sz="7200" b="1" i="1" dirty="0"/>
              <a:t>P) specifies a predicate </a:t>
            </a:r>
            <a:r>
              <a:rPr lang="en-IN" sz="7200" i="1" dirty="0"/>
              <a:t>P that must be satisfied by every </a:t>
            </a:r>
            <a:r>
              <a:rPr lang="en-IN" sz="7200" i="1" dirty="0" err="1"/>
              <a:t>tuple</a:t>
            </a:r>
            <a:r>
              <a:rPr lang="en-IN" sz="7200" i="1" dirty="0"/>
              <a:t> in a relation.</a:t>
            </a:r>
          </a:p>
          <a:p>
            <a:r>
              <a:rPr lang="en-IN" sz="7200" b="1" dirty="0"/>
              <a:t>ensure that attribute values satisfy </a:t>
            </a:r>
            <a:r>
              <a:rPr lang="en-IN" sz="7200" dirty="0"/>
              <a:t>specified conditions</a:t>
            </a:r>
          </a:p>
          <a:p>
            <a:r>
              <a:rPr lang="en-IN" sz="7200" dirty="0"/>
              <a:t>Example:</a:t>
            </a:r>
          </a:p>
          <a:p>
            <a:pPr indent="15875">
              <a:buNone/>
            </a:pPr>
            <a:r>
              <a:rPr lang="en-IN" sz="7200" b="1" dirty="0"/>
              <a:t>create table </a:t>
            </a:r>
            <a:r>
              <a:rPr lang="en-IN" sz="7200" b="1" i="1" dirty="0"/>
              <a:t>section</a:t>
            </a:r>
          </a:p>
          <a:p>
            <a:pPr indent="15875">
              <a:buNone/>
            </a:pPr>
            <a:r>
              <a:rPr lang="en-IN" sz="7200" dirty="0"/>
              <a:t>(</a:t>
            </a:r>
            <a:r>
              <a:rPr lang="en-IN" sz="7200" i="1" dirty="0"/>
              <a:t>course id </a:t>
            </a:r>
            <a:r>
              <a:rPr lang="en-IN" sz="7200" b="1" i="1" dirty="0" err="1"/>
              <a:t>varchar</a:t>
            </a:r>
            <a:r>
              <a:rPr lang="en-IN" sz="7200" b="1" i="1" dirty="0"/>
              <a:t> (8),</a:t>
            </a:r>
          </a:p>
          <a:p>
            <a:pPr indent="15875">
              <a:buNone/>
            </a:pPr>
            <a:r>
              <a:rPr lang="en-IN" sz="7200" i="1" dirty="0"/>
              <a:t>sec id </a:t>
            </a:r>
            <a:r>
              <a:rPr lang="en-IN" sz="7200" b="1" i="1" dirty="0" err="1"/>
              <a:t>varchar</a:t>
            </a:r>
            <a:r>
              <a:rPr lang="en-IN" sz="7200" b="1" i="1" dirty="0"/>
              <a:t> (8),</a:t>
            </a:r>
          </a:p>
          <a:p>
            <a:pPr indent="15875">
              <a:buNone/>
            </a:pPr>
            <a:r>
              <a:rPr lang="en-IN" sz="7200" i="1" dirty="0"/>
              <a:t>semester </a:t>
            </a:r>
            <a:r>
              <a:rPr lang="en-IN" sz="7200" b="1" i="1" dirty="0" err="1"/>
              <a:t>varchar</a:t>
            </a:r>
            <a:r>
              <a:rPr lang="en-IN" sz="7200" b="1" i="1" dirty="0"/>
              <a:t> (6),</a:t>
            </a:r>
          </a:p>
          <a:p>
            <a:pPr indent="15875">
              <a:buNone/>
            </a:pPr>
            <a:r>
              <a:rPr lang="en-IN" sz="7200" i="1" dirty="0"/>
              <a:t>year </a:t>
            </a:r>
            <a:r>
              <a:rPr lang="en-IN" sz="7200" b="1" i="1" dirty="0"/>
              <a:t>numeric (4),</a:t>
            </a:r>
          </a:p>
          <a:p>
            <a:pPr indent="15875">
              <a:buNone/>
            </a:pPr>
            <a:r>
              <a:rPr lang="en-IN" sz="7200" i="1" dirty="0"/>
              <a:t>building </a:t>
            </a:r>
            <a:r>
              <a:rPr lang="en-IN" sz="7200" b="1" i="1" dirty="0" err="1"/>
              <a:t>varchar</a:t>
            </a:r>
            <a:r>
              <a:rPr lang="en-IN" sz="7200" b="1" i="1" dirty="0"/>
              <a:t> (15),</a:t>
            </a:r>
          </a:p>
          <a:p>
            <a:pPr indent="15875">
              <a:buNone/>
            </a:pPr>
            <a:r>
              <a:rPr lang="en-IN" sz="7200" i="1" dirty="0"/>
              <a:t>room number </a:t>
            </a:r>
            <a:r>
              <a:rPr lang="en-IN" sz="7200" b="1" i="1" dirty="0" err="1"/>
              <a:t>varchar</a:t>
            </a:r>
            <a:r>
              <a:rPr lang="en-IN" sz="7200" b="1" i="1" dirty="0"/>
              <a:t> (7),</a:t>
            </a:r>
          </a:p>
          <a:p>
            <a:pPr indent="15875">
              <a:buNone/>
            </a:pPr>
            <a:r>
              <a:rPr lang="en-IN" sz="7200" i="1" dirty="0"/>
              <a:t>time slot id </a:t>
            </a:r>
            <a:r>
              <a:rPr lang="en-IN" sz="7200" b="1" i="1" dirty="0" err="1"/>
              <a:t>varchar</a:t>
            </a:r>
            <a:r>
              <a:rPr lang="en-IN" sz="7200" b="1" i="1" dirty="0"/>
              <a:t> (4),</a:t>
            </a:r>
          </a:p>
          <a:p>
            <a:pPr indent="15875">
              <a:buNone/>
            </a:pPr>
            <a:r>
              <a:rPr lang="en-IN" sz="7200" b="1" dirty="0"/>
              <a:t>primary key (</a:t>
            </a:r>
            <a:r>
              <a:rPr lang="en-IN" sz="7200" b="1" i="1" dirty="0"/>
              <a:t>course id),</a:t>
            </a:r>
          </a:p>
          <a:p>
            <a:pPr indent="15875">
              <a:buNone/>
            </a:pPr>
            <a:r>
              <a:rPr lang="en-IN" sz="7200" b="1" dirty="0">
                <a:solidFill>
                  <a:srgbClr val="FF0000"/>
                </a:solidFill>
              </a:rPr>
              <a:t>check (</a:t>
            </a:r>
            <a:r>
              <a:rPr lang="en-IN" sz="7200" b="1" i="1" dirty="0">
                <a:solidFill>
                  <a:srgbClr val="FF0000"/>
                </a:solidFill>
              </a:rPr>
              <a:t>semester in (’</a:t>
            </a:r>
            <a:r>
              <a:rPr lang="en-IN" sz="7200" b="1" i="1" dirty="0" err="1">
                <a:solidFill>
                  <a:srgbClr val="FF0000"/>
                </a:solidFill>
              </a:rPr>
              <a:t>RAINFall</a:t>
            </a:r>
            <a:r>
              <a:rPr lang="en-IN" sz="7200" b="1" i="1" dirty="0">
                <a:solidFill>
                  <a:srgbClr val="FF0000"/>
                </a:solidFill>
              </a:rPr>
              <a:t>’, ’Winter’, ’Spring’, ’Summer’)));</a:t>
            </a:r>
          </a:p>
        </p:txBody>
      </p:sp>
    </p:spTree>
    <p:extLst>
      <p:ext uri="{BB962C8B-B14F-4D97-AF65-F5344CB8AC3E}">
        <p14:creationId xmlns:p14="http://schemas.microsoft.com/office/powerpoint/2010/main" xmlns="" val="295462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064354" cy="5659394"/>
          </a:xfrm>
        </p:spPr>
        <p:txBody>
          <a:bodyPr vert="horz" wrap="square" lIns="91440" tIns="45720" rIns="91440" bIns="45720" numCol="1" rtlCol="0" anchor="t" anchorCtr="0" compatLnSpc="1">
            <a:noAutofit/>
          </a:bodyPr>
          <a:lstStyle/>
          <a:p>
            <a:pPr>
              <a:buNone/>
            </a:pPr>
            <a:r>
              <a:rPr lang="en-IN" sz="2000" b="1" dirty="0">
                <a:solidFill>
                  <a:srgbClr val="FF0000"/>
                </a:solidFill>
              </a:rPr>
              <a:t>Referential Integrity</a:t>
            </a:r>
          </a:p>
          <a:p>
            <a:r>
              <a:rPr lang="en-IN" sz="2400" dirty="0"/>
              <a:t>ensure that a value in one relation for a given set of attributes also appears for a certain set of attributes in another relation. </a:t>
            </a:r>
          </a:p>
          <a:p>
            <a:r>
              <a:rPr lang="en-IN" sz="2400" dirty="0"/>
              <a:t>Foreign keys can be specified as part of the SQL </a:t>
            </a:r>
            <a:r>
              <a:rPr lang="en-IN" sz="2400" b="1" dirty="0"/>
              <a:t>create table statement by using </a:t>
            </a:r>
            <a:r>
              <a:rPr lang="en-IN" sz="2400" dirty="0"/>
              <a:t>the </a:t>
            </a:r>
            <a:r>
              <a:rPr lang="en-IN" sz="2400" b="1" dirty="0"/>
              <a:t>foreign key clause </a:t>
            </a:r>
          </a:p>
          <a:p>
            <a:r>
              <a:rPr lang="en-IN" sz="2400" b="1" i="1" dirty="0"/>
              <a:t>Example: </a:t>
            </a:r>
            <a:r>
              <a:rPr lang="en-IN" sz="2400" i="1" dirty="0"/>
              <a:t>“</a:t>
            </a:r>
            <a:r>
              <a:rPr lang="en-IN" sz="2400" b="1" i="1" dirty="0"/>
              <a:t>foreign </a:t>
            </a:r>
            <a:r>
              <a:rPr lang="en-IN" sz="2400" b="1" dirty="0"/>
              <a:t>key (</a:t>
            </a:r>
            <a:r>
              <a:rPr lang="en-IN" sz="2400" b="1" i="1" dirty="0"/>
              <a:t>dept name) references department”</a:t>
            </a:r>
          </a:p>
          <a:p>
            <a:pPr algn="just"/>
            <a:r>
              <a:rPr lang="en-IN" sz="2400" dirty="0"/>
              <a:t>Let </a:t>
            </a:r>
            <a:r>
              <a:rPr lang="en-IN" sz="2400" i="1" dirty="0"/>
              <a:t>r1 and r2 be relations whose set of attributes are R1 and R2, respectively, with primary keys K1 and K2. The subset  of R2 is a </a:t>
            </a:r>
            <a:r>
              <a:rPr lang="en-IN" sz="2400" b="1" dirty="0"/>
              <a:t>foreign key referencing </a:t>
            </a:r>
            <a:r>
              <a:rPr lang="en-IN" sz="2400" b="1" i="1" dirty="0"/>
              <a:t>K1 in relation r1 if it is required that, for every </a:t>
            </a:r>
            <a:r>
              <a:rPr lang="en-IN" sz="2400" b="1" i="1" dirty="0" err="1"/>
              <a:t>tuple</a:t>
            </a:r>
            <a:r>
              <a:rPr lang="en-IN" sz="2400" b="1" i="1" dirty="0"/>
              <a:t> t2 in </a:t>
            </a:r>
            <a:r>
              <a:rPr lang="en-IN" sz="2400" i="1" dirty="0"/>
              <a:t>r2, there must be a </a:t>
            </a:r>
            <a:r>
              <a:rPr lang="en-IN" sz="2400" i="1" dirty="0" err="1"/>
              <a:t>tuple</a:t>
            </a:r>
            <a:r>
              <a:rPr lang="en-IN" sz="2400" i="1" dirty="0"/>
              <a:t> t1 in r1 such that t1.K1 = t2..</a:t>
            </a:r>
          </a:p>
          <a:p>
            <a:pPr algn="just">
              <a:buNone/>
            </a:pPr>
            <a:endParaRPr lang="en-IN" sz="2400" i="1" dirty="0"/>
          </a:p>
        </p:txBody>
      </p:sp>
    </p:spTree>
    <p:extLst>
      <p:ext uri="{BB962C8B-B14F-4D97-AF65-F5344CB8AC3E}">
        <p14:creationId xmlns:p14="http://schemas.microsoft.com/office/powerpoint/2010/main" xmlns="" val="26126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Autofit/>
          </a:bodyPr>
          <a:lstStyle/>
          <a:p>
            <a:pPr>
              <a:buNone/>
            </a:pPr>
            <a:r>
              <a:rPr lang="en-IN" sz="2000" b="1" dirty="0"/>
              <a:t>Referential Integrity</a:t>
            </a:r>
          </a:p>
          <a:p>
            <a:pPr indent="15875">
              <a:buNone/>
            </a:pPr>
            <a:r>
              <a:rPr lang="en-IN" sz="2000" b="1" dirty="0"/>
              <a:t>create table </a:t>
            </a:r>
            <a:r>
              <a:rPr lang="en-IN" sz="2000" b="1" i="1" dirty="0"/>
              <a:t>department</a:t>
            </a:r>
          </a:p>
          <a:p>
            <a:pPr indent="15875">
              <a:buNone/>
            </a:pPr>
            <a:r>
              <a:rPr lang="en-IN" sz="2000" dirty="0"/>
              <a:t>(</a:t>
            </a:r>
            <a:r>
              <a:rPr lang="en-IN" sz="2000" i="1" dirty="0"/>
              <a:t>dept name </a:t>
            </a:r>
            <a:r>
              <a:rPr lang="en-IN" sz="2000" b="1" i="1" dirty="0" err="1"/>
              <a:t>varchar</a:t>
            </a:r>
            <a:r>
              <a:rPr lang="en-IN" sz="2000" b="1" i="1" dirty="0"/>
              <a:t> (20),</a:t>
            </a:r>
          </a:p>
          <a:p>
            <a:pPr indent="15875">
              <a:buNone/>
            </a:pPr>
            <a:r>
              <a:rPr lang="en-IN" sz="2000" i="1" dirty="0"/>
              <a:t>Building name </a:t>
            </a:r>
            <a:r>
              <a:rPr lang="en-IN" sz="2000" b="1" i="1" dirty="0" err="1"/>
              <a:t>varchar</a:t>
            </a:r>
            <a:r>
              <a:rPr lang="en-IN" sz="2000" b="1" i="1" dirty="0"/>
              <a:t> (15),</a:t>
            </a:r>
          </a:p>
          <a:p>
            <a:pPr indent="15875">
              <a:buNone/>
            </a:pPr>
            <a:r>
              <a:rPr lang="en-IN" sz="2000" i="1" dirty="0"/>
              <a:t>budget </a:t>
            </a:r>
            <a:r>
              <a:rPr lang="en-IN" sz="2000" b="1" i="1" dirty="0"/>
              <a:t>numeric (12,2) check (budget &gt; 0),</a:t>
            </a:r>
          </a:p>
          <a:p>
            <a:pPr indent="15875">
              <a:buNone/>
            </a:pPr>
            <a:r>
              <a:rPr lang="en-IN" sz="2000" b="1" dirty="0"/>
              <a:t>primary key (</a:t>
            </a:r>
            <a:r>
              <a:rPr lang="en-IN" sz="2000" b="1" i="1" dirty="0"/>
              <a:t>dept name))</a:t>
            </a:r>
          </a:p>
          <a:p>
            <a:pPr indent="15875">
              <a:buNone/>
            </a:pPr>
            <a:endParaRPr lang="en-IN" sz="2000" b="1" i="1" dirty="0"/>
          </a:p>
          <a:p>
            <a:pPr indent="15875">
              <a:buNone/>
            </a:pPr>
            <a:r>
              <a:rPr lang="en-IN" sz="2000" b="1" dirty="0"/>
              <a:t>create table </a:t>
            </a:r>
            <a:r>
              <a:rPr lang="en-IN" sz="2000" b="1" i="1" dirty="0"/>
              <a:t>course</a:t>
            </a:r>
          </a:p>
          <a:p>
            <a:pPr indent="15875">
              <a:buNone/>
            </a:pPr>
            <a:r>
              <a:rPr lang="en-IN" sz="2000" dirty="0"/>
              <a:t>(</a:t>
            </a:r>
            <a:r>
              <a:rPr lang="en-IN" sz="2000" i="1" dirty="0"/>
              <a:t>course id </a:t>
            </a:r>
            <a:r>
              <a:rPr lang="en-IN" sz="2000" b="1" i="1" dirty="0" err="1"/>
              <a:t>varchar</a:t>
            </a:r>
            <a:r>
              <a:rPr lang="en-IN" sz="2000" b="1" i="1" dirty="0"/>
              <a:t> (8),</a:t>
            </a:r>
          </a:p>
          <a:p>
            <a:pPr indent="15875">
              <a:buNone/>
            </a:pPr>
            <a:r>
              <a:rPr lang="en-IN" sz="2000" i="1" dirty="0"/>
              <a:t>title </a:t>
            </a:r>
            <a:r>
              <a:rPr lang="en-IN" sz="2000" b="1" i="1" dirty="0" err="1"/>
              <a:t>varchar</a:t>
            </a:r>
            <a:r>
              <a:rPr lang="en-IN" sz="2000" b="1" i="1" dirty="0"/>
              <a:t> (50),</a:t>
            </a:r>
          </a:p>
          <a:p>
            <a:pPr indent="15875">
              <a:buNone/>
            </a:pPr>
            <a:r>
              <a:rPr lang="en-IN" sz="2000" i="1" dirty="0"/>
              <a:t>dept name </a:t>
            </a:r>
            <a:r>
              <a:rPr lang="en-IN" sz="2000" b="1" i="1" dirty="0" err="1"/>
              <a:t>varchar</a:t>
            </a:r>
            <a:r>
              <a:rPr lang="en-IN" sz="2000" b="1" i="1" dirty="0"/>
              <a:t> (20),</a:t>
            </a:r>
          </a:p>
          <a:p>
            <a:pPr indent="15875">
              <a:buNone/>
            </a:pPr>
            <a:r>
              <a:rPr lang="en-IN" sz="2000" i="1" dirty="0"/>
              <a:t>credits </a:t>
            </a:r>
            <a:r>
              <a:rPr lang="en-IN" sz="2000" b="1" i="1" dirty="0"/>
              <a:t>numeric </a:t>
            </a:r>
            <a:r>
              <a:rPr lang="en-IN" sz="2000" b="1" i="1"/>
              <a:t>(2) </a:t>
            </a:r>
            <a:r>
              <a:rPr lang="en-IN" sz="2000" b="1" i="1" dirty="0"/>
              <a:t>check (credits &gt; 0),</a:t>
            </a:r>
          </a:p>
          <a:p>
            <a:pPr indent="15875">
              <a:buNone/>
            </a:pPr>
            <a:r>
              <a:rPr lang="en-IN" sz="2000" b="1" dirty="0"/>
              <a:t>primary key (</a:t>
            </a:r>
            <a:r>
              <a:rPr lang="en-IN" sz="2000" b="1" i="1" dirty="0"/>
              <a:t>course id),</a:t>
            </a:r>
          </a:p>
          <a:p>
            <a:pPr indent="15875">
              <a:buNone/>
            </a:pPr>
            <a:r>
              <a:rPr lang="en-IN" sz="2000" b="1" dirty="0">
                <a:solidFill>
                  <a:srgbClr val="FF0000"/>
                </a:solidFill>
              </a:rPr>
              <a:t>foreign key (</a:t>
            </a:r>
            <a:r>
              <a:rPr lang="en-IN" sz="2000" b="1" i="1" dirty="0">
                <a:solidFill>
                  <a:srgbClr val="FF0000"/>
                </a:solidFill>
              </a:rPr>
              <a:t>dept name) references department)</a:t>
            </a:r>
            <a:endParaRPr lang="en-IN" sz="2000" i="1" dirty="0">
              <a:solidFill>
                <a:srgbClr val="FF0000"/>
              </a:solidFill>
            </a:endParaRPr>
          </a:p>
        </p:txBody>
      </p:sp>
    </p:spTree>
    <p:extLst>
      <p:ext uri="{BB962C8B-B14F-4D97-AF65-F5344CB8AC3E}">
        <p14:creationId xmlns:p14="http://schemas.microsoft.com/office/powerpoint/2010/main" xmlns="" val="275497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pic>
        <p:nvPicPr>
          <p:cNvPr id="2" name="Picture 2"/>
          <p:cNvPicPr>
            <a:picLocks noGrp="1" noChangeAspect="1" noChangeArrowheads="1"/>
          </p:cNvPicPr>
          <p:nvPr>
            <p:ph idx="1"/>
          </p:nvPr>
        </p:nvPicPr>
        <p:blipFill>
          <a:blip r:embed="rId3"/>
          <a:srcRect/>
          <a:stretch>
            <a:fillRect/>
          </a:stretch>
        </p:blipFill>
        <p:spPr bwMode="auto">
          <a:xfrm>
            <a:off x="963827" y="827902"/>
            <a:ext cx="7216346" cy="29903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926757" y="3813887"/>
            <a:ext cx="7265773" cy="2834047"/>
          </a:xfrm>
          <a:prstGeom prst="rect">
            <a:avLst/>
          </a:prstGeom>
          <a:noFill/>
          <a:ln w="9525">
            <a:noFill/>
            <a:miter lim="800000"/>
            <a:headEnd/>
            <a:tailEnd/>
          </a:ln>
          <a:effectLst/>
        </p:spPr>
      </p:pic>
    </p:spTree>
    <p:extLst>
      <p:ext uri="{BB962C8B-B14F-4D97-AF65-F5344CB8AC3E}">
        <p14:creationId xmlns:p14="http://schemas.microsoft.com/office/powerpoint/2010/main" xmlns="" val="197789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6210" y="1528394"/>
            <a:ext cx="6453505" cy="2078989"/>
          </a:xfrm>
          <a:prstGeom prst="rect">
            <a:avLst/>
          </a:prstGeom>
        </p:spPr>
        <p:txBody>
          <a:bodyPr vert="horz" wrap="square" lIns="0" tIns="12700" rIns="0" bIns="0" rtlCol="0">
            <a:spAutoFit/>
          </a:bodyPr>
          <a:lstStyle/>
          <a:p>
            <a:pPr algn="ctr">
              <a:lnSpc>
                <a:spcPct val="100000"/>
              </a:lnSpc>
              <a:spcBef>
                <a:spcPts val="100"/>
              </a:spcBef>
            </a:pPr>
            <a:r>
              <a:rPr sz="6600" spc="-5" dirty="0"/>
              <a:t>SQL</a:t>
            </a:r>
            <a:endParaRPr sz="6600" dirty="0"/>
          </a:p>
          <a:p>
            <a:pPr algn="ctr">
              <a:lnSpc>
                <a:spcPct val="100000"/>
              </a:lnSpc>
              <a:spcBef>
                <a:spcPts val="325"/>
              </a:spcBef>
              <a:tabLst>
                <a:tab pos="2883535" algn="l"/>
              </a:tabLst>
            </a:pPr>
            <a:r>
              <a:rPr sz="6600" spc="-5" dirty="0"/>
              <a:t>Buil</a:t>
            </a:r>
            <a:r>
              <a:rPr sz="6600" dirty="0"/>
              <a:t>t-in</a:t>
            </a:r>
            <a:r>
              <a:rPr lang="en-US" sz="6600" dirty="0"/>
              <a:t> </a:t>
            </a:r>
            <a:r>
              <a:rPr sz="6600" dirty="0"/>
              <a:t>Functions</a:t>
            </a:r>
          </a:p>
        </p:txBody>
      </p:sp>
    </p:spTree>
    <p:extLst>
      <p:ext uri="{BB962C8B-B14F-4D97-AF65-F5344CB8AC3E}">
        <p14:creationId xmlns:p14="http://schemas.microsoft.com/office/powerpoint/2010/main" xmlns="" val="2985014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06881"/>
            <a:ext cx="6899275" cy="726440"/>
          </a:xfrm>
          <a:prstGeom prst="rect">
            <a:avLst/>
          </a:prstGeom>
        </p:spPr>
        <p:txBody>
          <a:bodyPr vert="horz" wrap="square" lIns="0" tIns="12065" rIns="0" bIns="0" rtlCol="0">
            <a:spAutoFit/>
          </a:bodyPr>
          <a:lstStyle/>
          <a:p>
            <a:pPr marL="12700">
              <a:lnSpc>
                <a:spcPct val="100000"/>
              </a:lnSpc>
              <a:spcBef>
                <a:spcPts val="95"/>
              </a:spcBef>
            </a:pPr>
            <a:r>
              <a:rPr spc="-70" dirty="0"/>
              <a:t>What </a:t>
            </a:r>
            <a:r>
              <a:rPr spc="-65" dirty="0"/>
              <a:t>are </a:t>
            </a:r>
            <a:r>
              <a:rPr spc="-75" dirty="0"/>
              <a:t>Built-In</a:t>
            </a:r>
            <a:r>
              <a:rPr spc="-405" dirty="0"/>
              <a:t> </a:t>
            </a:r>
            <a:r>
              <a:rPr spc="-80" dirty="0"/>
              <a:t>Functions?</a:t>
            </a:r>
          </a:p>
        </p:txBody>
      </p:sp>
      <p:sp>
        <p:nvSpPr>
          <p:cNvPr id="3" name="object 3"/>
          <p:cNvSpPr txBox="1"/>
          <p:nvPr/>
        </p:nvSpPr>
        <p:spPr>
          <a:xfrm>
            <a:off x="318008" y="1598421"/>
            <a:ext cx="7992109" cy="2559803"/>
          </a:xfrm>
          <a:prstGeom prst="rect">
            <a:avLst/>
          </a:prstGeom>
        </p:spPr>
        <p:txBody>
          <a:bodyPr vert="horz" wrap="square" lIns="0" tIns="8255" rIns="0" bIns="0" rtlCol="0">
            <a:spAutoFit/>
          </a:bodyPr>
          <a:lstStyle/>
          <a:p>
            <a:pPr marL="241300" marR="5080" indent="-228600">
              <a:lnSpc>
                <a:spcPct val="101499"/>
              </a:lnSpc>
              <a:spcBef>
                <a:spcPts val="65"/>
              </a:spcBef>
              <a:buFont typeface="Symbol"/>
              <a:buChar char=""/>
              <a:tabLst>
                <a:tab pos="241300" algn="l"/>
              </a:tabLst>
            </a:pPr>
            <a:r>
              <a:rPr sz="2000" dirty="0">
                <a:latin typeface="Carlito"/>
                <a:cs typeface="Carlito"/>
              </a:rPr>
              <a:t>In </a:t>
            </a:r>
            <a:r>
              <a:rPr sz="2000" spc="-5" dirty="0">
                <a:latin typeface="Carlito"/>
                <a:cs typeface="Carlito"/>
              </a:rPr>
              <a:t>SQL </a:t>
            </a:r>
            <a:r>
              <a:rPr sz="2000" dirty="0">
                <a:latin typeface="Carlito"/>
                <a:cs typeface="Carlito"/>
              </a:rPr>
              <a:t>a </a:t>
            </a:r>
            <a:r>
              <a:rPr sz="2000" spc="-5" dirty="0">
                <a:latin typeface="Carlito"/>
                <a:cs typeface="Carlito"/>
              </a:rPr>
              <a:t>built-in function </a:t>
            </a:r>
            <a:r>
              <a:rPr sz="2000" dirty="0">
                <a:latin typeface="Carlito"/>
                <a:cs typeface="Carlito"/>
              </a:rPr>
              <a:t>is a </a:t>
            </a:r>
            <a:r>
              <a:rPr sz="2000" spc="-5" dirty="0">
                <a:latin typeface="Carlito"/>
                <a:cs typeface="Carlito"/>
              </a:rPr>
              <a:t>piece for programming that </a:t>
            </a:r>
            <a:r>
              <a:rPr sz="2000" dirty="0">
                <a:latin typeface="Carlito"/>
                <a:cs typeface="Carlito"/>
              </a:rPr>
              <a:t>takes </a:t>
            </a:r>
            <a:r>
              <a:rPr sz="2000" spc="-5" dirty="0">
                <a:latin typeface="Carlito"/>
                <a:cs typeface="Carlito"/>
              </a:rPr>
              <a:t>zero or  more </a:t>
            </a:r>
            <a:r>
              <a:rPr sz="2000" dirty="0">
                <a:latin typeface="Carlito"/>
                <a:cs typeface="Carlito"/>
              </a:rPr>
              <a:t>inputs </a:t>
            </a:r>
            <a:r>
              <a:rPr sz="2000" spc="-5" dirty="0">
                <a:latin typeface="Carlito"/>
                <a:cs typeface="Carlito"/>
              </a:rPr>
              <a:t>and returns </a:t>
            </a:r>
            <a:r>
              <a:rPr sz="2000" dirty="0">
                <a:latin typeface="Carlito"/>
                <a:cs typeface="Carlito"/>
              </a:rPr>
              <a:t>a</a:t>
            </a:r>
            <a:r>
              <a:rPr sz="2000" spc="-15" dirty="0">
                <a:latin typeface="Carlito"/>
                <a:cs typeface="Carlito"/>
              </a:rPr>
              <a:t> </a:t>
            </a:r>
            <a:r>
              <a:rPr sz="2000" spc="-5" dirty="0">
                <a:latin typeface="Carlito"/>
                <a:cs typeface="Carlito"/>
              </a:rPr>
              <a:t>value.</a:t>
            </a:r>
            <a:endParaRPr sz="2000">
              <a:latin typeface="Carlito"/>
              <a:cs typeface="Carlito"/>
            </a:endParaRPr>
          </a:p>
          <a:p>
            <a:pPr marL="241300" marR="7620" indent="-228600">
              <a:lnSpc>
                <a:spcPct val="101499"/>
              </a:lnSpc>
              <a:spcBef>
                <a:spcPts val="125"/>
              </a:spcBef>
              <a:buFont typeface="Symbol"/>
              <a:buChar char=""/>
              <a:tabLst>
                <a:tab pos="241300" algn="l"/>
              </a:tabLst>
            </a:pPr>
            <a:r>
              <a:rPr sz="2000" dirty="0">
                <a:latin typeface="Carlito"/>
                <a:cs typeface="Carlito"/>
              </a:rPr>
              <a:t>An </a:t>
            </a:r>
            <a:r>
              <a:rPr sz="2000" spc="-5" dirty="0">
                <a:latin typeface="Carlito"/>
                <a:cs typeface="Carlito"/>
              </a:rPr>
              <a:t>example </a:t>
            </a:r>
            <a:r>
              <a:rPr sz="2000" spc="-10" dirty="0">
                <a:latin typeface="Carlito"/>
                <a:cs typeface="Carlito"/>
              </a:rPr>
              <a:t>of </a:t>
            </a:r>
            <a:r>
              <a:rPr sz="2000" dirty="0">
                <a:latin typeface="Carlito"/>
                <a:cs typeface="Carlito"/>
              </a:rPr>
              <a:t>a built-in </a:t>
            </a:r>
            <a:r>
              <a:rPr sz="2000" spc="-5" dirty="0">
                <a:latin typeface="Carlito"/>
                <a:cs typeface="Carlito"/>
              </a:rPr>
              <a:t>function </a:t>
            </a:r>
            <a:r>
              <a:rPr sz="2000" dirty="0">
                <a:latin typeface="Carlito"/>
                <a:cs typeface="Carlito"/>
              </a:rPr>
              <a:t>is </a:t>
            </a:r>
            <a:r>
              <a:rPr sz="2000" spc="-5" dirty="0">
                <a:latin typeface="Carlito"/>
                <a:cs typeface="Carlito"/>
              </a:rPr>
              <a:t>ABS(), which when given </a:t>
            </a:r>
            <a:r>
              <a:rPr sz="2000" dirty="0">
                <a:latin typeface="Carlito"/>
                <a:cs typeface="Carlito"/>
              </a:rPr>
              <a:t>a </a:t>
            </a:r>
            <a:r>
              <a:rPr sz="2000" spc="-5" dirty="0">
                <a:latin typeface="Carlito"/>
                <a:cs typeface="Carlito"/>
              </a:rPr>
              <a:t>value  </a:t>
            </a:r>
            <a:r>
              <a:rPr sz="2000" dirty="0">
                <a:latin typeface="Carlito"/>
                <a:cs typeface="Carlito"/>
              </a:rPr>
              <a:t>calculates the absolute </a:t>
            </a:r>
            <a:r>
              <a:rPr sz="2000" spc="-5" dirty="0">
                <a:latin typeface="Carlito"/>
                <a:cs typeface="Carlito"/>
              </a:rPr>
              <a:t>(non-negative) value of the</a:t>
            </a:r>
            <a:r>
              <a:rPr sz="2000" spc="-30" dirty="0">
                <a:latin typeface="Carlito"/>
                <a:cs typeface="Carlito"/>
              </a:rPr>
              <a:t> </a:t>
            </a:r>
            <a:r>
              <a:rPr sz="2000" spc="-5" dirty="0">
                <a:latin typeface="Carlito"/>
                <a:cs typeface="Carlito"/>
              </a:rPr>
              <a:t>number.</a:t>
            </a:r>
            <a:endParaRPr sz="2000">
              <a:latin typeface="Carlito"/>
              <a:cs typeface="Carlito"/>
            </a:endParaRPr>
          </a:p>
          <a:p>
            <a:pPr marL="241300" indent="-228600">
              <a:lnSpc>
                <a:spcPct val="100000"/>
              </a:lnSpc>
              <a:spcBef>
                <a:spcPts val="155"/>
              </a:spcBef>
              <a:buFont typeface="Symbol"/>
              <a:buChar char=""/>
              <a:tabLst>
                <a:tab pos="241300" algn="l"/>
              </a:tabLst>
            </a:pPr>
            <a:r>
              <a:rPr sz="2000" dirty="0">
                <a:latin typeface="Carlito"/>
                <a:cs typeface="Carlito"/>
              </a:rPr>
              <a:t>ABS </a:t>
            </a:r>
            <a:r>
              <a:rPr sz="2000" spc="-5" dirty="0">
                <a:latin typeface="Carlito"/>
                <a:cs typeface="Carlito"/>
              </a:rPr>
              <a:t>() </a:t>
            </a:r>
            <a:r>
              <a:rPr sz="2000" dirty="0">
                <a:latin typeface="Carlito"/>
                <a:cs typeface="Carlito"/>
              </a:rPr>
              <a:t>are </a:t>
            </a:r>
            <a:r>
              <a:rPr sz="2000" spc="-5" dirty="0">
                <a:latin typeface="Carlito"/>
                <a:cs typeface="Carlito"/>
              </a:rPr>
              <a:t>used </a:t>
            </a:r>
            <a:r>
              <a:rPr sz="2000" dirty="0">
                <a:latin typeface="Carlito"/>
                <a:cs typeface="Carlito"/>
              </a:rPr>
              <a:t>to </a:t>
            </a:r>
            <a:r>
              <a:rPr sz="2000" spc="-5" dirty="0">
                <a:latin typeface="Carlito"/>
                <a:cs typeface="Carlito"/>
              </a:rPr>
              <a:t>perform</a:t>
            </a:r>
            <a:r>
              <a:rPr sz="2000" spc="-25" dirty="0">
                <a:latin typeface="Carlito"/>
                <a:cs typeface="Carlito"/>
              </a:rPr>
              <a:t> </a:t>
            </a:r>
            <a:r>
              <a:rPr sz="2000" dirty="0">
                <a:latin typeface="Carlito"/>
                <a:cs typeface="Carlito"/>
              </a:rPr>
              <a:t>calculations.</a:t>
            </a:r>
            <a:endParaRPr sz="2000">
              <a:latin typeface="Carlito"/>
              <a:cs typeface="Carlito"/>
            </a:endParaRPr>
          </a:p>
          <a:p>
            <a:pPr marL="241300" indent="-228600">
              <a:lnSpc>
                <a:spcPct val="100000"/>
              </a:lnSpc>
              <a:spcBef>
                <a:spcPts val="145"/>
              </a:spcBef>
              <a:buFont typeface="Symbol"/>
              <a:buChar char=""/>
              <a:tabLst>
                <a:tab pos="241300" algn="l"/>
              </a:tabLst>
            </a:pPr>
            <a:r>
              <a:rPr sz="2000" dirty="0">
                <a:latin typeface="Carlito"/>
                <a:cs typeface="Carlito"/>
              </a:rPr>
              <a:t>GETDATE </a:t>
            </a:r>
            <a:r>
              <a:rPr sz="2000" spc="-5" dirty="0">
                <a:latin typeface="Carlito"/>
                <a:cs typeface="Carlito"/>
              </a:rPr>
              <a:t>() are used </a:t>
            </a:r>
            <a:r>
              <a:rPr sz="2000" dirty="0">
                <a:latin typeface="Carlito"/>
                <a:cs typeface="Carlito"/>
              </a:rPr>
              <a:t>to </a:t>
            </a:r>
            <a:r>
              <a:rPr sz="2000" spc="-10" dirty="0">
                <a:latin typeface="Carlito"/>
                <a:cs typeface="Carlito"/>
              </a:rPr>
              <a:t>obtain </a:t>
            </a:r>
            <a:r>
              <a:rPr sz="2000" dirty="0">
                <a:latin typeface="Carlito"/>
                <a:cs typeface="Carlito"/>
              </a:rPr>
              <a:t>a </a:t>
            </a:r>
            <a:r>
              <a:rPr sz="2000" spc="-5" dirty="0">
                <a:latin typeface="Carlito"/>
                <a:cs typeface="Carlito"/>
              </a:rPr>
              <a:t>system </a:t>
            </a:r>
            <a:r>
              <a:rPr sz="2000" dirty="0">
                <a:latin typeface="Carlito"/>
                <a:cs typeface="Carlito"/>
              </a:rPr>
              <a:t>value, </a:t>
            </a:r>
            <a:r>
              <a:rPr sz="2000" spc="-5" dirty="0">
                <a:latin typeface="Carlito"/>
                <a:cs typeface="Carlito"/>
              </a:rPr>
              <a:t>such </a:t>
            </a:r>
            <a:r>
              <a:rPr sz="2000" dirty="0">
                <a:latin typeface="Carlito"/>
                <a:cs typeface="Carlito"/>
              </a:rPr>
              <a:t>as </a:t>
            </a:r>
            <a:r>
              <a:rPr sz="2000" spc="-5" dirty="0">
                <a:latin typeface="Carlito"/>
                <a:cs typeface="Carlito"/>
              </a:rPr>
              <a:t>the </a:t>
            </a:r>
            <a:r>
              <a:rPr sz="2000" spc="-5">
                <a:latin typeface="Carlito"/>
                <a:cs typeface="Carlito"/>
              </a:rPr>
              <a:t>current</a:t>
            </a:r>
            <a:r>
              <a:rPr sz="2000" spc="50">
                <a:latin typeface="Carlito"/>
                <a:cs typeface="Carlito"/>
              </a:rPr>
              <a:t> </a:t>
            </a:r>
            <a:r>
              <a:rPr sz="2000">
                <a:latin typeface="Carlito"/>
                <a:cs typeface="Carlito"/>
              </a:rPr>
              <a:t>dat</a:t>
            </a:r>
            <a:r>
              <a:rPr lang="en-US" sz="2000">
                <a:latin typeface="Carlito"/>
                <a:cs typeface="Carlito"/>
              </a:rPr>
              <a:t>e</a:t>
            </a:r>
            <a:r>
              <a:rPr sz="2000">
                <a:latin typeface="Carlito"/>
                <a:cs typeface="Carlito"/>
              </a:rPr>
              <a:t>.</a:t>
            </a:r>
          </a:p>
          <a:p>
            <a:pPr marL="241300" indent="-228600">
              <a:lnSpc>
                <a:spcPct val="100000"/>
              </a:lnSpc>
              <a:spcBef>
                <a:spcPts val="155"/>
              </a:spcBef>
              <a:buFont typeface="Symbol"/>
              <a:buChar char=""/>
              <a:tabLst>
                <a:tab pos="241300" algn="l"/>
              </a:tabLst>
            </a:pPr>
            <a:r>
              <a:rPr sz="2000" dirty="0">
                <a:latin typeface="Carlito"/>
                <a:cs typeface="Carlito"/>
              </a:rPr>
              <a:t>LEFT (), are </a:t>
            </a:r>
            <a:r>
              <a:rPr sz="2000" spc="-5" dirty="0">
                <a:latin typeface="Carlito"/>
                <a:cs typeface="Carlito"/>
              </a:rPr>
              <a:t>used </a:t>
            </a:r>
            <a:r>
              <a:rPr sz="2000" dirty="0">
                <a:latin typeface="Carlito"/>
                <a:cs typeface="Carlito"/>
              </a:rPr>
              <a:t>to </a:t>
            </a:r>
            <a:r>
              <a:rPr sz="2000" spc="-5" dirty="0">
                <a:latin typeface="Carlito"/>
                <a:cs typeface="Carlito"/>
              </a:rPr>
              <a:t>manipulate </a:t>
            </a:r>
            <a:r>
              <a:rPr sz="2000" dirty="0">
                <a:latin typeface="Carlito"/>
                <a:cs typeface="Carlito"/>
              </a:rPr>
              <a:t>textual</a:t>
            </a:r>
            <a:r>
              <a:rPr sz="2000" spc="-45" dirty="0">
                <a:latin typeface="Carlito"/>
                <a:cs typeface="Carlito"/>
              </a:rPr>
              <a:t> </a:t>
            </a:r>
            <a:r>
              <a:rPr sz="2000" spc="-5" dirty="0">
                <a:latin typeface="Carlito"/>
                <a:cs typeface="Carlito"/>
              </a:rPr>
              <a:t>data.</a:t>
            </a:r>
            <a:endParaRPr sz="2000">
              <a:latin typeface="Carlito"/>
              <a:cs typeface="Carlito"/>
            </a:endParaRPr>
          </a:p>
        </p:txBody>
      </p:sp>
      <p:sp>
        <p:nvSpPr>
          <p:cNvPr id="4" name="object 4"/>
          <p:cNvSpPr/>
          <p:nvPr/>
        </p:nvSpPr>
        <p:spPr>
          <a:xfrm>
            <a:off x="2036445" y="4210050"/>
            <a:ext cx="4550410" cy="1454150"/>
          </a:xfrm>
          <a:custGeom>
            <a:avLst/>
            <a:gdLst/>
            <a:ahLst/>
            <a:cxnLst/>
            <a:rect l="l" t="t" r="r" b="b"/>
            <a:pathLst>
              <a:path w="4550409" h="1454150">
                <a:moveTo>
                  <a:pt x="0" y="1454150"/>
                </a:moveTo>
                <a:lnTo>
                  <a:pt x="4550409" y="1454150"/>
                </a:lnTo>
                <a:lnTo>
                  <a:pt x="4550409" y="0"/>
                </a:lnTo>
                <a:lnTo>
                  <a:pt x="0" y="0"/>
                </a:lnTo>
                <a:lnTo>
                  <a:pt x="0" y="145415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2115566" y="4261992"/>
            <a:ext cx="4396105" cy="1352550"/>
          </a:xfrm>
          <a:prstGeom prst="rect">
            <a:avLst/>
          </a:prstGeom>
          <a:solidFill>
            <a:srgbClr val="DDD9C3"/>
          </a:solidFill>
        </p:spPr>
        <p:txBody>
          <a:bodyPr vert="horz" wrap="square" lIns="0" tIns="0" rIns="0" bIns="0" rtlCol="0">
            <a:spAutoFit/>
          </a:bodyPr>
          <a:lstStyle/>
          <a:p>
            <a:pPr marL="17780">
              <a:lnSpc>
                <a:spcPts val="1395"/>
              </a:lnSpc>
            </a:pPr>
            <a:r>
              <a:rPr sz="1400" spc="-5" dirty="0">
                <a:latin typeface="Courier New"/>
                <a:cs typeface="Courier New"/>
              </a:rPr>
              <a:t>SELECT</a:t>
            </a:r>
            <a:r>
              <a:rPr sz="1400" spc="-10" dirty="0">
                <a:latin typeface="Courier New"/>
                <a:cs typeface="Courier New"/>
              </a:rPr>
              <a:t> </a:t>
            </a:r>
            <a:r>
              <a:rPr sz="1400" spc="-5" dirty="0">
                <a:latin typeface="Courier New"/>
                <a:cs typeface="Courier New"/>
              </a:rPr>
              <a:t>Name,</a:t>
            </a:r>
            <a:endParaRPr sz="1400">
              <a:latin typeface="Courier New"/>
              <a:cs typeface="Courier New"/>
            </a:endParaRPr>
          </a:p>
          <a:p>
            <a:pPr marL="17780" marR="1168400" indent="746760">
              <a:lnSpc>
                <a:spcPts val="1580"/>
              </a:lnSpc>
              <a:spcBef>
                <a:spcPts val="85"/>
              </a:spcBef>
            </a:pPr>
            <a:r>
              <a:rPr sz="1400" spc="-5" dirty="0">
                <a:solidFill>
                  <a:srgbClr val="FF0000"/>
                </a:solidFill>
                <a:latin typeface="Courier New"/>
                <a:cs typeface="Courier New"/>
              </a:rPr>
              <a:t>ABS(</a:t>
            </a:r>
            <a:r>
              <a:rPr sz="1400" spc="-5" dirty="0">
                <a:latin typeface="Courier New"/>
                <a:cs typeface="Courier New"/>
              </a:rPr>
              <a:t>500 </a:t>
            </a:r>
            <a:r>
              <a:rPr sz="1400" dirty="0">
                <a:latin typeface="Courier New"/>
                <a:cs typeface="Courier New"/>
              </a:rPr>
              <a:t>- </a:t>
            </a:r>
            <a:r>
              <a:rPr sz="1400" spc="-5" dirty="0">
                <a:latin typeface="Courier New"/>
                <a:cs typeface="Courier New"/>
              </a:rPr>
              <a:t>ReorderPoint</a:t>
            </a:r>
            <a:r>
              <a:rPr sz="1400" spc="-5" dirty="0">
                <a:solidFill>
                  <a:srgbClr val="FF0000"/>
                </a:solidFill>
                <a:latin typeface="Courier New"/>
                <a:cs typeface="Courier New"/>
              </a:rPr>
              <a:t>)  </a:t>
            </a:r>
            <a:r>
              <a:rPr sz="1400" spc="-5" dirty="0">
                <a:latin typeface="Courier New"/>
                <a:cs typeface="Courier New"/>
              </a:rPr>
              <a:t>ReorderPointDeviation</a:t>
            </a:r>
            <a:endParaRPr sz="1400">
              <a:latin typeface="Courier New"/>
              <a:cs typeface="Courier New"/>
            </a:endParaRPr>
          </a:p>
          <a:p>
            <a:pPr marL="17780">
              <a:lnSpc>
                <a:spcPts val="1505"/>
              </a:lnSpc>
              <a:tabLst>
                <a:tab pos="765175" algn="l"/>
              </a:tabLst>
            </a:pPr>
            <a:r>
              <a:rPr sz="1400" spc="-5" dirty="0">
                <a:latin typeface="Courier New"/>
                <a:cs typeface="Courier New"/>
              </a:rPr>
              <a:t>FROM	production.Product</a:t>
            </a:r>
            <a:endParaRPr sz="1400">
              <a:latin typeface="Courier New"/>
              <a:cs typeface="Courier New"/>
            </a:endParaRPr>
          </a:p>
          <a:p>
            <a:pPr marL="17780">
              <a:lnSpc>
                <a:spcPts val="1630"/>
              </a:lnSpc>
              <a:tabLst>
                <a:tab pos="765175" algn="l"/>
              </a:tabLst>
            </a:pPr>
            <a:r>
              <a:rPr sz="1400" spc="-5" dirty="0">
                <a:latin typeface="Courier New"/>
                <a:cs typeface="Courier New"/>
              </a:rPr>
              <a:t>WHERE	</a:t>
            </a:r>
            <a:r>
              <a:rPr sz="1400" spc="-5" dirty="0">
                <a:solidFill>
                  <a:srgbClr val="FF0000"/>
                </a:solidFill>
                <a:latin typeface="Courier New"/>
                <a:cs typeface="Courier New"/>
              </a:rPr>
              <a:t>ABS(</a:t>
            </a:r>
            <a:r>
              <a:rPr sz="1400" spc="-5" dirty="0">
                <a:latin typeface="Courier New"/>
                <a:cs typeface="Courier New"/>
              </a:rPr>
              <a:t>500 </a:t>
            </a:r>
            <a:r>
              <a:rPr sz="1400" dirty="0">
                <a:latin typeface="Courier New"/>
                <a:cs typeface="Courier New"/>
              </a:rPr>
              <a:t>- </a:t>
            </a:r>
            <a:r>
              <a:rPr sz="1400" spc="-5" dirty="0">
                <a:latin typeface="Courier New"/>
                <a:cs typeface="Courier New"/>
              </a:rPr>
              <a:t>ReorderPoint</a:t>
            </a:r>
            <a:r>
              <a:rPr sz="1400" spc="-5" dirty="0">
                <a:solidFill>
                  <a:srgbClr val="FF0000"/>
                </a:solidFill>
                <a:latin typeface="Courier New"/>
                <a:cs typeface="Courier New"/>
              </a:rPr>
              <a:t>) </a:t>
            </a:r>
            <a:r>
              <a:rPr sz="1400" dirty="0">
                <a:latin typeface="Courier New"/>
                <a:cs typeface="Courier New"/>
              </a:rPr>
              <a:t>&gt;</a:t>
            </a:r>
            <a:r>
              <a:rPr sz="1400" spc="-25" dirty="0">
                <a:latin typeface="Courier New"/>
                <a:cs typeface="Courier New"/>
              </a:rPr>
              <a:t> </a:t>
            </a:r>
            <a:r>
              <a:rPr sz="1400" spc="-5" dirty="0">
                <a:latin typeface="Courier New"/>
                <a:cs typeface="Courier New"/>
              </a:rPr>
              <a:t>200</a:t>
            </a:r>
            <a:endParaRPr sz="1400">
              <a:latin typeface="Courier New"/>
              <a:cs typeface="Courier New"/>
            </a:endParaRPr>
          </a:p>
        </p:txBody>
      </p:sp>
    </p:spTree>
    <p:extLst>
      <p:ext uri="{BB962C8B-B14F-4D97-AF65-F5344CB8AC3E}">
        <p14:creationId xmlns:p14="http://schemas.microsoft.com/office/powerpoint/2010/main" xmlns="" val="1364479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0" dirty="0"/>
              <a:t>Function</a:t>
            </a:r>
            <a:r>
              <a:rPr spc="-235" dirty="0"/>
              <a:t> </a:t>
            </a:r>
            <a:r>
              <a:rPr spc="-80" dirty="0"/>
              <a:t>Categories</a:t>
            </a:r>
          </a:p>
        </p:txBody>
      </p:sp>
      <p:sp>
        <p:nvSpPr>
          <p:cNvPr id="3" name="object 3"/>
          <p:cNvSpPr txBox="1"/>
          <p:nvPr/>
        </p:nvSpPr>
        <p:spPr>
          <a:xfrm>
            <a:off x="318008" y="1363954"/>
            <a:ext cx="7985759" cy="4155240"/>
          </a:xfrm>
          <a:prstGeom prst="rect">
            <a:avLst/>
          </a:prstGeom>
        </p:spPr>
        <p:txBody>
          <a:bodyPr vert="horz" wrap="square" lIns="0" tIns="186690" rIns="0" bIns="0" rtlCol="0">
            <a:spAutoFit/>
          </a:bodyPr>
          <a:lstStyle/>
          <a:p>
            <a:pPr marL="241300" indent="-228600">
              <a:lnSpc>
                <a:spcPct val="100000"/>
              </a:lnSpc>
              <a:spcBef>
                <a:spcPts val="1470"/>
              </a:spcBef>
              <a:buClr>
                <a:srgbClr val="000000"/>
              </a:buClr>
              <a:buFont typeface="Symbol"/>
              <a:buChar char=""/>
              <a:tabLst>
                <a:tab pos="241300" algn="l"/>
              </a:tabLst>
            </a:pPr>
            <a:r>
              <a:rPr sz="2000" dirty="0">
                <a:latin typeface="Carlito"/>
                <a:cs typeface="Carlito"/>
              </a:rPr>
              <a:t>Numeric </a:t>
            </a:r>
            <a:r>
              <a:rPr sz="2000" spc="-5" dirty="0">
                <a:latin typeface="Carlito"/>
                <a:cs typeface="Carlito"/>
              </a:rPr>
              <a:t>Functions </a:t>
            </a:r>
            <a:r>
              <a:rPr sz="2000" dirty="0">
                <a:latin typeface="Carlito"/>
                <a:cs typeface="Carlito"/>
              </a:rPr>
              <a:t>– </a:t>
            </a:r>
            <a:r>
              <a:rPr sz="2000" spc="-5" dirty="0">
                <a:latin typeface="Carlito"/>
                <a:cs typeface="Carlito"/>
                <a:hlinkClick r:id="rId2"/>
              </a:rPr>
              <a:t>perform </a:t>
            </a:r>
            <a:r>
              <a:rPr sz="2000" dirty="0">
                <a:latin typeface="Carlito"/>
                <a:cs typeface="Carlito"/>
                <a:hlinkClick r:id="rId2"/>
              </a:rPr>
              <a:t>advanced </a:t>
            </a:r>
            <a:r>
              <a:rPr sz="2000" spc="-5" dirty="0">
                <a:latin typeface="Carlito"/>
                <a:cs typeface="Carlito"/>
                <a:hlinkClick r:id="rId2"/>
              </a:rPr>
              <a:t>calculations and round</a:t>
            </a:r>
            <a:r>
              <a:rPr sz="2000" spc="-10" dirty="0">
                <a:latin typeface="Carlito"/>
                <a:cs typeface="Carlito"/>
                <a:hlinkClick r:id="rId2"/>
              </a:rPr>
              <a:t> </a:t>
            </a:r>
            <a:r>
              <a:rPr sz="2000" dirty="0">
                <a:latin typeface="Carlito"/>
                <a:cs typeface="Carlito"/>
                <a:hlinkClick r:id="rId2"/>
              </a:rPr>
              <a:t>numbers</a:t>
            </a:r>
            <a:r>
              <a:rPr sz="2000" dirty="0">
                <a:latin typeface="Carlito"/>
                <a:cs typeface="Carlito"/>
              </a:rPr>
              <a:t>.</a:t>
            </a:r>
          </a:p>
          <a:p>
            <a:pPr marL="241300" marR="6350" indent="-228600">
              <a:lnSpc>
                <a:spcPct val="152500"/>
              </a:lnSpc>
              <a:spcBef>
                <a:spcPts val="110"/>
              </a:spcBef>
              <a:buClr>
                <a:srgbClr val="000000"/>
              </a:buClr>
              <a:buFont typeface="Symbol"/>
              <a:buChar char=""/>
              <a:tabLst>
                <a:tab pos="241300" algn="l"/>
              </a:tabLst>
            </a:pPr>
            <a:r>
              <a:rPr sz="2000" spc="-5" dirty="0">
                <a:latin typeface="Carlito"/>
                <a:cs typeface="Carlito"/>
              </a:rPr>
              <a:t>String Functions </a:t>
            </a:r>
            <a:r>
              <a:rPr sz="2000" dirty="0">
                <a:latin typeface="Carlito"/>
                <a:cs typeface="Carlito"/>
              </a:rPr>
              <a:t>– </a:t>
            </a:r>
            <a:r>
              <a:rPr sz="2000" dirty="0">
                <a:latin typeface="Carlito"/>
                <a:cs typeface="Carlito"/>
                <a:hlinkClick r:id="rId3"/>
              </a:rPr>
              <a:t>change </a:t>
            </a:r>
            <a:r>
              <a:rPr sz="2000" spc="-5" dirty="0">
                <a:latin typeface="Carlito"/>
                <a:cs typeface="Carlito"/>
                <a:hlinkClick r:id="rId3"/>
              </a:rPr>
              <a:t>text values </a:t>
            </a:r>
            <a:r>
              <a:rPr sz="2000" dirty="0">
                <a:latin typeface="Carlito"/>
                <a:cs typeface="Carlito"/>
                <a:hlinkClick r:id="rId3"/>
              </a:rPr>
              <a:t>to all </a:t>
            </a:r>
            <a:r>
              <a:rPr sz="2000" spc="-5" dirty="0">
                <a:latin typeface="Carlito"/>
                <a:cs typeface="Carlito"/>
                <a:hlinkClick r:id="rId3"/>
              </a:rPr>
              <a:t>upper case, or remove </a:t>
            </a:r>
            <a:r>
              <a:rPr sz="2000" spc="-10" dirty="0">
                <a:latin typeface="Carlito"/>
                <a:cs typeface="Carlito"/>
                <a:hlinkClick r:id="rId3"/>
              </a:rPr>
              <a:t>the  </a:t>
            </a:r>
            <a:r>
              <a:rPr sz="2000" spc="-5" dirty="0">
                <a:latin typeface="Carlito"/>
                <a:cs typeface="Carlito"/>
                <a:hlinkClick r:id="rId3"/>
              </a:rPr>
              <a:t>trailing spaces from</a:t>
            </a:r>
            <a:r>
              <a:rPr sz="2000" spc="-10" dirty="0">
                <a:latin typeface="Carlito"/>
                <a:cs typeface="Carlito"/>
                <a:hlinkClick r:id="rId3"/>
              </a:rPr>
              <a:t> </a:t>
            </a:r>
            <a:r>
              <a:rPr sz="2000" spc="-5" dirty="0">
                <a:latin typeface="Carlito"/>
                <a:cs typeface="Carlito"/>
                <a:hlinkClick r:id="rId3"/>
              </a:rPr>
              <a:t>values.</a:t>
            </a:r>
            <a:endParaRPr sz="2000" dirty="0">
              <a:latin typeface="Carlito"/>
              <a:cs typeface="Carlito"/>
            </a:endParaRPr>
          </a:p>
          <a:p>
            <a:pPr marL="241300" indent="-228600">
              <a:lnSpc>
                <a:spcPct val="100000"/>
              </a:lnSpc>
              <a:spcBef>
                <a:spcPts val="1370"/>
              </a:spcBef>
              <a:buClr>
                <a:srgbClr val="000000"/>
              </a:buClr>
              <a:buFont typeface="Symbol"/>
              <a:buChar char=""/>
              <a:tabLst>
                <a:tab pos="241300" algn="l"/>
              </a:tabLst>
            </a:pPr>
            <a:r>
              <a:rPr sz="2000" spc="-5" dirty="0">
                <a:latin typeface="Carlito"/>
                <a:cs typeface="Carlito"/>
              </a:rPr>
              <a:t>Conversion Functions </a:t>
            </a:r>
            <a:r>
              <a:rPr sz="2000" dirty="0">
                <a:latin typeface="Carlito"/>
                <a:cs typeface="Carlito"/>
              </a:rPr>
              <a:t>– </a:t>
            </a:r>
            <a:r>
              <a:rPr sz="2000" spc="-5" dirty="0">
                <a:latin typeface="Carlito"/>
                <a:cs typeface="Carlito"/>
                <a:hlinkClick r:id="rId4"/>
              </a:rPr>
              <a:t>Convert data with CAST and</a:t>
            </a:r>
            <a:r>
              <a:rPr sz="2000" spc="25" dirty="0">
                <a:latin typeface="Carlito"/>
                <a:cs typeface="Carlito"/>
                <a:hlinkClick r:id="rId4"/>
              </a:rPr>
              <a:t> </a:t>
            </a:r>
            <a:r>
              <a:rPr sz="2000" spc="-5" dirty="0">
                <a:latin typeface="Carlito"/>
                <a:cs typeface="Carlito"/>
                <a:hlinkClick r:id="rId4"/>
              </a:rPr>
              <a:t>CONVERT</a:t>
            </a:r>
            <a:endParaRPr sz="2000" dirty="0">
              <a:latin typeface="Carlito"/>
              <a:cs typeface="Carlito"/>
            </a:endParaRPr>
          </a:p>
          <a:p>
            <a:pPr marL="241300" marR="5080" indent="-228600">
              <a:lnSpc>
                <a:spcPct val="152600"/>
              </a:lnSpc>
              <a:spcBef>
                <a:spcPts val="105"/>
              </a:spcBef>
              <a:buClr>
                <a:srgbClr val="000000"/>
              </a:buClr>
              <a:buFont typeface="Symbol"/>
              <a:buChar char=""/>
              <a:tabLst>
                <a:tab pos="241300" algn="l"/>
              </a:tabLst>
            </a:pPr>
            <a:r>
              <a:rPr sz="2000" spc="-5" dirty="0">
                <a:latin typeface="Carlito"/>
                <a:cs typeface="Carlito"/>
              </a:rPr>
              <a:t>Group Functions- functions that operate </a:t>
            </a:r>
            <a:r>
              <a:rPr sz="2000" spc="-10" dirty="0">
                <a:latin typeface="Carlito"/>
                <a:cs typeface="Carlito"/>
              </a:rPr>
              <a:t>on </a:t>
            </a:r>
            <a:r>
              <a:rPr sz="2000" spc="-5" dirty="0">
                <a:latin typeface="Carlito"/>
                <a:cs typeface="Carlito"/>
              </a:rPr>
              <a:t>groups of rows and return </a:t>
            </a:r>
            <a:r>
              <a:rPr sz="2000" spc="-10" dirty="0">
                <a:latin typeface="Carlito"/>
                <a:cs typeface="Carlito"/>
              </a:rPr>
              <a:t>one  </a:t>
            </a:r>
            <a:r>
              <a:rPr sz="2000" spc="-5" dirty="0">
                <a:latin typeface="Carlito"/>
                <a:cs typeface="Carlito"/>
              </a:rPr>
              <a:t>value for the entire</a:t>
            </a:r>
            <a:r>
              <a:rPr sz="2000" spc="10" dirty="0">
                <a:latin typeface="Carlito"/>
                <a:cs typeface="Carlito"/>
              </a:rPr>
              <a:t> </a:t>
            </a:r>
            <a:r>
              <a:rPr sz="2000" spc="-5" dirty="0">
                <a:latin typeface="Carlito"/>
                <a:cs typeface="Carlito"/>
              </a:rPr>
              <a:t>group</a:t>
            </a:r>
            <a:endParaRPr sz="2000" dirty="0">
              <a:latin typeface="Carlito"/>
              <a:cs typeface="Carlito"/>
            </a:endParaRPr>
          </a:p>
          <a:p>
            <a:pPr marL="241300" marR="8255" indent="-228600">
              <a:lnSpc>
                <a:spcPct val="152500"/>
              </a:lnSpc>
              <a:spcBef>
                <a:spcPts val="105"/>
              </a:spcBef>
              <a:buClr>
                <a:srgbClr val="000000"/>
              </a:buClr>
              <a:buFont typeface="Symbol"/>
              <a:buChar char=""/>
              <a:tabLst>
                <a:tab pos="241300" algn="l"/>
              </a:tabLst>
            </a:pPr>
            <a:r>
              <a:rPr sz="2000" spc="-5" dirty="0">
                <a:latin typeface="Carlito"/>
                <a:cs typeface="Carlito"/>
              </a:rPr>
              <a:t>Date Functions </a:t>
            </a:r>
            <a:r>
              <a:rPr sz="2000" dirty="0">
                <a:latin typeface="Carlito"/>
                <a:cs typeface="Carlito"/>
              </a:rPr>
              <a:t>– </a:t>
            </a:r>
            <a:r>
              <a:rPr sz="2000" spc="-5" dirty="0">
                <a:latin typeface="Carlito"/>
                <a:cs typeface="Carlito"/>
                <a:hlinkClick r:id="rId5"/>
              </a:rPr>
              <a:t>add days </a:t>
            </a:r>
            <a:r>
              <a:rPr sz="2000" spc="-10" dirty="0">
                <a:latin typeface="Carlito"/>
                <a:cs typeface="Carlito"/>
                <a:hlinkClick r:id="rId5"/>
              </a:rPr>
              <a:t>or </a:t>
            </a:r>
            <a:r>
              <a:rPr sz="2000" spc="-5" dirty="0">
                <a:latin typeface="Carlito"/>
                <a:cs typeface="Carlito"/>
                <a:hlinkClick r:id="rId5"/>
              </a:rPr>
              <a:t>months </a:t>
            </a:r>
            <a:r>
              <a:rPr sz="2000" dirty="0">
                <a:latin typeface="Carlito"/>
                <a:cs typeface="Carlito"/>
                <a:hlinkClick r:id="rId5"/>
              </a:rPr>
              <a:t>to a </a:t>
            </a:r>
            <a:r>
              <a:rPr sz="2000" spc="-5" dirty="0">
                <a:latin typeface="Carlito"/>
                <a:cs typeface="Carlito"/>
                <a:hlinkClick r:id="rId5"/>
              </a:rPr>
              <a:t>date. Calculate </a:t>
            </a:r>
            <a:r>
              <a:rPr sz="2000" dirty="0">
                <a:latin typeface="Carlito"/>
                <a:cs typeface="Carlito"/>
                <a:hlinkClick r:id="rId5"/>
              </a:rPr>
              <a:t>the </a:t>
            </a:r>
            <a:r>
              <a:rPr sz="2000" spc="-5" dirty="0">
                <a:latin typeface="Carlito"/>
                <a:cs typeface="Carlito"/>
                <a:hlinkClick r:id="rId5"/>
              </a:rPr>
              <a:t>day of </a:t>
            </a:r>
            <a:r>
              <a:rPr sz="2000" spc="-10" dirty="0">
                <a:latin typeface="Carlito"/>
                <a:cs typeface="Carlito"/>
                <a:hlinkClick r:id="rId5"/>
              </a:rPr>
              <a:t>the  </a:t>
            </a:r>
            <a:r>
              <a:rPr sz="2000" spc="-5" dirty="0">
                <a:latin typeface="Carlito"/>
                <a:cs typeface="Carlito"/>
                <a:hlinkClick r:id="rId5"/>
              </a:rPr>
              <a:t>week from </a:t>
            </a:r>
            <a:r>
              <a:rPr sz="2000" dirty="0">
                <a:latin typeface="Carlito"/>
                <a:cs typeface="Carlito"/>
                <a:hlinkClick r:id="rId5"/>
              </a:rPr>
              <a:t>the</a:t>
            </a:r>
            <a:r>
              <a:rPr sz="2000" spc="-20" dirty="0">
                <a:latin typeface="Carlito"/>
                <a:cs typeface="Carlito"/>
                <a:hlinkClick r:id="rId5"/>
              </a:rPr>
              <a:t> </a:t>
            </a:r>
            <a:r>
              <a:rPr sz="2000" dirty="0">
                <a:latin typeface="Carlito"/>
                <a:cs typeface="Carlito"/>
                <a:hlinkClick r:id="rId5"/>
              </a:rPr>
              <a:t>date.</a:t>
            </a:r>
            <a:endParaRPr sz="2000" dirty="0">
              <a:latin typeface="Carlito"/>
              <a:cs typeface="Carlito"/>
            </a:endParaRPr>
          </a:p>
        </p:txBody>
      </p:sp>
    </p:spTree>
    <p:extLst>
      <p:ext uri="{BB962C8B-B14F-4D97-AF65-F5344CB8AC3E}">
        <p14:creationId xmlns:p14="http://schemas.microsoft.com/office/powerpoint/2010/main" xmlns="" val="184700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0"/>
            <a:ext cx="4396740" cy="696595"/>
          </a:xfrm>
          <a:prstGeom prst="rect">
            <a:avLst/>
          </a:prstGeom>
        </p:spPr>
        <p:txBody>
          <a:bodyPr vert="horz" wrap="square" lIns="0" tIns="12700" rIns="0" bIns="0" rtlCol="0">
            <a:spAutoFit/>
          </a:bodyPr>
          <a:lstStyle/>
          <a:p>
            <a:pPr marL="12700">
              <a:lnSpc>
                <a:spcPct val="100000"/>
              </a:lnSpc>
              <a:spcBef>
                <a:spcPts val="100"/>
              </a:spcBef>
            </a:pPr>
            <a:r>
              <a:rPr sz="4400" spc="-75" dirty="0"/>
              <a:t>Numeric</a:t>
            </a:r>
            <a:r>
              <a:rPr sz="4400" spc="-235" dirty="0"/>
              <a:t> </a:t>
            </a:r>
            <a:r>
              <a:rPr sz="4400" spc="-80" dirty="0"/>
              <a:t>Functions</a:t>
            </a:r>
            <a:endParaRPr sz="4400"/>
          </a:p>
        </p:txBody>
      </p:sp>
      <p:graphicFrame>
        <p:nvGraphicFramePr>
          <p:cNvPr id="3" name="object 3"/>
          <p:cNvGraphicFramePr>
            <a:graphicFrameLocks noGrp="1"/>
          </p:cNvGraphicFramePr>
          <p:nvPr/>
        </p:nvGraphicFramePr>
        <p:xfrm>
          <a:off x="300227" y="848360"/>
          <a:ext cx="8416288" cy="5336483"/>
        </p:xfrm>
        <a:graphic>
          <a:graphicData uri="http://schemas.openxmlformats.org/drawingml/2006/table">
            <a:tbl>
              <a:tblPr firstRow="1" bandRow="1">
                <a:tableStyleId>{2D5ABB26-0587-4C30-8999-92F81FD0307C}</a:tableStyleId>
              </a:tblPr>
              <a:tblGrid>
                <a:gridCol w="1626870">
                  <a:extLst>
                    <a:ext uri="{9D8B030D-6E8A-4147-A177-3AD203B41FA5}">
                      <a16:colId xmlns:a16="http://schemas.microsoft.com/office/drawing/2014/main" xmlns="" val="20000"/>
                    </a:ext>
                  </a:extLst>
                </a:gridCol>
                <a:gridCol w="4171314">
                  <a:extLst>
                    <a:ext uri="{9D8B030D-6E8A-4147-A177-3AD203B41FA5}">
                      <a16:colId xmlns:a16="http://schemas.microsoft.com/office/drawing/2014/main" xmlns="" val="20001"/>
                    </a:ext>
                  </a:extLst>
                </a:gridCol>
                <a:gridCol w="2618104">
                  <a:extLst>
                    <a:ext uri="{9D8B030D-6E8A-4147-A177-3AD203B41FA5}">
                      <a16:colId xmlns:a16="http://schemas.microsoft.com/office/drawing/2014/main" xmlns="" val="20002"/>
                    </a:ext>
                  </a:extLst>
                </a:gridCol>
              </a:tblGrid>
              <a:tr h="340614">
                <a:tc>
                  <a:txBody>
                    <a:bodyPr/>
                    <a:lstStyle/>
                    <a:p>
                      <a:pPr marL="519430">
                        <a:lnSpc>
                          <a:spcPct val="100000"/>
                        </a:lnSpc>
                        <a:spcBef>
                          <a:spcPts val="555"/>
                        </a:spcBef>
                      </a:pPr>
                      <a:r>
                        <a:rPr sz="1200" b="1" spc="-5" dirty="0">
                          <a:latin typeface="Times New Roman"/>
                          <a:cs typeface="Times New Roman"/>
                        </a:rPr>
                        <a:t>Function</a:t>
                      </a:r>
                      <a:endParaRPr sz="1200">
                        <a:latin typeface="Times New Roman"/>
                        <a:cs typeface="Times New Roman"/>
                      </a:endParaRPr>
                    </a:p>
                  </a:txBody>
                  <a:tcPr marL="0" marR="0" marT="7048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555"/>
                        </a:spcBef>
                      </a:pPr>
                      <a:r>
                        <a:rPr sz="1200" b="1" spc="-5" dirty="0">
                          <a:latin typeface="Times New Roman"/>
                          <a:cs typeface="Times New Roman"/>
                        </a:rPr>
                        <a:t>Input Argument</a:t>
                      </a:r>
                      <a:endParaRPr sz="1200">
                        <a:latin typeface="Times New Roman"/>
                        <a:cs typeface="Times New Roman"/>
                      </a:endParaRPr>
                    </a:p>
                  </a:txBody>
                  <a:tcPr marL="0" marR="0" marT="7048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790575">
                        <a:lnSpc>
                          <a:spcPct val="100000"/>
                        </a:lnSpc>
                        <a:spcBef>
                          <a:spcPts val="55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7048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1647">
                <a:tc>
                  <a:txBody>
                    <a:bodyPr/>
                    <a:lstStyle/>
                    <a:p>
                      <a:pPr marL="25400">
                        <a:lnSpc>
                          <a:spcPct val="100000"/>
                        </a:lnSpc>
                        <a:spcBef>
                          <a:spcPts val="145"/>
                        </a:spcBef>
                      </a:pPr>
                      <a:r>
                        <a:rPr sz="1200" spc="-5" dirty="0">
                          <a:latin typeface="Times New Roman"/>
                          <a:cs typeface="Times New Roman"/>
                        </a:rPr>
                        <a:t>ABS </a:t>
                      </a:r>
                      <a:r>
                        <a:rPr sz="1200" dirty="0">
                          <a:latin typeface="Times New Roman"/>
                          <a:cs typeface="Times New Roman"/>
                        </a:rPr>
                        <a:t>( m</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 =</a:t>
                      </a:r>
                      <a:r>
                        <a:rPr sz="1200" spc="-5" dirty="0">
                          <a:latin typeface="Times New Roman"/>
                          <a:cs typeface="Times New Roman"/>
                        </a:rPr>
                        <a:t> 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Absolute </a:t>
                      </a:r>
                      <a:r>
                        <a:rPr sz="1200" spc="-5" dirty="0">
                          <a:latin typeface="Times New Roman"/>
                          <a:cs typeface="Times New Roman"/>
                        </a:rPr>
                        <a:t>value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m</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3172">
                <a:tc>
                  <a:txBody>
                    <a:bodyPr/>
                    <a:lstStyle/>
                    <a:p>
                      <a:pPr marL="25400">
                        <a:lnSpc>
                          <a:spcPct val="100000"/>
                        </a:lnSpc>
                        <a:spcBef>
                          <a:spcPts val="145"/>
                        </a:spcBef>
                      </a:pPr>
                      <a:r>
                        <a:rPr sz="1200" spc="-5" dirty="0">
                          <a:latin typeface="Times New Roman"/>
                          <a:cs typeface="Times New Roman"/>
                        </a:rPr>
                        <a:t>MOD </a:t>
                      </a:r>
                      <a:r>
                        <a:rPr sz="1200" dirty="0">
                          <a:latin typeface="Times New Roman"/>
                          <a:cs typeface="Times New Roman"/>
                        </a:rPr>
                        <a:t>( m,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a:t>
                      </a:r>
                      <a:r>
                        <a:rPr sz="1200" spc="-15" dirty="0">
                          <a:latin typeface="Times New Roman"/>
                          <a:cs typeface="Times New Roman"/>
                        </a:rPr>
                        <a:t> </a:t>
                      </a:r>
                      <a:r>
                        <a:rPr sz="1200" dirty="0">
                          <a:latin typeface="Times New Roman"/>
                          <a:cs typeface="Times New Roman"/>
                        </a:rPr>
                        <a:t>divisor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Remainder </a:t>
                      </a:r>
                      <a:r>
                        <a:rPr sz="1200" dirty="0">
                          <a:latin typeface="Times New Roman"/>
                          <a:cs typeface="Times New Roman"/>
                        </a:rPr>
                        <a:t>of m divided by</a:t>
                      </a:r>
                      <a:r>
                        <a:rPr sz="1200" spc="-1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231648">
                <a:tc>
                  <a:txBody>
                    <a:bodyPr/>
                    <a:lstStyle/>
                    <a:p>
                      <a:pPr marL="25400">
                        <a:lnSpc>
                          <a:spcPct val="100000"/>
                        </a:lnSpc>
                        <a:spcBef>
                          <a:spcPts val="140"/>
                        </a:spcBef>
                      </a:pPr>
                      <a:r>
                        <a:rPr sz="1200" spc="-5" dirty="0">
                          <a:latin typeface="Times New Roman"/>
                          <a:cs typeface="Times New Roman"/>
                        </a:rPr>
                        <a:t>POWER </a:t>
                      </a:r>
                      <a:r>
                        <a:rPr sz="1200" dirty="0">
                          <a:latin typeface="Times New Roman"/>
                          <a:cs typeface="Times New Roman"/>
                        </a:rPr>
                        <a:t>( m,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a:t>
                      </a:r>
                      <a:r>
                        <a:rPr sz="1200" spc="-5" dirty="0">
                          <a:latin typeface="Times New Roman"/>
                          <a:cs typeface="Times New Roman"/>
                        </a:rPr>
                        <a:t>exponent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m </a:t>
                      </a:r>
                      <a:r>
                        <a:rPr sz="1200" spc="-5" dirty="0">
                          <a:latin typeface="Times New Roman"/>
                          <a:cs typeface="Times New Roman"/>
                        </a:rPr>
                        <a:t>raised </a:t>
                      </a:r>
                      <a:r>
                        <a:rPr sz="1200" dirty="0">
                          <a:latin typeface="Times New Roman"/>
                          <a:cs typeface="Times New Roman"/>
                        </a:rPr>
                        <a:t>to the nth</a:t>
                      </a:r>
                      <a:r>
                        <a:rPr sz="1200" spc="-10" dirty="0">
                          <a:latin typeface="Times New Roman"/>
                          <a:cs typeface="Times New Roman"/>
                        </a:rPr>
                        <a:t> </a:t>
                      </a:r>
                      <a:r>
                        <a:rPr sz="1200" spc="-5" dirty="0">
                          <a:latin typeface="Times New Roman"/>
                          <a:cs typeface="Times New Roman"/>
                        </a:rPr>
                        <a:t>power</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257556">
                <a:tc>
                  <a:txBody>
                    <a:bodyPr/>
                    <a:lstStyle/>
                    <a:p>
                      <a:pPr marL="25400">
                        <a:lnSpc>
                          <a:spcPct val="100000"/>
                        </a:lnSpc>
                        <a:spcBef>
                          <a:spcPts val="240"/>
                        </a:spcBef>
                      </a:pPr>
                      <a:r>
                        <a:rPr sz="1200" spc="-5" dirty="0">
                          <a:latin typeface="Times New Roman"/>
                          <a:cs typeface="Times New Roman"/>
                        </a:rPr>
                        <a:t>ROUND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04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240"/>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number of </a:t>
                      </a:r>
                      <a:r>
                        <a:rPr sz="1200" spc="-5" dirty="0">
                          <a:latin typeface="Times New Roman"/>
                          <a:cs typeface="Times New Roman"/>
                        </a:rPr>
                        <a:t>decimal places, default</a:t>
                      </a:r>
                      <a:r>
                        <a:rPr sz="1200" dirty="0">
                          <a:latin typeface="Times New Roman"/>
                          <a:cs typeface="Times New Roman"/>
                        </a:rPr>
                        <a:t> 0</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240"/>
                        </a:spcBef>
                      </a:pPr>
                      <a:r>
                        <a:rPr sz="1200" dirty="0">
                          <a:latin typeface="Times New Roman"/>
                          <a:cs typeface="Times New Roman"/>
                        </a:rPr>
                        <a:t>m </a:t>
                      </a:r>
                      <a:r>
                        <a:rPr sz="1200" spc="-5" dirty="0">
                          <a:latin typeface="Times New Roman"/>
                          <a:cs typeface="Times New Roman"/>
                        </a:rPr>
                        <a:t>rounded </a:t>
                      </a:r>
                      <a:r>
                        <a:rPr sz="1200" dirty="0">
                          <a:latin typeface="Times New Roman"/>
                          <a:cs typeface="Times New Roman"/>
                        </a:rPr>
                        <a:t>to the nth </a:t>
                      </a:r>
                      <a:r>
                        <a:rPr sz="1200" spc="-5" dirty="0">
                          <a:latin typeface="Times New Roman"/>
                          <a:cs typeface="Times New Roman"/>
                        </a:rPr>
                        <a:t>decimal</a:t>
                      </a:r>
                      <a:r>
                        <a:rPr sz="1200" spc="-15" dirty="0">
                          <a:latin typeface="Times New Roman"/>
                          <a:cs typeface="Times New Roman"/>
                        </a:rPr>
                        <a:t> </a:t>
                      </a:r>
                      <a:r>
                        <a:rPr sz="1200" spc="-5" dirty="0">
                          <a:latin typeface="Times New Roman"/>
                          <a:cs typeface="Times New Roman"/>
                        </a:rPr>
                        <a:t>place</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280796">
                <a:tc>
                  <a:txBody>
                    <a:bodyPr/>
                    <a:lstStyle/>
                    <a:p>
                      <a:pPr marL="25400">
                        <a:lnSpc>
                          <a:spcPct val="100000"/>
                        </a:lnSpc>
                        <a:spcBef>
                          <a:spcPts val="325"/>
                        </a:spcBef>
                      </a:pPr>
                      <a:r>
                        <a:rPr sz="1200" spc="-5" dirty="0">
                          <a:latin typeface="Times New Roman"/>
                          <a:cs typeface="Times New Roman"/>
                        </a:rPr>
                        <a:t>TRUNC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412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325"/>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number of </a:t>
                      </a:r>
                      <a:r>
                        <a:rPr sz="1200" spc="-5" dirty="0">
                          <a:latin typeface="Times New Roman"/>
                          <a:cs typeface="Times New Roman"/>
                        </a:rPr>
                        <a:t>decimal places, default </a:t>
                      </a:r>
                      <a:r>
                        <a:rPr sz="1200" dirty="0">
                          <a:latin typeface="Times New Roman"/>
                          <a:cs typeface="Times New Roman"/>
                        </a:rPr>
                        <a:t>0</a:t>
                      </a:r>
                      <a:endParaRPr sz="1200">
                        <a:latin typeface="Times New Roman"/>
                        <a:cs typeface="Times New Roman"/>
                      </a:endParaRPr>
                    </a:p>
                  </a:txBody>
                  <a:tcPr marL="0" marR="0" marT="412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325"/>
                        </a:spcBef>
                      </a:pPr>
                      <a:r>
                        <a:rPr sz="1200" dirty="0">
                          <a:latin typeface="Times New Roman"/>
                          <a:cs typeface="Times New Roman"/>
                        </a:rPr>
                        <a:t>m </a:t>
                      </a:r>
                      <a:r>
                        <a:rPr sz="1200" spc="-5" dirty="0">
                          <a:latin typeface="Times New Roman"/>
                          <a:cs typeface="Times New Roman"/>
                        </a:rPr>
                        <a:t>truncated </a:t>
                      </a:r>
                      <a:r>
                        <a:rPr sz="1200" dirty="0">
                          <a:latin typeface="Times New Roman"/>
                          <a:cs typeface="Times New Roman"/>
                        </a:rPr>
                        <a:t>to the nth </a:t>
                      </a:r>
                      <a:r>
                        <a:rPr sz="1200" spc="-5" dirty="0">
                          <a:latin typeface="Times New Roman"/>
                          <a:cs typeface="Times New Roman"/>
                        </a:rPr>
                        <a:t>decimal place</a:t>
                      </a:r>
                      <a:endParaRPr sz="1200">
                        <a:latin typeface="Times New Roman"/>
                        <a:cs typeface="Times New Roman"/>
                      </a:endParaRPr>
                    </a:p>
                  </a:txBody>
                  <a:tcPr marL="0" marR="0" marT="412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231648">
                <a:tc>
                  <a:txBody>
                    <a:bodyPr/>
                    <a:lstStyle/>
                    <a:p>
                      <a:pPr marL="25400">
                        <a:lnSpc>
                          <a:spcPct val="100000"/>
                        </a:lnSpc>
                        <a:spcBef>
                          <a:spcPts val="130"/>
                        </a:spcBef>
                      </a:pPr>
                      <a:r>
                        <a:rPr sz="1200" spc="-10" dirty="0">
                          <a:latin typeface="Times New Roman"/>
                          <a:cs typeface="Times New Roman"/>
                        </a:rPr>
                        <a:t>SIN </a:t>
                      </a:r>
                      <a:r>
                        <a:rPr sz="1200" dirty="0">
                          <a:latin typeface="Times New Roman"/>
                          <a:cs typeface="Times New Roman"/>
                        </a:rPr>
                        <a:t>( n )</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sine</a:t>
                      </a:r>
                      <a:r>
                        <a:rPr sz="1200" spc="-5" dirty="0">
                          <a:latin typeface="Times New Roman"/>
                          <a:cs typeface="Times New Roman"/>
                        </a:rPr>
                        <a:t>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r h="233172">
                <a:tc>
                  <a:txBody>
                    <a:bodyPr/>
                    <a:lstStyle/>
                    <a:p>
                      <a:pPr marL="25400">
                        <a:lnSpc>
                          <a:spcPct val="100000"/>
                        </a:lnSpc>
                        <a:spcBef>
                          <a:spcPts val="145"/>
                        </a:spcBef>
                      </a:pPr>
                      <a:r>
                        <a:rPr sz="1200" spc="-5" dirty="0">
                          <a:latin typeface="Times New Roman"/>
                          <a:cs typeface="Times New Roman"/>
                        </a:rPr>
                        <a:t>COS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cosine (n)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7"/>
                  </a:ext>
                </a:extLst>
              </a:tr>
              <a:tr h="231647">
                <a:tc>
                  <a:txBody>
                    <a:bodyPr/>
                    <a:lstStyle/>
                    <a:p>
                      <a:pPr marL="25400">
                        <a:lnSpc>
                          <a:spcPct val="100000"/>
                        </a:lnSpc>
                        <a:spcBef>
                          <a:spcPts val="130"/>
                        </a:spcBef>
                      </a:pPr>
                      <a:r>
                        <a:rPr sz="1200" spc="-5" dirty="0">
                          <a:latin typeface="Times New Roman"/>
                          <a:cs typeface="Times New Roman"/>
                        </a:rPr>
                        <a:t>TAN </a:t>
                      </a:r>
                      <a:r>
                        <a:rPr sz="1200" dirty="0">
                          <a:latin typeface="Times New Roman"/>
                          <a:cs typeface="Times New Roman"/>
                        </a:rPr>
                        <a:t>(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tan</a:t>
                      </a:r>
                      <a:r>
                        <a:rPr sz="1200" spc="-5" dirty="0">
                          <a:latin typeface="Times New Roman"/>
                          <a:cs typeface="Times New Roman"/>
                        </a:rPr>
                        <a:t>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8"/>
                  </a:ext>
                </a:extLst>
              </a:tr>
              <a:tr h="233172">
                <a:tc>
                  <a:txBody>
                    <a:bodyPr/>
                    <a:lstStyle/>
                    <a:p>
                      <a:pPr marL="25400">
                        <a:lnSpc>
                          <a:spcPct val="100000"/>
                        </a:lnSpc>
                        <a:spcBef>
                          <a:spcPts val="140"/>
                        </a:spcBef>
                      </a:pPr>
                      <a:r>
                        <a:rPr sz="1200" spc="-5" dirty="0">
                          <a:latin typeface="Times New Roman"/>
                          <a:cs typeface="Times New Roman"/>
                        </a:rPr>
                        <a:t>ASIN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a:t>
                      </a:r>
                      <a:r>
                        <a:rPr sz="1200" spc="-5" dirty="0">
                          <a:latin typeface="Times New Roman"/>
                          <a:cs typeface="Times New Roman"/>
                        </a:rPr>
                        <a:t>is </a:t>
                      </a:r>
                      <a:r>
                        <a:rPr sz="1200" dirty="0">
                          <a:latin typeface="Times New Roman"/>
                          <a:cs typeface="Times New Roman"/>
                        </a:rPr>
                        <a:t>in the </a:t>
                      </a:r>
                      <a:r>
                        <a:rPr sz="1200" spc="-5" dirty="0">
                          <a:latin typeface="Times New Roman"/>
                          <a:cs typeface="Times New Roman"/>
                        </a:rPr>
                        <a:t>range -1 </a:t>
                      </a:r>
                      <a:r>
                        <a:rPr sz="1200" dirty="0">
                          <a:latin typeface="Times New Roman"/>
                          <a:cs typeface="Times New Roman"/>
                        </a:rPr>
                        <a:t>to +1</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arc </a:t>
                      </a:r>
                      <a:r>
                        <a:rPr sz="1200" dirty="0">
                          <a:latin typeface="Times New Roman"/>
                          <a:cs typeface="Times New Roman"/>
                        </a:rPr>
                        <a:t>sine of n in the range </a:t>
                      </a:r>
                      <a:r>
                        <a:rPr sz="1200" spc="-5" dirty="0">
                          <a:latin typeface="Times New Roman"/>
                          <a:cs typeface="Times New Roman"/>
                        </a:rPr>
                        <a:t>-π/2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+π/2</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9"/>
                  </a:ext>
                </a:extLst>
              </a:tr>
              <a:tr h="231648">
                <a:tc>
                  <a:txBody>
                    <a:bodyPr/>
                    <a:lstStyle/>
                    <a:p>
                      <a:pPr marL="25400">
                        <a:lnSpc>
                          <a:spcPct val="100000"/>
                        </a:lnSpc>
                        <a:spcBef>
                          <a:spcPts val="130"/>
                        </a:spcBef>
                      </a:pPr>
                      <a:r>
                        <a:rPr sz="1200" spc="-5" dirty="0">
                          <a:latin typeface="Times New Roman"/>
                          <a:cs typeface="Times New Roman"/>
                        </a:rPr>
                        <a:t>ACOS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5" dirty="0">
                          <a:latin typeface="Times New Roman"/>
                          <a:cs typeface="Times New Roman"/>
                        </a:rPr>
                        <a:t>is </a:t>
                      </a:r>
                      <a:r>
                        <a:rPr sz="1200" dirty="0">
                          <a:latin typeface="Times New Roman"/>
                          <a:cs typeface="Times New Roman"/>
                        </a:rPr>
                        <a:t>in the </a:t>
                      </a:r>
                      <a:r>
                        <a:rPr sz="1200" spc="-5" dirty="0">
                          <a:latin typeface="Times New Roman"/>
                          <a:cs typeface="Times New Roman"/>
                        </a:rPr>
                        <a:t>range -1 </a:t>
                      </a:r>
                      <a:r>
                        <a:rPr sz="1200" dirty="0">
                          <a:latin typeface="Times New Roman"/>
                          <a:cs typeface="Times New Roman"/>
                        </a:rPr>
                        <a:t>to +1</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arc </a:t>
                      </a:r>
                      <a:r>
                        <a:rPr sz="1200" dirty="0">
                          <a:latin typeface="Times New Roman"/>
                          <a:cs typeface="Times New Roman"/>
                        </a:rPr>
                        <a:t>cosine of n in the range 0 to</a:t>
                      </a:r>
                      <a:r>
                        <a:rPr sz="1200" spc="-55" dirty="0">
                          <a:latin typeface="Times New Roman"/>
                          <a:cs typeface="Times New Roman"/>
                        </a:rPr>
                        <a:t> </a:t>
                      </a:r>
                      <a:r>
                        <a:rPr sz="1200" dirty="0">
                          <a:latin typeface="Times New Roman"/>
                          <a:cs typeface="Times New Roman"/>
                        </a:rPr>
                        <a:t>π</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0"/>
                  </a:ext>
                </a:extLst>
              </a:tr>
              <a:tr h="233426">
                <a:tc>
                  <a:txBody>
                    <a:bodyPr/>
                    <a:lstStyle/>
                    <a:p>
                      <a:pPr marL="25400">
                        <a:lnSpc>
                          <a:spcPct val="100000"/>
                        </a:lnSpc>
                        <a:spcBef>
                          <a:spcPts val="145"/>
                        </a:spcBef>
                      </a:pPr>
                      <a:r>
                        <a:rPr sz="1200" spc="-5" dirty="0">
                          <a:latin typeface="Times New Roman"/>
                          <a:cs typeface="Times New Roman"/>
                        </a:rPr>
                        <a:t>ATAN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5" dirty="0">
                          <a:latin typeface="Times New Roman"/>
                          <a:cs typeface="Times New Roman"/>
                        </a:rPr>
                        <a:t>is unbounded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arc </a:t>
                      </a:r>
                      <a:r>
                        <a:rPr sz="1200" dirty="0">
                          <a:latin typeface="Times New Roman"/>
                          <a:cs typeface="Times New Roman"/>
                        </a:rPr>
                        <a:t>tangent of n in the range </a:t>
                      </a:r>
                      <a:r>
                        <a:rPr sz="1200" spc="-5" dirty="0">
                          <a:latin typeface="Times New Roman"/>
                          <a:cs typeface="Times New Roman"/>
                        </a:rPr>
                        <a:t>-π/2 </a:t>
                      </a:r>
                      <a:r>
                        <a:rPr sz="1200" dirty="0">
                          <a:latin typeface="Times New Roman"/>
                          <a:cs typeface="Times New Roman"/>
                        </a:rPr>
                        <a:t>to +</a:t>
                      </a:r>
                      <a:r>
                        <a:rPr sz="1200" spc="-75" dirty="0">
                          <a:latin typeface="Times New Roman"/>
                          <a:cs typeface="Times New Roman"/>
                        </a:rPr>
                        <a:t> </a:t>
                      </a:r>
                      <a:r>
                        <a:rPr sz="1200" dirty="0">
                          <a:latin typeface="Times New Roman"/>
                          <a:cs typeface="Times New Roman"/>
                        </a:rPr>
                        <a:t>π/2</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1"/>
                  </a:ext>
                </a:extLst>
              </a:tr>
              <a:tr h="231648">
                <a:tc>
                  <a:txBody>
                    <a:bodyPr/>
                    <a:lstStyle/>
                    <a:p>
                      <a:pPr marL="25400">
                        <a:lnSpc>
                          <a:spcPct val="100000"/>
                        </a:lnSpc>
                        <a:spcBef>
                          <a:spcPts val="130"/>
                        </a:spcBef>
                      </a:pPr>
                      <a:r>
                        <a:rPr sz="1200" spc="-10" dirty="0">
                          <a:latin typeface="Times New Roman"/>
                          <a:cs typeface="Times New Roman"/>
                        </a:rPr>
                        <a:t>SINH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hyperbolic </a:t>
                      </a:r>
                      <a:r>
                        <a:rPr sz="1200" dirty="0">
                          <a:latin typeface="Times New Roman"/>
                          <a:cs typeface="Times New Roman"/>
                        </a:rPr>
                        <a:t>sine of</a:t>
                      </a:r>
                      <a:r>
                        <a:rPr sz="1200" spc="-1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2"/>
                  </a:ext>
                </a:extLst>
              </a:tr>
              <a:tr h="233171">
                <a:tc>
                  <a:txBody>
                    <a:bodyPr/>
                    <a:lstStyle/>
                    <a:p>
                      <a:pPr marL="25400">
                        <a:lnSpc>
                          <a:spcPct val="100000"/>
                        </a:lnSpc>
                        <a:spcBef>
                          <a:spcPts val="145"/>
                        </a:spcBef>
                      </a:pPr>
                      <a:r>
                        <a:rPr sz="1200" spc="-5" dirty="0">
                          <a:latin typeface="Times New Roman"/>
                          <a:cs typeface="Times New Roman"/>
                        </a:rPr>
                        <a:t>COSH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hyperbolic cosine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3"/>
                  </a:ext>
                </a:extLst>
              </a:tr>
              <a:tr h="231648">
                <a:tc>
                  <a:txBody>
                    <a:bodyPr/>
                    <a:lstStyle/>
                    <a:p>
                      <a:pPr marL="25400">
                        <a:lnSpc>
                          <a:spcPct val="100000"/>
                        </a:lnSpc>
                        <a:spcBef>
                          <a:spcPts val="130"/>
                        </a:spcBef>
                      </a:pPr>
                      <a:r>
                        <a:rPr sz="1200" spc="-5" dirty="0">
                          <a:latin typeface="Times New Roman"/>
                          <a:cs typeface="Times New Roman"/>
                        </a:rPr>
                        <a:t>TANH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hyperbolic tangent </a:t>
                      </a:r>
                      <a:r>
                        <a:rPr sz="1200" dirty="0">
                          <a:latin typeface="Times New Roman"/>
                          <a:cs typeface="Times New Roman"/>
                        </a:rPr>
                        <a:t>of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4"/>
                  </a:ext>
                </a:extLst>
              </a:tr>
              <a:tr h="233171">
                <a:tc>
                  <a:txBody>
                    <a:bodyPr/>
                    <a:lstStyle/>
                    <a:p>
                      <a:pPr marL="25400">
                        <a:lnSpc>
                          <a:spcPct val="100000"/>
                        </a:lnSpc>
                        <a:spcBef>
                          <a:spcPts val="140"/>
                        </a:spcBef>
                      </a:pPr>
                      <a:r>
                        <a:rPr sz="1200" spc="-5" dirty="0">
                          <a:latin typeface="Times New Roman"/>
                          <a:cs typeface="Times New Roman"/>
                        </a:rPr>
                        <a:t>SQRT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positive </a:t>
                      </a:r>
                      <a:r>
                        <a:rPr sz="1200" spc="-5" dirty="0">
                          <a:latin typeface="Times New Roman"/>
                          <a:cs typeface="Times New Roman"/>
                        </a:rPr>
                        <a:t>square </a:t>
                      </a:r>
                      <a:r>
                        <a:rPr sz="1200" dirty="0">
                          <a:latin typeface="Times New Roman"/>
                          <a:cs typeface="Times New Roman"/>
                        </a:rPr>
                        <a:t>root of</a:t>
                      </a:r>
                      <a:r>
                        <a:rPr sz="1200" spc="-2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5"/>
                  </a:ext>
                </a:extLst>
              </a:tr>
              <a:tr h="231648">
                <a:tc>
                  <a:txBody>
                    <a:bodyPr/>
                    <a:lstStyle/>
                    <a:p>
                      <a:pPr marL="25400">
                        <a:lnSpc>
                          <a:spcPct val="100000"/>
                        </a:lnSpc>
                        <a:spcBef>
                          <a:spcPts val="130"/>
                        </a:spcBef>
                      </a:pPr>
                      <a:r>
                        <a:rPr sz="1200" spc="-5" dirty="0">
                          <a:latin typeface="Times New Roman"/>
                          <a:cs typeface="Times New Roman"/>
                        </a:rPr>
                        <a:t>EXP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e </a:t>
                      </a:r>
                      <a:r>
                        <a:rPr sz="1200" spc="-5" dirty="0">
                          <a:latin typeface="Times New Roman"/>
                          <a:cs typeface="Times New Roman"/>
                        </a:rPr>
                        <a:t>raised </a:t>
                      </a:r>
                      <a:r>
                        <a:rPr sz="1200" dirty="0">
                          <a:latin typeface="Times New Roman"/>
                          <a:cs typeface="Times New Roman"/>
                        </a:rPr>
                        <a:t>to the power</a:t>
                      </a:r>
                      <a:r>
                        <a:rPr sz="1200" spc="-2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6"/>
                  </a:ext>
                </a:extLst>
              </a:tr>
              <a:tr h="233171">
                <a:tc>
                  <a:txBody>
                    <a:bodyPr/>
                    <a:lstStyle/>
                    <a:p>
                      <a:pPr marL="25400">
                        <a:lnSpc>
                          <a:spcPct val="100000"/>
                        </a:lnSpc>
                        <a:spcBef>
                          <a:spcPts val="140"/>
                        </a:spcBef>
                      </a:pPr>
                      <a:r>
                        <a:rPr sz="1200" spc="-5" dirty="0">
                          <a:latin typeface="Times New Roman"/>
                          <a:cs typeface="Times New Roman"/>
                        </a:rPr>
                        <a:t>LN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&gt;</a:t>
                      </a:r>
                      <a:r>
                        <a:rPr sz="1200" spc="-1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natural logarithm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7"/>
                  </a:ext>
                </a:extLst>
              </a:tr>
              <a:tr h="274701">
                <a:tc>
                  <a:txBody>
                    <a:bodyPr/>
                    <a:lstStyle/>
                    <a:p>
                      <a:pPr marL="25400">
                        <a:lnSpc>
                          <a:spcPct val="100000"/>
                        </a:lnSpc>
                        <a:spcBef>
                          <a:spcPts val="300"/>
                        </a:spcBef>
                      </a:pPr>
                      <a:r>
                        <a:rPr sz="1200" spc="-5" dirty="0">
                          <a:latin typeface="Times New Roman"/>
                          <a:cs typeface="Times New Roman"/>
                        </a:rPr>
                        <a:t>LOG </a:t>
                      </a:r>
                      <a:r>
                        <a:rPr sz="1200" dirty="0">
                          <a:latin typeface="Times New Roman"/>
                          <a:cs typeface="Times New Roman"/>
                        </a:rPr>
                        <a:t>( n2, n1</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810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300"/>
                        </a:spcBef>
                      </a:pPr>
                      <a:r>
                        <a:rPr sz="1200" spc="-5" dirty="0">
                          <a:latin typeface="Times New Roman"/>
                          <a:cs typeface="Times New Roman"/>
                        </a:rPr>
                        <a:t>base </a:t>
                      </a:r>
                      <a:r>
                        <a:rPr sz="1200" dirty="0">
                          <a:latin typeface="Times New Roman"/>
                          <a:cs typeface="Times New Roman"/>
                        </a:rPr>
                        <a:t>n2 </a:t>
                      </a:r>
                      <a:r>
                        <a:rPr sz="1200" spc="-5" dirty="0">
                          <a:latin typeface="Times New Roman"/>
                          <a:cs typeface="Times New Roman"/>
                        </a:rPr>
                        <a:t>any </a:t>
                      </a:r>
                      <a:r>
                        <a:rPr sz="1200" dirty="0">
                          <a:latin typeface="Times New Roman"/>
                          <a:cs typeface="Times New Roman"/>
                        </a:rPr>
                        <a:t>positive value other than 0 or 1, n1 any positive</a:t>
                      </a:r>
                      <a:r>
                        <a:rPr sz="1200" spc="-6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381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300"/>
                        </a:spcBef>
                      </a:pPr>
                      <a:r>
                        <a:rPr sz="1200" spc="-5" dirty="0">
                          <a:latin typeface="Times New Roman"/>
                          <a:cs typeface="Times New Roman"/>
                        </a:rPr>
                        <a:t>logarithm </a:t>
                      </a:r>
                      <a:r>
                        <a:rPr sz="1200" dirty="0">
                          <a:latin typeface="Times New Roman"/>
                          <a:cs typeface="Times New Roman"/>
                        </a:rPr>
                        <a:t>of n1, </a:t>
                      </a:r>
                      <a:r>
                        <a:rPr sz="1200" spc="-5" dirty="0">
                          <a:latin typeface="Times New Roman"/>
                          <a:cs typeface="Times New Roman"/>
                        </a:rPr>
                        <a:t>base</a:t>
                      </a:r>
                      <a:r>
                        <a:rPr sz="1200" spc="-10" dirty="0">
                          <a:latin typeface="Times New Roman"/>
                          <a:cs typeface="Times New Roman"/>
                        </a:rPr>
                        <a:t> </a:t>
                      </a:r>
                      <a:r>
                        <a:rPr sz="1200" dirty="0">
                          <a:latin typeface="Times New Roman"/>
                          <a:cs typeface="Times New Roman"/>
                        </a:rPr>
                        <a:t>n2</a:t>
                      </a:r>
                      <a:endParaRPr sz="1200">
                        <a:latin typeface="Times New Roman"/>
                        <a:cs typeface="Times New Roman"/>
                      </a:endParaRPr>
                    </a:p>
                  </a:txBody>
                  <a:tcPr marL="0" marR="0" marT="381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8"/>
                  </a:ext>
                </a:extLst>
              </a:tr>
              <a:tr h="231597">
                <a:tc>
                  <a:txBody>
                    <a:bodyPr/>
                    <a:lstStyle/>
                    <a:p>
                      <a:pPr marL="25400">
                        <a:lnSpc>
                          <a:spcPct val="100000"/>
                        </a:lnSpc>
                        <a:spcBef>
                          <a:spcPts val="130"/>
                        </a:spcBef>
                      </a:pPr>
                      <a:r>
                        <a:rPr sz="1200" spc="-5" dirty="0">
                          <a:latin typeface="Times New Roman"/>
                          <a:cs typeface="Times New Roman"/>
                        </a:rPr>
                        <a:t>CEIL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smallest </a:t>
                      </a:r>
                      <a:r>
                        <a:rPr sz="1200" spc="-5" dirty="0">
                          <a:latin typeface="Times New Roman"/>
                          <a:cs typeface="Times New Roman"/>
                        </a:rPr>
                        <a:t>integer greater </a:t>
                      </a:r>
                      <a:r>
                        <a:rPr sz="1200" dirty="0">
                          <a:latin typeface="Times New Roman"/>
                          <a:cs typeface="Times New Roman"/>
                        </a:rPr>
                        <a:t>than or </a:t>
                      </a:r>
                      <a:r>
                        <a:rPr sz="1200" spc="-5" dirty="0">
                          <a:latin typeface="Times New Roman"/>
                          <a:cs typeface="Times New Roman"/>
                        </a:rPr>
                        <a:t>equal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9"/>
                  </a:ext>
                </a:extLst>
              </a:tr>
              <a:tr h="233172">
                <a:tc>
                  <a:txBody>
                    <a:bodyPr/>
                    <a:lstStyle/>
                    <a:p>
                      <a:pPr marL="25400">
                        <a:lnSpc>
                          <a:spcPct val="100000"/>
                        </a:lnSpc>
                        <a:spcBef>
                          <a:spcPts val="145"/>
                        </a:spcBef>
                      </a:pPr>
                      <a:r>
                        <a:rPr sz="1200" spc="-5" dirty="0">
                          <a:latin typeface="Times New Roman"/>
                          <a:cs typeface="Times New Roman"/>
                        </a:rPr>
                        <a:t>FLOOR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greatest </a:t>
                      </a:r>
                      <a:r>
                        <a:rPr sz="1200" dirty="0">
                          <a:latin typeface="Times New Roman"/>
                          <a:cs typeface="Times New Roman"/>
                        </a:rPr>
                        <a:t>integer </a:t>
                      </a:r>
                      <a:r>
                        <a:rPr sz="1200" spc="-5" dirty="0">
                          <a:latin typeface="Times New Roman"/>
                          <a:cs typeface="Times New Roman"/>
                        </a:rPr>
                        <a:t>smaller </a:t>
                      </a:r>
                      <a:r>
                        <a:rPr sz="1200" dirty="0">
                          <a:latin typeface="Times New Roman"/>
                          <a:cs typeface="Times New Roman"/>
                        </a:rPr>
                        <a:t>than or </a:t>
                      </a:r>
                      <a:r>
                        <a:rPr sz="1200" spc="-5" dirty="0">
                          <a:latin typeface="Times New Roman"/>
                          <a:cs typeface="Times New Roman"/>
                        </a:rPr>
                        <a:t>equal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20"/>
                  </a:ext>
                </a:extLst>
              </a:tr>
              <a:tr h="232410">
                <a:tc>
                  <a:txBody>
                    <a:bodyPr/>
                    <a:lstStyle/>
                    <a:p>
                      <a:pPr marL="25400">
                        <a:lnSpc>
                          <a:spcPct val="100000"/>
                        </a:lnSpc>
                        <a:spcBef>
                          <a:spcPts val="130"/>
                        </a:spcBef>
                      </a:pPr>
                      <a:r>
                        <a:rPr sz="1200" spc="-10" dirty="0">
                          <a:latin typeface="Times New Roman"/>
                          <a:cs typeface="Times New Roman"/>
                        </a:rPr>
                        <a:t>SIGN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-1 </a:t>
                      </a:r>
                      <a:r>
                        <a:rPr sz="1200" dirty="0">
                          <a:latin typeface="Times New Roman"/>
                          <a:cs typeface="Times New Roman"/>
                        </a:rPr>
                        <a:t>if n &lt; 0, 0 if n = 0, </a:t>
                      </a:r>
                      <a:r>
                        <a:rPr sz="1200" spc="-5" dirty="0">
                          <a:latin typeface="Times New Roman"/>
                          <a:cs typeface="Times New Roman"/>
                        </a:rPr>
                        <a:t>and </a:t>
                      </a:r>
                      <a:r>
                        <a:rPr sz="1200" dirty="0">
                          <a:latin typeface="Times New Roman"/>
                          <a:cs typeface="Times New Roman"/>
                        </a:rPr>
                        <a:t>1 if n &gt;</a:t>
                      </a:r>
                      <a:r>
                        <a:rPr sz="1200" spc="-5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21"/>
                  </a:ext>
                </a:extLst>
              </a:tr>
            </a:tbl>
          </a:graphicData>
        </a:graphic>
      </p:graphicFrame>
    </p:spTree>
    <p:extLst>
      <p:ext uri="{BB962C8B-B14F-4D97-AF65-F5344CB8AC3E}">
        <p14:creationId xmlns:p14="http://schemas.microsoft.com/office/powerpoint/2010/main" xmlns="" val="3244859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385063"/>
            <a:ext cx="611505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00"/>
                </a:solidFill>
                <a:latin typeface="Times New Roman"/>
                <a:cs typeface="Times New Roman"/>
              </a:rPr>
              <a:t>Here are some examples of the use of some of these numeric</a:t>
            </a:r>
            <a:r>
              <a:rPr sz="1600" b="1" spc="105" dirty="0">
                <a:solidFill>
                  <a:srgbClr val="000000"/>
                </a:solidFill>
                <a:latin typeface="Times New Roman"/>
                <a:cs typeface="Times New Roman"/>
              </a:rPr>
              <a:t> </a:t>
            </a:r>
            <a:r>
              <a:rPr sz="1600" b="1" spc="-5" dirty="0">
                <a:solidFill>
                  <a:srgbClr val="000000"/>
                </a:solidFill>
                <a:latin typeface="Times New Roman"/>
                <a:cs typeface="Times New Roman"/>
              </a:rPr>
              <a:t>functions:</a:t>
            </a:r>
            <a:endParaRPr sz="1600">
              <a:latin typeface="Times New Roman"/>
              <a:cs typeface="Times New Roman"/>
            </a:endParaRPr>
          </a:p>
        </p:txBody>
      </p:sp>
      <p:sp>
        <p:nvSpPr>
          <p:cNvPr id="3" name="object 3"/>
          <p:cNvSpPr txBox="1"/>
          <p:nvPr/>
        </p:nvSpPr>
        <p:spPr>
          <a:xfrm>
            <a:off x="318008" y="2548255"/>
            <a:ext cx="4939792" cy="696595"/>
          </a:xfrm>
          <a:prstGeom prst="rect">
            <a:avLst/>
          </a:prstGeom>
        </p:spPr>
        <p:txBody>
          <a:bodyPr vert="horz" wrap="square" lIns="0" tIns="13335" rIns="0" bIns="0" rtlCol="0">
            <a:spAutoFit/>
          </a:bodyPr>
          <a:lstStyle/>
          <a:p>
            <a:pPr marL="584200" indent="-571500">
              <a:lnSpc>
                <a:spcPct val="100000"/>
              </a:lnSpc>
              <a:spcBef>
                <a:spcPts val="105"/>
              </a:spcBef>
              <a:buFont typeface="Arial" panose="020B0604020202020204" pitchFamily="34" charset="0"/>
              <a:buChar char="•"/>
            </a:pPr>
            <a:r>
              <a:rPr lang="en-US" sz="4400" spc="-80" dirty="0">
                <a:solidFill>
                  <a:srgbClr val="675E46"/>
                </a:solidFill>
                <a:latin typeface="Caladea"/>
                <a:cs typeface="Caladea"/>
              </a:rPr>
              <a:t> </a:t>
            </a:r>
            <a:r>
              <a:rPr lang="en-US" sz="3200" spc="-80" dirty="0">
                <a:latin typeface="Arial" panose="020B0604020202020204" pitchFamily="34" charset="0"/>
                <a:cs typeface="Arial" panose="020B0604020202020204" pitchFamily="34" charset="0"/>
              </a:rPr>
              <a:t>String </a:t>
            </a:r>
            <a:r>
              <a:rPr sz="3200" spc="-80" dirty="0">
                <a:latin typeface="Arial" panose="020B0604020202020204" pitchFamily="34" charset="0"/>
                <a:cs typeface="Arial" panose="020B0604020202020204" pitchFamily="34" charset="0"/>
              </a:rPr>
              <a:t>Functions</a:t>
            </a:r>
            <a:endParaRPr sz="3200" dirty="0">
              <a:latin typeface="Arial" panose="020B0604020202020204" pitchFamily="34" charset="0"/>
              <a:cs typeface="Arial" panose="020B0604020202020204" pitchFamily="34" charset="0"/>
            </a:endParaRPr>
          </a:p>
        </p:txBody>
      </p:sp>
      <p:graphicFrame>
        <p:nvGraphicFramePr>
          <p:cNvPr id="4" name="object 4"/>
          <p:cNvGraphicFramePr>
            <a:graphicFrameLocks noGrp="1"/>
          </p:cNvGraphicFramePr>
          <p:nvPr/>
        </p:nvGraphicFramePr>
        <p:xfrm>
          <a:off x="300227" y="3436492"/>
          <a:ext cx="8302625" cy="2967809"/>
        </p:xfrm>
        <a:graphic>
          <a:graphicData uri="http://schemas.openxmlformats.org/drawingml/2006/table">
            <a:tbl>
              <a:tblPr firstRow="1" bandRow="1">
                <a:tableStyleId>{2D5ABB26-0587-4C30-8999-92F81FD0307C}</a:tableStyleId>
              </a:tblPr>
              <a:tblGrid>
                <a:gridCol w="1685925">
                  <a:extLst>
                    <a:ext uri="{9D8B030D-6E8A-4147-A177-3AD203B41FA5}">
                      <a16:colId xmlns:a16="http://schemas.microsoft.com/office/drawing/2014/main" xmlns="" val="20000"/>
                    </a:ext>
                  </a:extLst>
                </a:gridCol>
                <a:gridCol w="3486785">
                  <a:extLst>
                    <a:ext uri="{9D8B030D-6E8A-4147-A177-3AD203B41FA5}">
                      <a16:colId xmlns:a16="http://schemas.microsoft.com/office/drawing/2014/main" xmlns="" val="20001"/>
                    </a:ext>
                  </a:extLst>
                </a:gridCol>
                <a:gridCol w="3129915">
                  <a:extLst>
                    <a:ext uri="{9D8B030D-6E8A-4147-A177-3AD203B41FA5}">
                      <a16:colId xmlns:a16="http://schemas.microsoft.com/office/drawing/2014/main" xmlns="" val="20002"/>
                    </a:ext>
                  </a:extLst>
                </a:gridCol>
              </a:tblGrid>
              <a:tr h="232410">
                <a:tc>
                  <a:txBody>
                    <a:bodyPr/>
                    <a:lstStyle/>
                    <a:p>
                      <a:pPr marL="548640">
                        <a:lnSpc>
                          <a:spcPct val="100000"/>
                        </a:lnSpc>
                        <a:spcBef>
                          <a:spcPts val="135"/>
                        </a:spcBef>
                      </a:pPr>
                      <a:r>
                        <a:rPr sz="1200" b="1" spc="-5" dirty="0">
                          <a:latin typeface="Times New Roman"/>
                          <a:cs typeface="Times New Roman"/>
                        </a:rPr>
                        <a:t>Function</a:t>
                      </a:r>
                      <a:endParaRPr sz="1200" dirty="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1270" algn="ctr">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407162">
                <a:tc>
                  <a:txBody>
                    <a:bodyPr/>
                    <a:lstStyle/>
                    <a:p>
                      <a:pPr marL="25400">
                        <a:lnSpc>
                          <a:spcPct val="100000"/>
                        </a:lnSpc>
                        <a:spcBef>
                          <a:spcPts val="830"/>
                        </a:spcBef>
                      </a:pPr>
                      <a:r>
                        <a:rPr sz="1200" spc="-5" dirty="0">
                          <a:latin typeface="Times New Roman"/>
                          <a:cs typeface="Times New Roman"/>
                        </a:rPr>
                        <a:t>INITCAP </a:t>
                      </a:r>
                      <a:r>
                        <a:rPr sz="1200" dirty="0">
                          <a:latin typeface="Times New Roman"/>
                          <a:cs typeface="Times New Roman"/>
                        </a:rPr>
                        <a:t>( </a:t>
                      </a:r>
                      <a:r>
                        <a:rPr sz="1200" spc="-5" dirty="0">
                          <a:latin typeface="Times New Roman"/>
                          <a:cs typeface="Times New Roman"/>
                        </a:rPr>
                        <a:t>s</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40970">
                        <a:lnSpc>
                          <a:spcPts val="1380"/>
                        </a:lnSpc>
                        <a:spcBef>
                          <a:spcPts val="240"/>
                        </a:spcBef>
                      </a:pPr>
                      <a:r>
                        <a:rPr sz="1200" spc="-5" dirty="0">
                          <a:latin typeface="Times New Roman"/>
                          <a:cs typeface="Times New Roman"/>
                        </a:rPr>
                        <a:t>First letter </a:t>
                      </a:r>
                      <a:r>
                        <a:rPr sz="1200" dirty="0">
                          <a:latin typeface="Times New Roman"/>
                          <a:cs typeface="Times New Roman"/>
                        </a:rPr>
                        <a:t>of </a:t>
                      </a:r>
                      <a:r>
                        <a:rPr sz="1200" spc="-5" dirty="0">
                          <a:latin typeface="Times New Roman"/>
                          <a:cs typeface="Times New Roman"/>
                        </a:rPr>
                        <a:t>each word </a:t>
                      </a:r>
                      <a:r>
                        <a:rPr sz="1200" dirty="0">
                          <a:latin typeface="Times New Roman"/>
                          <a:cs typeface="Times New Roman"/>
                        </a:rPr>
                        <a:t>is </a:t>
                      </a:r>
                      <a:r>
                        <a:rPr sz="1200" spc="-5" dirty="0">
                          <a:latin typeface="Times New Roman"/>
                          <a:cs typeface="Times New Roman"/>
                        </a:rPr>
                        <a:t>changed </a:t>
                      </a:r>
                      <a:r>
                        <a:rPr sz="1200" dirty="0">
                          <a:latin typeface="Times New Roman"/>
                          <a:cs typeface="Times New Roman"/>
                        </a:rPr>
                        <a:t>to uppercase  </a:t>
                      </a:r>
                      <a:r>
                        <a:rPr sz="1200" spc="-5" dirty="0">
                          <a:latin typeface="Times New Roman"/>
                          <a:cs typeface="Times New Roman"/>
                        </a:rPr>
                        <a:t>and all </a:t>
                      </a:r>
                      <a:r>
                        <a:rPr sz="1200" dirty="0">
                          <a:latin typeface="Times New Roman"/>
                          <a:cs typeface="Times New Roman"/>
                        </a:rPr>
                        <a:t>other </a:t>
                      </a:r>
                      <a:r>
                        <a:rPr sz="1200" spc="-5" dirty="0">
                          <a:latin typeface="Times New Roman"/>
                          <a:cs typeface="Times New Roman"/>
                        </a:rPr>
                        <a:t>letters are </a:t>
                      </a:r>
                      <a:r>
                        <a:rPr sz="1200" dirty="0">
                          <a:latin typeface="Times New Roman"/>
                          <a:cs typeface="Times New Roman"/>
                        </a:rPr>
                        <a:t>in </a:t>
                      </a:r>
                      <a:r>
                        <a:rPr sz="1200" spc="-5" dirty="0">
                          <a:latin typeface="Times New Roman"/>
                          <a:cs typeface="Times New Roman"/>
                        </a:rPr>
                        <a:t>lower</a:t>
                      </a:r>
                      <a:r>
                        <a:rPr sz="1200" spc="15" dirty="0">
                          <a:latin typeface="Times New Roman"/>
                          <a:cs typeface="Times New Roman"/>
                        </a:rPr>
                        <a:t> </a:t>
                      </a:r>
                      <a:r>
                        <a:rPr sz="1200" spc="-5" dirty="0">
                          <a:latin typeface="Times New Roman"/>
                          <a:cs typeface="Times New Roman"/>
                        </a:rPr>
                        <a:t>case.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3172">
                <a:tc>
                  <a:txBody>
                    <a:bodyPr/>
                    <a:lstStyle/>
                    <a:p>
                      <a:pPr marL="25400">
                        <a:lnSpc>
                          <a:spcPct val="100000"/>
                        </a:lnSpc>
                        <a:spcBef>
                          <a:spcPts val="140"/>
                        </a:spcBef>
                      </a:pPr>
                      <a:r>
                        <a:rPr sz="1200" spc="-5" dirty="0">
                          <a:latin typeface="Times New Roman"/>
                          <a:cs typeface="Times New Roman"/>
                        </a:rPr>
                        <a:t>LOWER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All letters are changed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lowercase.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231647">
                <a:tc>
                  <a:txBody>
                    <a:bodyPr/>
                    <a:lstStyle/>
                    <a:p>
                      <a:pPr marL="25400">
                        <a:lnSpc>
                          <a:spcPct val="100000"/>
                        </a:lnSpc>
                        <a:spcBef>
                          <a:spcPts val="130"/>
                        </a:spcBef>
                      </a:pPr>
                      <a:r>
                        <a:rPr sz="1200" dirty="0">
                          <a:latin typeface="Times New Roman"/>
                          <a:cs typeface="Times New Roman"/>
                        </a:rPr>
                        <a:t>UPPER ( </a:t>
                      </a:r>
                      <a:r>
                        <a:rPr sz="1200" spc="-5" dirty="0">
                          <a:latin typeface="Times New Roman"/>
                          <a:cs typeface="Times New Roman"/>
                        </a:rPr>
                        <a:t>s</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All letters are changed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uppercase.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233172">
                <a:tc>
                  <a:txBody>
                    <a:bodyPr/>
                    <a:lstStyle/>
                    <a:p>
                      <a:pPr marL="25400">
                        <a:lnSpc>
                          <a:spcPct val="100000"/>
                        </a:lnSpc>
                        <a:spcBef>
                          <a:spcPts val="145"/>
                        </a:spcBef>
                      </a:pPr>
                      <a:r>
                        <a:rPr sz="1200" spc="-5" dirty="0">
                          <a:latin typeface="Times New Roman"/>
                          <a:cs typeface="Times New Roman"/>
                        </a:rPr>
                        <a:t>CONCAT </a:t>
                      </a:r>
                      <a:r>
                        <a:rPr sz="1200" dirty="0">
                          <a:latin typeface="Times New Roman"/>
                          <a:cs typeface="Times New Roman"/>
                        </a:rPr>
                        <a:t>( </a:t>
                      </a:r>
                      <a:r>
                        <a:rPr sz="1200" spc="-5" dirty="0">
                          <a:latin typeface="Times New Roman"/>
                          <a:cs typeface="Times New Roman"/>
                        </a:rPr>
                        <a:t>s1,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s1 and s2 are character</a:t>
                      </a:r>
                      <a:r>
                        <a:rPr sz="1200" spc="20" dirty="0">
                          <a:latin typeface="Times New Roman"/>
                          <a:cs typeface="Times New Roman"/>
                        </a:rPr>
                        <a:t> </a:t>
                      </a:r>
                      <a:r>
                        <a:rPr sz="1200" spc="-5" dirty="0">
                          <a:latin typeface="Times New Roman"/>
                          <a:cs typeface="Times New Roman"/>
                        </a:rPr>
                        <a:t>strings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Concatenation </a:t>
                      </a:r>
                      <a:r>
                        <a:rPr sz="1200" dirty="0">
                          <a:latin typeface="Times New Roman"/>
                          <a:cs typeface="Times New Roman"/>
                        </a:rPr>
                        <a:t>of </a:t>
                      </a:r>
                      <a:r>
                        <a:rPr sz="1200" spc="-5" dirty="0">
                          <a:latin typeface="Times New Roman"/>
                          <a:cs typeface="Times New Roman"/>
                        </a:rPr>
                        <a:t>s1 and s2. Equivalent </a:t>
                      </a:r>
                      <a:r>
                        <a:rPr sz="1200" dirty="0">
                          <a:latin typeface="Times New Roman"/>
                          <a:cs typeface="Times New Roman"/>
                        </a:rPr>
                        <a:t>to </a:t>
                      </a:r>
                      <a:r>
                        <a:rPr sz="1200" i="1" spc="-5" dirty="0">
                          <a:latin typeface="Times New Roman"/>
                          <a:cs typeface="Times New Roman"/>
                        </a:rPr>
                        <a:t>s1 </a:t>
                      </a:r>
                      <a:r>
                        <a:rPr sz="1200" i="1" dirty="0">
                          <a:latin typeface="Times New Roman"/>
                          <a:cs typeface="Times New Roman"/>
                        </a:rPr>
                        <a:t>||</a:t>
                      </a:r>
                      <a:r>
                        <a:rPr sz="1200" i="1" spc="80" dirty="0">
                          <a:latin typeface="Times New Roman"/>
                          <a:cs typeface="Times New Roman"/>
                        </a:rPr>
                        <a:t> </a:t>
                      </a:r>
                      <a:r>
                        <a:rPr sz="1200" i="1" spc="-5" dirty="0">
                          <a:latin typeface="Times New Roman"/>
                          <a:cs typeface="Times New Roman"/>
                        </a:rPr>
                        <a:t>s2</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406907">
                <a:tc>
                  <a:txBody>
                    <a:bodyPr/>
                    <a:lstStyle/>
                    <a:p>
                      <a:pPr marL="25400">
                        <a:lnSpc>
                          <a:spcPct val="100000"/>
                        </a:lnSpc>
                        <a:spcBef>
                          <a:spcPts val="825"/>
                        </a:spcBef>
                      </a:pPr>
                      <a:r>
                        <a:rPr sz="1200" spc="-5" dirty="0">
                          <a:latin typeface="Times New Roman"/>
                          <a:cs typeface="Times New Roman"/>
                        </a:rPr>
                        <a:t>LPAD </a:t>
                      </a:r>
                      <a:r>
                        <a:rPr sz="1200" dirty="0">
                          <a:latin typeface="Times New Roman"/>
                          <a:cs typeface="Times New Roman"/>
                        </a:rPr>
                        <a:t>( </a:t>
                      </a:r>
                      <a:r>
                        <a:rPr sz="1200" spc="-5" dirty="0">
                          <a:latin typeface="Times New Roman"/>
                          <a:cs typeface="Times New Roman"/>
                        </a:rPr>
                        <a:t>s1, </a:t>
                      </a:r>
                      <a:r>
                        <a:rPr sz="1200" dirty="0">
                          <a:latin typeface="Times New Roman"/>
                          <a:cs typeface="Times New Roman"/>
                        </a:rPr>
                        <a:t>n </a:t>
                      </a:r>
                      <a:r>
                        <a:rPr sz="1200" spc="-5" dirty="0">
                          <a:latin typeface="Times New Roman"/>
                          <a:cs typeface="Times New Roman"/>
                        </a:rPr>
                        <a:t>[,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s1 and s2 are character strings and </a:t>
                      </a:r>
                      <a:r>
                        <a:rPr sz="1200" dirty="0">
                          <a:latin typeface="Times New Roman"/>
                          <a:cs typeface="Times New Roman"/>
                        </a:rPr>
                        <a:t>n </a:t>
                      </a:r>
                      <a:r>
                        <a:rPr sz="1200" spc="-5" dirty="0">
                          <a:latin typeface="Times New Roman"/>
                          <a:cs typeface="Times New Roman"/>
                        </a:rPr>
                        <a:t>is an integer</a:t>
                      </a:r>
                      <a:r>
                        <a:rPr sz="1200" spc="1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2880">
                        <a:lnSpc>
                          <a:spcPts val="1380"/>
                        </a:lnSpc>
                        <a:spcBef>
                          <a:spcPts val="225"/>
                        </a:spcBef>
                      </a:pPr>
                      <a:r>
                        <a:rPr sz="1200" spc="-5" dirty="0">
                          <a:latin typeface="Times New Roman"/>
                          <a:cs typeface="Times New Roman"/>
                        </a:rPr>
                        <a:t>Returns s1 </a:t>
                      </a:r>
                      <a:r>
                        <a:rPr sz="1200" dirty="0">
                          <a:latin typeface="Times New Roman"/>
                          <a:cs typeface="Times New Roman"/>
                        </a:rPr>
                        <a:t>right </a:t>
                      </a:r>
                      <a:r>
                        <a:rPr sz="1200" spc="-5" dirty="0">
                          <a:latin typeface="Times New Roman"/>
                          <a:cs typeface="Times New Roman"/>
                        </a:rPr>
                        <a:t>justified and padded </a:t>
                      </a:r>
                      <a:r>
                        <a:rPr sz="1200" dirty="0">
                          <a:latin typeface="Times New Roman"/>
                          <a:cs typeface="Times New Roman"/>
                        </a:rPr>
                        <a:t>left </a:t>
                      </a:r>
                      <a:r>
                        <a:rPr sz="1200" spc="-5" dirty="0">
                          <a:latin typeface="Times New Roman"/>
                          <a:cs typeface="Times New Roman"/>
                        </a:rPr>
                        <a:t>with </a:t>
                      </a:r>
                      <a:r>
                        <a:rPr sz="1200" dirty="0">
                          <a:latin typeface="Times New Roman"/>
                          <a:cs typeface="Times New Roman"/>
                        </a:rPr>
                        <a:t>n  </a:t>
                      </a:r>
                      <a:r>
                        <a:rPr sz="1200" spc="-5" dirty="0">
                          <a:latin typeface="Times New Roman"/>
                          <a:cs typeface="Times New Roman"/>
                        </a:rPr>
                        <a:t>characters from s2; s2 defaults </a:t>
                      </a:r>
                      <a:r>
                        <a:rPr sz="1200" dirty="0">
                          <a:latin typeface="Times New Roman"/>
                          <a:cs typeface="Times New Roman"/>
                        </a:rPr>
                        <a:t>to</a:t>
                      </a:r>
                      <a:r>
                        <a:rPr sz="1200" spc="4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408787">
                <a:tc>
                  <a:txBody>
                    <a:bodyPr/>
                    <a:lstStyle/>
                    <a:p>
                      <a:pPr marL="25400">
                        <a:lnSpc>
                          <a:spcPct val="100000"/>
                        </a:lnSpc>
                        <a:spcBef>
                          <a:spcPts val="830"/>
                        </a:spcBef>
                      </a:pPr>
                      <a:r>
                        <a:rPr sz="1200" spc="-5" dirty="0">
                          <a:latin typeface="Times New Roman"/>
                          <a:cs typeface="Times New Roman"/>
                        </a:rPr>
                        <a:t>RPAD </a:t>
                      </a:r>
                      <a:r>
                        <a:rPr sz="1200" dirty="0">
                          <a:latin typeface="Times New Roman"/>
                          <a:cs typeface="Times New Roman"/>
                        </a:rPr>
                        <a:t>( </a:t>
                      </a:r>
                      <a:r>
                        <a:rPr sz="1200" spc="-5" dirty="0">
                          <a:latin typeface="Times New Roman"/>
                          <a:cs typeface="Times New Roman"/>
                        </a:rPr>
                        <a:t>s1, </a:t>
                      </a:r>
                      <a:r>
                        <a:rPr sz="1200" dirty="0">
                          <a:latin typeface="Times New Roman"/>
                          <a:cs typeface="Times New Roman"/>
                        </a:rPr>
                        <a:t>n </a:t>
                      </a:r>
                      <a:r>
                        <a:rPr sz="1200" spc="-5" dirty="0">
                          <a:latin typeface="Times New Roman"/>
                          <a:cs typeface="Times New Roman"/>
                        </a:rPr>
                        <a:t>[,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30"/>
                        </a:spcBef>
                      </a:pPr>
                      <a:r>
                        <a:rPr sz="1200" spc="-5" dirty="0">
                          <a:latin typeface="Times New Roman"/>
                          <a:cs typeface="Times New Roman"/>
                        </a:rPr>
                        <a:t>s1 and s2 are character strings and </a:t>
                      </a:r>
                      <a:r>
                        <a:rPr sz="1200" dirty="0">
                          <a:latin typeface="Times New Roman"/>
                          <a:cs typeface="Times New Roman"/>
                        </a:rPr>
                        <a:t>n </a:t>
                      </a:r>
                      <a:r>
                        <a:rPr sz="1200" spc="-5" dirty="0">
                          <a:latin typeface="Times New Roman"/>
                          <a:cs typeface="Times New Roman"/>
                        </a:rPr>
                        <a:t>is an integer</a:t>
                      </a:r>
                      <a:r>
                        <a:rPr sz="1200" spc="1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4150">
                        <a:lnSpc>
                          <a:spcPts val="1380"/>
                        </a:lnSpc>
                        <a:spcBef>
                          <a:spcPts val="240"/>
                        </a:spcBef>
                      </a:pPr>
                      <a:r>
                        <a:rPr sz="1200" spc="-5" dirty="0">
                          <a:latin typeface="Times New Roman"/>
                          <a:cs typeface="Times New Roman"/>
                        </a:rPr>
                        <a:t>Returns s1 left justified and padded </a:t>
                      </a:r>
                      <a:r>
                        <a:rPr sz="1200" dirty="0">
                          <a:latin typeface="Times New Roman"/>
                          <a:cs typeface="Times New Roman"/>
                        </a:rPr>
                        <a:t>right with n  </a:t>
                      </a:r>
                      <a:r>
                        <a:rPr sz="1200" spc="-5" dirty="0">
                          <a:latin typeface="Times New Roman"/>
                          <a:cs typeface="Times New Roman"/>
                        </a:rPr>
                        <a:t>characters from s2; s2 defaults </a:t>
                      </a:r>
                      <a:r>
                        <a:rPr sz="1200" dirty="0">
                          <a:latin typeface="Times New Roman"/>
                          <a:cs typeface="Times New Roman"/>
                        </a:rPr>
                        <a:t>to</a:t>
                      </a:r>
                      <a:r>
                        <a:rPr sz="1200" spc="3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r h="406882">
                <a:tc>
                  <a:txBody>
                    <a:bodyPr/>
                    <a:lstStyle/>
                    <a:p>
                      <a:pPr marL="25400">
                        <a:lnSpc>
                          <a:spcPct val="100000"/>
                        </a:lnSpc>
                        <a:spcBef>
                          <a:spcPts val="825"/>
                        </a:spcBef>
                      </a:pPr>
                      <a:r>
                        <a:rPr sz="1200" spc="-5" dirty="0">
                          <a:latin typeface="Times New Roman"/>
                          <a:cs typeface="Times New Roman"/>
                        </a:rPr>
                        <a:t>LTRIM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set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 is </a:t>
                      </a:r>
                      <a:r>
                        <a:rPr sz="1200" dirty="0">
                          <a:latin typeface="Times New Roman"/>
                          <a:cs typeface="Times New Roman"/>
                        </a:rPr>
                        <a:t>a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and </a:t>
                      </a:r>
                      <a:r>
                        <a:rPr sz="1200" i="1" spc="-5" dirty="0">
                          <a:latin typeface="Times New Roman"/>
                          <a:cs typeface="Times New Roman"/>
                        </a:rPr>
                        <a:t>set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set </a:t>
                      </a:r>
                      <a:r>
                        <a:rPr sz="1200" dirty="0">
                          <a:latin typeface="Times New Roman"/>
                          <a:cs typeface="Times New Roman"/>
                        </a:rPr>
                        <a:t>of</a:t>
                      </a:r>
                      <a:r>
                        <a:rPr sz="1200" spc="50"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33985">
                        <a:lnSpc>
                          <a:spcPts val="1380"/>
                        </a:lnSpc>
                        <a:spcBef>
                          <a:spcPts val="225"/>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characters removed </a:t>
                      </a:r>
                      <a:r>
                        <a:rPr sz="1200" dirty="0">
                          <a:latin typeface="Times New Roman"/>
                          <a:cs typeface="Times New Roman"/>
                        </a:rPr>
                        <a:t>up to the </a:t>
                      </a:r>
                      <a:r>
                        <a:rPr sz="1200" spc="-5" dirty="0">
                          <a:latin typeface="Times New Roman"/>
                          <a:cs typeface="Times New Roman"/>
                        </a:rPr>
                        <a:t>first  character </a:t>
                      </a:r>
                      <a:r>
                        <a:rPr sz="1200" dirty="0">
                          <a:latin typeface="Times New Roman"/>
                          <a:cs typeface="Times New Roman"/>
                        </a:rPr>
                        <a:t>not in </a:t>
                      </a:r>
                      <a:r>
                        <a:rPr sz="1200" spc="-5" dirty="0">
                          <a:latin typeface="Times New Roman"/>
                          <a:cs typeface="Times New Roman"/>
                        </a:rPr>
                        <a:t>set; </a:t>
                      </a:r>
                      <a:r>
                        <a:rPr sz="1200" dirty="0">
                          <a:latin typeface="Times New Roman"/>
                          <a:cs typeface="Times New Roman"/>
                        </a:rPr>
                        <a:t>defaults to</a:t>
                      </a:r>
                      <a:r>
                        <a:rPr sz="1200" spc="-10"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7"/>
                  </a:ext>
                </a:extLst>
              </a:tr>
              <a:tr h="407670">
                <a:tc>
                  <a:txBody>
                    <a:bodyPr/>
                    <a:lstStyle/>
                    <a:p>
                      <a:pPr marL="25400">
                        <a:lnSpc>
                          <a:spcPct val="100000"/>
                        </a:lnSpc>
                        <a:spcBef>
                          <a:spcPts val="825"/>
                        </a:spcBef>
                      </a:pPr>
                      <a:r>
                        <a:rPr sz="1200" spc="-5" dirty="0">
                          <a:latin typeface="Times New Roman"/>
                          <a:cs typeface="Times New Roman"/>
                        </a:rPr>
                        <a:t>RTRIM </a:t>
                      </a:r>
                      <a:r>
                        <a:rPr sz="1200" dirty="0">
                          <a:latin typeface="Times New Roman"/>
                          <a:cs typeface="Times New Roman"/>
                        </a:rPr>
                        <a:t>( </a:t>
                      </a:r>
                      <a:r>
                        <a:rPr sz="1200" spc="-5" dirty="0">
                          <a:latin typeface="Times New Roman"/>
                          <a:cs typeface="Times New Roman"/>
                        </a:rPr>
                        <a:t>s [, </a:t>
                      </a:r>
                      <a:r>
                        <a:rPr sz="1200" dirty="0">
                          <a:latin typeface="Times New Roman"/>
                          <a:cs typeface="Times New Roman"/>
                        </a:rPr>
                        <a:t>set ]</a:t>
                      </a:r>
                      <a:r>
                        <a:rPr sz="1200" spc="-10" dirty="0">
                          <a:latin typeface="Times New Roman"/>
                          <a:cs typeface="Times New Roman"/>
                        </a:rPr>
                        <a:t> </a:t>
                      </a:r>
                      <a:r>
                        <a:rPr sz="1200" dirty="0">
                          <a:latin typeface="Times New Roman"/>
                          <a:cs typeface="Times New Roman"/>
                        </a:rPr>
                        <a:t>)</a:t>
                      </a: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 is </a:t>
                      </a:r>
                      <a:r>
                        <a:rPr sz="1200" dirty="0">
                          <a:latin typeface="Times New Roman"/>
                          <a:cs typeface="Times New Roman"/>
                        </a:rPr>
                        <a:t>a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and </a:t>
                      </a:r>
                      <a:r>
                        <a:rPr sz="1200" i="1" spc="-5" dirty="0">
                          <a:latin typeface="Times New Roman"/>
                          <a:cs typeface="Times New Roman"/>
                        </a:rPr>
                        <a:t>set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set </a:t>
                      </a:r>
                      <a:r>
                        <a:rPr sz="1200" dirty="0">
                          <a:latin typeface="Times New Roman"/>
                          <a:cs typeface="Times New Roman"/>
                        </a:rPr>
                        <a:t>of</a:t>
                      </a:r>
                      <a:r>
                        <a:rPr sz="1200" spc="50" dirty="0">
                          <a:latin typeface="Times New Roman"/>
                          <a:cs typeface="Times New Roman"/>
                        </a:rPr>
                        <a:t> </a:t>
                      </a:r>
                      <a:r>
                        <a:rPr sz="1200" spc="-5" dirty="0">
                          <a:latin typeface="Times New Roman"/>
                          <a:cs typeface="Times New Roman"/>
                        </a:rPr>
                        <a:t>characters</a:t>
                      </a:r>
                      <a:endParaRPr sz="1200" dirty="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28905">
                        <a:lnSpc>
                          <a:spcPts val="1380"/>
                        </a:lnSpc>
                        <a:spcBef>
                          <a:spcPts val="240"/>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final characters </a:t>
                      </a:r>
                      <a:r>
                        <a:rPr sz="1200" dirty="0">
                          <a:latin typeface="Times New Roman"/>
                          <a:cs typeface="Times New Roman"/>
                        </a:rPr>
                        <a:t>removed </a:t>
                      </a:r>
                      <a:r>
                        <a:rPr sz="1200" spc="-5" dirty="0">
                          <a:latin typeface="Times New Roman"/>
                          <a:cs typeface="Times New Roman"/>
                        </a:rPr>
                        <a:t>after </a:t>
                      </a:r>
                      <a:r>
                        <a:rPr sz="1200" dirty="0">
                          <a:latin typeface="Times New Roman"/>
                          <a:cs typeface="Times New Roman"/>
                        </a:rPr>
                        <a:t>the  last </a:t>
                      </a:r>
                      <a:r>
                        <a:rPr sz="1200" spc="-5" dirty="0">
                          <a:latin typeface="Times New Roman"/>
                          <a:cs typeface="Times New Roman"/>
                        </a:rPr>
                        <a:t>character </a:t>
                      </a:r>
                      <a:r>
                        <a:rPr sz="1200" dirty="0">
                          <a:latin typeface="Times New Roman"/>
                          <a:cs typeface="Times New Roman"/>
                        </a:rPr>
                        <a:t>not in </a:t>
                      </a:r>
                      <a:r>
                        <a:rPr sz="1200" spc="-5" dirty="0">
                          <a:latin typeface="Times New Roman"/>
                          <a:cs typeface="Times New Roman"/>
                        </a:rPr>
                        <a:t>set; defaults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8"/>
                  </a:ext>
                </a:extLst>
              </a:tr>
            </a:tbl>
          </a:graphicData>
        </a:graphic>
      </p:graphicFrame>
      <p:graphicFrame>
        <p:nvGraphicFramePr>
          <p:cNvPr id="5" name="object 5"/>
          <p:cNvGraphicFramePr>
            <a:graphicFrameLocks noGrp="1"/>
          </p:cNvGraphicFramePr>
          <p:nvPr/>
        </p:nvGraphicFramePr>
        <p:xfrm>
          <a:off x="1194752" y="965200"/>
          <a:ext cx="4551680" cy="1403730"/>
        </p:xfrm>
        <a:graphic>
          <a:graphicData uri="http://schemas.openxmlformats.org/drawingml/2006/table">
            <a:tbl>
              <a:tblPr firstRow="1" bandRow="1">
                <a:tableStyleId>{2D5ABB26-0587-4C30-8999-92F81FD0307C}</a:tableStyleId>
              </a:tblPr>
              <a:tblGrid>
                <a:gridCol w="78105">
                  <a:extLst>
                    <a:ext uri="{9D8B030D-6E8A-4147-A177-3AD203B41FA5}">
                      <a16:colId xmlns:a16="http://schemas.microsoft.com/office/drawing/2014/main" xmlns="" val="20000"/>
                    </a:ext>
                  </a:extLst>
                </a:gridCol>
                <a:gridCol w="711835">
                  <a:extLst>
                    <a:ext uri="{9D8B030D-6E8A-4147-A177-3AD203B41FA5}">
                      <a16:colId xmlns:a16="http://schemas.microsoft.com/office/drawing/2014/main" xmlns="" val="20001"/>
                    </a:ext>
                  </a:extLst>
                </a:gridCol>
                <a:gridCol w="1814195">
                  <a:extLst>
                    <a:ext uri="{9D8B030D-6E8A-4147-A177-3AD203B41FA5}">
                      <a16:colId xmlns:a16="http://schemas.microsoft.com/office/drawing/2014/main" xmlns="" val="20002"/>
                    </a:ext>
                  </a:extLst>
                </a:gridCol>
                <a:gridCol w="1870710">
                  <a:extLst>
                    <a:ext uri="{9D8B030D-6E8A-4147-A177-3AD203B41FA5}">
                      <a16:colId xmlns:a16="http://schemas.microsoft.com/office/drawing/2014/main" xmlns="" val="20003"/>
                    </a:ext>
                  </a:extLst>
                </a:gridCol>
                <a:gridCol w="76835">
                  <a:extLst>
                    <a:ext uri="{9D8B030D-6E8A-4147-A177-3AD203B41FA5}">
                      <a16:colId xmlns:a16="http://schemas.microsoft.com/office/drawing/2014/main" xmlns="" val="20004"/>
                    </a:ext>
                  </a:extLst>
                </a:gridCol>
              </a:tblGrid>
              <a:tr h="5156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9525">
                      <a:solidFill>
                        <a:srgbClr val="000000"/>
                      </a:solidFill>
                      <a:prstDash val="solid"/>
                    </a:lnT>
                  </a:tcPr>
                </a:tc>
                <a:tc>
                  <a:txBody>
                    <a:bodyPr/>
                    <a:lstStyle/>
                    <a:p>
                      <a:pPr>
                        <a:lnSpc>
                          <a:spcPct val="100000"/>
                        </a:lnSpc>
                      </a:pPr>
                      <a:endParaRPr sz="100">
                        <a:latin typeface="Times New Roman"/>
                        <a:cs typeface="Times New Roman"/>
                      </a:endParaRPr>
                    </a:p>
                  </a:txBody>
                  <a:tcPr marL="0" marR="0" marT="0" marB="0">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xmlns="" val="10000"/>
                  </a:ext>
                </a:extLst>
              </a:tr>
              <a:tr h="1352168">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tcPr>
                </a:tc>
                <a:tc>
                  <a:txBody>
                    <a:bodyPr/>
                    <a:lstStyle/>
                    <a:p>
                      <a:pPr marL="17780">
                        <a:lnSpc>
                          <a:spcPts val="1445"/>
                        </a:lnSpc>
                      </a:pPr>
                      <a:r>
                        <a:rPr sz="1400" spc="-5" dirty="0">
                          <a:latin typeface="Courier New"/>
                          <a:cs typeface="Courier New"/>
                        </a:rPr>
                        <a:t>select</a:t>
                      </a:r>
                      <a:endParaRPr sz="1400">
                        <a:latin typeface="Courier New"/>
                        <a:cs typeface="Courier New"/>
                      </a:endParaRPr>
                    </a:p>
                    <a:p>
                      <a:pPr marL="17780" marR="46355">
                        <a:lnSpc>
                          <a:spcPct val="188600"/>
                        </a:lnSpc>
                      </a:pPr>
                      <a:r>
                        <a:rPr sz="1400" spc="-5" dirty="0">
                          <a:latin typeface="Courier New"/>
                          <a:cs typeface="Courier New"/>
                        </a:rPr>
                        <a:t>select  select</a:t>
                      </a:r>
                      <a:endParaRPr sz="1400">
                        <a:latin typeface="Courier New"/>
                        <a:cs typeface="Courier New"/>
                      </a:endParaRPr>
                    </a:p>
                  </a:txBody>
                  <a:tcPr marL="0" marR="0" marT="0" marB="0">
                    <a:solidFill>
                      <a:srgbClr val="DDD9C3"/>
                    </a:solidFill>
                  </a:tcPr>
                </a:tc>
                <a:tc>
                  <a:txBody>
                    <a:bodyPr/>
                    <a:lstStyle/>
                    <a:p>
                      <a:pPr marL="52705">
                        <a:lnSpc>
                          <a:spcPts val="1445"/>
                        </a:lnSpc>
                      </a:pPr>
                      <a:r>
                        <a:rPr sz="1400" spc="-5" dirty="0">
                          <a:solidFill>
                            <a:srgbClr val="FF0000"/>
                          </a:solidFill>
                          <a:latin typeface="Courier New"/>
                          <a:cs typeface="Courier New"/>
                        </a:rPr>
                        <a:t>round</a:t>
                      </a:r>
                      <a:r>
                        <a:rPr sz="1400" spc="-60" dirty="0">
                          <a:solidFill>
                            <a:srgbClr val="FF0000"/>
                          </a:solidFill>
                          <a:latin typeface="Courier New"/>
                          <a:cs typeface="Courier New"/>
                        </a:rPr>
                        <a:t> </a:t>
                      </a:r>
                      <a:r>
                        <a:rPr sz="1400" spc="-5" dirty="0">
                          <a:latin typeface="Courier New"/>
                          <a:cs typeface="Courier New"/>
                        </a:rPr>
                        <a:t>(83.28749,</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solidFill>
                            <a:srgbClr val="FF0000"/>
                          </a:solidFill>
                          <a:latin typeface="Courier New"/>
                          <a:cs typeface="Courier New"/>
                        </a:rPr>
                        <a:t>sqrt </a:t>
                      </a:r>
                      <a:r>
                        <a:rPr sz="1400" spc="-5" dirty="0">
                          <a:latin typeface="Courier New"/>
                          <a:cs typeface="Courier New"/>
                        </a:rPr>
                        <a:t>(3.67)</a:t>
                      </a:r>
                      <a:r>
                        <a:rPr sz="1400" spc="-60" dirty="0">
                          <a:latin typeface="Courier New"/>
                          <a:cs typeface="Courier New"/>
                        </a:rPr>
                        <a:t> </a:t>
                      </a:r>
                      <a:r>
                        <a:rPr sz="1400" spc="-5" dirty="0">
                          <a:latin typeface="Courier New"/>
                          <a:cs typeface="Courier New"/>
                        </a:rPr>
                        <a:t>from</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solidFill>
                            <a:srgbClr val="FF0000"/>
                          </a:solidFill>
                          <a:latin typeface="Courier New"/>
                          <a:cs typeface="Courier New"/>
                        </a:rPr>
                        <a:t>power </a:t>
                      </a:r>
                      <a:r>
                        <a:rPr sz="1400" spc="-5" dirty="0">
                          <a:latin typeface="Courier New"/>
                          <a:cs typeface="Courier New"/>
                        </a:rPr>
                        <a:t>(2.512,</a:t>
                      </a:r>
                      <a:r>
                        <a:rPr sz="1400" spc="-60" dirty="0">
                          <a:latin typeface="Courier New"/>
                          <a:cs typeface="Courier New"/>
                        </a:rPr>
                        <a:t> </a:t>
                      </a:r>
                      <a:r>
                        <a:rPr sz="1400" spc="-5" dirty="0">
                          <a:latin typeface="Courier New"/>
                          <a:cs typeface="Courier New"/>
                        </a:rPr>
                        <a:t>5)</a:t>
                      </a:r>
                      <a:endParaRPr sz="1400">
                        <a:latin typeface="Courier New"/>
                        <a:cs typeface="Courier New"/>
                      </a:endParaRPr>
                    </a:p>
                  </a:txBody>
                  <a:tcPr marL="0" marR="0" marT="0" marB="0">
                    <a:solidFill>
                      <a:srgbClr val="DDD9C3"/>
                    </a:solidFill>
                  </a:tcPr>
                </a:tc>
                <a:tc>
                  <a:txBody>
                    <a:bodyPr/>
                    <a:lstStyle/>
                    <a:p>
                      <a:pPr marL="52705">
                        <a:lnSpc>
                          <a:spcPts val="1445"/>
                        </a:lnSpc>
                      </a:pPr>
                      <a:r>
                        <a:rPr sz="1400" spc="-5" dirty="0">
                          <a:latin typeface="Courier New"/>
                          <a:cs typeface="Courier New"/>
                        </a:rPr>
                        <a:t>2) from</a:t>
                      </a:r>
                      <a:r>
                        <a:rPr sz="1400" spc="-3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latin typeface="Courier New"/>
                          <a:cs typeface="Courier New"/>
                        </a:rPr>
                        <a:t>dual;</a:t>
                      </a:r>
                      <a:endParaRPr sz="1400">
                        <a:latin typeface="Courier New"/>
                        <a:cs typeface="Courier New"/>
                      </a:endParaRPr>
                    </a:p>
                    <a:p>
                      <a:pPr>
                        <a:lnSpc>
                          <a:spcPct val="100000"/>
                        </a:lnSpc>
                        <a:spcBef>
                          <a:spcPts val="50"/>
                        </a:spcBef>
                      </a:pPr>
                      <a:endParaRPr sz="1250">
                        <a:latin typeface="Times New Roman"/>
                        <a:cs typeface="Times New Roman"/>
                      </a:endParaRPr>
                    </a:p>
                    <a:p>
                      <a:pPr marL="53340">
                        <a:lnSpc>
                          <a:spcPct val="100000"/>
                        </a:lnSpc>
                      </a:pPr>
                      <a:r>
                        <a:rPr sz="1400" spc="-5" dirty="0">
                          <a:latin typeface="Courier New"/>
                          <a:cs typeface="Courier New"/>
                        </a:rPr>
                        <a:t>from</a:t>
                      </a:r>
                      <a:r>
                        <a:rPr sz="1400" spc="-15" dirty="0">
                          <a:latin typeface="Courier New"/>
                          <a:cs typeface="Courier New"/>
                        </a:rPr>
                        <a:t> </a:t>
                      </a:r>
                      <a:r>
                        <a:rPr sz="1400" spc="-5" dirty="0">
                          <a:latin typeface="Courier New"/>
                          <a:cs typeface="Courier New"/>
                        </a:rPr>
                        <a:t>dual;</a:t>
                      </a:r>
                      <a:endParaRPr sz="1400">
                        <a:latin typeface="Courier New"/>
                        <a:cs typeface="Courier New"/>
                      </a:endParaRPr>
                    </a:p>
                  </a:txBody>
                  <a:tcPr marL="0" marR="0" marT="0" marB="0">
                    <a:lnR w="9525">
                      <a:solidFill>
                        <a:srgbClr val="000000"/>
                      </a:solidFill>
                      <a:prstDash val="solid"/>
                    </a:lnR>
                    <a:solidFill>
                      <a:srgbClr val="DDD9C3"/>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71900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0000"/>
                </a:solidFill>
              </a:rPr>
              <a:t>SQL</a:t>
            </a:r>
          </a:p>
        </p:txBody>
      </p:sp>
      <p:sp>
        <p:nvSpPr>
          <p:cNvPr id="3" name="Content Placeholder 2"/>
          <p:cNvSpPr>
            <a:spLocks noGrp="1"/>
          </p:cNvSpPr>
          <p:nvPr>
            <p:ph idx="1"/>
          </p:nvPr>
        </p:nvSpPr>
        <p:spPr>
          <a:xfrm>
            <a:off x="381000" y="1219200"/>
            <a:ext cx="8458200" cy="5105400"/>
          </a:xfrm>
        </p:spPr>
        <p:txBody>
          <a:bodyPr>
            <a:normAutofit/>
          </a:bodyPr>
          <a:lstStyle/>
          <a:p>
            <a:pPr algn="just" fontAlgn="base"/>
            <a:r>
              <a:rPr lang="en-US" sz="2400" dirty="0">
                <a:solidFill>
                  <a:srgbClr val="FF0000"/>
                </a:solidFill>
                <a:latin typeface="Times New Roman" pitchFamily="18" charset="0"/>
                <a:cs typeface="Times New Roman" pitchFamily="18" charset="0"/>
              </a:rPr>
              <a:t>Structured Query Language(SQL) </a:t>
            </a:r>
            <a:r>
              <a:rPr lang="en-US" sz="2400" dirty="0">
                <a:latin typeface="Times New Roman" pitchFamily="18" charset="0"/>
                <a:cs typeface="Times New Roman" pitchFamily="18" charset="0"/>
              </a:rPr>
              <a:t>as we all know is the database language by the use of which we can perform certain operations on the existing database and also we can use this language to create a database. SQL uses certain commands like Create, Drop, Insert etc. to carry out the required tasks.</a:t>
            </a:r>
          </a:p>
          <a:p>
            <a:pPr algn="just" fontAlgn="base"/>
            <a:r>
              <a:rPr lang="en-US" sz="2400" dirty="0">
                <a:latin typeface="Times New Roman" pitchFamily="18" charset="0"/>
                <a:cs typeface="Times New Roman" pitchFamily="18" charset="0"/>
              </a:rPr>
              <a:t>These SQL commands are mainly categorized into four categories as:</a:t>
            </a:r>
          </a:p>
          <a:p>
            <a:pPr algn="just" fontAlgn="base">
              <a:buFont typeface="Wingdings" pitchFamily="2" charset="2"/>
              <a:buChar char="Ø"/>
            </a:pPr>
            <a:r>
              <a:rPr lang="en-US" sz="2400" dirty="0">
                <a:latin typeface="Times New Roman" pitchFamily="18" charset="0"/>
                <a:cs typeface="Times New Roman" pitchFamily="18" charset="0"/>
              </a:rPr>
              <a:t>DDL – Data Definition Language</a:t>
            </a:r>
          </a:p>
          <a:p>
            <a:pPr algn="just" fontAlgn="base">
              <a:buFont typeface="Wingdings" pitchFamily="2" charset="2"/>
              <a:buChar char="Ø"/>
            </a:pPr>
            <a:r>
              <a:rPr lang="en-US" sz="2400" dirty="0">
                <a:latin typeface="Times New Roman" pitchFamily="18" charset="0"/>
                <a:cs typeface="Times New Roman" pitchFamily="18" charset="0"/>
              </a:rPr>
              <a:t>DML – Data Manipulation Language</a:t>
            </a:r>
          </a:p>
          <a:p>
            <a:pPr algn="just" fontAlgn="base">
              <a:buFont typeface="Wingdings" pitchFamily="2" charset="2"/>
              <a:buChar char="Ø"/>
            </a:pPr>
            <a:r>
              <a:rPr lang="en-US" sz="2400" dirty="0">
                <a:latin typeface="Times New Roman" pitchFamily="18" charset="0"/>
                <a:cs typeface="Times New Roman" pitchFamily="18" charset="0"/>
              </a:rPr>
              <a:t>DCL – Data Control Language</a:t>
            </a:r>
          </a:p>
          <a:p>
            <a:pPr algn="just" fontAlgn="base">
              <a:buFont typeface="Wingdings" pitchFamily="2" charset="2"/>
              <a:buChar char="Ø"/>
            </a:pPr>
            <a:r>
              <a:rPr lang="en-US" sz="2400" dirty="0">
                <a:latin typeface="Times New Roman" pitchFamily="18" charset="0"/>
                <a:cs typeface="Times New Roman" pitchFamily="18" charset="0"/>
              </a:rPr>
              <a:t>TCL – Transaction Control Language </a:t>
            </a:r>
            <a:endParaRPr lang="en-US" sz="2400" dirty="0" smtClean="0">
              <a:latin typeface="Times New Roman" pitchFamily="18" charset="0"/>
              <a:cs typeface="Times New Roman" pitchFamily="18" charset="0"/>
            </a:endParaRPr>
          </a:p>
          <a:p>
            <a:pPr algn="just" fontAlgn="base">
              <a:buNone/>
            </a:pPr>
            <a:r>
              <a:rPr lang="en-US" sz="2400"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xmlns="" val="3168013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313689"/>
            <a:ext cx="3790315" cy="696595"/>
          </a:xfrm>
          <a:prstGeom prst="rect">
            <a:avLst/>
          </a:prstGeom>
        </p:spPr>
        <p:txBody>
          <a:bodyPr vert="horz" wrap="square" lIns="0" tIns="12700" rIns="0" bIns="0" rtlCol="0">
            <a:spAutoFit/>
          </a:bodyPr>
          <a:lstStyle/>
          <a:p>
            <a:pPr marL="12700">
              <a:lnSpc>
                <a:spcPct val="100000"/>
              </a:lnSpc>
              <a:spcBef>
                <a:spcPts val="100"/>
              </a:spcBef>
            </a:pPr>
            <a:r>
              <a:rPr sz="4400" spc="-70" dirty="0"/>
              <a:t>String</a:t>
            </a:r>
            <a:r>
              <a:rPr sz="4400" spc="-240" dirty="0"/>
              <a:t> </a:t>
            </a:r>
            <a:r>
              <a:rPr sz="4400" spc="-80" dirty="0"/>
              <a:t>Functions</a:t>
            </a:r>
            <a:endParaRPr sz="4400"/>
          </a:p>
        </p:txBody>
      </p:sp>
      <p:graphicFrame>
        <p:nvGraphicFramePr>
          <p:cNvPr id="3" name="object 3"/>
          <p:cNvGraphicFramePr>
            <a:graphicFrameLocks noGrp="1"/>
          </p:cNvGraphicFramePr>
          <p:nvPr/>
        </p:nvGraphicFramePr>
        <p:xfrm>
          <a:off x="300227" y="1200403"/>
          <a:ext cx="8073389" cy="1981579"/>
        </p:xfrm>
        <a:graphic>
          <a:graphicData uri="http://schemas.openxmlformats.org/drawingml/2006/table">
            <a:tbl>
              <a:tblPr firstRow="1" bandRow="1">
                <a:tableStyleId>{2D5ABB26-0587-4C30-8999-92F81FD0307C}</a:tableStyleId>
              </a:tblPr>
              <a:tblGrid>
                <a:gridCol w="1912620">
                  <a:extLst>
                    <a:ext uri="{9D8B030D-6E8A-4147-A177-3AD203B41FA5}">
                      <a16:colId xmlns:a16="http://schemas.microsoft.com/office/drawing/2014/main" xmlns="" val="20000"/>
                    </a:ext>
                  </a:extLst>
                </a:gridCol>
                <a:gridCol w="3259454">
                  <a:extLst>
                    <a:ext uri="{9D8B030D-6E8A-4147-A177-3AD203B41FA5}">
                      <a16:colId xmlns:a16="http://schemas.microsoft.com/office/drawing/2014/main" xmlns="" val="20001"/>
                    </a:ext>
                  </a:extLst>
                </a:gridCol>
                <a:gridCol w="2901315">
                  <a:extLst>
                    <a:ext uri="{9D8B030D-6E8A-4147-A177-3AD203B41FA5}">
                      <a16:colId xmlns:a16="http://schemas.microsoft.com/office/drawing/2014/main" xmlns="" val="20002"/>
                    </a:ext>
                  </a:extLst>
                </a:gridCol>
              </a:tblGrid>
              <a:tr h="582929">
                <a:tc>
                  <a:txBody>
                    <a:bodyPr/>
                    <a:lstStyle/>
                    <a:p>
                      <a:pPr marL="25400" marR="288925">
                        <a:lnSpc>
                          <a:spcPts val="1380"/>
                        </a:lnSpc>
                        <a:spcBef>
                          <a:spcPts val="930"/>
                        </a:spcBef>
                      </a:pPr>
                      <a:r>
                        <a:rPr sz="1200" spc="-5" dirty="0">
                          <a:latin typeface="Times New Roman"/>
                          <a:cs typeface="Times New Roman"/>
                        </a:rPr>
                        <a:t>REPLACE </a:t>
                      </a:r>
                      <a:r>
                        <a:rPr sz="1200" dirty="0">
                          <a:latin typeface="Times New Roman"/>
                          <a:cs typeface="Times New Roman"/>
                        </a:rPr>
                        <a:t>( </a:t>
                      </a:r>
                      <a:r>
                        <a:rPr sz="1200" spc="-5" dirty="0">
                          <a:latin typeface="Times New Roman"/>
                          <a:cs typeface="Times New Roman"/>
                        </a:rPr>
                        <a:t>s, search_s</a:t>
                      </a:r>
                      <a:r>
                        <a:rPr sz="1200" spc="-35" dirty="0">
                          <a:latin typeface="Times New Roman"/>
                          <a:cs typeface="Times New Roman"/>
                        </a:rPr>
                        <a:t> </a:t>
                      </a:r>
                      <a:r>
                        <a:rPr sz="1200" dirty="0">
                          <a:latin typeface="Times New Roman"/>
                          <a:cs typeface="Times New Roman"/>
                        </a:rPr>
                        <a:t>[,  </a:t>
                      </a:r>
                      <a:r>
                        <a:rPr sz="1200" spc="-5" dirty="0">
                          <a:latin typeface="Times New Roman"/>
                          <a:cs typeface="Times New Roman"/>
                        </a:rPr>
                        <a:t>replace_s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181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527685">
                        <a:lnSpc>
                          <a:spcPts val="1380"/>
                        </a:lnSpc>
                        <a:spcBef>
                          <a:spcPts val="9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search_s = </a:t>
                      </a:r>
                      <a:r>
                        <a:rPr sz="1200" spc="-5" dirty="0">
                          <a:latin typeface="Times New Roman"/>
                          <a:cs typeface="Times New Roman"/>
                        </a:rPr>
                        <a:t>target</a:t>
                      </a:r>
                      <a:r>
                        <a:rPr sz="1200" spc="-45" dirty="0">
                          <a:latin typeface="Times New Roman"/>
                          <a:cs typeface="Times New Roman"/>
                        </a:rPr>
                        <a:t> </a:t>
                      </a:r>
                      <a:r>
                        <a:rPr sz="1200" dirty="0">
                          <a:latin typeface="Times New Roman"/>
                          <a:cs typeface="Times New Roman"/>
                        </a:rPr>
                        <a:t>string,  </a:t>
                      </a:r>
                      <a:r>
                        <a:rPr sz="1200" spc="-5" dirty="0">
                          <a:latin typeface="Times New Roman"/>
                          <a:cs typeface="Times New Roman"/>
                        </a:rPr>
                        <a:t>replace_s </a:t>
                      </a:r>
                      <a:r>
                        <a:rPr sz="1200" dirty="0">
                          <a:latin typeface="Times New Roman"/>
                          <a:cs typeface="Times New Roman"/>
                        </a:rPr>
                        <a:t>= </a:t>
                      </a:r>
                      <a:r>
                        <a:rPr sz="1200" spc="-5" dirty="0">
                          <a:latin typeface="Times New Roman"/>
                          <a:cs typeface="Times New Roman"/>
                        </a:rPr>
                        <a:t>replacement</a:t>
                      </a:r>
                      <a:r>
                        <a:rPr sz="1200" spc="10" dirty="0">
                          <a:latin typeface="Times New Roman"/>
                          <a:cs typeface="Times New Roman"/>
                        </a:rPr>
                        <a:t> </a:t>
                      </a:r>
                      <a:r>
                        <a:rPr sz="1200" dirty="0">
                          <a:latin typeface="Times New Roman"/>
                          <a:cs typeface="Times New Roman"/>
                        </a:rPr>
                        <a:t>string</a:t>
                      </a:r>
                      <a:endParaRPr sz="1200">
                        <a:latin typeface="Times New Roman"/>
                        <a:cs typeface="Times New Roman"/>
                      </a:endParaRPr>
                    </a:p>
                  </a:txBody>
                  <a:tcPr marL="0" marR="0" marT="1181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76530">
                        <a:lnSpc>
                          <a:spcPts val="1380"/>
                        </a:lnSpc>
                        <a:spcBef>
                          <a:spcPts val="234"/>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every occurrence </a:t>
                      </a:r>
                      <a:r>
                        <a:rPr sz="1200" dirty="0">
                          <a:latin typeface="Times New Roman"/>
                          <a:cs typeface="Times New Roman"/>
                        </a:rPr>
                        <a:t>of </a:t>
                      </a:r>
                      <a:r>
                        <a:rPr sz="1200" spc="-5" dirty="0">
                          <a:latin typeface="Times New Roman"/>
                          <a:cs typeface="Times New Roman"/>
                        </a:rPr>
                        <a:t>search_s  </a:t>
                      </a:r>
                      <a:r>
                        <a:rPr sz="1200" dirty="0">
                          <a:latin typeface="Times New Roman"/>
                          <a:cs typeface="Times New Roman"/>
                        </a:rPr>
                        <a:t>in </a:t>
                      </a:r>
                      <a:r>
                        <a:rPr sz="1200" spc="-5" dirty="0">
                          <a:latin typeface="Times New Roman"/>
                          <a:cs typeface="Times New Roman"/>
                        </a:rPr>
                        <a:t>s replaced </a:t>
                      </a:r>
                      <a:r>
                        <a:rPr sz="1200" dirty="0">
                          <a:latin typeface="Times New Roman"/>
                          <a:cs typeface="Times New Roman"/>
                        </a:rPr>
                        <a:t>by replace_s; </a:t>
                      </a:r>
                      <a:r>
                        <a:rPr sz="1200" spc="-5" dirty="0">
                          <a:latin typeface="Times New Roman"/>
                          <a:cs typeface="Times New Roman"/>
                        </a:rPr>
                        <a:t>default removes  search_s</a:t>
                      </a:r>
                      <a:endParaRPr sz="1200">
                        <a:latin typeface="Times New Roman"/>
                        <a:cs typeface="Times New Roman"/>
                      </a:endParaRPr>
                    </a:p>
                  </a:txBody>
                  <a:tcPr marL="0" marR="0" marT="29844"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584073">
                <a:tc>
                  <a:txBody>
                    <a:bodyPr/>
                    <a:lstStyle/>
                    <a:p>
                      <a:pPr>
                        <a:lnSpc>
                          <a:spcPct val="100000"/>
                        </a:lnSpc>
                        <a:spcBef>
                          <a:spcPts val="25"/>
                        </a:spcBef>
                      </a:pPr>
                      <a:endParaRPr sz="1300">
                        <a:latin typeface="Times New Roman"/>
                        <a:cs typeface="Times New Roman"/>
                      </a:endParaRPr>
                    </a:p>
                    <a:p>
                      <a:pPr marL="25400">
                        <a:lnSpc>
                          <a:spcPct val="100000"/>
                        </a:lnSpc>
                        <a:spcBef>
                          <a:spcPts val="5"/>
                        </a:spcBef>
                      </a:pPr>
                      <a:r>
                        <a:rPr sz="1200" spc="-5" dirty="0">
                          <a:latin typeface="Times New Roman"/>
                          <a:cs typeface="Times New Roman"/>
                        </a:rPr>
                        <a:t>SUBSTR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m [, n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1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286385">
                        <a:lnSpc>
                          <a:spcPts val="1380"/>
                        </a:lnSpc>
                        <a:spcBef>
                          <a:spcPts val="919"/>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m = </a:t>
                      </a:r>
                      <a:r>
                        <a:rPr sz="1200" spc="-5" dirty="0">
                          <a:latin typeface="Times New Roman"/>
                          <a:cs typeface="Times New Roman"/>
                        </a:rPr>
                        <a:t>beginning </a:t>
                      </a:r>
                      <a:r>
                        <a:rPr sz="1200" dirty="0">
                          <a:latin typeface="Times New Roman"/>
                          <a:cs typeface="Times New Roman"/>
                        </a:rPr>
                        <a:t>position, n =  number of</a:t>
                      </a:r>
                      <a:r>
                        <a:rPr sz="1200" spc="-15"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16839"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379730" algn="just">
                        <a:lnSpc>
                          <a:spcPct val="95900"/>
                        </a:lnSpc>
                        <a:spcBef>
                          <a:spcPts val="200"/>
                        </a:spcBef>
                      </a:pPr>
                      <a:r>
                        <a:rPr sz="1200" spc="-5" dirty="0">
                          <a:latin typeface="Times New Roman"/>
                          <a:cs typeface="Times New Roman"/>
                        </a:rPr>
                        <a:t>Returns </a:t>
                      </a:r>
                      <a:r>
                        <a:rPr sz="1200" dirty="0">
                          <a:latin typeface="Times New Roman"/>
                          <a:cs typeface="Times New Roman"/>
                        </a:rPr>
                        <a:t>a substring </a:t>
                      </a:r>
                      <a:r>
                        <a:rPr sz="1200" spc="-5" dirty="0">
                          <a:latin typeface="Times New Roman"/>
                          <a:cs typeface="Times New Roman"/>
                        </a:rPr>
                        <a:t>from s, beginning </a:t>
                      </a:r>
                      <a:r>
                        <a:rPr sz="1200" dirty="0">
                          <a:latin typeface="Times New Roman"/>
                          <a:cs typeface="Times New Roman"/>
                        </a:rPr>
                        <a:t>in  position m and n </a:t>
                      </a:r>
                      <a:r>
                        <a:rPr sz="1200" spc="-5" dirty="0">
                          <a:latin typeface="Times New Roman"/>
                          <a:cs typeface="Times New Roman"/>
                        </a:rPr>
                        <a:t>characters </a:t>
                      </a:r>
                      <a:r>
                        <a:rPr sz="1200" dirty="0">
                          <a:latin typeface="Times New Roman"/>
                          <a:cs typeface="Times New Roman"/>
                        </a:rPr>
                        <a:t>long;</a:t>
                      </a:r>
                      <a:r>
                        <a:rPr sz="1200" spc="-50" dirty="0">
                          <a:latin typeface="Times New Roman"/>
                          <a:cs typeface="Times New Roman"/>
                        </a:rPr>
                        <a:t> </a:t>
                      </a:r>
                      <a:r>
                        <a:rPr sz="1200" spc="-5" dirty="0">
                          <a:latin typeface="Times New Roman"/>
                          <a:cs typeface="Times New Roman"/>
                        </a:rPr>
                        <a:t>default  returns </a:t>
                      </a:r>
                      <a:r>
                        <a:rPr sz="1200" dirty="0">
                          <a:latin typeface="Times New Roman"/>
                          <a:cs typeface="Times New Roman"/>
                        </a:rPr>
                        <a:t>to end of</a:t>
                      </a:r>
                      <a:r>
                        <a:rPr sz="1200" spc="-15" dirty="0">
                          <a:latin typeface="Times New Roman"/>
                          <a:cs typeface="Times New Roman"/>
                        </a:rPr>
                        <a:t> </a:t>
                      </a:r>
                      <a:r>
                        <a:rPr sz="1200" spc="-5" dirty="0">
                          <a:latin typeface="Times New Roman"/>
                          <a:cs typeface="Times New Roman"/>
                        </a:rPr>
                        <a:t>s.</a:t>
                      </a:r>
                      <a:endParaRPr sz="1200">
                        <a:latin typeface="Times New Roman"/>
                        <a:cs typeface="Times New Roman"/>
                      </a:endParaRPr>
                    </a:p>
                  </a:txBody>
                  <a:tcPr marL="0" marR="0" marT="254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1648">
                <a:tc>
                  <a:txBody>
                    <a:bodyPr/>
                    <a:lstStyle/>
                    <a:p>
                      <a:pPr marL="25400">
                        <a:lnSpc>
                          <a:spcPct val="100000"/>
                        </a:lnSpc>
                        <a:spcBef>
                          <a:spcPts val="130"/>
                        </a:spcBef>
                      </a:pPr>
                      <a:r>
                        <a:rPr sz="1200" spc="-5" dirty="0">
                          <a:latin typeface="Times New Roman"/>
                          <a:cs typeface="Times New Roman"/>
                        </a:rPr>
                        <a:t>LENGTH </a:t>
                      </a:r>
                      <a:r>
                        <a:rPr sz="1200" dirty="0">
                          <a:latin typeface="Times New Roman"/>
                          <a:cs typeface="Times New Roman"/>
                        </a:rPr>
                        <a:t>( </a:t>
                      </a:r>
                      <a:r>
                        <a:rPr sz="1200" spc="-5" dirty="0">
                          <a:latin typeface="Times New Roman"/>
                          <a:cs typeface="Times New Roman"/>
                        </a:rPr>
                        <a:t>s</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Returns </a:t>
                      </a:r>
                      <a:r>
                        <a:rPr sz="1200" dirty="0">
                          <a:latin typeface="Times New Roman"/>
                          <a:cs typeface="Times New Roman"/>
                        </a:rPr>
                        <a:t>the </a:t>
                      </a: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characters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582929">
                <a:tc>
                  <a:txBody>
                    <a:bodyPr/>
                    <a:lstStyle/>
                    <a:p>
                      <a:pPr>
                        <a:lnSpc>
                          <a:spcPct val="100000"/>
                        </a:lnSpc>
                        <a:spcBef>
                          <a:spcPts val="25"/>
                        </a:spcBef>
                      </a:pPr>
                      <a:endParaRPr sz="1300">
                        <a:latin typeface="Times New Roman"/>
                        <a:cs typeface="Times New Roman"/>
                      </a:endParaRPr>
                    </a:p>
                    <a:p>
                      <a:pPr marL="25400">
                        <a:lnSpc>
                          <a:spcPct val="100000"/>
                        </a:lnSpc>
                        <a:spcBef>
                          <a:spcPts val="5"/>
                        </a:spcBef>
                      </a:pPr>
                      <a:r>
                        <a:rPr sz="1200" spc="-5" dirty="0">
                          <a:latin typeface="Times New Roman"/>
                          <a:cs typeface="Times New Roman"/>
                        </a:rPr>
                        <a:t>INSTR </a:t>
                      </a:r>
                      <a:r>
                        <a:rPr sz="1200" dirty="0">
                          <a:latin typeface="Times New Roman"/>
                          <a:cs typeface="Times New Roman"/>
                        </a:rPr>
                        <a:t>( </a:t>
                      </a:r>
                      <a:r>
                        <a:rPr sz="1200" spc="-5" dirty="0">
                          <a:latin typeface="Times New Roman"/>
                          <a:cs typeface="Times New Roman"/>
                        </a:rPr>
                        <a:t>s1, s2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1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427355">
                        <a:lnSpc>
                          <a:spcPts val="1380"/>
                        </a:lnSpc>
                        <a:spcBef>
                          <a:spcPts val="925"/>
                        </a:spcBef>
                      </a:pPr>
                      <a:r>
                        <a:rPr sz="1200" spc="-5" dirty="0">
                          <a:latin typeface="Times New Roman"/>
                          <a:cs typeface="Times New Roman"/>
                        </a:rPr>
                        <a:t>s1 and s2 are character </a:t>
                      </a:r>
                      <a:r>
                        <a:rPr sz="1200" dirty="0">
                          <a:latin typeface="Times New Roman"/>
                          <a:cs typeface="Times New Roman"/>
                        </a:rPr>
                        <a:t>strings, m = </a:t>
                      </a:r>
                      <a:r>
                        <a:rPr sz="1200" spc="-5" dirty="0">
                          <a:latin typeface="Times New Roman"/>
                          <a:cs typeface="Times New Roman"/>
                        </a:rPr>
                        <a:t>beginning  </a:t>
                      </a:r>
                      <a:r>
                        <a:rPr sz="1200" dirty="0">
                          <a:latin typeface="Times New Roman"/>
                          <a:cs typeface="Times New Roman"/>
                        </a:rPr>
                        <a:t>position, n = </a:t>
                      </a:r>
                      <a:r>
                        <a:rPr sz="1200" spc="-5" dirty="0">
                          <a:latin typeface="Times New Roman"/>
                          <a:cs typeface="Times New Roman"/>
                        </a:rPr>
                        <a:t>occurrence </a:t>
                      </a:r>
                      <a:r>
                        <a:rPr sz="1200" dirty="0">
                          <a:latin typeface="Times New Roman"/>
                          <a:cs typeface="Times New Roman"/>
                        </a:rPr>
                        <a:t>of </a:t>
                      </a:r>
                      <a:r>
                        <a:rPr sz="1200" spc="-5" dirty="0">
                          <a:latin typeface="Times New Roman"/>
                          <a:cs typeface="Times New Roman"/>
                        </a:rPr>
                        <a:t>s2 </a:t>
                      </a:r>
                      <a:r>
                        <a:rPr sz="1200" dirty="0">
                          <a:latin typeface="Times New Roman"/>
                          <a:cs typeface="Times New Roman"/>
                        </a:rPr>
                        <a:t>in</a:t>
                      </a:r>
                      <a:r>
                        <a:rPr sz="1200" spc="-5" dirty="0">
                          <a:latin typeface="Times New Roman"/>
                          <a:cs typeface="Times New Roman"/>
                        </a:rPr>
                        <a:t> s1</a:t>
                      </a:r>
                      <a:endParaRPr sz="1200">
                        <a:latin typeface="Times New Roman"/>
                        <a:cs typeface="Times New Roman"/>
                      </a:endParaRPr>
                    </a:p>
                  </a:txBody>
                  <a:tcPr marL="0" marR="0" marT="1174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16839" algn="just">
                        <a:lnSpc>
                          <a:spcPts val="1380"/>
                        </a:lnSpc>
                        <a:spcBef>
                          <a:spcPts val="240"/>
                        </a:spcBef>
                      </a:pPr>
                      <a:r>
                        <a:rPr sz="1200" spc="-5" dirty="0">
                          <a:latin typeface="Times New Roman"/>
                          <a:cs typeface="Times New Roman"/>
                        </a:rPr>
                        <a:t>Returns </a:t>
                      </a:r>
                      <a:r>
                        <a:rPr sz="1200" dirty="0">
                          <a:latin typeface="Times New Roman"/>
                          <a:cs typeface="Times New Roman"/>
                        </a:rPr>
                        <a:t>the position of the nth </a:t>
                      </a:r>
                      <a:r>
                        <a:rPr sz="1200" spc="-5" dirty="0">
                          <a:latin typeface="Times New Roman"/>
                          <a:cs typeface="Times New Roman"/>
                        </a:rPr>
                        <a:t>occurrence </a:t>
                      </a:r>
                      <a:r>
                        <a:rPr sz="1200" dirty="0">
                          <a:latin typeface="Times New Roman"/>
                          <a:cs typeface="Times New Roman"/>
                        </a:rPr>
                        <a:t>of  </a:t>
                      </a:r>
                      <a:r>
                        <a:rPr sz="1200" spc="-5" dirty="0">
                          <a:latin typeface="Times New Roman"/>
                          <a:cs typeface="Times New Roman"/>
                        </a:rPr>
                        <a:t>s2 </a:t>
                      </a:r>
                      <a:r>
                        <a:rPr sz="1200" dirty="0">
                          <a:latin typeface="Times New Roman"/>
                          <a:cs typeface="Times New Roman"/>
                        </a:rPr>
                        <a:t>in </a:t>
                      </a:r>
                      <a:r>
                        <a:rPr sz="1200" spc="-5" dirty="0">
                          <a:latin typeface="Times New Roman"/>
                          <a:cs typeface="Times New Roman"/>
                        </a:rPr>
                        <a:t>s1, beginning at </a:t>
                      </a:r>
                      <a:r>
                        <a:rPr sz="1200" dirty="0">
                          <a:latin typeface="Times New Roman"/>
                          <a:cs typeface="Times New Roman"/>
                        </a:rPr>
                        <a:t>position m, both m and  n </a:t>
                      </a:r>
                      <a:r>
                        <a:rPr sz="1200" spc="-5" dirty="0">
                          <a:latin typeface="Times New Roman"/>
                          <a:cs typeface="Times New Roman"/>
                        </a:rPr>
                        <a:t>default </a:t>
                      </a:r>
                      <a:r>
                        <a:rPr sz="1200" dirty="0">
                          <a:latin typeface="Times New Roman"/>
                          <a:cs typeface="Times New Roman"/>
                        </a:rPr>
                        <a:t>to 1.</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bl>
          </a:graphicData>
        </a:graphic>
      </p:graphicFrame>
      <p:grpSp>
        <p:nvGrpSpPr>
          <p:cNvPr id="4" name="object 4"/>
          <p:cNvGrpSpPr/>
          <p:nvPr/>
        </p:nvGrpSpPr>
        <p:grpSpPr>
          <a:xfrm>
            <a:off x="655637" y="3866197"/>
            <a:ext cx="7604125" cy="2308225"/>
            <a:chOff x="655637" y="3866197"/>
            <a:chExt cx="7604125" cy="2308225"/>
          </a:xfrm>
        </p:grpSpPr>
        <p:sp>
          <p:nvSpPr>
            <p:cNvPr id="5" name="object 5"/>
            <p:cNvSpPr/>
            <p:nvPr/>
          </p:nvSpPr>
          <p:spPr>
            <a:xfrm>
              <a:off x="660400" y="3870959"/>
              <a:ext cx="7594600" cy="2298700"/>
            </a:xfrm>
            <a:custGeom>
              <a:avLst/>
              <a:gdLst/>
              <a:ahLst/>
              <a:cxnLst/>
              <a:rect l="l" t="t" r="r" b="b"/>
              <a:pathLst>
                <a:path w="7594600" h="2298700">
                  <a:moveTo>
                    <a:pt x="0" y="2298700"/>
                  </a:moveTo>
                  <a:lnTo>
                    <a:pt x="7594600" y="2298700"/>
                  </a:lnTo>
                  <a:lnTo>
                    <a:pt x="7594600" y="0"/>
                  </a:lnTo>
                  <a:lnTo>
                    <a:pt x="0" y="0"/>
                  </a:lnTo>
                  <a:lnTo>
                    <a:pt x="0" y="2298700"/>
                  </a:lnTo>
                  <a:close/>
                </a:path>
              </a:pathLst>
            </a:custGeom>
            <a:ln w="9525">
              <a:solidFill>
                <a:srgbClr val="000000"/>
              </a:solidFill>
            </a:ln>
          </p:spPr>
          <p:txBody>
            <a:bodyPr wrap="square" lIns="0" tIns="0" rIns="0" bIns="0" rtlCol="0"/>
            <a:lstStyle/>
            <a:p>
              <a:endParaRPr/>
            </a:p>
          </p:txBody>
        </p:sp>
        <p:sp>
          <p:nvSpPr>
            <p:cNvPr id="6" name="object 6"/>
            <p:cNvSpPr/>
            <p:nvPr/>
          </p:nvSpPr>
          <p:spPr>
            <a:xfrm>
              <a:off x="739140" y="3922140"/>
              <a:ext cx="7440295" cy="1756410"/>
            </a:xfrm>
            <a:custGeom>
              <a:avLst/>
              <a:gdLst/>
              <a:ahLst/>
              <a:cxnLst/>
              <a:rect l="l" t="t" r="r" b="b"/>
              <a:pathLst>
                <a:path w="7440295" h="1756410">
                  <a:moveTo>
                    <a:pt x="7440168" y="1152220"/>
                  </a:moveTo>
                  <a:lnTo>
                    <a:pt x="0" y="1152220"/>
                  </a:lnTo>
                  <a:lnTo>
                    <a:pt x="0" y="1353693"/>
                  </a:lnTo>
                  <a:lnTo>
                    <a:pt x="0" y="1554810"/>
                  </a:lnTo>
                  <a:lnTo>
                    <a:pt x="0" y="1755978"/>
                  </a:lnTo>
                  <a:lnTo>
                    <a:pt x="7440168" y="1755978"/>
                  </a:lnTo>
                  <a:lnTo>
                    <a:pt x="7440168" y="1554861"/>
                  </a:lnTo>
                  <a:lnTo>
                    <a:pt x="7440168" y="1353693"/>
                  </a:lnTo>
                  <a:lnTo>
                    <a:pt x="7440168" y="1152220"/>
                  </a:lnTo>
                  <a:close/>
                </a:path>
                <a:path w="7440295" h="1756410">
                  <a:moveTo>
                    <a:pt x="7440168" y="0"/>
                  </a:moveTo>
                  <a:lnTo>
                    <a:pt x="0" y="0"/>
                  </a:lnTo>
                  <a:lnTo>
                    <a:pt x="0" y="144780"/>
                  </a:lnTo>
                  <a:lnTo>
                    <a:pt x="0" y="345948"/>
                  </a:lnTo>
                  <a:lnTo>
                    <a:pt x="0" y="547116"/>
                  </a:lnTo>
                  <a:lnTo>
                    <a:pt x="0" y="748284"/>
                  </a:lnTo>
                  <a:lnTo>
                    <a:pt x="0" y="949452"/>
                  </a:lnTo>
                  <a:lnTo>
                    <a:pt x="0" y="1152144"/>
                  </a:lnTo>
                  <a:lnTo>
                    <a:pt x="7440168" y="1152144"/>
                  </a:lnTo>
                  <a:lnTo>
                    <a:pt x="7440168" y="144780"/>
                  </a:lnTo>
                  <a:lnTo>
                    <a:pt x="7440168" y="0"/>
                  </a:lnTo>
                  <a:close/>
                </a:path>
              </a:pathLst>
            </a:custGeom>
            <a:solidFill>
              <a:srgbClr val="DDD9C3"/>
            </a:solidFill>
          </p:spPr>
          <p:txBody>
            <a:bodyPr wrap="square" lIns="0" tIns="0" rIns="0" bIns="0" rtlCol="0"/>
            <a:lstStyle/>
            <a:p>
              <a:endParaRPr/>
            </a:p>
          </p:txBody>
        </p:sp>
      </p:grpSp>
      <p:sp>
        <p:nvSpPr>
          <p:cNvPr id="7" name="object 7"/>
          <p:cNvSpPr txBox="1"/>
          <p:nvPr/>
        </p:nvSpPr>
        <p:spPr>
          <a:xfrm>
            <a:off x="318008" y="3359022"/>
            <a:ext cx="7705725" cy="231457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Here </a:t>
            </a:r>
            <a:r>
              <a:rPr sz="1400" b="1" spc="-5" dirty="0">
                <a:latin typeface="Times New Roman"/>
                <a:cs typeface="Times New Roman"/>
              </a:rPr>
              <a:t>are some examples </a:t>
            </a:r>
            <a:r>
              <a:rPr sz="1400" b="1" dirty="0">
                <a:latin typeface="Times New Roman"/>
                <a:cs typeface="Times New Roman"/>
              </a:rPr>
              <a:t>of the </a:t>
            </a:r>
            <a:r>
              <a:rPr sz="1400" b="1" spc="-5" dirty="0">
                <a:latin typeface="Times New Roman"/>
                <a:cs typeface="Times New Roman"/>
              </a:rPr>
              <a:t>use </a:t>
            </a:r>
            <a:r>
              <a:rPr sz="1400" b="1" dirty="0">
                <a:latin typeface="Times New Roman"/>
                <a:cs typeface="Times New Roman"/>
              </a:rPr>
              <a:t>of </a:t>
            </a:r>
            <a:r>
              <a:rPr sz="1400" b="1" spc="-5" dirty="0">
                <a:latin typeface="Times New Roman"/>
                <a:cs typeface="Times New Roman"/>
              </a:rPr>
              <a:t>String</a:t>
            </a:r>
            <a:r>
              <a:rPr sz="1400" b="1" spc="10" dirty="0">
                <a:latin typeface="Times New Roman"/>
                <a:cs typeface="Times New Roman"/>
              </a:rPr>
              <a:t> </a:t>
            </a:r>
            <a:r>
              <a:rPr sz="1400" b="1" spc="-5" dirty="0">
                <a:latin typeface="Times New Roman"/>
                <a:cs typeface="Times New Roman"/>
              </a:rPr>
              <a:t>functions:</a:t>
            </a:r>
            <a:endParaRPr sz="1400">
              <a:latin typeface="Times New Roman"/>
              <a:cs typeface="Times New Roman"/>
            </a:endParaRPr>
          </a:p>
          <a:p>
            <a:pPr>
              <a:lnSpc>
                <a:spcPct val="100000"/>
              </a:lnSpc>
              <a:spcBef>
                <a:spcPts val="50"/>
              </a:spcBef>
            </a:pPr>
            <a:endParaRPr sz="1750">
              <a:latin typeface="Times New Roman"/>
              <a:cs typeface="Times New Roman"/>
            </a:endParaRPr>
          </a:p>
          <a:p>
            <a:pPr marL="439420" marR="1604645">
              <a:lnSpc>
                <a:spcPct val="188600"/>
              </a:lnSpc>
            </a:pPr>
            <a:r>
              <a:rPr sz="1400" spc="-5" dirty="0">
                <a:latin typeface="Courier New"/>
                <a:cs typeface="Courier New"/>
              </a:rPr>
              <a:t>select concat ('Alan', 'Turing') as "NAME" from dual;  select 'Alan' || 'Turing' as "NAME" from</a:t>
            </a:r>
            <a:r>
              <a:rPr sz="1400" spc="1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20"/>
              </a:spcBef>
            </a:pPr>
            <a:endParaRPr sz="1400">
              <a:latin typeface="Courier New"/>
              <a:cs typeface="Courier New"/>
            </a:endParaRPr>
          </a:p>
          <a:p>
            <a:pPr marL="439420" marR="5080">
              <a:lnSpc>
                <a:spcPts val="1600"/>
              </a:lnSpc>
              <a:spcBef>
                <a:spcPts val="5"/>
              </a:spcBef>
            </a:pPr>
            <a:r>
              <a:rPr sz="1400" spc="-5" dirty="0">
                <a:latin typeface="Courier New"/>
                <a:cs typeface="Courier New"/>
              </a:rPr>
              <a:t>select initcap ("now is the time for all good men to come to the aid  of the party") as "SLOGAN" from dual;</a:t>
            </a:r>
            <a:endParaRPr sz="1400">
              <a:latin typeface="Courier New"/>
              <a:cs typeface="Courier New"/>
            </a:endParaRPr>
          </a:p>
          <a:p>
            <a:pPr>
              <a:lnSpc>
                <a:spcPct val="100000"/>
              </a:lnSpc>
              <a:spcBef>
                <a:spcPts val="25"/>
              </a:spcBef>
            </a:pPr>
            <a:endParaRPr sz="1250">
              <a:latin typeface="Courier New"/>
              <a:cs typeface="Courier New"/>
            </a:endParaRPr>
          </a:p>
          <a:p>
            <a:pPr marL="439420">
              <a:lnSpc>
                <a:spcPct val="100000"/>
              </a:lnSpc>
              <a:spcBef>
                <a:spcPts val="5"/>
              </a:spcBef>
            </a:pPr>
            <a:r>
              <a:rPr sz="1400" spc="-5" dirty="0">
                <a:latin typeface="Courier New"/>
                <a:cs typeface="Courier New"/>
              </a:rPr>
              <a:t>select substr ('Alan Turing', 1, 4) as "FIRST" from</a:t>
            </a:r>
            <a:r>
              <a:rPr sz="1400" spc="20" dirty="0">
                <a:latin typeface="Courier New"/>
                <a:cs typeface="Courier New"/>
              </a:rPr>
              <a:t> </a:t>
            </a:r>
            <a:r>
              <a:rPr sz="1400" spc="-5" dirty="0">
                <a:latin typeface="Courier New"/>
                <a:cs typeface="Courier New"/>
              </a:rPr>
              <a:t>dual;</a:t>
            </a:r>
            <a:endParaRPr sz="1400">
              <a:latin typeface="Courier New"/>
              <a:cs typeface="Courier New"/>
            </a:endParaRPr>
          </a:p>
        </p:txBody>
      </p:sp>
      <p:sp>
        <p:nvSpPr>
          <p:cNvPr id="8" name="object 8"/>
          <p:cNvSpPr/>
          <p:nvPr/>
        </p:nvSpPr>
        <p:spPr>
          <a:xfrm>
            <a:off x="739140" y="5678119"/>
            <a:ext cx="7440295" cy="441959"/>
          </a:xfrm>
          <a:custGeom>
            <a:avLst/>
            <a:gdLst/>
            <a:ahLst/>
            <a:cxnLst/>
            <a:rect l="l" t="t" r="r" b="b"/>
            <a:pathLst>
              <a:path w="7440295" h="441960">
                <a:moveTo>
                  <a:pt x="7440168" y="0"/>
                </a:moveTo>
                <a:lnTo>
                  <a:pt x="0" y="0"/>
                </a:lnTo>
                <a:lnTo>
                  <a:pt x="0" y="441959"/>
                </a:lnTo>
                <a:lnTo>
                  <a:pt x="7440168" y="441959"/>
                </a:lnTo>
                <a:lnTo>
                  <a:pt x="7440168" y="0"/>
                </a:lnTo>
                <a:close/>
              </a:path>
            </a:pathLst>
          </a:custGeom>
          <a:solidFill>
            <a:srgbClr val="DDD9C3"/>
          </a:solidFill>
        </p:spPr>
        <p:txBody>
          <a:bodyPr wrap="square" lIns="0" tIns="0" rIns="0" bIns="0" rtlCol="0"/>
          <a:lstStyle/>
          <a:p>
            <a:endParaRPr/>
          </a:p>
        </p:txBody>
      </p:sp>
    </p:spTree>
    <p:extLst>
      <p:ext uri="{BB962C8B-B14F-4D97-AF65-F5344CB8AC3E}">
        <p14:creationId xmlns:p14="http://schemas.microsoft.com/office/powerpoint/2010/main" xmlns="" val="360124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281686"/>
            <a:ext cx="6517005" cy="1351915"/>
          </a:xfrm>
          <a:prstGeom prst="rect">
            <a:avLst/>
          </a:prstGeom>
        </p:spPr>
        <p:txBody>
          <a:bodyPr vert="horz" wrap="square" lIns="0" tIns="47625" rIns="0" bIns="0" rtlCol="0">
            <a:spAutoFit/>
          </a:bodyPr>
          <a:lstStyle/>
          <a:p>
            <a:pPr marL="12700" marR="5080">
              <a:lnSpc>
                <a:spcPts val="5160"/>
              </a:lnSpc>
              <a:spcBef>
                <a:spcPts val="375"/>
              </a:spcBef>
            </a:pPr>
            <a:r>
              <a:rPr sz="4400" spc="-70" dirty="0"/>
              <a:t>String </a:t>
            </a:r>
            <a:r>
              <a:rPr sz="4400" dirty="0"/>
              <a:t>/ </a:t>
            </a:r>
            <a:r>
              <a:rPr sz="4400" spc="-75" dirty="0"/>
              <a:t>Number</a:t>
            </a:r>
            <a:r>
              <a:rPr sz="4400" spc="-530" dirty="0"/>
              <a:t> </a:t>
            </a:r>
            <a:r>
              <a:rPr sz="4400" spc="-80" dirty="0"/>
              <a:t>Conversion  Functions</a:t>
            </a:r>
            <a:endParaRPr sz="4400"/>
          </a:p>
        </p:txBody>
      </p:sp>
      <p:graphicFrame>
        <p:nvGraphicFramePr>
          <p:cNvPr id="3" name="object 3"/>
          <p:cNvGraphicFramePr>
            <a:graphicFrameLocks noGrp="1"/>
          </p:cNvGraphicFramePr>
          <p:nvPr/>
        </p:nvGraphicFramePr>
        <p:xfrm>
          <a:off x="300227" y="1823720"/>
          <a:ext cx="7839074" cy="1280540"/>
        </p:xfrm>
        <a:graphic>
          <a:graphicData uri="http://schemas.openxmlformats.org/drawingml/2006/table">
            <a:tbl>
              <a:tblPr firstRow="1" bandRow="1">
                <a:tableStyleId>{2D5ABB26-0587-4C30-8999-92F81FD0307C}</a:tableStyleId>
              </a:tblPr>
              <a:tblGrid>
                <a:gridCol w="1911350">
                  <a:extLst>
                    <a:ext uri="{9D8B030D-6E8A-4147-A177-3AD203B41FA5}">
                      <a16:colId xmlns:a16="http://schemas.microsoft.com/office/drawing/2014/main" xmlns="" val="20000"/>
                    </a:ext>
                  </a:extLst>
                </a:gridCol>
                <a:gridCol w="2344420">
                  <a:extLst>
                    <a:ext uri="{9D8B030D-6E8A-4147-A177-3AD203B41FA5}">
                      <a16:colId xmlns:a16="http://schemas.microsoft.com/office/drawing/2014/main" xmlns="" val="20001"/>
                    </a:ext>
                  </a:extLst>
                </a:gridCol>
                <a:gridCol w="3583304">
                  <a:extLst>
                    <a:ext uri="{9D8B030D-6E8A-4147-A177-3AD203B41FA5}">
                      <a16:colId xmlns:a16="http://schemas.microsoft.com/office/drawing/2014/main" xmlns="" val="20002"/>
                    </a:ext>
                  </a:extLst>
                </a:gridCol>
              </a:tblGrid>
              <a:tr h="232410">
                <a:tc>
                  <a:txBody>
                    <a:bodyPr/>
                    <a:lstStyle/>
                    <a:p>
                      <a:pPr algn="ctr">
                        <a:lnSpc>
                          <a:spcPct val="100000"/>
                        </a:lnSpc>
                        <a:spcBef>
                          <a:spcPts val="150"/>
                        </a:spcBef>
                      </a:pPr>
                      <a:r>
                        <a:rPr sz="1200" b="1" spc="-5" dirty="0">
                          <a:latin typeface="Times New Roman"/>
                          <a:cs typeface="Times New Roman"/>
                        </a:rPr>
                        <a:t>Function</a:t>
                      </a:r>
                      <a:endParaRPr sz="1200">
                        <a:latin typeface="Times New Roman"/>
                        <a:cs typeface="Times New Roman"/>
                      </a:endParaRPr>
                    </a:p>
                  </a:txBody>
                  <a:tcPr marL="0" marR="0" marT="1905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33730">
                        <a:lnSpc>
                          <a:spcPct val="100000"/>
                        </a:lnSpc>
                        <a:spcBef>
                          <a:spcPts val="150"/>
                        </a:spcBef>
                      </a:pPr>
                      <a:r>
                        <a:rPr sz="1200" b="1" spc="-5" dirty="0">
                          <a:latin typeface="Times New Roman"/>
                          <a:cs typeface="Times New Roman"/>
                        </a:rPr>
                        <a:t>Input Argument</a:t>
                      </a:r>
                      <a:endParaRPr sz="1200">
                        <a:latin typeface="Times New Roman"/>
                        <a:cs typeface="Times New Roman"/>
                      </a:endParaRPr>
                    </a:p>
                  </a:txBody>
                  <a:tcPr marL="0" marR="0" marT="1905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50"/>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905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3552">
                <a:tc>
                  <a:txBody>
                    <a:bodyPr/>
                    <a:lstStyle/>
                    <a:p>
                      <a:pPr marL="25400">
                        <a:lnSpc>
                          <a:spcPct val="100000"/>
                        </a:lnSpc>
                        <a:spcBef>
                          <a:spcPts val="145"/>
                        </a:spcBef>
                      </a:pPr>
                      <a:r>
                        <a:rPr sz="1200" spc="-5" dirty="0">
                          <a:latin typeface="Times New Roman"/>
                          <a:cs typeface="Times New Roman"/>
                        </a:rPr>
                        <a:t>NANVL </a:t>
                      </a:r>
                      <a:r>
                        <a:rPr sz="1200" dirty="0">
                          <a:latin typeface="Times New Roman"/>
                          <a:cs typeface="Times New Roman"/>
                        </a:rPr>
                        <a:t>( n2, n1</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n1, n2 =</a:t>
                      </a:r>
                      <a:r>
                        <a:rPr sz="1200" spc="-15"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if </a:t>
                      </a:r>
                      <a:r>
                        <a:rPr sz="1200" spc="-5" dirty="0">
                          <a:latin typeface="Times New Roman"/>
                          <a:cs typeface="Times New Roman"/>
                        </a:rPr>
                        <a:t>(n2 </a:t>
                      </a:r>
                      <a:r>
                        <a:rPr sz="1200" dirty="0">
                          <a:latin typeface="Times New Roman"/>
                          <a:cs typeface="Times New Roman"/>
                        </a:rPr>
                        <a:t>= </a:t>
                      </a:r>
                      <a:r>
                        <a:rPr sz="1200" spc="-5" dirty="0">
                          <a:latin typeface="Times New Roman"/>
                          <a:cs typeface="Times New Roman"/>
                        </a:rPr>
                        <a:t>NaN) </a:t>
                      </a:r>
                      <a:r>
                        <a:rPr sz="1200" dirty="0">
                          <a:latin typeface="Times New Roman"/>
                          <a:cs typeface="Times New Roman"/>
                        </a:rPr>
                        <a:t>returns n1 </a:t>
                      </a:r>
                      <a:r>
                        <a:rPr sz="1200" spc="-5" dirty="0">
                          <a:latin typeface="Times New Roman"/>
                          <a:cs typeface="Times New Roman"/>
                        </a:rPr>
                        <a:t>else returns</a:t>
                      </a:r>
                      <a:r>
                        <a:rPr sz="1200" dirty="0">
                          <a:latin typeface="Times New Roman"/>
                          <a:cs typeface="Times New Roman"/>
                        </a:rPr>
                        <a:t> n2</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406908">
                <a:tc>
                  <a:txBody>
                    <a:bodyPr/>
                    <a:lstStyle/>
                    <a:p>
                      <a:pPr marL="25400">
                        <a:lnSpc>
                          <a:spcPct val="100000"/>
                        </a:lnSpc>
                        <a:spcBef>
                          <a:spcPts val="825"/>
                        </a:spcBef>
                      </a:pPr>
                      <a:r>
                        <a:rPr sz="1200" spc="-5" dirty="0">
                          <a:latin typeface="Times New Roman"/>
                          <a:cs typeface="Times New Roman"/>
                        </a:rPr>
                        <a:t>TO_CHAR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fmt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m = </a:t>
                      </a:r>
                      <a:r>
                        <a:rPr sz="1200" spc="-5" dirty="0">
                          <a:latin typeface="Times New Roman"/>
                          <a:cs typeface="Times New Roman"/>
                        </a:rPr>
                        <a:t>numeric value, </a:t>
                      </a:r>
                      <a:r>
                        <a:rPr sz="1200" dirty="0">
                          <a:latin typeface="Times New Roman"/>
                          <a:cs typeface="Times New Roman"/>
                        </a:rPr>
                        <a:t>fmt =</a:t>
                      </a:r>
                      <a:r>
                        <a:rPr sz="1200" spc="-15"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72085">
                        <a:lnSpc>
                          <a:spcPts val="1380"/>
                        </a:lnSpc>
                        <a:spcBef>
                          <a:spcPts val="240"/>
                        </a:spcBef>
                      </a:pPr>
                      <a:r>
                        <a:rPr sz="1200" spc="-5" dirty="0">
                          <a:latin typeface="Times New Roman"/>
                          <a:cs typeface="Times New Roman"/>
                        </a:rPr>
                        <a:t>Number m converted </a:t>
                      </a:r>
                      <a:r>
                        <a:rPr sz="1200" dirty="0">
                          <a:latin typeface="Times New Roman"/>
                          <a:cs typeface="Times New Roman"/>
                        </a:rPr>
                        <a:t>to </a:t>
                      </a:r>
                      <a:r>
                        <a:rPr sz="1200" spc="-5" dirty="0">
                          <a:latin typeface="Times New Roman"/>
                          <a:cs typeface="Times New Roman"/>
                        </a:rPr>
                        <a:t>character </a:t>
                      </a:r>
                      <a:r>
                        <a:rPr sz="1200" dirty="0">
                          <a:latin typeface="Times New Roman"/>
                          <a:cs typeface="Times New Roman"/>
                        </a:rPr>
                        <a:t>string </a:t>
                      </a:r>
                      <a:r>
                        <a:rPr sz="1200" spc="-10" dirty="0">
                          <a:latin typeface="Times New Roman"/>
                          <a:cs typeface="Times New Roman"/>
                        </a:rPr>
                        <a:t>as </a:t>
                      </a:r>
                      <a:r>
                        <a:rPr sz="1200" dirty="0">
                          <a:latin typeface="Times New Roman"/>
                          <a:cs typeface="Times New Roman"/>
                        </a:rPr>
                        <a:t>specified by  the</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407670">
                <a:tc>
                  <a:txBody>
                    <a:bodyPr/>
                    <a:lstStyle/>
                    <a:p>
                      <a:pPr marL="25400">
                        <a:lnSpc>
                          <a:spcPct val="100000"/>
                        </a:lnSpc>
                        <a:spcBef>
                          <a:spcPts val="840"/>
                        </a:spcBef>
                      </a:pPr>
                      <a:r>
                        <a:rPr sz="1200" spc="-5" dirty="0">
                          <a:latin typeface="Times New Roman"/>
                          <a:cs typeface="Times New Roman"/>
                        </a:rPr>
                        <a:t>TO_NUMBER </a:t>
                      </a:r>
                      <a:r>
                        <a:rPr sz="1200" dirty="0">
                          <a:latin typeface="Times New Roman"/>
                          <a:cs typeface="Times New Roman"/>
                        </a:rPr>
                        <a:t>( </a:t>
                      </a:r>
                      <a:r>
                        <a:rPr sz="1200" spc="-5" dirty="0">
                          <a:latin typeface="Times New Roman"/>
                          <a:cs typeface="Times New Roman"/>
                        </a:rPr>
                        <a:t>s [,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66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4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fmt </a:t>
                      </a:r>
                      <a:r>
                        <a:rPr sz="1200" dirty="0">
                          <a:latin typeface="Times New Roman"/>
                          <a:cs typeface="Times New Roman"/>
                        </a:rPr>
                        <a:t>=</a:t>
                      </a:r>
                      <a:r>
                        <a:rPr sz="1200" spc="-10"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066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25730">
                        <a:lnSpc>
                          <a:spcPts val="1380"/>
                        </a:lnSpc>
                        <a:spcBef>
                          <a:spcPts val="240"/>
                        </a:spcBef>
                      </a:pP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s converted </a:t>
                      </a:r>
                      <a:r>
                        <a:rPr sz="1200" dirty="0">
                          <a:latin typeface="Times New Roman"/>
                          <a:cs typeface="Times New Roman"/>
                        </a:rPr>
                        <a:t>to a number </a:t>
                      </a:r>
                      <a:r>
                        <a:rPr sz="1200" spc="-5" dirty="0">
                          <a:latin typeface="Times New Roman"/>
                          <a:cs typeface="Times New Roman"/>
                        </a:rPr>
                        <a:t>as </a:t>
                      </a:r>
                      <a:r>
                        <a:rPr sz="1200" dirty="0">
                          <a:latin typeface="Times New Roman"/>
                          <a:cs typeface="Times New Roman"/>
                        </a:rPr>
                        <a:t>specified by  the</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bl>
          </a:graphicData>
        </a:graphic>
      </p:graphicFrame>
      <p:sp>
        <p:nvSpPr>
          <p:cNvPr id="4" name="object 4"/>
          <p:cNvSpPr txBox="1"/>
          <p:nvPr/>
        </p:nvSpPr>
        <p:spPr>
          <a:xfrm>
            <a:off x="318007" y="3409569"/>
            <a:ext cx="7821293" cy="505908"/>
          </a:xfrm>
          <a:prstGeom prst="rect">
            <a:avLst/>
          </a:prstGeom>
        </p:spPr>
        <p:txBody>
          <a:bodyPr vert="horz" wrap="square" lIns="0" tIns="13335" rIns="0" bIns="0" rtlCol="0">
            <a:spAutoFit/>
          </a:bodyPr>
          <a:lstStyle/>
          <a:p>
            <a:pPr marL="12700">
              <a:lnSpc>
                <a:spcPct val="100000"/>
              </a:lnSpc>
              <a:spcBef>
                <a:spcPts val="105"/>
              </a:spcBef>
            </a:pPr>
            <a:r>
              <a:rPr sz="3200" spc="-75" dirty="0">
                <a:latin typeface="Arial" panose="020B0604020202020204" pitchFamily="34" charset="0"/>
                <a:cs typeface="Arial" panose="020B0604020202020204" pitchFamily="34" charset="0"/>
              </a:rPr>
              <a:t>Formats </a:t>
            </a:r>
            <a:r>
              <a:rPr sz="3200" spc="-65" dirty="0">
                <a:latin typeface="Arial" panose="020B0604020202020204" pitchFamily="34" charset="0"/>
                <a:cs typeface="Arial" panose="020B0604020202020204" pitchFamily="34" charset="0"/>
              </a:rPr>
              <a:t>for </a:t>
            </a:r>
            <a:r>
              <a:rPr sz="3200" spc="-75" dirty="0">
                <a:latin typeface="Arial" panose="020B0604020202020204" pitchFamily="34" charset="0"/>
                <a:cs typeface="Arial" panose="020B0604020202020204" pitchFamily="34" charset="0"/>
              </a:rPr>
              <a:t>TO_CHAR</a:t>
            </a:r>
            <a:r>
              <a:rPr sz="3200" spc="-455" dirty="0">
                <a:latin typeface="Arial" panose="020B0604020202020204" pitchFamily="34" charset="0"/>
                <a:cs typeface="Arial" panose="020B0604020202020204" pitchFamily="34" charset="0"/>
              </a:rPr>
              <a:t> </a:t>
            </a:r>
            <a:r>
              <a:rPr sz="3200" spc="-75" dirty="0">
                <a:latin typeface="Arial" panose="020B0604020202020204" pitchFamily="34" charset="0"/>
                <a:cs typeface="Arial" panose="020B0604020202020204" pitchFamily="34" charset="0"/>
              </a:rPr>
              <a:t>Function</a:t>
            </a:r>
            <a:endParaRPr sz="32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nvGraphicFramePr>
        <p:xfrm>
          <a:off x="300227" y="4297807"/>
          <a:ext cx="5833744" cy="1626435"/>
        </p:xfrm>
        <a:graphic>
          <a:graphicData uri="http://schemas.openxmlformats.org/drawingml/2006/table">
            <a:tbl>
              <a:tblPr firstRow="1" bandRow="1">
                <a:tableStyleId>{2D5ABB26-0587-4C30-8999-92F81FD0307C}</a:tableStyleId>
              </a:tblPr>
              <a:tblGrid>
                <a:gridCol w="833119">
                  <a:extLst>
                    <a:ext uri="{9D8B030D-6E8A-4147-A177-3AD203B41FA5}">
                      <a16:colId xmlns:a16="http://schemas.microsoft.com/office/drawing/2014/main" xmlns="" val="20000"/>
                    </a:ext>
                  </a:extLst>
                </a:gridCol>
                <a:gridCol w="5000625">
                  <a:extLst>
                    <a:ext uri="{9D8B030D-6E8A-4147-A177-3AD203B41FA5}">
                      <a16:colId xmlns:a16="http://schemas.microsoft.com/office/drawing/2014/main" xmlns="" val="20001"/>
                    </a:ext>
                  </a:extLst>
                </a:gridCol>
              </a:tblGrid>
              <a:tr h="232409">
                <a:tc>
                  <a:txBody>
                    <a:bodyPr/>
                    <a:lstStyle/>
                    <a:p>
                      <a:pPr marL="168910">
                        <a:lnSpc>
                          <a:spcPct val="100000"/>
                        </a:lnSpc>
                        <a:spcBef>
                          <a:spcPts val="135"/>
                        </a:spcBef>
                      </a:pPr>
                      <a:r>
                        <a:rPr sz="1200" b="1" spc="-5" dirty="0">
                          <a:latin typeface="Times New Roman"/>
                          <a:cs typeface="Times New Roman"/>
                        </a:rPr>
                        <a:t>Symbol</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Explanation</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1648">
                <a:tc>
                  <a:txBody>
                    <a:bodyPr/>
                    <a:lstStyle/>
                    <a:p>
                      <a:pPr marL="25400">
                        <a:lnSpc>
                          <a:spcPct val="100000"/>
                        </a:lnSpc>
                        <a:spcBef>
                          <a:spcPts val="140"/>
                        </a:spcBef>
                      </a:pPr>
                      <a:r>
                        <a:rPr sz="1200" dirty="0">
                          <a:latin typeface="Times New Roman"/>
                          <a:cs typeface="Times New Roman"/>
                        </a:rPr>
                        <a:t>9</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Each </a:t>
                      </a:r>
                      <a:r>
                        <a:rPr sz="1200" dirty="0">
                          <a:latin typeface="Times New Roman"/>
                          <a:cs typeface="Times New Roman"/>
                        </a:rPr>
                        <a:t>9 </a:t>
                      </a:r>
                      <a:r>
                        <a:rPr sz="1200" spc="-5" dirty="0">
                          <a:latin typeface="Times New Roman"/>
                          <a:cs typeface="Times New Roman"/>
                        </a:rPr>
                        <a:t>represents </a:t>
                      </a:r>
                      <a:r>
                        <a:rPr sz="1200" dirty="0">
                          <a:latin typeface="Times New Roman"/>
                          <a:cs typeface="Times New Roman"/>
                        </a:rPr>
                        <a:t>one digit in the </a:t>
                      </a:r>
                      <a:r>
                        <a:rPr sz="1200" spc="-5" dirty="0">
                          <a:latin typeface="Times New Roman"/>
                          <a:cs typeface="Times New Roman"/>
                        </a:rPr>
                        <a:t>result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3172">
                <a:tc>
                  <a:txBody>
                    <a:bodyPr/>
                    <a:lstStyle/>
                    <a:p>
                      <a:pPr marL="25400">
                        <a:lnSpc>
                          <a:spcPct val="100000"/>
                        </a:lnSpc>
                        <a:spcBef>
                          <a:spcPts val="140"/>
                        </a:spcBef>
                      </a:pPr>
                      <a:r>
                        <a:rPr sz="1200" dirty="0">
                          <a:latin typeface="Times New Roman"/>
                          <a:cs typeface="Times New Roman"/>
                        </a:rPr>
                        <a:t>0</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Represents </a:t>
                      </a:r>
                      <a:r>
                        <a:rPr sz="1200" dirty="0">
                          <a:latin typeface="Times New Roman"/>
                          <a:cs typeface="Times New Roman"/>
                        </a:rPr>
                        <a:t>a leading zero to be </a:t>
                      </a:r>
                      <a:r>
                        <a:rPr sz="1200" spc="-5" dirty="0">
                          <a:latin typeface="Times New Roman"/>
                          <a:cs typeface="Times New Roman"/>
                        </a:rPr>
                        <a:t>displayed</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231647">
                <a:tc>
                  <a:txBody>
                    <a:bodyPr/>
                    <a:lstStyle/>
                    <a:p>
                      <a:pPr marL="25400">
                        <a:lnSpc>
                          <a:spcPct val="100000"/>
                        </a:lnSpc>
                        <a:spcBef>
                          <a:spcPts val="145"/>
                        </a:spcBef>
                      </a:pP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Floating </a:t>
                      </a:r>
                      <a:r>
                        <a:rPr sz="1200" dirty="0">
                          <a:latin typeface="Times New Roman"/>
                          <a:cs typeface="Times New Roman"/>
                        </a:rPr>
                        <a:t>dollar sign </a:t>
                      </a:r>
                      <a:r>
                        <a:rPr sz="1200" spc="-5" dirty="0">
                          <a:latin typeface="Times New Roman"/>
                          <a:cs typeface="Times New Roman"/>
                        </a:rPr>
                        <a:t>printed </a:t>
                      </a:r>
                      <a:r>
                        <a:rPr sz="1200" dirty="0">
                          <a:latin typeface="Times New Roman"/>
                          <a:cs typeface="Times New Roman"/>
                        </a:rPr>
                        <a:t>to the </a:t>
                      </a:r>
                      <a:r>
                        <a:rPr sz="1200" spc="-5" dirty="0">
                          <a:latin typeface="Times New Roman"/>
                          <a:cs typeface="Times New Roman"/>
                        </a:rPr>
                        <a:t>left </a:t>
                      </a:r>
                      <a:r>
                        <a:rPr sz="1200" dirty="0">
                          <a:latin typeface="Times New Roman"/>
                          <a:cs typeface="Times New Roman"/>
                        </a:rPr>
                        <a:t>of</a:t>
                      </a:r>
                      <a:r>
                        <a:rPr sz="1200" spc="-5" dirty="0">
                          <a:latin typeface="Times New Roman"/>
                          <a:cs typeface="Times New Roman"/>
                        </a:rPr>
                        <a:t> number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233553">
                <a:tc>
                  <a:txBody>
                    <a:bodyPr/>
                    <a:lstStyle/>
                    <a:p>
                      <a:pPr marL="25400">
                        <a:lnSpc>
                          <a:spcPct val="100000"/>
                        </a:lnSpc>
                        <a:spcBef>
                          <a:spcPts val="145"/>
                        </a:spcBef>
                      </a:pPr>
                      <a:r>
                        <a:rPr sz="1200" dirty="0">
                          <a:latin typeface="Times New Roman"/>
                          <a:cs typeface="Times New Roman"/>
                        </a:rPr>
                        <a:t>L</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Any local floating currency</a:t>
                      </a:r>
                      <a:r>
                        <a:rPr sz="1200" spc="15" dirty="0">
                          <a:latin typeface="Times New Roman"/>
                          <a:cs typeface="Times New Roman"/>
                        </a:rPr>
                        <a:t> </a:t>
                      </a:r>
                      <a:r>
                        <a:rPr sz="1200" dirty="0">
                          <a:latin typeface="Times New Roman"/>
                          <a:cs typeface="Times New Roman"/>
                        </a:rPr>
                        <a:t>symbol</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231597">
                <a:tc>
                  <a:txBody>
                    <a:bodyPr/>
                    <a:lstStyle/>
                    <a:p>
                      <a:pPr marL="25400">
                        <a:lnSpc>
                          <a:spcPct val="100000"/>
                        </a:lnSpc>
                        <a:spcBef>
                          <a:spcPts val="140"/>
                        </a:spcBef>
                      </a:pPr>
                      <a:r>
                        <a:rPr sz="1200" b="1"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Prints </a:t>
                      </a:r>
                      <a:r>
                        <a:rPr sz="1200" dirty="0">
                          <a:latin typeface="Times New Roman"/>
                          <a:cs typeface="Times New Roman"/>
                        </a:rPr>
                        <a:t>the </a:t>
                      </a:r>
                      <a:r>
                        <a:rPr sz="1200" spc="-5" dirty="0">
                          <a:latin typeface="Times New Roman"/>
                          <a:cs typeface="Times New Roman"/>
                        </a:rPr>
                        <a:t>decimal </a:t>
                      </a:r>
                      <a:r>
                        <a:rPr sz="1200" dirty="0">
                          <a:latin typeface="Times New Roman"/>
                          <a:cs typeface="Times New Roman"/>
                        </a:rPr>
                        <a:t>point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232409">
                <a:tc>
                  <a:txBody>
                    <a:bodyPr/>
                    <a:lstStyle/>
                    <a:p>
                      <a:pPr marL="25400">
                        <a:lnSpc>
                          <a:spcPct val="100000"/>
                        </a:lnSpc>
                        <a:spcBef>
                          <a:spcPts val="140"/>
                        </a:spcBef>
                      </a:pPr>
                      <a:r>
                        <a:rPr sz="1200" b="1"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Prints </a:t>
                      </a:r>
                      <a:r>
                        <a:rPr sz="1200" dirty="0">
                          <a:latin typeface="Times New Roman"/>
                          <a:cs typeface="Times New Roman"/>
                        </a:rPr>
                        <a:t>the </a:t>
                      </a:r>
                      <a:r>
                        <a:rPr sz="1200" spc="-5" dirty="0">
                          <a:latin typeface="Times New Roman"/>
                          <a:cs typeface="Times New Roman"/>
                        </a:rPr>
                        <a:t>comma </a:t>
                      </a:r>
                      <a:r>
                        <a:rPr sz="1200" dirty="0">
                          <a:latin typeface="Times New Roman"/>
                          <a:cs typeface="Times New Roman"/>
                        </a:rPr>
                        <a:t>to </a:t>
                      </a:r>
                      <a:r>
                        <a:rPr sz="1200" spc="-5" dirty="0">
                          <a:latin typeface="Times New Roman"/>
                          <a:cs typeface="Times New Roman"/>
                        </a:rPr>
                        <a:t>represent</a:t>
                      </a:r>
                      <a:r>
                        <a:rPr sz="1200" dirty="0">
                          <a:latin typeface="Times New Roman"/>
                          <a:cs typeface="Times New Roman"/>
                        </a:rPr>
                        <a:t> </a:t>
                      </a:r>
                      <a:r>
                        <a:rPr sz="1200" spc="-5" dirty="0">
                          <a:latin typeface="Times New Roman"/>
                          <a:cs typeface="Times New Roman"/>
                        </a:rPr>
                        <a:t>thousands</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454276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970533"/>
            <a:ext cx="3848100" cy="696595"/>
          </a:xfrm>
          <a:prstGeom prst="rect">
            <a:avLst/>
          </a:prstGeom>
        </p:spPr>
        <p:txBody>
          <a:bodyPr vert="horz" wrap="square" lIns="0" tIns="13335" rIns="0" bIns="0" rtlCol="0">
            <a:spAutoFit/>
          </a:bodyPr>
          <a:lstStyle/>
          <a:p>
            <a:pPr marL="12700">
              <a:lnSpc>
                <a:spcPct val="100000"/>
              </a:lnSpc>
              <a:spcBef>
                <a:spcPts val="105"/>
              </a:spcBef>
            </a:pPr>
            <a:r>
              <a:rPr sz="4400" spc="-70" dirty="0"/>
              <a:t>Group</a:t>
            </a:r>
            <a:r>
              <a:rPr sz="4400" spc="-240" dirty="0"/>
              <a:t> </a:t>
            </a:r>
            <a:r>
              <a:rPr sz="4400" spc="-80" dirty="0"/>
              <a:t>Functions</a:t>
            </a:r>
            <a:endParaRPr sz="4400"/>
          </a:p>
        </p:txBody>
      </p:sp>
      <p:graphicFrame>
        <p:nvGraphicFramePr>
          <p:cNvPr id="3" name="object 3"/>
          <p:cNvGraphicFramePr>
            <a:graphicFrameLocks noGrp="1"/>
          </p:cNvGraphicFramePr>
          <p:nvPr/>
        </p:nvGraphicFramePr>
        <p:xfrm>
          <a:off x="300227" y="1858772"/>
          <a:ext cx="7838440" cy="3608317"/>
        </p:xfrm>
        <a:graphic>
          <a:graphicData uri="http://schemas.openxmlformats.org/drawingml/2006/table">
            <a:tbl>
              <a:tblPr firstRow="1" bandRow="1">
                <a:tableStyleId>{2D5ABB26-0587-4C30-8999-92F81FD0307C}</a:tableStyleId>
              </a:tblPr>
              <a:tblGrid>
                <a:gridCol w="2592705">
                  <a:extLst>
                    <a:ext uri="{9D8B030D-6E8A-4147-A177-3AD203B41FA5}">
                      <a16:colId xmlns:a16="http://schemas.microsoft.com/office/drawing/2014/main" xmlns="" val="20000"/>
                    </a:ext>
                  </a:extLst>
                </a:gridCol>
                <a:gridCol w="2447290">
                  <a:extLst>
                    <a:ext uri="{9D8B030D-6E8A-4147-A177-3AD203B41FA5}">
                      <a16:colId xmlns:a16="http://schemas.microsoft.com/office/drawing/2014/main" xmlns="" val="20001"/>
                    </a:ext>
                  </a:extLst>
                </a:gridCol>
                <a:gridCol w="2798445">
                  <a:extLst>
                    <a:ext uri="{9D8B030D-6E8A-4147-A177-3AD203B41FA5}">
                      <a16:colId xmlns:a16="http://schemas.microsoft.com/office/drawing/2014/main" xmlns=""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87070">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880744">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2028">
                <a:tc>
                  <a:txBody>
                    <a:bodyPr/>
                    <a:lstStyle/>
                    <a:p>
                      <a:pPr marL="25400">
                        <a:lnSpc>
                          <a:spcPct val="100000"/>
                        </a:lnSpc>
                        <a:spcBef>
                          <a:spcPts val="135"/>
                        </a:spcBef>
                      </a:pPr>
                      <a:r>
                        <a:rPr sz="1200" spc="-5" dirty="0">
                          <a:latin typeface="Times New Roman"/>
                          <a:cs typeface="Times New Roman"/>
                        </a:rPr>
                        <a:t>AVG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3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5"/>
                        </a:spcBef>
                      </a:pPr>
                      <a:r>
                        <a:rPr sz="1200" dirty="0">
                          <a:latin typeface="Times New Roman"/>
                          <a:cs typeface="Times New Roman"/>
                        </a:rPr>
                        <a:t>The </a:t>
                      </a:r>
                      <a:r>
                        <a:rPr sz="1200" spc="-5" dirty="0">
                          <a:latin typeface="Times New Roman"/>
                          <a:cs typeface="Times New Roman"/>
                        </a:rPr>
                        <a:t>average </a:t>
                      </a:r>
                      <a:r>
                        <a:rPr sz="1200" dirty="0">
                          <a:latin typeface="Times New Roman"/>
                          <a:cs typeface="Times New Roman"/>
                        </a:rPr>
                        <a:t>value of that</a:t>
                      </a:r>
                      <a:r>
                        <a:rPr sz="1200" spc="-20"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714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408432">
                <a:tc>
                  <a:txBody>
                    <a:bodyPr/>
                    <a:lstStyle/>
                    <a:p>
                      <a:pPr marL="25400">
                        <a:lnSpc>
                          <a:spcPct val="100000"/>
                        </a:lnSpc>
                        <a:spcBef>
                          <a:spcPts val="825"/>
                        </a:spcBef>
                      </a:pPr>
                      <a:r>
                        <a:rPr sz="1200" spc="-5" dirty="0">
                          <a:latin typeface="Times New Roman"/>
                          <a:cs typeface="Times New Roman"/>
                        </a:rPr>
                        <a:t>COUNT </a:t>
                      </a:r>
                      <a:r>
                        <a:rPr sz="1200" dirty="0">
                          <a:latin typeface="Times New Roman"/>
                          <a:cs typeface="Times New Roman"/>
                        </a:rPr>
                        <a: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dirty="0">
                          <a:latin typeface="Times New Roman"/>
                          <a:cs typeface="Times New Roman"/>
                        </a:rPr>
                        <a:t>none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604520">
                        <a:lnSpc>
                          <a:spcPts val="1380"/>
                        </a:lnSpc>
                        <a:spcBef>
                          <a:spcPts val="240"/>
                        </a:spcBef>
                      </a:pPr>
                      <a:r>
                        <a:rPr sz="1200" spc="-5" dirty="0">
                          <a:latin typeface="Times New Roman"/>
                          <a:cs typeface="Times New Roman"/>
                        </a:rPr>
                        <a:t>Number </a:t>
                      </a:r>
                      <a:r>
                        <a:rPr sz="1200" dirty="0">
                          <a:latin typeface="Times New Roman"/>
                          <a:cs typeface="Times New Roman"/>
                        </a:rPr>
                        <a:t>of rows </a:t>
                      </a:r>
                      <a:r>
                        <a:rPr sz="1200" spc="-5" dirty="0">
                          <a:latin typeface="Times New Roman"/>
                          <a:cs typeface="Times New Roman"/>
                        </a:rPr>
                        <a:t>returned</a:t>
                      </a:r>
                      <a:r>
                        <a:rPr sz="1200" spc="-35" dirty="0">
                          <a:latin typeface="Times New Roman"/>
                          <a:cs typeface="Times New Roman"/>
                        </a:rPr>
                        <a:t> </a:t>
                      </a:r>
                      <a:r>
                        <a:rPr sz="1200" dirty="0">
                          <a:latin typeface="Times New Roman"/>
                          <a:cs typeface="Times New Roman"/>
                        </a:rPr>
                        <a:t>including  </a:t>
                      </a:r>
                      <a:r>
                        <a:rPr sz="1200" spc="-5" dirty="0">
                          <a:latin typeface="Times New Roman"/>
                          <a:cs typeface="Times New Roman"/>
                        </a:rPr>
                        <a:t>duplicates and</a:t>
                      </a:r>
                      <a:r>
                        <a:rPr sz="1200" dirty="0">
                          <a:latin typeface="Times New Roman"/>
                          <a:cs typeface="Times New Roman"/>
                        </a:rPr>
                        <a:t> </a:t>
                      </a:r>
                      <a:r>
                        <a:rPr sz="1200" spc="-5" dirty="0">
                          <a:latin typeface="Times New Roman"/>
                          <a:cs typeface="Times New Roman"/>
                        </a:rPr>
                        <a:t>NULLs</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406908">
                <a:tc>
                  <a:txBody>
                    <a:bodyPr/>
                    <a:lstStyle/>
                    <a:p>
                      <a:pPr marL="25400">
                        <a:lnSpc>
                          <a:spcPct val="100000"/>
                        </a:lnSpc>
                        <a:spcBef>
                          <a:spcPts val="825"/>
                        </a:spcBef>
                      </a:pPr>
                      <a:r>
                        <a:rPr sz="1200" spc="-5" dirty="0">
                          <a:latin typeface="Times New Roman"/>
                          <a:cs typeface="Times New Roman"/>
                        </a:rPr>
                        <a:t>COUNT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74015">
                        <a:lnSpc>
                          <a:spcPts val="1380"/>
                        </a:lnSpc>
                        <a:spcBef>
                          <a:spcPts val="225"/>
                        </a:spcBef>
                      </a:pPr>
                      <a:r>
                        <a:rPr sz="1200" spc="-5" dirty="0">
                          <a:latin typeface="Times New Roman"/>
                          <a:cs typeface="Times New Roman"/>
                        </a:rPr>
                        <a:t>Number </a:t>
                      </a:r>
                      <a:r>
                        <a:rPr sz="1200" dirty="0">
                          <a:latin typeface="Times New Roman"/>
                          <a:cs typeface="Times New Roman"/>
                        </a:rPr>
                        <a:t>of rows </a:t>
                      </a:r>
                      <a:r>
                        <a:rPr sz="1200" spc="-5" dirty="0">
                          <a:latin typeface="Times New Roman"/>
                          <a:cs typeface="Times New Roman"/>
                        </a:rPr>
                        <a:t>where </a:t>
                      </a:r>
                      <a:r>
                        <a:rPr sz="1200" dirty="0">
                          <a:latin typeface="Times New Roman"/>
                          <a:cs typeface="Times New Roman"/>
                        </a:rPr>
                        <a:t>the </a:t>
                      </a:r>
                      <a:r>
                        <a:rPr sz="1200" spc="-5" dirty="0">
                          <a:latin typeface="Times New Roman"/>
                          <a:cs typeface="Times New Roman"/>
                        </a:rPr>
                        <a:t>value </a:t>
                      </a:r>
                      <a:r>
                        <a:rPr sz="1200" dirty="0">
                          <a:latin typeface="Times New Roman"/>
                          <a:cs typeface="Times New Roman"/>
                        </a:rPr>
                        <a:t>of</a:t>
                      </a:r>
                      <a:r>
                        <a:rPr sz="1200" spc="-40" dirty="0">
                          <a:latin typeface="Times New Roman"/>
                          <a:cs typeface="Times New Roman"/>
                        </a:rPr>
                        <a:t> </a:t>
                      </a:r>
                      <a:r>
                        <a:rPr sz="1200" dirty="0">
                          <a:latin typeface="Times New Roman"/>
                          <a:cs typeface="Times New Roman"/>
                        </a:rPr>
                        <a:t>the  </a:t>
                      </a:r>
                      <a:r>
                        <a:rPr sz="1200" spc="-5" dirty="0">
                          <a:latin typeface="Times New Roman"/>
                          <a:cs typeface="Times New Roman"/>
                        </a:rPr>
                        <a:t>column is </a:t>
                      </a:r>
                      <a:r>
                        <a:rPr sz="1200" dirty="0">
                          <a:latin typeface="Times New Roman"/>
                          <a:cs typeface="Times New Roman"/>
                        </a:rPr>
                        <a:t>not</a:t>
                      </a:r>
                      <a:r>
                        <a:rPr sz="1200" spc="5" dirty="0">
                          <a:latin typeface="Times New Roman"/>
                          <a:cs typeface="Times New Roman"/>
                        </a:rPr>
                        <a:t> </a:t>
                      </a:r>
                      <a:r>
                        <a:rPr sz="1200" spc="-5" dirty="0">
                          <a:latin typeface="Times New Roman"/>
                          <a:cs typeface="Times New Roman"/>
                        </a:rPr>
                        <a:t>NULL</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233171">
                <a:tc>
                  <a:txBody>
                    <a:bodyPr/>
                    <a:lstStyle/>
                    <a:p>
                      <a:pPr marL="25400">
                        <a:lnSpc>
                          <a:spcPct val="100000"/>
                        </a:lnSpc>
                        <a:spcBef>
                          <a:spcPts val="140"/>
                        </a:spcBef>
                      </a:pPr>
                      <a:r>
                        <a:rPr sz="1200" spc="-5" dirty="0">
                          <a:latin typeface="Times New Roman"/>
                          <a:cs typeface="Times New Roman"/>
                        </a:rPr>
                        <a:t>MAX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4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4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Maximum </a:t>
                      </a:r>
                      <a:r>
                        <a:rPr sz="1200" dirty="0">
                          <a:latin typeface="Times New Roman"/>
                          <a:cs typeface="Times New Roman"/>
                        </a:rPr>
                        <a:t>value in the</a:t>
                      </a:r>
                      <a:r>
                        <a:rPr sz="1200" spc="-15" dirty="0">
                          <a:latin typeface="Times New Roman"/>
                          <a:cs typeface="Times New Roman"/>
                        </a:rPr>
                        <a:t> </a:t>
                      </a:r>
                      <a:r>
                        <a:rPr sz="1200" dirty="0">
                          <a:latin typeface="Times New Roman"/>
                          <a:cs typeface="Times New Roman"/>
                        </a:rPr>
                        <a:t>column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231647">
                <a:tc>
                  <a:txBody>
                    <a:bodyPr/>
                    <a:lstStyle/>
                    <a:p>
                      <a:pPr marL="25400">
                        <a:lnSpc>
                          <a:spcPct val="100000"/>
                        </a:lnSpc>
                        <a:spcBef>
                          <a:spcPts val="130"/>
                        </a:spcBef>
                      </a:pPr>
                      <a:r>
                        <a:rPr sz="1200" spc="-10" dirty="0">
                          <a:latin typeface="Times New Roman"/>
                          <a:cs typeface="Times New Roman"/>
                        </a:rPr>
                        <a:t>MIN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3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Minimum value </a:t>
                      </a:r>
                      <a:r>
                        <a:rPr sz="1200" dirty="0">
                          <a:latin typeface="Times New Roman"/>
                          <a:cs typeface="Times New Roman"/>
                        </a:rPr>
                        <a:t>in the</a:t>
                      </a:r>
                      <a:r>
                        <a:rPr sz="1200" spc="5"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233426">
                <a:tc>
                  <a:txBody>
                    <a:bodyPr/>
                    <a:lstStyle/>
                    <a:p>
                      <a:pPr marL="25400">
                        <a:lnSpc>
                          <a:spcPct val="100000"/>
                        </a:lnSpc>
                        <a:spcBef>
                          <a:spcPts val="145"/>
                        </a:spcBef>
                      </a:pPr>
                      <a:r>
                        <a:rPr sz="1200" spc="-5" dirty="0">
                          <a:latin typeface="Times New Roman"/>
                          <a:cs typeface="Times New Roman"/>
                        </a:rPr>
                        <a:t>SUM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4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Sum </a:t>
                      </a:r>
                      <a:r>
                        <a:rPr sz="1200" dirty="0">
                          <a:latin typeface="Times New Roman"/>
                          <a:cs typeface="Times New Roman"/>
                        </a:rPr>
                        <a:t>of the </a:t>
                      </a:r>
                      <a:r>
                        <a:rPr sz="1200" spc="-5" dirty="0">
                          <a:latin typeface="Times New Roman"/>
                          <a:cs typeface="Times New Roman"/>
                        </a:rPr>
                        <a:t>values </a:t>
                      </a:r>
                      <a:r>
                        <a:rPr sz="1200" dirty="0">
                          <a:latin typeface="Times New Roman"/>
                          <a:cs typeface="Times New Roman"/>
                        </a:rPr>
                        <a:t>in the</a:t>
                      </a:r>
                      <a:r>
                        <a:rPr sz="1200" spc="-10"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r h="406907">
                <a:tc>
                  <a:txBody>
                    <a:bodyPr/>
                    <a:lstStyle/>
                    <a:p>
                      <a:pPr marL="25400">
                        <a:lnSpc>
                          <a:spcPct val="100000"/>
                        </a:lnSpc>
                        <a:spcBef>
                          <a:spcPts val="825"/>
                        </a:spcBef>
                      </a:pPr>
                      <a:r>
                        <a:rPr sz="1200" dirty="0">
                          <a:latin typeface="Times New Roman"/>
                          <a:cs typeface="Times New Roman"/>
                        </a:rPr>
                        <a:t>CORR ( </a:t>
                      </a:r>
                      <a:r>
                        <a:rPr sz="1200" spc="-5" dirty="0">
                          <a:latin typeface="Times New Roman"/>
                          <a:cs typeface="Times New Roman"/>
                        </a:rPr>
                        <a:t>e1, e2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e1 and e2 are column</a:t>
                      </a:r>
                      <a:r>
                        <a:rPr sz="1200" spc="20" dirty="0">
                          <a:latin typeface="Times New Roman"/>
                          <a:cs typeface="Times New Roman"/>
                        </a:rPr>
                        <a:t> </a:t>
                      </a:r>
                      <a:r>
                        <a:rPr sz="1200" dirty="0">
                          <a:latin typeface="Times New Roman"/>
                          <a:cs typeface="Times New Roman"/>
                        </a:rPr>
                        <a:t>names</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44805">
                        <a:lnSpc>
                          <a:spcPts val="1380"/>
                        </a:lnSpc>
                        <a:spcBef>
                          <a:spcPts val="225"/>
                        </a:spcBef>
                      </a:pPr>
                      <a:r>
                        <a:rPr sz="1200" spc="-5" dirty="0">
                          <a:latin typeface="Times New Roman"/>
                          <a:cs typeface="Times New Roman"/>
                        </a:rPr>
                        <a:t>Correlation coefficient between </a:t>
                      </a:r>
                      <a:r>
                        <a:rPr sz="1200" dirty="0">
                          <a:latin typeface="Times New Roman"/>
                          <a:cs typeface="Times New Roman"/>
                        </a:rPr>
                        <a:t>the </a:t>
                      </a:r>
                      <a:r>
                        <a:rPr sz="1200" spc="-5" dirty="0">
                          <a:latin typeface="Times New Roman"/>
                          <a:cs typeface="Times New Roman"/>
                        </a:rPr>
                        <a:t>two  columns after eliminating</a:t>
                      </a:r>
                      <a:r>
                        <a:rPr sz="1200" spc="5" dirty="0">
                          <a:latin typeface="Times New Roman"/>
                          <a:cs typeface="Times New Roman"/>
                        </a:rPr>
                        <a:t> </a:t>
                      </a:r>
                      <a:r>
                        <a:rPr sz="1200" dirty="0">
                          <a:latin typeface="Times New Roman"/>
                          <a:cs typeface="Times New Roman"/>
                        </a:rPr>
                        <a:t>nulls</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7"/>
                  </a:ext>
                </a:extLst>
              </a:tr>
              <a:tr h="408432">
                <a:tc>
                  <a:txBody>
                    <a:bodyPr/>
                    <a:lstStyle/>
                    <a:p>
                      <a:pPr marL="25400">
                        <a:lnSpc>
                          <a:spcPct val="100000"/>
                        </a:lnSpc>
                        <a:spcBef>
                          <a:spcPts val="825"/>
                        </a:spcBef>
                      </a:pPr>
                      <a:r>
                        <a:rPr sz="1200" spc="-5" dirty="0">
                          <a:latin typeface="Times New Roman"/>
                          <a:cs typeface="Times New Roman"/>
                        </a:rPr>
                        <a:t>MEDIAN </a:t>
                      </a:r>
                      <a:r>
                        <a:rPr sz="1200" dirty="0">
                          <a:latin typeface="Times New Roman"/>
                          <a:cs typeface="Times New Roman"/>
                        </a:rPr>
                        <a:t>( </a:t>
                      </a:r>
                      <a:r>
                        <a:rPr sz="1200" spc="-5" dirty="0">
                          <a:latin typeface="Times New Roman"/>
                          <a:cs typeface="Times New Roman"/>
                        </a:rPr>
                        <a:t>col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631190">
                        <a:lnSpc>
                          <a:spcPts val="1380"/>
                        </a:lnSpc>
                        <a:spcBef>
                          <a:spcPts val="240"/>
                        </a:spcBef>
                      </a:pPr>
                      <a:r>
                        <a:rPr sz="1200" dirty="0">
                          <a:latin typeface="Times New Roman"/>
                          <a:cs typeface="Times New Roman"/>
                        </a:rPr>
                        <a:t>Middle </a:t>
                      </a:r>
                      <a:r>
                        <a:rPr sz="1200" spc="-5" dirty="0">
                          <a:latin typeface="Times New Roman"/>
                          <a:cs typeface="Times New Roman"/>
                        </a:rPr>
                        <a:t>value </a:t>
                      </a:r>
                      <a:r>
                        <a:rPr sz="1200" dirty="0">
                          <a:latin typeface="Times New Roman"/>
                          <a:cs typeface="Times New Roman"/>
                        </a:rPr>
                        <a:t>in the sorted</a:t>
                      </a:r>
                      <a:r>
                        <a:rPr sz="1200" spc="-55" dirty="0">
                          <a:latin typeface="Times New Roman"/>
                          <a:cs typeface="Times New Roman"/>
                        </a:rPr>
                        <a:t> </a:t>
                      </a:r>
                      <a:r>
                        <a:rPr sz="1200" spc="-5" dirty="0">
                          <a:latin typeface="Times New Roman"/>
                          <a:cs typeface="Times New Roman"/>
                        </a:rPr>
                        <a:t>column,  interpolating </a:t>
                      </a:r>
                      <a:r>
                        <a:rPr sz="1200" dirty="0">
                          <a:latin typeface="Times New Roman"/>
                          <a:cs typeface="Times New Roman"/>
                        </a:rPr>
                        <a:t>if </a:t>
                      </a:r>
                      <a:r>
                        <a:rPr sz="1200" spc="-5" dirty="0">
                          <a:latin typeface="Times New Roman"/>
                          <a:cs typeface="Times New Roman"/>
                        </a:rPr>
                        <a:t>necessary</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8"/>
                  </a:ext>
                </a:extLst>
              </a:tr>
              <a:tr h="406907">
                <a:tc>
                  <a:txBody>
                    <a:bodyPr/>
                    <a:lstStyle/>
                    <a:p>
                      <a:pPr marL="25400">
                        <a:lnSpc>
                          <a:spcPct val="100000"/>
                        </a:lnSpc>
                        <a:spcBef>
                          <a:spcPts val="825"/>
                        </a:spcBef>
                      </a:pPr>
                      <a:r>
                        <a:rPr sz="1200" spc="-5" dirty="0">
                          <a:latin typeface="Times New Roman"/>
                          <a:cs typeface="Times New Roman"/>
                        </a:rPr>
                        <a:t>STDDEV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77800">
                        <a:lnSpc>
                          <a:spcPts val="1380"/>
                        </a:lnSpc>
                        <a:spcBef>
                          <a:spcPts val="225"/>
                        </a:spcBef>
                      </a:pPr>
                      <a:r>
                        <a:rPr sz="1200" spc="-5" dirty="0">
                          <a:latin typeface="Times New Roman"/>
                          <a:cs typeface="Times New Roman"/>
                        </a:rPr>
                        <a:t>Standard deviation </a:t>
                      </a:r>
                      <a:r>
                        <a:rPr sz="1200" dirty="0">
                          <a:latin typeface="Times New Roman"/>
                          <a:cs typeface="Times New Roman"/>
                        </a:rPr>
                        <a:t>of the </a:t>
                      </a:r>
                      <a:r>
                        <a:rPr sz="1200" spc="-5" dirty="0">
                          <a:latin typeface="Times New Roman"/>
                          <a:cs typeface="Times New Roman"/>
                        </a:rPr>
                        <a:t>column </a:t>
                      </a:r>
                      <a:r>
                        <a:rPr sz="1200" dirty="0">
                          <a:latin typeface="Times New Roman"/>
                          <a:cs typeface="Times New Roman"/>
                        </a:rPr>
                        <a:t>ignoring  </a:t>
                      </a:r>
                      <a:r>
                        <a:rPr sz="1200" spc="-5" dirty="0">
                          <a:latin typeface="Times New Roman"/>
                          <a:cs typeface="Times New Roman"/>
                        </a:rPr>
                        <a:t>NULL values</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9"/>
                  </a:ext>
                </a:extLst>
              </a:tr>
              <a:tr h="408050">
                <a:tc>
                  <a:txBody>
                    <a:bodyPr/>
                    <a:lstStyle/>
                    <a:p>
                      <a:pPr marL="25400">
                        <a:lnSpc>
                          <a:spcPct val="100000"/>
                        </a:lnSpc>
                        <a:spcBef>
                          <a:spcPts val="830"/>
                        </a:spcBef>
                      </a:pPr>
                      <a:r>
                        <a:rPr sz="1200" spc="-5" dirty="0">
                          <a:latin typeface="Times New Roman"/>
                          <a:cs typeface="Times New Roman"/>
                        </a:rPr>
                        <a:t>VARIANCE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3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31470">
                        <a:lnSpc>
                          <a:spcPts val="1380"/>
                        </a:lnSpc>
                        <a:spcBef>
                          <a:spcPts val="240"/>
                        </a:spcBef>
                      </a:pPr>
                      <a:r>
                        <a:rPr sz="1200" spc="-5" dirty="0">
                          <a:latin typeface="Times New Roman"/>
                          <a:cs typeface="Times New Roman"/>
                        </a:rPr>
                        <a:t>Variance </a:t>
                      </a:r>
                      <a:r>
                        <a:rPr sz="1200" dirty="0">
                          <a:latin typeface="Times New Roman"/>
                          <a:cs typeface="Times New Roman"/>
                        </a:rPr>
                        <a:t>of the </a:t>
                      </a:r>
                      <a:r>
                        <a:rPr sz="1200" spc="-5" dirty="0">
                          <a:latin typeface="Times New Roman"/>
                          <a:cs typeface="Times New Roman"/>
                        </a:rPr>
                        <a:t>column </a:t>
                      </a:r>
                      <a:r>
                        <a:rPr sz="1200" dirty="0">
                          <a:latin typeface="Times New Roman"/>
                          <a:cs typeface="Times New Roman"/>
                        </a:rPr>
                        <a:t>ignoring</a:t>
                      </a:r>
                      <a:r>
                        <a:rPr sz="1200" spc="-30" dirty="0">
                          <a:latin typeface="Times New Roman"/>
                          <a:cs typeface="Times New Roman"/>
                        </a:rPr>
                        <a:t> </a:t>
                      </a:r>
                      <a:r>
                        <a:rPr sz="1200" spc="-5" dirty="0">
                          <a:latin typeface="Times New Roman"/>
                          <a:cs typeface="Times New Roman"/>
                        </a:rPr>
                        <a:t>NULL  values</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xmlns="" val="1085991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AGGREGATE FUNCTIONS</a:t>
            </a:r>
          </a:p>
          <a:p>
            <a:r>
              <a:rPr lang="en-US" dirty="0"/>
              <a:t>An aggregate function performs a calculation on a set of values, and returns a single </a:t>
            </a:r>
            <a:r>
              <a:rPr lang="en-US" b="1" dirty="0"/>
              <a:t>value</a:t>
            </a:r>
            <a:r>
              <a:rPr lang="en-US" dirty="0"/>
              <a:t>.</a:t>
            </a:r>
          </a:p>
          <a:p>
            <a:r>
              <a:rPr lang="en-US" dirty="0"/>
              <a:t>Performing  calculations on multiple rows Of a single column of a table And returning a single value.</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LIST OF AGGREGATE FUNCTIONS</a:t>
            </a:r>
          </a:p>
          <a:p>
            <a:pPr>
              <a:buNone/>
            </a:pPr>
            <a:r>
              <a:rPr lang="en-US" dirty="0"/>
              <a:t>    1) COUNT</a:t>
            </a:r>
            <a:br>
              <a:rPr lang="en-US" dirty="0"/>
            </a:br>
            <a:r>
              <a:rPr lang="en-US" dirty="0"/>
              <a:t>2) SUM</a:t>
            </a:r>
            <a:br>
              <a:rPr lang="en-US" dirty="0"/>
            </a:br>
            <a:r>
              <a:rPr lang="en-US" dirty="0"/>
              <a:t>3) AVG</a:t>
            </a:r>
            <a:br>
              <a:rPr lang="en-US" dirty="0"/>
            </a:br>
            <a:r>
              <a:rPr lang="en-US" dirty="0"/>
              <a:t>4) MIN</a:t>
            </a:r>
            <a:br>
              <a:rPr lang="en-US" dirty="0"/>
            </a:br>
            <a:r>
              <a:rPr lang="en-US" dirty="0"/>
              <a:t>5) MAX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a:hlinkClick r:id="rId2"/>
              </a:rPr>
              <a:t>COUNT</a:t>
            </a:r>
            <a:r>
              <a:rPr lang="en-US" sz="2400" dirty="0">
                <a:sym typeface="Wingdings" pitchFamily="2" charset="2"/>
                <a:hlinkClick r:id="rId2"/>
              </a:rPr>
              <a:t>()</a:t>
            </a:r>
            <a:endParaRPr lang="en-US" sz="2400" dirty="0">
              <a:hlinkClick r:id="rId2"/>
            </a:endParaRPr>
          </a:p>
          <a:p>
            <a:r>
              <a:rPr lang="en-US" sz="2400" dirty="0">
                <a:hlinkClick r:id="rId2"/>
              </a:rPr>
              <a:t>COUNT</a:t>
            </a:r>
            <a:r>
              <a:rPr lang="en-US" sz="2400" dirty="0"/>
              <a:t> counts how many rows are in a particular column.</a:t>
            </a:r>
          </a:p>
          <a:p>
            <a:pPr>
              <a:buNone/>
            </a:pPr>
            <a:r>
              <a:rPr lang="en-US" sz="2400" spc="-5" dirty="0">
                <a:latin typeface="Carlito"/>
                <a:cs typeface="Carlito"/>
              </a:rPr>
              <a:t>This </a:t>
            </a:r>
            <a:r>
              <a:rPr lang="en-US" sz="2400" dirty="0">
                <a:latin typeface="Carlito"/>
                <a:cs typeface="Carlito"/>
              </a:rPr>
              <a:t>function </a:t>
            </a:r>
            <a:r>
              <a:rPr lang="en-US" sz="2400" spc="-5" dirty="0">
                <a:latin typeface="Carlito"/>
                <a:cs typeface="Carlito"/>
              </a:rPr>
              <a:t>returns the number of </a:t>
            </a:r>
            <a:r>
              <a:rPr lang="en-US" sz="2400" dirty="0">
                <a:latin typeface="Carlito"/>
                <a:cs typeface="Carlito"/>
              </a:rPr>
              <a:t>rows </a:t>
            </a:r>
            <a:r>
              <a:rPr lang="en-US" sz="2400" spc="-10" dirty="0">
                <a:latin typeface="Carlito"/>
                <a:cs typeface="Carlito"/>
              </a:rPr>
              <a:t>in </a:t>
            </a:r>
            <a:r>
              <a:rPr lang="en-US" sz="2400" dirty="0">
                <a:latin typeface="Carlito"/>
                <a:cs typeface="Carlito"/>
              </a:rPr>
              <a:t>the table </a:t>
            </a:r>
            <a:r>
              <a:rPr lang="en-US" sz="2400" spc="-5" dirty="0">
                <a:latin typeface="Carlito"/>
                <a:cs typeface="Carlito"/>
              </a:rPr>
              <a:t>that satisfies </a:t>
            </a:r>
            <a:r>
              <a:rPr lang="en-US" sz="2400" dirty="0">
                <a:latin typeface="Carlito"/>
                <a:cs typeface="Carlito"/>
              </a:rPr>
              <a:t>the  </a:t>
            </a:r>
            <a:r>
              <a:rPr lang="en-US" sz="2400" spc="-5" dirty="0">
                <a:latin typeface="Carlito"/>
                <a:cs typeface="Carlito"/>
              </a:rPr>
              <a:t>condition </a:t>
            </a:r>
            <a:r>
              <a:rPr lang="en-US" sz="2400" spc="-10" dirty="0">
                <a:latin typeface="Carlito"/>
                <a:cs typeface="Carlito"/>
              </a:rPr>
              <a:t>specified </a:t>
            </a:r>
            <a:r>
              <a:rPr lang="en-US" sz="2400" dirty="0">
                <a:latin typeface="Carlito"/>
                <a:cs typeface="Carlito"/>
              </a:rPr>
              <a:t>in </a:t>
            </a:r>
            <a:r>
              <a:rPr lang="en-US" sz="2400" spc="-5" dirty="0">
                <a:latin typeface="Carlito"/>
                <a:cs typeface="Carlito"/>
              </a:rPr>
              <a:t>the WHERE condition. </a:t>
            </a:r>
            <a:r>
              <a:rPr lang="en-US" sz="2400" dirty="0">
                <a:latin typeface="Carlito"/>
                <a:cs typeface="Carlito"/>
              </a:rPr>
              <a:t>If the </a:t>
            </a:r>
            <a:r>
              <a:rPr lang="en-US" sz="2400" spc="-5" dirty="0">
                <a:latin typeface="Carlito"/>
                <a:cs typeface="Carlito"/>
              </a:rPr>
              <a:t>WHERE condition </a:t>
            </a:r>
            <a:r>
              <a:rPr lang="en-US" sz="2400" dirty="0">
                <a:latin typeface="Carlito"/>
                <a:cs typeface="Carlito"/>
              </a:rPr>
              <a:t>is </a:t>
            </a:r>
            <a:r>
              <a:rPr lang="en-US" sz="2400" spc="-5" dirty="0">
                <a:latin typeface="Carlito"/>
                <a:cs typeface="Carlito"/>
              </a:rPr>
              <a:t>not  specified, then </a:t>
            </a:r>
            <a:r>
              <a:rPr lang="en-US" sz="2400" dirty="0">
                <a:latin typeface="Carlito"/>
                <a:cs typeface="Carlito"/>
              </a:rPr>
              <a:t>the </a:t>
            </a:r>
            <a:r>
              <a:rPr lang="en-US" sz="2400" spc="-5" dirty="0">
                <a:latin typeface="Carlito"/>
                <a:cs typeface="Carlito"/>
              </a:rPr>
              <a:t>query returns </a:t>
            </a:r>
            <a:r>
              <a:rPr lang="en-US" sz="2400" dirty="0">
                <a:latin typeface="Carlito"/>
                <a:cs typeface="Carlito"/>
              </a:rPr>
              <a:t>the total </a:t>
            </a:r>
            <a:r>
              <a:rPr lang="en-US" sz="2400" spc="-5" dirty="0">
                <a:latin typeface="Carlito"/>
                <a:cs typeface="Carlito"/>
              </a:rPr>
              <a:t>number of </a:t>
            </a:r>
            <a:r>
              <a:rPr lang="en-US" sz="2400" dirty="0">
                <a:latin typeface="Carlito"/>
                <a:cs typeface="Carlito"/>
              </a:rPr>
              <a:t>rows in the</a:t>
            </a:r>
            <a:r>
              <a:rPr lang="en-US" sz="2400" spc="-30" dirty="0">
                <a:latin typeface="Carlito"/>
                <a:cs typeface="Carlito"/>
              </a:rPr>
              <a:t> </a:t>
            </a:r>
            <a:r>
              <a:rPr lang="en-US" sz="2400" spc="-5" dirty="0">
                <a:latin typeface="Carlito"/>
                <a:cs typeface="Carlito"/>
              </a:rPr>
              <a:t>table.</a:t>
            </a:r>
          </a:p>
          <a:p>
            <a:pPr>
              <a:buNone/>
            </a:pPr>
            <a:r>
              <a:rPr lang="en-US" sz="2400" spc="-5" dirty="0">
                <a:latin typeface="Carlito"/>
                <a:cs typeface="Carlito"/>
              </a:rPr>
              <a:t>Syntax:</a:t>
            </a:r>
          </a:p>
          <a:p>
            <a:pPr>
              <a:buNone/>
            </a:pPr>
            <a:r>
              <a:rPr lang="en-US" dirty="0">
                <a:latin typeface="Carlito"/>
                <a:cs typeface="Carlito"/>
              </a:rPr>
              <a:t>Select count(*) from table name ;</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hlinkClick r:id="rId2"/>
              </a:rPr>
              <a:t>SUM():</a:t>
            </a:r>
          </a:p>
          <a:p>
            <a:pPr>
              <a:buNone/>
            </a:pPr>
            <a:r>
              <a:rPr lang="en-US" dirty="0">
                <a:hlinkClick r:id="rId2"/>
              </a:rPr>
              <a:t>SUM</a:t>
            </a:r>
            <a:r>
              <a:rPr lang="en-US" dirty="0"/>
              <a:t> adds together all the values in a particular column.</a:t>
            </a:r>
          </a:p>
          <a:p>
            <a:pPr>
              <a:buNone/>
            </a:pPr>
            <a:r>
              <a:rPr lang="en-US" spc="-5" dirty="0">
                <a:latin typeface="Carlito"/>
                <a:cs typeface="Carlito"/>
              </a:rPr>
              <a:t>This </a:t>
            </a:r>
            <a:r>
              <a:rPr lang="en-US" dirty="0">
                <a:latin typeface="Carlito"/>
                <a:cs typeface="Carlito"/>
              </a:rPr>
              <a:t>function is </a:t>
            </a:r>
            <a:r>
              <a:rPr lang="en-US" spc="-5" dirty="0">
                <a:latin typeface="Carlito"/>
                <a:cs typeface="Carlito"/>
              </a:rPr>
              <a:t>used </a:t>
            </a:r>
            <a:r>
              <a:rPr lang="en-US" dirty="0">
                <a:latin typeface="Carlito"/>
                <a:cs typeface="Carlito"/>
              </a:rPr>
              <a:t>to get </a:t>
            </a:r>
            <a:r>
              <a:rPr lang="en-US" spc="-5" dirty="0">
                <a:latin typeface="Carlito"/>
                <a:cs typeface="Carlito"/>
              </a:rPr>
              <a:t>the sum of </a:t>
            </a:r>
            <a:r>
              <a:rPr lang="en-US" dirty="0">
                <a:latin typeface="Carlito"/>
                <a:cs typeface="Carlito"/>
              </a:rPr>
              <a:t>a </a:t>
            </a:r>
            <a:r>
              <a:rPr lang="en-US" spc="-5" dirty="0">
                <a:latin typeface="Carlito"/>
                <a:cs typeface="Carlito"/>
              </a:rPr>
              <a:t>numeric</a:t>
            </a:r>
            <a:r>
              <a:rPr lang="en-US" spc="-30" dirty="0">
                <a:latin typeface="Carlito"/>
                <a:cs typeface="Carlito"/>
              </a:rPr>
              <a:t> </a:t>
            </a:r>
            <a:r>
              <a:rPr lang="en-US" dirty="0">
                <a:latin typeface="Carlito"/>
                <a:cs typeface="Carlito"/>
              </a:rPr>
              <a:t>column</a:t>
            </a:r>
          </a:p>
          <a:p>
            <a:pPr>
              <a:buNone/>
            </a:pPr>
            <a:endParaRPr lang="en-US" dirty="0"/>
          </a:p>
          <a:p>
            <a:pPr>
              <a:buNone/>
            </a:pPr>
            <a:endParaRPr lang="en-US" dirty="0"/>
          </a:p>
          <a:p>
            <a:pPr>
              <a:buNone/>
            </a:pPr>
            <a:r>
              <a:rPr lang="en-US" dirty="0"/>
              <a:t>Syntax:</a:t>
            </a:r>
          </a:p>
          <a:p>
            <a:pPr>
              <a:buNone/>
            </a:pPr>
            <a:r>
              <a:rPr lang="en-US" dirty="0"/>
              <a:t>Select sum(</a:t>
            </a:r>
            <a:r>
              <a:rPr lang="en-US" dirty="0" err="1"/>
              <a:t>columnname</a:t>
            </a:r>
            <a:r>
              <a:rPr lang="en-US" dirty="0"/>
              <a:t>) from table name;</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hlinkClick r:id="rId2"/>
              </a:rPr>
              <a:t>MIN():</a:t>
            </a:r>
          </a:p>
          <a:p>
            <a:pPr>
              <a:buNone/>
            </a:pPr>
            <a:r>
              <a:rPr lang="en-US" dirty="0">
                <a:hlinkClick r:id="rId2"/>
              </a:rPr>
              <a:t>MIN</a:t>
            </a:r>
            <a:r>
              <a:rPr lang="en-US" dirty="0"/>
              <a:t>  return the lowest values in a particular column.</a:t>
            </a:r>
          </a:p>
          <a:p>
            <a:pPr>
              <a:buNone/>
            </a:pPr>
            <a:r>
              <a:rPr lang="en-US" spc="-5" dirty="0">
                <a:latin typeface="Carlito"/>
                <a:cs typeface="Carlito"/>
              </a:rPr>
              <a:t>This </a:t>
            </a:r>
            <a:r>
              <a:rPr lang="en-US" dirty="0">
                <a:latin typeface="Carlito"/>
                <a:cs typeface="Carlito"/>
              </a:rPr>
              <a:t>function is </a:t>
            </a:r>
            <a:r>
              <a:rPr lang="en-US" spc="-5" dirty="0">
                <a:latin typeface="Carlito"/>
                <a:cs typeface="Carlito"/>
              </a:rPr>
              <a:t>used </a:t>
            </a:r>
            <a:r>
              <a:rPr lang="en-US" dirty="0">
                <a:latin typeface="Carlito"/>
                <a:cs typeface="Carlito"/>
              </a:rPr>
              <a:t>to get </a:t>
            </a:r>
            <a:r>
              <a:rPr lang="en-US" spc="-5" dirty="0">
                <a:latin typeface="Carlito"/>
                <a:cs typeface="Carlito"/>
              </a:rPr>
              <a:t>the minimum value from </a:t>
            </a:r>
            <a:r>
              <a:rPr lang="en-US" dirty="0">
                <a:latin typeface="Carlito"/>
                <a:cs typeface="Carlito"/>
              </a:rPr>
              <a:t>a</a:t>
            </a:r>
            <a:r>
              <a:rPr lang="en-US" spc="-30" dirty="0">
                <a:latin typeface="Carlito"/>
                <a:cs typeface="Carlito"/>
              </a:rPr>
              <a:t> </a:t>
            </a:r>
            <a:r>
              <a:rPr lang="en-US" spc="-5" dirty="0">
                <a:latin typeface="Carlito"/>
                <a:cs typeface="Carlito"/>
              </a:rPr>
              <a:t>column</a:t>
            </a:r>
            <a:endParaRPr lang="en-US" dirty="0"/>
          </a:p>
          <a:p>
            <a:pPr>
              <a:buNone/>
            </a:pPr>
            <a:endParaRPr lang="en-US" dirty="0"/>
          </a:p>
          <a:p>
            <a:pPr>
              <a:buNone/>
            </a:pPr>
            <a:r>
              <a:rPr lang="en-US" dirty="0"/>
              <a:t>Syntax:</a:t>
            </a:r>
          </a:p>
          <a:p>
            <a:pPr>
              <a:buNone/>
            </a:pPr>
            <a:r>
              <a:rPr lang="en-US" dirty="0"/>
              <a:t>Select min(column name) from table name;</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Max()</a:t>
            </a:r>
          </a:p>
          <a:p>
            <a:pPr>
              <a:buNone/>
            </a:pPr>
            <a:r>
              <a:rPr lang="en-US" dirty="0"/>
              <a:t> </a:t>
            </a:r>
            <a:r>
              <a:rPr lang="en-US" dirty="0">
                <a:hlinkClick r:id="rId2"/>
              </a:rPr>
              <a:t>MAX</a:t>
            </a:r>
            <a:r>
              <a:rPr lang="en-US" dirty="0"/>
              <a:t> return the highest values in a particular column.</a:t>
            </a:r>
          </a:p>
          <a:p>
            <a:pPr>
              <a:buNone/>
            </a:pPr>
            <a:r>
              <a:rPr lang="en-US" spc="-5" dirty="0">
                <a:latin typeface="Carlito"/>
                <a:cs typeface="Carlito"/>
              </a:rPr>
              <a:t>This </a:t>
            </a:r>
            <a:r>
              <a:rPr lang="en-US" dirty="0">
                <a:latin typeface="Carlito"/>
                <a:cs typeface="Carlito"/>
              </a:rPr>
              <a:t>function is </a:t>
            </a:r>
            <a:r>
              <a:rPr lang="en-US" spc="-5" dirty="0">
                <a:latin typeface="Carlito"/>
                <a:cs typeface="Carlito"/>
              </a:rPr>
              <a:t>used </a:t>
            </a:r>
            <a:r>
              <a:rPr lang="en-US" dirty="0">
                <a:latin typeface="Carlito"/>
                <a:cs typeface="Carlito"/>
              </a:rPr>
              <a:t>to get </a:t>
            </a:r>
            <a:r>
              <a:rPr lang="en-US" spc="-5" dirty="0">
                <a:latin typeface="Carlito"/>
                <a:cs typeface="Carlito"/>
              </a:rPr>
              <a:t>the maximum value from </a:t>
            </a:r>
            <a:r>
              <a:rPr lang="en-US" dirty="0">
                <a:latin typeface="Carlito"/>
                <a:cs typeface="Carlito"/>
              </a:rPr>
              <a:t>a</a:t>
            </a:r>
            <a:r>
              <a:rPr lang="en-US" spc="-35" dirty="0">
                <a:latin typeface="Carlito"/>
                <a:cs typeface="Carlito"/>
              </a:rPr>
              <a:t> </a:t>
            </a:r>
            <a:r>
              <a:rPr lang="en-US" dirty="0">
                <a:latin typeface="Carlito"/>
                <a:cs typeface="Carlito"/>
              </a:rPr>
              <a:t>column</a:t>
            </a:r>
            <a:endParaRPr lang="en-US" dirty="0"/>
          </a:p>
          <a:p>
            <a:pPr>
              <a:buNone/>
            </a:pPr>
            <a:r>
              <a:rPr lang="en-US" dirty="0"/>
              <a:t>Syntax:</a:t>
            </a:r>
          </a:p>
          <a:p>
            <a:pPr>
              <a:buNone/>
            </a:pPr>
            <a:r>
              <a:rPr lang="en-US" dirty="0"/>
              <a:t>Select max(column name) from table name;</a:t>
            </a:r>
          </a:p>
          <a:p>
            <a:pPr>
              <a:buNone/>
            </a:pPr>
            <a:endParaRPr lang="en-US" dirty="0"/>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hlinkClick r:id="rId2"/>
              </a:rPr>
              <a:t>AVG:</a:t>
            </a:r>
          </a:p>
          <a:p>
            <a:pPr>
              <a:buNone/>
            </a:pPr>
            <a:r>
              <a:rPr lang="en-US" dirty="0">
                <a:hlinkClick r:id="rId2"/>
              </a:rPr>
              <a:t>AVG</a:t>
            </a:r>
            <a:r>
              <a:rPr lang="en-US" dirty="0"/>
              <a:t> calculates the average of a group of selected values.</a:t>
            </a:r>
          </a:p>
          <a:p>
            <a:pPr>
              <a:buNone/>
            </a:pPr>
            <a:r>
              <a:rPr lang="en-US" spc="-5" dirty="0">
                <a:latin typeface="Carlito"/>
                <a:cs typeface="Carlito"/>
              </a:rPr>
              <a:t>This </a:t>
            </a:r>
            <a:r>
              <a:rPr lang="en-US" dirty="0">
                <a:latin typeface="Carlito"/>
                <a:cs typeface="Carlito"/>
              </a:rPr>
              <a:t>function is </a:t>
            </a:r>
            <a:r>
              <a:rPr lang="en-US" spc="-5" dirty="0">
                <a:latin typeface="Carlito"/>
                <a:cs typeface="Carlito"/>
              </a:rPr>
              <a:t>used </a:t>
            </a:r>
            <a:r>
              <a:rPr lang="en-US" dirty="0">
                <a:latin typeface="Carlito"/>
                <a:cs typeface="Carlito"/>
              </a:rPr>
              <a:t>to get </a:t>
            </a:r>
            <a:r>
              <a:rPr lang="en-US" spc="-5" dirty="0">
                <a:latin typeface="Carlito"/>
                <a:cs typeface="Carlito"/>
              </a:rPr>
              <a:t>the </a:t>
            </a:r>
            <a:r>
              <a:rPr lang="en-US" dirty="0">
                <a:latin typeface="Carlito"/>
                <a:cs typeface="Carlito"/>
              </a:rPr>
              <a:t>average </a:t>
            </a:r>
            <a:r>
              <a:rPr lang="en-US" spc="-5" dirty="0">
                <a:latin typeface="Carlito"/>
                <a:cs typeface="Carlito"/>
              </a:rPr>
              <a:t>value of </a:t>
            </a:r>
            <a:r>
              <a:rPr lang="en-US" dirty="0">
                <a:latin typeface="Carlito"/>
                <a:cs typeface="Carlito"/>
              </a:rPr>
              <a:t>a </a:t>
            </a:r>
            <a:r>
              <a:rPr lang="en-US" spc="-5" dirty="0">
                <a:latin typeface="Carlito"/>
                <a:cs typeface="Carlito"/>
              </a:rPr>
              <a:t>numeric</a:t>
            </a:r>
            <a:r>
              <a:rPr lang="en-US" spc="-45" dirty="0">
                <a:latin typeface="Carlito"/>
                <a:cs typeface="Carlito"/>
              </a:rPr>
              <a:t> </a:t>
            </a:r>
            <a:r>
              <a:rPr lang="en-US" dirty="0">
                <a:latin typeface="Carlito"/>
                <a:cs typeface="Carlito"/>
              </a:rPr>
              <a:t>column.</a:t>
            </a:r>
          </a:p>
          <a:p>
            <a:pPr>
              <a:buNone/>
            </a:pPr>
            <a:r>
              <a:rPr lang="en-US" dirty="0">
                <a:latin typeface="Carlito"/>
              </a:rPr>
              <a:t>Syntax:</a:t>
            </a:r>
          </a:p>
          <a:p>
            <a:pPr>
              <a:buNone/>
            </a:pPr>
            <a:r>
              <a:rPr lang="en-US" dirty="0">
                <a:latin typeface="Carlito"/>
              </a:rPr>
              <a:t>select </a:t>
            </a:r>
            <a:r>
              <a:rPr lang="en-US" dirty="0" err="1">
                <a:latin typeface="Carlito"/>
              </a:rPr>
              <a:t>avg</a:t>
            </a:r>
            <a:r>
              <a:rPr lang="en-US" dirty="0">
                <a:latin typeface="Carlito"/>
              </a:rPr>
              <a:t>(column name) from table name;</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40" name="Picture 4" descr="Oracle SQL Tutorials - Chapter 1 (Part 1 of 3) - IT Tutorial"/>
          <p:cNvPicPr>
            <a:picLocks noChangeAspect="1" noChangeArrowheads="1"/>
          </p:cNvPicPr>
          <p:nvPr/>
        </p:nvPicPr>
        <p:blipFill>
          <a:blip r:embed="rId2"/>
          <a:srcRect/>
          <a:stretch>
            <a:fillRect/>
          </a:stretch>
        </p:blipFill>
        <p:spPr bwMode="auto">
          <a:xfrm>
            <a:off x="642910" y="928670"/>
            <a:ext cx="7827561" cy="4214842"/>
          </a:xfrm>
          <a:prstGeom prst="rect">
            <a:avLst/>
          </a:prstGeom>
          <a:noFill/>
        </p:spPr>
      </p:pic>
    </p:spTree>
    <p:extLst>
      <p:ext uri="{BB962C8B-B14F-4D97-AF65-F5344CB8AC3E}">
        <p14:creationId xmlns:p14="http://schemas.microsoft.com/office/powerpoint/2010/main" xmlns="" val="2749627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Example for aggregate function</a:t>
            </a:r>
          </a:p>
          <a:p>
            <a:pPr>
              <a:buNone/>
            </a:pPr>
            <a:r>
              <a:rPr lang="en-US" dirty="0"/>
              <a:t>Id     Name     Salary </a:t>
            </a:r>
          </a:p>
          <a:p>
            <a:pPr marL="514350" indent="-514350">
              <a:buAutoNum type="arabicPlain"/>
            </a:pPr>
            <a:r>
              <a:rPr lang="en-US" dirty="0"/>
              <a:t>     A          80 </a:t>
            </a:r>
          </a:p>
          <a:p>
            <a:pPr marL="514350" indent="-514350">
              <a:buAutoNum type="arabicPlain"/>
            </a:pPr>
            <a:r>
              <a:rPr lang="en-US" dirty="0"/>
              <a:t>     B          40 </a:t>
            </a:r>
          </a:p>
          <a:p>
            <a:pPr marL="514350" indent="-514350">
              <a:buAutoNum type="arabicPlain"/>
            </a:pPr>
            <a:r>
              <a:rPr lang="en-US" dirty="0"/>
              <a:t>     C          60 </a:t>
            </a:r>
          </a:p>
          <a:p>
            <a:pPr marL="514350" indent="-514350">
              <a:buAutoNum type="arabicPlain"/>
            </a:pPr>
            <a:r>
              <a:rPr lang="en-US" dirty="0"/>
              <a:t>     D          70 </a:t>
            </a:r>
          </a:p>
          <a:p>
            <a:pPr marL="514350" indent="-514350">
              <a:buAutoNum type="arabicPlain"/>
            </a:pPr>
            <a:r>
              <a:rPr lang="en-US" dirty="0"/>
              <a:t>     E           60 </a:t>
            </a:r>
          </a:p>
          <a:p>
            <a:pPr marL="514350" indent="-514350">
              <a:buAutoNum type="arabicPlain"/>
            </a:pPr>
            <a:r>
              <a:rPr lang="en-US" dirty="0"/>
              <a:t>     F          Null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Count():</a:t>
            </a:r>
            <a:endParaRPr lang="en-US" dirty="0"/>
          </a:p>
          <a:p>
            <a:pPr fontAlgn="base">
              <a:buNone/>
            </a:pPr>
            <a:r>
              <a:rPr lang="en-US" dirty="0"/>
              <a:t> </a:t>
            </a:r>
          </a:p>
          <a:p>
            <a:pPr fontAlgn="base">
              <a:buNone/>
            </a:pPr>
            <a:r>
              <a:rPr lang="en-US" b="1" i="1" dirty="0"/>
              <a:t>   Count(*):</a:t>
            </a:r>
            <a:r>
              <a:rPr lang="en-US" dirty="0"/>
              <a:t> Returns total number of records .</a:t>
            </a:r>
            <a:r>
              <a:rPr lang="en-US" dirty="0" err="1"/>
              <a:t>i.e</a:t>
            </a:r>
            <a:r>
              <a:rPr lang="en-US" dirty="0"/>
              <a:t> 6.</a:t>
            </a:r>
            <a:br>
              <a:rPr lang="en-US" dirty="0"/>
            </a:br>
            <a:r>
              <a:rPr lang="en-US" b="1" i="1" dirty="0"/>
              <a:t>Count(salary):</a:t>
            </a:r>
            <a:r>
              <a:rPr lang="en-US" dirty="0"/>
              <a:t> Return number of Non Null values over the column salary. </a:t>
            </a:r>
            <a:r>
              <a:rPr lang="en-US" dirty="0" err="1"/>
              <a:t>i.e</a:t>
            </a:r>
            <a:r>
              <a:rPr lang="en-US" dirty="0"/>
              <a:t> 5.</a:t>
            </a:r>
            <a:br>
              <a:rPr lang="en-US" dirty="0"/>
            </a:br>
            <a:r>
              <a:rPr lang="en-US" b="1" i="1" dirty="0"/>
              <a:t>Count(Distinct Salary): </a:t>
            </a:r>
            <a:r>
              <a:rPr lang="en-US" dirty="0"/>
              <a:t> Return number of distinct Non Null values over the column salary .</a:t>
            </a:r>
            <a:r>
              <a:rPr lang="en-US" dirty="0" err="1"/>
              <a:t>i.e</a:t>
            </a:r>
            <a:r>
              <a:rPr lang="en-US" dirty="0"/>
              <a:t> 4</a:t>
            </a:r>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Sum():</a:t>
            </a:r>
          </a:p>
          <a:p>
            <a:pPr fontAlgn="base">
              <a:buNone/>
            </a:pPr>
            <a:r>
              <a:rPr lang="en-US" spc="-5" dirty="0">
                <a:latin typeface="Carlito"/>
                <a:cs typeface="Carlito"/>
              </a:rPr>
              <a:t>This </a:t>
            </a:r>
            <a:r>
              <a:rPr lang="en-US" dirty="0">
                <a:latin typeface="Carlito"/>
                <a:cs typeface="Carlito"/>
              </a:rPr>
              <a:t>function is </a:t>
            </a:r>
            <a:r>
              <a:rPr lang="en-US" spc="-5" dirty="0">
                <a:latin typeface="Carlito"/>
                <a:cs typeface="Carlito"/>
              </a:rPr>
              <a:t>used </a:t>
            </a:r>
            <a:r>
              <a:rPr lang="en-US" dirty="0">
                <a:latin typeface="Carlito"/>
                <a:cs typeface="Carlito"/>
              </a:rPr>
              <a:t>to get </a:t>
            </a:r>
            <a:r>
              <a:rPr lang="en-US" spc="-5" dirty="0">
                <a:latin typeface="Carlito"/>
                <a:cs typeface="Carlito"/>
              </a:rPr>
              <a:t>the sum of </a:t>
            </a:r>
            <a:r>
              <a:rPr lang="en-US" dirty="0">
                <a:latin typeface="Carlito"/>
                <a:cs typeface="Carlito"/>
              </a:rPr>
              <a:t>a </a:t>
            </a:r>
            <a:r>
              <a:rPr lang="en-US" spc="-5" dirty="0">
                <a:latin typeface="Carlito"/>
                <a:cs typeface="Carlito"/>
              </a:rPr>
              <a:t>numeric</a:t>
            </a:r>
            <a:r>
              <a:rPr lang="en-US" spc="-30" dirty="0">
                <a:latin typeface="Carlito"/>
                <a:cs typeface="Carlito"/>
              </a:rPr>
              <a:t> </a:t>
            </a:r>
            <a:r>
              <a:rPr lang="en-US" dirty="0">
                <a:latin typeface="Carlito"/>
                <a:cs typeface="Carlito"/>
              </a:rPr>
              <a:t>column</a:t>
            </a:r>
          </a:p>
          <a:p>
            <a:pPr fontAlgn="base"/>
            <a:endParaRPr lang="en-US" dirty="0"/>
          </a:p>
          <a:p>
            <a:pPr fontAlgn="base">
              <a:buNone/>
            </a:pPr>
            <a:endParaRPr lang="en-US" dirty="0"/>
          </a:p>
          <a:p>
            <a:pPr fontAlgn="base"/>
            <a:r>
              <a:rPr lang="en-US" b="1" i="1" dirty="0"/>
              <a:t>sum(salary): </a:t>
            </a:r>
            <a:r>
              <a:rPr lang="en-US" dirty="0"/>
              <a:t> Sum all Non Null values of Column salary i.e., 310</a:t>
            </a:r>
            <a:br>
              <a:rPr lang="en-US" dirty="0"/>
            </a:br>
            <a:r>
              <a:rPr lang="en-US" b="1" i="1" dirty="0"/>
              <a:t>sum(Distinct salary):</a:t>
            </a:r>
            <a:r>
              <a:rPr lang="en-US" dirty="0"/>
              <a:t> Sum of all distinct Non-Null values i.e., 250.</a:t>
            </a:r>
          </a:p>
          <a:p>
            <a:pPr>
              <a:buNone/>
            </a:pPr>
            <a:r>
              <a:rPr lang="en-US" dirty="0"/>
              <a:t/>
            </a:r>
            <a:br>
              <a:rPr lang="en-US" dirty="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err="1"/>
              <a:t>Avg</a:t>
            </a:r>
            <a:r>
              <a:rPr lang="en-US" b="1" dirty="0"/>
              <a:t>():</a:t>
            </a:r>
            <a:endParaRPr lang="en-US" dirty="0"/>
          </a:p>
          <a:p>
            <a:pPr fontAlgn="base">
              <a:buNone/>
            </a:pPr>
            <a:endParaRPr lang="en-US" dirty="0"/>
          </a:p>
          <a:p>
            <a:pPr fontAlgn="base">
              <a:buNone/>
            </a:pPr>
            <a:r>
              <a:rPr lang="en-US" b="1" i="1" dirty="0"/>
              <a:t>    </a:t>
            </a:r>
            <a:r>
              <a:rPr lang="en-US" b="1" i="1" dirty="0" err="1"/>
              <a:t>Avg</a:t>
            </a:r>
            <a:r>
              <a:rPr lang="en-US" b="1" i="1" dirty="0"/>
              <a:t>(salary)</a:t>
            </a:r>
            <a:r>
              <a:rPr lang="en-US" dirty="0"/>
              <a:t> = Sum(salary) / count(salary) = 310/5</a:t>
            </a:r>
            <a:br>
              <a:rPr lang="en-US" dirty="0"/>
            </a:br>
            <a:r>
              <a:rPr lang="en-US" b="1" i="1" dirty="0" err="1"/>
              <a:t>Avg</a:t>
            </a:r>
            <a:r>
              <a:rPr lang="en-US" b="1" i="1" dirty="0"/>
              <a:t>(Distinct salary)</a:t>
            </a:r>
            <a:r>
              <a:rPr lang="en-US" dirty="0"/>
              <a:t> = sum(Distinct salary) / Count(Distinct Salary) = 250/4</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Min():</a:t>
            </a:r>
            <a:endParaRPr lang="en-US" dirty="0"/>
          </a:p>
          <a:p>
            <a:pPr fontAlgn="base">
              <a:buNone/>
            </a:pPr>
            <a:r>
              <a:rPr lang="en-US" dirty="0"/>
              <a:t> </a:t>
            </a:r>
          </a:p>
          <a:p>
            <a:pPr fontAlgn="base"/>
            <a:r>
              <a:rPr lang="en-US" b="1" i="1" dirty="0"/>
              <a:t>Min(salary):</a:t>
            </a:r>
            <a:r>
              <a:rPr lang="en-US" i="1" dirty="0"/>
              <a:t> </a:t>
            </a:r>
            <a:r>
              <a:rPr lang="en-US" dirty="0"/>
              <a:t>Minimum value in the salary column except NULL i.e., 40.</a:t>
            </a:r>
            <a:br>
              <a:rPr lang="en-US" dirty="0"/>
            </a:br>
            <a:r>
              <a:rPr lang="en-US" b="1" i="1" dirty="0"/>
              <a:t>Max(salary):</a:t>
            </a:r>
            <a:r>
              <a:rPr lang="en-US" i="1" dirty="0"/>
              <a:t> </a:t>
            </a:r>
            <a:r>
              <a:rPr lang="en-US" dirty="0"/>
              <a:t>Maximum value in the salary i.e., 80.</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008" y="459078"/>
            <a:ext cx="7394575" cy="1803058"/>
          </a:xfrm>
          <a:prstGeom prst="rect">
            <a:avLst/>
          </a:prstGeom>
        </p:spPr>
        <p:txBody>
          <a:bodyPr vert="horz" wrap="square" lIns="0" tIns="12700" rIns="0" bIns="0" rtlCol="0">
            <a:spAutoFit/>
          </a:bodyPr>
          <a:lstStyle/>
          <a:p>
            <a:pPr marL="241300" indent="-228600">
              <a:lnSpc>
                <a:spcPct val="100000"/>
              </a:lnSpc>
              <a:spcBef>
                <a:spcPts val="1220"/>
              </a:spcBef>
              <a:buClr>
                <a:srgbClr val="000000"/>
              </a:buClr>
              <a:buSzPct val="71428"/>
              <a:buFont typeface="Symbol"/>
              <a:buChar char=""/>
              <a:tabLst>
                <a:tab pos="241300" algn="l"/>
              </a:tabLst>
            </a:pPr>
            <a:r>
              <a:rPr sz="2800" spc="-60">
                <a:solidFill>
                  <a:srgbClr val="675E46"/>
                </a:solidFill>
                <a:latin typeface="Caladea"/>
                <a:cs typeface="Caladea"/>
              </a:rPr>
              <a:t>SQL </a:t>
            </a:r>
            <a:r>
              <a:rPr sz="2800" spc="-80" dirty="0">
                <a:solidFill>
                  <a:srgbClr val="675E46"/>
                </a:solidFill>
                <a:latin typeface="Caladea"/>
                <a:cs typeface="Caladea"/>
              </a:rPr>
              <a:t>DISTINCT</a:t>
            </a:r>
            <a:r>
              <a:rPr sz="2800" spc="-290" dirty="0">
                <a:solidFill>
                  <a:srgbClr val="675E46"/>
                </a:solidFill>
                <a:latin typeface="Caladea"/>
                <a:cs typeface="Caladea"/>
              </a:rPr>
              <a:t> </a:t>
            </a:r>
            <a:r>
              <a:rPr sz="2800" spc="-90" dirty="0">
                <a:solidFill>
                  <a:srgbClr val="675E46"/>
                </a:solidFill>
                <a:latin typeface="Caladea"/>
                <a:cs typeface="Caladea"/>
              </a:rPr>
              <a:t>():</a:t>
            </a:r>
            <a:endParaRPr sz="2800">
              <a:latin typeface="Caladea"/>
              <a:cs typeface="Caladea"/>
            </a:endParaRPr>
          </a:p>
          <a:p>
            <a:pPr marL="299085" indent="-287020">
              <a:lnSpc>
                <a:spcPct val="100000"/>
              </a:lnSpc>
              <a:spcBef>
                <a:spcPts val="1710"/>
              </a:spcBef>
              <a:buFont typeface="Symbol"/>
              <a:buChar char=""/>
              <a:tabLst>
                <a:tab pos="299085" algn="l"/>
                <a:tab pos="29972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a:t>
            </a:r>
            <a:r>
              <a:rPr sz="2000" spc="-5" dirty="0">
                <a:latin typeface="Carlito"/>
                <a:cs typeface="Carlito"/>
              </a:rPr>
              <a:t>select </a:t>
            </a:r>
            <a:r>
              <a:rPr sz="2000" dirty="0">
                <a:latin typeface="Carlito"/>
                <a:cs typeface="Carlito"/>
              </a:rPr>
              <a:t>the </a:t>
            </a:r>
            <a:r>
              <a:rPr sz="2000" spc="-5" dirty="0">
                <a:latin typeface="Carlito"/>
                <a:cs typeface="Carlito"/>
              </a:rPr>
              <a:t>distinct</a:t>
            </a:r>
            <a:r>
              <a:rPr sz="2000" spc="-50" dirty="0">
                <a:latin typeface="Carlito"/>
                <a:cs typeface="Carlito"/>
              </a:rPr>
              <a:t> </a:t>
            </a:r>
            <a:r>
              <a:rPr sz="2000" spc="-10">
                <a:latin typeface="Carlito"/>
                <a:cs typeface="Carlito"/>
              </a:rPr>
              <a:t>rows.</a:t>
            </a:r>
            <a:endParaRPr lang="en-US" sz="2000" spc="-10" dirty="0">
              <a:latin typeface="Carlito"/>
              <a:cs typeface="Carlito"/>
            </a:endParaRPr>
          </a:p>
          <a:p>
            <a:pPr marL="299085" indent="-287020">
              <a:lnSpc>
                <a:spcPct val="100000"/>
              </a:lnSpc>
              <a:spcBef>
                <a:spcPts val="1710"/>
              </a:spcBef>
              <a:buFont typeface="Symbol"/>
              <a:buChar char=""/>
              <a:tabLst>
                <a:tab pos="299085" algn="l"/>
                <a:tab pos="299720" algn="l"/>
              </a:tabLst>
            </a:pPr>
            <a:r>
              <a:rPr lang="en-US" sz="2000" b="1" i="1" dirty="0"/>
              <a:t>Count(Distinct Salary): </a:t>
            </a:r>
            <a:r>
              <a:rPr lang="en-US" sz="2000" dirty="0"/>
              <a:t> Return number of distinct Non Null values over the column salary .</a:t>
            </a:r>
            <a:r>
              <a:rPr lang="en-US" sz="2000" dirty="0" err="1"/>
              <a:t>i.e</a:t>
            </a:r>
            <a:r>
              <a:rPr lang="en-US" sz="2000" dirty="0"/>
              <a:t> 4</a:t>
            </a:r>
            <a:endParaRPr sz="2000">
              <a:latin typeface="Carlito"/>
              <a:cs typeface="Carlito"/>
            </a:endParaRPr>
          </a:p>
        </p:txBody>
      </p:sp>
    </p:spTree>
    <p:extLst>
      <p:ext uri="{BB962C8B-B14F-4D97-AF65-F5344CB8AC3E}">
        <p14:creationId xmlns:p14="http://schemas.microsoft.com/office/powerpoint/2010/main" xmlns="" val="24128126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677926"/>
            <a:ext cx="4657090" cy="574040"/>
          </a:xfrm>
          <a:prstGeom prst="rect">
            <a:avLst/>
          </a:prstGeom>
        </p:spPr>
        <p:txBody>
          <a:bodyPr vert="horz" wrap="square" lIns="0" tIns="12700" rIns="0" bIns="0" rtlCol="0">
            <a:spAutoFit/>
          </a:bodyPr>
          <a:lstStyle/>
          <a:p>
            <a:pPr marL="12700">
              <a:lnSpc>
                <a:spcPct val="100000"/>
              </a:lnSpc>
              <a:spcBef>
                <a:spcPts val="100"/>
              </a:spcBef>
            </a:pPr>
            <a:r>
              <a:rPr sz="3600" spc="-65" dirty="0"/>
              <a:t>Date and Time</a:t>
            </a:r>
            <a:r>
              <a:rPr sz="3600" spc="-465" dirty="0"/>
              <a:t> </a:t>
            </a:r>
            <a:r>
              <a:rPr sz="3600" spc="-80" dirty="0"/>
              <a:t>Functions</a:t>
            </a:r>
            <a:endParaRPr sz="3600"/>
          </a:p>
        </p:txBody>
      </p:sp>
      <p:graphicFrame>
        <p:nvGraphicFramePr>
          <p:cNvPr id="3" name="object 3"/>
          <p:cNvGraphicFramePr>
            <a:graphicFrameLocks noGrp="1"/>
          </p:cNvGraphicFramePr>
          <p:nvPr/>
        </p:nvGraphicFramePr>
        <p:xfrm>
          <a:off x="300227" y="1442720"/>
          <a:ext cx="7759699" cy="2266567"/>
        </p:xfrm>
        <a:graphic>
          <a:graphicData uri="http://schemas.openxmlformats.org/drawingml/2006/table">
            <a:tbl>
              <a:tblPr firstRow="1" bandRow="1">
                <a:tableStyleId>{2D5ABB26-0587-4C30-8999-92F81FD0307C}</a:tableStyleId>
              </a:tblPr>
              <a:tblGrid>
                <a:gridCol w="2197735">
                  <a:extLst>
                    <a:ext uri="{9D8B030D-6E8A-4147-A177-3AD203B41FA5}">
                      <a16:colId xmlns:a16="http://schemas.microsoft.com/office/drawing/2014/main" xmlns="" val="20000"/>
                    </a:ext>
                  </a:extLst>
                </a:gridCol>
                <a:gridCol w="2687319">
                  <a:extLst>
                    <a:ext uri="{9D8B030D-6E8A-4147-A177-3AD203B41FA5}">
                      <a16:colId xmlns:a16="http://schemas.microsoft.com/office/drawing/2014/main" xmlns="" val="20001"/>
                    </a:ext>
                  </a:extLst>
                </a:gridCol>
                <a:gridCol w="2874645">
                  <a:extLst>
                    <a:ext uri="{9D8B030D-6E8A-4147-A177-3AD203B41FA5}">
                      <a16:colId xmlns:a16="http://schemas.microsoft.com/office/drawing/2014/main" xmlns=""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805180">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919480">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1648">
                <a:tc>
                  <a:txBody>
                    <a:bodyPr/>
                    <a:lstStyle/>
                    <a:p>
                      <a:pPr marL="25400">
                        <a:lnSpc>
                          <a:spcPct val="100000"/>
                        </a:lnSpc>
                        <a:spcBef>
                          <a:spcPts val="130"/>
                        </a:spcBef>
                      </a:pPr>
                      <a:r>
                        <a:rPr sz="1200" spc="-5" dirty="0">
                          <a:latin typeface="Times New Roman"/>
                          <a:cs typeface="Times New Roman"/>
                        </a:rPr>
                        <a:t>ADD_MONTHS </a:t>
                      </a:r>
                      <a:r>
                        <a:rPr sz="1200" dirty="0">
                          <a:latin typeface="Times New Roman"/>
                          <a:cs typeface="Times New Roman"/>
                        </a:rPr>
                        <a:t>( d,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n = number of</a:t>
                      </a:r>
                      <a:r>
                        <a:rPr sz="1200" spc="-30" dirty="0">
                          <a:latin typeface="Times New Roman"/>
                          <a:cs typeface="Times New Roman"/>
                        </a:rPr>
                        <a:t> </a:t>
                      </a:r>
                      <a:r>
                        <a:rPr sz="1200" dirty="0">
                          <a:latin typeface="Times New Roman"/>
                          <a:cs typeface="Times New Roman"/>
                        </a:rPr>
                        <a:t>months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Date </a:t>
                      </a:r>
                      <a:r>
                        <a:rPr sz="1200" dirty="0">
                          <a:latin typeface="Times New Roman"/>
                          <a:cs typeface="Times New Roman"/>
                        </a:rPr>
                        <a:t>d plus n</a:t>
                      </a:r>
                      <a:r>
                        <a:rPr sz="1200" spc="-5" dirty="0">
                          <a:latin typeface="Times New Roman"/>
                          <a:cs typeface="Times New Roman"/>
                        </a:rPr>
                        <a:t> </a:t>
                      </a:r>
                      <a:r>
                        <a:rPr sz="1200" dirty="0">
                          <a:latin typeface="Times New Roman"/>
                          <a:cs typeface="Times New Roman"/>
                        </a:rPr>
                        <a:t>months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3172">
                <a:tc>
                  <a:txBody>
                    <a:bodyPr/>
                    <a:lstStyle/>
                    <a:p>
                      <a:pPr marL="25400">
                        <a:lnSpc>
                          <a:spcPct val="100000"/>
                        </a:lnSpc>
                        <a:spcBef>
                          <a:spcPts val="145"/>
                        </a:spcBef>
                      </a:pPr>
                      <a:r>
                        <a:rPr sz="1200" spc="-5" dirty="0">
                          <a:latin typeface="Times New Roman"/>
                          <a:cs typeface="Times New Roman"/>
                        </a:rPr>
                        <a:t>LAST_DAY </a:t>
                      </a:r>
                      <a:r>
                        <a:rPr sz="1200" dirty="0">
                          <a:latin typeface="Times New Roman"/>
                          <a:cs typeface="Times New Roman"/>
                        </a:rPr>
                        <a:t>( d</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d =</a:t>
                      </a:r>
                      <a:r>
                        <a:rPr sz="1200" spc="-10" dirty="0">
                          <a:latin typeface="Times New Roman"/>
                          <a:cs typeface="Times New Roman"/>
                        </a:rPr>
                        <a:t> </a:t>
                      </a:r>
                      <a:r>
                        <a:rPr sz="1200" spc="-5" dirty="0">
                          <a:latin typeface="Times New Roman"/>
                          <a:cs typeface="Times New Roman"/>
                        </a:rPr>
                        <a:t>date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Date </a:t>
                      </a:r>
                      <a:r>
                        <a:rPr sz="1200" dirty="0">
                          <a:latin typeface="Times New Roman"/>
                          <a:cs typeface="Times New Roman"/>
                        </a:rPr>
                        <a:t>of the </a:t>
                      </a:r>
                      <a:r>
                        <a:rPr sz="1200" spc="-5" dirty="0">
                          <a:latin typeface="Times New Roman"/>
                          <a:cs typeface="Times New Roman"/>
                        </a:rPr>
                        <a:t>last </a:t>
                      </a:r>
                      <a:r>
                        <a:rPr sz="1200" dirty="0">
                          <a:latin typeface="Times New Roman"/>
                          <a:cs typeface="Times New Roman"/>
                        </a:rPr>
                        <a:t>day of the month </a:t>
                      </a:r>
                      <a:r>
                        <a:rPr sz="1200" spc="-5" dirty="0">
                          <a:latin typeface="Times New Roman"/>
                          <a:cs typeface="Times New Roman"/>
                        </a:rPr>
                        <a:t>containing</a:t>
                      </a:r>
                      <a:r>
                        <a:rPr sz="1200" spc="-25"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232029">
                <a:tc>
                  <a:txBody>
                    <a:bodyPr/>
                    <a:lstStyle/>
                    <a:p>
                      <a:pPr marL="25400">
                        <a:lnSpc>
                          <a:spcPct val="100000"/>
                        </a:lnSpc>
                        <a:spcBef>
                          <a:spcPts val="135"/>
                        </a:spcBef>
                      </a:pPr>
                      <a:r>
                        <a:rPr sz="1200" spc="-5" dirty="0">
                          <a:latin typeface="Times New Roman"/>
                          <a:cs typeface="Times New Roman"/>
                        </a:rPr>
                        <a:t>MONTHS_BETWEEN </a:t>
                      </a:r>
                      <a:r>
                        <a:rPr sz="1200" dirty="0">
                          <a:latin typeface="Times New Roman"/>
                          <a:cs typeface="Times New Roman"/>
                        </a:rPr>
                        <a:t>( d, e</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5"/>
                        </a:spcBef>
                      </a:pPr>
                      <a:r>
                        <a:rPr sz="1200" dirty="0">
                          <a:latin typeface="Times New Roman"/>
                          <a:cs typeface="Times New Roman"/>
                        </a:rPr>
                        <a:t>d </a:t>
                      </a:r>
                      <a:r>
                        <a:rPr sz="1200" spc="-5" dirty="0">
                          <a:latin typeface="Times New Roman"/>
                          <a:cs typeface="Times New Roman"/>
                        </a:rPr>
                        <a:t>and </a:t>
                      </a:r>
                      <a:r>
                        <a:rPr sz="1200" dirty="0">
                          <a:latin typeface="Times New Roman"/>
                          <a:cs typeface="Times New Roman"/>
                        </a:rPr>
                        <a:t>e are</a:t>
                      </a:r>
                      <a:r>
                        <a:rPr sz="1200" spc="-15"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5"/>
                        </a:spcBef>
                      </a:pP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months </a:t>
                      </a:r>
                      <a:r>
                        <a:rPr sz="1200" dirty="0">
                          <a:latin typeface="Times New Roman"/>
                          <a:cs typeface="Times New Roman"/>
                        </a:rPr>
                        <a:t>by which e </a:t>
                      </a:r>
                      <a:r>
                        <a:rPr sz="1200" spc="-5" dirty="0">
                          <a:latin typeface="Times New Roman"/>
                          <a:cs typeface="Times New Roman"/>
                        </a:rPr>
                        <a:t>precedes</a:t>
                      </a:r>
                      <a:r>
                        <a:rPr sz="1200" spc="-20"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408431">
                <a:tc>
                  <a:txBody>
                    <a:bodyPr/>
                    <a:lstStyle/>
                    <a:p>
                      <a:pPr marL="25400">
                        <a:lnSpc>
                          <a:spcPct val="100000"/>
                        </a:lnSpc>
                        <a:spcBef>
                          <a:spcPts val="825"/>
                        </a:spcBef>
                      </a:pPr>
                      <a:r>
                        <a:rPr sz="1200" spc="-5" dirty="0">
                          <a:latin typeface="Times New Roman"/>
                          <a:cs typeface="Times New Roman"/>
                        </a:rPr>
                        <a:t>NEW_TIME </a:t>
                      </a:r>
                      <a:r>
                        <a:rPr sz="1200" dirty="0">
                          <a:latin typeface="Times New Roman"/>
                          <a:cs typeface="Times New Roman"/>
                        </a:rPr>
                        <a:t>( d, </a:t>
                      </a:r>
                      <a:r>
                        <a:rPr sz="1200" spc="-5" dirty="0">
                          <a:latin typeface="Times New Roman"/>
                          <a:cs typeface="Times New Roman"/>
                        </a:rPr>
                        <a:t>a, </a:t>
                      </a:r>
                      <a:r>
                        <a:rPr sz="1200" dirty="0">
                          <a:latin typeface="Times New Roman"/>
                          <a:cs typeface="Times New Roman"/>
                        </a:rPr>
                        <a:t>b</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271145">
                        <a:lnSpc>
                          <a:spcPts val="1380"/>
                        </a:lnSpc>
                        <a:spcBef>
                          <a:spcPts val="240"/>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a = time </a:t>
                      </a:r>
                      <a:r>
                        <a:rPr sz="1200" spc="-5" dirty="0">
                          <a:latin typeface="Times New Roman"/>
                          <a:cs typeface="Times New Roman"/>
                        </a:rPr>
                        <a:t>zone (char), </a:t>
                      </a:r>
                      <a:r>
                        <a:rPr sz="1200" dirty="0">
                          <a:latin typeface="Times New Roman"/>
                          <a:cs typeface="Times New Roman"/>
                        </a:rPr>
                        <a:t>b =</a:t>
                      </a:r>
                      <a:r>
                        <a:rPr sz="1200" spc="-45" dirty="0">
                          <a:latin typeface="Times New Roman"/>
                          <a:cs typeface="Times New Roman"/>
                        </a:rPr>
                        <a:t> </a:t>
                      </a:r>
                      <a:r>
                        <a:rPr sz="1200" dirty="0">
                          <a:latin typeface="Times New Roman"/>
                          <a:cs typeface="Times New Roman"/>
                        </a:rPr>
                        <a:t>time  </a:t>
                      </a:r>
                      <a:r>
                        <a:rPr sz="1200" spc="-5" dirty="0">
                          <a:latin typeface="Times New Roman"/>
                          <a:cs typeface="Times New Roman"/>
                        </a:rPr>
                        <a:t>zone</a:t>
                      </a:r>
                      <a:r>
                        <a:rPr sz="1200" spc="-10" dirty="0">
                          <a:latin typeface="Times New Roman"/>
                          <a:cs typeface="Times New Roman"/>
                        </a:rPr>
                        <a:t> </a:t>
                      </a:r>
                      <a:r>
                        <a:rPr sz="1200" spc="-5" dirty="0">
                          <a:latin typeface="Times New Roman"/>
                          <a:cs typeface="Times New Roman"/>
                        </a:rPr>
                        <a:t>(char)</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64769">
                        <a:lnSpc>
                          <a:spcPts val="1380"/>
                        </a:lnSpc>
                        <a:spcBef>
                          <a:spcPts val="240"/>
                        </a:spcBef>
                      </a:pPr>
                      <a:r>
                        <a:rPr sz="1200" dirty="0">
                          <a:latin typeface="Times New Roman"/>
                          <a:cs typeface="Times New Roman"/>
                        </a:rPr>
                        <a:t>The </a:t>
                      </a:r>
                      <a:r>
                        <a:rPr sz="1200" spc="-5" dirty="0">
                          <a:latin typeface="Times New Roman"/>
                          <a:cs typeface="Times New Roman"/>
                        </a:rPr>
                        <a:t>date and </a:t>
                      </a:r>
                      <a:r>
                        <a:rPr sz="1200" dirty="0">
                          <a:latin typeface="Times New Roman"/>
                          <a:cs typeface="Times New Roman"/>
                        </a:rPr>
                        <a:t>time in time </a:t>
                      </a:r>
                      <a:r>
                        <a:rPr sz="1200" spc="-5" dirty="0">
                          <a:latin typeface="Times New Roman"/>
                          <a:cs typeface="Times New Roman"/>
                        </a:rPr>
                        <a:t>zone </a:t>
                      </a:r>
                      <a:r>
                        <a:rPr sz="1200" dirty="0">
                          <a:latin typeface="Times New Roman"/>
                          <a:cs typeface="Times New Roman"/>
                        </a:rPr>
                        <a:t>b </a:t>
                      </a:r>
                      <a:r>
                        <a:rPr sz="1200" spc="-5" dirty="0">
                          <a:latin typeface="Times New Roman"/>
                          <a:cs typeface="Times New Roman"/>
                        </a:rPr>
                        <a:t>when date </a:t>
                      </a:r>
                      <a:r>
                        <a:rPr sz="1200" dirty="0">
                          <a:latin typeface="Times New Roman"/>
                          <a:cs typeface="Times New Roman"/>
                        </a:rPr>
                        <a:t>d  </a:t>
                      </a:r>
                      <a:r>
                        <a:rPr sz="1200" spc="-5" dirty="0">
                          <a:latin typeface="Times New Roman"/>
                          <a:cs typeface="Times New Roman"/>
                        </a:rPr>
                        <a:t>is </a:t>
                      </a:r>
                      <a:r>
                        <a:rPr sz="1200" dirty="0">
                          <a:latin typeface="Times New Roman"/>
                          <a:cs typeface="Times New Roman"/>
                        </a:rPr>
                        <a:t>for time </a:t>
                      </a:r>
                      <a:r>
                        <a:rPr sz="1200" spc="-5" dirty="0">
                          <a:latin typeface="Times New Roman"/>
                          <a:cs typeface="Times New Roman"/>
                        </a:rPr>
                        <a:t>zone</a:t>
                      </a:r>
                      <a:r>
                        <a:rPr sz="1200" spc="-15" dirty="0">
                          <a:latin typeface="Times New Roman"/>
                          <a:cs typeface="Times New Roman"/>
                        </a:rPr>
                        <a:t> </a:t>
                      </a:r>
                      <a:r>
                        <a:rPr sz="1200" dirty="0">
                          <a:latin typeface="Times New Roman"/>
                          <a:cs typeface="Times New Roman"/>
                        </a:rPr>
                        <a:t>a</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231648">
                <a:tc>
                  <a:txBody>
                    <a:bodyPr/>
                    <a:lstStyle/>
                    <a:p>
                      <a:pPr marL="25400">
                        <a:lnSpc>
                          <a:spcPct val="100000"/>
                        </a:lnSpc>
                        <a:spcBef>
                          <a:spcPts val="130"/>
                        </a:spcBef>
                      </a:pPr>
                      <a:r>
                        <a:rPr sz="1200" spc="-5" dirty="0">
                          <a:latin typeface="Times New Roman"/>
                          <a:cs typeface="Times New Roman"/>
                        </a:rPr>
                        <a:t>NEXT_DAY </a:t>
                      </a:r>
                      <a:r>
                        <a:rPr sz="1200" dirty="0">
                          <a:latin typeface="Times New Roman"/>
                          <a:cs typeface="Times New Roman"/>
                        </a:rPr>
                        <a:t>( d, </a:t>
                      </a:r>
                      <a:r>
                        <a:rPr sz="1200" spc="-5" dirty="0">
                          <a:latin typeface="Times New Roman"/>
                          <a:cs typeface="Times New Roman"/>
                        </a:rPr>
                        <a:t>day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 = </a:t>
                      </a:r>
                      <a:r>
                        <a:rPr sz="1200" spc="-5" dirty="0">
                          <a:latin typeface="Times New Roman"/>
                          <a:cs typeface="Times New Roman"/>
                        </a:rPr>
                        <a:t>date, day </a:t>
                      </a:r>
                      <a:r>
                        <a:rPr sz="1200" dirty="0">
                          <a:latin typeface="Times New Roman"/>
                          <a:cs typeface="Times New Roman"/>
                        </a:rPr>
                        <a:t>= </a:t>
                      </a:r>
                      <a:r>
                        <a:rPr sz="1200" spc="-5" dirty="0">
                          <a:latin typeface="Times New Roman"/>
                          <a:cs typeface="Times New Roman"/>
                        </a:rPr>
                        <a:t>day </a:t>
                      </a:r>
                      <a:r>
                        <a:rPr sz="1200" dirty="0">
                          <a:latin typeface="Times New Roman"/>
                          <a:cs typeface="Times New Roman"/>
                        </a:rPr>
                        <a:t>of the</a:t>
                      </a:r>
                      <a:r>
                        <a:rPr sz="1200" spc="-10" dirty="0">
                          <a:latin typeface="Times New Roman"/>
                          <a:cs typeface="Times New Roman"/>
                        </a:rPr>
                        <a:t> </a:t>
                      </a:r>
                      <a:r>
                        <a:rPr sz="1200" spc="-5" dirty="0">
                          <a:latin typeface="Times New Roman"/>
                          <a:cs typeface="Times New Roman"/>
                        </a:rPr>
                        <a:t>week</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Date </a:t>
                      </a:r>
                      <a:r>
                        <a:rPr sz="1200" dirty="0">
                          <a:latin typeface="Times New Roman"/>
                          <a:cs typeface="Times New Roman"/>
                        </a:rPr>
                        <a:t>of the </a:t>
                      </a:r>
                      <a:r>
                        <a:rPr sz="1200" spc="-5" dirty="0">
                          <a:latin typeface="Times New Roman"/>
                          <a:cs typeface="Times New Roman"/>
                        </a:rPr>
                        <a:t>first </a:t>
                      </a:r>
                      <a:r>
                        <a:rPr sz="1200" dirty="0">
                          <a:latin typeface="Times New Roman"/>
                          <a:cs typeface="Times New Roman"/>
                        </a:rPr>
                        <a:t>day of the </a:t>
                      </a:r>
                      <a:r>
                        <a:rPr sz="1200" spc="-5" dirty="0">
                          <a:latin typeface="Times New Roman"/>
                          <a:cs typeface="Times New Roman"/>
                        </a:rPr>
                        <a:t>week after</a:t>
                      </a:r>
                      <a:r>
                        <a:rPr sz="1200" spc="-10"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233172">
                <a:tc>
                  <a:txBody>
                    <a:bodyPr/>
                    <a:lstStyle/>
                    <a:p>
                      <a:pPr marL="25400">
                        <a:lnSpc>
                          <a:spcPct val="100000"/>
                        </a:lnSpc>
                        <a:spcBef>
                          <a:spcPts val="145"/>
                        </a:spcBef>
                      </a:pPr>
                      <a:r>
                        <a:rPr sz="1200" spc="-5" dirty="0">
                          <a:latin typeface="Times New Roman"/>
                          <a:cs typeface="Times New Roman"/>
                        </a:rPr>
                        <a:t>SYSDATE</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none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Current </a:t>
                      </a:r>
                      <a:r>
                        <a:rPr sz="1200" dirty="0">
                          <a:latin typeface="Times New Roman"/>
                          <a:cs typeface="Times New Roman"/>
                        </a:rPr>
                        <a:t>date </a:t>
                      </a:r>
                      <a:r>
                        <a:rPr sz="1200" spc="-5" dirty="0">
                          <a:latin typeface="Times New Roman"/>
                          <a:cs typeface="Times New Roman"/>
                        </a:rPr>
                        <a:t>and </a:t>
                      </a:r>
                      <a:r>
                        <a:rPr sz="1200" dirty="0">
                          <a:latin typeface="Times New Roman"/>
                          <a:cs typeface="Times New Roman"/>
                        </a:rPr>
                        <a:t>time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r h="231648">
                <a:tc>
                  <a:txBody>
                    <a:bodyPr/>
                    <a:lstStyle/>
                    <a:p>
                      <a:pPr marL="25400">
                        <a:lnSpc>
                          <a:spcPct val="100000"/>
                        </a:lnSpc>
                        <a:spcBef>
                          <a:spcPts val="130"/>
                        </a:spcBef>
                      </a:pPr>
                      <a:r>
                        <a:rPr sz="1200" spc="-5" dirty="0">
                          <a:latin typeface="Times New Roman"/>
                          <a:cs typeface="Times New Roman"/>
                        </a:rPr>
                        <a:t>GREATEST </a:t>
                      </a:r>
                      <a:r>
                        <a:rPr sz="1200" dirty="0">
                          <a:latin typeface="Times New Roman"/>
                          <a:cs typeface="Times New Roman"/>
                        </a:rPr>
                        <a:t>( d1, d2, ..., dn</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d1 ... dn = list of</a:t>
                      </a:r>
                      <a:r>
                        <a:rPr sz="1200" spc="-2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Latest </a:t>
                      </a:r>
                      <a:r>
                        <a:rPr sz="1200" dirty="0">
                          <a:latin typeface="Times New Roman"/>
                          <a:cs typeface="Times New Roman"/>
                        </a:rPr>
                        <a:t>of the given</a:t>
                      </a:r>
                      <a:r>
                        <a:rPr sz="1200" spc="-1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7"/>
                  </a:ext>
                </a:extLst>
              </a:tr>
              <a:tr h="232410">
                <a:tc>
                  <a:txBody>
                    <a:bodyPr/>
                    <a:lstStyle/>
                    <a:p>
                      <a:pPr marL="25400">
                        <a:lnSpc>
                          <a:spcPct val="100000"/>
                        </a:lnSpc>
                        <a:spcBef>
                          <a:spcPts val="145"/>
                        </a:spcBef>
                      </a:pPr>
                      <a:r>
                        <a:rPr sz="1200" spc="-5" dirty="0">
                          <a:latin typeface="Times New Roman"/>
                          <a:cs typeface="Times New Roman"/>
                        </a:rPr>
                        <a:t>LEAST </a:t>
                      </a:r>
                      <a:r>
                        <a:rPr sz="1200" dirty="0">
                          <a:latin typeface="Times New Roman"/>
                          <a:cs typeface="Times New Roman"/>
                        </a:rPr>
                        <a:t>( d1, d2, ..., dn</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d1 ... dn = list of</a:t>
                      </a:r>
                      <a:r>
                        <a:rPr sz="1200" spc="-2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Earliest </a:t>
                      </a:r>
                      <a:r>
                        <a:rPr sz="1200" dirty="0">
                          <a:latin typeface="Times New Roman"/>
                          <a:cs typeface="Times New Roman"/>
                        </a:rPr>
                        <a:t>of the </a:t>
                      </a:r>
                      <a:r>
                        <a:rPr sz="1200" spc="-5" dirty="0">
                          <a:latin typeface="Times New Roman"/>
                          <a:cs typeface="Times New Roman"/>
                        </a:rPr>
                        <a:t>given</a:t>
                      </a:r>
                      <a:r>
                        <a:rPr sz="1200" dirty="0">
                          <a:latin typeface="Times New Roman"/>
                          <a:cs typeface="Times New Roman"/>
                        </a:rPr>
                        <a:t> dates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8"/>
                  </a:ext>
                </a:extLst>
              </a:tr>
            </a:tbl>
          </a:graphicData>
        </a:graphic>
      </p:graphicFrame>
      <p:sp>
        <p:nvSpPr>
          <p:cNvPr id="4" name="object 4"/>
          <p:cNvSpPr txBox="1"/>
          <p:nvPr/>
        </p:nvSpPr>
        <p:spPr>
          <a:xfrm>
            <a:off x="318008" y="3875913"/>
            <a:ext cx="6463792" cy="505267"/>
          </a:xfrm>
          <a:prstGeom prst="rect">
            <a:avLst/>
          </a:prstGeom>
        </p:spPr>
        <p:txBody>
          <a:bodyPr vert="horz" wrap="square" lIns="0" tIns="12700" rIns="0" bIns="0" rtlCol="0">
            <a:spAutoFit/>
          </a:bodyPr>
          <a:lstStyle/>
          <a:p>
            <a:pPr marL="12700">
              <a:lnSpc>
                <a:spcPct val="100000"/>
              </a:lnSpc>
              <a:spcBef>
                <a:spcPts val="100"/>
              </a:spcBef>
            </a:pPr>
            <a:r>
              <a:rPr sz="3200" spc="-65" dirty="0">
                <a:latin typeface="Arial" panose="020B0604020202020204" pitchFamily="34" charset="0"/>
                <a:cs typeface="Arial" panose="020B0604020202020204" pitchFamily="34" charset="0"/>
              </a:rPr>
              <a:t>Date </a:t>
            </a:r>
            <a:r>
              <a:rPr sz="3200" spc="-80" dirty="0">
                <a:latin typeface="Arial" panose="020B0604020202020204" pitchFamily="34" charset="0"/>
                <a:cs typeface="Arial" panose="020B0604020202020204" pitchFamily="34" charset="0"/>
              </a:rPr>
              <a:t>Conversion</a:t>
            </a:r>
            <a:r>
              <a:rPr sz="3200" spc="-360" dirty="0">
                <a:latin typeface="Arial" panose="020B0604020202020204" pitchFamily="34" charset="0"/>
                <a:cs typeface="Arial" panose="020B0604020202020204" pitchFamily="34" charset="0"/>
              </a:rPr>
              <a:t> </a:t>
            </a:r>
            <a:r>
              <a:rPr sz="3200" spc="-80" dirty="0">
                <a:latin typeface="Arial" panose="020B0604020202020204" pitchFamily="34" charset="0"/>
                <a:cs typeface="Arial" panose="020B0604020202020204" pitchFamily="34" charset="0"/>
              </a:rPr>
              <a:t>Functions</a:t>
            </a:r>
            <a:endParaRPr sz="32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nvGraphicFramePr>
        <p:xfrm>
          <a:off x="300227" y="4639183"/>
          <a:ext cx="7677784" cy="1688920"/>
        </p:xfrm>
        <a:graphic>
          <a:graphicData uri="http://schemas.openxmlformats.org/drawingml/2006/table">
            <a:tbl>
              <a:tblPr firstRow="1" bandRow="1">
                <a:tableStyleId>{2D5ABB26-0587-4C30-8999-92F81FD0307C}</a:tableStyleId>
              </a:tblPr>
              <a:tblGrid>
                <a:gridCol w="2275840">
                  <a:extLst>
                    <a:ext uri="{9D8B030D-6E8A-4147-A177-3AD203B41FA5}">
                      <a16:colId xmlns:a16="http://schemas.microsoft.com/office/drawing/2014/main" xmlns="" val="20000"/>
                    </a:ext>
                  </a:extLst>
                </a:gridCol>
                <a:gridCol w="3007994">
                  <a:extLst>
                    <a:ext uri="{9D8B030D-6E8A-4147-A177-3AD203B41FA5}">
                      <a16:colId xmlns:a16="http://schemas.microsoft.com/office/drawing/2014/main" xmlns="" val="20001"/>
                    </a:ext>
                  </a:extLst>
                </a:gridCol>
                <a:gridCol w="2393950">
                  <a:extLst>
                    <a:ext uri="{9D8B030D-6E8A-4147-A177-3AD203B41FA5}">
                      <a16:colId xmlns:a16="http://schemas.microsoft.com/office/drawing/2014/main" xmlns=""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965835">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78815">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408660">
                <a:tc>
                  <a:txBody>
                    <a:bodyPr/>
                    <a:lstStyle/>
                    <a:p>
                      <a:pPr marL="25400">
                        <a:lnSpc>
                          <a:spcPct val="100000"/>
                        </a:lnSpc>
                        <a:spcBef>
                          <a:spcPts val="825"/>
                        </a:spcBef>
                      </a:pPr>
                      <a:r>
                        <a:rPr sz="1200" spc="-5" dirty="0">
                          <a:latin typeface="Times New Roman"/>
                          <a:cs typeface="Times New Roman"/>
                        </a:rPr>
                        <a:t>TO_CHAR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value, </a:t>
                      </a:r>
                      <a:r>
                        <a:rPr sz="1200" dirty="0">
                          <a:latin typeface="Times New Roman"/>
                          <a:cs typeface="Times New Roman"/>
                        </a:rPr>
                        <a:t>fmt = format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46355">
                        <a:lnSpc>
                          <a:spcPts val="1380"/>
                        </a:lnSpc>
                        <a:spcBef>
                          <a:spcPts val="240"/>
                        </a:spcBef>
                      </a:pPr>
                      <a:r>
                        <a:rPr sz="1200" dirty="0">
                          <a:latin typeface="Times New Roman"/>
                          <a:cs typeface="Times New Roman"/>
                        </a:rPr>
                        <a:t>The </a:t>
                      </a: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converted </a:t>
                      </a:r>
                      <a:r>
                        <a:rPr sz="1200" dirty="0">
                          <a:latin typeface="Times New Roman"/>
                          <a:cs typeface="Times New Roman"/>
                        </a:rPr>
                        <a:t>to a string in</a:t>
                      </a:r>
                      <a:r>
                        <a:rPr sz="1200" spc="-40" dirty="0">
                          <a:latin typeface="Times New Roman"/>
                          <a:cs typeface="Times New Roman"/>
                        </a:rPr>
                        <a:t> </a:t>
                      </a:r>
                      <a:r>
                        <a:rPr sz="1200" dirty="0">
                          <a:latin typeface="Times New Roman"/>
                          <a:cs typeface="Times New Roman"/>
                        </a:rPr>
                        <a:t>the  given</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1800">
                <a:tc>
                  <a:txBody>
                    <a:bodyPr/>
                    <a:lstStyle/>
                    <a:p>
                      <a:pPr marL="25400">
                        <a:lnSpc>
                          <a:spcPct val="100000"/>
                        </a:lnSpc>
                        <a:spcBef>
                          <a:spcPts val="130"/>
                        </a:spcBef>
                      </a:pPr>
                      <a:r>
                        <a:rPr sz="1200" spc="-5" dirty="0">
                          <a:latin typeface="Times New Roman"/>
                          <a:cs typeface="Times New Roman"/>
                        </a:rPr>
                        <a:t>TO_DATE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 fmt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fmt </a:t>
                      </a:r>
                      <a:r>
                        <a:rPr sz="1200" dirty="0">
                          <a:latin typeface="Times New Roman"/>
                          <a:cs typeface="Times New Roman"/>
                        </a:rPr>
                        <a:t>= </a:t>
                      </a:r>
                      <a:r>
                        <a:rPr sz="1200" spc="-5" dirty="0">
                          <a:latin typeface="Times New Roman"/>
                          <a:cs typeface="Times New Roman"/>
                        </a:rPr>
                        <a:t>format </a:t>
                      </a:r>
                      <a:r>
                        <a:rPr sz="1200" dirty="0">
                          <a:latin typeface="Times New Roman"/>
                          <a:cs typeface="Times New Roman"/>
                        </a:rPr>
                        <a:t>for </a:t>
                      </a:r>
                      <a:r>
                        <a:rPr sz="1200" spc="-5" dirty="0">
                          <a:latin typeface="Times New Roman"/>
                          <a:cs typeface="Times New Roman"/>
                        </a:rPr>
                        <a:t>date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String </a:t>
                      </a:r>
                      <a:r>
                        <a:rPr sz="1200" spc="-5" dirty="0">
                          <a:latin typeface="Times New Roman"/>
                          <a:cs typeface="Times New Roman"/>
                        </a:rPr>
                        <a:t>s converted </a:t>
                      </a:r>
                      <a:r>
                        <a:rPr sz="1200" dirty="0">
                          <a:latin typeface="Times New Roman"/>
                          <a:cs typeface="Times New Roman"/>
                        </a:rPr>
                        <a:t>to a date</a:t>
                      </a:r>
                      <a:r>
                        <a:rPr sz="1200" spc="-15"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408381">
                <a:tc>
                  <a:txBody>
                    <a:bodyPr/>
                    <a:lstStyle/>
                    <a:p>
                      <a:pPr marL="25400">
                        <a:lnSpc>
                          <a:spcPct val="100000"/>
                        </a:lnSpc>
                        <a:spcBef>
                          <a:spcPts val="825"/>
                        </a:spcBef>
                      </a:pPr>
                      <a:r>
                        <a:rPr sz="1200" spc="-5" dirty="0">
                          <a:latin typeface="Times New Roman"/>
                          <a:cs typeface="Times New Roman"/>
                        </a:rPr>
                        <a:t>ROUND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value, fmt = format </a:t>
                      </a:r>
                      <a:r>
                        <a:rPr sz="1200" spc="-5" dirty="0">
                          <a:latin typeface="Times New Roman"/>
                          <a:cs typeface="Times New Roman"/>
                        </a:rPr>
                        <a:t>for</a:t>
                      </a:r>
                      <a:r>
                        <a:rPr sz="1200" spc="-3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252095">
                        <a:lnSpc>
                          <a:spcPts val="1380"/>
                        </a:lnSpc>
                        <a:spcBef>
                          <a:spcPts val="240"/>
                        </a:spcBef>
                      </a:pP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rounded as specified </a:t>
                      </a:r>
                      <a:r>
                        <a:rPr sz="1200" dirty="0">
                          <a:latin typeface="Times New Roman"/>
                          <a:cs typeface="Times New Roman"/>
                        </a:rPr>
                        <a:t>by the  </a:t>
                      </a:r>
                      <a:r>
                        <a:rPr sz="1200" spc="-5" dirty="0">
                          <a:latin typeface="Times New Roman"/>
                          <a:cs typeface="Times New Roman"/>
                        </a:rPr>
                        <a:t>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407670">
                <a:tc>
                  <a:txBody>
                    <a:bodyPr/>
                    <a:lstStyle/>
                    <a:p>
                      <a:pPr marL="25400">
                        <a:lnSpc>
                          <a:spcPct val="100000"/>
                        </a:lnSpc>
                        <a:spcBef>
                          <a:spcPts val="825"/>
                        </a:spcBef>
                      </a:pPr>
                      <a:r>
                        <a:rPr sz="1200" spc="-5" dirty="0">
                          <a:latin typeface="Times New Roman"/>
                          <a:cs typeface="Times New Roman"/>
                        </a:rPr>
                        <a:t>TRUNC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value, </a:t>
                      </a:r>
                      <a:r>
                        <a:rPr sz="1200" dirty="0">
                          <a:latin typeface="Times New Roman"/>
                          <a:cs typeface="Times New Roman"/>
                        </a:rPr>
                        <a:t>fmt = format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3515">
                        <a:lnSpc>
                          <a:spcPts val="1380"/>
                        </a:lnSpc>
                        <a:spcBef>
                          <a:spcPts val="225"/>
                        </a:spcBef>
                      </a:pP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truncated </a:t>
                      </a:r>
                      <a:r>
                        <a:rPr sz="1200" spc="-10" dirty="0">
                          <a:latin typeface="Times New Roman"/>
                          <a:cs typeface="Times New Roman"/>
                        </a:rPr>
                        <a:t>as </a:t>
                      </a:r>
                      <a:r>
                        <a:rPr sz="1200" dirty="0">
                          <a:latin typeface="Times New Roman"/>
                          <a:cs typeface="Times New Roman"/>
                        </a:rPr>
                        <a:t>specified by the  </a:t>
                      </a:r>
                      <a:r>
                        <a:rPr sz="1200" spc="-5" dirty="0">
                          <a:latin typeface="Times New Roman"/>
                          <a:cs typeface="Times New Roman"/>
                        </a:rPr>
                        <a:t>format</a:t>
                      </a:r>
                      <a:endParaRPr sz="1200" dirty="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4047196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136651"/>
            <a:ext cx="3130550" cy="696595"/>
          </a:xfrm>
          <a:prstGeom prst="rect">
            <a:avLst/>
          </a:prstGeom>
        </p:spPr>
        <p:txBody>
          <a:bodyPr vert="horz" wrap="square" lIns="0" tIns="12700" rIns="0" bIns="0" rtlCol="0">
            <a:spAutoFit/>
          </a:bodyPr>
          <a:lstStyle/>
          <a:p>
            <a:pPr marL="12700">
              <a:lnSpc>
                <a:spcPct val="100000"/>
              </a:lnSpc>
              <a:spcBef>
                <a:spcPts val="100"/>
              </a:spcBef>
            </a:pPr>
            <a:r>
              <a:rPr sz="4400" spc="-65" dirty="0"/>
              <a:t>Date</a:t>
            </a:r>
            <a:r>
              <a:rPr sz="4400" spc="-225" dirty="0"/>
              <a:t> </a:t>
            </a:r>
            <a:r>
              <a:rPr sz="4400" spc="-80" dirty="0"/>
              <a:t>Formats</a:t>
            </a:r>
            <a:endParaRPr sz="4400"/>
          </a:p>
        </p:txBody>
      </p:sp>
      <p:graphicFrame>
        <p:nvGraphicFramePr>
          <p:cNvPr id="3" name="object 3"/>
          <p:cNvGraphicFramePr>
            <a:graphicFrameLocks noGrp="1"/>
          </p:cNvGraphicFramePr>
          <p:nvPr/>
        </p:nvGraphicFramePr>
        <p:xfrm>
          <a:off x="300227" y="1025144"/>
          <a:ext cx="8701405" cy="3952362"/>
        </p:xfrm>
        <a:graphic>
          <a:graphicData uri="http://schemas.openxmlformats.org/drawingml/2006/table">
            <a:tbl>
              <a:tblPr firstRow="1" bandRow="1">
                <a:tableStyleId>{2D5ABB26-0587-4C30-8999-92F81FD0307C}</a:tableStyleId>
              </a:tblPr>
              <a:tblGrid>
                <a:gridCol w="1226185">
                  <a:extLst>
                    <a:ext uri="{9D8B030D-6E8A-4147-A177-3AD203B41FA5}">
                      <a16:colId xmlns:a16="http://schemas.microsoft.com/office/drawing/2014/main" xmlns="" val="20000"/>
                    </a:ext>
                  </a:extLst>
                </a:gridCol>
                <a:gridCol w="4401185">
                  <a:extLst>
                    <a:ext uri="{9D8B030D-6E8A-4147-A177-3AD203B41FA5}">
                      <a16:colId xmlns:a16="http://schemas.microsoft.com/office/drawing/2014/main" xmlns="" val="20001"/>
                    </a:ext>
                  </a:extLst>
                </a:gridCol>
                <a:gridCol w="3074035">
                  <a:extLst>
                    <a:ext uri="{9D8B030D-6E8A-4147-A177-3AD203B41FA5}">
                      <a16:colId xmlns:a16="http://schemas.microsoft.com/office/drawing/2014/main" xmlns="" val="20002"/>
                    </a:ext>
                  </a:extLst>
                </a:gridCol>
              </a:tblGrid>
              <a:tr h="232410">
                <a:tc>
                  <a:txBody>
                    <a:bodyPr/>
                    <a:lstStyle/>
                    <a:p>
                      <a:pPr marL="177800">
                        <a:lnSpc>
                          <a:spcPct val="100000"/>
                        </a:lnSpc>
                        <a:spcBef>
                          <a:spcPts val="135"/>
                        </a:spcBef>
                      </a:pPr>
                      <a:r>
                        <a:rPr sz="1200" b="1" spc="-5" dirty="0">
                          <a:latin typeface="Times New Roman"/>
                          <a:cs typeface="Times New Roman"/>
                        </a:rPr>
                        <a:t>Format</a:t>
                      </a:r>
                      <a:r>
                        <a:rPr sz="1200" b="1" spc="-15" dirty="0">
                          <a:latin typeface="Times New Roman"/>
                          <a:cs typeface="Times New Roman"/>
                        </a:rPr>
                        <a:t> </a:t>
                      </a:r>
                      <a:r>
                        <a:rPr sz="1200" b="1" spc="-5" dirty="0">
                          <a:latin typeface="Times New Roman"/>
                          <a:cs typeface="Times New Roman"/>
                        </a:rPr>
                        <a:t>Code</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Description</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1008380">
                        <a:lnSpc>
                          <a:spcPct val="100000"/>
                        </a:lnSpc>
                        <a:spcBef>
                          <a:spcPts val="135"/>
                        </a:spcBef>
                      </a:pPr>
                      <a:r>
                        <a:rPr sz="1200" b="1" spc="-5" dirty="0">
                          <a:latin typeface="Times New Roman"/>
                          <a:cs typeface="Times New Roman"/>
                        </a:rPr>
                        <a:t>Range </a:t>
                      </a:r>
                      <a:r>
                        <a:rPr sz="1200" b="1" dirty="0">
                          <a:latin typeface="Times New Roman"/>
                          <a:cs typeface="Times New Roman"/>
                        </a:rPr>
                        <a:t>of</a:t>
                      </a:r>
                      <a:r>
                        <a:rPr sz="1200" b="1" spc="-10" dirty="0">
                          <a:latin typeface="Times New Roman"/>
                          <a:cs typeface="Times New Roman"/>
                        </a:rPr>
                        <a:t> </a:t>
                      </a:r>
                      <a:r>
                        <a:rPr sz="1200" b="1" spc="-5" dirty="0">
                          <a:latin typeface="Times New Roman"/>
                          <a:cs typeface="Times New Roman"/>
                        </a:rPr>
                        <a:t>Values</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0"/>
                  </a:ext>
                </a:extLst>
              </a:tr>
              <a:tr h="233172">
                <a:tc>
                  <a:txBody>
                    <a:bodyPr/>
                    <a:lstStyle/>
                    <a:p>
                      <a:pPr marL="25400">
                        <a:lnSpc>
                          <a:spcPct val="100000"/>
                        </a:lnSpc>
                        <a:spcBef>
                          <a:spcPts val="145"/>
                        </a:spcBef>
                      </a:pPr>
                      <a:r>
                        <a:rPr sz="1200" spc="-10" dirty="0">
                          <a:latin typeface="Times New Roman"/>
                          <a:cs typeface="Times New Roman"/>
                        </a:rPr>
                        <a:t>DD</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Day </a:t>
                      </a:r>
                      <a:r>
                        <a:rPr sz="1200" dirty="0">
                          <a:latin typeface="Times New Roman"/>
                          <a:cs typeface="Times New Roman"/>
                        </a:rPr>
                        <a:t>of the</a:t>
                      </a:r>
                      <a:r>
                        <a:rPr sz="1200" spc="-10" dirty="0">
                          <a:latin typeface="Times New Roman"/>
                          <a:cs typeface="Times New Roman"/>
                        </a:rPr>
                        <a:t> </a:t>
                      </a:r>
                      <a:r>
                        <a:rPr sz="1200" dirty="0">
                          <a:latin typeface="Times New Roman"/>
                          <a:cs typeface="Times New Roman"/>
                        </a:rPr>
                        <a:t>month</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1 -</a:t>
                      </a:r>
                      <a:r>
                        <a:rPr sz="1200" spc="-10" dirty="0">
                          <a:latin typeface="Times New Roman"/>
                          <a:cs typeface="Times New Roman"/>
                        </a:rPr>
                        <a:t> </a:t>
                      </a:r>
                      <a:r>
                        <a:rPr sz="1200" dirty="0">
                          <a:latin typeface="Times New Roman"/>
                          <a:cs typeface="Times New Roman"/>
                        </a:rPr>
                        <a:t>31</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1"/>
                  </a:ext>
                </a:extLst>
              </a:tr>
              <a:tr h="231648">
                <a:tc>
                  <a:txBody>
                    <a:bodyPr/>
                    <a:lstStyle/>
                    <a:p>
                      <a:pPr marL="25400">
                        <a:lnSpc>
                          <a:spcPct val="100000"/>
                        </a:lnSpc>
                        <a:spcBef>
                          <a:spcPts val="130"/>
                        </a:spcBef>
                      </a:pPr>
                      <a:r>
                        <a:rPr sz="1200" spc="-10" dirty="0">
                          <a:latin typeface="Times New Roman"/>
                          <a:cs typeface="Times New Roman"/>
                        </a:rPr>
                        <a:t>DY</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Name </a:t>
                      </a:r>
                      <a:r>
                        <a:rPr sz="1200" dirty="0">
                          <a:latin typeface="Times New Roman"/>
                          <a:cs typeface="Times New Roman"/>
                        </a:rPr>
                        <a:t>of the day in 3 </a:t>
                      </a:r>
                      <a:r>
                        <a:rPr sz="1200" spc="-5" dirty="0">
                          <a:latin typeface="Times New Roman"/>
                          <a:cs typeface="Times New Roman"/>
                        </a:rPr>
                        <a:t>uppercase</a:t>
                      </a:r>
                      <a:r>
                        <a:rPr sz="1200" spc="-15" dirty="0">
                          <a:latin typeface="Times New Roman"/>
                          <a:cs typeface="Times New Roman"/>
                        </a:rPr>
                        <a:t> </a:t>
                      </a:r>
                      <a:r>
                        <a:rPr sz="1200" spc="-5" dirty="0">
                          <a:latin typeface="Times New Roman"/>
                          <a:cs typeface="Times New Roman"/>
                        </a:rPr>
                        <a:t>letters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SUN, </a:t>
                      </a:r>
                      <a:r>
                        <a:rPr sz="1200" dirty="0">
                          <a:latin typeface="Times New Roman"/>
                          <a:cs typeface="Times New Roman"/>
                        </a:rPr>
                        <a:t>..., </a:t>
                      </a:r>
                      <a:r>
                        <a:rPr sz="1200" spc="-5" dirty="0">
                          <a:latin typeface="Times New Roman"/>
                          <a:cs typeface="Times New Roman"/>
                        </a:rPr>
                        <a:t>SAT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2"/>
                  </a:ext>
                </a:extLst>
              </a:tr>
              <a:tr h="233171">
                <a:tc>
                  <a:txBody>
                    <a:bodyPr/>
                    <a:lstStyle/>
                    <a:p>
                      <a:pPr marL="25400">
                        <a:lnSpc>
                          <a:spcPct val="100000"/>
                        </a:lnSpc>
                        <a:spcBef>
                          <a:spcPts val="145"/>
                        </a:spcBef>
                      </a:pPr>
                      <a:r>
                        <a:rPr sz="1200" spc="-10" dirty="0">
                          <a:latin typeface="Times New Roman"/>
                          <a:cs typeface="Times New Roman"/>
                        </a:rPr>
                        <a:t>DAY</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Complete name </a:t>
                      </a:r>
                      <a:r>
                        <a:rPr sz="1200" dirty="0">
                          <a:latin typeface="Times New Roman"/>
                          <a:cs typeface="Times New Roman"/>
                        </a:rPr>
                        <a:t>of the day in </a:t>
                      </a:r>
                      <a:r>
                        <a:rPr sz="1200" spc="-5" dirty="0">
                          <a:latin typeface="Times New Roman"/>
                          <a:cs typeface="Times New Roman"/>
                        </a:rPr>
                        <a:t>uppercase, padded </a:t>
                      </a:r>
                      <a:r>
                        <a:rPr sz="1200" dirty="0">
                          <a:latin typeface="Times New Roman"/>
                          <a:cs typeface="Times New Roman"/>
                        </a:rPr>
                        <a:t>to 9</a:t>
                      </a:r>
                      <a:r>
                        <a:rPr sz="1200" spc="30"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SUNDAY, </a:t>
                      </a:r>
                      <a:r>
                        <a:rPr sz="1200" dirty="0">
                          <a:latin typeface="Times New Roman"/>
                          <a:cs typeface="Times New Roman"/>
                        </a:rPr>
                        <a:t>..., </a:t>
                      </a:r>
                      <a:r>
                        <a:rPr sz="1200" spc="-5" dirty="0">
                          <a:latin typeface="Times New Roman"/>
                          <a:cs typeface="Times New Roman"/>
                        </a:rPr>
                        <a:t>SATURDAY</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3"/>
                  </a:ext>
                </a:extLst>
              </a:tr>
              <a:tr h="231648">
                <a:tc>
                  <a:txBody>
                    <a:bodyPr/>
                    <a:lstStyle/>
                    <a:p>
                      <a:pPr marL="25400">
                        <a:lnSpc>
                          <a:spcPct val="100000"/>
                        </a:lnSpc>
                        <a:spcBef>
                          <a:spcPts val="130"/>
                        </a:spcBef>
                      </a:pPr>
                      <a:r>
                        <a:rPr sz="1200" spc="-5" dirty="0">
                          <a:latin typeface="Times New Roman"/>
                          <a:cs typeface="Times New Roman"/>
                        </a:rPr>
                        <a:t>MM</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Number </a:t>
                      </a:r>
                      <a:r>
                        <a:rPr sz="1200" dirty="0">
                          <a:latin typeface="Times New Roman"/>
                          <a:cs typeface="Times New Roman"/>
                        </a:rPr>
                        <a:t>of the</a:t>
                      </a:r>
                      <a:r>
                        <a:rPr sz="1200" spc="-10" dirty="0">
                          <a:latin typeface="Times New Roman"/>
                          <a:cs typeface="Times New Roman"/>
                        </a:rPr>
                        <a:t> </a:t>
                      </a:r>
                      <a:r>
                        <a:rPr sz="1200" dirty="0">
                          <a:latin typeface="Times New Roman"/>
                          <a:cs typeface="Times New Roman"/>
                        </a:rPr>
                        <a:t>month</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1 -</a:t>
                      </a:r>
                      <a:r>
                        <a:rPr sz="1200" spc="-10" dirty="0">
                          <a:latin typeface="Times New Roman"/>
                          <a:cs typeface="Times New Roman"/>
                        </a:rPr>
                        <a:t> </a:t>
                      </a:r>
                      <a:r>
                        <a:rPr sz="1200" dirty="0">
                          <a:latin typeface="Times New Roman"/>
                          <a:cs typeface="Times New Roman"/>
                        </a:rPr>
                        <a:t>12</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4"/>
                  </a:ext>
                </a:extLst>
              </a:tr>
              <a:tr h="233552">
                <a:tc>
                  <a:txBody>
                    <a:bodyPr/>
                    <a:lstStyle/>
                    <a:p>
                      <a:pPr marL="25400">
                        <a:lnSpc>
                          <a:spcPct val="100000"/>
                        </a:lnSpc>
                        <a:spcBef>
                          <a:spcPts val="145"/>
                        </a:spcBef>
                      </a:pPr>
                      <a:r>
                        <a:rPr sz="1200" spc="-5" dirty="0">
                          <a:latin typeface="Times New Roman"/>
                          <a:cs typeface="Times New Roman"/>
                        </a:rPr>
                        <a:t>MON</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Name </a:t>
                      </a:r>
                      <a:r>
                        <a:rPr sz="1200" dirty="0">
                          <a:latin typeface="Times New Roman"/>
                          <a:cs typeface="Times New Roman"/>
                        </a:rPr>
                        <a:t>of the month in 3 </a:t>
                      </a:r>
                      <a:r>
                        <a:rPr sz="1200" spc="-5" dirty="0">
                          <a:latin typeface="Times New Roman"/>
                          <a:cs typeface="Times New Roman"/>
                        </a:rPr>
                        <a:t>uppercase letters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JAN, </a:t>
                      </a:r>
                      <a:r>
                        <a:rPr sz="1200" dirty="0">
                          <a:latin typeface="Times New Roman"/>
                          <a:cs typeface="Times New Roman"/>
                        </a:rPr>
                        <a:t>..., </a:t>
                      </a:r>
                      <a:r>
                        <a:rPr sz="1200" spc="-5" dirty="0">
                          <a:latin typeface="Times New Roman"/>
                          <a:cs typeface="Times New Roman"/>
                        </a:rPr>
                        <a:t>DEC</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5"/>
                  </a:ext>
                </a:extLst>
              </a:tr>
              <a:tr h="231648">
                <a:tc>
                  <a:txBody>
                    <a:bodyPr/>
                    <a:lstStyle/>
                    <a:p>
                      <a:pPr marL="25400">
                        <a:lnSpc>
                          <a:spcPct val="100000"/>
                        </a:lnSpc>
                        <a:spcBef>
                          <a:spcPts val="130"/>
                        </a:spcBef>
                      </a:pPr>
                      <a:r>
                        <a:rPr sz="1200" spc="-5" dirty="0">
                          <a:latin typeface="Times New Roman"/>
                          <a:cs typeface="Times New Roman"/>
                        </a:rPr>
                        <a:t>MONTH</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Name </a:t>
                      </a:r>
                      <a:r>
                        <a:rPr sz="1200" dirty="0">
                          <a:latin typeface="Times New Roman"/>
                          <a:cs typeface="Times New Roman"/>
                        </a:rPr>
                        <a:t>of the month in uppercase padded to a length of 9</a:t>
                      </a:r>
                      <a:r>
                        <a:rPr sz="1200" spc="-45"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JANUARY, </a:t>
                      </a:r>
                      <a:r>
                        <a:rPr sz="1200" dirty="0">
                          <a:latin typeface="Times New Roman"/>
                          <a:cs typeface="Times New Roman"/>
                        </a:rPr>
                        <a:t>..., DECEMBER</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6"/>
                  </a:ext>
                </a:extLst>
              </a:tr>
              <a:tr h="233172">
                <a:tc>
                  <a:txBody>
                    <a:bodyPr/>
                    <a:lstStyle/>
                    <a:p>
                      <a:pPr marL="25400">
                        <a:lnSpc>
                          <a:spcPct val="100000"/>
                        </a:lnSpc>
                        <a:spcBef>
                          <a:spcPts val="140"/>
                        </a:spcBef>
                      </a:pPr>
                      <a:r>
                        <a:rPr sz="1200" spc="-5" dirty="0">
                          <a:latin typeface="Times New Roman"/>
                          <a:cs typeface="Times New Roman"/>
                        </a:rPr>
                        <a:t>RM</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Roman </a:t>
                      </a:r>
                      <a:r>
                        <a:rPr sz="1200" spc="-5" dirty="0">
                          <a:latin typeface="Times New Roman"/>
                          <a:cs typeface="Times New Roman"/>
                        </a:rPr>
                        <a:t>numeral </a:t>
                      </a:r>
                      <a:r>
                        <a:rPr sz="1200" dirty="0">
                          <a:latin typeface="Times New Roman"/>
                          <a:cs typeface="Times New Roman"/>
                        </a:rPr>
                        <a:t>for the month</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10" dirty="0">
                          <a:latin typeface="Times New Roman"/>
                          <a:cs typeface="Times New Roman"/>
                        </a:rPr>
                        <a:t>I,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XII</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7"/>
                  </a:ext>
                </a:extLst>
              </a:tr>
              <a:tr h="231648">
                <a:tc>
                  <a:txBody>
                    <a:bodyPr/>
                    <a:lstStyle/>
                    <a:p>
                      <a:pPr marL="25400">
                        <a:lnSpc>
                          <a:spcPct val="100000"/>
                        </a:lnSpc>
                        <a:spcBef>
                          <a:spcPts val="130"/>
                        </a:spcBef>
                      </a:pPr>
                      <a:r>
                        <a:rPr sz="1200" spc="-5" dirty="0">
                          <a:latin typeface="Times New Roman"/>
                          <a:cs typeface="Times New Roman"/>
                        </a:rPr>
                        <a:t>YY </a:t>
                      </a:r>
                      <a:r>
                        <a:rPr sz="1200" dirty="0">
                          <a:latin typeface="Times New Roman"/>
                          <a:cs typeface="Times New Roman"/>
                        </a:rPr>
                        <a:t>or</a:t>
                      </a:r>
                      <a:r>
                        <a:rPr sz="1200" spc="-15" dirty="0">
                          <a:latin typeface="Times New Roman"/>
                          <a:cs typeface="Times New Roman"/>
                        </a:rPr>
                        <a:t> </a:t>
                      </a:r>
                      <a:r>
                        <a:rPr sz="1200" spc="-5" dirty="0">
                          <a:latin typeface="Times New Roman"/>
                          <a:cs typeface="Times New Roman"/>
                        </a:rPr>
                        <a:t>YYYY</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Two </a:t>
                      </a:r>
                      <a:r>
                        <a:rPr sz="1200" dirty="0">
                          <a:latin typeface="Times New Roman"/>
                          <a:cs typeface="Times New Roman"/>
                        </a:rPr>
                        <a:t>or </a:t>
                      </a:r>
                      <a:r>
                        <a:rPr sz="1200" spc="-5" dirty="0">
                          <a:latin typeface="Times New Roman"/>
                          <a:cs typeface="Times New Roman"/>
                        </a:rPr>
                        <a:t>four digit</a:t>
                      </a:r>
                      <a:r>
                        <a:rPr sz="1200" spc="5" dirty="0">
                          <a:latin typeface="Times New Roman"/>
                          <a:cs typeface="Times New Roman"/>
                        </a:rPr>
                        <a:t> </a:t>
                      </a:r>
                      <a:r>
                        <a:rPr sz="1200" dirty="0">
                          <a:latin typeface="Times New Roman"/>
                          <a:cs typeface="Times New Roman"/>
                        </a:rPr>
                        <a:t>year</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71 or</a:t>
                      </a:r>
                      <a:r>
                        <a:rPr sz="1200" spc="-10" dirty="0">
                          <a:latin typeface="Times New Roman"/>
                          <a:cs typeface="Times New Roman"/>
                        </a:rPr>
                        <a:t> </a:t>
                      </a:r>
                      <a:r>
                        <a:rPr sz="1200" dirty="0">
                          <a:latin typeface="Times New Roman"/>
                          <a:cs typeface="Times New Roman"/>
                        </a:rPr>
                        <a:t>1971</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8"/>
                  </a:ext>
                </a:extLst>
              </a:tr>
              <a:tr h="233171">
                <a:tc>
                  <a:txBody>
                    <a:bodyPr/>
                    <a:lstStyle/>
                    <a:p>
                      <a:pPr marL="25400">
                        <a:lnSpc>
                          <a:spcPct val="100000"/>
                        </a:lnSpc>
                        <a:spcBef>
                          <a:spcPts val="140"/>
                        </a:spcBef>
                      </a:pPr>
                      <a:r>
                        <a:rPr sz="1200" spc="-5" dirty="0">
                          <a:latin typeface="Times New Roman"/>
                          <a:cs typeface="Times New Roman"/>
                        </a:rPr>
                        <a:t>HH:MI:SS</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Hours </a:t>
                      </a:r>
                      <a:r>
                        <a:rPr sz="1200" dirty="0">
                          <a:latin typeface="Times New Roman"/>
                          <a:cs typeface="Times New Roman"/>
                        </a:rPr>
                        <a:t>: </a:t>
                      </a:r>
                      <a:r>
                        <a:rPr sz="1200" spc="-5" dirty="0">
                          <a:latin typeface="Times New Roman"/>
                          <a:cs typeface="Times New Roman"/>
                        </a:rPr>
                        <a:t>Minutes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Seconds</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10:28:53</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09"/>
                  </a:ext>
                </a:extLst>
              </a:tr>
              <a:tr h="231648">
                <a:tc>
                  <a:txBody>
                    <a:bodyPr/>
                    <a:lstStyle/>
                    <a:p>
                      <a:pPr marL="25400">
                        <a:lnSpc>
                          <a:spcPct val="100000"/>
                        </a:lnSpc>
                        <a:spcBef>
                          <a:spcPts val="130"/>
                        </a:spcBef>
                      </a:pPr>
                      <a:r>
                        <a:rPr sz="1200" spc="-5" dirty="0">
                          <a:latin typeface="Times New Roman"/>
                          <a:cs typeface="Times New Roman"/>
                        </a:rPr>
                        <a:t>HH </a:t>
                      </a:r>
                      <a:r>
                        <a:rPr sz="1200" dirty="0">
                          <a:latin typeface="Times New Roman"/>
                          <a:cs typeface="Times New Roman"/>
                        </a:rPr>
                        <a:t>12 or </a:t>
                      </a:r>
                      <a:r>
                        <a:rPr sz="1200" spc="-5" dirty="0">
                          <a:latin typeface="Times New Roman"/>
                          <a:cs typeface="Times New Roman"/>
                        </a:rPr>
                        <a:t>HH</a:t>
                      </a:r>
                      <a:r>
                        <a:rPr sz="1200" spc="-50" dirty="0">
                          <a:latin typeface="Times New Roman"/>
                          <a:cs typeface="Times New Roman"/>
                        </a:rPr>
                        <a:t> </a:t>
                      </a:r>
                      <a:r>
                        <a:rPr sz="1200" dirty="0">
                          <a:latin typeface="Times New Roman"/>
                          <a:cs typeface="Times New Roman"/>
                        </a:rPr>
                        <a:t>24</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Hour displayed </a:t>
                      </a:r>
                      <a:r>
                        <a:rPr sz="1200" dirty="0">
                          <a:latin typeface="Times New Roman"/>
                          <a:cs typeface="Times New Roman"/>
                        </a:rPr>
                        <a:t>in </a:t>
                      </a:r>
                      <a:r>
                        <a:rPr sz="1200" spc="-5" dirty="0">
                          <a:latin typeface="Times New Roman"/>
                          <a:cs typeface="Times New Roman"/>
                        </a:rPr>
                        <a:t>12 </a:t>
                      </a:r>
                      <a:r>
                        <a:rPr sz="1200" dirty="0">
                          <a:latin typeface="Times New Roman"/>
                          <a:cs typeface="Times New Roman"/>
                        </a:rPr>
                        <a:t>or </a:t>
                      </a:r>
                      <a:r>
                        <a:rPr sz="1200" spc="-5" dirty="0">
                          <a:latin typeface="Times New Roman"/>
                          <a:cs typeface="Times New Roman"/>
                        </a:rPr>
                        <a:t>24 </a:t>
                      </a:r>
                      <a:r>
                        <a:rPr sz="1200" dirty="0">
                          <a:latin typeface="Times New Roman"/>
                          <a:cs typeface="Times New Roman"/>
                        </a:rPr>
                        <a:t>hour</a:t>
                      </a:r>
                      <a:r>
                        <a:rPr sz="1200" spc="5"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1 - 12 or 1 -</a:t>
                      </a:r>
                      <a:r>
                        <a:rPr sz="1200" spc="-25" dirty="0">
                          <a:latin typeface="Times New Roman"/>
                          <a:cs typeface="Times New Roman"/>
                        </a:rPr>
                        <a:t> </a:t>
                      </a:r>
                      <a:r>
                        <a:rPr sz="1200" dirty="0">
                          <a:latin typeface="Times New Roman"/>
                          <a:cs typeface="Times New Roman"/>
                        </a:rPr>
                        <a:t>24</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0"/>
                  </a:ext>
                </a:extLst>
              </a:tr>
              <a:tr h="233426">
                <a:tc>
                  <a:txBody>
                    <a:bodyPr/>
                    <a:lstStyle/>
                    <a:p>
                      <a:pPr marL="25400">
                        <a:lnSpc>
                          <a:spcPct val="100000"/>
                        </a:lnSpc>
                        <a:spcBef>
                          <a:spcPts val="145"/>
                        </a:spcBef>
                      </a:pPr>
                      <a:r>
                        <a:rPr sz="1200" spc="-5" dirty="0">
                          <a:latin typeface="Times New Roman"/>
                          <a:cs typeface="Times New Roman"/>
                        </a:rPr>
                        <a:t>MI</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Minutes of the</a:t>
                      </a:r>
                      <a:r>
                        <a:rPr sz="1200" spc="-10" dirty="0">
                          <a:latin typeface="Times New Roman"/>
                          <a:cs typeface="Times New Roman"/>
                        </a:rPr>
                        <a:t> </a:t>
                      </a:r>
                      <a:r>
                        <a:rPr sz="1200" dirty="0">
                          <a:latin typeface="Times New Roman"/>
                          <a:cs typeface="Times New Roman"/>
                        </a:rPr>
                        <a:t>hour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0 -</a:t>
                      </a:r>
                      <a:r>
                        <a:rPr sz="1200" spc="-10" dirty="0">
                          <a:latin typeface="Times New Roman"/>
                          <a:cs typeface="Times New Roman"/>
                        </a:rPr>
                        <a:t> </a:t>
                      </a:r>
                      <a:r>
                        <a:rPr sz="1200" dirty="0">
                          <a:latin typeface="Times New Roman"/>
                          <a:cs typeface="Times New Roman"/>
                        </a:rPr>
                        <a:t>59</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1"/>
                  </a:ext>
                </a:extLst>
              </a:tr>
              <a:tr h="231648">
                <a:tc>
                  <a:txBody>
                    <a:bodyPr/>
                    <a:lstStyle/>
                    <a:p>
                      <a:pPr marL="25400">
                        <a:lnSpc>
                          <a:spcPct val="100000"/>
                        </a:lnSpc>
                        <a:spcBef>
                          <a:spcPts val="130"/>
                        </a:spcBef>
                      </a:pPr>
                      <a:r>
                        <a:rPr sz="1200" spc="-5" dirty="0">
                          <a:latin typeface="Times New Roman"/>
                          <a:cs typeface="Times New Roman"/>
                        </a:rPr>
                        <a:t>SS</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Seconds </a:t>
                      </a:r>
                      <a:r>
                        <a:rPr sz="1200" dirty="0">
                          <a:latin typeface="Times New Roman"/>
                          <a:cs typeface="Times New Roman"/>
                        </a:rPr>
                        <a:t>of the</a:t>
                      </a:r>
                      <a:r>
                        <a:rPr sz="1200" spc="-5" dirty="0">
                          <a:latin typeface="Times New Roman"/>
                          <a:cs typeface="Times New Roman"/>
                        </a:rPr>
                        <a:t> </a:t>
                      </a:r>
                      <a:r>
                        <a:rPr sz="1200" dirty="0">
                          <a:latin typeface="Times New Roman"/>
                          <a:cs typeface="Times New Roman"/>
                        </a:rPr>
                        <a:t>minute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0 -</a:t>
                      </a:r>
                      <a:r>
                        <a:rPr sz="1200" spc="-10" dirty="0">
                          <a:latin typeface="Times New Roman"/>
                          <a:cs typeface="Times New Roman"/>
                        </a:rPr>
                        <a:t> </a:t>
                      </a:r>
                      <a:r>
                        <a:rPr sz="1200" dirty="0">
                          <a:latin typeface="Times New Roman"/>
                          <a:cs typeface="Times New Roman"/>
                        </a:rPr>
                        <a:t>59</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2"/>
                  </a:ext>
                </a:extLst>
              </a:tr>
              <a:tr h="233171">
                <a:tc>
                  <a:txBody>
                    <a:bodyPr/>
                    <a:lstStyle/>
                    <a:p>
                      <a:pPr marL="25400">
                        <a:lnSpc>
                          <a:spcPct val="100000"/>
                        </a:lnSpc>
                        <a:spcBef>
                          <a:spcPts val="145"/>
                        </a:spcBef>
                      </a:pPr>
                      <a:r>
                        <a:rPr sz="1200" spc="-5" dirty="0">
                          <a:latin typeface="Times New Roman"/>
                          <a:cs typeface="Times New Roman"/>
                        </a:rPr>
                        <a:t>AM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PM</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Meridian indicator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AM </a:t>
                      </a:r>
                      <a:r>
                        <a:rPr sz="1200" dirty="0">
                          <a:latin typeface="Times New Roman"/>
                          <a:cs typeface="Times New Roman"/>
                        </a:rPr>
                        <a:t>or</a:t>
                      </a:r>
                      <a:r>
                        <a:rPr sz="1200" spc="-5" dirty="0">
                          <a:latin typeface="Times New Roman"/>
                          <a:cs typeface="Times New Roman"/>
                        </a:rPr>
                        <a:t> PM</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3"/>
                  </a:ext>
                </a:extLst>
              </a:tr>
              <a:tr h="231648">
                <a:tc>
                  <a:txBody>
                    <a:bodyPr/>
                    <a:lstStyle/>
                    <a:p>
                      <a:pPr marL="25400">
                        <a:lnSpc>
                          <a:spcPct val="100000"/>
                        </a:lnSpc>
                        <a:spcBef>
                          <a:spcPts val="130"/>
                        </a:spcBef>
                      </a:pPr>
                      <a:r>
                        <a:rPr sz="1200" spc="-5" dirty="0">
                          <a:latin typeface="Times New Roman"/>
                          <a:cs typeface="Times New Roman"/>
                        </a:rPr>
                        <a:t>SP</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A suffix that forces </a:t>
                      </a:r>
                      <a:r>
                        <a:rPr sz="1200" dirty="0">
                          <a:latin typeface="Times New Roman"/>
                          <a:cs typeface="Times New Roman"/>
                        </a:rPr>
                        <a:t>the number to be </a:t>
                      </a:r>
                      <a:r>
                        <a:rPr sz="1200" spc="-5" dirty="0">
                          <a:latin typeface="Times New Roman"/>
                          <a:cs typeface="Times New Roman"/>
                        </a:rPr>
                        <a:t>spelled</a:t>
                      </a:r>
                      <a:r>
                        <a:rPr sz="1200" spc="5" dirty="0">
                          <a:latin typeface="Times New Roman"/>
                          <a:cs typeface="Times New Roman"/>
                        </a:rPr>
                        <a:t> </a:t>
                      </a:r>
                      <a:r>
                        <a:rPr sz="1200" dirty="0">
                          <a:latin typeface="Times New Roman"/>
                          <a:cs typeface="Times New Roman"/>
                        </a:rPr>
                        <a:t>out.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e.g. TWO THOUSAND</a:t>
                      </a:r>
                      <a:r>
                        <a:rPr sz="1200" spc="10" dirty="0">
                          <a:latin typeface="Times New Roman"/>
                          <a:cs typeface="Times New Roman"/>
                        </a:rPr>
                        <a:t> </a:t>
                      </a:r>
                      <a:r>
                        <a:rPr sz="1200" spc="-5" dirty="0">
                          <a:latin typeface="Times New Roman"/>
                          <a:cs typeface="Times New Roman"/>
                        </a:rPr>
                        <a:t>NINE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4"/>
                  </a:ext>
                </a:extLst>
              </a:tr>
              <a:tr h="233172">
                <a:tc>
                  <a:txBody>
                    <a:bodyPr/>
                    <a:lstStyle/>
                    <a:p>
                      <a:pPr marL="25400">
                        <a:lnSpc>
                          <a:spcPct val="100000"/>
                        </a:lnSpc>
                        <a:spcBef>
                          <a:spcPts val="145"/>
                        </a:spcBef>
                      </a:pPr>
                      <a:r>
                        <a:rPr sz="1200" spc="-5" dirty="0">
                          <a:latin typeface="Times New Roman"/>
                          <a:cs typeface="Times New Roman"/>
                        </a:rPr>
                        <a:t>TH</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A suffix meaning that </a:t>
                      </a:r>
                      <a:r>
                        <a:rPr sz="1200" dirty="0">
                          <a:latin typeface="Times New Roman"/>
                          <a:cs typeface="Times New Roman"/>
                        </a:rPr>
                        <a:t>the </a:t>
                      </a:r>
                      <a:r>
                        <a:rPr sz="1200" spc="-5" dirty="0">
                          <a:latin typeface="Times New Roman"/>
                          <a:cs typeface="Times New Roman"/>
                        </a:rPr>
                        <a:t>ordinal number is </a:t>
                      </a:r>
                      <a:r>
                        <a:rPr sz="1200" dirty="0">
                          <a:latin typeface="Times New Roman"/>
                          <a:cs typeface="Times New Roman"/>
                        </a:rPr>
                        <a:t>to be</a:t>
                      </a:r>
                      <a:r>
                        <a:rPr sz="1200" spc="50" dirty="0">
                          <a:latin typeface="Times New Roman"/>
                          <a:cs typeface="Times New Roman"/>
                        </a:rPr>
                        <a:t> </a:t>
                      </a:r>
                      <a:r>
                        <a:rPr sz="1200" spc="-5" dirty="0">
                          <a:latin typeface="Times New Roman"/>
                          <a:cs typeface="Times New Roman"/>
                        </a:rPr>
                        <a:t>added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e.g. </a:t>
                      </a:r>
                      <a:r>
                        <a:rPr sz="1200" dirty="0">
                          <a:latin typeface="Times New Roman"/>
                          <a:cs typeface="Times New Roman"/>
                        </a:rPr>
                        <a:t>1st, 2nd, </a:t>
                      </a:r>
                      <a:r>
                        <a:rPr sz="1200" spc="-5" dirty="0">
                          <a:latin typeface="Times New Roman"/>
                          <a:cs typeface="Times New Roman"/>
                        </a:rPr>
                        <a:t>3rd, </a:t>
                      </a:r>
                      <a:r>
                        <a:rPr sz="1200" dirty="0">
                          <a:latin typeface="Times New Roman"/>
                          <a:cs typeface="Times New Roman"/>
                        </a:rPr>
                        <a:t>...</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5"/>
                  </a:ext>
                </a:extLst>
              </a:tr>
              <a:tr h="232409">
                <a:tc>
                  <a:txBody>
                    <a:bodyPr/>
                    <a:lstStyle/>
                    <a:p>
                      <a:pPr marL="25400">
                        <a:lnSpc>
                          <a:spcPct val="100000"/>
                        </a:lnSpc>
                        <a:spcBef>
                          <a:spcPts val="130"/>
                        </a:spcBef>
                      </a:pPr>
                      <a:r>
                        <a:rPr sz="1200" spc="-10" dirty="0">
                          <a:latin typeface="Times New Roman"/>
                          <a:cs typeface="Times New Roman"/>
                        </a:rPr>
                        <a:t>FM</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Prefix </a:t>
                      </a:r>
                      <a:r>
                        <a:rPr sz="1200" dirty="0">
                          <a:latin typeface="Times New Roman"/>
                          <a:cs typeface="Times New Roman"/>
                        </a:rPr>
                        <a:t>to </a:t>
                      </a:r>
                      <a:r>
                        <a:rPr sz="1200" spc="-5" dirty="0">
                          <a:latin typeface="Times New Roman"/>
                          <a:cs typeface="Times New Roman"/>
                        </a:rPr>
                        <a:t>DAY </a:t>
                      </a:r>
                      <a:r>
                        <a:rPr sz="1200" dirty="0">
                          <a:latin typeface="Times New Roman"/>
                          <a:cs typeface="Times New Roman"/>
                        </a:rPr>
                        <a:t>or MONTH or </a:t>
                      </a:r>
                      <a:r>
                        <a:rPr sz="1200" spc="-5" dirty="0">
                          <a:latin typeface="Times New Roman"/>
                          <a:cs typeface="Times New Roman"/>
                        </a:rPr>
                        <a:t>YEAR </a:t>
                      </a:r>
                      <a:r>
                        <a:rPr sz="1200" dirty="0">
                          <a:latin typeface="Times New Roman"/>
                          <a:cs typeface="Times New Roman"/>
                        </a:rPr>
                        <a:t>to </a:t>
                      </a:r>
                      <a:r>
                        <a:rPr sz="1200" spc="-5" dirty="0">
                          <a:latin typeface="Times New Roman"/>
                          <a:cs typeface="Times New Roman"/>
                        </a:rPr>
                        <a:t>suppress</a:t>
                      </a:r>
                      <a:r>
                        <a:rPr sz="1200" spc="5" dirty="0">
                          <a:latin typeface="Times New Roman"/>
                          <a:cs typeface="Times New Roman"/>
                        </a:rPr>
                        <a:t> </a:t>
                      </a:r>
                      <a:r>
                        <a:rPr sz="1200" spc="-5" dirty="0">
                          <a:latin typeface="Times New Roman"/>
                          <a:cs typeface="Times New Roman"/>
                        </a:rPr>
                        <a:t>padding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e.g. MONDAY </a:t>
                      </a:r>
                      <a:r>
                        <a:rPr sz="1200" dirty="0">
                          <a:latin typeface="Times New Roman"/>
                          <a:cs typeface="Times New Roman"/>
                        </a:rPr>
                        <a:t>with no extra </a:t>
                      </a:r>
                      <a:r>
                        <a:rPr sz="1200" spc="-5" dirty="0">
                          <a:latin typeface="Times New Roman"/>
                          <a:cs typeface="Times New Roman"/>
                        </a:rPr>
                        <a:t>spaces at </a:t>
                      </a:r>
                      <a:r>
                        <a:rPr sz="1200" dirty="0">
                          <a:latin typeface="Times New Roman"/>
                          <a:cs typeface="Times New Roman"/>
                        </a:rPr>
                        <a:t>the</a:t>
                      </a:r>
                      <a:r>
                        <a:rPr sz="1200" spc="-5" dirty="0">
                          <a:latin typeface="Times New Roman"/>
                          <a:cs typeface="Times New Roman"/>
                        </a:rPr>
                        <a:t> end</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xmlns="" val="3092770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3387" y="1468437"/>
            <a:ext cx="7718425" cy="2886075"/>
            <a:chOff x="433387" y="1468437"/>
            <a:chExt cx="7718425" cy="2886075"/>
          </a:xfrm>
        </p:grpSpPr>
        <p:sp>
          <p:nvSpPr>
            <p:cNvPr id="3" name="object 3"/>
            <p:cNvSpPr/>
            <p:nvPr/>
          </p:nvSpPr>
          <p:spPr>
            <a:xfrm>
              <a:off x="438150" y="1473200"/>
              <a:ext cx="7708900" cy="2876550"/>
            </a:xfrm>
            <a:custGeom>
              <a:avLst/>
              <a:gdLst/>
              <a:ahLst/>
              <a:cxnLst/>
              <a:rect l="l" t="t" r="r" b="b"/>
              <a:pathLst>
                <a:path w="7708900" h="2876550">
                  <a:moveTo>
                    <a:pt x="0" y="2876550"/>
                  </a:moveTo>
                  <a:lnTo>
                    <a:pt x="7708900" y="2876550"/>
                  </a:lnTo>
                  <a:lnTo>
                    <a:pt x="7708900" y="0"/>
                  </a:lnTo>
                  <a:lnTo>
                    <a:pt x="0" y="0"/>
                  </a:lnTo>
                  <a:lnTo>
                    <a:pt x="0" y="2876550"/>
                  </a:lnTo>
                  <a:close/>
                </a:path>
              </a:pathLst>
            </a:custGeom>
            <a:ln w="9525">
              <a:solidFill>
                <a:srgbClr val="000000"/>
              </a:solidFill>
            </a:ln>
          </p:spPr>
          <p:txBody>
            <a:bodyPr wrap="square" lIns="0" tIns="0" rIns="0" bIns="0" rtlCol="0"/>
            <a:lstStyle/>
            <a:p>
              <a:endParaRPr/>
            </a:p>
          </p:txBody>
        </p:sp>
        <p:sp>
          <p:nvSpPr>
            <p:cNvPr id="4" name="object 4"/>
            <p:cNvSpPr/>
            <p:nvPr/>
          </p:nvSpPr>
          <p:spPr>
            <a:xfrm>
              <a:off x="516636" y="1524266"/>
              <a:ext cx="7554595" cy="2560955"/>
            </a:xfrm>
            <a:custGeom>
              <a:avLst/>
              <a:gdLst/>
              <a:ahLst/>
              <a:cxnLst/>
              <a:rect l="l" t="t" r="r" b="b"/>
              <a:pathLst>
                <a:path w="7554595" h="2560954">
                  <a:moveTo>
                    <a:pt x="7554468" y="1554861"/>
                  </a:moveTo>
                  <a:lnTo>
                    <a:pt x="0" y="1554861"/>
                  </a:lnTo>
                  <a:lnTo>
                    <a:pt x="0" y="1756016"/>
                  </a:lnTo>
                  <a:lnTo>
                    <a:pt x="0" y="1957184"/>
                  </a:lnTo>
                  <a:lnTo>
                    <a:pt x="0" y="2158301"/>
                  </a:lnTo>
                  <a:lnTo>
                    <a:pt x="0" y="2359774"/>
                  </a:lnTo>
                  <a:lnTo>
                    <a:pt x="0" y="2560942"/>
                  </a:lnTo>
                  <a:lnTo>
                    <a:pt x="7554468" y="2560942"/>
                  </a:lnTo>
                  <a:lnTo>
                    <a:pt x="7554468" y="1756016"/>
                  </a:lnTo>
                  <a:lnTo>
                    <a:pt x="7554468" y="1554861"/>
                  </a:lnTo>
                  <a:close/>
                </a:path>
                <a:path w="7554595" h="2560954">
                  <a:moveTo>
                    <a:pt x="7554468" y="1151001"/>
                  </a:moveTo>
                  <a:lnTo>
                    <a:pt x="0" y="1151001"/>
                  </a:lnTo>
                  <a:lnTo>
                    <a:pt x="0" y="1352156"/>
                  </a:lnTo>
                  <a:lnTo>
                    <a:pt x="0" y="1554848"/>
                  </a:lnTo>
                  <a:lnTo>
                    <a:pt x="7554468" y="1554848"/>
                  </a:lnTo>
                  <a:lnTo>
                    <a:pt x="7554468" y="1352156"/>
                  </a:lnTo>
                  <a:lnTo>
                    <a:pt x="7554468" y="1151001"/>
                  </a:lnTo>
                  <a:close/>
                </a:path>
                <a:path w="7554595" h="2560954">
                  <a:moveTo>
                    <a:pt x="7554468" y="547192"/>
                  </a:moveTo>
                  <a:lnTo>
                    <a:pt x="0" y="547192"/>
                  </a:lnTo>
                  <a:lnTo>
                    <a:pt x="0" y="748652"/>
                  </a:lnTo>
                  <a:lnTo>
                    <a:pt x="0" y="949820"/>
                  </a:lnTo>
                  <a:lnTo>
                    <a:pt x="0" y="1150988"/>
                  </a:lnTo>
                  <a:lnTo>
                    <a:pt x="7554468" y="1150988"/>
                  </a:lnTo>
                  <a:lnTo>
                    <a:pt x="7554468" y="949820"/>
                  </a:lnTo>
                  <a:lnTo>
                    <a:pt x="7554468" y="748652"/>
                  </a:lnTo>
                  <a:lnTo>
                    <a:pt x="7554468" y="547192"/>
                  </a:lnTo>
                  <a:close/>
                </a:path>
                <a:path w="7554595" h="2560954">
                  <a:moveTo>
                    <a:pt x="7554468" y="345948"/>
                  </a:moveTo>
                  <a:lnTo>
                    <a:pt x="0" y="345948"/>
                  </a:lnTo>
                  <a:lnTo>
                    <a:pt x="0" y="547103"/>
                  </a:lnTo>
                  <a:lnTo>
                    <a:pt x="7554468" y="547103"/>
                  </a:lnTo>
                  <a:lnTo>
                    <a:pt x="7554468" y="345948"/>
                  </a:lnTo>
                  <a:close/>
                </a:path>
                <a:path w="7554595" h="2560954">
                  <a:moveTo>
                    <a:pt x="7554468" y="0"/>
                  </a:moveTo>
                  <a:lnTo>
                    <a:pt x="0" y="0"/>
                  </a:lnTo>
                  <a:lnTo>
                    <a:pt x="0" y="143243"/>
                  </a:lnTo>
                  <a:lnTo>
                    <a:pt x="0" y="345935"/>
                  </a:lnTo>
                  <a:lnTo>
                    <a:pt x="7554468" y="345935"/>
                  </a:lnTo>
                  <a:lnTo>
                    <a:pt x="7554468" y="143243"/>
                  </a:lnTo>
                  <a:lnTo>
                    <a:pt x="7554468" y="0"/>
                  </a:lnTo>
                  <a:close/>
                </a:path>
              </a:pathLst>
            </a:custGeom>
            <a:solidFill>
              <a:srgbClr val="DDD9C3"/>
            </a:solidFill>
          </p:spPr>
          <p:txBody>
            <a:bodyPr wrap="square" lIns="0" tIns="0" rIns="0" bIns="0" rtlCol="0"/>
            <a:lstStyle/>
            <a:p>
              <a:endParaRPr/>
            </a:p>
          </p:txBody>
        </p:sp>
      </p:grpSp>
      <p:sp>
        <p:nvSpPr>
          <p:cNvPr id="5" name="object 5"/>
          <p:cNvSpPr txBox="1"/>
          <p:nvPr/>
        </p:nvSpPr>
        <p:spPr>
          <a:xfrm>
            <a:off x="318008" y="1026921"/>
            <a:ext cx="7272020" cy="305371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Here </a:t>
            </a:r>
            <a:r>
              <a:rPr sz="1400" b="1" spc="-5" dirty="0">
                <a:latin typeface="Times New Roman"/>
                <a:cs typeface="Times New Roman"/>
              </a:rPr>
              <a:t>are some examples </a:t>
            </a:r>
            <a:r>
              <a:rPr sz="1400" b="1" dirty="0">
                <a:latin typeface="Times New Roman"/>
                <a:cs typeface="Times New Roman"/>
              </a:rPr>
              <a:t>of the </a:t>
            </a:r>
            <a:r>
              <a:rPr sz="1400" b="1" spc="-5" dirty="0">
                <a:latin typeface="Times New Roman"/>
                <a:cs typeface="Times New Roman"/>
              </a:rPr>
              <a:t>use </a:t>
            </a:r>
            <a:r>
              <a:rPr sz="1400" b="1" dirty="0">
                <a:latin typeface="Times New Roman"/>
                <a:cs typeface="Times New Roman"/>
              </a:rPr>
              <a:t>of the </a:t>
            </a:r>
            <a:r>
              <a:rPr sz="1400" b="1" spc="-5" dirty="0">
                <a:latin typeface="Times New Roman"/>
                <a:cs typeface="Times New Roman"/>
              </a:rPr>
              <a:t>Date functions:</a:t>
            </a:r>
            <a:endParaRPr sz="1400">
              <a:latin typeface="Times New Roman"/>
              <a:cs typeface="Times New Roman"/>
            </a:endParaRPr>
          </a:p>
          <a:p>
            <a:pPr>
              <a:lnSpc>
                <a:spcPct val="100000"/>
              </a:lnSpc>
              <a:spcBef>
                <a:spcPts val="25"/>
              </a:spcBef>
            </a:pPr>
            <a:endParaRPr sz="1300">
              <a:latin typeface="Times New Roman"/>
              <a:cs typeface="Times New Roman"/>
            </a:endParaRPr>
          </a:p>
          <a:p>
            <a:pPr marL="216535" marR="1287145">
              <a:lnSpc>
                <a:spcPct val="189300"/>
              </a:lnSpc>
            </a:pPr>
            <a:r>
              <a:rPr sz="1400" spc="-5" dirty="0">
                <a:latin typeface="Courier New"/>
                <a:cs typeface="Courier New"/>
              </a:rPr>
              <a:t>select to_char </a:t>
            </a:r>
            <a:r>
              <a:rPr sz="1400" dirty="0">
                <a:latin typeface="Courier New"/>
                <a:cs typeface="Courier New"/>
              </a:rPr>
              <a:t>( </a:t>
            </a:r>
            <a:r>
              <a:rPr sz="1400" spc="-5" dirty="0">
                <a:latin typeface="Courier New"/>
                <a:cs typeface="Courier New"/>
              </a:rPr>
              <a:t>sysdate, 'MON DD, YYYY' </a:t>
            </a:r>
            <a:r>
              <a:rPr sz="1400" dirty="0">
                <a:latin typeface="Courier New"/>
                <a:cs typeface="Courier New"/>
              </a:rPr>
              <a:t>) </a:t>
            </a:r>
            <a:r>
              <a:rPr sz="1400" spc="-5" dirty="0">
                <a:latin typeface="Courier New"/>
                <a:cs typeface="Courier New"/>
              </a:rPr>
              <a:t>from dual;  select to_char </a:t>
            </a:r>
            <a:r>
              <a:rPr sz="1400" dirty="0">
                <a:latin typeface="Courier New"/>
                <a:cs typeface="Courier New"/>
              </a:rPr>
              <a:t>( </a:t>
            </a:r>
            <a:r>
              <a:rPr sz="1400" spc="-5" dirty="0">
                <a:latin typeface="Courier New"/>
                <a:cs typeface="Courier New"/>
              </a:rPr>
              <a:t>sysdate, 'HH12:MI:SS AM' </a:t>
            </a:r>
            <a:r>
              <a:rPr sz="1400" dirty="0">
                <a:latin typeface="Courier New"/>
                <a:cs typeface="Courier New"/>
              </a:rPr>
              <a:t>) </a:t>
            </a:r>
            <a:r>
              <a:rPr sz="1400" spc="-5" dirty="0">
                <a:latin typeface="Courier New"/>
                <a:cs typeface="Courier New"/>
              </a:rPr>
              <a:t>from</a:t>
            </a:r>
            <a:r>
              <a:rPr sz="1400" spc="20" dirty="0">
                <a:latin typeface="Courier New"/>
                <a:cs typeface="Courier New"/>
              </a:rPr>
              <a:t> </a:t>
            </a:r>
            <a:r>
              <a:rPr sz="1400" spc="-5" dirty="0">
                <a:latin typeface="Courier New"/>
                <a:cs typeface="Courier New"/>
              </a:rPr>
              <a:t>dual;</a:t>
            </a:r>
            <a:endParaRPr sz="1400">
              <a:latin typeface="Courier New"/>
              <a:cs typeface="Courier New"/>
            </a:endParaRPr>
          </a:p>
          <a:p>
            <a:pPr marL="216535" marR="5080">
              <a:lnSpc>
                <a:spcPct val="188600"/>
              </a:lnSpc>
              <a:spcBef>
                <a:spcPts val="5"/>
              </a:spcBef>
            </a:pPr>
            <a:r>
              <a:rPr sz="1400" spc="-5" dirty="0">
                <a:latin typeface="Courier New"/>
                <a:cs typeface="Courier New"/>
              </a:rPr>
              <a:t>select to_char( new_time(sysdate,'CDT','GMT'),'HH24:MI')from dual;  select greatest (to_date </a:t>
            </a:r>
            <a:r>
              <a:rPr sz="1400" dirty="0">
                <a:latin typeface="Courier New"/>
                <a:cs typeface="Courier New"/>
              </a:rPr>
              <a:t>( </a:t>
            </a:r>
            <a:r>
              <a:rPr sz="1400" spc="-5" dirty="0">
                <a:latin typeface="Courier New"/>
                <a:cs typeface="Courier New"/>
              </a:rPr>
              <a:t>'JAN 19, 2000', 'MON DD, YYYY'</a:t>
            </a:r>
            <a:r>
              <a:rPr sz="1400" spc="35" dirty="0">
                <a:latin typeface="Courier New"/>
                <a:cs typeface="Courier New"/>
              </a:rPr>
              <a:t> </a:t>
            </a:r>
            <a:r>
              <a:rPr sz="1400" spc="-5" dirty="0">
                <a:latin typeface="Courier New"/>
                <a:cs typeface="Courier New"/>
              </a:rPr>
              <a:t>),</a:t>
            </a:r>
            <a:endParaRPr sz="1400">
              <a:latin typeface="Courier New"/>
              <a:cs typeface="Courier New"/>
            </a:endParaRPr>
          </a:p>
          <a:p>
            <a:pPr marL="2019935" marR="646430" indent="10160">
              <a:lnSpc>
                <a:spcPts val="1580"/>
              </a:lnSpc>
              <a:spcBef>
                <a:spcPts val="50"/>
              </a:spcBef>
            </a:pPr>
            <a:r>
              <a:rPr sz="1400" spc="-5" dirty="0">
                <a:latin typeface="Courier New"/>
                <a:cs typeface="Courier New"/>
              </a:rPr>
              <a:t>to_date </a:t>
            </a:r>
            <a:r>
              <a:rPr sz="1400" dirty="0">
                <a:latin typeface="Courier New"/>
                <a:cs typeface="Courier New"/>
              </a:rPr>
              <a:t>( </a:t>
            </a:r>
            <a:r>
              <a:rPr sz="1400" spc="-5" dirty="0">
                <a:latin typeface="Courier New"/>
                <a:cs typeface="Courier New"/>
              </a:rPr>
              <a:t>'SEP 27, 1999', 'MON DD, YYYY' ),  to_date </a:t>
            </a:r>
            <a:r>
              <a:rPr sz="1400" dirty="0">
                <a:latin typeface="Courier New"/>
                <a:cs typeface="Courier New"/>
              </a:rPr>
              <a:t>( </a:t>
            </a:r>
            <a:r>
              <a:rPr sz="1400" spc="-5" dirty="0">
                <a:latin typeface="Courier New"/>
                <a:cs typeface="Courier New"/>
              </a:rPr>
              <a:t>'13-Mar-2009', 'DD-Mon-YYYY' </a:t>
            </a:r>
            <a:r>
              <a:rPr sz="1400" dirty="0">
                <a:latin typeface="Courier New"/>
                <a:cs typeface="Courier New"/>
              </a:rPr>
              <a:t>) )</a:t>
            </a:r>
            <a:endParaRPr sz="1400">
              <a:latin typeface="Courier New"/>
              <a:cs typeface="Courier New"/>
            </a:endParaRPr>
          </a:p>
          <a:p>
            <a:pPr marL="2030730">
              <a:lnSpc>
                <a:spcPts val="1550"/>
              </a:lnSpc>
            </a:pPr>
            <a:r>
              <a:rPr sz="1400" spc="-5" dirty="0">
                <a:latin typeface="Courier New"/>
                <a:cs typeface="Courier New"/>
              </a:rPr>
              <a:t>from</a:t>
            </a:r>
            <a:r>
              <a:rPr sz="1400" spc="-1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15"/>
              </a:spcBef>
            </a:pPr>
            <a:endParaRPr sz="1300">
              <a:latin typeface="Courier New"/>
              <a:cs typeface="Courier New"/>
            </a:endParaRPr>
          </a:p>
          <a:p>
            <a:pPr marL="216535">
              <a:lnSpc>
                <a:spcPct val="100000"/>
              </a:lnSpc>
              <a:spcBef>
                <a:spcPts val="5"/>
              </a:spcBef>
            </a:pPr>
            <a:r>
              <a:rPr sz="1400" spc="-5" dirty="0">
                <a:latin typeface="Courier New"/>
                <a:cs typeface="Courier New"/>
              </a:rPr>
              <a:t>select next_day </a:t>
            </a:r>
            <a:r>
              <a:rPr sz="1400" dirty="0">
                <a:latin typeface="Courier New"/>
                <a:cs typeface="Courier New"/>
              </a:rPr>
              <a:t>( </a:t>
            </a:r>
            <a:r>
              <a:rPr sz="1400" spc="-5" dirty="0">
                <a:latin typeface="Courier New"/>
                <a:cs typeface="Courier New"/>
              </a:rPr>
              <a:t>sysdate, 'FRIDAY' </a:t>
            </a:r>
            <a:r>
              <a:rPr sz="1400" dirty="0">
                <a:latin typeface="Courier New"/>
                <a:cs typeface="Courier New"/>
              </a:rPr>
              <a:t>) </a:t>
            </a:r>
            <a:r>
              <a:rPr sz="1400" spc="-5" dirty="0">
                <a:latin typeface="Courier New"/>
                <a:cs typeface="Courier New"/>
              </a:rPr>
              <a:t>from</a:t>
            </a:r>
            <a:r>
              <a:rPr sz="1400" dirty="0">
                <a:latin typeface="Courier New"/>
                <a:cs typeface="Courier New"/>
              </a:rPr>
              <a:t> </a:t>
            </a:r>
            <a:r>
              <a:rPr sz="1400" spc="-5" dirty="0">
                <a:latin typeface="Courier New"/>
                <a:cs typeface="Courier New"/>
              </a:rPr>
              <a:t>dual;</a:t>
            </a:r>
            <a:endParaRPr sz="1400">
              <a:latin typeface="Courier New"/>
              <a:cs typeface="Courier New"/>
            </a:endParaRPr>
          </a:p>
        </p:txBody>
      </p:sp>
      <p:sp>
        <p:nvSpPr>
          <p:cNvPr id="6" name="object 6"/>
          <p:cNvSpPr/>
          <p:nvPr/>
        </p:nvSpPr>
        <p:spPr>
          <a:xfrm>
            <a:off x="516636" y="4085208"/>
            <a:ext cx="7554595" cy="215265"/>
          </a:xfrm>
          <a:custGeom>
            <a:avLst/>
            <a:gdLst/>
            <a:ahLst/>
            <a:cxnLst/>
            <a:rect l="l" t="t" r="r" b="b"/>
            <a:pathLst>
              <a:path w="7554595" h="215264">
                <a:moveTo>
                  <a:pt x="7554468" y="0"/>
                </a:moveTo>
                <a:lnTo>
                  <a:pt x="0" y="0"/>
                </a:lnTo>
                <a:lnTo>
                  <a:pt x="0" y="202692"/>
                </a:lnTo>
                <a:lnTo>
                  <a:pt x="0" y="214884"/>
                </a:lnTo>
                <a:lnTo>
                  <a:pt x="7554468" y="214884"/>
                </a:lnTo>
                <a:lnTo>
                  <a:pt x="7554468" y="202692"/>
                </a:lnTo>
                <a:lnTo>
                  <a:pt x="7554468" y="0"/>
                </a:lnTo>
                <a:close/>
              </a:path>
            </a:pathLst>
          </a:custGeom>
          <a:solidFill>
            <a:srgbClr val="DDD9C3"/>
          </a:solidFill>
        </p:spPr>
        <p:txBody>
          <a:bodyPr wrap="square" lIns="0" tIns="0" rIns="0" bIns="0" rtlCol="0"/>
          <a:lstStyle/>
          <a:p>
            <a:endParaRPr/>
          </a:p>
        </p:txBody>
      </p:sp>
    </p:spTree>
    <p:extLst>
      <p:ext uri="{BB962C8B-B14F-4D97-AF65-F5344CB8AC3E}">
        <p14:creationId xmlns:p14="http://schemas.microsoft.com/office/powerpoint/2010/main" xmlns="" val="992094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6CA8F-9CC0-4E45-871E-94E45B327C93}"/>
              </a:ext>
            </a:extLst>
          </p:cNvPr>
          <p:cNvSpPr>
            <a:spLocks noGrp="1"/>
          </p:cNvSpPr>
          <p:nvPr>
            <p:ph type="ctrTitle"/>
          </p:nvPr>
        </p:nvSpPr>
        <p:spPr/>
        <p:txBody>
          <a:bodyPr/>
          <a:lstStyle/>
          <a:p>
            <a:r>
              <a:rPr lang="en-IN" dirty="0"/>
              <a:t>Subqueries</a:t>
            </a:r>
          </a:p>
        </p:txBody>
      </p:sp>
      <p:sp>
        <p:nvSpPr>
          <p:cNvPr id="3" name="Footer Placeholder 4">
            <a:extLst>
              <a:ext uri="{FF2B5EF4-FFF2-40B4-BE49-F238E27FC236}">
                <a16:creationId xmlns:a16="http://schemas.microsoft.com/office/drawing/2014/main" xmlns="" id="{BF494E2C-B4FC-431B-AACB-CB456C9AA8AB}"/>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43514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DDL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600" dirty="0">
                <a:latin typeface="Times New Roman" pitchFamily="18" charset="0"/>
                <a:cs typeface="Times New Roman" pitchFamily="18" charset="0"/>
              </a:rPr>
              <a:t>DDL is short name of </a:t>
            </a:r>
            <a:r>
              <a:rPr lang="en-US" sz="2600" b="1" dirty="0">
                <a:latin typeface="Times New Roman" pitchFamily="18" charset="0"/>
                <a:cs typeface="Times New Roman" pitchFamily="18" charset="0"/>
              </a:rPr>
              <a:t>Data Definition Language,</a:t>
            </a:r>
            <a:r>
              <a:rPr lang="en-US" sz="2600" dirty="0">
                <a:latin typeface="Times New Roman" pitchFamily="18" charset="0"/>
                <a:cs typeface="Times New Roman" pitchFamily="18" charset="0"/>
              </a:rPr>
              <a:t> which deals with database schemas and descriptions, of how the data should reside in the database.</a:t>
            </a:r>
          </a:p>
          <a:p>
            <a:pPr algn="just"/>
            <a:r>
              <a:rPr lang="en-US" sz="2600" dirty="0">
                <a:latin typeface="Times New Roman" pitchFamily="18" charset="0"/>
                <a:cs typeface="Times New Roman" pitchFamily="18" charset="0"/>
              </a:rPr>
              <a:t>CREATE - to create a database and its objects like (table, index, views, store procedure, function, and triggers)</a:t>
            </a:r>
          </a:p>
          <a:p>
            <a:pPr algn="just"/>
            <a:r>
              <a:rPr lang="en-US" sz="2600" dirty="0" smtClean="0">
                <a:latin typeface="Times New Roman" pitchFamily="18" charset="0"/>
                <a:cs typeface="Times New Roman" pitchFamily="18" charset="0"/>
              </a:rPr>
              <a:t>ALTER - </a:t>
            </a:r>
            <a:r>
              <a:rPr lang="en-US" sz="2600" dirty="0">
                <a:latin typeface="Times New Roman" pitchFamily="18" charset="0"/>
                <a:cs typeface="Times New Roman" pitchFamily="18" charset="0"/>
              </a:rPr>
              <a:t>alters the structure of the existing database</a:t>
            </a:r>
          </a:p>
          <a:p>
            <a:pPr algn="just"/>
            <a:r>
              <a:rPr lang="en-US" sz="2600" dirty="0" smtClean="0">
                <a:latin typeface="Times New Roman" pitchFamily="18" charset="0"/>
                <a:cs typeface="Times New Roman" pitchFamily="18" charset="0"/>
              </a:rPr>
              <a:t>DROP </a:t>
            </a:r>
            <a:r>
              <a:rPr lang="en-US" sz="2600" dirty="0">
                <a:latin typeface="Times New Roman" pitchFamily="18" charset="0"/>
                <a:cs typeface="Times New Roman" pitchFamily="18" charset="0"/>
              </a:rPr>
              <a:t>- delete objects from the database</a:t>
            </a:r>
          </a:p>
          <a:p>
            <a:pPr algn="just"/>
            <a:r>
              <a:rPr lang="en-US" sz="2600" dirty="0">
                <a:latin typeface="Times New Roman" pitchFamily="18" charset="0"/>
                <a:cs typeface="Times New Roman" pitchFamily="18" charset="0"/>
              </a:rPr>
              <a:t>TRUNCATE - remove all records from a table, including all spaces allocated for the records are removed</a:t>
            </a:r>
          </a:p>
          <a:p>
            <a:pPr algn="just"/>
            <a:r>
              <a:rPr lang="en-US" sz="2600" dirty="0">
                <a:latin typeface="Times New Roman" pitchFamily="18" charset="0"/>
                <a:cs typeface="Times New Roman" pitchFamily="18" charset="0"/>
              </a:rPr>
              <a:t>COMMENT - add comments to the data dictionary</a:t>
            </a:r>
          </a:p>
          <a:p>
            <a:pPr algn="just"/>
            <a:r>
              <a:rPr lang="en-US" sz="2600" dirty="0">
                <a:latin typeface="Times New Roman" pitchFamily="18" charset="0"/>
                <a:cs typeface="Times New Roman" pitchFamily="18" charset="0"/>
              </a:rPr>
              <a:t>RENAME - rename an object</a:t>
            </a:r>
          </a:p>
          <a:p>
            <a:pPr lvl="1"/>
            <a:endParaRPr lang="en-US" sz="2400" dirty="0"/>
          </a:p>
          <a:p>
            <a:pPr lvl="1">
              <a:buNone/>
            </a:pPr>
            <a:endParaRPr lang="en-US" sz="2400"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fontScale="92500" lnSpcReduction="10000"/>
          </a:bodyPr>
          <a:lstStyle/>
          <a:p>
            <a:r>
              <a:rPr lang="en-US" dirty="0"/>
              <a:t>In SQL a </a:t>
            </a:r>
            <a:r>
              <a:rPr lang="en-US" dirty="0" err="1"/>
              <a:t>Subquery</a:t>
            </a:r>
            <a:r>
              <a:rPr lang="en-US" dirty="0"/>
              <a:t> can be simply defined as a query within another query. </a:t>
            </a:r>
          </a:p>
          <a:p>
            <a:r>
              <a:rPr lang="en-US" dirty="0" err="1"/>
              <a:t>Subquery</a:t>
            </a:r>
            <a:r>
              <a:rPr lang="en-US" dirty="0"/>
              <a:t> is defined as a query that is embedded in WHERE clause of another SQL query.</a:t>
            </a:r>
            <a:endParaRPr lang="en-IN" dirty="0"/>
          </a:p>
          <a:p>
            <a:r>
              <a:rPr lang="en-IN" dirty="0"/>
              <a:t>A query can be processed inside another query.</a:t>
            </a:r>
          </a:p>
          <a:p>
            <a:r>
              <a:rPr lang="en-IN" dirty="0"/>
              <a:t>A subquery is select statement that is embedded in the clause of another select statement</a:t>
            </a:r>
          </a:p>
          <a:p>
            <a:r>
              <a:rPr lang="en-IN" dirty="0"/>
              <a:t>Inner query and outer query : inner query returns a value that is used by outer query.</a:t>
            </a:r>
          </a:p>
          <a:p>
            <a:pPr marL="0" indent="0">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fontScale="62500" lnSpcReduction="20000"/>
          </a:bodyPr>
          <a:lstStyle/>
          <a:p>
            <a:pPr fontAlgn="base"/>
            <a:r>
              <a:rPr lang="en-US" dirty="0"/>
              <a:t>Important rules for </a:t>
            </a:r>
            <a:r>
              <a:rPr lang="en-US" dirty="0" err="1"/>
              <a:t>Subqueries</a:t>
            </a:r>
            <a:r>
              <a:rPr lang="en-US" dirty="0"/>
              <a:t>:</a:t>
            </a:r>
          </a:p>
          <a:p>
            <a:pPr fontAlgn="base"/>
            <a:r>
              <a:rPr lang="en-US" dirty="0"/>
              <a:t> </a:t>
            </a:r>
            <a:r>
              <a:rPr lang="en-US" dirty="0" err="1"/>
              <a:t>Subquery</a:t>
            </a:r>
            <a:r>
              <a:rPr lang="en-US" dirty="0"/>
              <a:t> can be placed  in a number of SQL clauses: </a:t>
            </a:r>
            <a:r>
              <a:rPr lang="en-US" u="sng" dirty="0">
                <a:hlinkClick r:id="rId2"/>
              </a:rPr>
              <a:t>WHERE</a:t>
            </a:r>
            <a:r>
              <a:rPr lang="en-US" dirty="0"/>
              <a:t> clause,</a:t>
            </a:r>
            <a:r>
              <a:rPr lang="en-US" u="sng" dirty="0">
                <a:hlinkClick r:id="rId3"/>
              </a:rPr>
              <a:t> HAVING</a:t>
            </a:r>
            <a:r>
              <a:rPr lang="en-US" dirty="0"/>
              <a:t> clause, FROM clause.</a:t>
            </a:r>
            <a:br>
              <a:rPr lang="en-US" dirty="0"/>
            </a:br>
            <a:r>
              <a:rPr lang="en-US" dirty="0" err="1"/>
              <a:t>Subqueries</a:t>
            </a:r>
            <a:r>
              <a:rPr lang="en-US" dirty="0"/>
              <a:t> can be used with SELECT, UPDATE, INSERT, DELETE statements along with expression operator. It could be equality operator or comparison operator such as =, &gt;, =, &lt;= and Like operator.</a:t>
            </a:r>
          </a:p>
          <a:p>
            <a:pPr fontAlgn="base"/>
            <a:r>
              <a:rPr lang="en-US" dirty="0"/>
              <a:t>A </a:t>
            </a:r>
            <a:r>
              <a:rPr lang="en-US" dirty="0" err="1"/>
              <a:t>subquery</a:t>
            </a:r>
            <a:r>
              <a:rPr lang="en-US" dirty="0"/>
              <a:t> is a query within another query. The outer query is called as </a:t>
            </a:r>
            <a:r>
              <a:rPr lang="en-US" b="1" dirty="0"/>
              <a:t>main query</a:t>
            </a:r>
            <a:r>
              <a:rPr lang="en-US" dirty="0"/>
              <a:t> and inner query is called as</a:t>
            </a:r>
            <a:r>
              <a:rPr lang="en-US" b="1" dirty="0"/>
              <a:t> </a:t>
            </a:r>
            <a:r>
              <a:rPr lang="en-US" b="1" dirty="0" err="1"/>
              <a:t>subquery</a:t>
            </a:r>
            <a:r>
              <a:rPr lang="en-US" dirty="0"/>
              <a:t>.</a:t>
            </a:r>
          </a:p>
          <a:p>
            <a:pPr fontAlgn="base"/>
            <a:r>
              <a:rPr lang="en-US" dirty="0"/>
              <a:t>The </a:t>
            </a:r>
            <a:r>
              <a:rPr lang="en-US" dirty="0" err="1"/>
              <a:t>subquery</a:t>
            </a:r>
            <a:r>
              <a:rPr lang="en-US" dirty="0"/>
              <a:t> generally executes first, and its output is used to complete the query condition for the main or outer query.</a:t>
            </a:r>
          </a:p>
          <a:p>
            <a:pPr fontAlgn="base"/>
            <a:r>
              <a:rPr lang="en-US" dirty="0" err="1"/>
              <a:t>Subquery</a:t>
            </a:r>
            <a:r>
              <a:rPr lang="en-US" dirty="0"/>
              <a:t> must be enclosed in parentheses.</a:t>
            </a:r>
          </a:p>
          <a:p>
            <a:pPr fontAlgn="base"/>
            <a:r>
              <a:rPr lang="en-US" dirty="0" err="1"/>
              <a:t>Subqueries</a:t>
            </a:r>
            <a:r>
              <a:rPr lang="en-US" dirty="0"/>
              <a:t> are on the right side of the comparison operator.</a:t>
            </a:r>
          </a:p>
          <a:p>
            <a:pPr fontAlgn="base"/>
            <a:r>
              <a:rPr lang="en-US" u="sng" dirty="0">
                <a:hlinkClick r:id="rId4"/>
              </a:rPr>
              <a:t>ORDER BY</a:t>
            </a:r>
            <a:r>
              <a:rPr lang="en-US" dirty="0"/>
              <a:t> command </a:t>
            </a:r>
            <a:r>
              <a:rPr lang="en-US" b="1" dirty="0"/>
              <a:t>cannot</a:t>
            </a:r>
            <a:r>
              <a:rPr lang="en-US" dirty="0"/>
              <a:t> be used in a </a:t>
            </a:r>
            <a:r>
              <a:rPr lang="en-US" dirty="0" err="1"/>
              <a:t>Subquery</a:t>
            </a:r>
            <a:r>
              <a:rPr lang="en-US" dirty="0"/>
              <a:t>. </a:t>
            </a:r>
            <a:r>
              <a:rPr lang="en-US" u="sng" dirty="0">
                <a:hlinkClick r:id="rId5"/>
              </a:rPr>
              <a:t>GROUPBY </a:t>
            </a:r>
            <a:r>
              <a:rPr lang="en-US" dirty="0"/>
              <a:t>command can be used to perform same function as ORDER BY command.</a:t>
            </a:r>
          </a:p>
          <a:p>
            <a:pPr fontAlgn="base"/>
            <a:r>
              <a:rPr lang="en-US" dirty="0"/>
              <a:t>Use single-row operators with </a:t>
            </a:r>
            <a:r>
              <a:rPr lang="en-US" dirty="0" err="1"/>
              <a:t>singlerow</a:t>
            </a:r>
            <a:r>
              <a:rPr lang="en-US" dirty="0"/>
              <a:t> </a:t>
            </a:r>
            <a:r>
              <a:rPr lang="en-US" dirty="0" err="1"/>
              <a:t>Subqueries</a:t>
            </a:r>
            <a:r>
              <a:rPr lang="en-US" dirty="0"/>
              <a:t>. Use multiple-row operators with multiple-row </a:t>
            </a:r>
            <a:r>
              <a:rPr lang="en-US" dirty="0" err="1"/>
              <a:t>Subqueries</a:t>
            </a:r>
            <a:r>
              <a:rPr lang="en-US" dirty="0"/>
              <a:t>.</a:t>
            </a:r>
          </a:p>
          <a:p>
            <a:pPr marL="0" indent="0">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a:bodyPr>
          <a:lstStyle/>
          <a:p>
            <a:pPr fontAlgn="base"/>
            <a:r>
              <a:rPr lang="en-US" b="1" dirty="0"/>
              <a:t>Syntax:</a:t>
            </a:r>
            <a:r>
              <a:rPr lang="en-US" dirty="0"/>
              <a:t/>
            </a:r>
            <a:br>
              <a:rPr lang="en-US" dirty="0"/>
            </a:br>
            <a:endParaRPr lang="en-US" dirty="0"/>
          </a:p>
          <a:p>
            <a:r>
              <a:rPr lang="en-US" dirty="0"/>
              <a:t>SELECT </a:t>
            </a:r>
            <a:r>
              <a:rPr lang="en-US" dirty="0" err="1"/>
              <a:t>column_name</a:t>
            </a:r>
            <a:r>
              <a:rPr lang="en-US" dirty="0"/>
              <a:t> FROM </a:t>
            </a:r>
            <a:r>
              <a:rPr lang="en-US" dirty="0" err="1"/>
              <a:t>table_name</a:t>
            </a:r>
            <a:r>
              <a:rPr lang="en-US" dirty="0"/>
              <a:t> WHERE </a:t>
            </a:r>
            <a:r>
              <a:rPr lang="en-US" dirty="0" err="1"/>
              <a:t>column_name</a:t>
            </a:r>
            <a:r>
              <a:rPr lang="en-US" dirty="0"/>
              <a:t> </a:t>
            </a:r>
            <a:r>
              <a:rPr lang="en-US" i="1" dirty="0"/>
              <a:t>expression operator</a:t>
            </a:r>
            <a:r>
              <a:rPr lang="en-US" dirty="0"/>
              <a:t> ( SELECT COLUMN_NAME from TABLE_NAME WHERE </a:t>
            </a:r>
            <a:r>
              <a:rPr lang="en-US" dirty="0" err="1"/>
              <a:t>column_name</a:t>
            </a:r>
            <a:r>
              <a:rPr lang="en-US" dirty="0"/>
              <a:t> </a:t>
            </a:r>
            <a:r>
              <a:rPr lang="en-US" i="1" dirty="0"/>
              <a:t>expression operator</a:t>
            </a:r>
            <a:r>
              <a:rPr lang="en-US" dirty="0"/>
              <a:t> );</a:t>
            </a: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fontScale="92500"/>
          </a:bodyPr>
          <a:lstStyle/>
          <a:p>
            <a:pPr fontAlgn="base">
              <a:buNone/>
            </a:pPr>
            <a:r>
              <a:rPr lang="en-IN" dirty="0"/>
              <a:t>DATABASE TABLE </a:t>
            </a:r>
          </a:p>
          <a:p>
            <a:r>
              <a:rPr lang="en-US" dirty="0"/>
              <a:t>NAME    ROLL_NO     LOCATION    PHONENUMBER</a:t>
            </a:r>
          </a:p>
          <a:p>
            <a:r>
              <a:rPr lang="en-US" dirty="0"/>
              <a:t>Ram         101              Chennai        9988775566</a:t>
            </a:r>
          </a:p>
          <a:p>
            <a:r>
              <a:rPr lang="en-US" dirty="0"/>
              <a:t>Raj           102          Coimbatore       8877665544</a:t>
            </a:r>
          </a:p>
          <a:p>
            <a:r>
              <a:rPr lang="en-US" dirty="0" err="1"/>
              <a:t>Sasi</a:t>
            </a:r>
            <a:r>
              <a:rPr lang="en-US" dirty="0"/>
              <a:t>          103            Madurai           7766553344</a:t>
            </a:r>
          </a:p>
          <a:p>
            <a:r>
              <a:rPr lang="en-US" dirty="0"/>
              <a:t>Ravi          104            Salem               8989898989</a:t>
            </a:r>
          </a:p>
          <a:p>
            <a:r>
              <a:rPr lang="en-US" dirty="0" err="1"/>
              <a:t>Sumathi</a:t>
            </a:r>
            <a:r>
              <a:rPr lang="en-US" dirty="0"/>
              <a:t>   105      </a:t>
            </a:r>
            <a:r>
              <a:rPr lang="en-US" dirty="0" err="1"/>
              <a:t>Kanchipuram</a:t>
            </a:r>
            <a:r>
              <a:rPr lang="en-US" dirty="0"/>
              <a:t>         8989856868</a:t>
            </a:r>
          </a:p>
          <a:p>
            <a:pPr>
              <a:buNone/>
            </a:pPr>
            <a:r>
              <a:rPr lang="en-US" dirty="0"/>
              <a:t> </a:t>
            </a:r>
          </a:p>
          <a:p>
            <a:pPr fontAlgn="base">
              <a:buNone/>
            </a:pPr>
            <a:endParaRPr lang="en-IN" dirty="0"/>
          </a:p>
          <a:p>
            <a:pPr fontAlgn="base">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a:bodyPr>
          <a:lstStyle/>
          <a:p>
            <a:pPr fontAlgn="base">
              <a:buNone/>
            </a:pPr>
            <a:r>
              <a:rPr lang="en-IN" dirty="0"/>
              <a:t>STUDENT TABLE</a:t>
            </a:r>
          </a:p>
          <a:p>
            <a:r>
              <a:rPr lang="en-US" dirty="0"/>
              <a:t>NAME        ROLL_NO           SECTION</a:t>
            </a:r>
          </a:p>
          <a:p>
            <a:r>
              <a:rPr lang="en-US" dirty="0"/>
              <a:t>Ravi               104                         A</a:t>
            </a:r>
          </a:p>
          <a:p>
            <a:r>
              <a:rPr lang="en-US" dirty="0" err="1"/>
              <a:t>Sumathi</a:t>
            </a:r>
            <a:r>
              <a:rPr lang="en-US" dirty="0"/>
              <a:t>        105                         B</a:t>
            </a:r>
          </a:p>
          <a:p>
            <a:r>
              <a:rPr lang="en-US" dirty="0"/>
              <a:t>Raj                 102                         A</a:t>
            </a:r>
          </a:p>
          <a:p>
            <a:pPr>
              <a:buNone/>
            </a:pPr>
            <a:r>
              <a:rPr lang="en-US" dirty="0"/>
              <a:t> </a:t>
            </a:r>
          </a:p>
          <a:p>
            <a:pPr fontAlgn="base">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a:bodyPr>
          <a:lstStyle/>
          <a:p>
            <a:r>
              <a:rPr lang="en-US" dirty="0"/>
              <a:t>To display NAME, LOCATION, PHONE_NUMBER of the students from DATABASE table whose section is A</a:t>
            </a:r>
          </a:p>
          <a:p>
            <a:pPr fontAlgn="base"/>
            <a:r>
              <a:rPr lang="en-US" dirty="0"/>
              <a:t>Select NAME, LOCATION, PHONE_NUMBER from DATABASE WHERE ROLL_NO IN</a:t>
            </a:r>
          </a:p>
          <a:p>
            <a:pPr fontAlgn="base">
              <a:buNone/>
            </a:pPr>
            <a:r>
              <a:rPr lang="en-US" dirty="0"/>
              <a:t>   (SELECT ROLL_NO from STUDENT where SECTION=’A’); </a:t>
            </a:r>
          </a:p>
          <a:p>
            <a:pPr fontAlgn="base">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a:bodyPr>
          <a:lstStyle/>
          <a:p>
            <a:pPr fontAlgn="base">
              <a:buNone/>
            </a:pPr>
            <a:r>
              <a:rPr lang="en-US" b="1" dirty="0"/>
              <a:t>Explanation :</a:t>
            </a:r>
            <a:r>
              <a:rPr lang="en-US" dirty="0"/>
              <a:t> First </a:t>
            </a:r>
            <a:r>
              <a:rPr lang="en-US" dirty="0" err="1"/>
              <a:t>subquery</a:t>
            </a:r>
            <a:r>
              <a:rPr lang="en-US" dirty="0"/>
              <a:t> executes “ SELECT ROLL_NO from STUDENT where SECTION=’A’ ” returns ROLL_NO from STUDENT table whose SECTION is ‘</a:t>
            </a:r>
            <a:r>
              <a:rPr lang="en-US" dirty="0" err="1"/>
              <a:t>A’.Then</a:t>
            </a:r>
            <a:r>
              <a:rPr lang="en-US" dirty="0"/>
              <a:t> outer-query executes it and return the NAME, LOCATION, PHONE_NUMBER from the DATABASE table of the student whose ROLL_NO is returned from inner </a:t>
            </a:r>
            <a:r>
              <a:rPr lang="en-US" dirty="0" err="1"/>
              <a:t>subquery</a:t>
            </a:r>
            <a:r>
              <a:rPr lang="en-US" dirty="0"/>
              <a:t>.</a:t>
            </a:r>
          </a:p>
          <a:p>
            <a:pPr fontAlgn="base">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xmlns="" id="{AA57BF85-CB4F-40F7-A7AF-EEA8787918FB}"/>
              </a:ext>
            </a:extLst>
          </p:cNvPr>
          <p:cNvSpPr>
            <a:spLocks noGrp="1"/>
          </p:cNvSpPr>
          <p:nvPr>
            <p:ph idx="1"/>
          </p:nvPr>
        </p:nvSpPr>
        <p:spPr/>
        <p:txBody>
          <a:bodyPr>
            <a:normAutofit/>
          </a:bodyPr>
          <a:lstStyle/>
          <a:p>
            <a:pPr fontAlgn="base"/>
            <a:r>
              <a:rPr lang="en-US" dirty="0"/>
              <a:t>Output:</a:t>
            </a:r>
          </a:p>
          <a:p>
            <a:r>
              <a:rPr lang="en-US" dirty="0"/>
              <a:t>NAME    ROLL_NO LOCATION  PHONENUMBER</a:t>
            </a:r>
          </a:p>
          <a:p>
            <a:r>
              <a:rPr lang="en-US" dirty="0"/>
              <a:t>Ravi           104         Salem       8989898989</a:t>
            </a:r>
          </a:p>
          <a:p>
            <a:r>
              <a:rPr lang="en-US"/>
              <a:t>Raj             102        Coimbatore</a:t>
            </a:r>
            <a:r>
              <a:rPr lang="en-US" dirty="0"/>
              <a:t> </a:t>
            </a:r>
            <a:r>
              <a:rPr lang="en-US"/>
              <a:t>8877665544</a:t>
            </a:r>
            <a:endParaRPr lang="en-US" dirty="0"/>
          </a:p>
          <a:p>
            <a:pPr fontAlgn="base">
              <a:buNone/>
            </a:pPr>
            <a:endParaRPr lang="en-IN" dirty="0"/>
          </a:p>
        </p:txBody>
      </p:sp>
      <p:sp>
        <p:nvSpPr>
          <p:cNvPr id="4" name="Footer Placeholder 4">
            <a:extLst>
              <a:ext uri="{FF2B5EF4-FFF2-40B4-BE49-F238E27FC236}">
                <a16:creationId xmlns:a16="http://schemas.microsoft.com/office/drawing/2014/main" xmlns=""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126997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DA852490-AD6B-47D9-8986-AD8E2F46C74E}"/>
              </a:ext>
            </a:extLst>
          </p:cNvPr>
          <p:cNvSpPr>
            <a:spLocks noGrp="1" noChangeArrowheads="1"/>
          </p:cNvSpPr>
          <p:nvPr>
            <p:ph type="title"/>
          </p:nvPr>
        </p:nvSpPr>
        <p:spPr>
          <a:xfrm>
            <a:off x="1469231" y="1496616"/>
            <a:ext cx="6172200" cy="857250"/>
          </a:xfrm>
        </p:spPr>
        <p:txBody>
          <a:bodyPr/>
          <a:lstStyle/>
          <a:p>
            <a:r>
              <a:rPr lang="en-US" altLang="en-US" sz="2400" dirty="0"/>
              <a:t> NESTED QUERIES</a:t>
            </a:r>
          </a:p>
        </p:txBody>
      </p:sp>
      <p:sp>
        <p:nvSpPr>
          <p:cNvPr id="95235" name="Rectangle 4">
            <a:extLst>
              <a:ext uri="{FF2B5EF4-FFF2-40B4-BE49-F238E27FC236}">
                <a16:creationId xmlns:a16="http://schemas.microsoft.com/office/drawing/2014/main" xmlns="" id="{BA753850-9BCC-4610-BC64-9A5A0217A950}"/>
              </a:ext>
            </a:extLst>
          </p:cNvPr>
          <p:cNvSpPr>
            <a:spLocks noChangeArrowheads="1"/>
          </p:cNvSpPr>
          <p:nvPr/>
        </p:nvSpPr>
        <p:spPr bwMode="auto">
          <a:xfrm>
            <a:off x="1469232" y="2414046"/>
            <a:ext cx="6531769" cy="4301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sz="2000" dirty="0"/>
              <a:t> A </a:t>
            </a:r>
            <a:r>
              <a:rPr lang="en-US" sz="2000" b="1" dirty="0" err="1"/>
              <a:t>Subquery</a:t>
            </a:r>
            <a:r>
              <a:rPr lang="en-US" sz="2000" dirty="0"/>
              <a:t> or Inner query or a Nested query is a query within another SQL query and embedded within the WHERE clause. </a:t>
            </a:r>
          </a:p>
          <a:p>
            <a:pPr>
              <a:spcBef>
                <a:spcPct val="0"/>
              </a:spcBef>
              <a:buNone/>
            </a:pPr>
            <a:r>
              <a:rPr lang="en-US" sz="2000" dirty="0"/>
              <a:t>A </a:t>
            </a:r>
            <a:r>
              <a:rPr lang="en-US" sz="2000" b="1" dirty="0" err="1"/>
              <a:t>subquery</a:t>
            </a:r>
            <a:r>
              <a:rPr lang="en-US" sz="2000" dirty="0"/>
              <a:t> is used to return data that will be used in the main query as a condition to further restrict the data to be retrieved</a:t>
            </a:r>
          </a:p>
          <a:p>
            <a:pPr>
              <a:spcBef>
                <a:spcPct val="0"/>
              </a:spcBef>
              <a:buNone/>
            </a:pPr>
            <a:endParaRPr lang="en-US" altLang="en-US" sz="2000" b="1" dirty="0"/>
          </a:p>
          <a:p>
            <a:pPr>
              <a:spcBef>
                <a:spcPct val="0"/>
              </a:spcBef>
              <a:buNone/>
            </a:pPr>
            <a:r>
              <a:rPr lang="en-US" altLang="en-US" sz="2000" b="1" dirty="0"/>
              <a:t>Syntax:</a:t>
            </a:r>
          </a:p>
          <a:p>
            <a:pPr>
              <a:spcBef>
                <a:spcPct val="0"/>
              </a:spcBef>
              <a:buNone/>
            </a:pPr>
            <a:r>
              <a:rPr lang="en-US" sz="2000" dirty="0"/>
              <a:t>SELECT </a:t>
            </a:r>
            <a:r>
              <a:rPr lang="en-US" sz="2000" dirty="0" err="1"/>
              <a:t>column_name</a:t>
            </a:r>
            <a:r>
              <a:rPr lang="en-US" sz="2000" dirty="0"/>
              <a:t> [, </a:t>
            </a:r>
            <a:r>
              <a:rPr lang="en-US" sz="2000" dirty="0" err="1"/>
              <a:t>column_name</a:t>
            </a:r>
            <a:r>
              <a:rPr lang="en-US" sz="2000" dirty="0"/>
              <a:t> ] FROM table1 [, table2 ] WHERE </a:t>
            </a:r>
            <a:r>
              <a:rPr lang="en-US" sz="2000" dirty="0" err="1"/>
              <a:t>column_name</a:t>
            </a:r>
            <a:r>
              <a:rPr lang="en-US" sz="2000" dirty="0"/>
              <a:t> OPERATOR (SELECT </a:t>
            </a:r>
            <a:r>
              <a:rPr lang="en-US" sz="2000" dirty="0" err="1"/>
              <a:t>column_name</a:t>
            </a:r>
            <a:r>
              <a:rPr lang="en-US" sz="2000" dirty="0"/>
              <a:t> [, </a:t>
            </a:r>
            <a:r>
              <a:rPr lang="en-US" sz="2000" dirty="0" err="1"/>
              <a:t>column_name</a:t>
            </a:r>
            <a:r>
              <a:rPr lang="en-US" sz="2000" dirty="0"/>
              <a:t> ] FROM table1 [, table2 ] [WHERE] condition)</a:t>
            </a:r>
            <a:endParaRPr lang="en-US" altLang="en-US" sz="2000" b="1" dirty="0"/>
          </a:p>
          <a:p>
            <a:pPr eaLnBrk="1" hangingPunct="1">
              <a:spcBef>
                <a:spcPct val="0"/>
              </a:spcBef>
              <a:buFontTx/>
              <a:buNone/>
            </a:pPr>
            <a:endParaRPr lang="en-US" altLang="en-US" sz="2000" b="1" dirty="0"/>
          </a:p>
          <a:p>
            <a:pPr eaLnBrk="1" hangingPunct="1">
              <a:spcBef>
                <a:spcPct val="0"/>
              </a:spcBef>
              <a:buFontTx/>
              <a:buNone/>
            </a:pPr>
            <a:endParaRPr lang="en-US" altLang="en-US" sz="1350" dirty="0"/>
          </a:p>
        </p:txBody>
      </p:sp>
      <p:sp>
        <p:nvSpPr>
          <p:cNvPr id="4" name="Footer Placeholder 4">
            <a:extLst>
              <a:ext uri="{FF2B5EF4-FFF2-40B4-BE49-F238E27FC236}">
                <a16:creationId xmlns:a16="http://schemas.microsoft.com/office/drawing/2014/main" xmlns="" id="{43F907F5-AC29-4CD1-9FCE-E27F95473917}"/>
              </a:ext>
            </a:extLst>
          </p:cNvPr>
          <p:cNvSpPr>
            <a:spLocks noGrp="1"/>
          </p:cNvSpPr>
          <p:nvPr>
            <p:ph type="ftr" sz="quarter" idx="11"/>
          </p:nvPr>
        </p:nvSpPr>
        <p:spPr>
          <a:xfrm>
            <a:off x="3124200" y="6356350"/>
            <a:ext cx="2895600" cy="365125"/>
          </a:xfrm>
        </p:spPr>
        <p:txBody>
          <a:bodyPr/>
          <a:lstStyle/>
          <a:p>
            <a:r>
              <a:rPr lang="en-US" dirty="0"/>
              <a:t>Unit 3 DBMS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DA852490-AD6B-47D9-8986-AD8E2F46C74E}"/>
              </a:ext>
            </a:extLst>
          </p:cNvPr>
          <p:cNvSpPr>
            <a:spLocks noGrp="1" noChangeArrowheads="1"/>
          </p:cNvSpPr>
          <p:nvPr>
            <p:ph type="title"/>
          </p:nvPr>
        </p:nvSpPr>
        <p:spPr>
          <a:xfrm>
            <a:off x="1469231" y="1496616"/>
            <a:ext cx="6172200" cy="857250"/>
          </a:xfrm>
        </p:spPr>
        <p:txBody>
          <a:bodyPr/>
          <a:lstStyle/>
          <a:p>
            <a:r>
              <a:rPr lang="en-US" altLang="en-US" sz="2400"/>
              <a:t>SUB-QUERIES OR NESTED QUERIES</a:t>
            </a:r>
          </a:p>
        </p:txBody>
      </p:sp>
      <p:sp>
        <p:nvSpPr>
          <p:cNvPr id="95235" name="Rectangle 4">
            <a:extLst>
              <a:ext uri="{FF2B5EF4-FFF2-40B4-BE49-F238E27FC236}">
                <a16:creationId xmlns:a16="http://schemas.microsoft.com/office/drawing/2014/main" xmlns="" id="{BA753850-9BCC-4610-BC64-9A5A0217A950}"/>
              </a:ext>
            </a:extLst>
          </p:cNvPr>
          <p:cNvSpPr>
            <a:spLocks noChangeArrowheads="1"/>
          </p:cNvSpPr>
          <p:nvPr/>
        </p:nvSpPr>
        <p:spPr bwMode="auto">
          <a:xfrm>
            <a:off x="1469232" y="2414046"/>
            <a:ext cx="6531769" cy="2462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sz="1400" dirty="0"/>
              <a:t> </a:t>
            </a:r>
          </a:p>
          <a:p>
            <a:pPr>
              <a:spcBef>
                <a:spcPct val="0"/>
              </a:spcBef>
              <a:buNone/>
            </a:pPr>
            <a:r>
              <a:rPr lang="en-US" sz="1400" dirty="0"/>
              <a:t>ID | NAME | AGE | ADDRESS | SALARY | </a:t>
            </a:r>
          </a:p>
          <a:p>
            <a:pPr>
              <a:spcBef>
                <a:spcPct val="0"/>
              </a:spcBef>
              <a:buNone/>
            </a:pPr>
            <a:r>
              <a:rPr lang="en-US" sz="1400" dirty="0"/>
              <a:t>+----+----------+-----+-----------+----------+</a:t>
            </a:r>
          </a:p>
          <a:p>
            <a:pPr>
              <a:spcBef>
                <a:spcPct val="0"/>
              </a:spcBef>
              <a:buNone/>
            </a:pPr>
            <a:r>
              <a:rPr lang="en-US" sz="1400" dirty="0"/>
              <a:t> | 1 | </a:t>
            </a:r>
            <a:r>
              <a:rPr lang="en-US" sz="1400" dirty="0" err="1"/>
              <a:t>Ramesh</a:t>
            </a:r>
            <a:r>
              <a:rPr lang="en-US" sz="1400" dirty="0"/>
              <a:t> | 35 | </a:t>
            </a:r>
            <a:r>
              <a:rPr lang="en-US" sz="1400" dirty="0" err="1"/>
              <a:t>Ahmedabad</a:t>
            </a:r>
            <a:r>
              <a:rPr lang="en-US" sz="1400" dirty="0"/>
              <a:t> | 2000.00 | </a:t>
            </a:r>
          </a:p>
          <a:p>
            <a:pPr>
              <a:spcBef>
                <a:spcPct val="0"/>
              </a:spcBef>
              <a:buNone/>
            </a:pPr>
            <a:r>
              <a:rPr lang="en-US" sz="1400" dirty="0"/>
              <a:t>| 2 | </a:t>
            </a:r>
            <a:r>
              <a:rPr lang="en-US" sz="1400" dirty="0" err="1"/>
              <a:t>Khilan</a:t>
            </a:r>
            <a:r>
              <a:rPr lang="en-US" sz="1400" dirty="0"/>
              <a:t> | 25 | Delhi | 1500.00 |</a:t>
            </a:r>
          </a:p>
          <a:p>
            <a:pPr>
              <a:spcBef>
                <a:spcPct val="0"/>
              </a:spcBef>
              <a:buNone/>
            </a:pPr>
            <a:r>
              <a:rPr lang="en-US" sz="1400" dirty="0"/>
              <a:t> | 3 | </a:t>
            </a:r>
            <a:r>
              <a:rPr lang="en-US" sz="1400" dirty="0" err="1"/>
              <a:t>kaushik</a:t>
            </a:r>
            <a:r>
              <a:rPr lang="en-US" sz="1400" dirty="0"/>
              <a:t> | 23 | Kota | 2000.00 | </a:t>
            </a:r>
          </a:p>
          <a:p>
            <a:pPr>
              <a:spcBef>
                <a:spcPct val="0"/>
              </a:spcBef>
              <a:buNone/>
            </a:pPr>
            <a:r>
              <a:rPr lang="en-US" sz="1400" dirty="0"/>
              <a:t>| 4 | </a:t>
            </a:r>
            <a:r>
              <a:rPr lang="en-US" sz="1400" dirty="0" err="1"/>
              <a:t>Chaitali</a:t>
            </a:r>
            <a:r>
              <a:rPr lang="en-US" sz="1400" dirty="0"/>
              <a:t> | 25 | Mumbai | 6500.00 | </a:t>
            </a:r>
          </a:p>
          <a:p>
            <a:pPr>
              <a:spcBef>
                <a:spcPct val="0"/>
              </a:spcBef>
              <a:buNone/>
            </a:pPr>
            <a:r>
              <a:rPr lang="en-US" sz="1400" dirty="0"/>
              <a:t>| 5 | </a:t>
            </a:r>
            <a:r>
              <a:rPr lang="en-US" sz="1400" dirty="0" err="1"/>
              <a:t>Hardik</a:t>
            </a:r>
            <a:r>
              <a:rPr lang="en-US" sz="1400" dirty="0"/>
              <a:t> | 27 | Bhopal | 8500.00 | </a:t>
            </a:r>
          </a:p>
          <a:p>
            <a:pPr>
              <a:spcBef>
                <a:spcPct val="0"/>
              </a:spcBef>
              <a:buNone/>
            </a:pPr>
            <a:r>
              <a:rPr lang="en-US" sz="1400" dirty="0"/>
              <a:t>| 6 | </a:t>
            </a:r>
            <a:r>
              <a:rPr lang="en-US" sz="1400" dirty="0" err="1"/>
              <a:t>Komal</a:t>
            </a:r>
            <a:r>
              <a:rPr lang="en-US" sz="1400" dirty="0"/>
              <a:t> | 22 | MP | 4500.00 |</a:t>
            </a:r>
          </a:p>
          <a:p>
            <a:pPr>
              <a:spcBef>
                <a:spcPct val="0"/>
              </a:spcBef>
              <a:buNone/>
            </a:pPr>
            <a:r>
              <a:rPr lang="en-US" sz="1400" dirty="0"/>
              <a:t> | 7 | </a:t>
            </a:r>
            <a:r>
              <a:rPr lang="en-US" sz="1400" dirty="0" err="1"/>
              <a:t>Muffy</a:t>
            </a:r>
            <a:r>
              <a:rPr lang="en-US" sz="1400" dirty="0"/>
              <a:t> | 24 | Indore | 10000.00 | </a:t>
            </a:r>
          </a:p>
          <a:p>
            <a:pPr>
              <a:spcBef>
                <a:spcPct val="0"/>
              </a:spcBef>
              <a:buNone/>
            </a:pPr>
            <a:r>
              <a:rPr lang="en-US" sz="1400" dirty="0"/>
              <a:t>+----+----------+-----+-----------+----------+</a:t>
            </a:r>
            <a:endParaRPr lang="en-US" altLang="en-US" sz="1350" b="1" dirty="0"/>
          </a:p>
        </p:txBody>
      </p:sp>
      <p:sp>
        <p:nvSpPr>
          <p:cNvPr id="4" name="Footer Placeholder 4">
            <a:extLst>
              <a:ext uri="{FF2B5EF4-FFF2-40B4-BE49-F238E27FC236}">
                <a16:creationId xmlns:a16="http://schemas.microsoft.com/office/drawing/2014/main" xmlns="" id="{43F907F5-AC29-4CD1-9FCE-E27F95473917}"/>
              </a:ext>
            </a:extLst>
          </p:cNvPr>
          <p:cNvSpPr>
            <a:spLocks noGrp="1"/>
          </p:cNvSpPr>
          <p:nvPr>
            <p:ph type="ftr" sz="quarter" idx="11"/>
          </p:nvPr>
        </p:nvSpPr>
        <p:spPr>
          <a:xfrm>
            <a:off x="3124200" y="6356350"/>
            <a:ext cx="2895600" cy="365125"/>
          </a:xfrm>
        </p:spPr>
        <p:txBody>
          <a:bodyPr/>
          <a:lstStyle/>
          <a:p>
            <a:r>
              <a:rPr lang="en-US" dirty="0"/>
              <a:t>Unit 3 DBMS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DML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3400" dirty="0">
                <a:latin typeface="Times New Roman" pitchFamily="18" charset="0"/>
                <a:cs typeface="Times New Roman" pitchFamily="18" charset="0"/>
              </a:rPr>
              <a:t>DML is short name of </a:t>
            </a:r>
            <a:r>
              <a:rPr lang="en-US" sz="3400" b="1" dirty="0">
                <a:solidFill>
                  <a:srgbClr val="FF0000"/>
                </a:solidFill>
                <a:latin typeface="Times New Roman" pitchFamily="18" charset="0"/>
                <a:cs typeface="Times New Roman" pitchFamily="18" charset="0"/>
              </a:rPr>
              <a:t>Data Manipulation Language</a:t>
            </a:r>
            <a:r>
              <a:rPr lang="en-US" sz="3400" dirty="0">
                <a:solidFill>
                  <a:srgbClr val="FF0000"/>
                </a:solidFill>
                <a:latin typeface="Times New Roman" pitchFamily="18" charset="0"/>
                <a:cs typeface="Times New Roman" pitchFamily="18" charset="0"/>
              </a:rPr>
              <a:t> </a:t>
            </a:r>
            <a:r>
              <a:rPr lang="en-US" sz="3400" dirty="0">
                <a:latin typeface="Times New Roman" pitchFamily="18" charset="0"/>
                <a:cs typeface="Times New Roman" pitchFamily="18" charset="0"/>
              </a:rPr>
              <a:t>which deals with data manipulation and includes most common SQL statements such SELECT, INSERT, UPDATE, DELETE, etc., and it is used to store, modify, retrieve, delete and update data in a database.</a:t>
            </a:r>
          </a:p>
          <a:p>
            <a:pPr algn="just"/>
            <a:r>
              <a:rPr lang="en-US" sz="3400" dirty="0">
                <a:solidFill>
                  <a:srgbClr val="FF0000"/>
                </a:solidFill>
                <a:latin typeface="Times New Roman" pitchFamily="18" charset="0"/>
                <a:cs typeface="Times New Roman" pitchFamily="18" charset="0"/>
              </a:rPr>
              <a:t>SELECT</a:t>
            </a:r>
            <a:r>
              <a:rPr lang="en-US" sz="3400" dirty="0">
                <a:latin typeface="Times New Roman" pitchFamily="18" charset="0"/>
                <a:cs typeface="Times New Roman" pitchFamily="18" charset="0"/>
              </a:rPr>
              <a:t> - retrieve data from a database</a:t>
            </a:r>
          </a:p>
          <a:p>
            <a:pPr algn="just"/>
            <a:r>
              <a:rPr lang="en-US" sz="3400" dirty="0">
                <a:solidFill>
                  <a:srgbClr val="FF0000"/>
                </a:solidFill>
                <a:latin typeface="Times New Roman" pitchFamily="18" charset="0"/>
                <a:cs typeface="Times New Roman" pitchFamily="18" charset="0"/>
              </a:rPr>
              <a:t>INSERT</a:t>
            </a:r>
            <a:r>
              <a:rPr lang="en-US" sz="3400" dirty="0">
                <a:latin typeface="Times New Roman" pitchFamily="18" charset="0"/>
                <a:cs typeface="Times New Roman" pitchFamily="18" charset="0"/>
              </a:rPr>
              <a:t> - insert data into a table</a:t>
            </a:r>
          </a:p>
          <a:p>
            <a:pPr algn="just"/>
            <a:r>
              <a:rPr lang="en-US" sz="3400" dirty="0">
                <a:solidFill>
                  <a:srgbClr val="FF0000"/>
                </a:solidFill>
                <a:latin typeface="Times New Roman" pitchFamily="18" charset="0"/>
                <a:cs typeface="Times New Roman" pitchFamily="18" charset="0"/>
              </a:rPr>
              <a:t>UPDATE</a:t>
            </a:r>
            <a:r>
              <a:rPr lang="en-US" sz="3400" dirty="0">
                <a:latin typeface="Times New Roman" pitchFamily="18" charset="0"/>
                <a:cs typeface="Times New Roman" pitchFamily="18" charset="0"/>
              </a:rPr>
              <a:t> - updates existing data within a table</a:t>
            </a:r>
          </a:p>
          <a:p>
            <a:pPr algn="just"/>
            <a:r>
              <a:rPr lang="en-US" sz="3400" dirty="0">
                <a:solidFill>
                  <a:srgbClr val="FF0000"/>
                </a:solidFill>
                <a:latin typeface="Times New Roman" pitchFamily="18" charset="0"/>
                <a:cs typeface="Times New Roman" pitchFamily="18" charset="0"/>
              </a:rPr>
              <a:t>DELETE</a:t>
            </a:r>
            <a:r>
              <a:rPr lang="en-US" sz="3400" dirty="0">
                <a:latin typeface="Times New Roman" pitchFamily="18" charset="0"/>
                <a:cs typeface="Times New Roman" pitchFamily="18" charset="0"/>
              </a:rPr>
              <a:t> - Delete all </a:t>
            </a:r>
            <a:r>
              <a:rPr lang="en-US" sz="3400" dirty="0" smtClean="0">
                <a:latin typeface="Times New Roman" pitchFamily="18" charset="0"/>
                <a:cs typeface="Times New Roman" pitchFamily="18" charset="0"/>
              </a:rPr>
              <a:t>records from </a:t>
            </a:r>
            <a:r>
              <a:rPr lang="en-US" sz="3400" dirty="0">
                <a:latin typeface="Times New Roman" pitchFamily="18" charset="0"/>
                <a:cs typeface="Times New Roman" pitchFamily="18" charset="0"/>
              </a:rPr>
              <a:t>a database </a:t>
            </a:r>
            <a:r>
              <a:rPr lang="en-US" sz="3400" dirty="0" smtClean="0">
                <a:latin typeface="Times New Roman" pitchFamily="18" charset="0"/>
                <a:cs typeface="Times New Roman" pitchFamily="18" charset="0"/>
              </a:rPr>
              <a:t>table</a:t>
            </a:r>
          </a:p>
          <a:p>
            <a:pPr algn="just"/>
            <a:endParaRPr lang="en-US" sz="3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5101305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SQL&gt; SELECT * FROM CUSTOMERS WHERE ID IN (SELECT ID FROM CUSTOMERS WHERE SALARY &gt; 4500) ;</a:t>
            </a:r>
          </a:p>
        </p:txBody>
      </p:sp>
      <p:sp>
        <p:nvSpPr>
          <p:cNvPr id="4" name="Content Placeholder 2"/>
          <p:cNvSpPr txBox="1">
            <a:spLocks/>
          </p:cNvSpPr>
          <p:nvPr/>
        </p:nvSpPr>
        <p:spPr>
          <a:xfrm>
            <a:off x="428596" y="3429000"/>
            <a:ext cx="8229600" cy="271464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ID | NAME | AGE | ADDRESS | SALARY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4 | Chaitali | 25 | Mumbai | 6500.00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5 | Hardik | 27 | Bhopal | 8500.00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7 | Muffy | 24 | Indore | 10000.00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a:t>CLAUSES IN SQL</a:t>
            </a:r>
            <a:endParaRPr lang="en-IN" dirty="0"/>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endParaRPr lang="en-IN" dirty="0"/>
          </a:p>
          <a:p>
            <a:pPr marL="0" indent="0">
              <a:buNone/>
            </a:pPr>
            <a:r>
              <a:rPr lang="en-IN" dirty="0">
                <a:solidFill>
                  <a:srgbClr val="FF0000"/>
                </a:solidFill>
              </a:rPr>
              <a:t>CLAUSES USING IN SQL:</a:t>
            </a:r>
          </a:p>
          <a:p>
            <a:pPr marL="0" indent="0">
              <a:buNone/>
            </a:pPr>
            <a:r>
              <a:rPr lang="en-IN" dirty="0"/>
              <a:t>HAVING</a:t>
            </a:r>
          </a:p>
          <a:p>
            <a:pPr marL="0" indent="0">
              <a:buNone/>
            </a:pPr>
            <a:r>
              <a:rPr lang="en-IN" dirty="0"/>
              <a:t>GROUP BY</a:t>
            </a:r>
          </a:p>
          <a:p>
            <a:pPr marL="0" indent="0">
              <a:buNone/>
            </a:pPr>
            <a:r>
              <a:rPr lang="en-IN" dirty="0"/>
              <a:t>ORDER BY</a:t>
            </a: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Having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85000" lnSpcReduction="10000"/>
          </a:bodyPr>
          <a:lstStyle/>
          <a:p>
            <a:r>
              <a:rPr lang="en-US" dirty="0"/>
              <a:t>The </a:t>
            </a:r>
            <a:r>
              <a:rPr lang="en-US" b="1" dirty="0"/>
              <a:t>HAVING Clause</a:t>
            </a:r>
            <a:r>
              <a:rPr lang="en-US" dirty="0"/>
              <a:t> enables you to specify conditions that filter which group results appear in the results.</a:t>
            </a:r>
          </a:p>
          <a:p>
            <a:r>
              <a:rPr lang="en-US" dirty="0"/>
              <a:t>The WHERE clause places conditions on the selected columns, whereas the HAVING clause places conditions on groups created by the GROUP BY clause.</a:t>
            </a:r>
          </a:p>
          <a:p>
            <a:r>
              <a:rPr lang="en-US" dirty="0"/>
              <a:t>The HAVING clause must follow the GROUP BY clause in a query and must also precede the ORDER BY clause if used. The following code block has the syntax of the SELECT statement including the HAVING clause −</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Having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a:buNone/>
            </a:pPr>
            <a:r>
              <a:rPr lang="en-US" dirty="0">
                <a:solidFill>
                  <a:srgbClr val="FF0000"/>
                </a:solidFill>
              </a:rPr>
              <a:t>Syntax</a:t>
            </a:r>
          </a:p>
          <a:p>
            <a:r>
              <a:rPr lang="en-US" dirty="0"/>
              <a:t>The following code block shows the position of the HAVING Clause in a query.</a:t>
            </a:r>
          </a:p>
          <a:p>
            <a:pPr>
              <a:buNone/>
            </a:pPr>
            <a:r>
              <a:rPr lang="en-US" dirty="0"/>
              <a:t>SELECT column1, column2 FROM table1, table2 WHERE [ conditions ] GROUP BY column1, column2 HAVING [ conditions ] ORDER BY column1, column2</a:t>
            </a:r>
          </a:p>
          <a:p>
            <a:pPr>
              <a:buNone/>
            </a:pPr>
            <a:endParaRPr lang="en-US" dirty="0"/>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a:xfrm>
            <a:off x="438757" y="227013"/>
            <a:ext cx="8229600" cy="558781"/>
          </a:xfrm>
        </p:spPr>
        <p:txBody>
          <a:bodyPr>
            <a:normAutofit fontScale="90000"/>
          </a:bodyPr>
          <a:lstStyle/>
          <a:p>
            <a:r>
              <a:rPr lang="en-IN" dirty="0"/>
              <a:t>Using Having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a:xfrm>
            <a:off x="357158" y="857232"/>
            <a:ext cx="8229600" cy="4525963"/>
          </a:xfrm>
        </p:spPr>
        <p:txBody>
          <a:bodyPr>
            <a:normAutofit/>
          </a:bodyPr>
          <a:lstStyle/>
          <a:p>
            <a:r>
              <a:rPr lang="en-US" sz="2800" dirty="0">
                <a:solidFill>
                  <a:srgbClr val="FF0000"/>
                </a:solidFill>
              </a:rPr>
              <a:t>Example</a:t>
            </a:r>
          </a:p>
          <a:p>
            <a:r>
              <a:rPr lang="en-US" dirty="0"/>
              <a:t>Consider the CUSTOMERS table having the following records.</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
        <p:nvSpPr>
          <p:cNvPr id="5" name="Content Placeholder 2">
            <a:extLst>
              <a:ext uri="{FF2B5EF4-FFF2-40B4-BE49-F238E27FC236}">
                <a16:creationId xmlns:a16="http://schemas.microsoft.com/office/drawing/2014/main" xmlns="" id="{255290A5-2FC2-4785-A2C2-E7098DC6E934}"/>
              </a:ext>
            </a:extLst>
          </p:cNvPr>
          <p:cNvSpPr txBox="1">
            <a:spLocks/>
          </p:cNvSpPr>
          <p:nvPr/>
        </p:nvSpPr>
        <p:spPr>
          <a:xfrm>
            <a:off x="500034" y="2571744"/>
            <a:ext cx="8229600" cy="3840171"/>
          </a:xfrm>
          <a:prstGeom prst="rect">
            <a:avLst/>
          </a:prstGeom>
        </p:spPr>
        <p:txBody>
          <a:bodyPr vert="horz" lIns="91440" tIns="45720" rIns="91440" bIns="45720" rtlCol="0">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ID | NAME | AGE | ADDRESS | SALARY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1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Ramesh</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32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Ahmedabad</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2000.00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2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Khilan</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25 | Delhi | 1500.00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3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kaushik</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23 | Kota | 2000.00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4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Chaitali</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25 | Mumbai | 6500.00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5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Hardik</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27 | Bhopal | 8500.00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6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Komal</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22 | MP | 4500.00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 7 | </a:t>
            </a:r>
            <a:r>
              <a:rPr kumimoji="0" lang="en-US" sz="3200" b="0" i="0" u="none" strike="noStrike" kern="1200" cap="none" spc="0" normalizeH="0" baseline="0" noProof="0" dirty="0" err="1" smtClean="0">
                <a:ln>
                  <a:noFill/>
                </a:ln>
                <a:solidFill>
                  <a:srgbClr val="FF0000"/>
                </a:solidFill>
                <a:effectLst/>
                <a:uLnTx/>
                <a:uFillTx/>
                <a:latin typeface="+mn-lt"/>
                <a:ea typeface="+mn-ea"/>
                <a:cs typeface="+mn-cs"/>
              </a:rPr>
              <a:t>Muffy</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 | 24 | Indore | 10000.00 |</a:t>
            </a:r>
            <a:endParaRPr kumimoji="0" lang="en-IN" sz="3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xmlns="" val="20967892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Having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dirty="0"/>
              <a:t>Following is an example, which would display a record for a similar age count that would be more than or equal to 32.</a:t>
            </a:r>
          </a:p>
          <a:p>
            <a:pPr marL="0" indent="0">
              <a:buNone/>
            </a:pPr>
            <a:r>
              <a:rPr lang="en-US" dirty="0"/>
              <a:t>SQL &gt; SELECT ID, NAME, AGE, ADDRESS, SALARY FROM CUSTOMERS GROUP BY age HAVING (age) &gt;= 32;</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
        <p:nvSpPr>
          <p:cNvPr id="5" name="Content Placeholder 2">
            <a:extLst>
              <a:ext uri="{FF2B5EF4-FFF2-40B4-BE49-F238E27FC236}">
                <a16:creationId xmlns:a16="http://schemas.microsoft.com/office/drawing/2014/main" xmlns="" id="{255290A5-2FC2-4785-A2C2-E7098DC6E934}"/>
              </a:ext>
            </a:extLst>
          </p:cNvPr>
          <p:cNvSpPr txBox="1">
            <a:spLocks/>
          </p:cNvSpPr>
          <p:nvPr/>
        </p:nvSpPr>
        <p:spPr>
          <a:xfrm>
            <a:off x="500034" y="4714884"/>
            <a:ext cx="8229600" cy="1257295"/>
          </a:xfrm>
          <a:prstGeom prst="rect">
            <a:avLst/>
          </a:prstGeom>
        </p:spPr>
        <p:txBody>
          <a:bodyPr vert="horz" lIns="91440" tIns="45720" rIns="91440" bIns="45720" rtlCol="0">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ID | NAME | AGE | ADDRESS | SALARY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 1 | </a:t>
            </a:r>
            <a:r>
              <a:rPr kumimoji="0" lang="en-US" sz="2800" b="0" i="0" u="none" strike="noStrike" kern="1200" cap="none" spc="0" normalizeH="0" baseline="0" noProof="0" dirty="0" err="1" smtClean="0">
                <a:ln>
                  <a:noFill/>
                </a:ln>
                <a:solidFill>
                  <a:srgbClr val="FF0000"/>
                </a:solidFill>
                <a:effectLst/>
                <a:uLnTx/>
                <a:uFillTx/>
                <a:latin typeface="+mn-lt"/>
                <a:ea typeface="+mn-ea"/>
                <a:cs typeface="+mn-cs"/>
              </a:rPr>
              <a:t>Ramesh</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 32 | </a:t>
            </a:r>
            <a:r>
              <a:rPr kumimoji="0" lang="en-US" sz="2800" b="0" i="0" u="none" strike="noStrike" kern="1200" cap="none" spc="0" normalizeH="0" baseline="0" noProof="0" dirty="0" err="1" smtClean="0">
                <a:ln>
                  <a:noFill/>
                </a:ln>
                <a:solidFill>
                  <a:srgbClr val="FF0000"/>
                </a:solidFill>
                <a:effectLst/>
                <a:uLnTx/>
                <a:uFillTx/>
                <a:latin typeface="+mn-lt"/>
                <a:ea typeface="+mn-ea"/>
                <a:cs typeface="+mn-cs"/>
              </a:rPr>
              <a:t>Ahamadabad</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 2000.00 |</a:t>
            </a:r>
            <a:endParaRPr kumimoji="0" lang="en-IN" sz="28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xmlns="" val="2096789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lnSpcReduction="20000"/>
          </a:bodyPr>
          <a:lstStyle/>
          <a:p>
            <a:pPr marL="0" indent="0">
              <a:buNone/>
            </a:pPr>
            <a:r>
              <a:rPr lang="en-US" dirty="0"/>
              <a:t>The SQL </a:t>
            </a:r>
            <a:r>
              <a:rPr lang="en-US" b="1" dirty="0"/>
              <a:t>GROUP BY</a:t>
            </a:r>
            <a:r>
              <a:rPr lang="en-US" dirty="0"/>
              <a:t> clause is used in collaboration with the SELECT statement to arrange identical data into groups. This GROUP BY clause follows the WHERE clause in a SELECT statement and precedes the ORDER BY clause.</a:t>
            </a:r>
          </a:p>
          <a:p>
            <a:r>
              <a:rPr lang="en-US" dirty="0"/>
              <a:t>Syntax</a:t>
            </a:r>
          </a:p>
          <a:p>
            <a:r>
              <a:rPr lang="en-US" dirty="0"/>
              <a:t>The basic syntax of a GROUP BY clause is shown in the following code block. The GROUP BY clause must follow the conditions in the WHERE clause and must precede the ORDER BY clause if one is used.</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IN" dirty="0">
                <a:solidFill>
                  <a:srgbClr val="FF0000"/>
                </a:solidFill>
              </a:rPr>
              <a:t>Syntax:</a:t>
            </a:r>
            <a:endParaRPr lang="en-US" dirty="0">
              <a:solidFill>
                <a:srgbClr val="FF0000"/>
              </a:solidFill>
            </a:endParaRPr>
          </a:p>
          <a:p>
            <a:pPr marL="0" indent="0">
              <a:buNone/>
            </a:pPr>
            <a:r>
              <a:rPr lang="en-US" dirty="0"/>
              <a:t>SELECT column1, column2 FROM </a:t>
            </a:r>
            <a:r>
              <a:rPr lang="en-US" dirty="0" err="1"/>
              <a:t>table_name</a:t>
            </a:r>
            <a:r>
              <a:rPr lang="en-US" dirty="0"/>
              <a:t> WHERE [ conditions ] GROUP BY column1, column2 ORDER BY column1, column2</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a:xfrm>
            <a:off x="428596" y="1500174"/>
            <a:ext cx="8229600" cy="4525963"/>
          </a:xfrm>
        </p:spPr>
        <p:txBody>
          <a:bodyPr>
            <a:normAutofit fontScale="85000" lnSpcReduction="20000"/>
          </a:bodyPr>
          <a:lstStyle/>
          <a:p>
            <a:pPr marL="0" indent="0">
              <a:buNone/>
            </a:pPr>
            <a:r>
              <a:rPr lang="en-IN" dirty="0"/>
              <a:t>Example:</a:t>
            </a:r>
          </a:p>
          <a:p>
            <a:pPr marL="0" indent="0">
              <a:buNone/>
            </a:pPr>
            <a:r>
              <a:rPr lang="en-US" dirty="0"/>
              <a:t>ID | NAME | AGE | ADDRESS | SALARY | </a:t>
            </a:r>
          </a:p>
          <a:p>
            <a:pPr marL="0" indent="0">
              <a:buNone/>
            </a:pPr>
            <a:r>
              <a:rPr lang="en-US" dirty="0"/>
              <a:t>+----+----------+-----+-----------+----------+ </a:t>
            </a:r>
          </a:p>
          <a:p>
            <a:pPr marL="0" indent="0">
              <a:buNone/>
            </a:pPr>
            <a:r>
              <a:rPr lang="en-US" dirty="0"/>
              <a:t>| 1 | </a:t>
            </a:r>
            <a:r>
              <a:rPr lang="en-US" dirty="0" err="1"/>
              <a:t>Ramesh</a:t>
            </a:r>
            <a:r>
              <a:rPr lang="en-US" dirty="0"/>
              <a:t> | 32 | </a:t>
            </a:r>
            <a:r>
              <a:rPr lang="en-US" dirty="0" err="1"/>
              <a:t>Ahmedabad</a:t>
            </a:r>
            <a:r>
              <a:rPr lang="en-US" dirty="0"/>
              <a:t> | 2000.00 | </a:t>
            </a:r>
          </a:p>
          <a:p>
            <a:pPr marL="0" indent="0">
              <a:buNone/>
            </a:pPr>
            <a:r>
              <a:rPr lang="en-US" dirty="0"/>
              <a:t>| 2 | </a:t>
            </a:r>
            <a:r>
              <a:rPr lang="en-US" dirty="0" err="1"/>
              <a:t>Khilan</a:t>
            </a:r>
            <a:r>
              <a:rPr lang="en-US" dirty="0"/>
              <a:t> | 25 | Delhi | 1500.00 | </a:t>
            </a:r>
          </a:p>
          <a:p>
            <a:pPr marL="0" indent="0">
              <a:buNone/>
            </a:pPr>
            <a:r>
              <a:rPr lang="en-US" dirty="0"/>
              <a:t>| 3 | </a:t>
            </a:r>
            <a:r>
              <a:rPr lang="en-US" dirty="0" err="1"/>
              <a:t>kaushik</a:t>
            </a:r>
            <a:r>
              <a:rPr lang="en-US" dirty="0"/>
              <a:t> | 23 | Kota | 2000.00 | </a:t>
            </a:r>
          </a:p>
          <a:p>
            <a:pPr marL="0" indent="0">
              <a:buNone/>
            </a:pPr>
            <a:r>
              <a:rPr lang="en-US" dirty="0"/>
              <a:t>| 4 | </a:t>
            </a:r>
            <a:r>
              <a:rPr lang="en-US" dirty="0" err="1"/>
              <a:t>Chaitali</a:t>
            </a:r>
            <a:r>
              <a:rPr lang="en-US" dirty="0"/>
              <a:t> | 25 | Mumbai | 6500.00 |</a:t>
            </a:r>
          </a:p>
          <a:p>
            <a:pPr marL="0" indent="0">
              <a:buNone/>
            </a:pPr>
            <a:r>
              <a:rPr lang="en-US" dirty="0"/>
              <a:t> | 5 | </a:t>
            </a:r>
            <a:r>
              <a:rPr lang="en-US" dirty="0" err="1"/>
              <a:t>Hardik</a:t>
            </a:r>
            <a:r>
              <a:rPr lang="en-US" dirty="0"/>
              <a:t> | 27 | Bhopal | 8500.00 | </a:t>
            </a:r>
          </a:p>
          <a:p>
            <a:pPr marL="0" indent="0">
              <a:buNone/>
            </a:pPr>
            <a:r>
              <a:rPr lang="en-US" dirty="0"/>
              <a:t>| 6 | </a:t>
            </a:r>
            <a:r>
              <a:rPr lang="en-US" dirty="0" err="1"/>
              <a:t>Komal</a:t>
            </a:r>
            <a:r>
              <a:rPr lang="en-US" dirty="0"/>
              <a:t> | 22 | MP | 4500.00 | </a:t>
            </a:r>
          </a:p>
          <a:p>
            <a:pPr marL="0" indent="0">
              <a:buNone/>
            </a:pPr>
            <a:r>
              <a:rPr lang="en-US" dirty="0"/>
              <a:t>| 7 | </a:t>
            </a:r>
            <a:r>
              <a:rPr lang="en-US" dirty="0" err="1"/>
              <a:t>Muffy</a:t>
            </a:r>
            <a:r>
              <a:rPr lang="en-US" dirty="0"/>
              <a:t> | 24 | Indore | 10000.00 |</a:t>
            </a:r>
            <a:endParaRPr lang="en-IN" dirty="0"/>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dirty="0"/>
              <a:t>If you want to know the total amount of the salary on each customer, then the GROUP BY query would be as follows.</a:t>
            </a:r>
          </a:p>
          <a:p>
            <a:pPr marL="0" indent="0">
              <a:buNone/>
            </a:pPr>
            <a:r>
              <a:rPr lang="en-US" dirty="0"/>
              <a:t>SQL&gt; SELECT NAME, SUM(SALARY) FROM CUSTOMERS GROUP BY NAME;</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DCL is short name of </a:t>
            </a:r>
            <a:r>
              <a:rPr lang="en-US" sz="2600" b="1" dirty="0">
                <a:solidFill>
                  <a:srgbClr val="FF0000"/>
                </a:solidFill>
                <a:latin typeface="Times New Roman" pitchFamily="18" charset="0"/>
                <a:cs typeface="Times New Roman" pitchFamily="18" charset="0"/>
              </a:rPr>
              <a:t>Data Control Language</a:t>
            </a:r>
            <a:r>
              <a:rPr lang="en-US" sz="2600" dirty="0">
                <a:latin typeface="Times New Roman" pitchFamily="18" charset="0"/>
                <a:cs typeface="Times New Roman" pitchFamily="18" charset="0"/>
              </a:rPr>
              <a:t> which includes commands such as GRANT and mostly concerned with rights, permissions and other controls of the database system.</a:t>
            </a:r>
          </a:p>
          <a:p>
            <a:pPr algn="just"/>
            <a:r>
              <a:rPr lang="en-US" sz="2600" dirty="0">
                <a:solidFill>
                  <a:srgbClr val="FF0000"/>
                </a:solidFill>
                <a:latin typeface="Times New Roman" pitchFamily="18" charset="0"/>
                <a:cs typeface="Times New Roman" pitchFamily="18" charset="0"/>
              </a:rPr>
              <a:t>GRANT</a:t>
            </a:r>
            <a:r>
              <a:rPr lang="en-US" sz="2600" dirty="0">
                <a:latin typeface="Times New Roman" pitchFamily="18" charset="0"/>
                <a:cs typeface="Times New Roman" pitchFamily="18" charset="0"/>
              </a:rPr>
              <a:t> - allow users access privileges to the database</a:t>
            </a:r>
          </a:p>
          <a:p>
            <a:pPr algn="just"/>
            <a:r>
              <a:rPr lang="en-US" sz="2600" dirty="0">
                <a:solidFill>
                  <a:srgbClr val="FF0000"/>
                </a:solidFill>
                <a:latin typeface="Times New Roman" pitchFamily="18" charset="0"/>
                <a:cs typeface="Times New Roman" pitchFamily="18" charset="0"/>
              </a:rPr>
              <a:t>REVOKE</a:t>
            </a:r>
            <a:r>
              <a:rPr lang="en-US" sz="2600" dirty="0">
                <a:latin typeface="Times New Roman" pitchFamily="18" charset="0"/>
                <a:cs typeface="Times New Roman" pitchFamily="18" charset="0"/>
              </a:rPr>
              <a:t> - withdraw users access privileges given by using the GRANT command</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15071680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lnSpcReduction="20000"/>
          </a:bodyPr>
          <a:lstStyle/>
          <a:p>
            <a:pPr marL="0" indent="0">
              <a:buNone/>
            </a:pPr>
            <a:r>
              <a:rPr lang="en-US" dirty="0"/>
              <a:t>NAME | SUM(SALARY) | </a:t>
            </a:r>
          </a:p>
          <a:p>
            <a:pPr marL="0" indent="0">
              <a:buNone/>
            </a:pPr>
            <a:r>
              <a:rPr lang="en-US" dirty="0"/>
              <a:t>+----------+-------------+ </a:t>
            </a:r>
          </a:p>
          <a:p>
            <a:pPr marL="0" indent="0">
              <a:buNone/>
            </a:pPr>
            <a:r>
              <a:rPr lang="en-US" dirty="0"/>
              <a:t>| </a:t>
            </a:r>
            <a:r>
              <a:rPr lang="en-US" dirty="0" err="1"/>
              <a:t>Chaitali</a:t>
            </a:r>
            <a:r>
              <a:rPr lang="en-US" dirty="0"/>
              <a:t> | 6500.00 | </a:t>
            </a:r>
          </a:p>
          <a:p>
            <a:pPr marL="0" indent="0">
              <a:buNone/>
            </a:pPr>
            <a:r>
              <a:rPr lang="en-US" dirty="0"/>
              <a:t>| </a:t>
            </a:r>
            <a:r>
              <a:rPr lang="en-US" dirty="0" err="1"/>
              <a:t>Hardik</a:t>
            </a:r>
            <a:r>
              <a:rPr lang="en-US" dirty="0"/>
              <a:t> | 8500.00 | </a:t>
            </a:r>
          </a:p>
          <a:p>
            <a:pPr marL="0" indent="0">
              <a:buNone/>
            </a:pPr>
            <a:r>
              <a:rPr lang="en-US" dirty="0"/>
              <a:t>| </a:t>
            </a:r>
            <a:r>
              <a:rPr lang="en-US" dirty="0" err="1"/>
              <a:t>kaushik</a:t>
            </a:r>
            <a:r>
              <a:rPr lang="en-US" dirty="0"/>
              <a:t> | 2000.00 | </a:t>
            </a:r>
          </a:p>
          <a:p>
            <a:pPr marL="0" indent="0">
              <a:buNone/>
            </a:pPr>
            <a:r>
              <a:rPr lang="en-US" dirty="0"/>
              <a:t>| </a:t>
            </a:r>
            <a:r>
              <a:rPr lang="en-US" dirty="0" err="1"/>
              <a:t>Khilan</a:t>
            </a:r>
            <a:r>
              <a:rPr lang="en-US" dirty="0"/>
              <a:t> | 1500.00 | </a:t>
            </a:r>
          </a:p>
          <a:p>
            <a:pPr marL="0" indent="0">
              <a:buNone/>
            </a:pPr>
            <a:r>
              <a:rPr lang="en-US" dirty="0"/>
              <a:t>| </a:t>
            </a:r>
            <a:r>
              <a:rPr lang="en-US" dirty="0" err="1"/>
              <a:t>Komal</a:t>
            </a:r>
            <a:r>
              <a:rPr lang="en-US" dirty="0"/>
              <a:t> | 4500.00 | </a:t>
            </a:r>
          </a:p>
          <a:p>
            <a:pPr marL="0" indent="0">
              <a:buNone/>
            </a:pPr>
            <a:r>
              <a:rPr lang="en-US" dirty="0"/>
              <a:t>| </a:t>
            </a:r>
            <a:r>
              <a:rPr lang="en-US" dirty="0" err="1"/>
              <a:t>Muffy</a:t>
            </a:r>
            <a:r>
              <a:rPr lang="en-US" dirty="0"/>
              <a:t> | 10000.00 | </a:t>
            </a:r>
          </a:p>
          <a:p>
            <a:pPr marL="0" indent="0">
              <a:buNone/>
            </a:pPr>
            <a:r>
              <a:rPr lang="en-US" dirty="0"/>
              <a:t>| </a:t>
            </a:r>
            <a:r>
              <a:rPr lang="en-US" dirty="0" err="1"/>
              <a:t>Ramesh</a:t>
            </a:r>
            <a:r>
              <a:rPr lang="en-US" dirty="0"/>
              <a:t> | 2000.00 |</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77500" lnSpcReduction="20000"/>
          </a:bodyPr>
          <a:lstStyle/>
          <a:p>
            <a:pPr marL="0" indent="0">
              <a:buNone/>
            </a:pPr>
            <a:r>
              <a:rPr lang="en-US" dirty="0"/>
              <a:t> let us look at a table where the CUSTOMERS table has the following records with duplicate names −</a:t>
            </a:r>
          </a:p>
          <a:p>
            <a:pPr marL="0" indent="0">
              <a:buNone/>
            </a:pPr>
            <a:r>
              <a:rPr lang="en-US" dirty="0"/>
              <a:t>ID | NAME | AGE | ADDRESS | SALARY | </a:t>
            </a:r>
          </a:p>
          <a:p>
            <a:pPr marL="0" indent="0">
              <a:buNone/>
            </a:pPr>
            <a:r>
              <a:rPr lang="en-US" dirty="0"/>
              <a:t>+----+----------+-----+-----------+----------+ </a:t>
            </a:r>
          </a:p>
          <a:p>
            <a:pPr marL="0" indent="0">
              <a:buNone/>
            </a:pPr>
            <a:r>
              <a:rPr lang="en-US" dirty="0"/>
              <a:t>| 1 | </a:t>
            </a:r>
            <a:r>
              <a:rPr lang="en-US" dirty="0" err="1"/>
              <a:t>Ramesh</a:t>
            </a:r>
            <a:r>
              <a:rPr lang="en-US" dirty="0"/>
              <a:t> | 32 | </a:t>
            </a:r>
            <a:r>
              <a:rPr lang="en-US" dirty="0" err="1"/>
              <a:t>Ahmedabad</a:t>
            </a:r>
            <a:r>
              <a:rPr lang="en-US" dirty="0"/>
              <a:t> | 2000.00 | </a:t>
            </a:r>
          </a:p>
          <a:p>
            <a:pPr marL="0" indent="0">
              <a:buNone/>
            </a:pPr>
            <a:r>
              <a:rPr lang="en-US" dirty="0"/>
              <a:t>| 2 | </a:t>
            </a:r>
            <a:r>
              <a:rPr lang="en-US" dirty="0" err="1"/>
              <a:t>Ramesh</a:t>
            </a:r>
            <a:r>
              <a:rPr lang="en-US" dirty="0"/>
              <a:t> | 25 | Delhi | 1500.00 | </a:t>
            </a:r>
          </a:p>
          <a:p>
            <a:pPr marL="0" indent="0">
              <a:buNone/>
            </a:pPr>
            <a:r>
              <a:rPr lang="en-US" dirty="0"/>
              <a:t>| 3 | </a:t>
            </a:r>
            <a:r>
              <a:rPr lang="en-US" dirty="0" err="1"/>
              <a:t>kaushik</a:t>
            </a:r>
            <a:r>
              <a:rPr lang="en-US" dirty="0"/>
              <a:t> | 23 | Kota | 2000.00 | </a:t>
            </a:r>
          </a:p>
          <a:p>
            <a:pPr marL="0" indent="0">
              <a:buNone/>
            </a:pPr>
            <a:r>
              <a:rPr lang="en-US" dirty="0"/>
              <a:t>| 4 | </a:t>
            </a:r>
            <a:r>
              <a:rPr lang="en-US" dirty="0" err="1"/>
              <a:t>kaushik</a:t>
            </a:r>
            <a:r>
              <a:rPr lang="en-US" dirty="0"/>
              <a:t> | 25 | Mumbai | 6500.00 | </a:t>
            </a:r>
          </a:p>
          <a:p>
            <a:pPr marL="0" indent="0">
              <a:buNone/>
            </a:pPr>
            <a:r>
              <a:rPr lang="en-US" dirty="0"/>
              <a:t>| 5 | </a:t>
            </a:r>
            <a:r>
              <a:rPr lang="en-US" dirty="0" err="1"/>
              <a:t>Hardik</a:t>
            </a:r>
            <a:r>
              <a:rPr lang="en-US" dirty="0"/>
              <a:t> | 27 | Bhopal | 8500.00 |</a:t>
            </a:r>
            <a:br>
              <a:rPr lang="en-US" dirty="0"/>
            </a:br>
            <a:r>
              <a:rPr lang="en-US" dirty="0"/>
              <a:t> | 6 | </a:t>
            </a:r>
            <a:r>
              <a:rPr lang="en-US" dirty="0" err="1"/>
              <a:t>Komal</a:t>
            </a:r>
            <a:r>
              <a:rPr lang="en-US" dirty="0"/>
              <a:t> | 22 | MP | 4500.00 |</a:t>
            </a:r>
          </a:p>
          <a:p>
            <a:pPr marL="0" indent="0">
              <a:buNone/>
            </a:pPr>
            <a:r>
              <a:rPr lang="en-US" dirty="0"/>
              <a:t> | 7 | </a:t>
            </a:r>
            <a:r>
              <a:rPr lang="en-US" dirty="0" err="1"/>
              <a:t>Muffy</a:t>
            </a:r>
            <a:r>
              <a:rPr lang="en-US" dirty="0"/>
              <a:t> | 24 | Indore | 10000.00 | </a:t>
            </a:r>
          </a:p>
          <a:p>
            <a:pPr marL="0" indent="0">
              <a:buNone/>
            </a:pPr>
            <a:r>
              <a:rPr lang="en-US" dirty="0"/>
              <a:t>+----+----------+-----+-----------+----------+</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r>
              <a:rPr lang="en-US" dirty="0"/>
              <a:t>Now again, if you want to know the total amount of salary on each customer, then the GROUP BY query would be as follows −</a:t>
            </a:r>
          </a:p>
          <a:p>
            <a:pPr>
              <a:buNone/>
            </a:pPr>
            <a:r>
              <a:rPr lang="en-US" dirty="0"/>
              <a:t>SQL&gt; SELECT NAME, SUM(SALARY) FROM CUSTOMERS GROUP BY NAME;</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Groupby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lnSpcReduction="10000"/>
          </a:bodyPr>
          <a:lstStyle/>
          <a:p>
            <a:pPr marL="0" indent="0">
              <a:buNone/>
            </a:pPr>
            <a:r>
              <a:rPr lang="en-US" dirty="0"/>
              <a:t>NAME | SUM(SALARY) |</a:t>
            </a:r>
          </a:p>
          <a:p>
            <a:pPr marL="0" indent="0">
              <a:buNone/>
            </a:pPr>
            <a:r>
              <a:rPr lang="en-US" dirty="0"/>
              <a:t> +---------+-------------+ </a:t>
            </a:r>
          </a:p>
          <a:p>
            <a:pPr marL="0" indent="0">
              <a:buNone/>
            </a:pPr>
            <a:r>
              <a:rPr lang="en-US" dirty="0"/>
              <a:t>| </a:t>
            </a:r>
            <a:r>
              <a:rPr lang="en-US" dirty="0" err="1"/>
              <a:t>Hardik</a:t>
            </a:r>
            <a:r>
              <a:rPr lang="en-US" dirty="0"/>
              <a:t> | 8500.00 | </a:t>
            </a:r>
          </a:p>
          <a:p>
            <a:pPr marL="0" indent="0">
              <a:buNone/>
            </a:pPr>
            <a:r>
              <a:rPr lang="en-US" dirty="0"/>
              <a:t>| </a:t>
            </a:r>
            <a:r>
              <a:rPr lang="en-US" dirty="0" err="1"/>
              <a:t>kaushik</a:t>
            </a:r>
            <a:r>
              <a:rPr lang="en-US" dirty="0"/>
              <a:t> | 8500.00 | </a:t>
            </a:r>
          </a:p>
          <a:p>
            <a:pPr marL="0" indent="0">
              <a:buNone/>
            </a:pPr>
            <a:r>
              <a:rPr lang="en-US" dirty="0"/>
              <a:t>| </a:t>
            </a:r>
            <a:r>
              <a:rPr lang="en-US" dirty="0" err="1"/>
              <a:t>Komal</a:t>
            </a:r>
            <a:r>
              <a:rPr lang="en-US" dirty="0"/>
              <a:t> | 4500.00 | </a:t>
            </a:r>
          </a:p>
          <a:p>
            <a:pPr marL="0" indent="0">
              <a:buNone/>
            </a:pPr>
            <a:r>
              <a:rPr lang="en-US" dirty="0"/>
              <a:t>| </a:t>
            </a:r>
            <a:r>
              <a:rPr lang="en-US" dirty="0" err="1"/>
              <a:t>Muffy</a:t>
            </a:r>
            <a:r>
              <a:rPr lang="en-US" dirty="0"/>
              <a:t> | 10000.00 | </a:t>
            </a:r>
          </a:p>
          <a:p>
            <a:pPr marL="0" indent="0">
              <a:buNone/>
            </a:pPr>
            <a:r>
              <a:rPr lang="en-US" dirty="0"/>
              <a:t>| </a:t>
            </a:r>
            <a:r>
              <a:rPr lang="en-US" dirty="0" err="1"/>
              <a:t>Ramesh</a:t>
            </a:r>
            <a:r>
              <a:rPr lang="en-US" dirty="0"/>
              <a:t> | 3500.00 |</a:t>
            </a:r>
          </a:p>
          <a:p>
            <a:pPr marL="0" indent="0">
              <a:buNone/>
            </a:pPr>
            <a:r>
              <a:rPr lang="en-US" dirty="0"/>
              <a:t> +---------+-------------+</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a:xfrm>
            <a:off x="428596" y="1571612"/>
            <a:ext cx="8229600" cy="4525963"/>
          </a:xfrm>
        </p:spPr>
        <p:txBody>
          <a:bodyPr>
            <a:normAutofit fontScale="92500" lnSpcReduction="10000"/>
          </a:bodyPr>
          <a:lstStyle/>
          <a:p>
            <a:r>
              <a:rPr lang="en-US" dirty="0"/>
              <a:t>The SQL </a:t>
            </a:r>
            <a:r>
              <a:rPr lang="en-US" b="1" dirty="0"/>
              <a:t>ORDER BY</a:t>
            </a:r>
            <a:r>
              <a:rPr lang="en-US" dirty="0"/>
              <a:t> clause is used to sort the data in ascending or descending order, based on one or more columns. Some databases sort the query results in an ascending order by default.</a:t>
            </a:r>
          </a:p>
          <a:p>
            <a:r>
              <a:rPr lang="en-US" dirty="0"/>
              <a:t>Syntax</a:t>
            </a:r>
          </a:p>
          <a:p>
            <a:r>
              <a:rPr lang="en-US" dirty="0"/>
              <a:t>The basic syntax of the ORDER BY clause is as follows −</a:t>
            </a:r>
          </a:p>
          <a:p>
            <a:pPr>
              <a:buNone/>
            </a:pPr>
            <a:r>
              <a:rPr lang="en-US" dirty="0">
                <a:solidFill>
                  <a:srgbClr val="FF0000"/>
                </a:solidFill>
              </a:rPr>
              <a:t>SELECT column-list FROM </a:t>
            </a:r>
            <a:r>
              <a:rPr lang="en-US" dirty="0" err="1">
                <a:solidFill>
                  <a:srgbClr val="FF0000"/>
                </a:solidFill>
              </a:rPr>
              <a:t>table_name</a:t>
            </a:r>
            <a:r>
              <a:rPr lang="en-US" dirty="0">
                <a:solidFill>
                  <a:srgbClr val="FF0000"/>
                </a:solidFill>
              </a:rPr>
              <a:t> [WHERE condition] [ORDER BY column1, column2, .. </a:t>
            </a:r>
            <a:r>
              <a:rPr lang="en-US" dirty="0" err="1">
                <a:solidFill>
                  <a:srgbClr val="FF0000"/>
                </a:solidFill>
              </a:rPr>
              <a:t>columnN</a:t>
            </a:r>
            <a:r>
              <a:rPr lang="en-US" dirty="0">
                <a:solidFill>
                  <a:srgbClr val="FF0000"/>
                </a:solidFill>
              </a:rPr>
              <a:t>] [ASC | DESC];</a:t>
            </a:r>
            <a:endParaRPr lang="en-IN" dirty="0">
              <a:solidFill>
                <a:srgbClr val="FF0000"/>
              </a:solidFill>
            </a:endParaRPr>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pPr marL="0" indent="0">
              <a:buNone/>
            </a:pPr>
            <a:r>
              <a:rPr lang="en-US" dirty="0"/>
              <a:t>We can use more than one column in the ORDER BY clause. Make sure whatever column you are using to sort that column should be in the column-list.</a:t>
            </a:r>
          </a:p>
          <a:p>
            <a:pPr marL="0" indent="0">
              <a:buNone/>
            </a:pPr>
            <a:r>
              <a:rPr lang="en-IN" dirty="0"/>
              <a:t>Example</a:t>
            </a:r>
          </a:p>
          <a:p>
            <a:pPr marL="0" indent="0">
              <a:buNone/>
            </a:pPr>
            <a:r>
              <a:rPr lang="en-US" dirty="0"/>
              <a:t>Consider the CUSTOMERS table having the following records −</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lnSpcReduction="20000"/>
          </a:bodyPr>
          <a:lstStyle/>
          <a:p>
            <a:pPr marL="0" indent="0">
              <a:buNone/>
            </a:pPr>
            <a:r>
              <a:rPr lang="en-US" dirty="0"/>
              <a:t>ID | NAME | AGE | ADDRESS | SALARY | </a:t>
            </a:r>
          </a:p>
          <a:p>
            <a:pPr marL="0" indent="0">
              <a:buNone/>
            </a:pPr>
            <a:r>
              <a:rPr lang="en-US" dirty="0"/>
              <a:t>+----+----------+-----+-----------+----------+ </a:t>
            </a:r>
          </a:p>
          <a:p>
            <a:pPr marL="0" indent="0">
              <a:buNone/>
            </a:pPr>
            <a:r>
              <a:rPr lang="en-US" dirty="0"/>
              <a:t>| 1 | </a:t>
            </a:r>
            <a:r>
              <a:rPr lang="en-US" dirty="0" err="1"/>
              <a:t>Ramesh</a:t>
            </a:r>
            <a:r>
              <a:rPr lang="en-US" dirty="0"/>
              <a:t> | 32 | </a:t>
            </a:r>
            <a:r>
              <a:rPr lang="en-US" dirty="0" err="1"/>
              <a:t>Ahmedabad</a:t>
            </a:r>
            <a:r>
              <a:rPr lang="en-US" dirty="0"/>
              <a:t> | 2000.00 | </a:t>
            </a:r>
          </a:p>
          <a:p>
            <a:pPr marL="0" indent="0">
              <a:buNone/>
            </a:pPr>
            <a:r>
              <a:rPr lang="en-US" dirty="0"/>
              <a:t>| 2 | </a:t>
            </a:r>
            <a:r>
              <a:rPr lang="en-US" dirty="0" err="1"/>
              <a:t>Khilan</a:t>
            </a:r>
            <a:r>
              <a:rPr lang="en-US" dirty="0"/>
              <a:t> | 25 | Delhi | 1500.00 | </a:t>
            </a:r>
          </a:p>
          <a:p>
            <a:pPr marL="0" indent="0">
              <a:buNone/>
            </a:pPr>
            <a:r>
              <a:rPr lang="en-US" dirty="0"/>
              <a:t>| 3 | </a:t>
            </a:r>
            <a:r>
              <a:rPr lang="en-US" dirty="0" err="1"/>
              <a:t>kaushik</a:t>
            </a:r>
            <a:r>
              <a:rPr lang="en-US" dirty="0"/>
              <a:t> | 23 | Kota | 2000.00 | </a:t>
            </a:r>
          </a:p>
          <a:p>
            <a:pPr marL="0" indent="0">
              <a:buNone/>
            </a:pPr>
            <a:r>
              <a:rPr lang="en-US" dirty="0"/>
              <a:t>| 4 | </a:t>
            </a:r>
            <a:r>
              <a:rPr lang="en-US" dirty="0" err="1"/>
              <a:t>Chaitali</a:t>
            </a:r>
            <a:r>
              <a:rPr lang="en-US" dirty="0"/>
              <a:t> | 25 | Mumbai | 6500.00 |</a:t>
            </a:r>
          </a:p>
          <a:p>
            <a:pPr marL="0" indent="0">
              <a:buNone/>
            </a:pPr>
            <a:r>
              <a:rPr lang="en-US" dirty="0"/>
              <a:t> | 5 | </a:t>
            </a:r>
            <a:r>
              <a:rPr lang="en-US" dirty="0" err="1"/>
              <a:t>Hardik</a:t>
            </a:r>
            <a:r>
              <a:rPr lang="en-US" dirty="0"/>
              <a:t> | 27 | Bhopal | 8500.00 | </a:t>
            </a:r>
          </a:p>
          <a:p>
            <a:pPr marL="0" indent="0">
              <a:buNone/>
            </a:pPr>
            <a:r>
              <a:rPr lang="en-US" dirty="0"/>
              <a:t>| 6 | </a:t>
            </a:r>
            <a:r>
              <a:rPr lang="en-US" dirty="0" err="1"/>
              <a:t>Komal</a:t>
            </a:r>
            <a:r>
              <a:rPr lang="en-US" dirty="0"/>
              <a:t> | 22 | MP | 4500.00 | </a:t>
            </a:r>
          </a:p>
          <a:p>
            <a:pPr marL="0" indent="0">
              <a:buNone/>
            </a:pPr>
            <a:r>
              <a:rPr lang="en-US" dirty="0"/>
              <a:t>| 7 | </a:t>
            </a:r>
            <a:r>
              <a:rPr lang="en-US" dirty="0" err="1"/>
              <a:t>Muffy</a:t>
            </a:r>
            <a:r>
              <a:rPr lang="en-US" dirty="0"/>
              <a:t> | 24 | Indore | 10000.00 |</a:t>
            </a:r>
            <a:endParaRPr lang="en-IN" dirty="0"/>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r>
              <a:rPr lang="en-US" dirty="0"/>
              <a:t>The following code block has an example, which would sort the result in an ascending order by the NAME −</a:t>
            </a:r>
          </a:p>
          <a:p>
            <a:pPr>
              <a:buNone/>
            </a:pPr>
            <a:r>
              <a:rPr lang="en-US" dirty="0"/>
              <a:t>SQL&gt; SELECT * FROM CUSTOMERS ORDER BY NAME;</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fontScale="92500" lnSpcReduction="20000"/>
          </a:bodyPr>
          <a:lstStyle/>
          <a:p>
            <a:pPr marL="0" indent="0">
              <a:buNone/>
            </a:pPr>
            <a:r>
              <a:rPr lang="en-US" dirty="0"/>
              <a:t>ID | NAME | AGE | ADDRESS | SALARY |</a:t>
            </a:r>
          </a:p>
          <a:p>
            <a:pPr marL="0" indent="0">
              <a:buNone/>
            </a:pPr>
            <a:r>
              <a:rPr lang="en-US" dirty="0"/>
              <a:t> +----+----------+-----+-----------+----------+ </a:t>
            </a:r>
          </a:p>
          <a:p>
            <a:pPr marL="0" indent="0">
              <a:buNone/>
            </a:pPr>
            <a:r>
              <a:rPr lang="en-US" dirty="0"/>
              <a:t>| 4 | </a:t>
            </a:r>
            <a:r>
              <a:rPr lang="en-US" dirty="0" err="1"/>
              <a:t>Chaitali</a:t>
            </a:r>
            <a:r>
              <a:rPr lang="en-US" dirty="0"/>
              <a:t> | 25 | Mumbai | 6500.00 | </a:t>
            </a:r>
          </a:p>
          <a:p>
            <a:pPr marL="0" indent="0">
              <a:buNone/>
            </a:pPr>
            <a:r>
              <a:rPr lang="en-US" dirty="0"/>
              <a:t>| 5 | </a:t>
            </a:r>
            <a:r>
              <a:rPr lang="en-US" dirty="0" err="1"/>
              <a:t>Hardik</a:t>
            </a:r>
            <a:r>
              <a:rPr lang="en-US" dirty="0"/>
              <a:t> | 27 | Bhopal | 8500.00 | </a:t>
            </a:r>
          </a:p>
          <a:p>
            <a:pPr marL="0" indent="0">
              <a:buNone/>
            </a:pPr>
            <a:r>
              <a:rPr lang="en-US" dirty="0"/>
              <a:t>| 3 | </a:t>
            </a:r>
            <a:r>
              <a:rPr lang="en-US" dirty="0" err="1"/>
              <a:t>kaushik</a:t>
            </a:r>
            <a:r>
              <a:rPr lang="en-US" dirty="0"/>
              <a:t> | 23 | Kota | 2000.00 | </a:t>
            </a:r>
          </a:p>
          <a:p>
            <a:pPr marL="0" indent="0">
              <a:buNone/>
            </a:pPr>
            <a:r>
              <a:rPr lang="en-US" dirty="0"/>
              <a:t>| 2 | </a:t>
            </a:r>
            <a:r>
              <a:rPr lang="en-US" dirty="0" err="1"/>
              <a:t>Khilan</a:t>
            </a:r>
            <a:r>
              <a:rPr lang="en-US" dirty="0"/>
              <a:t> | 25 | Delhi | 1500.00 |</a:t>
            </a:r>
          </a:p>
          <a:p>
            <a:pPr marL="0" indent="0">
              <a:buNone/>
            </a:pPr>
            <a:r>
              <a:rPr lang="en-US" dirty="0"/>
              <a:t> | 6 | </a:t>
            </a:r>
            <a:r>
              <a:rPr lang="en-US" dirty="0" err="1"/>
              <a:t>Komal</a:t>
            </a:r>
            <a:r>
              <a:rPr lang="en-US" dirty="0"/>
              <a:t> | 22 | MP | 4500.00 | </a:t>
            </a:r>
          </a:p>
          <a:p>
            <a:pPr marL="0" indent="0">
              <a:buNone/>
            </a:pPr>
            <a:r>
              <a:rPr lang="en-US" dirty="0"/>
              <a:t>| 7 | </a:t>
            </a:r>
            <a:r>
              <a:rPr lang="en-US" dirty="0" err="1"/>
              <a:t>Muffy</a:t>
            </a:r>
            <a:r>
              <a:rPr lang="en-US" dirty="0"/>
              <a:t> | 24 | Indore | 10000.00 |</a:t>
            </a:r>
          </a:p>
          <a:p>
            <a:pPr marL="0" indent="0">
              <a:buNone/>
            </a:pPr>
            <a:r>
              <a:rPr lang="en-US" dirty="0"/>
              <a:t> | 1 | </a:t>
            </a:r>
            <a:r>
              <a:rPr lang="en-US" dirty="0" err="1"/>
              <a:t>Ramesh</a:t>
            </a:r>
            <a:r>
              <a:rPr lang="en-US" dirty="0"/>
              <a:t> | 32 | </a:t>
            </a:r>
            <a:r>
              <a:rPr lang="en-US" dirty="0" err="1"/>
              <a:t>Ahmedabad</a:t>
            </a:r>
            <a:r>
              <a:rPr lang="en-US" dirty="0"/>
              <a:t> | 2000.00 |</a:t>
            </a: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6EB77-E2C3-49C6-906C-B8950B8D31EF}"/>
              </a:ext>
            </a:extLst>
          </p:cNvPr>
          <p:cNvSpPr>
            <a:spLocks noGrp="1"/>
          </p:cNvSpPr>
          <p:nvPr>
            <p:ph type="title"/>
          </p:nvPr>
        </p:nvSpPr>
        <p:spPr/>
        <p:txBody>
          <a:bodyPr/>
          <a:lstStyle/>
          <a:p>
            <a:r>
              <a:rPr lang="en-IN" dirty="0"/>
              <a:t>Using </a:t>
            </a:r>
            <a:r>
              <a:rPr lang="en-IN" dirty="0" err="1"/>
              <a:t>Orderby</a:t>
            </a:r>
            <a:r>
              <a:rPr lang="en-IN" dirty="0"/>
              <a:t>  clause..</a:t>
            </a:r>
          </a:p>
        </p:txBody>
      </p:sp>
      <p:sp>
        <p:nvSpPr>
          <p:cNvPr id="3" name="Content Placeholder 2">
            <a:extLst>
              <a:ext uri="{FF2B5EF4-FFF2-40B4-BE49-F238E27FC236}">
                <a16:creationId xmlns:a16="http://schemas.microsoft.com/office/drawing/2014/main" xmlns="" id="{255290A5-2FC2-4785-A2C2-E7098DC6E934}"/>
              </a:ext>
            </a:extLst>
          </p:cNvPr>
          <p:cNvSpPr>
            <a:spLocks noGrp="1"/>
          </p:cNvSpPr>
          <p:nvPr>
            <p:ph idx="1"/>
          </p:nvPr>
        </p:nvSpPr>
        <p:spPr/>
        <p:txBody>
          <a:bodyPr>
            <a:normAutofit/>
          </a:bodyPr>
          <a:lstStyle/>
          <a:p>
            <a:r>
              <a:rPr lang="en-US" dirty="0"/>
              <a:t>The following code block has an example, which would sort the result in the descending order by NAME.</a:t>
            </a:r>
          </a:p>
          <a:p>
            <a:r>
              <a:rPr lang="en-US" dirty="0"/>
              <a:t>SQL&gt; SELECT * FROM CUSTOMERS ORDER BY NAME DESC;</a:t>
            </a:r>
          </a:p>
          <a:p>
            <a:pPr>
              <a:buNone/>
            </a:pPr>
            <a:r>
              <a:rPr lang="en-US" dirty="0"/>
              <a:t>This would produce the following result −</a:t>
            </a:r>
          </a:p>
          <a:p>
            <a:pPr marL="0" indent="0">
              <a:buNone/>
            </a:pPr>
            <a:endParaRPr lang="en-IN" dirty="0"/>
          </a:p>
        </p:txBody>
      </p:sp>
      <p:sp>
        <p:nvSpPr>
          <p:cNvPr id="4" name="Footer Placeholder 4">
            <a:extLst>
              <a:ext uri="{FF2B5EF4-FFF2-40B4-BE49-F238E27FC236}">
                <a16:creationId xmlns:a16="http://schemas.microsoft.com/office/drawing/2014/main" xmlns=""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spTree>
    <p:extLst>
      <p:ext uri="{BB962C8B-B14F-4D97-AF65-F5344CB8AC3E}">
        <p14:creationId xmlns:p14="http://schemas.microsoft.com/office/powerpoint/2010/main" xmlns="" val="2096789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7819</Words>
  <Application>Microsoft Office PowerPoint</Application>
  <PresentationFormat>On-screen Show (4:3)</PresentationFormat>
  <Paragraphs>1629</Paragraphs>
  <Slides>186</Slides>
  <Notes>28</Notes>
  <HiddenSlides>0</HiddenSlides>
  <MMClips>0</MMClips>
  <ScaleCrop>false</ScaleCrop>
  <HeadingPairs>
    <vt:vector size="4" baseType="variant">
      <vt:variant>
        <vt:lpstr>Theme</vt:lpstr>
      </vt:variant>
      <vt:variant>
        <vt:i4>1</vt:i4>
      </vt:variant>
      <vt:variant>
        <vt:lpstr>Slide Titles</vt:lpstr>
      </vt:variant>
      <vt:variant>
        <vt:i4>186</vt:i4>
      </vt:variant>
    </vt:vector>
  </HeadingPairs>
  <TitlesOfParts>
    <vt:vector size="187" baseType="lpstr">
      <vt:lpstr>Office Theme</vt:lpstr>
      <vt:lpstr>18CSC303J – Database Management Systems</vt:lpstr>
      <vt:lpstr>Slide 2</vt:lpstr>
      <vt:lpstr>Topics Covered</vt:lpstr>
      <vt:lpstr>Basics of SQL-DDL,DML,DCL,TCL </vt:lpstr>
      <vt:lpstr>SQL</vt:lpstr>
      <vt:lpstr>Slide 6</vt:lpstr>
      <vt:lpstr>DDL Introduction</vt:lpstr>
      <vt:lpstr>DML Introduction</vt:lpstr>
      <vt:lpstr>DCL Introduction</vt:lpstr>
      <vt:lpstr>TCL Introduction</vt:lpstr>
      <vt:lpstr>DDL-Structure creation Creating a Table</vt:lpstr>
      <vt:lpstr>Data Types</vt:lpstr>
      <vt:lpstr>Slide 13</vt:lpstr>
      <vt:lpstr>Slide 14</vt:lpstr>
      <vt:lpstr>Numeric Data Types</vt:lpstr>
      <vt:lpstr>Slide 16</vt:lpstr>
      <vt:lpstr>Slide 17</vt:lpstr>
      <vt:lpstr>Slide 18</vt:lpstr>
      <vt:lpstr>Alter Statement</vt:lpstr>
      <vt:lpstr>Alter Statement(contd..)</vt:lpstr>
      <vt:lpstr>Drop Table Statement</vt:lpstr>
      <vt:lpstr>Truncate Table Statement</vt:lpstr>
      <vt:lpstr>Rename Table Statement</vt:lpstr>
      <vt:lpstr>Slide 24</vt:lpstr>
      <vt:lpstr>DML-Data Manipulation Language</vt:lpstr>
      <vt:lpstr>Select Statement</vt:lpstr>
      <vt:lpstr>Insert Statement</vt:lpstr>
      <vt:lpstr>Where Clause</vt:lpstr>
      <vt:lpstr>Update Statement</vt:lpstr>
      <vt:lpstr>Delete Statement</vt:lpstr>
      <vt:lpstr>Slide 31</vt:lpstr>
      <vt:lpstr>Slide 32</vt:lpstr>
      <vt:lpstr>Constraints</vt:lpstr>
      <vt:lpstr>Constraints</vt:lpstr>
      <vt:lpstr> Constraints</vt:lpstr>
      <vt:lpstr> Constraints</vt:lpstr>
      <vt:lpstr> Constraints</vt:lpstr>
      <vt:lpstr> Constraints</vt:lpstr>
      <vt:lpstr>Constraints</vt:lpstr>
      <vt:lpstr> Constraints</vt:lpstr>
      <vt:lpstr> Constraints</vt:lpstr>
      <vt:lpstr>Constraints</vt:lpstr>
      <vt:lpstr>Constraints</vt:lpstr>
      <vt:lpstr>Constraints</vt:lpstr>
      <vt:lpstr>SQL Built-in Functions</vt:lpstr>
      <vt:lpstr>What are Built-In Functions?</vt:lpstr>
      <vt:lpstr>Function Categories</vt:lpstr>
      <vt:lpstr>Numeric Functions</vt:lpstr>
      <vt:lpstr>Here are some examples of the use of some of these numeric functions:</vt:lpstr>
      <vt:lpstr>String Functions</vt:lpstr>
      <vt:lpstr>String / Number Conversion  Functions</vt:lpstr>
      <vt:lpstr>Group Functions</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Date and Time Functions</vt:lpstr>
      <vt:lpstr>Date Formats</vt:lpstr>
      <vt:lpstr>Slide 68</vt:lpstr>
      <vt:lpstr>Subqueries</vt:lpstr>
      <vt:lpstr>Subqueries</vt:lpstr>
      <vt:lpstr>Subqueries</vt:lpstr>
      <vt:lpstr>Subqueries</vt:lpstr>
      <vt:lpstr>Subqueries</vt:lpstr>
      <vt:lpstr>Subqueries</vt:lpstr>
      <vt:lpstr>Subqueries</vt:lpstr>
      <vt:lpstr>Subqueries</vt:lpstr>
      <vt:lpstr>Subqueries</vt:lpstr>
      <vt:lpstr> NESTED QUERIES</vt:lpstr>
      <vt:lpstr>SUB-QUERIES OR NESTED QUERIES</vt:lpstr>
      <vt:lpstr>Slide 80</vt:lpstr>
      <vt:lpstr>CLAUSES IN SQL</vt:lpstr>
      <vt:lpstr>Using Having  clause..</vt:lpstr>
      <vt:lpstr>Using Having  clause..</vt:lpstr>
      <vt:lpstr>Using Having  clause..</vt:lpstr>
      <vt:lpstr>Using Having  clause..</vt:lpstr>
      <vt:lpstr>Using Groupby  clause..</vt:lpstr>
      <vt:lpstr>Using Groupby  clause..</vt:lpstr>
      <vt:lpstr>Using Groupby  clause..</vt:lpstr>
      <vt:lpstr>Using Groupby  clause..</vt:lpstr>
      <vt:lpstr>Using Groupby  clause..</vt:lpstr>
      <vt:lpstr>Using Groupby  clause..</vt:lpstr>
      <vt:lpstr>Using Groupby  clause..</vt:lpstr>
      <vt:lpstr>Using Groupby  clause..</vt:lpstr>
      <vt:lpstr>Using Orderby  clause..</vt:lpstr>
      <vt:lpstr>Using Orderby  clause..</vt:lpstr>
      <vt:lpstr>Using Orderby  clause..</vt:lpstr>
      <vt:lpstr>Using Orderby  clause..</vt:lpstr>
      <vt:lpstr>Using Orderby  clause..</vt:lpstr>
      <vt:lpstr>Using Orderby  clause..</vt:lpstr>
      <vt:lpstr>Using Orderby  clause..</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JOIN STATEMENTS</vt:lpstr>
      <vt:lpstr>Set Operations</vt:lpstr>
      <vt:lpstr>Slide 125</vt:lpstr>
      <vt:lpstr>Slide 126</vt:lpstr>
      <vt:lpstr>Slide 127</vt:lpstr>
      <vt:lpstr>Slide 128</vt:lpstr>
      <vt:lpstr>Slide 129</vt:lpstr>
      <vt:lpstr>Slide 130</vt:lpstr>
      <vt:lpstr>Slide 131</vt:lpstr>
      <vt:lpstr>Slide 132</vt:lpstr>
      <vt:lpstr>Views</vt:lpstr>
      <vt:lpstr>View Creation</vt:lpstr>
      <vt:lpstr>Display view details</vt:lpstr>
      <vt:lpstr>Slide 136</vt:lpstr>
      <vt:lpstr>Materialized Views</vt:lpstr>
      <vt:lpstr>View Update</vt:lpstr>
      <vt:lpstr>Update Views Rules</vt:lpstr>
      <vt:lpstr>Slide 140</vt:lpstr>
      <vt:lpstr>Slide 141</vt:lpstr>
      <vt:lpstr>Slide 142</vt:lpstr>
      <vt:lpstr>Slide 143</vt:lpstr>
      <vt:lpstr>Slide 144</vt:lpstr>
      <vt:lpstr>Slide 145</vt:lpstr>
      <vt:lpstr>Slide 146</vt:lpstr>
      <vt:lpstr>OUTPUT: MARKSVIEW </vt:lpstr>
      <vt:lpstr>Transaction</vt:lpstr>
      <vt:lpstr> Basic Steps in Query Processing  Query Processing is the activity performed in extracting data from the database. In query processing, it takes various steps for fetching the data from the database.  </vt:lpstr>
      <vt:lpstr>Slide 150</vt:lpstr>
      <vt:lpstr>Basic Steps in Query Processing (Cont.)</vt:lpstr>
      <vt:lpstr>Basic Steps in Query Processing (Cont.)</vt:lpstr>
      <vt:lpstr>Basic Steps in Query Processing (Cont.)</vt:lpstr>
      <vt:lpstr>Basic Steps in Query Processing (Cont.)</vt:lpstr>
      <vt:lpstr>Relational Algebra</vt:lpstr>
      <vt:lpstr>Slide 156</vt:lpstr>
      <vt:lpstr>Slide 157</vt:lpstr>
      <vt:lpstr>Slide 158</vt:lpstr>
      <vt:lpstr>Slide 159</vt:lpstr>
      <vt:lpstr>Slide 160</vt:lpstr>
      <vt:lpstr>Slide 161</vt:lpstr>
      <vt:lpstr>Slide 162</vt:lpstr>
      <vt:lpstr>Slide 163</vt:lpstr>
      <vt:lpstr>Slide 164</vt:lpstr>
      <vt:lpstr>Slide 165</vt:lpstr>
      <vt:lpstr>Slide 166</vt:lpstr>
      <vt:lpstr> Introduction to PL/SQL</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Debuging</vt:lpstr>
      <vt:lpstr>Execution</vt:lpstr>
      <vt:lpstr>TRIGGERS</vt:lpstr>
      <vt:lpstr>TRIGGERS</vt:lpstr>
      <vt:lpstr>TRIGGERS</vt:lpstr>
      <vt:lpstr>TRIGGERS</vt:lpstr>
      <vt:lpstr>TRIGGERS</vt:lpstr>
      <vt:lpstr>TRIGGERS</vt:lpstr>
      <vt:lpstr>TRIGGERS</vt:lpstr>
      <vt:lpstr>TRIGGERS</vt:lpstr>
      <vt:lpstr>ADVANTAGES OF TRIGGERS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 Definition Language</dc:title>
  <dc:creator>ROSARIO</dc:creator>
  <cp:lastModifiedBy>SRM</cp:lastModifiedBy>
  <cp:revision>232</cp:revision>
  <dcterms:created xsi:type="dcterms:W3CDTF">2018-08-28T16:34:50Z</dcterms:created>
  <dcterms:modified xsi:type="dcterms:W3CDTF">2022-03-08T05:06:31Z</dcterms:modified>
</cp:coreProperties>
</file>