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C3D38E-A935-4B11-8FFD-8B0241E8E6E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3D38E-A935-4B11-8FFD-8B0241E8E6E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3D38E-A935-4B11-8FFD-8B0241E8E6E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3D38E-A935-4B11-8FFD-8B0241E8E6E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3D38E-A935-4B11-8FFD-8B0241E8E6E1}"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C3D38E-A935-4B11-8FFD-8B0241E8E6E1}"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C3D38E-A935-4B11-8FFD-8B0241E8E6E1}"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C3D38E-A935-4B11-8FFD-8B0241E8E6E1}"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3D38E-A935-4B11-8FFD-8B0241E8E6E1}"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3D38E-A935-4B11-8FFD-8B0241E8E6E1}"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3D38E-A935-4B11-8FFD-8B0241E8E6E1}"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32A05-2C21-4D73-B651-DB0E3A315C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3D38E-A935-4B11-8FFD-8B0241E8E6E1}" type="datetimeFigureOut">
              <a:rPr lang="en-US" smtClean="0"/>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32A05-2C21-4D73-B651-DB0E3A315C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772400" cy="642918"/>
          </a:xfrm>
        </p:spPr>
        <p:txBody>
          <a:bodyPr>
            <a:normAutofit/>
          </a:bodyPr>
          <a:lstStyle/>
          <a:p>
            <a:pPr algn="l"/>
            <a:r>
              <a:rPr lang="en-US" sz="3600" dirty="0" smtClean="0">
                <a:solidFill>
                  <a:srgbClr val="FF0000"/>
                </a:solidFill>
                <a:latin typeface="Copperplate Gothic Light" pitchFamily="34" charset="0"/>
              </a:rPr>
              <a:t>NORMALIZATION</a:t>
            </a:r>
            <a:endParaRPr lang="en-US" sz="3600" dirty="0">
              <a:solidFill>
                <a:srgbClr val="FF0000"/>
              </a:solidFill>
              <a:latin typeface="Copperplate Gothic Light" pitchFamily="34" charset="0"/>
            </a:endParaRPr>
          </a:p>
        </p:txBody>
      </p:sp>
      <p:sp>
        <p:nvSpPr>
          <p:cNvPr id="3" name="Subtitle 2"/>
          <p:cNvSpPr>
            <a:spLocks noGrp="1"/>
          </p:cNvSpPr>
          <p:nvPr>
            <p:ph type="subTitle" idx="1"/>
          </p:nvPr>
        </p:nvSpPr>
        <p:spPr>
          <a:xfrm>
            <a:off x="285720" y="928670"/>
            <a:ext cx="8429684" cy="5643602"/>
          </a:xfrm>
        </p:spPr>
        <p:txBody>
          <a:bodyPr>
            <a:normAutofit fontScale="70000" lnSpcReduction="20000"/>
          </a:bodyPr>
          <a:lstStyle/>
          <a:p>
            <a:pPr algn="l">
              <a:buClr>
                <a:srgbClr val="C00000"/>
              </a:buClr>
              <a:buFont typeface="Wingdings" pitchFamily="2" charset="2"/>
              <a:buChar char="ü"/>
            </a:pPr>
            <a:r>
              <a:rPr lang="en-IN" dirty="0" smtClean="0">
                <a:solidFill>
                  <a:srgbClr val="3333FF"/>
                </a:solidFill>
                <a:latin typeface="Bookman Old Style" pitchFamily="18" charset="0"/>
              </a:rPr>
              <a:t>In </a:t>
            </a:r>
            <a:r>
              <a:rPr lang="en-IN" dirty="0">
                <a:solidFill>
                  <a:srgbClr val="3333FF"/>
                </a:solidFill>
                <a:latin typeface="Bookman Old Style" pitchFamily="18" charset="0"/>
              </a:rPr>
              <a:t>relational database design, we not only want to create a </a:t>
            </a:r>
            <a:r>
              <a:rPr lang="en-IN" dirty="0" smtClean="0">
                <a:solidFill>
                  <a:srgbClr val="3333FF"/>
                </a:solidFill>
                <a:latin typeface="Bookman Old Style" pitchFamily="18" charset="0"/>
              </a:rPr>
              <a:t>   </a:t>
            </a:r>
          </a:p>
          <a:p>
            <a:pPr algn="l">
              <a:buClr>
                <a:srgbClr val="C00000"/>
              </a:buClr>
            </a:pPr>
            <a:r>
              <a:rPr lang="en-IN" dirty="0">
                <a:solidFill>
                  <a:srgbClr val="3333FF"/>
                </a:solidFill>
                <a:latin typeface="Bookman Old Style" pitchFamily="18" charset="0"/>
              </a:rPr>
              <a:t> </a:t>
            </a:r>
            <a:r>
              <a:rPr lang="en-IN" dirty="0" smtClean="0">
                <a:solidFill>
                  <a:srgbClr val="3333FF"/>
                </a:solidFill>
                <a:latin typeface="Bookman Old Style" pitchFamily="18" charset="0"/>
              </a:rPr>
              <a:t>  structure </a:t>
            </a:r>
            <a:r>
              <a:rPr lang="en-IN" dirty="0">
                <a:solidFill>
                  <a:srgbClr val="3333FF"/>
                </a:solidFill>
                <a:latin typeface="Bookman Old Style" pitchFamily="18" charset="0"/>
              </a:rPr>
              <a:t>that stores all of the data, but we also want to </a:t>
            </a:r>
            <a:r>
              <a:rPr lang="en-IN" dirty="0" smtClean="0">
                <a:solidFill>
                  <a:srgbClr val="3333FF"/>
                </a:solidFill>
                <a:latin typeface="Bookman Old Style" pitchFamily="18" charset="0"/>
              </a:rPr>
              <a:t>   </a:t>
            </a:r>
          </a:p>
          <a:p>
            <a:pPr algn="l">
              <a:buClr>
                <a:srgbClr val="C00000"/>
              </a:buClr>
            </a:pPr>
            <a:r>
              <a:rPr lang="en-IN" dirty="0">
                <a:solidFill>
                  <a:srgbClr val="3333FF"/>
                </a:solidFill>
                <a:latin typeface="Bookman Old Style" pitchFamily="18" charset="0"/>
              </a:rPr>
              <a:t> </a:t>
            </a:r>
            <a:r>
              <a:rPr lang="en-IN" dirty="0" smtClean="0">
                <a:solidFill>
                  <a:srgbClr val="3333FF"/>
                </a:solidFill>
                <a:latin typeface="Bookman Old Style" pitchFamily="18" charset="0"/>
              </a:rPr>
              <a:t>  do </a:t>
            </a:r>
            <a:r>
              <a:rPr lang="en-IN" dirty="0">
                <a:solidFill>
                  <a:srgbClr val="3333FF"/>
                </a:solidFill>
                <a:latin typeface="Bookman Old Style" pitchFamily="18" charset="0"/>
              </a:rPr>
              <a:t>it in a way that minimize potential errors when we </a:t>
            </a:r>
            <a:r>
              <a:rPr lang="en-IN" dirty="0" smtClean="0">
                <a:solidFill>
                  <a:srgbClr val="3333FF"/>
                </a:solidFill>
                <a:latin typeface="Bookman Old Style" pitchFamily="18" charset="0"/>
              </a:rPr>
              <a:t>   </a:t>
            </a:r>
          </a:p>
          <a:p>
            <a:pPr algn="l">
              <a:buClr>
                <a:srgbClr val="C00000"/>
              </a:buClr>
            </a:pPr>
            <a:r>
              <a:rPr lang="en-IN" dirty="0">
                <a:solidFill>
                  <a:srgbClr val="3333FF"/>
                </a:solidFill>
                <a:latin typeface="Bookman Old Style" pitchFamily="18" charset="0"/>
              </a:rPr>
              <a:t> </a:t>
            </a:r>
            <a:r>
              <a:rPr lang="en-IN" dirty="0" smtClean="0">
                <a:solidFill>
                  <a:srgbClr val="3333FF"/>
                </a:solidFill>
                <a:latin typeface="Bookman Old Style" pitchFamily="18" charset="0"/>
              </a:rPr>
              <a:t>  work </a:t>
            </a:r>
            <a:r>
              <a:rPr lang="en-IN" dirty="0">
                <a:solidFill>
                  <a:srgbClr val="3333FF"/>
                </a:solidFill>
                <a:latin typeface="Bookman Old Style" pitchFamily="18" charset="0"/>
              </a:rPr>
              <a:t>with the data. </a:t>
            </a:r>
            <a:endParaRPr lang="en-IN" dirty="0" smtClean="0">
              <a:solidFill>
                <a:srgbClr val="3333FF"/>
              </a:solidFill>
              <a:latin typeface="Bookman Old Style" pitchFamily="18" charset="0"/>
            </a:endParaRPr>
          </a:p>
          <a:p>
            <a:pPr algn="l">
              <a:buClr>
                <a:srgbClr val="C00000"/>
              </a:buClr>
              <a:buFont typeface="Wingdings" pitchFamily="2" charset="2"/>
              <a:buChar char="ü"/>
            </a:pPr>
            <a:endParaRPr lang="en-IN" dirty="0" smtClean="0">
              <a:solidFill>
                <a:srgbClr val="3333FF"/>
              </a:solidFill>
              <a:latin typeface="Bookman Old Style" pitchFamily="18" charset="0"/>
            </a:endParaRPr>
          </a:p>
          <a:p>
            <a:pPr algn="l">
              <a:buClr>
                <a:srgbClr val="C00000"/>
              </a:buClr>
              <a:buFont typeface="Wingdings" pitchFamily="2" charset="2"/>
              <a:buChar char="ü"/>
            </a:pPr>
            <a:r>
              <a:rPr lang="en-IN" dirty="0" smtClean="0">
                <a:solidFill>
                  <a:srgbClr val="3333FF"/>
                </a:solidFill>
                <a:latin typeface="Bookman Old Style" pitchFamily="18" charset="0"/>
              </a:rPr>
              <a:t>The </a:t>
            </a:r>
            <a:r>
              <a:rPr lang="en-IN" dirty="0">
                <a:solidFill>
                  <a:srgbClr val="3333FF"/>
                </a:solidFill>
                <a:latin typeface="Bookman Old Style" pitchFamily="18" charset="0"/>
              </a:rPr>
              <a:t>default language for accessing data from a relational </a:t>
            </a:r>
            <a:endParaRPr lang="en-IN" dirty="0" smtClean="0">
              <a:solidFill>
                <a:srgbClr val="3333FF"/>
              </a:solidFill>
              <a:latin typeface="Bookman Old Style" pitchFamily="18" charset="0"/>
            </a:endParaRPr>
          </a:p>
          <a:p>
            <a:pPr algn="l">
              <a:buClr>
                <a:srgbClr val="C00000"/>
              </a:buClr>
            </a:pPr>
            <a:r>
              <a:rPr lang="en-IN" dirty="0">
                <a:solidFill>
                  <a:srgbClr val="3333FF"/>
                </a:solidFill>
                <a:latin typeface="Bookman Old Style" pitchFamily="18" charset="0"/>
              </a:rPr>
              <a:t> </a:t>
            </a:r>
            <a:r>
              <a:rPr lang="en-IN" dirty="0" smtClean="0">
                <a:solidFill>
                  <a:srgbClr val="3333FF"/>
                </a:solidFill>
                <a:latin typeface="Bookman Old Style" pitchFamily="18" charset="0"/>
              </a:rPr>
              <a:t> database </a:t>
            </a:r>
            <a:r>
              <a:rPr lang="en-IN" dirty="0">
                <a:solidFill>
                  <a:srgbClr val="3333FF"/>
                </a:solidFill>
                <a:latin typeface="Bookman Old Style" pitchFamily="18" charset="0"/>
              </a:rPr>
              <a:t>is SQL. </a:t>
            </a:r>
            <a:endParaRPr lang="en-IN" dirty="0" smtClean="0">
              <a:solidFill>
                <a:srgbClr val="3333FF"/>
              </a:solidFill>
              <a:latin typeface="Bookman Old Style" pitchFamily="18" charset="0"/>
            </a:endParaRPr>
          </a:p>
          <a:p>
            <a:pPr algn="l">
              <a:buClr>
                <a:srgbClr val="C00000"/>
              </a:buClr>
              <a:buFont typeface="Wingdings" pitchFamily="2" charset="2"/>
              <a:buChar char="ü"/>
            </a:pPr>
            <a:endParaRPr lang="en-IN" dirty="0" smtClean="0">
              <a:solidFill>
                <a:srgbClr val="3333FF"/>
              </a:solidFill>
              <a:latin typeface="Bookman Old Style" pitchFamily="18" charset="0"/>
            </a:endParaRPr>
          </a:p>
          <a:p>
            <a:pPr algn="l">
              <a:buClr>
                <a:srgbClr val="C00000"/>
              </a:buClr>
              <a:buFont typeface="Wingdings" pitchFamily="2" charset="2"/>
              <a:buChar char="ü"/>
            </a:pPr>
            <a:r>
              <a:rPr lang="en-IN" dirty="0" smtClean="0">
                <a:solidFill>
                  <a:srgbClr val="3333FF"/>
                </a:solidFill>
                <a:latin typeface="Bookman Old Style" pitchFamily="18" charset="0"/>
              </a:rPr>
              <a:t>In </a:t>
            </a:r>
            <a:r>
              <a:rPr lang="en-IN" dirty="0">
                <a:solidFill>
                  <a:srgbClr val="3333FF"/>
                </a:solidFill>
                <a:latin typeface="Bookman Old Style" pitchFamily="18" charset="0"/>
              </a:rPr>
              <a:t>particular, SQL can be used to manipulate data in the </a:t>
            </a:r>
            <a:endParaRPr lang="en-IN" dirty="0" smtClean="0">
              <a:solidFill>
                <a:srgbClr val="3333FF"/>
              </a:solidFill>
              <a:latin typeface="Bookman Old Style" pitchFamily="18" charset="0"/>
            </a:endParaRPr>
          </a:p>
          <a:p>
            <a:pPr algn="l">
              <a:buClr>
                <a:srgbClr val="C00000"/>
              </a:buClr>
            </a:pPr>
            <a:r>
              <a:rPr lang="en-IN" dirty="0" smtClean="0">
                <a:solidFill>
                  <a:srgbClr val="3333FF"/>
                </a:solidFill>
                <a:latin typeface="Bookman Old Style" pitchFamily="18" charset="0"/>
              </a:rPr>
              <a:t>  following </a:t>
            </a:r>
            <a:r>
              <a:rPr lang="en-IN" dirty="0">
                <a:solidFill>
                  <a:srgbClr val="3333FF"/>
                </a:solidFill>
                <a:latin typeface="Bookman Old Style" pitchFamily="18" charset="0"/>
              </a:rPr>
              <a:t>ways: </a:t>
            </a:r>
            <a:endParaRPr lang="en-IN" dirty="0" smtClean="0">
              <a:solidFill>
                <a:srgbClr val="3333FF"/>
              </a:solidFill>
              <a:latin typeface="Bookman Old Style" pitchFamily="18" charset="0"/>
            </a:endParaRPr>
          </a:p>
          <a:p>
            <a:pPr lvl="1" algn="l">
              <a:buClr>
                <a:srgbClr val="C00000"/>
              </a:buClr>
              <a:buFont typeface="Wingdings" pitchFamily="2" charset="2"/>
              <a:buChar char="ü"/>
            </a:pPr>
            <a:r>
              <a:rPr lang="en-IN" dirty="0" smtClean="0">
                <a:solidFill>
                  <a:srgbClr val="3333FF"/>
                </a:solidFill>
                <a:latin typeface="Bookman Old Style" pitchFamily="18" charset="0"/>
              </a:rPr>
              <a:t>insert</a:t>
            </a:r>
            <a:r>
              <a:rPr lang="en-IN" dirty="0">
                <a:solidFill>
                  <a:srgbClr val="3333FF"/>
                </a:solidFill>
                <a:latin typeface="Bookman Old Style" pitchFamily="18" charset="0"/>
              </a:rPr>
              <a:t> new data, </a:t>
            </a:r>
            <a:endParaRPr lang="en-IN" dirty="0" smtClean="0">
              <a:solidFill>
                <a:srgbClr val="3333FF"/>
              </a:solidFill>
              <a:latin typeface="Bookman Old Style" pitchFamily="18" charset="0"/>
            </a:endParaRPr>
          </a:p>
          <a:p>
            <a:pPr lvl="1" algn="l">
              <a:buClr>
                <a:srgbClr val="C00000"/>
              </a:buClr>
              <a:buFont typeface="Wingdings" pitchFamily="2" charset="2"/>
              <a:buChar char="ü"/>
            </a:pPr>
            <a:r>
              <a:rPr lang="en-IN" dirty="0" smtClean="0">
                <a:solidFill>
                  <a:srgbClr val="3333FF"/>
                </a:solidFill>
                <a:latin typeface="Bookman Old Style" pitchFamily="18" charset="0"/>
              </a:rPr>
              <a:t>delete</a:t>
            </a:r>
            <a:r>
              <a:rPr lang="en-IN" dirty="0">
                <a:solidFill>
                  <a:srgbClr val="3333FF"/>
                </a:solidFill>
                <a:latin typeface="Bookman Old Style" pitchFamily="18" charset="0"/>
              </a:rPr>
              <a:t> unwanted data, </a:t>
            </a:r>
            <a:endParaRPr lang="en-IN" dirty="0" smtClean="0">
              <a:solidFill>
                <a:srgbClr val="3333FF"/>
              </a:solidFill>
              <a:latin typeface="Bookman Old Style" pitchFamily="18" charset="0"/>
            </a:endParaRPr>
          </a:p>
          <a:p>
            <a:pPr lvl="1" algn="l">
              <a:buClr>
                <a:srgbClr val="C00000"/>
              </a:buClr>
              <a:buFont typeface="Wingdings" pitchFamily="2" charset="2"/>
              <a:buChar char="ü"/>
            </a:pPr>
            <a:r>
              <a:rPr lang="en-IN" dirty="0" smtClean="0">
                <a:solidFill>
                  <a:srgbClr val="3333FF"/>
                </a:solidFill>
                <a:latin typeface="Bookman Old Style" pitchFamily="18" charset="0"/>
              </a:rPr>
              <a:t>update</a:t>
            </a:r>
            <a:r>
              <a:rPr lang="en-IN" dirty="0">
                <a:solidFill>
                  <a:srgbClr val="3333FF"/>
                </a:solidFill>
                <a:latin typeface="Bookman Old Style" pitchFamily="18" charset="0"/>
              </a:rPr>
              <a:t> existing data. </a:t>
            </a:r>
            <a:endParaRPr lang="en-IN" dirty="0" smtClean="0">
              <a:solidFill>
                <a:srgbClr val="3333FF"/>
              </a:solidFill>
              <a:latin typeface="Bookman Old Style" pitchFamily="18" charset="0"/>
            </a:endParaRPr>
          </a:p>
          <a:p>
            <a:pPr algn="l">
              <a:buClr>
                <a:srgbClr val="C00000"/>
              </a:buClr>
              <a:buFont typeface="Wingdings" pitchFamily="2" charset="2"/>
              <a:buChar char="ü"/>
            </a:pPr>
            <a:endParaRPr lang="en-IN" dirty="0">
              <a:solidFill>
                <a:srgbClr val="3333FF"/>
              </a:solidFill>
              <a:latin typeface="Bookman Old Style" pitchFamily="18" charset="0"/>
            </a:endParaRPr>
          </a:p>
          <a:p>
            <a:pPr algn="l">
              <a:buClr>
                <a:srgbClr val="C00000"/>
              </a:buClr>
              <a:buFont typeface="Wingdings" pitchFamily="2" charset="2"/>
              <a:buChar char="ü"/>
            </a:pPr>
            <a:r>
              <a:rPr lang="en-IN" dirty="0" smtClean="0">
                <a:solidFill>
                  <a:srgbClr val="3333FF"/>
                </a:solidFill>
                <a:latin typeface="Bookman Old Style" pitchFamily="18" charset="0"/>
              </a:rPr>
              <a:t>Similarly</a:t>
            </a:r>
            <a:r>
              <a:rPr lang="en-IN" dirty="0">
                <a:solidFill>
                  <a:srgbClr val="3333FF"/>
                </a:solidFill>
                <a:latin typeface="Bookman Old Style" pitchFamily="18" charset="0"/>
              </a:rPr>
              <a:t>, in an un-normalized design, there are 3 </a:t>
            </a:r>
            <a:endParaRPr lang="en-IN" dirty="0" smtClean="0">
              <a:solidFill>
                <a:srgbClr val="3333FF"/>
              </a:solidFill>
              <a:latin typeface="Bookman Old Style" pitchFamily="18" charset="0"/>
            </a:endParaRPr>
          </a:p>
          <a:p>
            <a:pPr algn="l">
              <a:buClr>
                <a:srgbClr val="C00000"/>
              </a:buClr>
            </a:pPr>
            <a:r>
              <a:rPr lang="en-IN" dirty="0">
                <a:solidFill>
                  <a:srgbClr val="3333FF"/>
                </a:solidFill>
                <a:latin typeface="Bookman Old Style" pitchFamily="18" charset="0"/>
              </a:rPr>
              <a:t> </a:t>
            </a:r>
            <a:r>
              <a:rPr lang="en-IN" dirty="0" smtClean="0">
                <a:solidFill>
                  <a:srgbClr val="3333FF"/>
                </a:solidFill>
                <a:latin typeface="Bookman Old Style" pitchFamily="18" charset="0"/>
              </a:rPr>
              <a:t>  problems </a:t>
            </a:r>
            <a:r>
              <a:rPr lang="en-IN" dirty="0">
                <a:solidFill>
                  <a:srgbClr val="3333FF"/>
                </a:solidFill>
                <a:latin typeface="Bookman Old Style" pitchFamily="18" charset="0"/>
              </a:rPr>
              <a:t>that can occur when we work with the data:</a:t>
            </a:r>
            <a:endParaRPr lang="en-US" dirty="0">
              <a:solidFill>
                <a:srgbClr val="3333FF"/>
              </a:solidFill>
              <a:latin typeface="Bookman Old Style" pitchFamily="18" charset="0"/>
            </a:endParaRPr>
          </a:p>
          <a:p>
            <a:endParaRPr lang="en-US" dirty="0">
              <a:solidFill>
                <a:srgbClr val="3333FF"/>
              </a:solidFill>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25470"/>
          </a:xfrm>
        </p:spPr>
        <p:txBody>
          <a:bodyPr>
            <a:normAutofit/>
          </a:bodyPr>
          <a:lstStyle/>
          <a:p>
            <a:pPr algn="l"/>
            <a:r>
              <a:rPr lang="en-IN" sz="3600" dirty="0">
                <a:solidFill>
                  <a:srgbClr val="FF0000"/>
                </a:solidFill>
                <a:latin typeface="Copperplate Gothic Light" pitchFamily="34" charset="0"/>
              </a:rPr>
              <a:t>3rd Normal Form </a:t>
            </a:r>
            <a:r>
              <a:rPr lang="en-IN" sz="3600" dirty="0" smtClean="0">
                <a:solidFill>
                  <a:srgbClr val="FF0000"/>
                </a:solidFill>
                <a:latin typeface="Copperplate Gothic Light" pitchFamily="34" charset="0"/>
              </a:rPr>
              <a:t>Definition</a:t>
            </a:r>
            <a:endParaRPr lang="en-US" sz="3600" dirty="0">
              <a:solidFill>
                <a:srgbClr val="FF0000"/>
              </a:solidFill>
              <a:latin typeface="Copperplate Gothic Light" pitchFamily="34" charset="0"/>
            </a:endParaRPr>
          </a:p>
        </p:txBody>
      </p:sp>
      <p:sp>
        <p:nvSpPr>
          <p:cNvPr id="3" name="Content Placeholder 2"/>
          <p:cNvSpPr>
            <a:spLocks noGrp="1"/>
          </p:cNvSpPr>
          <p:nvPr>
            <p:ph idx="1"/>
          </p:nvPr>
        </p:nvSpPr>
        <p:spPr>
          <a:xfrm>
            <a:off x="214282" y="785794"/>
            <a:ext cx="8715436" cy="5857916"/>
          </a:xfrm>
        </p:spPr>
        <p:txBody>
          <a:bodyPr>
            <a:normAutofit/>
          </a:bodyPr>
          <a:lstStyle/>
          <a:p>
            <a:pPr>
              <a:buClr>
                <a:srgbClr val="C00000"/>
              </a:buClr>
              <a:buFont typeface="Wingdings" pitchFamily="2" charset="2"/>
              <a:buChar char="ü"/>
            </a:pPr>
            <a:r>
              <a:rPr lang="en-IN" sz="2500" dirty="0">
                <a:solidFill>
                  <a:srgbClr val="3333FF"/>
                </a:solidFill>
                <a:latin typeface="Bookman Old Style" pitchFamily="18" charset="0"/>
              </a:rPr>
              <a:t>A database is in third normal form if it satisfies the following conditions:</a:t>
            </a:r>
            <a:endParaRPr lang="en-US" sz="2500" dirty="0">
              <a:solidFill>
                <a:srgbClr val="3333FF"/>
              </a:solidFill>
              <a:latin typeface="Bookman Old Style" pitchFamily="18" charset="0"/>
            </a:endParaRPr>
          </a:p>
          <a:p>
            <a:pPr lvl="1">
              <a:buClr>
                <a:srgbClr val="C00000"/>
              </a:buClr>
              <a:buFont typeface="Wingdings" pitchFamily="2" charset="2"/>
              <a:buChar char="ü"/>
            </a:pPr>
            <a:endParaRPr lang="en-IN" sz="2500" dirty="0" smtClean="0">
              <a:solidFill>
                <a:srgbClr val="3333FF"/>
              </a:solidFill>
              <a:latin typeface="Bookman Old Style" pitchFamily="18" charset="0"/>
            </a:endParaRPr>
          </a:p>
          <a:p>
            <a:pPr lvl="1">
              <a:buClr>
                <a:srgbClr val="C00000"/>
              </a:buClr>
              <a:buFont typeface="Wingdings" pitchFamily="2" charset="2"/>
              <a:buChar char="ü"/>
            </a:pPr>
            <a:r>
              <a:rPr lang="en-IN" sz="2500" dirty="0" smtClean="0">
                <a:solidFill>
                  <a:srgbClr val="3333FF"/>
                </a:solidFill>
                <a:latin typeface="Bookman Old Style" pitchFamily="18" charset="0"/>
              </a:rPr>
              <a:t>It </a:t>
            </a:r>
            <a:r>
              <a:rPr lang="en-IN" sz="2500" dirty="0">
                <a:solidFill>
                  <a:srgbClr val="3333FF"/>
                </a:solidFill>
                <a:latin typeface="Bookman Old Style" pitchFamily="18" charset="0"/>
              </a:rPr>
              <a:t>is in second normal form</a:t>
            </a:r>
            <a:endParaRPr lang="en-US" sz="2500" dirty="0">
              <a:solidFill>
                <a:srgbClr val="3333FF"/>
              </a:solidFill>
              <a:latin typeface="Bookman Old Style" pitchFamily="18" charset="0"/>
            </a:endParaRPr>
          </a:p>
          <a:p>
            <a:pPr lvl="1">
              <a:buClr>
                <a:srgbClr val="C00000"/>
              </a:buClr>
              <a:buFont typeface="Wingdings" pitchFamily="2" charset="2"/>
              <a:buChar char="ü"/>
            </a:pPr>
            <a:r>
              <a:rPr lang="en-IN" sz="2500" dirty="0">
                <a:solidFill>
                  <a:srgbClr val="3333FF"/>
                </a:solidFill>
                <a:latin typeface="Bookman Old Style" pitchFamily="18" charset="0"/>
              </a:rPr>
              <a:t>There is no transitive functional dependency</a:t>
            </a:r>
            <a:endParaRPr lang="en-US" sz="2500" dirty="0">
              <a:solidFill>
                <a:srgbClr val="3333FF"/>
              </a:solidFill>
              <a:latin typeface="Bookman Old Style" pitchFamily="18" charset="0"/>
            </a:endParaRPr>
          </a:p>
          <a:p>
            <a:pPr>
              <a:buClr>
                <a:srgbClr val="C00000"/>
              </a:buClr>
              <a:buFont typeface="Wingdings" pitchFamily="2" charset="2"/>
              <a:buChar char="ü"/>
            </a:pPr>
            <a:endParaRPr lang="en-IN" sz="2500" dirty="0" smtClean="0">
              <a:solidFill>
                <a:srgbClr val="3333FF"/>
              </a:solidFill>
              <a:latin typeface="Bookman Old Style" pitchFamily="18" charset="0"/>
            </a:endParaRPr>
          </a:p>
          <a:p>
            <a:pPr>
              <a:buClr>
                <a:srgbClr val="C00000"/>
              </a:buClr>
              <a:buFont typeface="Wingdings" pitchFamily="2" charset="2"/>
              <a:buChar char="ü"/>
            </a:pPr>
            <a:r>
              <a:rPr lang="en-IN" sz="2500" dirty="0" smtClean="0">
                <a:solidFill>
                  <a:srgbClr val="3333FF"/>
                </a:solidFill>
                <a:latin typeface="Bookman Old Style" pitchFamily="18" charset="0"/>
              </a:rPr>
              <a:t>By </a:t>
            </a:r>
            <a:r>
              <a:rPr lang="en-IN" sz="2500" dirty="0">
                <a:solidFill>
                  <a:srgbClr val="3333FF"/>
                </a:solidFill>
                <a:latin typeface="Bookman Old Style" pitchFamily="18" charset="0"/>
              </a:rPr>
              <a:t>transitive functional dependency, we mean we have the following relationships in the table: A is functionally dependent on B, and B is functionally dependent on C. In this case, C is transitively dependent on A via B.</a:t>
            </a:r>
            <a:endParaRPr lang="en-US" sz="2500" dirty="0">
              <a:solidFill>
                <a:srgbClr val="3333FF"/>
              </a:solidFill>
              <a:latin typeface="Bookman Old Style" pitchFamily="18" charset="0"/>
            </a:endParaRPr>
          </a:p>
          <a:p>
            <a:endParaRPr lang="en-US" sz="2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785794"/>
            <a:ext cx="8543956" cy="5643602"/>
          </a:xfrm>
        </p:spPr>
        <p:txBody>
          <a:bodyPr>
            <a:normAutofit lnSpcReduction="10000"/>
          </a:bodyPr>
          <a:lstStyle/>
          <a:p>
            <a:pPr>
              <a:buNone/>
            </a:pPr>
            <a:r>
              <a:rPr lang="en-US" sz="3000" dirty="0" smtClean="0">
                <a:solidFill>
                  <a:srgbClr val="3333FF"/>
                </a:solidFill>
                <a:latin typeface="Copperplate Gothic Light" pitchFamily="34" charset="0"/>
              </a:rPr>
              <a:t>Example</a:t>
            </a:r>
          </a:p>
          <a:p>
            <a:pPr>
              <a:buNone/>
            </a:pPr>
            <a:endParaRPr lang="en-US" sz="3000" dirty="0">
              <a:solidFill>
                <a:srgbClr val="3333FF"/>
              </a:solidFill>
              <a:latin typeface="Copperplate Gothic Light" pitchFamily="34" charset="0"/>
            </a:endParaRPr>
          </a:p>
          <a:p>
            <a:pPr>
              <a:buNone/>
            </a:pPr>
            <a:endParaRPr lang="en-US" sz="3000" dirty="0" smtClean="0">
              <a:solidFill>
                <a:srgbClr val="3333FF"/>
              </a:solidFill>
              <a:latin typeface="Copperplate Gothic Light" pitchFamily="34" charset="0"/>
            </a:endParaRPr>
          </a:p>
          <a:p>
            <a:pPr>
              <a:buNone/>
            </a:pPr>
            <a:endParaRPr lang="en-US" sz="3000" dirty="0">
              <a:solidFill>
                <a:srgbClr val="3333FF"/>
              </a:solidFill>
              <a:latin typeface="Copperplate Gothic Light" pitchFamily="34" charset="0"/>
            </a:endParaRPr>
          </a:p>
          <a:p>
            <a:pPr>
              <a:buNone/>
            </a:pPr>
            <a:endParaRPr lang="en-US" sz="3000" dirty="0" smtClean="0">
              <a:solidFill>
                <a:srgbClr val="3333FF"/>
              </a:solidFill>
              <a:latin typeface="Copperplate Gothic Light" pitchFamily="34" charset="0"/>
            </a:endParaRPr>
          </a:p>
          <a:p>
            <a:pPr>
              <a:buNone/>
            </a:pPr>
            <a:endParaRPr lang="en-US" sz="3000" dirty="0">
              <a:solidFill>
                <a:srgbClr val="3333FF"/>
              </a:solidFill>
              <a:latin typeface="Copperplate Gothic Light" pitchFamily="34" charset="0"/>
            </a:endParaRPr>
          </a:p>
          <a:p>
            <a:pPr>
              <a:buClr>
                <a:srgbClr val="C00000"/>
              </a:buClr>
              <a:buFont typeface="Wingdings" pitchFamily="2" charset="2"/>
              <a:buChar char="ü"/>
            </a:pPr>
            <a:r>
              <a:rPr lang="en-IN" sz="2600" dirty="0">
                <a:solidFill>
                  <a:srgbClr val="3333FF"/>
                </a:solidFill>
                <a:latin typeface="Bookman Old Style" pitchFamily="18" charset="0"/>
              </a:rPr>
              <a:t>In the table able, [Book ID] determines [Genre ID], and [Genre ID] determines [Genre Type]. Therefore, [Book ID] determines [Genre Type] via [Genre ID] and we have transitive functional dependency, and this structure does not satisfy third normal form.</a:t>
            </a:r>
            <a:endParaRPr lang="en-US" sz="2600" dirty="0">
              <a:solidFill>
                <a:srgbClr val="3333FF"/>
              </a:solidFill>
              <a:latin typeface="Bookman Old Style" pitchFamily="18" charset="0"/>
            </a:endParaRPr>
          </a:p>
          <a:p>
            <a:pPr>
              <a:buNone/>
            </a:pPr>
            <a:endParaRPr lang="en-US" sz="3000" dirty="0">
              <a:solidFill>
                <a:srgbClr val="3333FF"/>
              </a:solidFill>
              <a:latin typeface="Copperplate Gothic Light" pitchFamily="34" charset="0"/>
            </a:endParaRPr>
          </a:p>
        </p:txBody>
      </p:sp>
      <p:sp>
        <p:nvSpPr>
          <p:cNvPr id="4" name="Title 1"/>
          <p:cNvSpPr>
            <a:spLocks noGrp="1"/>
          </p:cNvSpPr>
          <p:nvPr>
            <p:ph type="title"/>
          </p:nvPr>
        </p:nvSpPr>
        <p:spPr>
          <a:xfrm>
            <a:off x="0" y="0"/>
            <a:ext cx="8229600" cy="725470"/>
          </a:xfrm>
        </p:spPr>
        <p:txBody>
          <a:bodyPr>
            <a:normAutofit/>
          </a:bodyPr>
          <a:lstStyle/>
          <a:p>
            <a:pPr algn="l"/>
            <a:r>
              <a:rPr lang="en-IN" sz="3600" dirty="0">
                <a:solidFill>
                  <a:srgbClr val="FF0000"/>
                </a:solidFill>
                <a:latin typeface="Copperplate Gothic Light" pitchFamily="34" charset="0"/>
              </a:rPr>
              <a:t>3rd Normal Form </a:t>
            </a:r>
            <a:r>
              <a:rPr lang="en-IN" sz="3600" dirty="0" smtClean="0">
                <a:solidFill>
                  <a:srgbClr val="FF0000"/>
                </a:solidFill>
                <a:latin typeface="Copperplate Gothic Light" pitchFamily="34" charset="0"/>
              </a:rPr>
              <a:t>Definition</a:t>
            </a:r>
            <a:endParaRPr lang="en-US" sz="3600" dirty="0">
              <a:solidFill>
                <a:srgbClr val="FF0000"/>
              </a:solidFill>
              <a:latin typeface="Copperplate Gothic Light" pitchFamily="34" charset="0"/>
            </a:endParaRPr>
          </a:p>
        </p:txBody>
      </p:sp>
      <p:pic>
        <p:nvPicPr>
          <p:cNvPr id="5" name="Picture 4" descr="Example Not In Third Normal Form"/>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785918" y="1214422"/>
            <a:ext cx="4714908" cy="24288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2"/>
            <a:ext cx="8715436" cy="5643602"/>
          </a:xfrm>
        </p:spPr>
        <p:txBody>
          <a:bodyPr>
            <a:normAutofit/>
          </a:bodyPr>
          <a:lstStyle/>
          <a:p>
            <a:pPr>
              <a:buClr>
                <a:srgbClr val="C00000"/>
              </a:buClr>
              <a:buFont typeface="Wingdings" pitchFamily="2" charset="2"/>
              <a:buChar char="ü"/>
            </a:pPr>
            <a:r>
              <a:rPr lang="en-IN" sz="2200" dirty="0">
                <a:solidFill>
                  <a:srgbClr val="3333FF"/>
                </a:solidFill>
                <a:latin typeface="Bookman Old Style" pitchFamily="18" charset="0"/>
              </a:rPr>
              <a:t>To bring this table to third normal form, we split the table into two as follows</a:t>
            </a:r>
            <a:r>
              <a:rPr lang="en-IN" sz="2200" dirty="0" smtClean="0">
                <a:solidFill>
                  <a:srgbClr val="3333FF"/>
                </a:solidFill>
                <a:latin typeface="Bookman Old Style" pitchFamily="18" charset="0"/>
              </a:rPr>
              <a:t>:</a:t>
            </a:r>
          </a:p>
          <a:p>
            <a:pPr>
              <a:buClr>
                <a:srgbClr val="C00000"/>
              </a:buClr>
              <a:buFont typeface="Wingdings" pitchFamily="2" charset="2"/>
              <a:buChar char="ü"/>
            </a:pPr>
            <a:endParaRPr lang="en-IN" sz="2200" dirty="0">
              <a:solidFill>
                <a:srgbClr val="3333FF"/>
              </a:solidFill>
              <a:latin typeface="Bookman Old Style" pitchFamily="18" charset="0"/>
            </a:endParaRPr>
          </a:p>
          <a:p>
            <a:pPr>
              <a:buClr>
                <a:srgbClr val="C00000"/>
              </a:buClr>
              <a:buFont typeface="Wingdings" pitchFamily="2" charset="2"/>
              <a:buChar char="ü"/>
            </a:pPr>
            <a:endParaRPr lang="en-IN" sz="2200" dirty="0" smtClean="0">
              <a:solidFill>
                <a:srgbClr val="3333FF"/>
              </a:solidFill>
              <a:latin typeface="Bookman Old Style" pitchFamily="18" charset="0"/>
            </a:endParaRPr>
          </a:p>
          <a:p>
            <a:pPr>
              <a:buClr>
                <a:srgbClr val="C00000"/>
              </a:buClr>
              <a:buFont typeface="Wingdings" pitchFamily="2" charset="2"/>
              <a:buChar char="ü"/>
            </a:pPr>
            <a:endParaRPr lang="en-IN" sz="2200" dirty="0">
              <a:solidFill>
                <a:srgbClr val="3333FF"/>
              </a:solidFill>
              <a:latin typeface="Bookman Old Style" pitchFamily="18" charset="0"/>
            </a:endParaRPr>
          </a:p>
          <a:p>
            <a:pPr>
              <a:buClr>
                <a:srgbClr val="C00000"/>
              </a:buClr>
              <a:buFont typeface="Wingdings" pitchFamily="2" charset="2"/>
              <a:buChar char="ü"/>
            </a:pPr>
            <a:endParaRPr lang="en-IN" sz="2200" dirty="0" smtClean="0">
              <a:solidFill>
                <a:srgbClr val="3333FF"/>
              </a:solidFill>
              <a:latin typeface="Bookman Old Style" pitchFamily="18" charset="0"/>
            </a:endParaRPr>
          </a:p>
          <a:p>
            <a:pPr>
              <a:buClr>
                <a:srgbClr val="C00000"/>
              </a:buClr>
              <a:buFont typeface="Wingdings" pitchFamily="2" charset="2"/>
              <a:buChar char="ü"/>
            </a:pPr>
            <a:endParaRPr lang="en-IN" sz="2200" dirty="0">
              <a:solidFill>
                <a:srgbClr val="3333FF"/>
              </a:solidFill>
              <a:latin typeface="Bookman Old Style" pitchFamily="18" charset="0"/>
            </a:endParaRPr>
          </a:p>
          <a:p>
            <a:pPr>
              <a:buClr>
                <a:srgbClr val="C00000"/>
              </a:buClr>
              <a:buFont typeface="Wingdings" pitchFamily="2" charset="2"/>
              <a:buChar char="ü"/>
            </a:pPr>
            <a:endParaRPr lang="en-IN" sz="2200" dirty="0" smtClean="0">
              <a:solidFill>
                <a:srgbClr val="3333FF"/>
              </a:solidFill>
              <a:latin typeface="Bookman Old Style" pitchFamily="18" charset="0"/>
            </a:endParaRPr>
          </a:p>
          <a:p>
            <a:pPr>
              <a:buClr>
                <a:srgbClr val="C00000"/>
              </a:buClr>
              <a:buFont typeface="Wingdings" pitchFamily="2" charset="2"/>
              <a:buChar char="ü"/>
            </a:pPr>
            <a:endParaRPr lang="en-IN" sz="2200" dirty="0" smtClean="0">
              <a:solidFill>
                <a:srgbClr val="3333FF"/>
              </a:solidFill>
              <a:latin typeface="Bookman Old Style" pitchFamily="18" charset="0"/>
            </a:endParaRPr>
          </a:p>
          <a:p>
            <a:pPr>
              <a:buClr>
                <a:srgbClr val="C00000"/>
              </a:buClr>
              <a:buFont typeface="Wingdings" pitchFamily="2" charset="2"/>
              <a:buChar char="ü"/>
            </a:pPr>
            <a:r>
              <a:rPr lang="en-IN" sz="2200" dirty="0">
                <a:solidFill>
                  <a:srgbClr val="3333FF"/>
                </a:solidFill>
                <a:latin typeface="Bookman Old Style" pitchFamily="18" charset="0"/>
              </a:rPr>
              <a:t>Now all non-key attributes are fully functional dependent only on the primary key. </a:t>
            </a:r>
            <a:endParaRPr lang="en-IN" sz="2200" dirty="0" smtClean="0">
              <a:solidFill>
                <a:srgbClr val="3333FF"/>
              </a:solidFill>
              <a:latin typeface="Bookman Old Style" pitchFamily="18" charset="0"/>
            </a:endParaRPr>
          </a:p>
          <a:p>
            <a:pPr>
              <a:buClr>
                <a:srgbClr val="C00000"/>
              </a:buClr>
              <a:buFont typeface="Wingdings" pitchFamily="2" charset="2"/>
              <a:buChar char="ü"/>
            </a:pPr>
            <a:r>
              <a:rPr lang="en-IN" sz="2200" dirty="0" smtClean="0">
                <a:solidFill>
                  <a:srgbClr val="3333FF"/>
                </a:solidFill>
                <a:latin typeface="Bookman Old Style" pitchFamily="18" charset="0"/>
              </a:rPr>
              <a:t>In </a:t>
            </a:r>
            <a:r>
              <a:rPr lang="en-IN" sz="2200" dirty="0">
                <a:solidFill>
                  <a:srgbClr val="3333FF"/>
                </a:solidFill>
                <a:latin typeface="Bookman Old Style" pitchFamily="18" charset="0"/>
              </a:rPr>
              <a:t>[TABLE_BOOK], both [Genre ID] and [Price] are only dependent on [Book ID]. In [TABLE_GENRE], [Genre Type] is only dependent on [Genre ID].</a:t>
            </a:r>
            <a:endParaRPr lang="en-US" sz="2200" dirty="0">
              <a:solidFill>
                <a:srgbClr val="3333FF"/>
              </a:solidFill>
              <a:latin typeface="Bookman Old Style" pitchFamily="18" charset="0"/>
            </a:endParaRPr>
          </a:p>
          <a:p>
            <a:pPr>
              <a:buClr>
                <a:srgbClr val="C00000"/>
              </a:buClr>
              <a:buFont typeface="Wingdings" pitchFamily="2" charset="2"/>
              <a:buChar char="ü"/>
            </a:pPr>
            <a:endParaRPr lang="en-US" sz="2400" dirty="0">
              <a:solidFill>
                <a:srgbClr val="3333FF"/>
              </a:solidFill>
              <a:latin typeface="Bookman Old Style" pitchFamily="18" charset="0"/>
            </a:endParaRPr>
          </a:p>
          <a:p>
            <a:endParaRPr lang="en-US" sz="2400" dirty="0"/>
          </a:p>
        </p:txBody>
      </p:sp>
      <p:sp>
        <p:nvSpPr>
          <p:cNvPr id="4" name="Title 1"/>
          <p:cNvSpPr>
            <a:spLocks noGrp="1"/>
          </p:cNvSpPr>
          <p:nvPr>
            <p:ph type="title"/>
          </p:nvPr>
        </p:nvSpPr>
        <p:spPr>
          <a:xfrm>
            <a:off x="0" y="0"/>
            <a:ext cx="8229600" cy="725470"/>
          </a:xfrm>
        </p:spPr>
        <p:txBody>
          <a:bodyPr>
            <a:normAutofit/>
          </a:bodyPr>
          <a:lstStyle/>
          <a:p>
            <a:pPr algn="l"/>
            <a:r>
              <a:rPr lang="en-IN" sz="3600" dirty="0">
                <a:solidFill>
                  <a:srgbClr val="FF0000"/>
                </a:solidFill>
                <a:latin typeface="Copperplate Gothic Light" pitchFamily="34" charset="0"/>
              </a:rPr>
              <a:t>3rd Normal Form </a:t>
            </a:r>
            <a:r>
              <a:rPr lang="en-IN" sz="3600" dirty="0" smtClean="0">
                <a:solidFill>
                  <a:srgbClr val="FF0000"/>
                </a:solidFill>
                <a:latin typeface="Copperplate Gothic Light" pitchFamily="34" charset="0"/>
              </a:rPr>
              <a:t>Definition</a:t>
            </a:r>
            <a:endParaRPr lang="en-US" sz="3600" dirty="0">
              <a:solidFill>
                <a:srgbClr val="FF0000"/>
              </a:solidFill>
              <a:latin typeface="Copperplate Gothic Light" pitchFamily="34" charset="0"/>
            </a:endParaRPr>
          </a:p>
        </p:txBody>
      </p:sp>
      <p:pic>
        <p:nvPicPr>
          <p:cNvPr id="5" name="Picture 4" descr="3rd Normal Form Example"/>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785918" y="1857364"/>
            <a:ext cx="5929354" cy="20717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82594"/>
          </a:xfrm>
        </p:spPr>
        <p:txBody>
          <a:bodyPr>
            <a:noAutofit/>
          </a:bodyPr>
          <a:lstStyle/>
          <a:p>
            <a:pPr algn="l"/>
            <a:r>
              <a:rPr lang="en-IN" sz="3600" dirty="0">
                <a:solidFill>
                  <a:srgbClr val="FF0000"/>
                </a:solidFill>
                <a:latin typeface="Copperplate Gothic Light" pitchFamily="34" charset="0"/>
              </a:rPr>
              <a:t>The Boyce-</a:t>
            </a:r>
            <a:r>
              <a:rPr lang="en-IN" sz="3600" dirty="0" err="1">
                <a:solidFill>
                  <a:srgbClr val="FF0000"/>
                </a:solidFill>
                <a:latin typeface="Copperplate Gothic Light" pitchFamily="34" charset="0"/>
              </a:rPr>
              <a:t>Codd</a:t>
            </a:r>
            <a:r>
              <a:rPr lang="en-IN" sz="3600" dirty="0">
                <a:solidFill>
                  <a:srgbClr val="FF0000"/>
                </a:solidFill>
                <a:latin typeface="Copperplate Gothic Light" pitchFamily="34" charset="0"/>
              </a:rPr>
              <a:t> Normal </a:t>
            </a:r>
            <a:r>
              <a:rPr lang="en-IN" sz="3600" dirty="0" smtClean="0">
                <a:solidFill>
                  <a:srgbClr val="FF0000"/>
                </a:solidFill>
                <a:latin typeface="Copperplate Gothic Light" pitchFamily="34" charset="0"/>
              </a:rPr>
              <a:t>Form</a:t>
            </a:r>
            <a:endParaRPr lang="en-US" sz="3600" dirty="0">
              <a:solidFill>
                <a:srgbClr val="FF0000"/>
              </a:solidFill>
              <a:latin typeface="Copperplate Gothic Light" pitchFamily="34" charset="0"/>
            </a:endParaRPr>
          </a:p>
        </p:txBody>
      </p:sp>
      <p:sp>
        <p:nvSpPr>
          <p:cNvPr id="3" name="Content Placeholder 2"/>
          <p:cNvSpPr>
            <a:spLocks noGrp="1"/>
          </p:cNvSpPr>
          <p:nvPr>
            <p:ph idx="1"/>
          </p:nvPr>
        </p:nvSpPr>
        <p:spPr>
          <a:xfrm>
            <a:off x="285720" y="1071546"/>
            <a:ext cx="8858280" cy="5500726"/>
          </a:xfrm>
        </p:spPr>
        <p:txBody>
          <a:bodyPr>
            <a:normAutofit/>
          </a:bodyPr>
          <a:lstStyle/>
          <a:p>
            <a:pPr>
              <a:buClr>
                <a:srgbClr val="C00000"/>
              </a:buClr>
              <a:buFont typeface="Wingdings" pitchFamily="2" charset="2"/>
              <a:buChar char="ü"/>
            </a:pPr>
            <a:r>
              <a:rPr lang="en-IN" sz="2800" dirty="0">
                <a:solidFill>
                  <a:srgbClr val="3333FF"/>
                </a:solidFill>
                <a:latin typeface="Bookman Old Style" pitchFamily="18" charset="0"/>
              </a:rPr>
              <a:t>A relational schema R is considered to be in Boyce–</a:t>
            </a:r>
            <a:r>
              <a:rPr lang="en-IN" sz="2800" dirty="0" err="1">
                <a:solidFill>
                  <a:srgbClr val="3333FF"/>
                </a:solidFill>
                <a:latin typeface="Bookman Old Style" pitchFamily="18" charset="0"/>
              </a:rPr>
              <a:t>Codd</a:t>
            </a:r>
            <a:r>
              <a:rPr lang="en-IN" sz="2800" dirty="0">
                <a:solidFill>
                  <a:srgbClr val="3333FF"/>
                </a:solidFill>
                <a:latin typeface="Bookman Old Style" pitchFamily="18" charset="0"/>
              </a:rPr>
              <a:t> normal form (BCNF) if, for every one of its dependencies X → Y, one of the following conditions holds true:</a:t>
            </a:r>
            <a:endParaRPr lang="en-US" sz="2800" dirty="0">
              <a:solidFill>
                <a:srgbClr val="3333FF"/>
              </a:solidFill>
              <a:latin typeface="Bookman Old Style" pitchFamily="18" charset="0"/>
            </a:endParaRPr>
          </a:p>
          <a:p>
            <a:pPr lvl="1">
              <a:buClr>
                <a:srgbClr val="C00000"/>
              </a:buClr>
              <a:buFont typeface="Wingdings" pitchFamily="2" charset="2"/>
              <a:buChar char="ü"/>
            </a:pPr>
            <a:r>
              <a:rPr lang="en-IN" dirty="0">
                <a:solidFill>
                  <a:srgbClr val="3333FF"/>
                </a:solidFill>
                <a:latin typeface="Bookman Old Style" pitchFamily="18" charset="0"/>
              </a:rPr>
              <a:t>X → Y is a trivial functional dependency (i.e., Y is a subset of X)</a:t>
            </a:r>
            <a:endParaRPr lang="en-US" dirty="0">
              <a:solidFill>
                <a:srgbClr val="3333FF"/>
              </a:solidFill>
              <a:latin typeface="Bookman Old Style" pitchFamily="18" charset="0"/>
            </a:endParaRPr>
          </a:p>
          <a:p>
            <a:pPr lvl="1">
              <a:buClr>
                <a:srgbClr val="C00000"/>
              </a:buClr>
              <a:buFont typeface="Wingdings" pitchFamily="2" charset="2"/>
              <a:buChar char="ü"/>
            </a:pPr>
            <a:r>
              <a:rPr lang="en-IN" dirty="0">
                <a:solidFill>
                  <a:srgbClr val="3333FF"/>
                </a:solidFill>
                <a:latin typeface="Bookman Old Style" pitchFamily="18" charset="0"/>
              </a:rPr>
              <a:t>X is a </a:t>
            </a:r>
            <a:r>
              <a:rPr lang="en-IN" dirty="0" err="1" smtClean="0">
                <a:solidFill>
                  <a:srgbClr val="3333FF"/>
                </a:solidFill>
                <a:latin typeface="Bookman Old Style" pitchFamily="18" charset="0"/>
              </a:rPr>
              <a:t>superkey</a:t>
            </a:r>
            <a:r>
              <a:rPr lang="en-IN" dirty="0" smtClean="0">
                <a:solidFill>
                  <a:srgbClr val="3333FF"/>
                </a:solidFill>
                <a:latin typeface="Bookman Old Style" pitchFamily="18" charset="0"/>
              </a:rPr>
              <a:t> for </a:t>
            </a:r>
            <a:r>
              <a:rPr lang="en-IN" dirty="0">
                <a:solidFill>
                  <a:srgbClr val="3333FF"/>
                </a:solidFill>
                <a:latin typeface="Bookman Old Style" pitchFamily="18" charset="0"/>
              </a:rPr>
              <a:t>schema R</a:t>
            </a:r>
            <a:endParaRPr lang="en-US" dirty="0">
              <a:solidFill>
                <a:srgbClr val="3333FF"/>
              </a:solidFill>
              <a:latin typeface="Bookman Old Style" pitchFamily="18" charset="0"/>
            </a:endParaRPr>
          </a:p>
          <a:p>
            <a:pPr>
              <a:buClr>
                <a:srgbClr val="C00000"/>
              </a:buClr>
              <a:buFont typeface="Wingdings" pitchFamily="2" charset="2"/>
              <a:buChar char="ü"/>
            </a:pPr>
            <a:r>
              <a:rPr lang="en-IN" sz="2800" dirty="0">
                <a:solidFill>
                  <a:srgbClr val="3333FF"/>
                </a:solidFill>
                <a:latin typeface="Bookman Old Style" pitchFamily="18" charset="0"/>
              </a:rPr>
              <a:t>Informally the Boyce-</a:t>
            </a:r>
            <a:r>
              <a:rPr lang="en-IN" sz="2800" dirty="0" err="1">
                <a:solidFill>
                  <a:srgbClr val="3333FF"/>
                </a:solidFill>
                <a:latin typeface="Bookman Old Style" pitchFamily="18" charset="0"/>
              </a:rPr>
              <a:t>Codd</a:t>
            </a:r>
            <a:r>
              <a:rPr lang="en-IN" sz="2800" dirty="0">
                <a:solidFill>
                  <a:srgbClr val="3333FF"/>
                </a:solidFill>
                <a:latin typeface="Bookman Old Style" pitchFamily="18" charset="0"/>
              </a:rPr>
              <a:t> normal form is expressed as “Each attribute must represent a fact about the key, the whole key, and nothing but the key.”</a:t>
            </a:r>
            <a:endParaRPr lang="en-US" sz="2800" dirty="0">
              <a:solidFill>
                <a:srgbClr val="3333FF"/>
              </a:solidFill>
              <a:latin typeface="Bookman Old Style"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2"/>
            <a:ext cx="8472518" cy="5643602"/>
          </a:xfrm>
        </p:spPr>
        <p:txBody>
          <a:bodyPr>
            <a:normAutofit fontScale="77500" lnSpcReduction="20000"/>
          </a:bodyPr>
          <a:lstStyle/>
          <a:p>
            <a:pPr>
              <a:buNone/>
            </a:pPr>
            <a:r>
              <a:rPr lang="en-IN" dirty="0" smtClean="0">
                <a:solidFill>
                  <a:srgbClr val="3333FF"/>
                </a:solidFill>
                <a:latin typeface="Copperplate Gothic Light" pitchFamily="34" charset="0"/>
              </a:rPr>
              <a:t>Example</a:t>
            </a:r>
          </a:p>
          <a:p>
            <a:pPr>
              <a:buClr>
                <a:srgbClr val="C00000"/>
              </a:buClr>
              <a:buFont typeface="Wingdings" pitchFamily="2" charset="2"/>
              <a:buChar char="ü"/>
            </a:pPr>
            <a:r>
              <a:rPr lang="en-IN" sz="2400" dirty="0">
                <a:solidFill>
                  <a:srgbClr val="3333FF"/>
                </a:solidFill>
                <a:latin typeface="Bookman Old Style" pitchFamily="18" charset="0"/>
              </a:rPr>
              <a:t>Let’s take a look at this table, with some typical data. The table is not in BCNF</a:t>
            </a:r>
            <a:r>
              <a:rPr lang="en-IN" sz="2400" dirty="0" smtClean="0">
                <a:solidFill>
                  <a:srgbClr val="3333FF"/>
                </a:solidFill>
                <a:latin typeface="Bookman Old Style" pitchFamily="18" charset="0"/>
              </a:rPr>
              <a:t>.</a:t>
            </a: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r>
              <a:rPr lang="en-IN" sz="2400" dirty="0">
                <a:solidFill>
                  <a:srgbClr val="3333FF"/>
                </a:solidFill>
                <a:latin typeface="Bookman Old Style" pitchFamily="18" charset="0"/>
              </a:rPr>
              <a:t>The nontrivial functional dependencies in the table are:</a:t>
            </a:r>
            <a:endParaRPr lang="en-US" sz="2400" dirty="0">
              <a:solidFill>
                <a:srgbClr val="3333FF"/>
              </a:solidFill>
              <a:latin typeface="Bookman Old Style" pitchFamily="18" charset="0"/>
            </a:endParaRPr>
          </a:p>
          <a:p>
            <a:pPr lvl="1">
              <a:buClr>
                <a:srgbClr val="C00000"/>
              </a:buClr>
              <a:buFont typeface="Wingdings" pitchFamily="2" charset="2"/>
              <a:buChar char="ü"/>
            </a:pPr>
            <a:r>
              <a:rPr lang="en-IN" sz="2000" dirty="0">
                <a:solidFill>
                  <a:srgbClr val="3333FF"/>
                </a:solidFill>
                <a:latin typeface="Bookman Old Style" pitchFamily="18" charset="0"/>
              </a:rPr>
              <a:t>author </a:t>
            </a:r>
            <a:r>
              <a:rPr lang="en-IN" sz="2000" dirty="0">
                <a:solidFill>
                  <a:srgbClr val="3333FF"/>
                </a:solidFill>
                <a:latin typeface="Bookman Old Style" pitchFamily="18" charset="0"/>
                <a:sym typeface="Wingdings"/>
              </a:rPr>
              <a:t></a:t>
            </a:r>
            <a:r>
              <a:rPr lang="en-IN" sz="2000" dirty="0">
                <a:solidFill>
                  <a:srgbClr val="3333FF"/>
                </a:solidFill>
                <a:latin typeface="Bookman Old Style" pitchFamily="18" charset="0"/>
              </a:rPr>
              <a:t> nationality</a:t>
            </a:r>
            <a:endParaRPr lang="en-US" sz="2000" dirty="0">
              <a:solidFill>
                <a:srgbClr val="3333FF"/>
              </a:solidFill>
              <a:latin typeface="Bookman Old Style" pitchFamily="18" charset="0"/>
            </a:endParaRPr>
          </a:p>
          <a:p>
            <a:pPr lvl="1">
              <a:buClr>
                <a:srgbClr val="C00000"/>
              </a:buClr>
              <a:buFont typeface="Wingdings" pitchFamily="2" charset="2"/>
              <a:buChar char="ü"/>
            </a:pPr>
            <a:r>
              <a:rPr lang="en-IN" sz="2000" dirty="0">
                <a:solidFill>
                  <a:srgbClr val="3333FF"/>
                </a:solidFill>
                <a:latin typeface="Bookman Old Style" pitchFamily="18" charset="0"/>
              </a:rPr>
              <a:t>book title </a:t>
            </a:r>
            <a:r>
              <a:rPr lang="en-IN" sz="2000" dirty="0">
                <a:solidFill>
                  <a:srgbClr val="3333FF"/>
                </a:solidFill>
                <a:latin typeface="Bookman Old Style" pitchFamily="18" charset="0"/>
                <a:sym typeface="Wingdings"/>
              </a:rPr>
              <a:t></a:t>
            </a:r>
            <a:r>
              <a:rPr lang="en-IN" sz="2000" dirty="0">
                <a:solidFill>
                  <a:srgbClr val="3333FF"/>
                </a:solidFill>
                <a:latin typeface="Bookman Old Style" pitchFamily="18" charset="0"/>
              </a:rPr>
              <a:t> genre, number of </a:t>
            </a:r>
            <a:r>
              <a:rPr lang="en-IN" sz="2000" dirty="0" smtClean="0">
                <a:solidFill>
                  <a:srgbClr val="3333FF"/>
                </a:solidFill>
                <a:latin typeface="Bookman Old Style" pitchFamily="18" charset="0"/>
              </a:rPr>
              <a:t>pages</a:t>
            </a:r>
          </a:p>
          <a:p>
            <a:pPr>
              <a:buClr>
                <a:srgbClr val="C00000"/>
              </a:buClr>
              <a:buFont typeface="Wingdings" pitchFamily="2" charset="2"/>
              <a:buChar char="ü"/>
            </a:pPr>
            <a:r>
              <a:rPr lang="en-IN" sz="2400" dirty="0">
                <a:solidFill>
                  <a:srgbClr val="3333FF"/>
                </a:solidFill>
                <a:latin typeface="Bookman Old Style" pitchFamily="18" charset="0"/>
              </a:rPr>
              <a:t>We can easily see that the only key is the set {author, book title}.</a:t>
            </a:r>
            <a:endParaRPr lang="en-US" sz="2400" dirty="0">
              <a:solidFill>
                <a:srgbClr val="3333FF"/>
              </a:solidFill>
              <a:latin typeface="Bookman Old Style" pitchFamily="18" charset="0"/>
            </a:endParaRPr>
          </a:p>
          <a:p>
            <a:pPr>
              <a:buClr>
                <a:srgbClr val="C00000"/>
              </a:buClr>
              <a:buFont typeface="Wingdings" pitchFamily="2" charset="2"/>
              <a:buChar char="ü"/>
            </a:pPr>
            <a:endParaRPr lang="en-US" sz="2800" dirty="0"/>
          </a:p>
          <a:p>
            <a:pPr>
              <a:buClr>
                <a:srgbClr val="C00000"/>
              </a:buClr>
              <a:buFont typeface="Wingdings" pitchFamily="2" charset="2"/>
              <a:buChar char="ü"/>
            </a:pPr>
            <a:endParaRPr lang="en-US" sz="2600" dirty="0">
              <a:solidFill>
                <a:srgbClr val="3333FF"/>
              </a:solidFill>
              <a:latin typeface="Bookman Old Style" pitchFamily="18" charset="0"/>
            </a:endParaRPr>
          </a:p>
          <a:p>
            <a:pPr>
              <a:buNone/>
            </a:pPr>
            <a:endParaRPr lang="en-US" dirty="0">
              <a:solidFill>
                <a:srgbClr val="3333FF"/>
              </a:solidFill>
              <a:latin typeface="Copperplate Gothic Light" pitchFamily="34" charset="0"/>
            </a:endParaRPr>
          </a:p>
          <a:p>
            <a:pPr>
              <a:buNone/>
            </a:pPr>
            <a:endParaRPr lang="en-US" dirty="0"/>
          </a:p>
        </p:txBody>
      </p:sp>
      <p:sp>
        <p:nvSpPr>
          <p:cNvPr id="5" name="Title 1"/>
          <p:cNvSpPr>
            <a:spLocks noGrp="1"/>
          </p:cNvSpPr>
          <p:nvPr>
            <p:ph type="title"/>
          </p:nvPr>
        </p:nvSpPr>
        <p:spPr>
          <a:xfrm>
            <a:off x="0" y="0"/>
            <a:ext cx="8229600" cy="582594"/>
          </a:xfrm>
        </p:spPr>
        <p:txBody>
          <a:bodyPr>
            <a:noAutofit/>
          </a:bodyPr>
          <a:lstStyle/>
          <a:p>
            <a:pPr algn="l"/>
            <a:r>
              <a:rPr lang="en-IN" sz="3600" dirty="0">
                <a:solidFill>
                  <a:srgbClr val="FF0000"/>
                </a:solidFill>
                <a:latin typeface="Copperplate Gothic Light" pitchFamily="34" charset="0"/>
              </a:rPr>
              <a:t>The Boyce-</a:t>
            </a:r>
            <a:r>
              <a:rPr lang="en-IN" sz="3600" dirty="0" err="1">
                <a:solidFill>
                  <a:srgbClr val="FF0000"/>
                </a:solidFill>
                <a:latin typeface="Copperplate Gothic Light" pitchFamily="34" charset="0"/>
              </a:rPr>
              <a:t>Codd</a:t>
            </a:r>
            <a:r>
              <a:rPr lang="en-IN" sz="3600" dirty="0">
                <a:solidFill>
                  <a:srgbClr val="FF0000"/>
                </a:solidFill>
                <a:latin typeface="Copperplate Gothic Light" pitchFamily="34" charset="0"/>
              </a:rPr>
              <a:t> Normal </a:t>
            </a:r>
            <a:r>
              <a:rPr lang="en-IN" sz="3600" dirty="0" smtClean="0">
                <a:solidFill>
                  <a:srgbClr val="FF0000"/>
                </a:solidFill>
                <a:latin typeface="Copperplate Gothic Light" pitchFamily="34" charset="0"/>
              </a:rPr>
              <a:t>Form</a:t>
            </a:r>
            <a:endParaRPr lang="en-US" sz="3600" dirty="0">
              <a:solidFill>
                <a:srgbClr val="FF0000"/>
              </a:solidFill>
              <a:latin typeface="Copperplate Gothic Light" pitchFamily="34" charset="0"/>
            </a:endParaRPr>
          </a:p>
        </p:txBody>
      </p:sp>
      <p:graphicFrame>
        <p:nvGraphicFramePr>
          <p:cNvPr id="6" name="Table 5"/>
          <p:cNvGraphicFramePr>
            <a:graphicFrameLocks noGrp="1"/>
          </p:cNvGraphicFramePr>
          <p:nvPr/>
        </p:nvGraphicFramePr>
        <p:xfrm>
          <a:off x="1071538" y="1928802"/>
          <a:ext cx="7358115" cy="2613395"/>
        </p:xfrm>
        <a:graphic>
          <a:graphicData uri="http://schemas.openxmlformats.org/drawingml/2006/table">
            <a:tbl>
              <a:tblPr firstRow="1" bandRow="1">
                <a:tableStyleId>{5940675A-B579-460E-94D1-54222C63F5DA}</a:tableStyleId>
              </a:tblPr>
              <a:tblGrid>
                <a:gridCol w="1471623"/>
                <a:gridCol w="1471623"/>
                <a:gridCol w="1471623"/>
                <a:gridCol w="1471623"/>
                <a:gridCol w="1471623"/>
              </a:tblGrid>
              <a:tr h="340559">
                <a:tc>
                  <a:txBody>
                    <a:bodyPr/>
                    <a:lstStyle/>
                    <a:p>
                      <a:pPr>
                        <a:lnSpc>
                          <a:spcPct val="115000"/>
                        </a:lnSpc>
                        <a:spcAft>
                          <a:spcPts val="0"/>
                        </a:spcAft>
                      </a:pPr>
                      <a:r>
                        <a:rPr lang="en-IN" sz="1200" dirty="0">
                          <a:latin typeface="Bookman Old Style" pitchFamily="18" charset="0"/>
                          <a:ea typeface="Calibri"/>
                          <a:cs typeface="Times New Roman"/>
                        </a:rPr>
                        <a:t>Author</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Nationality</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dirty="0">
                          <a:latin typeface="Bookman Old Style" pitchFamily="18" charset="0"/>
                          <a:ea typeface="Calibri"/>
                          <a:cs typeface="Times New Roman"/>
                        </a:rPr>
                        <a:t>Book title</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Genre</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No of pages</a:t>
                      </a:r>
                      <a:endParaRPr lang="en-US" sz="1100">
                        <a:latin typeface="Bookman Old Style" pitchFamily="18" charset="0"/>
                        <a:ea typeface="Calibri"/>
                        <a:cs typeface="Times New Roman"/>
                      </a:endParaRPr>
                    </a:p>
                  </a:txBody>
                  <a:tcPr marL="68580" marR="68580" marT="0" marB="0" anchor="ctr"/>
                </a:tc>
              </a:tr>
              <a:tr h="388752">
                <a:tc>
                  <a:txBody>
                    <a:bodyPr/>
                    <a:lstStyle/>
                    <a:p>
                      <a:pPr>
                        <a:lnSpc>
                          <a:spcPct val="115000"/>
                        </a:lnSpc>
                        <a:spcAft>
                          <a:spcPts val="0"/>
                        </a:spcAft>
                      </a:pPr>
                      <a:r>
                        <a:rPr lang="en-IN" sz="1200" dirty="0">
                          <a:latin typeface="Bookman Old Style" pitchFamily="18" charset="0"/>
                          <a:ea typeface="Calibri"/>
                          <a:cs typeface="Times New Roman"/>
                        </a:rPr>
                        <a:t>William Shakespeare</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dirty="0">
                          <a:latin typeface="Bookman Old Style" pitchFamily="18" charset="0"/>
                          <a:ea typeface="Calibri"/>
                          <a:cs typeface="Times New Roman"/>
                        </a:rPr>
                        <a:t>English</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The Comedy of Errors</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Comedy</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100</a:t>
                      </a:r>
                      <a:endParaRPr lang="en-US" sz="1100">
                        <a:latin typeface="Bookman Old Style" pitchFamily="18" charset="0"/>
                        <a:ea typeface="Calibri"/>
                        <a:cs typeface="Times New Roman"/>
                      </a:endParaRPr>
                    </a:p>
                  </a:txBody>
                  <a:tcPr marL="68580" marR="68580" marT="0" marB="0" anchor="ctr"/>
                </a:tc>
              </a:tr>
              <a:tr h="590340">
                <a:tc>
                  <a:txBody>
                    <a:bodyPr/>
                    <a:lstStyle/>
                    <a:p>
                      <a:pPr>
                        <a:lnSpc>
                          <a:spcPct val="115000"/>
                        </a:lnSpc>
                        <a:spcAft>
                          <a:spcPts val="0"/>
                        </a:spcAft>
                      </a:pPr>
                      <a:r>
                        <a:rPr lang="en-IN" sz="1200">
                          <a:latin typeface="Bookman Old Style" pitchFamily="18" charset="0"/>
                          <a:ea typeface="Calibri"/>
                          <a:cs typeface="Times New Roman"/>
                        </a:rPr>
                        <a:t>Markus Winand</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dirty="0">
                          <a:latin typeface="Bookman Old Style" pitchFamily="18" charset="0"/>
                          <a:ea typeface="Calibri"/>
                          <a:cs typeface="Times New Roman"/>
                        </a:rPr>
                        <a:t>Austrian</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dirty="0">
                          <a:latin typeface="Bookman Old Style" pitchFamily="18" charset="0"/>
                          <a:ea typeface="Calibri"/>
                          <a:cs typeface="Times New Roman"/>
                        </a:rPr>
                        <a:t>SQL Performance Explained</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Textbook</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200</a:t>
                      </a:r>
                      <a:endParaRPr lang="en-US" sz="1100">
                        <a:latin typeface="Bookman Old Style" pitchFamily="18" charset="0"/>
                        <a:ea typeface="Calibri"/>
                        <a:cs typeface="Times New Roman"/>
                      </a:endParaRPr>
                    </a:p>
                  </a:txBody>
                  <a:tcPr marL="68580" marR="68580" marT="0" marB="0" anchor="ctr"/>
                </a:tc>
              </a:tr>
              <a:tr h="590340">
                <a:tc>
                  <a:txBody>
                    <a:bodyPr/>
                    <a:lstStyle/>
                    <a:p>
                      <a:pPr>
                        <a:lnSpc>
                          <a:spcPct val="115000"/>
                        </a:lnSpc>
                        <a:spcAft>
                          <a:spcPts val="0"/>
                        </a:spcAft>
                      </a:pPr>
                      <a:r>
                        <a:rPr lang="en-IN" sz="1200" dirty="0">
                          <a:latin typeface="Bookman Old Style" pitchFamily="18" charset="0"/>
                          <a:ea typeface="Calibri"/>
                          <a:cs typeface="Times New Roman"/>
                        </a:rPr>
                        <a:t>Jeffrey </a:t>
                      </a:r>
                      <a:r>
                        <a:rPr lang="en-IN" sz="1200" dirty="0" err="1">
                          <a:latin typeface="Bookman Old Style" pitchFamily="18" charset="0"/>
                          <a:ea typeface="Calibri"/>
                          <a:cs typeface="Times New Roman"/>
                        </a:rPr>
                        <a:t>Ullman</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American</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dirty="0">
                          <a:latin typeface="Bookman Old Style" pitchFamily="18" charset="0"/>
                          <a:ea typeface="Calibri"/>
                          <a:cs typeface="Times New Roman"/>
                        </a:rPr>
                        <a:t>A First Course in Database Systems</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dirty="0">
                          <a:latin typeface="Bookman Old Style" pitchFamily="18" charset="0"/>
                          <a:ea typeface="Calibri"/>
                          <a:cs typeface="Times New Roman"/>
                        </a:rPr>
                        <a:t>Textbook</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500</a:t>
                      </a:r>
                      <a:endParaRPr lang="en-US" sz="1100">
                        <a:latin typeface="Bookman Old Style" pitchFamily="18" charset="0"/>
                        <a:ea typeface="Calibri"/>
                        <a:cs typeface="Times New Roman"/>
                      </a:endParaRPr>
                    </a:p>
                  </a:txBody>
                  <a:tcPr marL="68580" marR="68580" marT="0" marB="0" anchor="ctr"/>
                </a:tc>
              </a:tr>
              <a:tr h="590340">
                <a:tc>
                  <a:txBody>
                    <a:bodyPr/>
                    <a:lstStyle/>
                    <a:p>
                      <a:pPr>
                        <a:lnSpc>
                          <a:spcPct val="115000"/>
                        </a:lnSpc>
                        <a:spcAft>
                          <a:spcPts val="0"/>
                        </a:spcAft>
                      </a:pPr>
                      <a:r>
                        <a:rPr lang="en-IN" sz="1200">
                          <a:latin typeface="Bookman Old Style" pitchFamily="18" charset="0"/>
                          <a:ea typeface="Calibri"/>
                          <a:cs typeface="Times New Roman"/>
                        </a:rPr>
                        <a:t>Jennifer Widom</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American</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a:latin typeface="Bookman Old Style" pitchFamily="18" charset="0"/>
                          <a:ea typeface="Calibri"/>
                          <a:cs typeface="Times New Roman"/>
                        </a:rPr>
                        <a:t>A First Course in Database Systems</a:t>
                      </a:r>
                      <a:endParaRPr lang="en-US" sz="110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dirty="0">
                          <a:latin typeface="Bookman Old Style" pitchFamily="18" charset="0"/>
                          <a:ea typeface="Calibri"/>
                          <a:cs typeface="Times New Roman"/>
                        </a:rPr>
                        <a:t>Textbook</a:t>
                      </a:r>
                      <a:endParaRPr lang="en-US" sz="1100" dirty="0">
                        <a:latin typeface="Bookman Old Style" pitchFamily="18" charset="0"/>
                        <a:ea typeface="Calibri"/>
                        <a:cs typeface="Times New Roman"/>
                      </a:endParaRPr>
                    </a:p>
                  </a:txBody>
                  <a:tcPr marL="68580" marR="68580" marT="0" marB="0" anchor="ctr"/>
                </a:tc>
                <a:tc>
                  <a:txBody>
                    <a:bodyPr/>
                    <a:lstStyle/>
                    <a:p>
                      <a:pPr>
                        <a:lnSpc>
                          <a:spcPct val="115000"/>
                        </a:lnSpc>
                        <a:spcAft>
                          <a:spcPts val="0"/>
                        </a:spcAft>
                      </a:pPr>
                      <a:r>
                        <a:rPr lang="en-IN" sz="1200" dirty="0">
                          <a:latin typeface="Bookman Old Style" pitchFamily="18" charset="0"/>
                          <a:ea typeface="Calibri"/>
                          <a:cs typeface="Times New Roman"/>
                        </a:rPr>
                        <a:t>500</a:t>
                      </a:r>
                      <a:endParaRPr lang="en-US" sz="1100" dirty="0">
                        <a:latin typeface="Bookman Old Style" pitchFamily="18" charset="0"/>
                        <a:ea typeface="Calibri"/>
                        <a:cs typeface="Times New Roman"/>
                      </a:endParaRPr>
                    </a:p>
                  </a:txBody>
                  <a:tcPr marL="68580" marR="68580" marT="0"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2"/>
            <a:ext cx="8472518" cy="5268931"/>
          </a:xfrm>
        </p:spPr>
        <p:txBody>
          <a:bodyPr/>
          <a:lstStyle/>
          <a:p>
            <a:pPr>
              <a:buClr>
                <a:srgbClr val="C00000"/>
              </a:buClr>
              <a:buFont typeface="Wingdings" pitchFamily="2" charset="2"/>
              <a:buChar char="ü"/>
            </a:pPr>
            <a:r>
              <a:rPr lang="en-IN" sz="2600" dirty="0">
                <a:solidFill>
                  <a:srgbClr val="3333FF"/>
                </a:solidFill>
                <a:latin typeface="Bookman Old Style" pitchFamily="18" charset="0"/>
              </a:rPr>
              <a:t>The same data can be stored in a BCNF schema. However, this time we would need three tables.</a:t>
            </a:r>
            <a:endParaRPr lang="en-US" sz="2600" dirty="0">
              <a:solidFill>
                <a:srgbClr val="3333FF"/>
              </a:solidFill>
              <a:latin typeface="Bookman Old Style" pitchFamily="18" charset="0"/>
            </a:endParaRPr>
          </a:p>
          <a:p>
            <a:endParaRPr lang="en-US" dirty="0"/>
          </a:p>
        </p:txBody>
      </p:sp>
      <p:sp>
        <p:nvSpPr>
          <p:cNvPr id="4" name="Title 1"/>
          <p:cNvSpPr>
            <a:spLocks noGrp="1"/>
          </p:cNvSpPr>
          <p:nvPr>
            <p:ph type="title"/>
          </p:nvPr>
        </p:nvSpPr>
        <p:spPr>
          <a:xfrm>
            <a:off x="0" y="0"/>
            <a:ext cx="8229600" cy="582594"/>
          </a:xfrm>
        </p:spPr>
        <p:txBody>
          <a:bodyPr>
            <a:noAutofit/>
          </a:bodyPr>
          <a:lstStyle/>
          <a:p>
            <a:pPr algn="l"/>
            <a:r>
              <a:rPr lang="en-IN" sz="3600" dirty="0">
                <a:solidFill>
                  <a:srgbClr val="FF0000"/>
                </a:solidFill>
                <a:latin typeface="Copperplate Gothic Light" pitchFamily="34" charset="0"/>
              </a:rPr>
              <a:t>The Boyce-</a:t>
            </a:r>
            <a:r>
              <a:rPr lang="en-IN" sz="3600" dirty="0" err="1">
                <a:solidFill>
                  <a:srgbClr val="FF0000"/>
                </a:solidFill>
                <a:latin typeface="Copperplate Gothic Light" pitchFamily="34" charset="0"/>
              </a:rPr>
              <a:t>Codd</a:t>
            </a:r>
            <a:r>
              <a:rPr lang="en-IN" sz="3600" dirty="0">
                <a:solidFill>
                  <a:srgbClr val="FF0000"/>
                </a:solidFill>
                <a:latin typeface="Copperplate Gothic Light" pitchFamily="34" charset="0"/>
              </a:rPr>
              <a:t> Normal </a:t>
            </a:r>
            <a:r>
              <a:rPr lang="en-IN" sz="3600" dirty="0" smtClean="0">
                <a:solidFill>
                  <a:srgbClr val="FF0000"/>
                </a:solidFill>
                <a:latin typeface="Copperplate Gothic Light" pitchFamily="34" charset="0"/>
              </a:rPr>
              <a:t>Form</a:t>
            </a:r>
            <a:endParaRPr lang="en-US" sz="3600" dirty="0">
              <a:solidFill>
                <a:srgbClr val="FF0000"/>
              </a:solidFill>
              <a:latin typeface="Copperplate Gothic Light" pitchFamily="34" charset="0"/>
            </a:endParaRPr>
          </a:p>
        </p:txBody>
      </p:sp>
      <p:graphicFrame>
        <p:nvGraphicFramePr>
          <p:cNvPr id="5" name="Table 4"/>
          <p:cNvGraphicFramePr>
            <a:graphicFrameLocks noGrp="1"/>
          </p:cNvGraphicFramePr>
          <p:nvPr/>
        </p:nvGraphicFramePr>
        <p:xfrm>
          <a:off x="2071670" y="1928802"/>
          <a:ext cx="2714645" cy="1299534"/>
        </p:xfrm>
        <a:graphic>
          <a:graphicData uri="http://schemas.openxmlformats.org/drawingml/2006/table">
            <a:tbl>
              <a:tblPr firstRow="1" bandRow="1">
                <a:tableStyleId>{5940675A-B579-460E-94D1-54222C63F5DA}</a:tableStyleId>
              </a:tblPr>
              <a:tblGrid>
                <a:gridCol w="1500198"/>
                <a:gridCol w="1214447"/>
              </a:tblGrid>
              <a:tr h="214314">
                <a:tc>
                  <a:txBody>
                    <a:bodyPr/>
                    <a:lstStyle/>
                    <a:p>
                      <a:pPr>
                        <a:lnSpc>
                          <a:spcPct val="115000"/>
                        </a:lnSpc>
                        <a:spcAft>
                          <a:spcPts val="0"/>
                        </a:spcAft>
                      </a:pPr>
                      <a:r>
                        <a:rPr lang="en-IN" sz="1200" dirty="0">
                          <a:latin typeface="Times New Roman"/>
                          <a:ea typeface="Calibri"/>
                          <a:cs typeface="Times New Roman"/>
                        </a:rPr>
                        <a:t>Author</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IN" sz="1200">
                          <a:latin typeface="Times New Roman"/>
                          <a:ea typeface="Calibri"/>
                          <a:cs typeface="Times New Roman"/>
                        </a:rPr>
                        <a:t>Nationality</a:t>
                      </a:r>
                      <a:endParaRPr lang="en-US" sz="1100">
                        <a:latin typeface="Calibri"/>
                        <a:ea typeface="Calibri"/>
                        <a:cs typeface="Times New Roman"/>
                      </a:endParaRPr>
                    </a:p>
                  </a:txBody>
                  <a:tcPr marL="68580" marR="68580" marT="0" marB="0"/>
                </a:tc>
              </a:tr>
              <a:tr h="285752">
                <a:tc>
                  <a:txBody>
                    <a:bodyPr/>
                    <a:lstStyle/>
                    <a:p>
                      <a:pPr>
                        <a:lnSpc>
                          <a:spcPct val="115000"/>
                        </a:lnSpc>
                        <a:spcAft>
                          <a:spcPts val="0"/>
                        </a:spcAft>
                      </a:pPr>
                      <a:r>
                        <a:rPr lang="en-IN" sz="1200">
                          <a:latin typeface="Times New Roman"/>
                          <a:ea typeface="Calibri"/>
                          <a:cs typeface="Times New Roman"/>
                        </a:rPr>
                        <a:t>William Shakespeare</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IN" sz="1200">
                          <a:latin typeface="Times New Roman"/>
                          <a:ea typeface="Calibri"/>
                          <a:cs typeface="Times New Roman"/>
                        </a:rPr>
                        <a:t>English</a:t>
                      </a:r>
                      <a:endParaRPr lang="en-US" sz="1100">
                        <a:latin typeface="Calibri"/>
                        <a:ea typeface="Calibri"/>
                        <a:cs typeface="Times New Roman"/>
                      </a:endParaRPr>
                    </a:p>
                  </a:txBody>
                  <a:tcPr marL="68580" marR="68580" marT="0" marB="0"/>
                </a:tc>
              </a:tr>
              <a:tr h="214314">
                <a:tc>
                  <a:txBody>
                    <a:bodyPr/>
                    <a:lstStyle/>
                    <a:p>
                      <a:pPr>
                        <a:lnSpc>
                          <a:spcPct val="115000"/>
                        </a:lnSpc>
                        <a:spcAft>
                          <a:spcPts val="0"/>
                        </a:spcAft>
                      </a:pPr>
                      <a:r>
                        <a:rPr lang="en-IN" sz="1200">
                          <a:latin typeface="Times New Roman"/>
                          <a:ea typeface="Calibri"/>
                          <a:cs typeface="Times New Roman"/>
                        </a:rPr>
                        <a:t>Markus Winand</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IN" sz="1200">
                          <a:latin typeface="Times New Roman"/>
                          <a:ea typeface="Calibri"/>
                          <a:cs typeface="Times New Roman"/>
                        </a:rPr>
                        <a:t>Austrian</a:t>
                      </a:r>
                      <a:endParaRPr lang="en-US" sz="1100">
                        <a:latin typeface="Calibri"/>
                        <a:ea typeface="Calibri"/>
                        <a:cs typeface="Times New Roman"/>
                      </a:endParaRPr>
                    </a:p>
                  </a:txBody>
                  <a:tcPr marL="68580" marR="68580" marT="0" marB="0"/>
                </a:tc>
              </a:tr>
              <a:tr h="214314">
                <a:tc>
                  <a:txBody>
                    <a:bodyPr/>
                    <a:lstStyle/>
                    <a:p>
                      <a:pPr>
                        <a:lnSpc>
                          <a:spcPct val="115000"/>
                        </a:lnSpc>
                        <a:spcAft>
                          <a:spcPts val="0"/>
                        </a:spcAft>
                      </a:pPr>
                      <a:r>
                        <a:rPr lang="en-IN" sz="1200">
                          <a:latin typeface="Times New Roman"/>
                          <a:ea typeface="Calibri"/>
                          <a:cs typeface="Times New Roman"/>
                        </a:rPr>
                        <a:t>Jeffrey Ullman</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IN" sz="1200">
                          <a:latin typeface="Times New Roman"/>
                          <a:ea typeface="Calibri"/>
                          <a:cs typeface="Times New Roman"/>
                        </a:rPr>
                        <a:t>American</a:t>
                      </a:r>
                      <a:endParaRPr lang="en-US" sz="1100">
                        <a:latin typeface="Calibri"/>
                        <a:ea typeface="Calibri"/>
                        <a:cs typeface="Times New Roman"/>
                      </a:endParaRPr>
                    </a:p>
                  </a:txBody>
                  <a:tcPr marL="68580" marR="68580" marT="0" marB="0"/>
                </a:tc>
              </a:tr>
              <a:tr h="370840">
                <a:tc>
                  <a:txBody>
                    <a:bodyPr/>
                    <a:lstStyle/>
                    <a:p>
                      <a:pPr>
                        <a:lnSpc>
                          <a:spcPct val="115000"/>
                        </a:lnSpc>
                        <a:spcAft>
                          <a:spcPts val="0"/>
                        </a:spcAft>
                      </a:pPr>
                      <a:r>
                        <a:rPr lang="en-IN" sz="1200">
                          <a:latin typeface="Times New Roman"/>
                          <a:ea typeface="Calibri"/>
                          <a:cs typeface="Times New Roman"/>
                        </a:rPr>
                        <a:t>Jennifer Widom</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Calibri"/>
                          <a:cs typeface="Times New Roman"/>
                        </a:rPr>
                        <a:t>American</a:t>
                      </a:r>
                      <a:endParaRPr lang="en-US" sz="1100" dirty="0">
                        <a:latin typeface="Calibri"/>
                        <a:ea typeface="Calibri"/>
                        <a:cs typeface="Times New Roman"/>
                      </a:endParaRPr>
                    </a:p>
                  </a:txBody>
                  <a:tcPr marL="68580" marR="68580" marT="0" marB="0"/>
                </a:tc>
              </a:tr>
            </a:tbl>
          </a:graphicData>
        </a:graphic>
      </p:graphicFrame>
      <p:graphicFrame>
        <p:nvGraphicFramePr>
          <p:cNvPr id="6" name="Table 5"/>
          <p:cNvGraphicFramePr>
            <a:graphicFrameLocks noGrp="1"/>
          </p:cNvGraphicFramePr>
          <p:nvPr/>
        </p:nvGraphicFramePr>
        <p:xfrm>
          <a:off x="2000232" y="3500438"/>
          <a:ext cx="4572033" cy="904706"/>
        </p:xfrm>
        <a:graphic>
          <a:graphicData uri="http://schemas.openxmlformats.org/drawingml/2006/table">
            <a:tbl>
              <a:tblPr firstRow="1" bandRow="1">
                <a:tableStyleId>{5940675A-B579-460E-94D1-54222C63F5DA}</a:tableStyleId>
              </a:tblPr>
              <a:tblGrid>
                <a:gridCol w="2643206"/>
                <a:gridCol w="928694"/>
                <a:gridCol w="1000133"/>
              </a:tblGrid>
              <a:tr h="54165">
                <a:tc>
                  <a:txBody>
                    <a:bodyPr/>
                    <a:lstStyle/>
                    <a:p>
                      <a:pPr algn="l">
                        <a:lnSpc>
                          <a:spcPct val="115000"/>
                        </a:lnSpc>
                        <a:spcAft>
                          <a:spcPts val="0"/>
                        </a:spcAft>
                      </a:pPr>
                      <a:r>
                        <a:rPr lang="en-IN" sz="1200" dirty="0">
                          <a:latin typeface="Times New Roman"/>
                          <a:ea typeface="Calibri"/>
                          <a:cs typeface="Times New Roman"/>
                        </a:rPr>
                        <a:t>Book title</a:t>
                      </a:r>
                      <a:endParaRPr lang="en-US" sz="1100" dirty="0">
                        <a:latin typeface="Calibri"/>
                        <a:ea typeface="Calibri"/>
                        <a:cs typeface="Times New Roman"/>
                      </a:endParaRPr>
                    </a:p>
                  </a:txBody>
                  <a:tcPr marL="68580" marR="68580" marT="0" marB="0"/>
                </a:tc>
                <a:tc>
                  <a:txBody>
                    <a:bodyPr/>
                    <a:lstStyle/>
                    <a:p>
                      <a:pPr algn="l">
                        <a:lnSpc>
                          <a:spcPct val="115000"/>
                        </a:lnSpc>
                        <a:spcAft>
                          <a:spcPts val="0"/>
                        </a:spcAft>
                      </a:pPr>
                      <a:r>
                        <a:rPr lang="en-IN" sz="1200">
                          <a:latin typeface="Times New Roman"/>
                          <a:ea typeface="Calibri"/>
                          <a:cs typeface="Times New Roman"/>
                        </a:rPr>
                        <a:t>Genre</a:t>
                      </a:r>
                      <a:endParaRPr lang="en-US" sz="1100">
                        <a:latin typeface="Calibri"/>
                        <a:ea typeface="Calibri"/>
                        <a:cs typeface="Times New Roman"/>
                      </a:endParaRPr>
                    </a:p>
                  </a:txBody>
                  <a:tcPr marL="68580" marR="68580" marT="0" marB="0"/>
                </a:tc>
                <a:tc>
                  <a:txBody>
                    <a:bodyPr/>
                    <a:lstStyle/>
                    <a:p>
                      <a:pPr algn="l">
                        <a:lnSpc>
                          <a:spcPct val="115000"/>
                        </a:lnSpc>
                        <a:spcAft>
                          <a:spcPts val="0"/>
                        </a:spcAft>
                      </a:pPr>
                      <a:r>
                        <a:rPr lang="en-IN" sz="1200">
                          <a:latin typeface="Times New Roman"/>
                          <a:ea typeface="Calibri"/>
                          <a:cs typeface="Times New Roman"/>
                        </a:rPr>
                        <a:t>No of Pages</a:t>
                      </a:r>
                      <a:endParaRPr lang="en-US" sz="1100">
                        <a:latin typeface="Calibri"/>
                        <a:ea typeface="Calibri"/>
                        <a:cs typeface="Times New Roman"/>
                      </a:endParaRPr>
                    </a:p>
                  </a:txBody>
                  <a:tcPr marL="68580" marR="68580" marT="0" marB="0"/>
                </a:tc>
              </a:tr>
              <a:tr h="181224">
                <a:tc>
                  <a:txBody>
                    <a:bodyPr/>
                    <a:lstStyle/>
                    <a:p>
                      <a:pPr algn="l">
                        <a:lnSpc>
                          <a:spcPct val="115000"/>
                        </a:lnSpc>
                        <a:spcAft>
                          <a:spcPts val="0"/>
                        </a:spcAft>
                      </a:pPr>
                      <a:r>
                        <a:rPr lang="en-IN" sz="1200">
                          <a:latin typeface="Times New Roman"/>
                          <a:ea typeface="Calibri"/>
                          <a:cs typeface="Times New Roman"/>
                        </a:rPr>
                        <a:t>The Comedy of Errors</a:t>
                      </a:r>
                      <a:endParaRPr lang="en-US" sz="1100">
                        <a:latin typeface="Calibri"/>
                        <a:ea typeface="Calibri"/>
                        <a:cs typeface="Times New Roman"/>
                      </a:endParaRPr>
                    </a:p>
                  </a:txBody>
                  <a:tcPr marL="68580" marR="68580" marT="0" marB="0"/>
                </a:tc>
                <a:tc>
                  <a:txBody>
                    <a:bodyPr/>
                    <a:lstStyle/>
                    <a:p>
                      <a:pPr algn="l">
                        <a:lnSpc>
                          <a:spcPct val="115000"/>
                        </a:lnSpc>
                        <a:spcAft>
                          <a:spcPts val="0"/>
                        </a:spcAft>
                      </a:pPr>
                      <a:r>
                        <a:rPr lang="en-IN" sz="1200">
                          <a:latin typeface="Times New Roman"/>
                          <a:ea typeface="Calibri"/>
                          <a:cs typeface="Times New Roman"/>
                        </a:rPr>
                        <a:t>Comedy</a:t>
                      </a:r>
                      <a:endParaRPr lang="en-US" sz="1100">
                        <a:latin typeface="Calibri"/>
                        <a:ea typeface="Calibri"/>
                        <a:cs typeface="Times New Roman"/>
                      </a:endParaRPr>
                    </a:p>
                  </a:txBody>
                  <a:tcPr marL="68580" marR="68580" marT="0" marB="0"/>
                </a:tc>
                <a:tc>
                  <a:txBody>
                    <a:bodyPr/>
                    <a:lstStyle/>
                    <a:p>
                      <a:pPr algn="l">
                        <a:lnSpc>
                          <a:spcPct val="115000"/>
                        </a:lnSpc>
                        <a:spcAft>
                          <a:spcPts val="0"/>
                        </a:spcAft>
                      </a:pPr>
                      <a:r>
                        <a:rPr lang="en-IN" sz="1200" dirty="0">
                          <a:latin typeface="Times New Roman"/>
                          <a:ea typeface="Calibri"/>
                          <a:cs typeface="Times New Roman"/>
                        </a:rPr>
                        <a:t>100</a:t>
                      </a:r>
                      <a:endParaRPr lang="en-US" sz="1100" dirty="0">
                        <a:latin typeface="Calibri"/>
                        <a:ea typeface="Calibri"/>
                        <a:cs typeface="Times New Roman"/>
                      </a:endParaRPr>
                    </a:p>
                  </a:txBody>
                  <a:tcPr marL="68580" marR="68580" marT="0" marB="0"/>
                </a:tc>
              </a:tr>
              <a:tr h="181224">
                <a:tc>
                  <a:txBody>
                    <a:bodyPr/>
                    <a:lstStyle/>
                    <a:p>
                      <a:pPr algn="l">
                        <a:lnSpc>
                          <a:spcPct val="115000"/>
                        </a:lnSpc>
                        <a:spcAft>
                          <a:spcPts val="0"/>
                        </a:spcAft>
                      </a:pPr>
                      <a:r>
                        <a:rPr lang="en-IN" sz="1200">
                          <a:latin typeface="Times New Roman"/>
                          <a:ea typeface="Calibri"/>
                          <a:cs typeface="Times New Roman"/>
                        </a:rPr>
                        <a:t>SQL Performance Explained</a:t>
                      </a:r>
                      <a:endParaRPr lang="en-US" sz="1100">
                        <a:latin typeface="Calibri"/>
                        <a:ea typeface="Calibri"/>
                        <a:cs typeface="Times New Roman"/>
                      </a:endParaRPr>
                    </a:p>
                  </a:txBody>
                  <a:tcPr marL="68580" marR="68580" marT="0" marB="0"/>
                </a:tc>
                <a:tc>
                  <a:txBody>
                    <a:bodyPr/>
                    <a:lstStyle/>
                    <a:p>
                      <a:pPr algn="l">
                        <a:lnSpc>
                          <a:spcPct val="115000"/>
                        </a:lnSpc>
                        <a:spcAft>
                          <a:spcPts val="0"/>
                        </a:spcAft>
                      </a:pPr>
                      <a:r>
                        <a:rPr lang="en-IN" sz="1200">
                          <a:latin typeface="Times New Roman"/>
                          <a:ea typeface="Calibri"/>
                          <a:cs typeface="Times New Roman"/>
                        </a:rPr>
                        <a:t>Textbook</a:t>
                      </a:r>
                      <a:endParaRPr lang="en-US" sz="1100">
                        <a:latin typeface="Calibri"/>
                        <a:ea typeface="Calibri"/>
                        <a:cs typeface="Times New Roman"/>
                      </a:endParaRPr>
                    </a:p>
                  </a:txBody>
                  <a:tcPr marL="68580" marR="68580" marT="0" marB="0"/>
                </a:tc>
                <a:tc>
                  <a:txBody>
                    <a:bodyPr/>
                    <a:lstStyle/>
                    <a:p>
                      <a:pPr algn="l">
                        <a:lnSpc>
                          <a:spcPct val="115000"/>
                        </a:lnSpc>
                        <a:spcAft>
                          <a:spcPts val="0"/>
                        </a:spcAft>
                      </a:pPr>
                      <a:r>
                        <a:rPr lang="en-IN" sz="1200" dirty="0">
                          <a:latin typeface="Times New Roman"/>
                          <a:ea typeface="Calibri"/>
                          <a:cs typeface="Times New Roman"/>
                        </a:rPr>
                        <a:t>200</a:t>
                      </a:r>
                      <a:endParaRPr lang="en-US" sz="1100" dirty="0">
                        <a:latin typeface="Calibri"/>
                        <a:ea typeface="Calibri"/>
                        <a:cs typeface="Times New Roman"/>
                      </a:endParaRPr>
                    </a:p>
                  </a:txBody>
                  <a:tcPr marL="68580" marR="68580" marT="0" marB="0"/>
                </a:tc>
              </a:tr>
              <a:tr h="313583">
                <a:tc>
                  <a:txBody>
                    <a:bodyPr/>
                    <a:lstStyle/>
                    <a:p>
                      <a:pPr algn="l">
                        <a:lnSpc>
                          <a:spcPct val="115000"/>
                        </a:lnSpc>
                        <a:spcAft>
                          <a:spcPts val="0"/>
                        </a:spcAft>
                      </a:pPr>
                      <a:r>
                        <a:rPr lang="en-IN" sz="1200">
                          <a:latin typeface="Times New Roman"/>
                          <a:ea typeface="Calibri"/>
                          <a:cs typeface="Times New Roman"/>
                        </a:rPr>
                        <a:t>A First Course in Database Systems</a:t>
                      </a:r>
                      <a:endParaRPr lang="en-US" sz="1100">
                        <a:latin typeface="Calibri"/>
                        <a:ea typeface="Calibri"/>
                        <a:cs typeface="Times New Roman"/>
                      </a:endParaRPr>
                    </a:p>
                  </a:txBody>
                  <a:tcPr marL="68580" marR="68580" marT="0" marB="0"/>
                </a:tc>
                <a:tc>
                  <a:txBody>
                    <a:bodyPr/>
                    <a:lstStyle/>
                    <a:p>
                      <a:pPr algn="l">
                        <a:lnSpc>
                          <a:spcPct val="115000"/>
                        </a:lnSpc>
                        <a:spcAft>
                          <a:spcPts val="0"/>
                        </a:spcAft>
                      </a:pPr>
                      <a:r>
                        <a:rPr lang="en-IN" sz="1200">
                          <a:latin typeface="Times New Roman"/>
                          <a:ea typeface="Calibri"/>
                          <a:cs typeface="Times New Roman"/>
                        </a:rPr>
                        <a:t>Textbook</a:t>
                      </a:r>
                      <a:endParaRPr lang="en-US" sz="1100">
                        <a:latin typeface="Calibri"/>
                        <a:ea typeface="Calibri"/>
                        <a:cs typeface="Times New Roman"/>
                      </a:endParaRPr>
                    </a:p>
                  </a:txBody>
                  <a:tcPr marL="68580" marR="68580" marT="0" marB="0"/>
                </a:tc>
                <a:tc>
                  <a:txBody>
                    <a:bodyPr/>
                    <a:lstStyle/>
                    <a:p>
                      <a:pPr algn="l">
                        <a:lnSpc>
                          <a:spcPct val="115000"/>
                        </a:lnSpc>
                        <a:spcAft>
                          <a:spcPts val="0"/>
                        </a:spcAft>
                      </a:pPr>
                      <a:r>
                        <a:rPr lang="en-IN" sz="1200" dirty="0">
                          <a:latin typeface="Times New Roman"/>
                          <a:ea typeface="Calibri"/>
                          <a:cs typeface="Times New Roman"/>
                        </a:rPr>
                        <a:t>500</a:t>
                      </a:r>
                      <a:endParaRPr lang="en-US" sz="1100" dirty="0">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nvGraphicFramePr>
        <p:xfrm>
          <a:off x="2000232" y="4786322"/>
          <a:ext cx="4214842" cy="1140583"/>
        </p:xfrm>
        <a:graphic>
          <a:graphicData uri="http://schemas.openxmlformats.org/drawingml/2006/table">
            <a:tbl>
              <a:tblPr firstRow="1" bandRow="1">
                <a:tableStyleId>{5940675A-B579-460E-94D1-54222C63F5DA}</a:tableStyleId>
              </a:tblPr>
              <a:tblGrid>
                <a:gridCol w="1643074"/>
                <a:gridCol w="2571768"/>
              </a:tblGrid>
              <a:tr h="56589">
                <a:tc>
                  <a:txBody>
                    <a:bodyPr/>
                    <a:lstStyle/>
                    <a:p>
                      <a:pPr>
                        <a:lnSpc>
                          <a:spcPct val="115000"/>
                        </a:lnSpc>
                        <a:spcAft>
                          <a:spcPts val="0"/>
                        </a:spcAft>
                      </a:pPr>
                      <a:r>
                        <a:rPr lang="en-IN" sz="1200" dirty="0">
                          <a:latin typeface="Times New Roman"/>
                          <a:ea typeface="Calibri"/>
                          <a:cs typeface="Times New Roman"/>
                        </a:rPr>
                        <a:t>Author</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Calibri"/>
                          <a:cs typeface="Times New Roman"/>
                        </a:rPr>
                        <a:t>Book </a:t>
                      </a:r>
                      <a:r>
                        <a:rPr lang="en-IN" sz="1200" dirty="0" smtClean="0">
                          <a:latin typeface="Times New Roman"/>
                          <a:ea typeface="Calibri"/>
                          <a:cs typeface="Times New Roman"/>
                        </a:rPr>
                        <a:t>title</a:t>
                      </a:r>
                      <a:endParaRPr lang="en-US" sz="1100" dirty="0">
                        <a:latin typeface="Calibri"/>
                        <a:ea typeface="Calibri"/>
                        <a:cs typeface="Times New Roman"/>
                      </a:endParaRPr>
                    </a:p>
                  </a:txBody>
                  <a:tcPr marL="68580" marR="68580" marT="0" marB="0"/>
                </a:tc>
              </a:tr>
              <a:tr h="199465">
                <a:tc>
                  <a:txBody>
                    <a:bodyPr/>
                    <a:lstStyle/>
                    <a:p>
                      <a:pPr>
                        <a:lnSpc>
                          <a:spcPct val="115000"/>
                        </a:lnSpc>
                        <a:spcAft>
                          <a:spcPts val="0"/>
                        </a:spcAft>
                      </a:pPr>
                      <a:r>
                        <a:rPr lang="en-IN" sz="1200">
                          <a:latin typeface="Times New Roman"/>
                          <a:ea typeface="Calibri"/>
                          <a:cs typeface="Times New Roman"/>
                        </a:rPr>
                        <a:t>William Shakespeare</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Calibri"/>
                          <a:cs typeface="Times New Roman"/>
                        </a:rPr>
                        <a:t>The Comedy of Errors</a:t>
                      </a:r>
                      <a:endParaRPr lang="en-US" sz="1100" dirty="0">
                        <a:latin typeface="Calibri"/>
                        <a:ea typeface="Calibri"/>
                        <a:cs typeface="Times New Roman"/>
                      </a:endParaRPr>
                    </a:p>
                  </a:txBody>
                  <a:tcPr marL="68580" marR="68580" marT="0" marB="0"/>
                </a:tc>
              </a:tr>
              <a:tr h="199465">
                <a:tc>
                  <a:txBody>
                    <a:bodyPr/>
                    <a:lstStyle/>
                    <a:p>
                      <a:pPr>
                        <a:lnSpc>
                          <a:spcPct val="115000"/>
                        </a:lnSpc>
                        <a:spcAft>
                          <a:spcPts val="0"/>
                        </a:spcAft>
                      </a:pPr>
                      <a:r>
                        <a:rPr lang="en-IN" sz="1200">
                          <a:latin typeface="Times New Roman"/>
                          <a:ea typeface="Calibri"/>
                          <a:cs typeface="Times New Roman"/>
                        </a:rPr>
                        <a:t>Markus Winand</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IN" sz="1200">
                          <a:latin typeface="Times New Roman"/>
                          <a:ea typeface="Calibri"/>
                          <a:cs typeface="Times New Roman"/>
                        </a:rPr>
                        <a:t>SQL Performance Explained</a:t>
                      </a:r>
                      <a:endParaRPr lang="en-US" sz="1100">
                        <a:latin typeface="Calibri"/>
                        <a:ea typeface="Calibri"/>
                        <a:cs typeface="Times New Roman"/>
                      </a:endParaRPr>
                    </a:p>
                  </a:txBody>
                  <a:tcPr marL="68580" marR="68580" marT="0" marB="0"/>
                </a:tc>
              </a:tr>
              <a:tr h="199465">
                <a:tc>
                  <a:txBody>
                    <a:bodyPr/>
                    <a:lstStyle/>
                    <a:p>
                      <a:pPr>
                        <a:lnSpc>
                          <a:spcPct val="115000"/>
                        </a:lnSpc>
                        <a:spcAft>
                          <a:spcPts val="0"/>
                        </a:spcAft>
                      </a:pPr>
                      <a:r>
                        <a:rPr lang="en-IN" sz="1200">
                          <a:latin typeface="Times New Roman"/>
                          <a:ea typeface="Calibri"/>
                          <a:cs typeface="Times New Roman"/>
                        </a:rPr>
                        <a:t>Jeffrey Ullman</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IN" sz="1200">
                          <a:latin typeface="Times New Roman"/>
                          <a:ea typeface="Calibri"/>
                          <a:cs typeface="Times New Roman"/>
                        </a:rPr>
                        <a:t>A First Course in Database Systems</a:t>
                      </a:r>
                      <a:endParaRPr lang="en-US" sz="1100">
                        <a:latin typeface="Calibri"/>
                        <a:ea typeface="Calibri"/>
                        <a:cs typeface="Times New Roman"/>
                      </a:endParaRPr>
                    </a:p>
                  </a:txBody>
                  <a:tcPr marL="68580" marR="68580" marT="0" marB="0"/>
                </a:tc>
              </a:tr>
              <a:tr h="345147">
                <a:tc>
                  <a:txBody>
                    <a:bodyPr/>
                    <a:lstStyle/>
                    <a:p>
                      <a:pPr>
                        <a:lnSpc>
                          <a:spcPct val="115000"/>
                        </a:lnSpc>
                        <a:spcAft>
                          <a:spcPts val="0"/>
                        </a:spcAft>
                      </a:pPr>
                      <a:r>
                        <a:rPr lang="en-IN" sz="1200">
                          <a:latin typeface="Times New Roman"/>
                          <a:ea typeface="Calibri"/>
                          <a:cs typeface="Times New Roman"/>
                        </a:rPr>
                        <a:t>Jennifer Widom</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Calibri"/>
                          <a:cs typeface="Times New Roman"/>
                        </a:rPr>
                        <a:t>A First Course in Database Systems</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928670"/>
            <a:ext cx="8858312" cy="5197493"/>
          </a:xfrm>
        </p:spPr>
        <p:txBody>
          <a:bodyPr>
            <a:normAutofit fontScale="92500" lnSpcReduction="10000"/>
          </a:bodyPr>
          <a:lstStyle/>
          <a:p>
            <a:pPr>
              <a:buClr>
                <a:srgbClr val="C00000"/>
              </a:buClr>
              <a:buFont typeface="Wingdings" pitchFamily="2" charset="2"/>
              <a:buChar char="ü"/>
            </a:pPr>
            <a:r>
              <a:rPr lang="en-IN" sz="3100" dirty="0">
                <a:solidFill>
                  <a:srgbClr val="3333FF"/>
                </a:solidFill>
                <a:latin typeface="Bookman Old Style" pitchFamily="18" charset="0"/>
              </a:rPr>
              <a:t>The functional dependencies for this schema are the same as before:</a:t>
            </a:r>
            <a:endParaRPr lang="en-US" sz="3100" dirty="0">
              <a:solidFill>
                <a:srgbClr val="3333FF"/>
              </a:solidFill>
              <a:latin typeface="Bookman Old Style" pitchFamily="18" charset="0"/>
            </a:endParaRPr>
          </a:p>
          <a:p>
            <a:pPr lvl="1">
              <a:buClr>
                <a:srgbClr val="C00000"/>
              </a:buClr>
              <a:buFont typeface="Wingdings" pitchFamily="2" charset="2"/>
              <a:buChar char="ü"/>
            </a:pPr>
            <a:r>
              <a:rPr lang="en-IN" sz="2700" dirty="0">
                <a:solidFill>
                  <a:srgbClr val="3333FF"/>
                </a:solidFill>
                <a:latin typeface="Bookman Old Style" pitchFamily="18" charset="0"/>
              </a:rPr>
              <a:t>author </a:t>
            </a:r>
            <a:r>
              <a:rPr lang="en-IN" sz="2700" dirty="0">
                <a:solidFill>
                  <a:srgbClr val="3333FF"/>
                </a:solidFill>
                <a:latin typeface="Bookman Old Style" pitchFamily="18" charset="0"/>
                <a:sym typeface="Wingdings"/>
              </a:rPr>
              <a:t></a:t>
            </a:r>
            <a:r>
              <a:rPr lang="en-IN" sz="2700" dirty="0">
                <a:solidFill>
                  <a:srgbClr val="3333FF"/>
                </a:solidFill>
                <a:latin typeface="Bookman Old Style" pitchFamily="18" charset="0"/>
              </a:rPr>
              <a:t> nationality</a:t>
            </a:r>
            <a:endParaRPr lang="en-US" sz="2700" dirty="0">
              <a:solidFill>
                <a:srgbClr val="3333FF"/>
              </a:solidFill>
              <a:latin typeface="Bookman Old Style" pitchFamily="18" charset="0"/>
            </a:endParaRPr>
          </a:p>
          <a:p>
            <a:pPr lvl="1">
              <a:buClr>
                <a:srgbClr val="C00000"/>
              </a:buClr>
              <a:buFont typeface="Wingdings" pitchFamily="2" charset="2"/>
              <a:buChar char="ü"/>
            </a:pPr>
            <a:r>
              <a:rPr lang="en-IN" sz="2700" dirty="0" smtClean="0">
                <a:solidFill>
                  <a:srgbClr val="3333FF"/>
                </a:solidFill>
                <a:latin typeface="Bookman Old Style" pitchFamily="18" charset="0"/>
              </a:rPr>
              <a:t>book </a:t>
            </a:r>
            <a:r>
              <a:rPr lang="en-IN" sz="2700" dirty="0">
                <a:solidFill>
                  <a:srgbClr val="3333FF"/>
                </a:solidFill>
                <a:latin typeface="Bookman Old Style" pitchFamily="18" charset="0"/>
              </a:rPr>
              <a:t>title </a:t>
            </a:r>
            <a:r>
              <a:rPr lang="en-IN" sz="2700" dirty="0">
                <a:solidFill>
                  <a:srgbClr val="3333FF"/>
                </a:solidFill>
                <a:latin typeface="Bookman Old Style" pitchFamily="18" charset="0"/>
                <a:sym typeface="Wingdings"/>
              </a:rPr>
              <a:t></a:t>
            </a:r>
            <a:r>
              <a:rPr lang="en-IN" sz="2700" dirty="0">
                <a:solidFill>
                  <a:srgbClr val="3333FF"/>
                </a:solidFill>
                <a:latin typeface="Bookman Old Style" pitchFamily="18" charset="0"/>
              </a:rPr>
              <a:t> genre, number of pages</a:t>
            </a:r>
            <a:endParaRPr lang="en-US" sz="2700" dirty="0">
              <a:solidFill>
                <a:srgbClr val="3333FF"/>
              </a:solidFill>
              <a:latin typeface="Bookman Old Style" pitchFamily="18" charset="0"/>
            </a:endParaRPr>
          </a:p>
          <a:p>
            <a:pPr>
              <a:buClr>
                <a:srgbClr val="C00000"/>
              </a:buClr>
              <a:buFont typeface="Wingdings" pitchFamily="2" charset="2"/>
              <a:buChar char="ü"/>
            </a:pPr>
            <a:r>
              <a:rPr lang="en-IN" sz="3100" dirty="0">
                <a:solidFill>
                  <a:srgbClr val="3333FF"/>
                </a:solidFill>
                <a:latin typeface="Bookman Old Style" pitchFamily="18" charset="0"/>
              </a:rPr>
              <a:t>The key of the first table is {author}.</a:t>
            </a:r>
            <a:endParaRPr lang="en-US" sz="3100" dirty="0">
              <a:solidFill>
                <a:srgbClr val="3333FF"/>
              </a:solidFill>
              <a:latin typeface="Bookman Old Style" pitchFamily="18" charset="0"/>
            </a:endParaRPr>
          </a:p>
          <a:p>
            <a:pPr>
              <a:buClr>
                <a:srgbClr val="C00000"/>
              </a:buClr>
              <a:buFont typeface="Wingdings" pitchFamily="2" charset="2"/>
              <a:buChar char="ü"/>
            </a:pPr>
            <a:r>
              <a:rPr lang="en-IN" sz="3100" dirty="0">
                <a:solidFill>
                  <a:srgbClr val="3333FF"/>
                </a:solidFill>
                <a:latin typeface="Bookman Old Style" pitchFamily="18" charset="0"/>
              </a:rPr>
              <a:t>The key of the second table is {book title}. </a:t>
            </a:r>
            <a:endParaRPr lang="en-US" sz="3100" dirty="0">
              <a:solidFill>
                <a:srgbClr val="3333FF"/>
              </a:solidFill>
              <a:latin typeface="Bookman Old Style" pitchFamily="18" charset="0"/>
            </a:endParaRPr>
          </a:p>
          <a:p>
            <a:pPr>
              <a:buClr>
                <a:srgbClr val="C00000"/>
              </a:buClr>
              <a:buFont typeface="Wingdings" pitchFamily="2" charset="2"/>
              <a:buChar char="ü"/>
            </a:pPr>
            <a:r>
              <a:rPr lang="en-IN" sz="3100" dirty="0">
                <a:solidFill>
                  <a:srgbClr val="3333FF"/>
                </a:solidFill>
                <a:latin typeface="Bookman Old Style" pitchFamily="18" charset="0"/>
              </a:rPr>
              <a:t>The key of the third table is {author, book title}.</a:t>
            </a:r>
            <a:endParaRPr lang="en-US" sz="3100" dirty="0">
              <a:solidFill>
                <a:srgbClr val="3333FF"/>
              </a:solidFill>
              <a:latin typeface="Bookman Old Style" pitchFamily="18" charset="0"/>
            </a:endParaRPr>
          </a:p>
          <a:p>
            <a:pPr>
              <a:buClr>
                <a:srgbClr val="C00000"/>
              </a:buClr>
              <a:buFont typeface="Wingdings" pitchFamily="2" charset="2"/>
              <a:buChar char="ü"/>
            </a:pPr>
            <a:r>
              <a:rPr lang="en-IN" sz="3100" dirty="0">
                <a:solidFill>
                  <a:srgbClr val="3333FF"/>
                </a:solidFill>
                <a:latin typeface="Bookman Old Style" pitchFamily="18" charset="0"/>
              </a:rPr>
              <a:t> There are no functional dependencies violating the BCNF rules, so the schema is in Boyce-</a:t>
            </a:r>
            <a:r>
              <a:rPr lang="en-IN" sz="3100" dirty="0" err="1">
                <a:solidFill>
                  <a:srgbClr val="3333FF"/>
                </a:solidFill>
                <a:latin typeface="Bookman Old Style" pitchFamily="18" charset="0"/>
              </a:rPr>
              <a:t>Codd</a:t>
            </a:r>
            <a:r>
              <a:rPr lang="en-IN" sz="3100" dirty="0">
                <a:solidFill>
                  <a:srgbClr val="3333FF"/>
                </a:solidFill>
                <a:latin typeface="Bookman Old Style" pitchFamily="18" charset="0"/>
              </a:rPr>
              <a:t> normal form.</a:t>
            </a:r>
            <a:endParaRPr lang="en-US" sz="3100" dirty="0">
              <a:solidFill>
                <a:srgbClr val="3333FF"/>
              </a:solidFill>
              <a:latin typeface="Bookman Old Style" pitchFamily="18" charset="0"/>
            </a:endParaRPr>
          </a:p>
          <a:p>
            <a:endParaRPr lang="en-US" dirty="0"/>
          </a:p>
        </p:txBody>
      </p:sp>
      <p:sp>
        <p:nvSpPr>
          <p:cNvPr id="4" name="Title 1"/>
          <p:cNvSpPr>
            <a:spLocks noGrp="1"/>
          </p:cNvSpPr>
          <p:nvPr>
            <p:ph type="title"/>
          </p:nvPr>
        </p:nvSpPr>
        <p:spPr>
          <a:xfrm>
            <a:off x="0" y="0"/>
            <a:ext cx="8229600" cy="582594"/>
          </a:xfrm>
        </p:spPr>
        <p:txBody>
          <a:bodyPr>
            <a:noAutofit/>
          </a:bodyPr>
          <a:lstStyle/>
          <a:p>
            <a:pPr algn="l"/>
            <a:r>
              <a:rPr lang="en-IN" sz="3600" dirty="0">
                <a:solidFill>
                  <a:srgbClr val="FF0000"/>
                </a:solidFill>
                <a:latin typeface="Copperplate Gothic Light" pitchFamily="34" charset="0"/>
              </a:rPr>
              <a:t>The Boyce-</a:t>
            </a:r>
            <a:r>
              <a:rPr lang="en-IN" sz="3600" dirty="0" err="1">
                <a:solidFill>
                  <a:srgbClr val="FF0000"/>
                </a:solidFill>
                <a:latin typeface="Copperplate Gothic Light" pitchFamily="34" charset="0"/>
              </a:rPr>
              <a:t>Codd</a:t>
            </a:r>
            <a:r>
              <a:rPr lang="en-IN" sz="3600" dirty="0">
                <a:solidFill>
                  <a:srgbClr val="FF0000"/>
                </a:solidFill>
                <a:latin typeface="Copperplate Gothic Light" pitchFamily="34" charset="0"/>
              </a:rPr>
              <a:t> Normal </a:t>
            </a:r>
            <a:r>
              <a:rPr lang="en-IN" sz="3600" dirty="0" smtClean="0">
                <a:solidFill>
                  <a:srgbClr val="FF0000"/>
                </a:solidFill>
                <a:latin typeface="Copperplate Gothic Light" pitchFamily="34" charset="0"/>
              </a:rPr>
              <a:t>Form</a:t>
            </a:r>
            <a:endParaRPr lang="en-US" sz="3600" dirty="0">
              <a:solidFill>
                <a:srgbClr val="FF0000"/>
              </a:solidFill>
              <a:latin typeface="Copperplate Gothic Light"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54032"/>
          </a:xfrm>
        </p:spPr>
        <p:txBody>
          <a:bodyPr>
            <a:normAutofit/>
          </a:bodyPr>
          <a:lstStyle/>
          <a:p>
            <a:pPr algn="l"/>
            <a:r>
              <a:rPr lang="en-IN" sz="3600" dirty="0">
                <a:solidFill>
                  <a:srgbClr val="FF0000"/>
                </a:solidFill>
                <a:latin typeface="Copperplate Gothic Light" pitchFamily="34" charset="0"/>
              </a:rPr>
              <a:t>Fourth normal form (4NF</a:t>
            </a:r>
            <a:r>
              <a:rPr lang="en-IN" sz="3600" dirty="0" smtClean="0">
                <a:solidFill>
                  <a:srgbClr val="FF0000"/>
                </a:solidFill>
                <a:latin typeface="Copperplate Gothic Light" pitchFamily="34" charset="0"/>
              </a:rPr>
              <a:t>):</a:t>
            </a:r>
            <a:endParaRPr lang="en-US" sz="3600" dirty="0">
              <a:solidFill>
                <a:srgbClr val="FF0000"/>
              </a:solidFill>
              <a:latin typeface="Copperplate Gothic Light" pitchFamily="34" charset="0"/>
            </a:endParaRPr>
          </a:p>
        </p:txBody>
      </p:sp>
      <p:sp>
        <p:nvSpPr>
          <p:cNvPr id="3" name="Content Placeholder 2"/>
          <p:cNvSpPr>
            <a:spLocks noGrp="1"/>
          </p:cNvSpPr>
          <p:nvPr>
            <p:ph idx="1"/>
          </p:nvPr>
        </p:nvSpPr>
        <p:spPr>
          <a:xfrm>
            <a:off x="214282" y="1000108"/>
            <a:ext cx="8472518" cy="5643602"/>
          </a:xfrm>
        </p:spPr>
        <p:txBody>
          <a:bodyPr>
            <a:normAutofit fontScale="62500" lnSpcReduction="20000"/>
          </a:bodyPr>
          <a:lstStyle/>
          <a:p>
            <a:pPr fontAlgn="base">
              <a:buClr>
                <a:srgbClr val="C00000"/>
              </a:buClr>
              <a:buFont typeface="Wingdings" pitchFamily="2" charset="2"/>
              <a:buChar char="ü"/>
            </a:pPr>
            <a:r>
              <a:rPr lang="en-IN" sz="3700" dirty="0">
                <a:solidFill>
                  <a:srgbClr val="3333FF"/>
                </a:solidFill>
                <a:latin typeface="Bookman Old Style" pitchFamily="18" charset="0"/>
              </a:rPr>
              <a:t>Fourth normal form (4NF) is a level of database normalization where there are no </a:t>
            </a:r>
            <a:r>
              <a:rPr lang="en-IN" sz="3700" dirty="0" smtClean="0">
                <a:solidFill>
                  <a:srgbClr val="3333FF"/>
                </a:solidFill>
                <a:latin typeface="Bookman Old Style" pitchFamily="18" charset="0"/>
              </a:rPr>
              <a:t>non trivial </a:t>
            </a:r>
            <a:r>
              <a:rPr lang="en-IN" sz="3700" dirty="0" err="1" smtClean="0">
                <a:solidFill>
                  <a:srgbClr val="3333FF"/>
                </a:solidFill>
                <a:latin typeface="Bookman Old Style" pitchFamily="18" charset="0"/>
              </a:rPr>
              <a:t>multivalued</a:t>
            </a:r>
            <a:r>
              <a:rPr lang="en-IN" sz="3700" dirty="0" smtClean="0">
                <a:solidFill>
                  <a:srgbClr val="3333FF"/>
                </a:solidFill>
                <a:latin typeface="Bookman Old Style" pitchFamily="18" charset="0"/>
              </a:rPr>
              <a:t> </a:t>
            </a:r>
            <a:r>
              <a:rPr lang="en-IN" sz="3700" dirty="0">
                <a:solidFill>
                  <a:srgbClr val="3333FF"/>
                </a:solidFill>
                <a:latin typeface="Bookman Old Style" pitchFamily="18" charset="0"/>
              </a:rPr>
              <a:t>dependencies other than a candidate key. </a:t>
            </a:r>
            <a:endParaRPr lang="en-US" sz="3700" dirty="0">
              <a:solidFill>
                <a:srgbClr val="3333FF"/>
              </a:solidFill>
              <a:latin typeface="Bookman Old Style" pitchFamily="18" charset="0"/>
            </a:endParaRPr>
          </a:p>
          <a:p>
            <a:pPr fontAlgn="base">
              <a:buClr>
                <a:srgbClr val="C00000"/>
              </a:buClr>
              <a:buFont typeface="Wingdings" pitchFamily="2" charset="2"/>
              <a:buChar char="ü"/>
            </a:pPr>
            <a:endParaRPr lang="en-IN" sz="3700" dirty="0" smtClean="0">
              <a:solidFill>
                <a:srgbClr val="3333FF"/>
              </a:solidFill>
              <a:latin typeface="Bookman Old Style" pitchFamily="18" charset="0"/>
            </a:endParaRPr>
          </a:p>
          <a:p>
            <a:pPr fontAlgn="base">
              <a:buClr>
                <a:srgbClr val="C00000"/>
              </a:buClr>
              <a:buFont typeface="Wingdings" pitchFamily="2" charset="2"/>
              <a:buChar char="ü"/>
            </a:pPr>
            <a:r>
              <a:rPr lang="en-IN" sz="3700" dirty="0" smtClean="0">
                <a:solidFill>
                  <a:srgbClr val="3333FF"/>
                </a:solidFill>
                <a:latin typeface="Bookman Old Style" pitchFamily="18" charset="0"/>
              </a:rPr>
              <a:t>It </a:t>
            </a:r>
            <a:r>
              <a:rPr lang="en-IN" sz="3700" dirty="0">
                <a:solidFill>
                  <a:srgbClr val="3333FF"/>
                </a:solidFill>
                <a:latin typeface="Bookman Old Style" pitchFamily="18" charset="0"/>
              </a:rPr>
              <a:t>builds on the first three normal forms (1NF, 2NF and 3NF) and the Boyce-</a:t>
            </a:r>
            <a:r>
              <a:rPr lang="en-IN" sz="3700" dirty="0" err="1">
                <a:solidFill>
                  <a:srgbClr val="3333FF"/>
                </a:solidFill>
                <a:latin typeface="Bookman Old Style" pitchFamily="18" charset="0"/>
              </a:rPr>
              <a:t>Codd</a:t>
            </a:r>
            <a:r>
              <a:rPr lang="en-IN" sz="3700" dirty="0">
                <a:solidFill>
                  <a:srgbClr val="3333FF"/>
                </a:solidFill>
                <a:latin typeface="Bookman Old Style" pitchFamily="18" charset="0"/>
              </a:rPr>
              <a:t> Normal Form (BCNF). </a:t>
            </a:r>
            <a:endParaRPr lang="en-US" sz="3700" dirty="0">
              <a:solidFill>
                <a:srgbClr val="3333FF"/>
              </a:solidFill>
              <a:latin typeface="Bookman Old Style" pitchFamily="18" charset="0"/>
            </a:endParaRPr>
          </a:p>
          <a:p>
            <a:pPr fontAlgn="base">
              <a:buClr>
                <a:srgbClr val="C00000"/>
              </a:buClr>
              <a:buFont typeface="Wingdings" pitchFamily="2" charset="2"/>
              <a:buChar char="ü"/>
            </a:pPr>
            <a:endParaRPr lang="en-IN" sz="3700" dirty="0" smtClean="0">
              <a:solidFill>
                <a:srgbClr val="3333FF"/>
              </a:solidFill>
              <a:latin typeface="Bookman Old Style" pitchFamily="18" charset="0"/>
            </a:endParaRPr>
          </a:p>
          <a:p>
            <a:pPr fontAlgn="base">
              <a:buClr>
                <a:srgbClr val="C00000"/>
              </a:buClr>
              <a:buFont typeface="Wingdings" pitchFamily="2" charset="2"/>
              <a:buChar char="ü"/>
            </a:pPr>
            <a:r>
              <a:rPr lang="en-IN" sz="3700" dirty="0" smtClean="0">
                <a:solidFill>
                  <a:srgbClr val="3333FF"/>
                </a:solidFill>
                <a:latin typeface="Bookman Old Style" pitchFamily="18" charset="0"/>
              </a:rPr>
              <a:t>It </a:t>
            </a:r>
            <a:r>
              <a:rPr lang="en-IN" sz="3700" dirty="0">
                <a:solidFill>
                  <a:srgbClr val="3333FF"/>
                </a:solidFill>
                <a:latin typeface="Bookman Old Style" pitchFamily="18" charset="0"/>
              </a:rPr>
              <a:t>states that, in addition to a database meeting the requirements of BCNF, it must not contain more than one </a:t>
            </a:r>
            <a:r>
              <a:rPr lang="en-IN" sz="3700" dirty="0" err="1">
                <a:solidFill>
                  <a:srgbClr val="3333FF"/>
                </a:solidFill>
                <a:latin typeface="Bookman Old Style" pitchFamily="18" charset="0"/>
              </a:rPr>
              <a:t>multivalued</a:t>
            </a:r>
            <a:r>
              <a:rPr lang="en-IN" sz="3700" dirty="0">
                <a:solidFill>
                  <a:srgbClr val="3333FF"/>
                </a:solidFill>
                <a:latin typeface="Bookman Old Style" pitchFamily="18" charset="0"/>
              </a:rPr>
              <a:t> dependency. </a:t>
            </a:r>
            <a:endParaRPr lang="en-US" sz="3700" dirty="0">
              <a:solidFill>
                <a:srgbClr val="3333FF"/>
              </a:solidFill>
              <a:latin typeface="Bookman Old Style" pitchFamily="18" charset="0"/>
            </a:endParaRPr>
          </a:p>
          <a:p>
            <a:pPr fontAlgn="base">
              <a:buClr>
                <a:srgbClr val="C00000"/>
              </a:buClr>
              <a:buFont typeface="Wingdings" pitchFamily="2" charset="2"/>
              <a:buChar char="ü"/>
            </a:pPr>
            <a:endParaRPr lang="en-US" sz="3700" dirty="0" smtClean="0">
              <a:solidFill>
                <a:srgbClr val="3333FF"/>
              </a:solidFill>
              <a:latin typeface="Bookman Old Style" pitchFamily="18" charset="0"/>
            </a:endParaRPr>
          </a:p>
          <a:p>
            <a:pPr fontAlgn="base">
              <a:buClr>
                <a:srgbClr val="C00000"/>
              </a:buClr>
              <a:buFont typeface="Wingdings" pitchFamily="2" charset="2"/>
              <a:buChar char="ü"/>
            </a:pPr>
            <a:r>
              <a:rPr lang="en-US" sz="3700" dirty="0" smtClean="0">
                <a:solidFill>
                  <a:srgbClr val="3333FF"/>
                </a:solidFill>
                <a:latin typeface="Bookman Old Style" pitchFamily="18" charset="0"/>
              </a:rPr>
              <a:t>Properties </a:t>
            </a:r>
            <a:r>
              <a:rPr lang="en-US" sz="3700" dirty="0">
                <a:solidFill>
                  <a:srgbClr val="3333FF"/>
                </a:solidFill>
                <a:latin typeface="Bookman Old Style" pitchFamily="18" charset="0"/>
              </a:rPr>
              <a:t>– A relation R is in 4NF if and only if the following conditions are satisfied: </a:t>
            </a:r>
            <a:br>
              <a:rPr lang="en-US" sz="3700" dirty="0">
                <a:solidFill>
                  <a:srgbClr val="3333FF"/>
                </a:solidFill>
                <a:latin typeface="Bookman Old Style" pitchFamily="18" charset="0"/>
              </a:rPr>
            </a:br>
            <a:r>
              <a:rPr lang="en-US" sz="3700" dirty="0">
                <a:solidFill>
                  <a:srgbClr val="3333FF"/>
                </a:solidFill>
                <a:latin typeface="Bookman Old Style" pitchFamily="18" charset="0"/>
              </a:rPr>
              <a:t> </a:t>
            </a:r>
          </a:p>
          <a:p>
            <a:pPr lvl="1" fontAlgn="base">
              <a:buClr>
                <a:srgbClr val="C00000"/>
              </a:buClr>
              <a:buFont typeface="Wingdings" pitchFamily="2" charset="2"/>
              <a:buChar char="ü"/>
            </a:pPr>
            <a:r>
              <a:rPr lang="en-US" sz="3300" dirty="0">
                <a:solidFill>
                  <a:srgbClr val="3333FF"/>
                </a:solidFill>
                <a:latin typeface="Bookman Old Style" pitchFamily="18" charset="0"/>
              </a:rPr>
              <a:t>It should be in the Boyce-</a:t>
            </a:r>
            <a:r>
              <a:rPr lang="en-US" sz="3300" dirty="0" err="1">
                <a:solidFill>
                  <a:srgbClr val="3333FF"/>
                </a:solidFill>
                <a:latin typeface="Bookman Old Style" pitchFamily="18" charset="0"/>
              </a:rPr>
              <a:t>Codd</a:t>
            </a:r>
            <a:r>
              <a:rPr lang="en-US" sz="3300" dirty="0">
                <a:solidFill>
                  <a:srgbClr val="3333FF"/>
                </a:solidFill>
                <a:latin typeface="Bookman Old Style" pitchFamily="18" charset="0"/>
              </a:rPr>
              <a:t> Normal Form (BCNF).</a:t>
            </a:r>
          </a:p>
          <a:p>
            <a:pPr lvl="1" fontAlgn="base">
              <a:buClr>
                <a:srgbClr val="C00000"/>
              </a:buClr>
              <a:buFont typeface="Wingdings" pitchFamily="2" charset="2"/>
              <a:buChar char="ü"/>
            </a:pPr>
            <a:r>
              <a:rPr lang="en-US" sz="3300" dirty="0">
                <a:solidFill>
                  <a:srgbClr val="3333FF"/>
                </a:solidFill>
                <a:latin typeface="Bookman Old Style" pitchFamily="18" charset="0"/>
              </a:rPr>
              <a:t>The table should not have any Multi-valued Dependency.</a:t>
            </a:r>
          </a:p>
          <a:p>
            <a:pPr>
              <a:buNone/>
            </a:pPr>
            <a:endParaRPr lang="en-US" dirty="0">
              <a:solidFill>
                <a:srgbClr val="3333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85794"/>
            <a:ext cx="8401080" cy="5929354"/>
          </a:xfrm>
        </p:spPr>
        <p:txBody>
          <a:bodyPr>
            <a:normAutofit fontScale="92500" lnSpcReduction="10000"/>
          </a:bodyPr>
          <a:lstStyle/>
          <a:p>
            <a:pPr>
              <a:buClr>
                <a:srgbClr val="C00000"/>
              </a:buClr>
              <a:buFont typeface="Wingdings" pitchFamily="2" charset="2"/>
              <a:buChar char="ü"/>
            </a:pPr>
            <a:r>
              <a:rPr lang="en-IN" sz="2400" dirty="0">
                <a:solidFill>
                  <a:srgbClr val="3333FF"/>
                </a:solidFill>
                <a:latin typeface="Bookman Old Style" pitchFamily="18" charset="0"/>
              </a:rPr>
              <a:t>Consider the database table of a class which has two relations R1 contains student ID(SID) and student name (SNAME) and R2 contains course id(CID) and course name (CNAME).</a:t>
            </a:r>
            <a:r>
              <a:rPr lang="en-IN" dirty="0"/>
              <a:t> </a:t>
            </a:r>
            <a:endParaRPr lang="en-US" dirty="0"/>
          </a:p>
          <a:p>
            <a:pPr>
              <a:buNone/>
            </a:pPr>
            <a:r>
              <a:rPr lang="en-IN" sz="2000" dirty="0" smtClean="0">
                <a:solidFill>
                  <a:srgbClr val="3333FF"/>
                </a:solidFill>
                <a:latin typeface="Bookman Old Style" pitchFamily="18" charset="0"/>
              </a:rPr>
              <a:t>  Table </a:t>
            </a:r>
            <a:r>
              <a:rPr lang="en-IN" sz="2000" dirty="0">
                <a:solidFill>
                  <a:srgbClr val="3333FF"/>
                </a:solidFill>
                <a:latin typeface="Bookman Old Style" pitchFamily="18" charset="0"/>
              </a:rPr>
              <a:t>– R1(SID, SNAME)  </a:t>
            </a:r>
            <a:r>
              <a:rPr lang="en-IN" sz="2000" dirty="0" smtClean="0">
                <a:solidFill>
                  <a:srgbClr val="3333FF"/>
                </a:solidFill>
                <a:latin typeface="Bookman Old Style" pitchFamily="18" charset="0"/>
              </a:rPr>
              <a:t>	       Table </a:t>
            </a:r>
            <a:r>
              <a:rPr lang="en-IN" sz="2000" dirty="0">
                <a:solidFill>
                  <a:srgbClr val="3333FF"/>
                </a:solidFill>
                <a:latin typeface="Bookman Old Style" pitchFamily="18" charset="0"/>
              </a:rPr>
              <a:t>– R2(CID, CNAME)</a:t>
            </a:r>
            <a:r>
              <a:rPr lang="en-IN" dirty="0"/>
              <a:t> </a:t>
            </a:r>
            <a:endParaRPr lang="en-IN" dirty="0" smtClean="0"/>
          </a:p>
          <a:p>
            <a:pPr>
              <a:buNone/>
            </a:pPr>
            <a:endParaRPr lang="en-IN" dirty="0"/>
          </a:p>
          <a:p>
            <a:pPr>
              <a:buNone/>
            </a:pPr>
            <a:endParaRPr lang="en-IN" dirty="0" smtClean="0"/>
          </a:p>
          <a:p>
            <a:pPr>
              <a:buNone/>
            </a:pPr>
            <a:endParaRPr lang="en-IN" dirty="0"/>
          </a:p>
          <a:p>
            <a:pPr>
              <a:buNone/>
            </a:pPr>
            <a:r>
              <a:rPr lang="en-IN" sz="2400" dirty="0">
                <a:solidFill>
                  <a:srgbClr val="3333FF"/>
                </a:solidFill>
                <a:latin typeface="Bookman Old Style" pitchFamily="18" charset="0"/>
              </a:rPr>
              <a:t>Table – R1 X </a:t>
            </a:r>
            <a:r>
              <a:rPr lang="en-IN" sz="2400" dirty="0" smtClean="0">
                <a:solidFill>
                  <a:srgbClr val="3333FF"/>
                </a:solidFill>
                <a:latin typeface="Bookman Old Style" pitchFamily="18" charset="0"/>
              </a:rPr>
              <a:t>R2</a:t>
            </a:r>
          </a:p>
          <a:p>
            <a:pPr>
              <a:buNone/>
            </a:pPr>
            <a:endParaRPr lang="en-IN" sz="2400" dirty="0">
              <a:solidFill>
                <a:srgbClr val="3333FF"/>
              </a:solidFill>
              <a:latin typeface="Bookman Old Style" pitchFamily="18" charset="0"/>
            </a:endParaRPr>
          </a:p>
          <a:p>
            <a:pPr>
              <a:buNone/>
            </a:pPr>
            <a:endParaRPr lang="en-IN" sz="2400" dirty="0" smtClean="0">
              <a:solidFill>
                <a:srgbClr val="3333FF"/>
              </a:solidFill>
              <a:latin typeface="Bookman Old Style" pitchFamily="18" charset="0"/>
            </a:endParaRPr>
          </a:p>
          <a:p>
            <a:pPr fontAlgn="base">
              <a:buClr>
                <a:srgbClr val="C00000"/>
              </a:buClr>
              <a:buFont typeface="Wingdings" pitchFamily="2" charset="2"/>
              <a:buChar char="ü"/>
            </a:pPr>
            <a:r>
              <a:rPr lang="en-IN" sz="2200" dirty="0" err="1">
                <a:solidFill>
                  <a:srgbClr val="3333FF"/>
                </a:solidFill>
                <a:latin typeface="Bookman Old Style" pitchFamily="18" charset="0"/>
              </a:rPr>
              <a:t>Multivalued</a:t>
            </a:r>
            <a:r>
              <a:rPr lang="en-IN" sz="2200" dirty="0">
                <a:solidFill>
                  <a:srgbClr val="3333FF"/>
                </a:solidFill>
                <a:latin typeface="Bookman Old Style" pitchFamily="18" charset="0"/>
              </a:rPr>
              <a:t> dependencies (MVD) are: </a:t>
            </a:r>
            <a:endParaRPr lang="en-US" sz="2200" dirty="0">
              <a:solidFill>
                <a:srgbClr val="3333FF"/>
              </a:solidFill>
              <a:latin typeface="Bookman Old Style" pitchFamily="18" charset="0"/>
            </a:endParaRPr>
          </a:p>
          <a:p>
            <a:pPr fontAlgn="base">
              <a:buClr>
                <a:srgbClr val="C00000"/>
              </a:buClr>
              <a:buFont typeface="Wingdings" pitchFamily="2" charset="2"/>
              <a:buChar char="ü"/>
            </a:pPr>
            <a:r>
              <a:rPr lang="en-US" sz="2200" dirty="0" smtClean="0">
                <a:solidFill>
                  <a:srgbClr val="3333FF"/>
                </a:solidFill>
                <a:latin typeface="Bookman Old Style" pitchFamily="18" charset="0"/>
              </a:rPr>
              <a:t>SID-</a:t>
            </a:r>
            <a:r>
              <a:rPr lang="en-US" sz="2200" dirty="0">
                <a:solidFill>
                  <a:srgbClr val="3333FF"/>
                </a:solidFill>
                <a:latin typeface="Bookman Old Style" pitchFamily="18" charset="0"/>
              </a:rPr>
              <a:t>&gt;-&gt;CID; SID-&gt;-&gt;CNAME; SNAME-&gt;-&gt;CNAME</a:t>
            </a:r>
          </a:p>
          <a:p>
            <a:pPr>
              <a:buNone/>
            </a:pPr>
            <a:r>
              <a:rPr lang="en-IN" sz="2200" dirty="0"/>
              <a:t> </a:t>
            </a:r>
            <a:endParaRPr lang="en-US" sz="2200" dirty="0"/>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0" y="0"/>
            <a:ext cx="8229600" cy="654032"/>
          </a:xfrm>
        </p:spPr>
        <p:txBody>
          <a:bodyPr>
            <a:normAutofit/>
          </a:bodyPr>
          <a:lstStyle/>
          <a:p>
            <a:pPr algn="l"/>
            <a:r>
              <a:rPr lang="en-IN" sz="3600" dirty="0">
                <a:solidFill>
                  <a:srgbClr val="FF0000"/>
                </a:solidFill>
                <a:latin typeface="Copperplate Gothic Light" pitchFamily="34" charset="0"/>
              </a:rPr>
              <a:t>Fourth normal form (4NF</a:t>
            </a:r>
            <a:r>
              <a:rPr lang="en-IN" sz="3600" dirty="0" smtClean="0">
                <a:solidFill>
                  <a:srgbClr val="FF0000"/>
                </a:solidFill>
                <a:latin typeface="Copperplate Gothic Light" pitchFamily="34" charset="0"/>
              </a:rPr>
              <a:t>):</a:t>
            </a:r>
            <a:endParaRPr lang="en-US" sz="3600" dirty="0">
              <a:solidFill>
                <a:srgbClr val="FF0000"/>
              </a:solidFill>
              <a:latin typeface="Copperplate Gothic Light" pitchFamily="34" charset="0"/>
            </a:endParaRPr>
          </a:p>
        </p:txBody>
      </p:sp>
      <p:graphicFrame>
        <p:nvGraphicFramePr>
          <p:cNvPr id="5" name="Table 4"/>
          <p:cNvGraphicFramePr>
            <a:graphicFrameLocks noGrp="1"/>
          </p:cNvGraphicFramePr>
          <p:nvPr/>
        </p:nvGraphicFramePr>
        <p:xfrm>
          <a:off x="500034" y="2643182"/>
          <a:ext cx="3143272" cy="763754"/>
        </p:xfrm>
        <a:graphic>
          <a:graphicData uri="http://schemas.openxmlformats.org/drawingml/2006/table">
            <a:tbl>
              <a:tblPr firstRow="1" bandRow="1">
                <a:tableStyleId>{5940675A-B579-460E-94D1-54222C63F5DA}</a:tableStyleId>
              </a:tblPr>
              <a:tblGrid>
                <a:gridCol w="1285884"/>
                <a:gridCol w="1857388"/>
              </a:tblGrid>
              <a:tr h="268479">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SID</a:t>
                      </a:r>
                      <a:endParaRPr lang="en-US"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SNAME</a:t>
                      </a:r>
                      <a:endParaRPr lang="en-US" sz="1100">
                        <a:latin typeface="Calibri"/>
                        <a:ea typeface="Calibri"/>
                        <a:cs typeface="Times New Roman"/>
                      </a:endParaRPr>
                    </a:p>
                  </a:txBody>
                  <a:tcPr marL="68580" marR="68580" marT="0" marB="0" anchor="ctr"/>
                </a:tc>
              </a:tr>
              <a:tr h="172354">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S1</a:t>
                      </a:r>
                      <a:endParaRPr lang="en-US"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A</a:t>
                      </a:r>
                      <a:endParaRPr lang="en-US" sz="1100" dirty="0">
                        <a:latin typeface="Calibri"/>
                        <a:ea typeface="Calibri"/>
                        <a:cs typeface="Times New Roman"/>
                      </a:endParaRPr>
                    </a:p>
                  </a:txBody>
                  <a:tcPr marL="68580" marR="68580" marT="0" marB="0" anchor="ctr"/>
                </a:tc>
              </a:tr>
              <a:tr h="298234">
                <a:tc>
                  <a:txBody>
                    <a:bodyPr/>
                    <a:lstStyle/>
                    <a:p>
                      <a:pPr algn="ctr">
                        <a:lnSpc>
                          <a:spcPct val="115000"/>
                        </a:lnSpc>
                        <a:spcAft>
                          <a:spcPts val="0"/>
                        </a:spcAft>
                      </a:pPr>
                      <a:r>
                        <a:rPr lang="en-US" sz="1200" spc="10">
                          <a:solidFill>
                            <a:srgbClr val="273239"/>
                          </a:solidFill>
                          <a:latin typeface="Times New Roman"/>
                          <a:ea typeface="Times New Roman"/>
                          <a:cs typeface="Times New Roman"/>
                        </a:rPr>
                        <a:t>S2</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B</a:t>
                      </a:r>
                      <a:endParaRPr lang="en-US" sz="1100" dirty="0">
                        <a:latin typeface="Calibri"/>
                        <a:ea typeface="Calibri"/>
                        <a:cs typeface="Times New Roman"/>
                      </a:endParaRPr>
                    </a:p>
                  </a:txBody>
                  <a:tcPr marL="68580" marR="68580" marT="0" marB="0" anchor="ctr"/>
                </a:tc>
              </a:tr>
            </a:tbl>
          </a:graphicData>
        </a:graphic>
      </p:graphicFrame>
      <p:graphicFrame>
        <p:nvGraphicFramePr>
          <p:cNvPr id="7" name="Table 6"/>
          <p:cNvGraphicFramePr>
            <a:graphicFrameLocks noGrp="1"/>
          </p:cNvGraphicFramePr>
          <p:nvPr/>
        </p:nvGraphicFramePr>
        <p:xfrm>
          <a:off x="4572000" y="2714620"/>
          <a:ext cx="3214710" cy="790296"/>
        </p:xfrm>
        <a:graphic>
          <a:graphicData uri="http://schemas.openxmlformats.org/drawingml/2006/table">
            <a:tbl>
              <a:tblPr firstRow="1" bandRow="1">
                <a:tableStyleId>{5940675A-B579-460E-94D1-54222C63F5DA}</a:tableStyleId>
              </a:tblPr>
              <a:tblGrid>
                <a:gridCol w="1315109"/>
                <a:gridCol w="1899601"/>
              </a:tblGrid>
              <a:tr h="231212">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CID</a:t>
                      </a:r>
                      <a:endParaRPr lang="en-US"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CNAME</a:t>
                      </a:r>
                      <a:endParaRPr lang="en-US" sz="1100" dirty="0">
                        <a:latin typeface="Calibri"/>
                        <a:ea typeface="Calibri"/>
                        <a:cs typeface="Times New Roman"/>
                      </a:endParaRPr>
                    </a:p>
                  </a:txBody>
                  <a:tcPr marL="68580" marR="68580" marT="0" marB="0" anchor="ctr"/>
                </a:tc>
              </a:tr>
              <a:tr h="231212">
                <a:tc>
                  <a:txBody>
                    <a:bodyPr/>
                    <a:lstStyle/>
                    <a:p>
                      <a:pPr algn="ctr">
                        <a:lnSpc>
                          <a:spcPct val="115000"/>
                        </a:lnSpc>
                        <a:spcAft>
                          <a:spcPts val="0"/>
                        </a:spcAft>
                      </a:pPr>
                      <a:r>
                        <a:rPr lang="en-US" sz="1200" spc="10">
                          <a:solidFill>
                            <a:srgbClr val="273239"/>
                          </a:solidFill>
                          <a:latin typeface="Times New Roman"/>
                          <a:ea typeface="Times New Roman"/>
                          <a:cs typeface="Times New Roman"/>
                        </a:rPr>
                        <a:t>C1</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C</a:t>
                      </a:r>
                      <a:endParaRPr lang="en-US" sz="1100">
                        <a:latin typeface="Calibri"/>
                        <a:ea typeface="Calibri"/>
                        <a:cs typeface="Times New Roman"/>
                      </a:endParaRPr>
                    </a:p>
                  </a:txBody>
                  <a:tcPr marL="68580" marR="68580" marT="0" marB="0" anchor="ctr"/>
                </a:tc>
              </a:tr>
              <a:tr h="327872">
                <a:tc>
                  <a:txBody>
                    <a:bodyPr/>
                    <a:lstStyle/>
                    <a:p>
                      <a:pPr algn="ctr">
                        <a:lnSpc>
                          <a:spcPct val="115000"/>
                        </a:lnSpc>
                        <a:spcAft>
                          <a:spcPts val="0"/>
                        </a:spcAft>
                      </a:pPr>
                      <a:r>
                        <a:rPr lang="en-US" sz="1200" spc="10">
                          <a:solidFill>
                            <a:srgbClr val="273239"/>
                          </a:solidFill>
                          <a:latin typeface="Times New Roman"/>
                          <a:ea typeface="Times New Roman"/>
                          <a:cs typeface="Times New Roman"/>
                        </a:rPr>
                        <a:t>C2</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D</a:t>
                      </a:r>
                      <a:endParaRPr lang="en-US" sz="1100" dirty="0">
                        <a:latin typeface="Calibri"/>
                        <a:ea typeface="Calibri"/>
                        <a:cs typeface="Times New Roman"/>
                      </a:endParaRPr>
                    </a:p>
                  </a:txBody>
                  <a:tcPr marL="68580" marR="68580" marT="0" marB="0" anchor="ctr"/>
                </a:tc>
              </a:tr>
            </a:tbl>
          </a:graphicData>
        </a:graphic>
      </p:graphicFrame>
      <p:graphicFrame>
        <p:nvGraphicFramePr>
          <p:cNvPr id="8" name="Table 7"/>
          <p:cNvGraphicFramePr>
            <a:graphicFrameLocks noGrp="1"/>
          </p:cNvGraphicFramePr>
          <p:nvPr/>
        </p:nvGraphicFramePr>
        <p:xfrm>
          <a:off x="3071802" y="3786190"/>
          <a:ext cx="4810148" cy="1114614"/>
        </p:xfrm>
        <a:graphic>
          <a:graphicData uri="http://schemas.openxmlformats.org/drawingml/2006/table">
            <a:tbl>
              <a:tblPr firstRow="1" bandRow="1">
                <a:tableStyleId>{5940675A-B579-460E-94D1-54222C63F5DA}</a:tableStyleId>
              </a:tblPr>
              <a:tblGrid>
                <a:gridCol w="1202537"/>
                <a:gridCol w="1202537"/>
                <a:gridCol w="1202537"/>
                <a:gridCol w="1202537"/>
              </a:tblGrid>
              <a:tr h="214314">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SID</a:t>
                      </a:r>
                      <a:endParaRPr lang="en-US"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SNAME</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CID</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CNAME</a:t>
                      </a:r>
                      <a:endParaRPr lang="en-US" sz="1100">
                        <a:latin typeface="Calibri"/>
                        <a:ea typeface="Calibri"/>
                        <a:cs typeface="Times New Roman"/>
                      </a:endParaRPr>
                    </a:p>
                  </a:txBody>
                  <a:tcPr marL="68580" marR="68580" marT="0" marB="0" anchor="ctr"/>
                </a:tc>
              </a:tr>
              <a:tr h="178678">
                <a:tc>
                  <a:txBody>
                    <a:bodyPr/>
                    <a:lstStyle/>
                    <a:p>
                      <a:pPr algn="ctr">
                        <a:lnSpc>
                          <a:spcPct val="115000"/>
                        </a:lnSpc>
                        <a:spcAft>
                          <a:spcPts val="0"/>
                        </a:spcAft>
                      </a:pPr>
                      <a:r>
                        <a:rPr lang="en-US" sz="1200" spc="10">
                          <a:solidFill>
                            <a:srgbClr val="273239"/>
                          </a:solidFill>
                          <a:latin typeface="Times New Roman"/>
                          <a:ea typeface="Times New Roman"/>
                          <a:cs typeface="Times New Roman"/>
                        </a:rPr>
                        <a:t>S1</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A</a:t>
                      </a:r>
                      <a:endParaRPr lang="en-US"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C1</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C</a:t>
                      </a:r>
                      <a:endParaRPr lang="en-US" sz="1100">
                        <a:latin typeface="Calibri"/>
                        <a:ea typeface="Calibri"/>
                        <a:cs typeface="Times New Roman"/>
                      </a:endParaRPr>
                    </a:p>
                  </a:txBody>
                  <a:tcPr marL="68580" marR="68580" marT="0" marB="0" anchor="ctr"/>
                </a:tc>
              </a:tr>
              <a:tr h="178678">
                <a:tc>
                  <a:txBody>
                    <a:bodyPr/>
                    <a:lstStyle/>
                    <a:p>
                      <a:pPr algn="ctr">
                        <a:lnSpc>
                          <a:spcPct val="115000"/>
                        </a:lnSpc>
                        <a:spcAft>
                          <a:spcPts val="0"/>
                        </a:spcAft>
                      </a:pPr>
                      <a:r>
                        <a:rPr lang="en-US" sz="1200" spc="10">
                          <a:solidFill>
                            <a:srgbClr val="273239"/>
                          </a:solidFill>
                          <a:latin typeface="Times New Roman"/>
                          <a:ea typeface="Times New Roman"/>
                          <a:cs typeface="Times New Roman"/>
                        </a:rPr>
                        <a:t>S1</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A</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C2</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D</a:t>
                      </a:r>
                      <a:endParaRPr lang="en-US" sz="1100">
                        <a:latin typeface="Calibri"/>
                        <a:ea typeface="Calibri"/>
                        <a:cs typeface="Times New Roman"/>
                      </a:endParaRPr>
                    </a:p>
                  </a:txBody>
                  <a:tcPr marL="68580" marR="68580" marT="0" marB="0" anchor="ctr"/>
                </a:tc>
              </a:tr>
              <a:tr h="178678">
                <a:tc>
                  <a:txBody>
                    <a:bodyPr/>
                    <a:lstStyle/>
                    <a:p>
                      <a:pPr algn="ctr">
                        <a:lnSpc>
                          <a:spcPct val="115000"/>
                        </a:lnSpc>
                        <a:spcAft>
                          <a:spcPts val="0"/>
                        </a:spcAft>
                      </a:pPr>
                      <a:r>
                        <a:rPr lang="en-US" sz="1200" spc="10">
                          <a:solidFill>
                            <a:srgbClr val="273239"/>
                          </a:solidFill>
                          <a:latin typeface="Times New Roman"/>
                          <a:ea typeface="Times New Roman"/>
                          <a:cs typeface="Times New Roman"/>
                        </a:rPr>
                        <a:t>S2</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B</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C1</a:t>
                      </a:r>
                      <a:endParaRPr lang="en-US"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C</a:t>
                      </a:r>
                      <a:endParaRPr lang="en-US" sz="1100">
                        <a:latin typeface="Calibri"/>
                        <a:ea typeface="Calibri"/>
                        <a:cs typeface="Times New Roman"/>
                      </a:endParaRPr>
                    </a:p>
                  </a:txBody>
                  <a:tcPr marL="68580" marR="68580" marT="0" marB="0" anchor="ctr"/>
                </a:tc>
              </a:tr>
              <a:tr h="309177">
                <a:tc>
                  <a:txBody>
                    <a:bodyPr/>
                    <a:lstStyle/>
                    <a:p>
                      <a:pPr algn="ctr">
                        <a:lnSpc>
                          <a:spcPct val="115000"/>
                        </a:lnSpc>
                        <a:spcAft>
                          <a:spcPts val="0"/>
                        </a:spcAft>
                      </a:pPr>
                      <a:r>
                        <a:rPr lang="en-US" sz="1200" spc="10">
                          <a:solidFill>
                            <a:srgbClr val="273239"/>
                          </a:solidFill>
                          <a:latin typeface="Times New Roman"/>
                          <a:ea typeface="Times New Roman"/>
                          <a:cs typeface="Times New Roman"/>
                        </a:rPr>
                        <a:t>S2</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B</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a:solidFill>
                            <a:srgbClr val="273239"/>
                          </a:solidFill>
                          <a:latin typeface="Times New Roman"/>
                          <a:ea typeface="Times New Roman"/>
                          <a:cs typeface="Times New Roman"/>
                        </a:rPr>
                        <a:t>C2</a:t>
                      </a:r>
                      <a:endParaRPr lang="en-US" sz="110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200" spc="10" dirty="0">
                          <a:solidFill>
                            <a:srgbClr val="273239"/>
                          </a:solidFill>
                          <a:latin typeface="Times New Roman"/>
                          <a:ea typeface="Times New Roman"/>
                          <a:cs typeface="Times New Roman"/>
                        </a:rPr>
                        <a:t>D</a:t>
                      </a:r>
                      <a:endParaRPr lang="en-US" sz="1100" dirty="0">
                        <a:latin typeface="Calibri"/>
                        <a:ea typeface="Calibri"/>
                        <a:cs typeface="Times New Roman"/>
                      </a:endParaRPr>
                    </a:p>
                  </a:txBody>
                  <a:tcPr marL="68580" marR="68580" marT="0"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857232"/>
            <a:ext cx="8543956" cy="5268931"/>
          </a:xfrm>
        </p:spPr>
        <p:txBody>
          <a:bodyPr>
            <a:normAutofit/>
          </a:bodyPr>
          <a:lstStyle/>
          <a:p>
            <a:pPr fontAlgn="base">
              <a:buNone/>
            </a:pPr>
            <a:r>
              <a:rPr lang="en-IN" sz="2600" dirty="0">
                <a:solidFill>
                  <a:srgbClr val="3333FF"/>
                </a:solidFill>
                <a:latin typeface="Copperplate Gothic Light" pitchFamily="34" charset="0"/>
              </a:rPr>
              <a:t>Joint dependency </a:t>
            </a:r>
          </a:p>
          <a:p>
            <a:pPr fontAlgn="base">
              <a:buNone/>
            </a:pPr>
            <a:r>
              <a:rPr lang="en-IN" b="1" dirty="0" smtClean="0"/>
              <a:t>	</a:t>
            </a:r>
            <a:r>
              <a:rPr lang="en-IN" sz="2600" dirty="0" smtClean="0">
                <a:solidFill>
                  <a:srgbClr val="3333FF"/>
                </a:solidFill>
                <a:latin typeface="Bookman Old Style" pitchFamily="18" charset="0"/>
              </a:rPr>
              <a:t>Join </a:t>
            </a:r>
            <a:r>
              <a:rPr lang="en-IN" sz="2600" dirty="0">
                <a:solidFill>
                  <a:srgbClr val="3333FF"/>
                </a:solidFill>
                <a:latin typeface="Bookman Old Style" pitchFamily="18" charset="0"/>
              </a:rPr>
              <a:t>decomposition is a further generalization of </a:t>
            </a:r>
            <a:r>
              <a:rPr lang="en-IN" sz="2600" dirty="0" err="1">
                <a:solidFill>
                  <a:srgbClr val="3333FF"/>
                </a:solidFill>
                <a:latin typeface="Bookman Old Style" pitchFamily="18" charset="0"/>
              </a:rPr>
              <a:t>Multivalued</a:t>
            </a:r>
            <a:r>
              <a:rPr lang="en-IN" sz="2600" dirty="0">
                <a:solidFill>
                  <a:srgbClr val="3333FF"/>
                </a:solidFill>
                <a:latin typeface="Bookman Old Style" pitchFamily="18" charset="0"/>
              </a:rPr>
              <a:t> dependencies. </a:t>
            </a:r>
            <a:endParaRPr lang="en-IN" sz="2600" dirty="0" smtClean="0">
              <a:solidFill>
                <a:srgbClr val="3333FF"/>
              </a:solidFill>
              <a:latin typeface="Bookman Old Style" pitchFamily="18" charset="0"/>
            </a:endParaRPr>
          </a:p>
          <a:p>
            <a:pPr fontAlgn="base">
              <a:buNone/>
            </a:pPr>
            <a:r>
              <a:rPr lang="en-IN" sz="2600" dirty="0">
                <a:solidFill>
                  <a:srgbClr val="3333FF"/>
                </a:solidFill>
                <a:latin typeface="Bookman Old Style" pitchFamily="18" charset="0"/>
              </a:rPr>
              <a:t>	</a:t>
            </a:r>
            <a:endParaRPr lang="en-IN" sz="2600" dirty="0" smtClean="0">
              <a:solidFill>
                <a:srgbClr val="3333FF"/>
              </a:solidFill>
              <a:latin typeface="Bookman Old Style" pitchFamily="18" charset="0"/>
            </a:endParaRPr>
          </a:p>
          <a:p>
            <a:pPr fontAlgn="base">
              <a:buNone/>
            </a:pPr>
            <a:r>
              <a:rPr lang="en-IN" sz="2600" dirty="0">
                <a:solidFill>
                  <a:srgbClr val="3333FF"/>
                </a:solidFill>
                <a:latin typeface="Bookman Old Style" pitchFamily="18" charset="0"/>
              </a:rPr>
              <a:t>	</a:t>
            </a:r>
            <a:r>
              <a:rPr lang="en-IN" sz="2600" dirty="0" smtClean="0">
                <a:solidFill>
                  <a:srgbClr val="3333FF"/>
                </a:solidFill>
                <a:latin typeface="Bookman Old Style" pitchFamily="18" charset="0"/>
              </a:rPr>
              <a:t>If </a:t>
            </a:r>
            <a:r>
              <a:rPr lang="en-IN" sz="2600" dirty="0">
                <a:solidFill>
                  <a:srgbClr val="3333FF"/>
                </a:solidFill>
                <a:latin typeface="Bookman Old Style" pitchFamily="18" charset="0"/>
              </a:rPr>
              <a:t>the join of R1 and R2 over C is equal to relation R then we can say that a join dependency (JD) exists, where R1 and R2 are the decomposition R1(A, B, C) and R2(C, D) of a given relations R (A, B, C, D).</a:t>
            </a:r>
            <a:endParaRPr lang="en-US" sz="2600" dirty="0">
              <a:solidFill>
                <a:srgbClr val="3333FF"/>
              </a:solidFill>
              <a:latin typeface="Bookman Old Style" pitchFamily="18" charset="0"/>
            </a:endParaRPr>
          </a:p>
          <a:p>
            <a:pPr fontAlgn="base">
              <a:buNone/>
            </a:pPr>
            <a:endParaRPr lang="en-US" dirty="0"/>
          </a:p>
          <a:p>
            <a:endParaRPr lang="en-US" dirty="0"/>
          </a:p>
        </p:txBody>
      </p:sp>
      <p:sp>
        <p:nvSpPr>
          <p:cNvPr id="4" name="Title 1"/>
          <p:cNvSpPr>
            <a:spLocks noGrp="1"/>
          </p:cNvSpPr>
          <p:nvPr>
            <p:ph type="title"/>
          </p:nvPr>
        </p:nvSpPr>
        <p:spPr>
          <a:xfrm>
            <a:off x="0" y="0"/>
            <a:ext cx="8229600" cy="654032"/>
          </a:xfrm>
        </p:spPr>
        <p:txBody>
          <a:bodyPr>
            <a:normAutofit/>
          </a:bodyPr>
          <a:lstStyle/>
          <a:p>
            <a:pPr algn="l"/>
            <a:r>
              <a:rPr lang="en-IN" sz="3600" dirty="0">
                <a:solidFill>
                  <a:srgbClr val="FF0000"/>
                </a:solidFill>
                <a:latin typeface="Copperplate Gothic Light" pitchFamily="34" charset="0"/>
              </a:rPr>
              <a:t>Fourth normal form (4NF</a:t>
            </a:r>
            <a:r>
              <a:rPr lang="en-IN" sz="3600" dirty="0" smtClean="0">
                <a:solidFill>
                  <a:srgbClr val="FF0000"/>
                </a:solidFill>
                <a:latin typeface="Copperplate Gothic Light" pitchFamily="34" charset="0"/>
              </a:rPr>
              <a:t>):</a:t>
            </a:r>
            <a:endParaRPr lang="en-US" sz="3600" dirty="0">
              <a:solidFill>
                <a:srgbClr val="FF0000"/>
              </a:solidFill>
              <a:latin typeface="Copperplate Gothic Ligh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11156"/>
          </a:xfrm>
        </p:spPr>
        <p:txBody>
          <a:bodyPr>
            <a:normAutofit fontScale="90000"/>
          </a:bodyPr>
          <a:lstStyle/>
          <a:p>
            <a:pPr algn="l"/>
            <a:r>
              <a:rPr lang="en-US" sz="3600" dirty="0">
                <a:solidFill>
                  <a:srgbClr val="FF0000"/>
                </a:solidFill>
                <a:latin typeface="Copperplate Gothic Light" pitchFamily="34" charset="0"/>
              </a:rPr>
              <a:t>A</a:t>
            </a:r>
            <a:r>
              <a:rPr lang="en-US" sz="3600" dirty="0" smtClean="0">
                <a:solidFill>
                  <a:srgbClr val="FF0000"/>
                </a:solidFill>
                <a:latin typeface="Copperplate Gothic Light" pitchFamily="34" charset="0"/>
              </a:rPr>
              <a:t>nomalies</a:t>
            </a:r>
            <a:endParaRPr lang="en-US" sz="3600" dirty="0">
              <a:solidFill>
                <a:srgbClr val="FF0000"/>
              </a:solidFill>
              <a:latin typeface="Copperplate Gothic Light" pitchFamily="34" charset="0"/>
            </a:endParaRPr>
          </a:p>
        </p:txBody>
      </p:sp>
      <p:sp>
        <p:nvSpPr>
          <p:cNvPr id="3" name="Content Placeholder 2"/>
          <p:cNvSpPr>
            <a:spLocks noGrp="1"/>
          </p:cNvSpPr>
          <p:nvPr>
            <p:ph idx="1"/>
          </p:nvPr>
        </p:nvSpPr>
        <p:spPr>
          <a:xfrm>
            <a:off x="285720" y="785794"/>
            <a:ext cx="8715436" cy="5715040"/>
          </a:xfrm>
        </p:spPr>
        <p:txBody>
          <a:bodyPr>
            <a:normAutofit/>
          </a:bodyPr>
          <a:lstStyle/>
          <a:p>
            <a:pPr>
              <a:buClr>
                <a:srgbClr val="C00000"/>
              </a:buClr>
              <a:buFont typeface="Wingdings" pitchFamily="2" charset="2"/>
              <a:buChar char="ü"/>
            </a:pPr>
            <a:r>
              <a:rPr lang="en-IN" sz="2400" b="1" dirty="0">
                <a:solidFill>
                  <a:srgbClr val="3333FF"/>
                </a:solidFill>
                <a:latin typeface="Bookman Old Style" pitchFamily="18" charset="0"/>
              </a:rPr>
              <a:t>INSERT ANOMALY</a:t>
            </a:r>
            <a:r>
              <a:rPr lang="en-IN" sz="2400" dirty="0">
                <a:solidFill>
                  <a:srgbClr val="3333FF"/>
                </a:solidFill>
                <a:latin typeface="Bookman Old Style" pitchFamily="18" charset="0"/>
              </a:rPr>
              <a:t>: </a:t>
            </a:r>
            <a:endParaRPr lang="en-IN" sz="2400" dirty="0" smtClean="0">
              <a:solidFill>
                <a:srgbClr val="3333FF"/>
              </a:solidFill>
              <a:latin typeface="Bookman Old Style" pitchFamily="18" charset="0"/>
            </a:endParaRPr>
          </a:p>
          <a:p>
            <a:pPr>
              <a:buClr>
                <a:srgbClr val="C00000"/>
              </a:buClr>
              <a:buNone/>
            </a:pPr>
            <a:r>
              <a:rPr lang="en-IN" sz="2400" dirty="0">
                <a:solidFill>
                  <a:srgbClr val="3333FF"/>
                </a:solidFill>
                <a:latin typeface="Bookman Old Style" pitchFamily="18" charset="0"/>
              </a:rPr>
              <a:t>	</a:t>
            </a:r>
            <a:r>
              <a:rPr lang="en-IN" sz="2400" dirty="0" smtClean="0">
                <a:solidFill>
                  <a:srgbClr val="3333FF"/>
                </a:solidFill>
                <a:latin typeface="Bookman Old Style" pitchFamily="18" charset="0"/>
              </a:rPr>
              <a:t>This </a:t>
            </a:r>
            <a:r>
              <a:rPr lang="en-IN" sz="2400" dirty="0">
                <a:solidFill>
                  <a:srgbClr val="3333FF"/>
                </a:solidFill>
                <a:latin typeface="Bookman Old Style" pitchFamily="18" charset="0"/>
              </a:rPr>
              <a:t>refers to the situation when it is impossible to insert certain types of data into the database.</a:t>
            </a:r>
            <a:endParaRPr lang="en-US" sz="2400" dirty="0">
              <a:solidFill>
                <a:srgbClr val="3333FF"/>
              </a:solidFill>
              <a:latin typeface="Bookman Old Style" pitchFamily="18" charset="0"/>
            </a:endParaRPr>
          </a:p>
          <a:p>
            <a:pPr>
              <a:buClr>
                <a:srgbClr val="C00000"/>
              </a:buClr>
              <a:buFont typeface="Wingdings" pitchFamily="2" charset="2"/>
              <a:buChar char="ü"/>
            </a:pPr>
            <a:endParaRPr lang="en-IN" sz="2400" b="1" dirty="0" smtClean="0">
              <a:solidFill>
                <a:srgbClr val="3333FF"/>
              </a:solidFill>
              <a:latin typeface="Bookman Old Style" pitchFamily="18" charset="0"/>
            </a:endParaRPr>
          </a:p>
          <a:p>
            <a:pPr>
              <a:buClr>
                <a:srgbClr val="C00000"/>
              </a:buClr>
              <a:buFont typeface="Wingdings" pitchFamily="2" charset="2"/>
              <a:buChar char="ü"/>
            </a:pPr>
            <a:r>
              <a:rPr lang="en-IN" sz="2400" b="1" dirty="0" smtClean="0">
                <a:solidFill>
                  <a:srgbClr val="3333FF"/>
                </a:solidFill>
                <a:latin typeface="Bookman Old Style" pitchFamily="18" charset="0"/>
              </a:rPr>
              <a:t>DELETE </a:t>
            </a:r>
            <a:r>
              <a:rPr lang="en-IN" sz="2400" b="1" dirty="0">
                <a:solidFill>
                  <a:srgbClr val="3333FF"/>
                </a:solidFill>
                <a:latin typeface="Bookman Old Style" pitchFamily="18" charset="0"/>
              </a:rPr>
              <a:t>ANOMALY</a:t>
            </a:r>
            <a:r>
              <a:rPr lang="en-IN" sz="2400" dirty="0">
                <a:solidFill>
                  <a:srgbClr val="3333FF"/>
                </a:solidFill>
                <a:latin typeface="Bookman Old Style" pitchFamily="18" charset="0"/>
              </a:rPr>
              <a:t>: </a:t>
            </a:r>
            <a:endParaRPr lang="en-IN" sz="2400" dirty="0" smtClean="0">
              <a:solidFill>
                <a:srgbClr val="3333FF"/>
              </a:solidFill>
              <a:latin typeface="Bookman Old Style" pitchFamily="18" charset="0"/>
            </a:endParaRPr>
          </a:p>
          <a:p>
            <a:pPr>
              <a:buClr>
                <a:srgbClr val="C00000"/>
              </a:buClr>
              <a:buNone/>
            </a:pPr>
            <a:r>
              <a:rPr lang="en-IN" sz="2400" dirty="0" smtClean="0">
                <a:solidFill>
                  <a:srgbClr val="3333FF"/>
                </a:solidFill>
                <a:latin typeface="Bookman Old Style" pitchFamily="18" charset="0"/>
              </a:rPr>
              <a:t>	The </a:t>
            </a:r>
            <a:r>
              <a:rPr lang="en-IN" sz="2400" dirty="0">
                <a:solidFill>
                  <a:srgbClr val="3333FF"/>
                </a:solidFill>
                <a:latin typeface="Bookman Old Style" pitchFamily="18" charset="0"/>
              </a:rPr>
              <a:t>deletion of data leads to unintended loss of additional data, data that we had wished to preserve.</a:t>
            </a:r>
            <a:endParaRPr lang="en-US" sz="2400" dirty="0">
              <a:solidFill>
                <a:srgbClr val="3333FF"/>
              </a:solidFill>
              <a:latin typeface="Bookman Old Style" pitchFamily="18" charset="0"/>
            </a:endParaRPr>
          </a:p>
          <a:p>
            <a:pPr>
              <a:buClr>
                <a:srgbClr val="C00000"/>
              </a:buClr>
              <a:buFont typeface="Wingdings" pitchFamily="2" charset="2"/>
              <a:buChar char="ü"/>
            </a:pPr>
            <a:endParaRPr lang="en-IN" sz="2400" b="1" dirty="0" smtClean="0">
              <a:solidFill>
                <a:srgbClr val="3333FF"/>
              </a:solidFill>
              <a:latin typeface="Bookman Old Style" pitchFamily="18" charset="0"/>
            </a:endParaRPr>
          </a:p>
          <a:p>
            <a:pPr>
              <a:buClr>
                <a:srgbClr val="C00000"/>
              </a:buClr>
              <a:buFont typeface="Wingdings" pitchFamily="2" charset="2"/>
              <a:buChar char="ü"/>
            </a:pPr>
            <a:r>
              <a:rPr lang="en-IN" sz="2400" b="1" dirty="0" smtClean="0">
                <a:solidFill>
                  <a:srgbClr val="3333FF"/>
                </a:solidFill>
                <a:latin typeface="Bookman Old Style" pitchFamily="18" charset="0"/>
              </a:rPr>
              <a:t>UPDATE </a:t>
            </a:r>
            <a:r>
              <a:rPr lang="en-IN" sz="2400" b="1" dirty="0">
                <a:solidFill>
                  <a:srgbClr val="3333FF"/>
                </a:solidFill>
                <a:latin typeface="Bookman Old Style" pitchFamily="18" charset="0"/>
              </a:rPr>
              <a:t>ANOMALY</a:t>
            </a:r>
            <a:r>
              <a:rPr lang="en-IN" sz="2400" dirty="0">
                <a:solidFill>
                  <a:srgbClr val="3333FF"/>
                </a:solidFill>
                <a:latin typeface="Bookman Old Style" pitchFamily="18" charset="0"/>
              </a:rPr>
              <a:t>: </a:t>
            </a:r>
            <a:endParaRPr lang="en-IN" sz="2400" dirty="0" smtClean="0">
              <a:solidFill>
                <a:srgbClr val="3333FF"/>
              </a:solidFill>
              <a:latin typeface="Bookman Old Style" pitchFamily="18" charset="0"/>
            </a:endParaRPr>
          </a:p>
          <a:p>
            <a:pPr>
              <a:buClr>
                <a:srgbClr val="C00000"/>
              </a:buClr>
              <a:buNone/>
            </a:pPr>
            <a:r>
              <a:rPr lang="en-IN" sz="2400" dirty="0">
                <a:solidFill>
                  <a:srgbClr val="3333FF"/>
                </a:solidFill>
                <a:latin typeface="Bookman Old Style" pitchFamily="18" charset="0"/>
              </a:rPr>
              <a:t>	</a:t>
            </a:r>
            <a:r>
              <a:rPr lang="en-IN" sz="2400" dirty="0" smtClean="0">
                <a:solidFill>
                  <a:srgbClr val="3333FF"/>
                </a:solidFill>
                <a:latin typeface="Bookman Old Style" pitchFamily="18" charset="0"/>
              </a:rPr>
              <a:t>This </a:t>
            </a:r>
            <a:r>
              <a:rPr lang="en-IN" sz="2400" dirty="0">
                <a:solidFill>
                  <a:srgbClr val="3333FF"/>
                </a:solidFill>
                <a:latin typeface="Bookman Old Style" pitchFamily="18" charset="0"/>
              </a:rPr>
              <a:t>refers to the situation where updating the value of a column leads to database inconsistencies (i.e., different rows on the table have different values).</a:t>
            </a:r>
            <a:endParaRPr lang="en-US" sz="2400" dirty="0">
              <a:solidFill>
                <a:srgbClr val="3333FF"/>
              </a:solidFill>
              <a:latin typeface="Bookman Old Style" pitchFamily="18" charset="0"/>
            </a:endParaRP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01156" cy="1143000"/>
          </a:xfrm>
        </p:spPr>
        <p:txBody>
          <a:bodyPr>
            <a:noAutofit/>
          </a:bodyPr>
          <a:lstStyle/>
          <a:p>
            <a:pPr algn="l"/>
            <a:r>
              <a:rPr lang="en-IN" sz="2800" dirty="0">
                <a:solidFill>
                  <a:srgbClr val="FF0000"/>
                </a:solidFill>
                <a:latin typeface="Copperplate Gothic Light" pitchFamily="34" charset="0"/>
              </a:rPr>
              <a:t>Fifth Normal Form / Projected Normal Form (5NF</a:t>
            </a:r>
            <a:r>
              <a:rPr lang="en-IN" sz="2800" dirty="0" smtClean="0">
                <a:solidFill>
                  <a:srgbClr val="FF0000"/>
                </a:solidFill>
                <a:latin typeface="Copperplate Gothic Light" pitchFamily="34" charset="0"/>
              </a:rPr>
              <a:t>):</a:t>
            </a:r>
            <a:endParaRPr lang="en-US" sz="2800" dirty="0">
              <a:solidFill>
                <a:srgbClr val="FF0000"/>
              </a:solidFill>
              <a:latin typeface="Copperplate Gothic Light" pitchFamily="34" charset="0"/>
            </a:endParaRPr>
          </a:p>
        </p:txBody>
      </p:sp>
      <p:sp>
        <p:nvSpPr>
          <p:cNvPr id="3" name="Content Placeholder 2"/>
          <p:cNvSpPr>
            <a:spLocks noGrp="1"/>
          </p:cNvSpPr>
          <p:nvPr>
            <p:ph idx="1"/>
          </p:nvPr>
        </p:nvSpPr>
        <p:spPr>
          <a:xfrm>
            <a:off x="457200" y="1071546"/>
            <a:ext cx="8229600" cy="5054617"/>
          </a:xfrm>
        </p:spPr>
        <p:txBody>
          <a:bodyPr>
            <a:normAutofit fontScale="77500" lnSpcReduction="20000"/>
          </a:bodyPr>
          <a:lstStyle/>
          <a:p>
            <a:pPr fontAlgn="base">
              <a:buClr>
                <a:srgbClr val="C00000"/>
              </a:buClr>
              <a:buFont typeface="Wingdings" pitchFamily="2" charset="2"/>
              <a:buChar char="ü"/>
            </a:pPr>
            <a:r>
              <a:rPr lang="en-IN" dirty="0">
                <a:solidFill>
                  <a:srgbClr val="3333FF"/>
                </a:solidFill>
                <a:latin typeface="Bookman Old Style" pitchFamily="18" charset="0"/>
              </a:rPr>
              <a:t>A relation R is in 5NF if and only if every join dependency in R is implied by the candidate keys of R. A relation decomposed into two relations must have loss-less join Property, which ensures that no spurious or extra </a:t>
            </a:r>
            <a:r>
              <a:rPr lang="en-IN" dirty="0" err="1">
                <a:solidFill>
                  <a:srgbClr val="3333FF"/>
                </a:solidFill>
                <a:latin typeface="Bookman Old Style" pitchFamily="18" charset="0"/>
              </a:rPr>
              <a:t>tuples</a:t>
            </a:r>
            <a:r>
              <a:rPr lang="en-IN" dirty="0">
                <a:solidFill>
                  <a:srgbClr val="3333FF"/>
                </a:solidFill>
                <a:latin typeface="Bookman Old Style" pitchFamily="18" charset="0"/>
              </a:rPr>
              <a:t> are generated, when relations are reunited through a natural join. </a:t>
            </a:r>
            <a:endParaRPr lang="en-US" dirty="0">
              <a:solidFill>
                <a:srgbClr val="3333FF"/>
              </a:solidFill>
              <a:latin typeface="Bookman Old Style" pitchFamily="18" charset="0"/>
            </a:endParaRPr>
          </a:p>
          <a:p>
            <a:pPr fontAlgn="base">
              <a:buClr>
                <a:srgbClr val="C00000"/>
              </a:buClr>
              <a:buFont typeface="Wingdings" pitchFamily="2" charset="2"/>
              <a:buChar char="ü"/>
            </a:pPr>
            <a:endParaRPr lang="en-IN" dirty="0" smtClean="0">
              <a:solidFill>
                <a:srgbClr val="3333FF"/>
              </a:solidFill>
              <a:latin typeface="Bookman Old Style" pitchFamily="18" charset="0"/>
            </a:endParaRPr>
          </a:p>
          <a:p>
            <a:pPr fontAlgn="base">
              <a:buClr>
                <a:srgbClr val="C00000"/>
              </a:buClr>
              <a:buFont typeface="Wingdings" pitchFamily="2" charset="2"/>
              <a:buChar char="ü"/>
            </a:pPr>
            <a:r>
              <a:rPr lang="en-IN" dirty="0" smtClean="0">
                <a:solidFill>
                  <a:srgbClr val="3333FF"/>
                </a:solidFill>
                <a:latin typeface="Bookman Old Style" pitchFamily="18" charset="0"/>
              </a:rPr>
              <a:t>Properties </a:t>
            </a:r>
            <a:r>
              <a:rPr lang="en-IN" dirty="0">
                <a:solidFill>
                  <a:srgbClr val="3333FF"/>
                </a:solidFill>
                <a:latin typeface="Bookman Old Style" pitchFamily="18" charset="0"/>
              </a:rPr>
              <a:t>– A relation R is in 5NF if and only if it satisfies following conditions: </a:t>
            </a:r>
            <a:br>
              <a:rPr lang="en-IN" dirty="0">
                <a:solidFill>
                  <a:srgbClr val="3333FF"/>
                </a:solidFill>
                <a:latin typeface="Bookman Old Style" pitchFamily="18" charset="0"/>
              </a:rPr>
            </a:br>
            <a:r>
              <a:rPr lang="en-IN" dirty="0">
                <a:solidFill>
                  <a:srgbClr val="3333FF"/>
                </a:solidFill>
                <a:latin typeface="Bookman Old Style" pitchFamily="18" charset="0"/>
              </a:rPr>
              <a:t> </a:t>
            </a:r>
            <a:endParaRPr lang="en-US" dirty="0">
              <a:solidFill>
                <a:srgbClr val="3333FF"/>
              </a:solidFill>
              <a:latin typeface="Bookman Old Style" pitchFamily="18" charset="0"/>
            </a:endParaRPr>
          </a:p>
          <a:p>
            <a:pPr lvl="1" fontAlgn="base">
              <a:buClr>
                <a:srgbClr val="C00000"/>
              </a:buClr>
              <a:buFont typeface="Wingdings" pitchFamily="2" charset="2"/>
              <a:buChar char="ü"/>
            </a:pPr>
            <a:r>
              <a:rPr lang="en-IN" dirty="0">
                <a:solidFill>
                  <a:srgbClr val="3333FF"/>
                </a:solidFill>
                <a:latin typeface="Bookman Old Style" pitchFamily="18" charset="0"/>
              </a:rPr>
              <a:t>R should be already in 4NF. </a:t>
            </a:r>
            <a:br>
              <a:rPr lang="en-IN" dirty="0">
                <a:solidFill>
                  <a:srgbClr val="3333FF"/>
                </a:solidFill>
                <a:latin typeface="Bookman Old Style" pitchFamily="18" charset="0"/>
              </a:rPr>
            </a:br>
            <a:r>
              <a:rPr lang="en-IN" dirty="0">
                <a:solidFill>
                  <a:srgbClr val="3333FF"/>
                </a:solidFill>
                <a:latin typeface="Bookman Old Style" pitchFamily="18" charset="0"/>
              </a:rPr>
              <a:t> </a:t>
            </a:r>
            <a:endParaRPr lang="en-US" dirty="0">
              <a:solidFill>
                <a:srgbClr val="3333FF"/>
              </a:solidFill>
              <a:latin typeface="Bookman Old Style" pitchFamily="18" charset="0"/>
            </a:endParaRPr>
          </a:p>
          <a:p>
            <a:pPr lvl="1" fontAlgn="base">
              <a:buClr>
                <a:srgbClr val="C00000"/>
              </a:buClr>
              <a:buFont typeface="Wingdings" pitchFamily="2" charset="2"/>
              <a:buChar char="ü"/>
            </a:pPr>
            <a:r>
              <a:rPr lang="en-IN" dirty="0">
                <a:solidFill>
                  <a:srgbClr val="3333FF"/>
                </a:solidFill>
                <a:latin typeface="Bookman Old Style" pitchFamily="18" charset="0"/>
              </a:rPr>
              <a:t>It cannot be further non loss decomposed (join dependency)</a:t>
            </a:r>
            <a:endParaRPr lang="en-US" dirty="0">
              <a:solidFill>
                <a:srgbClr val="3333FF"/>
              </a:solidFill>
              <a:latin typeface="Bookman Old Style" pitchFamily="18" charset="0"/>
            </a:endParaRPr>
          </a:p>
          <a:p>
            <a:pPr>
              <a:buClr>
                <a:srgbClr val="C00000"/>
              </a:buClr>
              <a:buFont typeface="Wingdings" pitchFamily="2" charset="2"/>
              <a:buChar char="ü"/>
            </a:pPr>
            <a:endParaRPr lang="en-US" dirty="0">
              <a:solidFill>
                <a:srgbClr val="3333FF"/>
              </a:solidFill>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42918"/>
          </a:xfrm>
        </p:spPr>
        <p:txBody>
          <a:bodyPr>
            <a:normAutofit/>
          </a:bodyPr>
          <a:lstStyle/>
          <a:p>
            <a:pPr algn="l"/>
            <a:r>
              <a:rPr lang="en-US" sz="2800" dirty="0" smtClean="0">
                <a:solidFill>
                  <a:srgbClr val="FF0000"/>
                </a:solidFill>
                <a:latin typeface="Copperplate Gothic Light" pitchFamily="34" charset="0"/>
              </a:rPr>
              <a:t>Normal Forms</a:t>
            </a:r>
            <a:endParaRPr lang="en-US" sz="2800" dirty="0">
              <a:solidFill>
                <a:srgbClr val="FF0000"/>
              </a:solidFill>
              <a:latin typeface="Copperplate Gothic Light" pitchFamily="34" charset="0"/>
            </a:endParaRPr>
          </a:p>
        </p:txBody>
      </p:sp>
      <p:sp>
        <p:nvSpPr>
          <p:cNvPr id="3" name="Content Placeholder 2"/>
          <p:cNvSpPr>
            <a:spLocks noGrp="1"/>
          </p:cNvSpPr>
          <p:nvPr>
            <p:ph idx="1"/>
          </p:nvPr>
        </p:nvSpPr>
        <p:spPr>
          <a:xfrm>
            <a:off x="214282" y="785794"/>
            <a:ext cx="8929718" cy="5929354"/>
          </a:xfrm>
        </p:spPr>
        <p:txBody>
          <a:bodyPr>
            <a:normAutofit fontScale="70000" lnSpcReduction="20000"/>
          </a:bodyPr>
          <a:lstStyle/>
          <a:p>
            <a:pPr>
              <a:buClr>
                <a:srgbClr val="C00000"/>
              </a:buClr>
              <a:buFont typeface="Wingdings" pitchFamily="2" charset="2"/>
              <a:buChar char="ü"/>
            </a:pPr>
            <a:r>
              <a:rPr lang="en-IN" dirty="0">
                <a:solidFill>
                  <a:srgbClr val="3333FF"/>
                </a:solidFill>
                <a:latin typeface="Bookman Old Style" pitchFamily="18" charset="0"/>
              </a:rPr>
              <a:t>To address the 3 problems above, we go through the process of normalization. When we go through the normalization process, we increase the number of tables in the database, while decreasing the amount of data stored in each table. There are several different levels of database normalization:</a:t>
            </a:r>
            <a:endParaRPr lang="en-US" dirty="0">
              <a:solidFill>
                <a:srgbClr val="3333FF"/>
              </a:solidFill>
              <a:latin typeface="Bookman Old Style" pitchFamily="18" charset="0"/>
            </a:endParaRPr>
          </a:p>
          <a:p>
            <a:pPr lvl="1">
              <a:buClr>
                <a:srgbClr val="C00000"/>
              </a:buClr>
              <a:buFont typeface="Wingdings" pitchFamily="2" charset="2"/>
              <a:buChar char="ü"/>
            </a:pPr>
            <a:endParaRPr lang="en-IN" dirty="0" smtClean="0">
              <a:solidFill>
                <a:srgbClr val="3333FF"/>
              </a:solidFill>
              <a:latin typeface="Bookman Old Style" pitchFamily="18" charset="0"/>
            </a:endParaRPr>
          </a:p>
          <a:p>
            <a:pPr lvl="1">
              <a:buClr>
                <a:srgbClr val="C00000"/>
              </a:buClr>
              <a:buFont typeface="Wingdings" pitchFamily="2" charset="2"/>
              <a:buChar char="ü"/>
            </a:pPr>
            <a:r>
              <a:rPr lang="en-IN" dirty="0" smtClean="0">
                <a:solidFill>
                  <a:srgbClr val="3333FF"/>
                </a:solidFill>
                <a:latin typeface="Bookman Old Style" pitchFamily="18" charset="0"/>
              </a:rPr>
              <a:t>1st </a:t>
            </a:r>
            <a:r>
              <a:rPr lang="en-IN" dirty="0">
                <a:solidFill>
                  <a:srgbClr val="3333FF"/>
                </a:solidFill>
                <a:latin typeface="Bookman Old Style" pitchFamily="18" charset="0"/>
              </a:rPr>
              <a:t>Normal Form (1NF)</a:t>
            </a:r>
            <a:endParaRPr lang="en-US" dirty="0">
              <a:solidFill>
                <a:srgbClr val="3333FF"/>
              </a:solidFill>
              <a:latin typeface="Bookman Old Style" pitchFamily="18" charset="0"/>
            </a:endParaRPr>
          </a:p>
          <a:p>
            <a:pPr lvl="1">
              <a:buClr>
                <a:srgbClr val="C00000"/>
              </a:buClr>
              <a:buFont typeface="Wingdings" pitchFamily="2" charset="2"/>
              <a:buChar char="ü"/>
            </a:pPr>
            <a:r>
              <a:rPr lang="en-IN" dirty="0">
                <a:solidFill>
                  <a:srgbClr val="3333FF"/>
                </a:solidFill>
                <a:latin typeface="Bookman Old Style" pitchFamily="18" charset="0"/>
              </a:rPr>
              <a:t>2nd Normal Form (2NF)</a:t>
            </a:r>
            <a:endParaRPr lang="en-US" dirty="0">
              <a:solidFill>
                <a:srgbClr val="3333FF"/>
              </a:solidFill>
              <a:latin typeface="Bookman Old Style" pitchFamily="18" charset="0"/>
            </a:endParaRPr>
          </a:p>
          <a:p>
            <a:pPr lvl="1">
              <a:buClr>
                <a:srgbClr val="C00000"/>
              </a:buClr>
              <a:buFont typeface="Wingdings" pitchFamily="2" charset="2"/>
              <a:buChar char="ü"/>
            </a:pPr>
            <a:r>
              <a:rPr lang="en-IN" dirty="0">
                <a:solidFill>
                  <a:srgbClr val="3333FF"/>
                </a:solidFill>
                <a:latin typeface="Bookman Old Style" pitchFamily="18" charset="0"/>
              </a:rPr>
              <a:t>3rd Normal Form (3NF)</a:t>
            </a:r>
            <a:endParaRPr lang="en-US" dirty="0">
              <a:solidFill>
                <a:srgbClr val="3333FF"/>
              </a:solidFill>
              <a:latin typeface="Bookman Old Style" pitchFamily="18" charset="0"/>
            </a:endParaRPr>
          </a:p>
          <a:p>
            <a:pPr lvl="1">
              <a:buClr>
                <a:srgbClr val="C00000"/>
              </a:buClr>
              <a:buFont typeface="Wingdings" pitchFamily="2" charset="2"/>
              <a:buChar char="ü"/>
            </a:pPr>
            <a:r>
              <a:rPr lang="en-IN" dirty="0">
                <a:solidFill>
                  <a:srgbClr val="3333FF"/>
                </a:solidFill>
                <a:latin typeface="Bookman Old Style" pitchFamily="18" charset="0"/>
              </a:rPr>
              <a:t>Bryce-</a:t>
            </a:r>
            <a:r>
              <a:rPr lang="en-IN" dirty="0" err="1">
                <a:solidFill>
                  <a:srgbClr val="3333FF"/>
                </a:solidFill>
                <a:latin typeface="Bookman Old Style" pitchFamily="18" charset="0"/>
              </a:rPr>
              <a:t>Codd</a:t>
            </a:r>
            <a:r>
              <a:rPr lang="en-IN" dirty="0">
                <a:solidFill>
                  <a:srgbClr val="3333FF"/>
                </a:solidFill>
                <a:latin typeface="Bookman Old Style" pitchFamily="18" charset="0"/>
              </a:rPr>
              <a:t> Normal Form (BCNF)</a:t>
            </a:r>
            <a:endParaRPr lang="en-US" dirty="0">
              <a:solidFill>
                <a:srgbClr val="3333FF"/>
              </a:solidFill>
              <a:latin typeface="Bookman Old Style" pitchFamily="18" charset="0"/>
            </a:endParaRPr>
          </a:p>
          <a:p>
            <a:pPr lvl="1">
              <a:buClr>
                <a:srgbClr val="C00000"/>
              </a:buClr>
              <a:buFont typeface="Wingdings" pitchFamily="2" charset="2"/>
              <a:buChar char="ü"/>
            </a:pPr>
            <a:r>
              <a:rPr lang="en-IN" dirty="0">
                <a:solidFill>
                  <a:srgbClr val="3333FF"/>
                </a:solidFill>
                <a:latin typeface="Bookman Old Style" pitchFamily="18" charset="0"/>
              </a:rPr>
              <a:t>4th Normal Form (4NF)</a:t>
            </a:r>
            <a:endParaRPr lang="en-US" dirty="0">
              <a:solidFill>
                <a:srgbClr val="3333FF"/>
              </a:solidFill>
              <a:latin typeface="Bookman Old Style" pitchFamily="18" charset="0"/>
            </a:endParaRPr>
          </a:p>
          <a:p>
            <a:pPr lvl="1">
              <a:buClr>
                <a:srgbClr val="C00000"/>
              </a:buClr>
              <a:buFont typeface="Wingdings" pitchFamily="2" charset="2"/>
              <a:buChar char="ü"/>
            </a:pPr>
            <a:r>
              <a:rPr lang="en-IN" dirty="0">
                <a:solidFill>
                  <a:srgbClr val="3333FF"/>
                </a:solidFill>
                <a:latin typeface="Bookman Old Style" pitchFamily="18" charset="0"/>
              </a:rPr>
              <a:t>5th Normal Form (5NF)</a:t>
            </a:r>
            <a:endParaRPr lang="en-US" dirty="0">
              <a:solidFill>
                <a:srgbClr val="3333FF"/>
              </a:solidFill>
              <a:latin typeface="Bookman Old Style" pitchFamily="18" charset="0"/>
            </a:endParaRPr>
          </a:p>
          <a:p>
            <a:pPr>
              <a:buClr>
                <a:srgbClr val="C00000"/>
              </a:buClr>
              <a:buFont typeface="Wingdings" pitchFamily="2" charset="2"/>
              <a:buChar char="ü"/>
            </a:pPr>
            <a:endParaRPr lang="en-IN" dirty="0" smtClean="0">
              <a:solidFill>
                <a:srgbClr val="3333FF"/>
              </a:solidFill>
              <a:latin typeface="Bookman Old Style" pitchFamily="18" charset="0"/>
            </a:endParaRPr>
          </a:p>
          <a:p>
            <a:pPr>
              <a:buClr>
                <a:srgbClr val="C00000"/>
              </a:buClr>
              <a:buFont typeface="Wingdings" pitchFamily="2" charset="2"/>
              <a:buChar char="ü"/>
            </a:pPr>
            <a:r>
              <a:rPr lang="en-IN" dirty="0" smtClean="0">
                <a:solidFill>
                  <a:srgbClr val="3333FF"/>
                </a:solidFill>
                <a:latin typeface="Bookman Old Style" pitchFamily="18" charset="0"/>
              </a:rPr>
              <a:t>The </a:t>
            </a:r>
            <a:r>
              <a:rPr lang="en-IN" dirty="0">
                <a:solidFill>
                  <a:srgbClr val="3333FF"/>
                </a:solidFill>
                <a:latin typeface="Bookman Old Style" pitchFamily="18" charset="0"/>
              </a:rPr>
              <a:t>opposite of normalization is </a:t>
            </a:r>
            <a:r>
              <a:rPr lang="en-IN" dirty="0" err="1">
                <a:solidFill>
                  <a:srgbClr val="3333FF"/>
                </a:solidFill>
                <a:latin typeface="Bookman Old Style" pitchFamily="18" charset="0"/>
              </a:rPr>
              <a:t>denormalization</a:t>
            </a:r>
            <a:r>
              <a:rPr lang="en-IN" dirty="0">
                <a:solidFill>
                  <a:srgbClr val="3333FF"/>
                </a:solidFill>
                <a:latin typeface="Bookman Old Style" pitchFamily="18" charset="0"/>
              </a:rPr>
              <a:t>, where we want to combine multiple tables together into a larger table. </a:t>
            </a:r>
            <a:r>
              <a:rPr lang="en-IN" dirty="0" err="1">
                <a:solidFill>
                  <a:srgbClr val="3333FF"/>
                </a:solidFill>
                <a:latin typeface="Bookman Old Style" pitchFamily="18" charset="0"/>
              </a:rPr>
              <a:t>Denormalization</a:t>
            </a:r>
            <a:r>
              <a:rPr lang="en-IN" dirty="0">
                <a:solidFill>
                  <a:srgbClr val="3333FF"/>
                </a:solidFill>
                <a:latin typeface="Bookman Old Style" pitchFamily="18" charset="0"/>
              </a:rPr>
              <a:t> is most frequently associated with designing the fact table in a data warehouse.</a:t>
            </a:r>
            <a:endParaRPr lang="en-US" dirty="0">
              <a:solidFill>
                <a:srgbClr val="3333FF"/>
              </a:solidFill>
              <a:latin typeface="Bookman Old Style" pitchFamily="18" charset="0"/>
            </a:endParaRPr>
          </a:p>
          <a:p>
            <a:pPr>
              <a:buNone/>
            </a:pPr>
            <a:endParaRPr lang="en-US" dirty="0">
              <a:solidFill>
                <a:srgbClr val="3333FF"/>
              </a:solidFill>
              <a:latin typeface="Bookman Old Styl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42918"/>
          </a:xfrm>
        </p:spPr>
        <p:txBody>
          <a:bodyPr>
            <a:normAutofit/>
          </a:bodyPr>
          <a:lstStyle/>
          <a:p>
            <a:pPr algn="l"/>
            <a:r>
              <a:rPr lang="en-IN" sz="3600" dirty="0">
                <a:solidFill>
                  <a:srgbClr val="FF0000"/>
                </a:solidFill>
                <a:latin typeface="Copperplate Gothic Light" pitchFamily="34" charset="0"/>
              </a:rPr>
              <a:t>1st Normal Form Definition</a:t>
            </a:r>
            <a:endParaRPr lang="en-US" sz="3600" dirty="0">
              <a:solidFill>
                <a:srgbClr val="FF0000"/>
              </a:solidFill>
              <a:latin typeface="Copperplate Gothic Light" pitchFamily="34" charset="0"/>
            </a:endParaRPr>
          </a:p>
        </p:txBody>
      </p:sp>
      <p:sp>
        <p:nvSpPr>
          <p:cNvPr id="3" name="Content Placeholder 2"/>
          <p:cNvSpPr>
            <a:spLocks noGrp="1"/>
          </p:cNvSpPr>
          <p:nvPr>
            <p:ph idx="1"/>
          </p:nvPr>
        </p:nvSpPr>
        <p:spPr>
          <a:xfrm>
            <a:off x="142844" y="857232"/>
            <a:ext cx="8786874" cy="5715040"/>
          </a:xfrm>
        </p:spPr>
        <p:txBody>
          <a:bodyPr>
            <a:normAutofit/>
          </a:bodyPr>
          <a:lstStyle/>
          <a:p>
            <a:pPr>
              <a:buClr>
                <a:srgbClr val="C00000"/>
              </a:buClr>
              <a:buFont typeface="Wingdings" pitchFamily="2" charset="2"/>
              <a:buChar char="ü"/>
            </a:pPr>
            <a:r>
              <a:rPr lang="en-IN" sz="2200" dirty="0">
                <a:solidFill>
                  <a:srgbClr val="3333FF"/>
                </a:solidFill>
                <a:latin typeface="Bookman Old Style" pitchFamily="18" charset="0"/>
              </a:rPr>
              <a:t>A database is in first normal form if it satisfies the following conditions:</a:t>
            </a:r>
            <a:endParaRPr lang="en-US" sz="2200" dirty="0">
              <a:solidFill>
                <a:srgbClr val="3333FF"/>
              </a:solidFill>
              <a:latin typeface="Bookman Old Style" pitchFamily="18" charset="0"/>
            </a:endParaRPr>
          </a:p>
          <a:p>
            <a:pPr lvl="0">
              <a:buClr>
                <a:srgbClr val="C00000"/>
              </a:buClr>
              <a:buFont typeface="Wingdings" pitchFamily="2" charset="2"/>
              <a:buChar char="ü"/>
            </a:pPr>
            <a:r>
              <a:rPr lang="en-IN" sz="2200" dirty="0">
                <a:solidFill>
                  <a:srgbClr val="3333FF"/>
                </a:solidFill>
                <a:latin typeface="Bookman Old Style" pitchFamily="18" charset="0"/>
              </a:rPr>
              <a:t>Contains only atomic values</a:t>
            </a:r>
            <a:endParaRPr lang="en-US" sz="2200" dirty="0">
              <a:solidFill>
                <a:srgbClr val="3333FF"/>
              </a:solidFill>
              <a:latin typeface="Bookman Old Style" pitchFamily="18" charset="0"/>
            </a:endParaRPr>
          </a:p>
          <a:p>
            <a:pPr lvl="0">
              <a:buClr>
                <a:srgbClr val="C00000"/>
              </a:buClr>
              <a:buFont typeface="Wingdings" pitchFamily="2" charset="2"/>
              <a:buChar char="ü"/>
            </a:pPr>
            <a:r>
              <a:rPr lang="en-IN" sz="2200" dirty="0">
                <a:solidFill>
                  <a:srgbClr val="3333FF"/>
                </a:solidFill>
                <a:latin typeface="Bookman Old Style" pitchFamily="18" charset="0"/>
              </a:rPr>
              <a:t>There are no repeating groups</a:t>
            </a:r>
            <a:endParaRPr lang="en-US" sz="2200" dirty="0">
              <a:solidFill>
                <a:srgbClr val="3333FF"/>
              </a:solidFill>
              <a:latin typeface="Bookman Old Style" pitchFamily="18" charset="0"/>
            </a:endParaRPr>
          </a:p>
          <a:p>
            <a:pPr>
              <a:buClr>
                <a:srgbClr val="C00000"/>
              </a:buClr>
              <a:buFont typeface="Wingdings" pitchFamily="2" charset="2"/>
              <a:buChar char="ü"/>
            </a:pPr>
            <a:r>
              <a:rPr lang="en-IN" sz="2200" dirty="0">
                <a:solidFill>
                  <a:srgbClr val="3333FF"/>
                </a:solidFill>
                <a:latin typeface="Bookman Old Style" pitchFamily="18" charset="0"/>
              </a:rPr>
              <a:t>An atomic value is a value that cannot be divided. For example, in the table shown below, the values in the [</a:t>
            </a:r>
            <a:r>
              <a:rPr lang="en-IN" sz="2200" dirty="0" err="1">
                <a:solidFill>
                  <a:srgbClr val="3333FF"/>
                </a:solidFill>
                <a:latin typeface="Bookman Old Style" pitchFamily="18" charset="0"/>
              </a:rPr>
              <a:t>Color</a:t>
            </a:r>
            <a:r>
              <a:rPr lang="en-IN" sz="2200" dirty="0">
                <a:solidFill>
                  <a:srgbClr val="3333FF"/>
                </a:solidFill>
                <a:latin typeface="Bookman Old Style" pitchFamily="18" charset="0"/>
              </a:rPr>
              <a:t>] column in the first row can be divided into "red" and "green", hence [TABLE_PRODUCT] is not in 1NF.</a:t>
            </a:r>
            <a:endParaRPr lang="en-US" sz="2200" dirty="0">
              <a:solidFill>
                <a:srgbClr val="3333FF"/>
              </a:solidFill>
              <a:latin typeface="Bookman Old Style" pitchFamily="18" charset="0"/>
            </a:endParaRPr>
          </a:p>
          <a:p>
            <a:pPr>
              <a:buClr>
                <a:srgbClr val="C00000"/>
              </a:buClr>
              <a:buFont typeface="Wingdings" pitchFamily="2" charset="2"/>
              <a:buChar char="ü"/>
            </a:pPr>
            <a:r>
              <a:rPr lang="en-IN" sz="2200" dirty="0">
                <a:solidFill>
                  <a:srgbClr val="3333FF"/>
                </a:solidFill>
                <a:latin typeface="Bookman Old Style" pitchFamily="18" charset="0"/>
              </a:rPr>
              <a:t>A repeating group means that a table contains two or more columns that are closely related. For example, a table that records data on a book and its author(s) with the following columns: [Book ID], [Author 1], [Author 2], [Author 3] is not in 1NF because [Author 1], [Author 2], and [Author 3] are all repeating the same attribute.</a:t>
            </a:r>
            <a:endParaRPr lang="en-US" sz="2200" dirty="0">
              <a:solidFill>
                <a:srgbClr val="3333FF"/>
              </a:solidFill>
              <a:latin typeface="Bookman Old Style" pitchFamily="18" charset="0"/>
            </a:endParaRP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857232"/>
            <a:ext cx="8543956" cy="5268931"/>
          </a:xfrm>
        </p:spPr>
        <p:txBody>
          <a:bodyPr>
            <a:normAutofit/>
          </a:bodyPr>
          <a:lstStyle/>
          <a:p>
            <a:pPr>
              <a:buNone/>
            </a:pPr>
            <a:r>
              <a:rPr lang="en-IN" sz="2800" b="1" dirty="0" smtClean="0">
                <a:solidFill>
                  <a:srgbClr val="3333FF"/>
                </a:solidFill>
                <a:latin typeface="Copperplate Gothic Light" pitchFamily="34" charset="0"/>
              </a:rPr>
              <a:t>Example</a:t>
            </a:r>
            <a:endParaRPr lang="en-US" sz="2800" b="1" dirty="0">
              <a:solidFill>
                <a:srgbClr val="3333FF"/>
              </a:solidFill>
              <a:latin typeface="Copperplate Gothic Light" pitchFamily="34" charset="0"/>
            </a:endParaRPr>
          </a:p>
          <a:p>
            <a:pPr>
              <a:buClr>
                <a:srgbClr val="C00000"/>
              </a:buClr>
              <a:buFont typeface="Wingdings" pitchFamily="2" charset="2"/>
              <a:buChar char="ü"/>
            </a:pPr>
            <a:r>
              <a:rPr lang="en-IN" sz="2800" dirty="0">
                <a:solidFill>
                  <a:srgbClr val="3333FF"/>
                </a:solidFill>
                <a:latin typeface="Bookman Old Style" pitchFamily="18" charset="0"/>
              </a:rPr>
              <a:t>How do we bring an </a:t>
            </a:r>
            <a:r>
              <a:rPr lang="en-IN" sz="2800" dirty="0" err="1">
                <a:solidFill>
                  <a:srgbClr val="3333FF"/>
                </a:solidFill>
                <a:latin typeface="Bookman Old Style" pitchFamily="18" charset="0"/>
              </a:rPr>
              <a:t>unnormalized</a:t>
            </a:r>
            <a:r>
              <a:rPr lang="en-IN" sz="2800" dirty="0">
                <a:solidFill>
                  <a:srgbClr val="3333FF"/>
                </a:solidFill>
                <a:latin typeface="Bookman Old Style" pitchFamily="18" charset="0"/>
              </a:rPr>
              <a:t> table into first normal form? Consider the following example</a:t>
            </a:r>
            <a:r>
              <a:rPr lang="en-IN" sz="2800" dirty="0" smtClean="0">
                <a:solidFill>
                  <a:srgbClr val="3333FF"/>
                </a:solidFill>
                <a:latin typeface="Bookman Old Style" pitchFamily="18" charset="0"/>
              </a:rPr>
              <a:t>:</a:t>
            </a:r>
          </a:p>
          <a:p>
            <a:pPr>
              <a:buClr>
                <a:srgbClr val="C00000"/>
              </a:buClr>
              <a:buFont typeface="Wingdings" pitchFamily="2" charset="2"/>
              <a:buChar char="ü"/>
            </a:pPr>
            <a:endParaRPr lang="en-US" sz="2800" dirty="0" smtClean="0">
              <a:solidFill>
                <a:srgbClr val="3333FF"/>
              </a:solidFill>
              <a:latin typeface="Bookman Old Style" pitchFamily="18" charset="0"/>
            </a:endParaRPr>
          </a:p>
          <a:p>
            <a:pPr>
              <a:buClr>
                <a:srgbClr val="C00000"/>
              </a:buClr>
              <a:buFont typeface="Wingdings" pitchFamily="2" charset="2"/>
              <a:buChar char="ü"/>
            </a:pPr>
            <a:endParaRPr lang="en-US" sz="2800" dirty="0">
              <a:solidFill>
                <a:srgbClr val="3333FF"/>
              </a:solidFill>
              <a:latin typeface="Bookman Old Style" pitchFamily="18" charset="0"/>
            </a:endParaRPr>
          </a:p>
          <a:p>
            <a:pPr>
              <a:buClr>
                <a:srgbClr val="C00000"/>
              </a:buClr>
              <a:buFont typeface="Wingdings" pitchFamily="2" charset="2"/>
              <a:buChar char="ü"/>
            </a:pPr>
            <a:endParaRPr lang="en-US" sz="2800" dirty="0">
              <a:solidFill>
                <a:srgbClr val="3333FF"/>
              </a:solidFill>
              <a:latin typeface="Bookman Old Style" pitchFamily="18" charset="0"/>
            </a:endParaRPr>
          </a:p>
          <a:p>
            <a:pPr>
              <a:buClr>
                <a:srgbClr val="C00000"/>
              </a:buClr>
              <a:buFont typeface="Wingdings" pitchFamily="2" charset="2"/>
              <a:buChar char="ü"/>
            </a:pPr>
            <a:r>
              <a:rPr lang="en-IN" sz="2800" dirty="0">
                <a:solidFill>
                  <a:srgbClr val="3333FF"/>
                </a:solidFill>
                <a:latin typeface="Bookman Old Style" pitchFamily="18" charset="0"/>
              </a:rPr>
              <a:t>This table is not in first normal form because the [</a:t>
            </a:r>
            <a:r>
              <a:rPr lang="en-IN" sz="2800" dirty="0" err="1">
                <a:solidFill>
                  <a:srgbClr val="3333FF"/>
                </a:solidFill>
                <a:latin typeface="Bookman Old Style" pitchFamily="18" charset="0"/>
              </a:rPr>
              <a:t>Color</a:t>
            </a:r>
            <a:r>
              <a:rPr lang="en-IN" sz="2800" dirty="0">
                <a:solidFill>
                  <a:srgbClr val="3333FF"/>
                </a:solidFill>
                <a:latin typeface="Bookman Old Style" pitchFamily="18" charset="0"/>
              </a:rPr>
              <a:t>] column can contain multiple values. For example, the first row includes values "red" and "green."</a:t>
            </a:r>
            <a:endParaRPr lang="en-US" sz="2800" dirty="0">
              <a:solidFill>
                <a:srgbClr val="3333FF"/>
              </a:solidFill>
              <a:latin typeface="Bookman Old Style" pitchFamily="18" charset="0"/>
            </a:endParaRPr>
          </a:p>
          <a:p>
            <a:pPr>
              <a:buNone/>
            </a:pPr>
            <a:endParaRPr lang="en-US" dirty="0">
              <a:solidFill>
                <a:srgbClr val="3333FF"/>
              </a:solidFill>
            </a:endParaRPr>
          </a:p>
        </p:txBody>
      </p:sp>
      <p:pic>
        <p:nvPicPr>
          <p:cNvPr id="4" name="Picture 3" descr="Unnormalized Table Example"/>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857488" y="2428868"/>
            <a:ext cx="2983242" cy="1861192"/>
          </a:xfrm>
          <a:prstGeom prst="rect">
            <a:avLst/>
          </a:prstGeom>
          <a:noFill/>
          <a:ln>
            <a:noFill/>
          </a:ln>
        </p:spPr>
      </p:pic>
      <p:sp>
        <p:nvSpPr>
          <p:cNvPr id="5" name="Title 1"/>
          <p:cNvSpPr>
            <a:spLocks noGrp="1"/>
          </p:cNvSpPr>
          <p:nvPr>
            <p:ph type="title"/>
          </p:nvPr>
        </p:nvSpPr>
        <p:spPr>
          <a:xfrm>
            <a:off x="0" y="0"/>
            <a:ext cx="8229600" cy="642918"/>
          </a:xfrm>
        </p:spPr>
        <p:txBody>
          <a:bodyPr>
            <a:normAutofit/>
          </a:bodyPr>
          <a:lstStyle/>
          <a:p>
            <a:pPr algn="l"/>
            <a:r>
              <a:rPr lang="en-IN" sz="3600" dirty="0">
                <a:solidFill>
                  <a:srgbClr val="FF0000"/>
                </a:solidFill>
                <a:latin typeface="Copperplate Gothic Light" pitchFamily="34" charset="0"/>
              </a:rPr>
              <a:t>1st Normal Form Definition</a:t>
            </a:r>
            <a:endParaRPr lang="en-US" sz="3600" dirty="0">
              <a:solidFill>
                <a:srgbClr val="FF0000"/>
              </a:solidFill>
              <a:latin typeface="Copperplate Gothic Light"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71546"/>
            <a:ext cx="8229600" cy="4525963"/>
          </a:xfrm>
        </p:spPr>
        <p:txBody>
          <a:bodyPr>
            <a:normAutofit/>
          </a:bodyPr>
          <a:lstStyle/>
          <a:p>
            <a:pPr>
              <a:buClr>
                <a:srgbClr val="C00000"/>
              </a:buClr>
              <a:buFont typeface="Wingdings" pitchFamily="2" charset="2"/>
              <a:buChar char="ü"/>
            </a:pPr>
            <a:r>
              <a:rPr lang="en-IN" sz="2800" dirty="0">
                <a:solidFill>
                  <a:srgbClr val="3333FF"/>
                </a:solidFill>
                <a:latin typeface="Bookman Old Style" pitchFamily="18" charset="0"/>
              </a:rPr>
              <a:t>To bring this table to first normal form, we split the table into two tables and now we have the resulting tables:</a:t>
            </a:r>
            <a:endParaRPr lang="en-US" sz="2800" dirty="0">
              <a:solidFill>
                <a:srgbClr val="3333FF"/>
              </a:solidFill>
              <a:latin typeface="Bookman Old Style" pitchFamily="18" charset="0"/>
            </a:endParaRPr>
          </a:p>
          <a:p>
            <a:pPr>
              <a:buClr>
                <a:srgbClr val="C00000"/>
              </a:buClr>
              <a:buFont typeface="Wingdings" pitchFamily="2" charset="2"/>
              <a:buChar char="ü"/>
            </a:pPr>
            <a:endParaRPr lang="en-US" sz="2800" dirty="0">
              <a:solidFill>
                <a:srgbClr val="3333FF"/>
              </a:solidFill>
              <a:latin typeface="Bookman Old Style" pitchFamily="18" charset="0"/>
            </a:endParaRPr>
          </a:p>
        </p:txBody>
      </p:sp>
      <p:pic>
        <p:nvPicPr>
          <p:cNvPr id="4" name="Picture 3" descr="1st Normal Form Example"/>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571604" y="2786058"/>
            <a:ext cx="6000792" cy="2857520"/>
          </a:xfrm>
          <a:prstGeom prst="rect">
            <a:avLst/>
          </a:prstGeom>
          <a:noFill/>
          <a:ln>
            <a:noFill/>
          </a:ln>
        </p:spPr>
      </p:pic>
      <p:sp>
        <p:nvSpPr>
          <p:cNvPr id="5" name="Title 1"/>
          <p:cNvSpPr>
            <a:spLocks noGrp="1"/>
          </p:cNvSpPr>
          <p:nvPr>
            <p:ph type="title"/>
          </p:nvPr>
        </p:nvSpPr>
        <p:spPr>
          <a:xfrm>
            <a:off x="0" y="0"/>
            <a:ext cx="8229600" cy="642918"/>
          </a:xfrm>
        </p:spPr>
        <p:txBody>
          <a:bodyPr>
            <a:normAutofit/>
          </a:bodyPr>
          <a:lstStyle/>
          <a:p>
            <a:pPr algn="l"/>
            <a:r>
              <a:rPr lang="en-IN" sz="3600" dirty="0">
                <a:solidFill>
                  <a:srgbClr val="FF0000"/>
                </a:solidFill>
                <a:latin typeface="Copperplate Gothic Light" pitchFamily="34" charset="0"/>
              </a:rPr>
              <a:t>1st Normal Form Definition</a:t>
            </a:r>
            <a:endParaRPr lang="en-US" sz="3600" dirty="0">
              <a:solidFill>
                <a:srgbClr val="FF0000"/>
              </a:solidFill>
              <a:latin typeface="Copperplate Gothic Light"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11156"/>
          </a:xfrm>
        </p:spPr>
        <p:txBody>
          <a:bodyPr>
            <a:noAutofit/>
          </a:bodyPr>
          <a:lstStyle/>
          <a:p>
            <a:pPr algn="l"/>
            <a:r>
              <a:rPr lang="en-IN" sz="3600" dirty="0">
                <a:solidFill>
                  <a:srgbClr val="FF0000"/>
                </a:solidFill>
                <a:latin typeface="Copperplate Gothic Light" pitchFamily="34" charset="0"/>
              </a:rPr>
              <a:t>2nd Normal Form </a:t>
            </a:r>
            <a:r>
              <a:rPr lang="en-IN" sz="3600" dirty="0" smtClean="0">
                <a:solidFill>
                  <a:srgbClr val="FF0000"/>
                </a:solidFill>
                <a:latin typeface="Copperplate Gothic Light" pitchFamily="34" charset="0"/>
              </a:rPr>
              <a:t>Definition</a:t>
            </a:r>
            <a:endParaRPr lang="en-US" sz="3600" dirty="0">
              <a:solidFill>
                <a:srgbClr val="FF0000"/>
              </a:solidFill>
              <a:latin typeface="Copperplate Gothic Light" pitchFamily="34" charset="0"/>
            </a:endParaRPr>
          </a:p>
        </p:txBody>
      </p:sp>
      <p:sp>
        <p:nvSpPr>
          <p:cNvPr id="3" name="Content Placeholder 2"/>
          <p:cNvSpPr>
            <a:spLocks noGrp="1"/>
          </p:cNvSpPr>
          <p:nvPr>
            <p:ph idx="1"/>
          </p:nvPr>
        </p:nvSpPr>
        <p:spPr>
          <a:xfrm>
            <a:off x="142844" y="857232"/>
            <a:ext cx="8786874" cy="5572164"/>
          </a:xfrm>
        </p:spPr>
        <p:txBody>
          <a:bodyPr>
            <a:normAutofit fontScale="70000" lnSpcReduction="20000"/>
          </a:bodyPr>
          <a:lstStyle/>
          <a:p>
            <a:pPr>
              <a:buClr>
                <a:srgbClr val="C00000"/>
              </a:buClr>
              <a:buFont typeface="Wingdings" pitchFamily="2" charset="2"/>
              <a:buChar char="ü"/>
            </a:pPr>
            <a:r>
              <a:rPr lang="en-IN" dirty="0">
                <a:solidFill>
                  <a:srgbClr val="3333FF"/>
                </a:solidFill>
                <a:latin typeface="Bookman Old Style" pitchFamily="18" charset="0"/>
              </a:rPr>
              <a:t>A database is in second normal form if it satisfies the following conditions:</a:t>
            </a:r>
            <a:endParaRPr lang="en-US" dirty="0">
              <a:solidFill>
                <a:srgbClr val="3333FF"/>
              </a:solidFill>
              <a:latin typeface="Bookman Old Style" pitchFamily="18" charset="0"/>
            </a:endParaRPr>
          </a:p>
          <a:p>
            <a:pPr lvl="1">
              <a:buClr>
                <a:srgbClr val="C00000"/>
              </a:buClr>
              <a:buFont typeface="Arial" pitchFamily="34" charset="0"/>
              <a:buChar char="•"/>
            </a:pPr>
            <a:r>
              <a:rPr lang="en-IN" sz="3200" dirty="0">
                <a:solidFill>
                  <a:srgbClr val="3333FF"/>
                </a:solidFill>
                <a:latin typeface="Bookman Old Style" pitchFamily="18" charset="0"/>
              </a:rPr>
              <a:t>It is in first normal form</a:t>
            </a:r>
            <a:endParaRPr lang="en-US" sz="3200" dirty="0">
              <a:solidFill>
                <a:srgbClr val="3333FF"/>
              </a:solidFill>
              <a:latin typeface="Bookman Old Style" pitchFamily="18" charset="0"/>
            </a:endParaRPr>
          </a:p>
          <a:p>
            <a:pPr lvl="1">
              <a:buClr>
                <a:srgbClr val="C00000"/>
              </a:buClr>
              <a:buFont typeface="Arial" pitchFamily="34" charset="0"/>
              <a:buChar char="•"/>
            </a:pPr>
            <a:r>
              <a:rPr lang="en-IN" sz="3200" dirty="0">
                <a:solidFill>
                  <a:srgbClr val="3333FF"/>
                </a:solidFill>
                <a:latin typeface="Bookman Old Style" pitchFamily="18" charset="0"/>
              </a:rPr>
              <a:t>All non-key attributes are fully functional dependent on the primary key</a:t>
            </a:r>
            <a:endParaRPr lang="en-US" sz="3200" dirty="0">
              <a:solidFill>
                <a:srgbClr val="3333FF"/>
              </a:solidFill>
              <a:latin typeface="Bookman Old Style" pitchFamily="18" charset="0"/>
            </a:endParaRPr>
          </a:p>
          <a:p>
            <a:pPr>
              <a:buClr>
                <a:srgbClr val="C00000"/>
              </a:buClr>
              <a:buFont typeface="Wingdings" pitchFamily="2" charset="2"/>
              <a:buChar char="ü"/>
            </a:pPr>
            <a:endParaRPr lang="en-IN" dirty="0" smtClean="0">
              <a:solidFill>
                <a:srgbClr val="3333FF"/>
              </a:solidFill>
              <a:latin typeface="Bookman Old Style" pitchFamily="18" charset="0"/>
            </a:endParaRPr>
          </a:p>
          <a:p>
            <a:pPr>
              <a:buClr>
                <a:srgbClr val="C00000"/>
              </a:buClr>
              <a:buFont typeface="Wingdings" pitchFamily="2" charset="2"/>
              <a:buChar char="ü"/>
            </a:pPr>
            <a:r>
              <a:rPr lang="en-IN" dirty="0" smtClean="0">
                <a:solidFill>
                  <a:srgbClr val="3333FF"/>
                </a:solidFill>
                <a:latin typeface="Bookman Old Style" pitchFamily="18" charset="0"/>
              </a:rPr>
              <a:t>In </a:t>
            </a:r>
            <a:r>
              <a:rPr lang="en-IN" dirty="0">
                <a:solidFill>
                  <a:srgbClr val="3333FF"/>
                </a:solidFill>
                <a:latin typeface="Bookman Old Style" pitchFamily="18" charset="0"/>
              </a:rPr>
              <a:t>a table, if attribute B is functionally dependent on A, but is not functionally dependent on a proper subset of A, then B is considered fully functional dependent on A. </a:t>
            </a:r>
            <a:endParaRPr lang="en-IN" dirty="0" smtClean="0">
              <a:solidFill>
                <a:srgbClr val="3333FF"/>
              </a:solidFill>
              <a:latin typeface="Bookman Old Style" pitchFamily="18" charset="0"/>
            </a:endParaRPr>
          </a:p>
          <a:p>
            <a:pPr>
              <a:buClr>
                <a:srgbClr val="C00000"/>
              </a:buClr>
              <a:buFont typeface="Wingdings" pitchFamily="2" charset="2"/>
              <a:buChar char="ü"/>
            </a:pPr>
            <a:endParaRPr lang="en-IN" dirty="0" smtClean="0">
              <a:solidFill>
                <a:srgbClr val="3333FF"/>
              </a:solidFill>
              <a:latin typeface="Bookman Old Style" pitchFamily="18" charset="0"/>
            </a:endParaRPr>
          </a:p>
          <a:p>
            <a:pPr>
              <a:buClr>
                <a:srgbClr val="C00000"/>
              </a:buClr>
              <a:buFont typeface="Wingdings" pitchFamily="2" charset="2"/>
              <a:buChar char="ü"/>
            </a:pPr>
            <a:r>
              <a:rPr lang="en-IN" dirty="0" smtClean="0">
                <a:solidFill>
                  <a:srgbClr val="3333FF"/>
                </a:solidFill>
                <a:latin typeface="Bookman Old Style" pitchFamily="18" charset="0"/>
              </a:rPr>
              <a:t>Hence</a:t>
            </a:r>
            <a:r>
              <a:rPr lang="en-IN" dirty="0">
                <a:solidFill>
                  <a:srgbClr val="3333FF"/>
                </a:solidFill>
                <a:latin typeface="Bookman Old Style" pitchFamily="18" charset="0"/>
              </a:rPr>
              <a:t>, in a 2NF table, all non-key attributes cannot be dependent on a subset of the primary key. Note that if the primary key is not a composite key, all non-key attributes are always fully functional dependent on the primary key. </a:t>
            </a:r>
            <a:endParaRPr lang="en-IN" dirty="0" smtClean="0">
              <a:solidFill>
                <a:srgbClr val="3333FF"/>
              </a:solidFill>
              <a:latin typeface="Bookman Old Style" pitchFamily="18" charset="0"/>
            </a:endParaRPr>
          </a:p>
          <a:p>
            <a:pPr>
              <a:buClr>
                <a:srgbClr val="C00000"/>
              </a:buClr>
              <a:buFont typeface="Wingdings" pitchFamily="2" charset="2"/>
              <a:buChar char="ü"/>
            </a:pPr>
            <a:endParaRPr lang="en-IN" dirty="0">
              <a:solidFill>
                <a:srgbClr val="3333FF"/>
              </a:solidFill>
              <a:latin typeface="Bookman Old Style" pitchFamily="18" charset="0"/>
            </a:endParaRPr>
          </a:p>
          <a:p>
            <a:pPr>
              <a:buClr>
                <a:srgbClr val="C00000"/>
              </a:buClr>
              <a:buFont typeface="Wingdings" pitchFamily="2" charset="2"/>
              <a:buChar char="ü"/>
            </a:pPr>
            <a:r>
              <a:rPr lang="en-IN" dirty="0" smtClean="0">
                <a:solidFill>
                  <a:srgbClr val="3333FF"/>
                </a:solidFill>
                <a:latin typeface="Bookman Old Style" pitchFamily="18" charset="0"/>
              </a:rPr>
              <a:t>A </a:t>
            </a:r>
            <a:r>
              <a:rPr lang="en-IN" dirty="0">
                <a:solidFill>
                  <a:srgbClr val="3333FF"/>
                </a:solidFill>
                <a:latin typeface="Bookman Old Style" pitchFamily="18" charset="0"/>
              </a:rPr>
              <a:t>table that is in 1st normal form and contains only a single key as the primary key is automatically in 2nd normal form.</a:t>
            </a:r>
            <a:endParaRPr lang="en-US" dirty="0">
              <a:solidFill>
                <a:srgbClr val="3333FF"/>
              </a:solidFill>
              <a:latin typeface="Bookman Old Style" pitchFamily="18" charset="0"/>
            </a:endParaRPr>
          </a:p>
          <a:p>
            <a:pPr>
              <a:buClr>
                <a:srgbClr val="C00000"/>
              </a:buClr>
              <a:buFont typeface="Wingdings" pitchFamily="2" charset="2"/>
              <a:buChar char="ü"/>
            </a:pPr>
            <a:endParaRPr lang="en-US" dirty="0">
              <a:solidFill>
                <a:srgbClr val="3333FF"/>
              </a:solidFill>
              <a:latin typeface="Bookman Old Styl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857232"/>
            <a:ext cx="8858312" cy="5500726"/>
          </a:xfrm>
        </p:spPr>
        <p:txBody>
          <a:bodyPr/>
          <a:lstStyle/>
          <a:p>
            <a:pPr>
              <a:buNone/>
            </a:pPr>
            <a:r>
              <a:rPr lang="en-US" sz="2800" dirty="0" smtClean="0">
                <a:solidFill>
                  <a:srgbClr val="3333FF"/>
                </a:solidFill>
                <a:latin typeface="Copperplate Gothic Light" pitchFamily="34" charset="0"/>
              </a:rPr>
              <a:t>Example</a:t>
            </a: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r>
              <a:rPr lang="en-IN" sz="2400" dirty="0" smtClean="0">
                <a:solidFill>
                  <a:srgbClr val="3333FF"/>
                </a:solidFill>
                <a:latin typeface="Bookman Old Style" pitchFamily="18" charset="0"/>
              </a:rPr>
              <a:t>This </a:t>
            </a:r>
            <a:r>
              <a:rPr lang="en-IN" sz="2400" dirty="0">
                <a:solidFill>
                  <a:srgbClr val="3333FF"/>
                </a:solidFill>
                <a:latin typeface="Bookman Old Style" pitchFamily="18" charset="0"/>
              </a:rPr>
              <a:t>table has a composite primary key [Customer ID, Store ID]. The non-key attribute is [Purchase Location]. In this case, [Purchase Location] only depends on [Store ID], which is only part of the primary key. Therefore, this table does not satisfy second normal form.</a:t>
            </a:r>
            <a:endParaRPr lang="en-US" sz="2400" dirty="0">
              <a:solidFill>
                <a:srgbClr val="3333FF"/>
              </a:solidFill>
              <a:latin typeface="Bookman Old Style" pitchFamily="18" charset="0"/>
            </a:endParaRPr>
          </a:p>
          <a:p>
            <a:pPr>
              <a:buNone/>
            </a:pPr>
            <a:endParaRPr lang="en-US" sz="2800" dirty="0" smtClean="0">
              <a:solidFill>
                <a:srgbClr val="3333FF"/>
              </a:solidFill>
              <a:latin typeface="Copperplate Gothic Light" pitchFamily="34" charset="0"/>
            </a:endParaRPr>
          </a:p>
          <a:p>
            <a:endParaRPr lang="en-US" dirty="0"/>
          </a:p>
        </p:txBody>
      </p:sp>
      <p:sp>
        <p:nvSpPr>
          <p:cNvPr id="4" name="Title 1"/>
          <p:cNvSpPr>
            <a:spLocks noGrp="1"/>
          </p:cNvSpPr>
          <p:nvPr>
            <p:ph type="title"/>
          </p:nvPr>
        </p:nvSpPr>
        <p:spPr>
          <a:xfrm>
            <a:off x="0" y="0"/>
            <a:ext cx="8229600" cy="511156"/>
          </a:xfrm>
        </p:spPr>
        <p:txBody>
          <a:bodyPr>
            <a:noAutofit/>
          </a:bodyPr>
          <a:lstStyle/>
          <a:p>
            <a:pPr algn="l"/>
            <a:r>
              <a:rPr lang="en-IN" sz="3600" dirty="0">
                <a:solidFill>
                  <a:srgbClr val="FF0000"/>
                </a:solidFill>
                <a:latin typeface="Copperplate Gothic Light" pitchFamily="34" charset="0"/>
              </a:rPr>
              <a:t>2nd Normal Form </a:t>
            </a:r>
            <a:r>
              <a:rPr lang="en-IN" sz="3600" dirty="0" smtClean="0">
                <a:solidFill>
                  <a:srgbClr val="FF0000"/>
                </a:solidFill>
                <a:latin typeface="Copperplate Gothic Light" pitchFamily="34" charset="0"/>
              </a:rPr>
              <a:t>Definition</a:t>
            </a:r>
            <a:endParaRPr lang="en-US" sz="3600" dirty="0">
              <a:solidFill>
                <a:srgbClr val="FF0000"/>
              </a:solidFill>
              <a:latin typeface="Copperplate Gothic Light" pitchFamily="34" charset="0"/>
            </a:endParaRPr>
          </a:p>
        </p:txBody>
      </p:sp>
      <p:pic>
        <p:nvPicPr>
          <p:cNvPr id="5" name="Picture 4" descr="Example Not In Second Normal Form"/>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928794" y="1285860"/>
            <a:ext cx="4214842" cy="22145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2"/>
            <a:ext cx="8715436" cy="5786478"/>
          </a:xfrm>
        </p:spPr>
        <p:txBody>
          <a:bodyPr>
            <a:normAutofit fontScale="92500"/>
          </a:bodyPr>
          <a:lstStyle/>
          <a:p>
            <a:pPr>
              <a:buClr>
                <a:srgbClr val="C00000"/>
              </a:buClr>
              <a:buFont typeface="Wingdings" pitchFamily="2" charset="2"/>
              <a:buChar char="ü"/>
            </a:pPr>
            <a:r>
              <a:rPr lang="en-IN" sz="2400" dirty="0">
                <a:solidFill>
                  <a:srgbClr val="3333FF"/>
                </a:solidFill>
                <a:latin typeface="Bookman Old Style" pitchFamily="18" charset="0"/>
              </a:rPr>
              <a:t>To bring this table to second normal form, we break the table into two tables, and now we have the following</a:t>
            </a:r>
            <a:r>
              <a:rPr lang="en-IN" sz="2400" dirty="0" smtClean="0">
                <a:solidFill>
                  <a:srgbClr val="3333FF"/>
                </a:solidFill>
                <a:latin typeface="Bookman Old Style" pitchFamily="18" charset="0"/>
              </a:rPr>
              <a:t>:</a:t>
            </a: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endParaRPr lang="en-IN" sz="2400" dirty="0">
              <a:solidFill>
                <a:srgbClr val="3333FF"/>
              </a:solidFill>
              <a:latin typeface="Bookman Old Style" pitchFamily="18" charset="0"/>
            </a:endParaRPr>
          </a:p>
          <a:p>
            <a:pPr>
              <a:buClr>
                <a:srgbClr val="C00000"/>
              </a:buClr>
              <a:buFont typeface="Wingdings" pitchFamily="2" charset="2"/>
              <a:buChar char="ü"/>
            </a:pPr>
            <a:endParaRPr lang="en-IN" sz="2400" dirty="0" smtClean="0">
              <a:solidFill>
                <a:srgbClr val="3333FF"/>
              </a:solidFill>
              <a:latin typeface="Bookman Old Style" pitchFamily="18" charset="0"/>
            </a:endParaRPr>
          </a:p>
          <a:p>
            <a:pPr>
              <a:buClr>
                <a:srgbClr val="C00000"/>
              </a:buClr>
              <a:buFont typeface="Wingdings" pitchFamily="2" charset="2"/>
              <a:buChar char="ü"/>
            </a:pPr>
            <a:r>
              <a:rPr lang="en-IN" sz="2400" dirty="0">
                <a:solidFill>
                  <a:srgbClr val="3333FF"/>
                </a:solidFill>
                <a:latin typeface="Bookman Old Style" pitchFamily="18" charset="0"/>
              </a:rPr>
              <a:t>What we have done is to remove the partial functional dependency that we initially had. Now, in the table [TABLE_STORE], the column [Purchase Location] is fully dependent on the primary key of that table, which is [Store ID].</a:t>
            </a:r>
            <a:endParaRPr lang="en-US" sz="2400" dirty="0">
              <a:solidFill>
                <a:srgbClr val="3333FF"/>
              </a:solidFill>
              <a:latin typeface="Bookman Old Style" pitchFamily="18" charset="0"/>
            </a:endParaRPr>
          </a:p>
          <a:p>
            <a:pPr>
              <a:buClr>
                <a:srgbClr val="C00000"/>
              </a:buClr>
              <a:buFont typeface="Wingdings" pitchFamily="2" charset="2"/>
              <a:buChar char="ü"/>
            </a:pPr>
            <a:endParaRPr lang="en-US" sz="2400" dirty="0">
              <a:solidFill>
                <a:srgbClr val="3333FF"/>
              </a:solidFill>
              <a:latin typeface="Bookman Old Style" pitchFamily="18" charset="0"/>
            </a:endParaRPr>
          </a:p>
          <a:p>
            <a:pPr>
              <a:buClr>
                <a:srgbClr val="C00000"/>
              </a:buClr>
              <a:buFont typeface="Wingdings" pitchFamily="2" charset="2"/>
              <a:buChar char="ü"/>
            </a:pPr>
            <a:endParaRPr lang="en-US" dirty="0"/>
          </a:p>
        </p:txBody>
      </p:sp>
      <p:sp>
        <p:nvSpPr>
          <p:cNvPr id="4" name="Title 1"/>
          <p:cNvSpPr>
            <a:spLocks noGrp="1"/>
          </p:cNvSpPr>
          <p:nvPr>
            <p:ph type="title"/>
          </p:nvPr>
        </p:nvSpPr>
        <p:spPr>
          <a:xfrm>
            <a:off x="0" y="0"/>
            <a:ext cx="8229600" cy="511156"/>
          </a:xfrm>
        </p:spPr>
        <p:txBody>
          <a:bodyPr>
            <a:noAutofit/>
          </a:bodyPr>
          <a:lstStyle/>
          <a:p>
            <a:pPr algn="l"/>
            <a:r>
              <a:rPr lang="en-IN" sz="3600" dirty="0">
                <a:solidFill>
                  <a:srgbClr val="FF0000"/>
                </a:solidFill>
                <a:latin typeface="Copperplate Gothic Light" pitchFamily="34" charset="0"/>
              </a:rPr>
              <a:t>2nd Normal Form </a:t>
            </a:r>
            <a:r>
              <a:rPr lang="en-IN" sz="3600" dirty="0" smtClean="0">
                <a:solidFill>
                  <a:srgbClr val="FF0000"/>
                </a:solidFill>
                <a:latin typeface="Copperplate Gothic Light" pitchFamily="34" charset="0"/>
              </a:rPr>
              <a:t>Definition</a:t>
            </a:r>
            <a:endParaRPr lang="en-US" sz="3600" dirty="0">
              <a:solidFill>
                <a:srgbClr val="FF0000"/>
              </a:solidFill>
              <a:latin typeface="Copperplate Gothic Light" pitchFamily="34" charset="0"/>
            </a:endParaRPr>
          </a:p>
        </p:txBody>
      </p:sp>
      <p:pic>
        <p:nvPicPr>
          <p:cNvPr id="5" name="Picture 4" descr="2nd Normal Form Example"/>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000232" y="2143116"/>
            <a:ext cx="4786346" cy="242889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1425</Words>
  <Application>Microsoft Office PowerPoint</Application>
  <PresentationFormat>On-screen Show (4:3)</PresentationFormat>
  <Paragraphs>265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NORMALIZATION</vt:lpstr>
      <vt:lpstr>Anomalies</vt:lpstr>
      <vt:lpstr>Normal Forms</vt:lpstr>
      <vt:lpstr>1st Normal Form Definition</vt:lpstr>
      <vt:lpstr>1st Normal Form Definition</vt:lpstr>
      <vt:lpstr>1st Normal Form Definition</vt:lpstr>
      <vt:lpstr>2nd Normal Form Definition</vt:lpstr>
      <vt:lpstr>2nd Normal Form Definition</vt:lpstr>
      <vt:lpstr>2nd Normal Form Definition</vt:lpstr>
      <vt:lpstr>3rd Normal Form Definition</vt:lpstr>
      <vt:lpstr>3rd Normal Form Definition</vt:lpstr>
      <vt:lpstr>3rd Normal Form Definition</vt:lpstr>
      <vt:lpstr>The Boyce-Codd Normal Form</vt:lpstr>
      <vt:lpstr>The Boyce-Codd Normal Form</vt:lpstr>
      <vt:lpstr>The Boyce-Codd Normal Form</vt:lpstr>
      <vt:lpstr>The Boyce-Codd Normal Form</vt:lpstr>
      <vt:lpstr>Fourth normal form (4NF):</vt:lpstr>
      <vt:lpstr>Fourth normal form (4NF):</vt:lpstr>
      <vt:lpstr>Fourth normal form (4NF):</vt:lpstr>
      <vt:lpstr>Fifth Normal Form / Projected Normal Form (5NF):</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Admin</dc:creator>
  <cp:lastModifiedBy>Admin</cp:lastModifiedBy>
  <cp:revision>8</cp:revision>
  <dcterms:created xsi:type="dcterms:W3CDTF">2022-04-11T02:54:37Z</dcterms:created>
  <dcterms:modified xsi:type="dcterms:W3CDTF">2022-04-11T03:52:45Z</dcterms:modified>
</cp:coreProperties>
</file>