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6" roundtripDataSignature="AMtx7mhBXwHcFzI1QGGpwjktINbj/4c7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slide" Target="slides/slide90.xml"/><Relationship Id="rId50" Type="http://schemas.openxmlformats.org/officeDocument/2006/relationships/slide" Target="slides/slide45.xml"/><Relationship Id="rId94" Type="http://schemas.openxmlformats.org/officeDocument/2006/relationships/slide" Target="slides/slide89.xml"/><Relationship Id="rId53" Type="http://schemas.openxmlformats.org/officeDocument/2006/relationships/slide" Target="slides/slide48.xml"/><Relationship Id="rId52" Type="http://schemas.openxmlformats.org/officeDocument/2006/relationships/slide" Target="slides/slide47.xml"/><Relationship Id="rId96" Type="http://customschemas.google.com/relationships/presentationmetadata" Target="metadata"/><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9" name="Google Shape;89;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1" name="Google Shape;161;p1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1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8" name="Google Shape;178;p1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87" name="Google Shape;187;p1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7" name="Google Shape;197;p1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16" name="Google Shape;2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18" name="Google Shape;218;p1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24" name="Google Shape;22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6" name="Google Shape;226;p1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6" name="Google Shape;96;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4" name="Google Shape;104;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91" name="Google Shape;29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93" name="Google Shape;293;p3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99" name="Google Shape;2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01" name="Google Shape;301;p3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08" name="Google Shape;30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10" name="Google Shape;310;p3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16" name="Google Shape;31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18" name="Google Shape;318;p3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24" name="Google Shape;32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26" name="Google Shape;326;p3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32" name="Google Shape;3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4" name="Google Shape;334;p3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40" name="Google Shape;3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42" name="Google Shape;342;p3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48" name="Google Shape;34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0" name="Google Shape;350;p3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2" name="Google Shape;112;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01" name="Google Shape;40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03" name="Google Shape;403;p4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09" name="Google Shape;40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11" name="Google Shape;411;p4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18" name="Google Shape;41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20" name="Google Shape;420;p4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26" name="Google Shape;4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28" name="Google Shape;428;p4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0" name="Google Shape;120;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35" name="Google Shape;43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37" name="Google Shape;437;p5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43" name="Google Shape;44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45" name="Google Shape;445;p5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52" name="Google Shape;45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54" name="Google Shape;454;p5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60" name="Google Shape;46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62" name="Google Shape;462;p5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68" name="Google Shape;46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70" name="Google Shape;470;p5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76" name="Google Shape;47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78" name="Google Shape;478;p5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85" name="Google Shape;48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87" name="Google Shape;487;p5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93" name="Google Shape;49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4" name="Google Shape;49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495" name="Google Shape;495;p5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01" name="Google Shape;50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03" name="Google Shape;503;p5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09" name="Google Shape;50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11" name="Google Shape;511;p5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8" name="Google Shape;128;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17" name="Google Shape;51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19" name="Google Shape;519;p6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28" name="Google Shape;52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30" name="Google Shape;530;p6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36" name="Google Shape;53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38" name="Google Shape;538;p6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43" name="Google Shape;54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45" name="Google Shape;545;p6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50" name="Google Shape;55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52" name="Google Shape;552;p6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57" name="Google Shape;55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59" name="Google Shape;559;p6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64" name="Google Shape;56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66" name="Google Shape;566;p6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72" name="Google Shape;57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74" name="Google Shape;574;p6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80" name="Google Shape;58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82" name="Google Shape;582;p6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88" name="Google Shape;58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90" name="Google Shape;590;p6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7" name="Google Shape;137;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0:notes"/>
          <p:cNvSpPr txBox="1"/>
          <p:nvPr/>
        </p:nvSpPr>
        <p:spPr>
          <a:xfrm>
            <a:off x="3884852" y="8685862"/>
            <a:ext cx="2971593" cy="456575"/>
          </a:xfrm>
          <a:prstGeom prst="rect">
            <a:avLst/>
          </a:prstGeom>
          <a:noFill/>
          <a:ln>
            <a:noFill/>
          </a:ln>
        </p:spPr>
        <p:txBody>
          <a:bodyPr anchorCtr="0" anchor="b" bIns="43225" lIns="86475" spcFirstLastPara="1" rIns="86475" wrap="square" tIns="432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96" name="Google Shape;59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98" name="Google Shape;598;p7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1:notes"/>
          <p:cNvSpPr txBox="1"/>
          <p:nvPr/>
        </p:nvSpPr>
        <p:spPr>
          <a:xfrm>
            <a:off x="3884852" y="8685862"/>
            <a:ext cx="2971593" cy="456575"/>
          </a:xfrm>
          <a:prstGeom prst="rect">
            <a:avLst/>
          </a:prstGeom>
          <a:noFill/>
          <a:ln>
            <a:noFill/>
          </a:ln>
        </p:spPr>
        <p:txBody>
          <a:bodyPr anchorCtr="0" anchor="b" bIns="43225" lIns="86475" spcFirstLastPara="1" rIns="86475" wrap="square" tIns="43225">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04" name="Google Shape;60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06" name="Google Shape;606;p7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12" name="Google Shape;61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14" name="Google Shape;614;p7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20" name="Google Shape;62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22" name="Google Shape;622;p7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65" name="Google Shape;66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67" name="Google Shape;667;p7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73" name="Google Shape;67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75" name="Google Shape;675;p7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88" name="Google Shape;68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90" name="Google Shape;690;p7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96" name="Google Shape;69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98" name="Google Shape;698;p7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5" name="Google Shape;145;p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10" name="Google Shape;71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12" name="Google Shape;712;p8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21" name="Google Shape;72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2" name="Google Shape;72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23" name="Google Shape;723;p8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29" name="Google Shape;72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0" name="Google Shape;730;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31" name="Google Shape;731;p8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37" name="Google Shape;73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39" name="Google Shape;739;p8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92" name="Google Shape;79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3" name="Google Shape;793;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94" name="Google Shape;794;p8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01" name="Google Shape;80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2" name="Google Shape;802;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03" name="Google Shape;803;p8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53" name="Google Shape;153;p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09" name="Google Shape;80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11" name="Google Shape;811;p9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9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srm institute of science and technology LOGO" id="21" name="Google Shape;21;p92"/>
          <p:cNvPicPr preferRelativeResize="0"/>
          <p:nvPr/>
        </p:nvPicPr>
        <p:blipFill rotWithShape="1">
          <a:blip r:embed="rId2">
            <a:alphaModFix/>
          </a:blip>
          <a:srcRect b="0" l="0" r="0" t="0"/>
          <a:stretch/>
        </p:blipFill>
        <p:spPr>
          <a:xfrm>
            <a:off x="6715140" y="-1"/>
            <a:ext cx="2428892" cy="1500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0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9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9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9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9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9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9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0"/>
          <p:cNvSpPr/>
          <p:nvPr>
            <p:ph idx="2" type="pic"/>
          </p:nvPr>
        </p:nvSpPr>
        <p:spPr>
          <a:xfrm>
            <a:off x="1792288" y="612775"/>
            <a:ext cx="5486400" cy="4114800"/>
          </a:xfrm>
          <a:prstGeom prst="rect">
            <a:avLst/>
          </a:prstGeom>
          <a:noFill/>
          <a:ln>
            <a:noFill/>
          </a:ln>
        </p:spPr>
      </p:sp>
      <p:sp>
        <p:nvSpPr>
          <p:cNvPr id="69" name="Google Shape;69;p10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8.pn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en.wikipedia.org/wiki/Database" TargetMode="External"/><Relationship Id="rId4" Type="http://schemas.openxmlformats.org/officeDocument/2006/relationships/hyperlink" Target="https://en.wikipedia.org/wiki/Database_transaction" TargetMode="External"/><Relationship Id="rId5" Type="http://schemas.openxmlformats.org/officeDocument/2006/relationships/hyperlink" Target="https://en.wikipedia.org/wiki/Concurrency_(computer_scienc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en.wikipedia.org/wiki/American_National_Standards_Institute" TargetMode="External"/><Relationship Id="rId4" Type="http://schemas.openxmlformats.org/officeDocument/2006/relationships/hyperlink" Target="https://en.wikipedia.org/wiki/International_Organization_for_Standardization" TargetMode="External"/><Relationship Id="rId11" Type="http://schemas.openxmlformats.org/officeDocument/2006/relationships/hyperlink" Target="https://en.wikipedia.org/wiki/Isolation_(database_systems)" TargetMode="External"/><Relationship Id="rId10" Type="http://schemas.openxmlformats.org/officeDocument/2006/relationships/hyperlink" Target="https://en.wikipedia.org/wiki/Concurrency_control" TargetMode="External"/><Relationship Id="rId9" Type="http://schemas.openxmlformats.org/officeDocument/2006/relationships/hyperlink" Target="https://en.wikipedia.org/wiki/Isolation_(database_systems)" TargetMode="External"/><Relationship Id="rId5" Type="http://schemas.openxmlformats.org/officeDocument/2006/relationships/hyperlink" Target="https://en.wikipedia.org/wiki/SQL" TargetMode="External"/><Relationship Id="rId6" Type="http://schemas.openxmlformats.org/officeDocument/2006/relationships/hyperlink" Target="https://en.wikipedia.org/wiki/Concurrency_control" TargetMode="External"/><Relationship Id="rId7" Type="http://schemas.openxmlformats.org/officeDocument/2006/relationships/hyperlink" Target="https://en.wikipedia.org/wiki/Serializability" TargetMode="External"/><Relationship Id="rId8" Type="http://schemas.openxmlformats.org/officeDocument/2006/relationships/hyperlink" Target="https://en.wikipedia.org/wiki/Select_(SQ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en.wikipedia.org/wiki/Concurrency_control" TargetMode="External"/><Relationship Id="rId4" Type="http://schemas.openxmlformats.org/officeDocument/2006/relationships/hyperlink" Target="https://en.wikipedia.org/wiki/Select_(SQL)" TargetMode="External"/><Relationship Id="rId5" Type="http://schemas.openxmlformats.org/officeDocument/2006/relationships/hyperlink" Target="https://en.wikipedia.org/wiki/Isolation_(database_systems)" TargetMode="External"/><Relationship Id="rId6" Type="http://schemas.openxmlformats.org/officeDocument/2006/relationships/hyperlink" Target="https://en.wikipedia.org/wiki/Isolation_(database_systems)" TargetMode="External"/><Relationship Id="rId7" Type="http://schemas.openxmlformats.org/officeDocument/2006/relationships/hyperlink" Target="https://en.wikipedia.org/wiki/Database_management_syste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22222"/>
              <a:buFont typeface="Calibri"/>
              <a:buNone/>
            </a:pPr>
            <a:r>
              <a:rPr lang="en-US"/>
              <a:t>Chapter:5</a:t>
            </a:r>
            <a:br>
              <a:rPr lang="en-US"/>
            </a:br>
            <a:r>
              <a:rPr lang="en-US" sz="3600"/>
              <a:t>Transactions</a:t>
            </a:r>
            <a:br>
              <a:rPr lang="en-US" sz="3600"/>
            </a:br>
            <a:r>
              <a:rPr lang="en-US" sz="3600"/>
              <a:t>Concurrency control</a:t>
            </a:r>
            <a:br>
              <a:rPr lang="en-US" sz="3600"/>
            </a:br>
            <a:r>
              <a:rPr lang="en-US" sz="3600"/>
              <a:t>Phase Control Protocol</a:t>
            </a:r>
            <a:br>
              <a:rPr lang="en-US" sz="3600"/>
            </a:br>
            <a:r>
              <a:rPr lang="en-US" sz="3600"/>
              <a:t>Log Based Recovery</a:t>
            </a:r>
            <a:br>
              <a:rPr lang="en-US" sz="3600"/>
            </a:br>
            <a:r>
              <a:rPr lang="en-US" sz="3600"/>
              <a:t>DeadLock</a:t>
            </a:r>
            <a:br>
              <a:rPr lang="en-US" sz="3600"/>
            </a:br>
            <a:r>
              <a:rPr lang="en-US" sz="3600"/>
              <a:t>Two phase Locking Protocol </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Schedules</a:t>
            </a:r>
            <a:endParaRPr/>
          </a:p>
        </p:txBody>
      </p:sp>
      <p:sp>
        <p:nvSpPr>
          <p:cNvPr id="164" name="Google Shape;164;p10"/>
          <p:cNvSpPr txBox="1"/>
          <p:nvPr>
            <p:ph idx="1" type="body"/>
          </p:nvPr>
        </p:nvSpPr>
        <p:spPr>
          <a:xfrm>
            <a:off x="588963" y="1106488"/>
            <a:ext cx="7275512" cy="49815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Schedule</a:t>
            </a:r>
            <a:r>
              <a:rPr b="1" lang="en-US">
                <a:solidFill>
                  <a:schemeClr val="dk2"/>
                </a:solidFill>
              </a:rPr>
              <a:t> </a:t>
            </a:r>
            <a:r>
              <a:rPr lang="en-US"/>
              <a:t>– a sequences of instructions that specify the chronological order in which instructions of concurrent transactions are executed</a:t>
            </a:r>
            <a:endParaRPr/>
          </a:p>
          <a:p>
            <a:pPr indent="-285750" lvl="1" marL="742950" rtl="0" algn="l">
              <a:spcBef>
                <a:spcPts val="434"/>
              </a:spcBef>
              <a:spcAft>
                <a:spcPts val="0"/>
              </a:spcAft>
              <a:buClr>
                <a:schemeClr val="dk1"/>
              </a:buClr>
              <a:buSzPct val="100000"/>
              <a:buChar char="–"/>
            </a:pPr>
            <a:r>
              <a:rPr lang="en-US"/>
              <a:t>A schedule for a set of transactions must consist of all instructions of those transactions</a:t>
            </a:r>
            <a:endParaRPr/>
          </a:p>
          <a:p>
            <a:pPr indent="-285750" lvl="1" marL="742950" rtl="0" algn="l">
              <a:spcBef>
                <a:spcPts val="434"/>
              </a:spcBef>
              <a:spcAft>
                <a:spcPts val="0"/>
              </a:spcAft>
              <a:buClr>
                <a:schemeClr val="dk1"/>
              </a:buClr>
              <a:buSzPct val="100000"/>
              <a:buChar char="–"/>
            </a:pPr>
            <a:r>
              <a:rPr lang="en-US"/>
              <a:t>Must preserve the order in which the instructions appear in each individual transaction.</a:t>
            </a:r>
            <a:endParaRPr/>
          </a:p>
          <a:p>
            <a:pPr indent="-342900" lvl="0" marL="342900" rtl="0" algn="l">
              <a:spcBef>
                <a:spcPts val="496"/>
              </a:spcBef>
              <a:spcAft>
                <a:spcPts val="0"/>
              </a:spcAft>
              <a:buClr>
                <a:schemeClr val="dk1"/>
              </a:buClr>
              <a:buSzPct val="100000"/>
              <a:buChar char="•"/>
            </a:pPr>
            <a:r>
              <a:rPr lang="en-US"/>
              <a:t>A transaction that successfully completes its execution will have a </a:t>
            </a:r>
            <a:r>
              <a:rPr b="1" lang="en-US"/>
              <a:t>commit</a:t>
            </a:r>
            <a:r>
              <a:rPr lang="en-US"/>
              <a:t> instructions as the last statement </a:t>
            </a:r>
            <a:endParaRPr/>
          </a:p>
          <a:p>
            <a:pPr indent="-285750" lvl="1" marL="742950" rtl="0" algn="l">
              <a:spcBef>
                <a:spcPts val="434"/>
              </a:spcBef>
              <a:spcAft>
                <a:spcPts val="0"/>
              </a:spcAft>
              <a:buClr>
                <a:schemeClr val="dk1"/>
              </a:buClr>
              <a:buSzPct val="100000"/>
              <a:buChar char="–"/>
            </a:pPr>
            <a:r>
              <a:rPr lang="en-US"/>
              <a:t>By default transaction assumed to execute commit instruction as its last step</a:t>
            </a:r>
            <a:endParaRPr/>
          </a:p>
          <a:p>
            <a:pPr indent="-342900" lvl="0" marL="342900" rtl="0" algn="l">
              <a:spcBef>
                <a:spcPts val="496"/>
              </a:spcBef>
              <a:spcAft>
                <a:spcPts val="0"/>
              </a:spcAft>
              <a:buClr>
                <a:schemeClr val="dk1"/>
              </a:buClr>
              <a:buSzPct val="100000"/>
              <a:buChar char="•"/>
            </a:pPr>
            <a:r>
              <a:rPr lang="en-US"/>
              <a:t>A transaction that fails to successfully complete its execution will have an </a:t>
            </a:r>
            <a:r>
              <a:rPr b="1" lang="en-US"/>
              <a:t>abort</a:t>
            </a:r>
            <a:r>
              <a:rPr lang="en-US"/>
              <a:t> instruction as the last statement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Schedule 1</a:t>
            </a:r>
            <a:endParaRPr/>
          </a:p>
        </p:txBody>
      </p:sp>
      <p:sp>
        <p:nvSpPr>
          <p:cNvPr id="172" name="Google Shape;172;p11"/>
          <p:cNvSpPr txBox="1"/>
          <p:nvPr>
            <p:ph idx="1" type="body"/>
          </p:nvPr>
        </p:nvSpPr>
        <p:spPr>
          <a:xfrm>
            <a:off x="814388" y="1093788"/>
            <a:ext cx="7945437" cy="11842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Let </a:t>
            </a:r>
            <a:r>
              <a:rPr i="1" lang="en-US" sz="1600"/>
              <a:t>T</a:t>
            </a:r>
            <a:r>
              <a:rPr baseline="-25000" lang="en-US" sz="1600"/>
              <a:t>1</a:t>
            </a:r>
            <a:r>
              <a:rPr lang="en-US" sz="1600"/>
              <a:t> transfer $50 from </a:t>
            </a:r>
            <a:r>
              <a:rPr i="1" lang="en-US" sz="1600"/>
              <a:t>A </a:t>
            </a:r>
            <a:r>
              <a:rPr lang="en-US" sz="1600"/>
              <a:t>to </a:t>
            </a:r>
            <a:r>
              <a:rPr i="1" lang="en-US" sz="1600"/>
              <a:t>B</a:t>
            </a:r>
            <a:r>
              <a:rPr lang="en-US" sz="1600"/>
              <a:t>, and </a:t>
            </a:r>
            <a:r>
              <a:rPr i="1" lang="en-US" sz="1600"/>
              <a:t>T</a:t>
            </a:r>
            <a:r>
              <a:rPr baseline="-25000" lang="en-US" sz="1600"/>
              <a:t>2</a:t>
            </a:r>
            <a:r>
              <a:rPr lang="en-US" sz="1600"/>
              <a:t> transfer 10% of the balance from </a:t>
            </a:r>
            <a:r>
              <a:rPr i="1" lang="en-US" sz="1600"/>
              <a:t>A </a:t>
            </a:r>
            <a:r>
              <a:rPr lang="en-US" sz="1600"/>
              <a:t>to </a:t>
            </a:r>
            <a:r>
              <a:rPr i="1" lang="en-US" sz="1600"/>
              <a:t>B.</a:t>
            </a:r>
            <a:r>
              <a:rPr lang="en-US" sz="1600"/>
              <a:t>  </a:t>
            </a:r>
            <a:endParaRPr/>
          </a:p>
          <a:p>
            <a:pPr indent="-342900" lvl="0" marL="342900" rtl="0" algn="l">
              <a:spcBef>
                <a:spcPts val="320"/>
              </a:spcBef>
              <a:spcAft>
                <a:spcPts val="0"/>
              </a:spcAft>
              <a:buClr>
                <a:schemeClr val="dk1"/>
              </a:buClr>
              <a:buSzPts val="1600"/>
              <a:buChar char="•"/>
            </a:pPr>
            <a:r>
              <a:rPr lang="en-US" sz="1600"/>
              <a:t>An example of a  </a:t>
            </a:r>
            <a:r>
              <a:rPr b="1" lang="en-US" sz="1600">
                <a:solidFill>
                  <a:srgbClr val="000099"/>
                </a:solidFill>
              </a:rPr>
              <a:t>serial </a:t>
            </a:r>
            <a:r>
              <a:rPr lang="en-US" sz="1600"/>
              <a:t>schedule in which </a:t>
            </a:r>
            <a:r>
              <a:rPr i="1" lang="en-US" sz="1600"/>
              <a:t>T</a:t>
            </a:r>
            <a:r>
              <a:rPr baseline="-25000" lang="en-US" sz="1600"/>
              <a:t>1</a:t>
            </a:r>
            <a:r>
              <a:rPr lang="en-US" sz="1600"/>
              <a:t> is followed by </a:t>
            </a:r>
            <a:r>
              <a:rPr i="1" lang="en-US" sz="1600"/>
              <a:t>T</a:t>
            </a:r>
            <a:r>
              <a:rPr baseline="-25000" lang="en-US" sz="1600"/>
              <a:t>2</a:t>
            </a:r>
            <a:r>
              <a:rPr lang="en-US" sz="1600"/>
              <a:t> :</a:t>
            </a:r>
            <a:endParaRPr/>
          </a:p>
          <a:p>
            <a:pPr indent="-342900" lvl="0" marL="342900" rtl="0" algn="l">
              <a:spcBef>
                <a:spcPts val="280"/>
              </a:spcBef>
              <a:spcAft>
                <a:spcPts val="0"/>
              </a:spcAft>
              <a:buClr>
                <a:schemeClr val="dk1"/>
              </a:buClr>
              <a:buSzPts val="1400"/>
              <a:buFont typeface="Arial"/>
              <a:buNone/>
            </a:pPr>
            <a:r>
              <a:rPr lang="en-US" sz="1400"/>
              <a:t>		</a:t>
            </a:r>
            <a:endParaRPr/>
          </a:p>
        </p:txBody>
      </p:sp>
      <p:pic>
        <p:nvPicPr>
          <p:cNvPr id="173" name="Google Shape;173;p11"/>
          <p:cNvPicPr preferRelativeResize="0"/>
          <p:nvPr/>
        </p:nvPicPr>
        <p:blipFill rotWithShape="1">
          <a:blip r:embed="rId3">
            <a:alphaModFix/>
          </a:blip>
          <a:srcRect b="0" l="0" r="0" t="0"/>
          <a:stretch/>
        </p:blipFill>
        <p:spPr>
          <a:xfrm>
            <a:off x="3027363" y="2063750"/>
            <a:ext cx="2932112" cy="36718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Schedule 2</a:t>
            </a:r>
            <a:endParaRPr/>
          </a:p>
        </p:txBody>
      </p:sp>
      <p:sp>
        <p:nvSpPr>
          <p:cNvPr id="181" name="Google Shape;181;p12"/>
          <p:cNvSpPr txBox="1"/>
          <p:nvPr>
            <p:ph idx="1" type="body"/>
          </p:nvPr>
        </p:nvSpPr>
        <p:spPr>
          <a:xfrm>
            <a:off x="814388" y="1093788"/>
            <a:ext cx="7945437" cy="11842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A </a:t>
            </a:r>
            <a:r>
              <a:rPr b="1" lang="en-US" sz="1600">
                <a:solidFill>
                  <a:srgbClr val="000099"/>
                </a:solidFill>
              </a:rPr>
              <a:t>serial</a:t>
            </a:r>
            <a:r>
              <a:rPr lang="en-US" sz="1600">
                <a:solidFill>
                  <a:srgbClr val="000099"/>
                </a:solidFill>
              </a:rPr>
              <a:t> </a:t>
            </a:r>
            <a:r>
              <a:rPr lang="en-US" sz="1600"/>
              <a:t>schedule in which </a:t>
            </a:r>
            <a:r>
              <a:rPr i="1" lang="en-US" sz="1600"/>
              <a:t>T</a:t>
            </a:r>
            <a:r>
              <a:rPr baseline="-25000" lang="en-US" sz="1600"/>
              <a:t>2</a:t>
            </a:r>
            <a:r>
              <a:rPr lang="en-US" sz="1600"/>
              <a:t> is followed by </a:t>
            </a:r>
            <a:r>
              <a:rPr i="1" lang="en-US" sz="1600"/>
              <a:t>T</a:t>
            </a:r>
            <a:r>
              <a:rPr baseline="-25000" lang="en-US" sz="1600"/>
              <a:t>1</a:t>
            </a:r>
            <a:r>
              <a:rPr lang="en-US" sz="1600"/>
              <a:t> :</a:t>
            </a:r>
            <a:endParaRPr/>
          </a:p>
          <a:p>
            <a:pPr indent="-342900" lvl="0" marL="342900" rtl="0" algn="l">
              <a:spcBef>
                <a:spcPts val="280"/>
              </a:spcBef>
              <a:spcAft>
                <a:spcPts val="0"/>
              </a:spcAft>
              <a:buClr>
                <a:schemeClr val="dk1"/>
              </a:buClr>
              <a:buSzPts val="1400"/>
              <a:buFont typeface="Arial"/>
              <a:buNone/>
            </a:pPr>
            <a:r>
              <a:rPr lang="en-US" sz="1400"/>
              <a:t>		</a:t>
            </a:r>
            <a:endParaRPr/>
          </a:p>
        </p:txBody>
      </p:sp>
      <p:pic>
        <p:nvPicPr>
          <p:cNvPr id="182" name="Google Shape;182;p12"/>
          <p:cNvPicPr preferRelativeResize="0"/>
          <p:nvPr/>
        </p:nvPicPr>
        <p:blipFill rotWithShape="1">
          <a:blip r:embed="rId3">
            <a:alphaModFix/>
          </a:blip>
          <a:srcRect b="0" l="0" r="0" t="0"/>
          <a:stretch/>
        </p:blipFill>
        <p:spPr>
          <a:xfrm>
            <a:off x="2916238" y="1763713"/>
            <a:ext cx="2678112" cy="3332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Schedule 3</a:t>
            </a:r>
            <a:endParaRPr/>
          </a:p>
        </p:txBody>
      </p:sp>
      <p:sp>
        <p:nvSpPr>
          <p:cNvPr id="190" name="Google Shape;190;p13"/>
          <p:cNvSpPr txBox="1"/>
          <p:nvPr>
            <p:ph idx="1" type="body"/>
          </p:nvPr>
        </p:nvSpPr>
        <p:spPr>
          <a:xfrm>
            <a:off x="814388" y="1093788"/>
            <a:ext cx="6765925" cy="1054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1600"/>
              <a:buChar char="•"/>
            </a:pPr>
            <a:r>
              <a:rPr lang="en-US" sz="1600"/>
              <a:t>Let </a:t>
            </a:r>
            <a:r>
              <a:rPr i="1" lang="en-US" sz="1600"/>
              <a:t>T</a:t>
            </a:r>
            <a:r>
              <a:rPr baseline="-25000" lang="en-US" sz="1600"/>
              <a:t>1</a:t>
            </a:r>
            <a:r>
              <a:rPr lang="en-US" sz="1600"/>
              <a:t> and </a:t>
            </a:r>
            <a:r>
              <a:rPr i="1" lang="en-US" sz="1600"/>
              <a:t>T</a:t>
            </a:r>
            <a:r>
              <a:rPr baseline="-25000" lang="en-US" sz="1600"/>
              <a:t>2</a:t>
            </a:r>
            <a:r>
              <a:rPr lang="en-US" sz="1600"/>
              <a:t> be the transactions defined previously</a:t>
            </a:r>
            <a:r>
              <a:rPr i="1" lang="en-US" sz="1600"/>
              <a:t>.</a:t>
            </a:r>
            <a:r>
              <a:rPr lang="en-US" sz="1600"/>
              <a:t>  The following schedule is not a serial schedule, but it is </a:t>
            </a:r>
            <a:r>
              <a:rPr b="1" lang="en-US" sz="1600">
                <a:solidFill>
                  <a:srgbClr val="000099"/>
                </a:solidFill>
              </a:rPr>
              <a:t>equivalent</a:t>
            </a:r>
            <a:r>
              <a:rPr lang="en-US" sz="1600">
                <a:solidFill>
                  <a:srgbClr val="000099"/>
                </a:solidFill>
              </a:rPr>
              <a:t> </a:t>
            </a:r>
            <a:r>
              <a:rPr lang="en-US" sz="1600"/>
              <a:t>to Schedule 1.</a:t>
            </a:r>
            <a:endParaRPr/>
          </a:p>
          <a:p>
            <a:pPr indent="-342900" lvl="0" marL="342900" rtl="0" algn="l">
              <a:lnSpc>
                <a:spcPct val="90000"/>
              </a:lnSpc>
              <a:spcBef>
                <a:spcPts val="640"/>
              </a:spcBef>
              <a:spcAft>
                <a:spcPts val="0"/>
              </a:spcAft>
              <a:buClr>
                <a:schemeClr val="dk1"/>
              </a:buClr>
              <a:buSzPts val="3200"/>
              <a:buFont typeface="Arial"/>
              <a:buNone/>
            </a:pPr>
            <a:r>
              <a:rPr lang="en-US"/>
              <a:t>		</a:t>
            </a:r>
            <a:endParaRPr i="1"/>
          </a:p>
        </p:txBody>
      </p:sp>
      <p:sp>
        <p:nvSpPr>
          <p:cNvPr id="191" name="Google Shape;191;p13"/>
          <p:cNvSpPr/>
          <p:nvPr/>
        </p:nvSpPr>
        <p:spPr>
          <a:xfrm>
            <a:off x="1169988" y="5472113"/>
            <a:ext cx="6724650" cy="3905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800"/>
              <a:buFont typeface="Arial"/>
              <a:buNone/>
            </a:pPr>
            <a:r>
              <a:rPr b="0" i="0" lang="en-US" sz="1800" u="none" cap="none" strike="noStrike">
                <a:solidFill>
                  <a:schemeClr val="dk1"/>
                </a:solidFill>
                <a:latin typeface="Arial"/>
                <a:ea typeface="Arial"/>
                <a:cs typeface="Arial"/>
                <a:sym typeface="Arial"/>
              </a:rPr>
              <a:t>Note -- In schedules 1, 2 and 3, the sum “A + B” is preserved.</a:t>
            </a:r>
            <a:endParaRPr/>
          </a:p>
        </p:txBody>
      </p:sp>
      <p:pic>
        <p:nvPicPr>
          <p:cNvPr id="192" name="Google Shape;192;p13"/>
          <p:cNvPicPr preferRelativeResize="0"/>
          <p:nvPr/>
        </p:nvPicPr>
        <p:blipFill rotWithShape="1">
          <a:blip r:embed="rId3">
            <a:alphaModFix/>
          </a:blip>
          <a:srcRect b="0" l="0" r="0" t="0"/>
          <a:stretch/>
        </p:blipFill>
        <p:spPr>
          <a:xfrm>
            <a:off x="3138488" y="1803400"/>
            <a:ext cx="2716212"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Schedule 4</a:t>
            </a:r>
            <a:endParaRPr/>
          </a:p>
        </p:txBody>
      </p:sp>
      <p:sp>
        <p:nvSpPr>
          <p:cNvPr id="200" name="Google Shape;200;p14"/>
          <p:cNvSpPr txBox="1"/>
          <p:nvPr>
            <p:ph idx="1" type="body"/>
          </p:nvPr>
        </p:nvSpPr>
        <p:spPr>
          <a:xfrm>
            <a:off x="814388" y="1093788"/>
            <a:ext cx="6213475" cy="11842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The following concurrent schedule does not preserve the sum  of  “</a:t>
            </a:r>
            <a:r>
              <a:rPr i="1" lang="en-US" sz="1600"/>
              <a:t>A </a:t>
            </a:r>
            <a:r>
              <a:rPr lang="en-US" sz="1600"/>
              <a:t>+ </a:t>
            </a:r>
            <a:r>
              <a:rPr i="1" lang="en-US" sz="1600"/>
              <a:t>B</a:t>
            </a:r>
            <a:r>
              <a:rPr lang="en-US" sz="1600"/>
              <a:t>”</a:t>
            </a:r>
            <a:r>
              <a:rPr lang="en-US"/>
              <a:t>			</a:t>
            </a:r>
            <a:endParaRPr i="1"/>
          </a:p>
        </p:txBody>
      </p:sp>
      <p:pic>
        <p:nvPicPr>
          <p:cNvPr id="201" name="Google Shape;201;p14"/>
          <p:cNvPicPr preferRelativeResize="0"/>
          <p:nvPr/>
        </p:nvPicPr>
        <p:blipFill rotWithShape="1">
          <a:blip r:embed="rId3">
            <a:alphaModFix/>
          </a:blip>
          <a:srcRect b="0" l="0" r="0" t="0"/>
          <a:stretch/>
        </p:blipFill>
        <p:spPr>
          <a:xfrm>
            <a:off x="2913063" y="1974850"/>
            <a:ext cx="2901950" cy="362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Concurrency Control and Recovery</a:t>
            </a:r>
            <a:endParaRPr/>
          </a:p>
        </p:txBody>
      </p:sp>
      <p:sp>
        <p:nvSpPr>
          <p:cNvPr id="207" name="Google Shape;20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With concurrent transactions, all transactions share a single disk buffer and a single log</a:t>
            </a:r>
            <a:endParaRPr/>
          </a:p>
          <a:p>
            <a:pPr indent="-285750" lvl="1" marL="742950" rtl="0" algn="l">
              <a:spcBef>
                <a:spcPts val="392"/>
              </a:spcBef>
              <a:spcAft>
                <a:spcPts val="0"/>
              </a:spcAft>
              <a:buClr>
                <a:schemeClr val="dk1"/>
              </a:buClr>
              <a:buSzPct val="100000"/>
              <a:buChar char="–"/>
            </a:pPr>
            <a:r>
              <a:rPr lang="en-US"/>
              <a:t>A buffer block can have data items updated by one or more transactions</a:t>
            </a:r>
            <a:endParaRPr/>
          </a:p>
          <a:p>
            <a:pPr indent="-342900" lvl="0" marL="342900" rtl="0" algn="l">
              <a:spcBef>
                <a:spcPts val="448"/>
              </a:spcBef>
              <a:spcAft>
                <a:spcPts val="0"/>
              </a:spcAft>
              <a:buClr>
                <a:schemeClr val="dk1"/>
              </a:buClr>
              <a:buSzPct val="100000"/>
              <a:buChar char="•"/>
            </a:pPr>
            <a:r>
              <a:rPr lang="en-US"/>
              <a:t>We assume that </a:t>
            </a:r>
            <a:r>
              <a:rPr i="1" lang="en-US">
                <a:solidFill>
                  <a:srgbClr val="000099"/>
                </a:solidFill>
              </a:rPr>
              <a:t>if a transaction T</a:t>
            </a:r>
            <a:r>
              <a:rPr baseline="-25000" i="1" lang="en-US">
                <a:solidFill>
                  <a:srgbClr val="000099"/>
                </a:solidFill>
              </a:rPr>
              <a:t>i</a:t>
            </a:r>
            <a:r>
              <a:rPr i="1" lang="en-US">
                <a:solidFill>
                  <a:srgbClr val="000099"/>
                </a:solidFill>
              </a:rPr>
              <a:t> has modified an item, no other transaction can modify the same item until T</a:t>
            </a:r>
            <a:r>
              <a:rPr baseline="-25000" i="1" lang="en-US">
                <a:solidFill>
                  <a:srgbClr val="000099"/>
                </a:solidFill>
              </a:rPr>
              <a:t>i  </a:t>
            </a:r>
            <a:r>
              <a:rPr i="1" lang="en-US">
                <a:solidFill>
                  <a:srgbClr val="000099"/>
                </a:solidFill>
              </a:rPr>
              <a:t>has committed or aborted</a:t>
            </a:r>
            <a:endParaRPr/>
          </a:p>
          <a:p>
            <a:pPr indent="-285750" lvl="1" marL="742950" rtl="0" algn="l">
              <a:spcBef>
                <a:spcPts val="392"/>
              </a:spcBef>
              <a:spcAft>
                <a:spcPts val="0"/>
              </a:spcAft>
              <a:buClr>
                <a:schemeClr val="dk1"/>
              </a:buClr>
              <a:buSzPct val="100000"/>
              <a:buChar char="–"/>
            </a:pPr>
            <a:r>
              <a:rPr lang="en-US"/>
              <a:t>i.e. the updates of uncommitted transactions should not be visible to other transactions</a:t>
            </a:r>
            <a:endParaRPr/>
          </a:p>
          <a:p>
            <a:pPr indent="-228600" lvl="2" marL="1143000" rtl="0" algn="l">
              <a:spcBef>
                <a:spcPts val="336"/>
              </a:spcBef>
              <a:spcAft>
                <a:spcPts val="0"/>
              </a:spcAft>
              <a:buClr>
                <a:schemeClr val="dk1"/>
              </a:buClr>
              <a:buSzPct val="100000"/>
              <a:buChar char="•"/>
            </a:pPr>
            <a:r>
              <a:rPr lang="en-US"/>
              <a:t>Otherwise how to perform undo if T1 updates A, then T2 updates A and commits, and finally T1 has to abort?</a:t>
            </a:r>
            <a:endParaRPr/>
          </a:p>
          <a:p>
            <a:pPr indent="-285750" lvl="1" marL="742950" rtl="0" algn="l">
              <a:spcBef>
                <a:spcPts val="392"/>
              </a:spcBef>
              <a:spcAft>
                <a:spcPts val="0"/>
              </a:spcAft>
              <a:buClr>
                <a:schemeClr val="dk1"/>
              </a:buClr>
              <a:buSzPct val="100000"/>
              <a:buChar char="–"/>
            </a:pPr>
            <a:r>
              <a:rPr lang="en-US"/>
              <a:t>Can be ensured by obtaining exclusive locks on updated items and holding the locks till end of transaction (strict two-phase locking)</a:t>
            </a:r>
            <a:endParaRPr/>
          </a:p>
          <a:p>
            <a:pPr indent="-342900" lvl="0" marL="342900" rtl="0" algn="l">
              <a:spcBef>
                <a:spcPts val="448"/>
              </a:spcBef>
              <a:spcAft>
                <a:spcPts val="0"/>
              </a:spcAft>
              <a:buClr>
                <a:schemeClr val="dk1"/>
              </a:buClr>
              <a:buSzPct val="100000"/>
              <a:buChar char="•"/>
            </a:pPr>
            <a:r>
              <a:rPr lang="en-US"/>
              <a:t>Log records of different transactions may be interspersed in the log.</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Undo and Redo Operations</a:t>
            </a:r>
            <a:endParaRPr/>
          </a:p>
        </p:txBody>
      </p:sp>
      <p:sp>
        <p:nvSpPr>
          <p:cNvPr id="213" name="Google Shape;21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Undo</a:t>
            </a:r>
            <a:r>
              <a:rPr lang="en-US"/>
              <a:t> of a log record </a:t>
            </a:r>
            <a:r>
              <a:rPr i="1" lang="en-US"/>
              <a:t>&lt;T</a:t>
            </a:r>
            <a:r>
              <a:rPr baseline="-25000" i="1" lang="en-US"/>
              <a:t>i</a:t>
            </a:r>
            <a:r>
              <a:rPr i="1" lang="en-US"/>
              <a:t>, X,  V</a:t>
            </a:r>
            <a:r>
              <a:rPr baseline="-25000" i="1" lang="en-US"/>
              <a:t>1</a:t>
            </a:r>
            <a:r>
              <a:rPr i="1" lang="en-US"/>
              <a:t>,  V</a:t>
            </a:r>
            <a:r>
              <a:rPr baseline="-25000" i="1" lang="en-US"/>
              <a:t>2</a:t>
            </a:r>
            <a:r>
              <a:rPr i="1" lang="en-US"/>
              <a:t>&gt; </a:t>
            </a:r>
            <a:r>
              <a:rPr lang="en-US"/>
              <a:t>writes the </a:t>
            </a:r>
            <a:r>
              <a:rPr b="1" lang="en-US"/>
              <a:t>old</a:t>
            </a:r>
            <a:r>
              <a:rPr lang="en-US"/>
              <a:t> value </a:t>
            </a:r>
            <a:r>
              <a:rPr i="1" lang="en-US"/>
              <a:t>V</a:t>
            </a:r>
            <a:r>
              <a:rPr baseline="-25000" i="1" lang="en-US"/>
              <a:t>1</a:t>
            </a:r>
            <a:r>
              <a:rPr i="1" lang="en-US"/>
              <a:t> </a:t>
            </a:r>
            <a:r>
              <a:rPr lang="en-US"/>
              <a:t>to</a:t>
            </a:r>
            <a:r>
              <a:rPr i="1" lang="en-US"/>
              <a:t> X</a:t>
            </a:r>
            <a:endParaRPr/>
          </a:p>
          <a:p>
            <a:pPr indent="-342900" lvl="0" marL="342900" rtl="0" algn="l">
              <a:spcBef>
                <a:spcPts val="496"/>
              </a:spcBef>
              <a:spcAft>
                <a:spcPts val="0"/>
              </a:spcAft>
              <a:buClr>
                <a:srgbClr val="000099"/>
              </a:buClr>
              <a:buSzPct val="100000"/>
              <a:buChar char="•"/>
            </a:pPr>
            <a:r>
              <a:rPr b="1" lang="en-US">
                <a:solidFill>
                  <a:srgbClr val="000099"/>
                </a:solidFill>
              </a:rPr>
              <a:t>Redo</a:t>
            </a:r>
            <a:r>
              <a:rPr lang="en-US"/>
              <a:t> of a log record </a:t>
            </a:r>
            <a:r>
              <a:rPr i="1" lang="en-US"/>
              <a:t>&lt;T</a:t>
            </a:r>
            <a:r>
              <a:rPr baseline="-25000" i="1" lang="en-US"/>
              <a:t>i</a:t>
            </a:r>
            <a:r>
              <a:rPr i="1" lang="en-US"/>
              <a:t>, X,  V</a:t>
            </a:r>
            <a:r>
              <a:rPr baseline="-25000" i="1" lang="en-US"/>
              <a:t>1</a:t>
            </a:r>
            <a:r>
              <a:rPr i="1" lang="en-US"/>
              <a:t>,  V</a:t>
            </a:r>
            <a:r>
              <a:rPr baseline="-25000" i="1" lang="en-US"/>
              <a:t>2</a:t>
            </a:r>
            <a:r>
              <a:rPr i="1" lang="en-US"/>
              <a:t>&gt; </a:t>
            </a:r>
            <a:r>
              <a:rPr lang="en-US"/>
              <a:t>writes the </a:t>
            </a:r>
            <a:r>
              <a:rPr b="1" lang="en-US"/>
              <a:t>new</a:t>
            </a:r>
            <a:r>
              <a:rPr lang="en-US"/>
              <a:t> value </a:t>
            </a:r>
            <a:r>
              <a:rPr i="1" lang="en-US"/>
              <a:t>V</a:t>
            </a:r>
            <a:r>
              <a:rPr baseline="-25000" i="1" lang="en-US"/>
              <a:t>2</a:t>
            </a:r>
            <a:r>
              <a:rPr i="1" lang="en-US"/>
              <a:t> </a:t>
            </a:r>
            <a:r>
              <a:rPr lang="en-US"/>
              <a:t>to</a:t>
            </a:r>
            <a:r>
              <a:rPr i="1" lang="en-US"/>
              <a:t> X</a:t>
            </a:r>
            <a:endParaRPr/>
          </a:p>
          <a:p>
            <a:pPr indent="-342900" lvl="0" marL="342900" rtl="0" algn="l">
              <a:spcBef>
                <a:spcPts val="496"/>
              </a:spcBef>
              <a:spcAft>
                <a:spcPts val="0"/>
              </a:spcAft>
              <a:buClr>
                <a:srgbClr val="000099"/>
              </a:buClr>
              <a:buSzPct val="100000"/>
              <a:buChar char="•"/>
            </a:pPr>
            <a:r>
              <a:rPr b="1" lang="en-US">
                <a:solidFill>
                  <a:srgbClr val="000099"/>
                </a:solidFill>
              </a:rPr>
              <a:t>Undo and Redo of Transactions</a:t>
            </a:r>
            <a:endParaRPr/>
          </a:p>
          <a:p>
            <a:pPr indent="-285750" lvl="1" marL="742950" rtl="0" algn="l">
              <a:spcBef>
                <a:spcPts val="434"/>
              </a:spcBef>
              <a:spcAft>
                <a:spcPts val="0"/>
              </a:spcAft>
              <a:buClr>
                <a:schemeClr val="dk1"/>
              </a:buClr>
              <a:buSzPct val="100000"/>
              <a:buChar char="–"/>
            </a:pPr>
            <a:r>
              <a:rPr b="1" lang="en-US"/>
              <a:t>undo</a:t>
            </a:r>
            <a:r>
              <a:rPr lang="en-US"/>
              <a:t>(</a:t>
            </a:r>
            <a:r>
              <a:rPr i="1" lang="en-US"/>
              <a:t>T</a:t>
            </a:r>
            <a:r>
              <a:rPr baseline="-25000" lang="en-US"/>
              <a:t>i</a:t>
            </a:r>
            <a:r>
              <a:rPr lang="en-US"/>
              <a:t>) restores the value of all data items updated by </a:t>
            </a:r>
            <a:r>
              <a:rPr i="1" lang="en-US"/>
              <a:t>T</a:t>
            </a:r>
            <a:r>
              <a:rPr baseline="-25000" i="1" lang="en-US"/>
              <a:t>i</a:t>
            </a:r>
            <a:r>
              <a:rPr lang="en-US"/>
              <a:t> to their old values, going backwards from the last log record for </a:t>
            </a:r>
            <a:r>
              <a:rPr i="1" lang="en-US"/>
              <a:t>T</a:t>
            </a:r>
            <a:r>
              <a:rPr baseline="-25000" i="1" lang="en-US"/>
              <a:t>i</a:t>
            </a:r>
            <a:endParaRPr i="1"/>
          </a:p>
          <a:p>
            <a:pPr indent="-228600" lvl="2" marL="1143000" rtl="0" algn="l">
              <a:spcBef>
                <a:spcPts val="372"/>
              </a:spcBef>
              <a:spcAft>
                <a:spcPts val="0"/>
              </a:spcAft>
              <a:buClr>
                <a:schemeClr val="dk1"/>
              </a:buClr>
              <a:buSzPct val="100000"/>
              <a:buChar char="•"/>
            </a:pPr>
            <a:r>
              <a:rPr lang="en-US"/>
              <a:t>each time a data item X is restored to its old value V a special  log record </a:t>
            </a:r>
            <a:r>
              <a:rPr i="1" lang="en-US"/>
              <a:t>&lt;T</a:t>
            </a:r>
            <a:r>
              <a:rPr baseline="-25000" i="1" lang="en-US"/>
              <a:t>i</a:t>
            </a:r>
            <a:r>
              <a:rPr i="1" lang="en-US"/>
              <a:t> , X, V&gt; </a:t>
            </a:r>
            <a:r>
              <a:rPr lang="en-US"/>
              <a:t>is written out</a:t>
            </a:r>
            <a:endParaRPr/>
          </a:p>
          <a:p>
            <a:pPr indent="-228600" lvl="2" marL="1143000" rtl="0" algn="l">
              <a:spcBef>
                <a:spcPts val="372"/>
              </a:spcBef>
              <a:spcAft>
                <a:spcPts val="0"/>
              </a:spcAft>
              <a:buClr>
                <a:schemeClr val="dk1"/>
              </a:buClr>
              <a:buSzPct val="100000"/>
              <a:buChar char="•"/>
            </a:pPr>
            <a:r>
              <a:rPr lang="en-US"/>
              <a:t>when undo of a transaction is complete, a log record </a:t>
            </a:r>
            <a:br>
              <a:rPr lang="en-US"/>
            </a:br>
            <a:r>
              <a:rPr i="1" lang="en-US"/>
              <a:t>&lt;T</a:t>
            </a:r>
            <a:r>
              <a:rPr baseline="-25000" i="1" lang="en-US"/>
              <a:t>i</a:t>
            </a:r>
            <a:r>
              <a:rPr i="1" lang="en-US"/>
              <a:t> </a:t>
            </a:r>
            <a:r>
              <a:rPr b="1" lang="en-US"/>
              <a:t>abort</a:t>
            </a:r>
            <a:r>
              <a:rPr i="1" lang="en-US"/>
              <a:t>&gt; </a:t>
            </a:r>
            <a:r>
              <a:rPr lang="en-US"/>
              <a:t>is written out.</a:t>
            </a:r>
            <a:endParaRPr/>
          </a:p>
          <a:p>
            <a:pPr indent="-285750" lvl="1" marL="742950" rtl="0" algn="l">
              <a:spcBef>
                <a:spcPts val="434"/>
              </a:spcBef>
              <a:spcAft>
                <a:spcPts val="0"/>
              </a:spcAft>
              <a:buClr>
                <a:schemeClr val="dk1"/>
              </a:buClr>
              <a:buSzPct val="100000"/>
              <a:buChar char="–"/>
            </a:pPr>
            <a:r>
              <a:rPr b="1" lang="en-US"/>
              <a:t>redo</a:t>
            </a:r>
            <a:r>
              <a:rPr lang="en-US"/>
              <a:t>(</a:t>
            </a:r>
            <a:r>
              <a:rPr i="1" lang="en-US"/>
              <a:t>T</a:t>
            </a:r>
            <a:r>
              <a:rPr baseline="-25000" lang="en-US"/>
              <a:t>i</a:t>
            </a:r>
            <a:r>
              <a:rPr lang="en-US"/>
              <a:t>) sets the value of all data items updated by </a:t>
            </a:r>
            <a:r>
              <a:rPr i="1" lang="en-US"/>
              <a:t>T</a:t>
            </a:r>
            <a:r>
              <a:rPr baseline="-25000" i="1" lang="en-US"/>
              <a:t>i</a:t>
            </a:r>
            <a:r>
              <a:rPr i="1" lang="en-US"/>
              <a:t> </a:t>
            </a:r>
            <a:r>
              <a:rPr lang="en-US"/>
              <a:t>to the new values, going forward from the first log record for </a:t>
            </a:r>
            <a:r>
              <a:rPr i="1" lang="en-US"/>
              <a:t>T</a:t>
            </a:r>
            <a:r>
              <a:rPr baseline="-25000" i="1" lang="en-US"/>
              <a:t>i</a:t>
            </a:r>
            <a:endParaRPr b="1">
              <a:solidFill>
                <a:schemeClr val="dk2"/>
              </a:solidFill>
            </a:endParaRPr>
          </a:p>
          <a:p>
            <a:pPr indent="-228600" lvl="2" marL="1143000" rtl="0" algn="l">
              <a:spcBef>
                <a:spcPts val="372"/>
              </a:spcBef>
              <a:spcAft>
                <a:spcPts val="0"/>
              </a:spcAft>
              <a:buClr>
                <a:schemeClr val="dk1"/>
              </a:buClr>
              <a:buSzPct val="100000"/>
              <a:buChar char="•"/>
            </a:pPr>
            <a:r>
              <a:rPr lang="en-US"/>
              <a:t>No logging is done in this case</a:t>
            </a:r>
            <a:endParaRPr/>
          </a:p>
          <a:p>
            <a:pPr indent="-185420" lvl="0" marL="342900" rtl="0" algn="l">
              <a:spcBef>
                <a:spcPts val="496"/>
              </a:spcBef>
              <a:spcAft>
                <a:spcPts val="0"/>
              </a:spcAft>
              <a:buClr>
                <a:schemeClr val="dk1"/>
              </a:buClr>
              <a:buSzPct val="100000"/>
              <a:buNone/>
            </a:pPr>
            <a:r>
              <a:t/>
            </a:r>
            <a:endParaRPr i="1"/>
          </a:p>
          <a:p>
            <a:pPr indent="-185420" lvl="0" marL="342900" rtl="0" algn="l">
              <a:spcBef>
                <a:spcPts val="496"/>
              </a:spcBef>
              <a:spcAft>
                <a:spcPts val="0"/>
              </a:spcAft>
              <a:buClr>
                <a:schemeClr val="dk1"/>
              </a:buClr>
              <a:buSzPct val="100000"/>
              <a:buNone/>
            </a:pPr>
            <a:r>
              <a:t/>
            </a:r>
            <a:endParaRPr baseline="-25000"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Undo and Redo on Recovering from Failure</a:t>
            </a:r>
            <a:endParaRPr/>
          </a:p>
        </p:txBody>
      </p:sp>
      <p:sp>
        <p:nvSpPr>
          <p:cNvPr id="221" name="Google Shape;221;p17"/>
          <p:cNvSpPr txBox="1"/>
          <p:nvPr>
            <p:ph idx="4294967295" type="body"/>
          </p:nvPr>
        </p:nvSpPr>
        <p:spPr>
          <a:xfrm>
            <a:off x="569913" y="1060450"/>
            <a:ext cx="8167687" cy="537845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When recovering after failure:</a:t>
            </a:r>
            <a:endParaRPr/>
          </a:p>
          <a:p>
            <a:pPr indent="-285750" lvl="1" marL="742950" rtl="0" algn="l">
              <a:spcBef>
                <a:spcPts val="476"/>
              </a:spcBef>
              <a:spcAft>
                <a:spcPts val="0"/>
              </a:spcAft>
              <a:buClr>
                <a:schemeClr val="dk1"/>
              </a:buClr>
              <a:buSzPct val="100000"/>
              <a:buChar char="–"/>
            </a:pPr>
            <a:r>
              <a:rPr lang="en-US"/>
              <a:t>Transaction</a:t>
            </a:r>
            <a:r>
              <a:rPr i="1" lang="en-US"/>
              <a:t> T</a:t>
            </a:r>
            <a:r>
              <a:rPr baseline="-25000" i="1" lang="en-US"/>
              <a:t>i</a:t>
            </a:r>
            <a:r>
              <a:rPr i="1" lang="en-US"/>
              <a:t> </a:t>
            </a:r>
            <a:r>
              <a:rPr lang="en-US"/>
              <a:t>needs to be undone if the log </a:t>
            </a:r>
            <a:endParaRPr/>
          </a:p>
          <a:p>
            <a:pPr indent="-228600" lvl="2" marL="1143000" rtl="0" algn="l">
              <a:spcBef>
                <a:spcPts val="408"/>
              </a:spcBef>
              <a:spcAft>
                <a:spcPts val="0"/>
              </a:spcAft>
              <a:buClr>
                <a:schemeClr val="dk1"/>
              </a:buClr>
              <a:buSzPct val="100000"/>
              <a:buChar char="•"/>
            </a:pPr>
            <a:r>
              <a:rPr lang="en-US"/>
              <a:t>contains the record </a:t>
            </a:r>
            <a:r>
              <a:rPr i="1" lang="en-US"/>
              <a:t>&lt;T</a:t>
            </a:r>
            <a:r>
              <a:rPr baseline="-25000" i="1" lang="en-US"/>
              <a:t>i</a:t>
            </a:r>
            <a:r>
              <a:rPr lang="en-US"/>
              <a:t> </a:t>
            </a:r>
            <a:r>
              <a:rPr b="1" lang="en-US"/>
              <a:t>start</a:t>
            </a:r>
            <a:r>
              <a:rPr i="1" lang="en-US"/>
              <a:t>&gt;</a:t>
            </a:r>
            <a:r>
              <a:rPr lang="en-US"/>
              <a:t>,</a:t>
            </a:r>
            <a:endParaRPr/>
          </a:p>
          <a:p>
            <a:pPr indent="-228600" lvl="2" marL="1143000" rtl="0" algn="l">
              <a:spcBef>
                <a:spcPts val="408"/>
              </a:spcBef>
              <a:spcAft>
                <a:spcPts val="0"/>
              </a:spcAft>
              <a:buClr>
                <a:schemeClr val="dk1"/>
              </a:buClr>
              <a:buSzPct val="100000"/>
              <a:buChar char="•"/>
            </a:pPr>
            <a:r>
              <a:rPr lang="en-US"/>
              <a:t>but does not contain either the record </a:t>
            </a:r>
            <a:r>
              <a:rPr i="1" lang="en-US"/>
              <a:t>&lt;T</a:t>
            </a:r>
            <a:r>
              <a:rPr baseline="-25000" i="1" lang="en-US"/>
              <a:t>i</a:t>
            </a:r>
            <a:r>
              <a:rPr i="1" lang="en-US"/>
              <a:t> </a:t>
            </a:r>
            <a:r>
              <a:rPr b="1" lang="en-US"/>
              <a:t>commit</a:t>
            </a:r>
            <a:r>
              <a:rPr i="1" lang="en-US"/>
              <a:t>&gt; or &lt;T</a:t>
            </a:r>
            <a:r>
              <a:rPr baseline="-25000" i="1" lang="en-US"/>
              <a:t>i</a:t>
            </a:r>
            <a:r>
              <a:rPr i="1" lang="en-US"/>
              <a:t> </a:t>
            </a:r>
            <a:r>
              <a:rPr b="1" lang="en-US"/>
              <a:t>abort</a:t>
            </a:r>
            <a:r>
              <a:rPr i="1" lang="en-US"/>
              <a:t>&gt;</a:t>
            </a:r>
            <a:r>
              <a:rPr lang="en-US"/>
              <a:t>.</a:t>
            </a:r>
            <a:endParaRPr/>
          </a:p>
          <a:p>
            <a:pPr indent="-285750" lvl="1" marL="742950" rtl="0" algn="l">
              <a:spcBef>
                <a:spcPts val="476"/>
              </a:spcBef>
              <a:spcAft>
                <a:spcPts val="0"/>
              </a:spcAft>
              <a:buClr>
                <a:schemeClr val="dk1"/>
              </a:buClr>
              <a:buSzPct val="100000"/>
              <a:buChar char="–"/>
            </a:pPr>
            <a:r>
              <a:rPr lang="en-US"/>
              <a:t>Transaction </a:t>
            </a:r>
            <a:r>
              <a:rPr i="1" lang="en-US"/>
              <a:t>T</a:t>
            </a:r>
            <a:r>
              <a:rPr baseline="-25000" i="1" lang="en-US"/>
              <a:t>i</a:t>
            </a:r>
            <a:r>
              <a:rPr i="1" lang="en-US"/>
              <a:t> </a:t>
            </a:r>
            <a:r>
              <a:rPr lang="en-US"/>
              <a:t>needs to be redone if the log </a:t>
            </a:r>
            <a:endParaRPr/>
          </a:p>
          <a:p>
            <a:pPr indent="-228600" lvl="2" marL="1143000" rtl="0" algn="l">
              <a:spcBef>
                <a:spcPts val="408"/>
              </a:spcBef>
              <a:spcAft>
                <a:spcPts val="0"/>
              </a:spcAft>
              <a:buClr>
                <a:schemeClr val="dk1"/>
              </a:buClr>
              <a:buSzPct val="100000"/>
              <a:buChar char="•"/>
            </a:pPr>
            <a:r>
              <a:rPr lang="en-US"/>
              <a:t>contains the records </a:t>
            </a:r>
            <a:r>
              <a:rPr i="1" lang="en-US"/>
              <a:t>&lt;T</a:t>
            </a:r>
            <a:r>
              <a:rPr baseline="-25000" i="1" lang="en-US"/>
              <a:t>i</a:t>
            </a:r>
            <a:r>
              <a:rPr i="1" lang="en-US"/>
              <a:t> </a:t>
            </a:r>
            <a:r>
              <a:rPr b="1" lang="en-US"/>
              <a:t>start</a:t>
            </a:r>
            <a:r>
              <a:rPr i="1" lang="en-US"/>
              <a:t>&gt;</a:t>
            </a:r>
            <a:r>
              <a:rPr lang="en-US"/>
              <a:t> </a:t>
            </a:r>
            <a:endParaRPr/>
          </a:p>
          <a:p>
            <a:pPr indent="-228600" lvl="2" marL="1143000" rtl="0" algn="l">
              <a:spcBef>
                <a:spcPts val="408"/>
              </a:spcBef>
              <a:spcAft>
                <a:spcPts val="0"/>
              </a:spcAft>
              <a:buClr>
                <a:schemeClr val="dk1"/>
              </a:buClr>
              <a:buSzPct val="100000"/>
              <a:buChar char="•"/>
            </a:pPr>
            <a:r>
              <a:rPr lang="en-US"/>
              <a:t>and contains the record </a:t>
            </a:r>
            <a:r>
              <a:rPr i="1" lang="en-US"/>
              <a:t>&lt;T</a:t>
            </a:r>
            <a:r>
              <a:rPr baseline="-25000" i="1" lang="en-US"/>
              <a:t>i </a:t>
            </a:r>
            <a:r>
              <a:rPr b="1" lang="en-US"/>
              <a:t>commit</a:t>
            </a:r>
            <a:r>
              <a:rPr i="1" lang="en-US"/>
              <a:t>&gt; or &lt;T</a:t>
            </a:r>
            <a:r>
              <a:rPr baseline="-25000" i="1" lang="en-US"/>
              <a:t>i</a:t>
            </a:r>
            <a:r>
              <a:rPr i="1" lang="en-US"/>
              <a:t> </a:t>
            </a:r>
            <a:r>
              <a:rPr b="1" lang="en-US"/>
              <a:t>abort</a:t>
            </a:r>
            <a:r>
              <a:rPr i="1" lang="en-US"/>
              <a:t>&gt;</a:t>
            </a:r>
            <a:endParaRPr/>
          </a:p>
          <a:p>
            <a:pPr indent="-342900" lvl="0" marL="342900" rtl="0" algn="l">
              <a:spcBef>
                <a:spcPts val="544"/>
              </a:spcBef>
              <a:spcAft>
                <a:spcPts val="0"/>
              </a:spcAft>
              <a:buClr>
                <a:schemeClr val="dk1"/>
              </a:buClr>
              <a:buSzPct val="100000"/>
              <a:buChar char="•"/>
            </a:pPr>
            <a:r>
              <a:rPr lang="en-US"/>
              <a:t>Note that If transaction </a:t>
            </a:r>
            <a:r>
              <a:rPr i="1" lang="en-US"/>
              <a:t>T</a:t>
            </a:r>
            <a:r>
              <a:rPr baseline="-25000" i="1" lang="en-US"/>
              <a:t>i</a:t>
            </a:r>
            <a:r>
              <a:rPr lang="en-US"/>
              <a:t> was undone earlier and the </a:t>
            </a:r>
            <a:r>
              <a:rPr i="1" lang="en-US"/>
              <a:t>&lt;T</a:t>
            </a:r>
            <a:r>
              <a:rPr baseline="-25000" i="1" lang="en-US"/>
              <a:t>i</a:t>
            </a:r>
            <a:r>
              <a:rPr i="1" lang="en-US"/>
              <a:t> </a:t>
            </a:r>
            <a:r>
              <a:rPr b="1" lang="en-US"/>
              <a:t>abort</a:t>
            </a:r>
            <a:r>
              <a:rPr i="1" lang="en-US"/>
              <a:t>&gt; </a:t>
            </a:r>
            <a:r>
              <a:rPr lang="en-US"/>
              <a:t>record written to the log, and then a failure occurs, on recovery from failure </a:t>
            </a:r>
            <a:r>
              <a:rPr i="1" lang="en-US"/>
              <a:t>T</a:t>
            </a:r>
            <a:r>
              <a:rPr baseline="-25000" i="1" lang="en-US"/>
              <a:t>i </a:t>
            </a:r>
            <a:r>
              <a:rPr lang="en-US"/>
              <a:t> is redone</a:t>
            </a:r>
            <a:endParaRPr/>
          </a:p>
          <a:p>
            <a:pPr indent="-285750" lvl="1" marL="742950" rtl="0" algn="l">
              <a:spcBef>
                <a:spcPts val="476"/>
              </a:spcBef>
              <a:spcAft>
                <a:spcPts val="0"/>
              </a:spcAft>
              <a:buClr>
                <a:schemeClr val="dk1"/>
              </a:buClr>
              <a:buSzPct val="100000"/>
              <a:buChar char="–"/>
            </a:pPr>
            <a:r>
              <a:rPr b="1" lang="en-US"/>
              <a:t>such a redo redoes all the original actions</a:t>
            </a:r>
            <a:r>
              <a:rPr lang="en-US"/>
              <a:t> </a:t>
            </a:r>
            <a:r>
              <a:rPr b="1" i="1" lang="en-US"/>
              <a:t>including the steps that restored old values</a:t>
            </a:r>
            <a:endParaRPr/>
          </a:p>
          <a:p>
            <a:pPr indent="-228600" lvl="2" marL="1143000" rtl="0" algn="l">
              <a:spcBef>
                <a:spcPts val="408"/>
              </a:spcBef>
              <a:spcAft>
                <a:spcPts val="0"/>
              </a:spcAft>
              <a:buClr>
                <a:schemeClr val="dk1"/>
              </a:buClr>
              <a:buSzPct val="100000"/>
              <a:buChar char="•"/>
            </a:pPr>
            <a:r>
              <a:rPr lang="en-US"/>
              <a:t>Known as </a:t>
            </a:r>
            <a:r>
              <a:rPr b="1" lang="en-US">
                <a:solidFill>
                  <a:srgbClr val="000099"/>
                </a:solidFill>
              </a:rPr>
              <a:t>repeating history</a:t>
            </a:r>
            <a:endParaRPr/>
          </a:p>
          <a:p>
            <a:pPr indent="-228600" lvl="2" marL="1143000" rtl="0" algn="l">
              <a:spcBef>
                <a:spcPts val="408"/>
              </a:spcBef>
              <a:spcAft>
                <a:spcPts val="0"/>
              </a:spcAft>
              <a:buClr>
                <a:schemeClr val="dk1"/>
              </a:buClr>
              <a:buSzPct val="100000"/>
              <a:buChar char="•"/>
            </a:pPr>
            <a:r>
              <a:rPr lang="en-US"/>
              <a:t>Seems wasteful, but simplifies recovery greatly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552450" y="352425"/>
            <a:ext cx="8210550" cy="79057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Calibri"/>
              <a:buNone/>
            </a:pPr>
            <a:r>
              <a:rPr lang="en-US" sz="3000"/>
              <a:t>Immediate DB Modification Recovery Example</a:t>
            </a:r>
            <a:endParaRPr/>
          </a:p>
        </p:txBody>
      </p:sp>
      <p:sp>
        <p:nvSpPr>
          <p:cNvPr id="229" name="Google Shape;229;p18"/>
          <p:cNvSpPr txBox="1"/>
          <p:nvPr>
            <p:ph idx="4294967295" type="body"/>
          </p:nvPr>
        </p:nvSpPr>
        <p:spPr>
          <a:xfrm>
            <a:off x="655638" y="1257300"/>
            <a:ext cx="8061325" cy="5183188"/>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10000"/>
              </a:lnSpc>
              <a:spcBef>
                <a:spcPts val="0"/>
              </a:spcBef>
              <a:spcAft>
                <a:spcPts val="0"/>
              </a:spcAft>
              <a:buClr>
                <a:schemeClr val="dk1"/>
              </a:buClr>
              <a:buSzPct val="100000"/>
              <a:buFont typeface="Arial"/>
              <a:buNone/>
            </a:pPr>
            <a:r>
              <a:rPr lang="en-US" sz="1600"/>
              <a:t>  </a:t>
            </a:r>
            <a:r>
              <a:rPr lang="en-US"/>
              <a:t>Below we show the log as it appears at three instances of time.</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3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t/>
            </a:r>
            <a:endParaRPr/>
          </a:p>
          <a:p>
            <a:pPr indent="-342900" lvl="0" marL="342900" rtl="0" algn="l">
              <a:lnSpc>
                <a:spcPct val="70000"/>
              </a:lnSpc>
              <a:spcBef>
                <a:spcPts val="448"/>
              </a:spcBef>
              <a:spcAft>
                <a:spcPts val="0"/>
              </a:spcAft>
              <a:buClr>
                <a:schemeClr val="dk1"/>
              </a:buClr>
              <a:buSzPct val="100000"/>
              <a:buFont typeface="Arial"/>
              <a:buNone/>
            </a:pPr>
            <a:r>
              <a:rPr lang="en-US"/>
              <a:t>Recovery actions in each case above are:</a:t>
            </a:r>
            <a:endParaRPr/>
          </a:p>
          <a:p>
            <a:pPr indent="-342900" lvl="0" marL="342900" rtl="0" algn="l">
              <a:lnSpc>
                <a:spcPct val="90000"/>
              </a:lnSpc>
              <a:spcBef>
                <a:spcPts val="448"/>
              </a:spcBef>
              <a:spcAft>
                <a:spcPts val="0"/>
              </a:spcAft>
              <a:buClr>
                <a:schemeClr val="dk1"/>
              </a:buClr>
              <a:buSzPct val="100000"/>
              <a:buFont typeface="Arial"/>
              <a:buNone/>
            </a:pPr>
            <a:r>
              <a:rPr lang="en-US"/>
              <a:t>(a)  undo (</a:t>
            </a:r>
            <a:r>
              <a:rPr i="1" lang="en-US"/>
              <a:t>T</a:t>
            </a:r>
            <a:r>
              <a:rPr baseline="-25000" lang="en-US"/>
              <a:t>0</a:t>
            </a:r>
            <a:r>
              <a:rPr lang="en-US"/>
              <a:t>): B is restored to 2000 and A to 1000, and log records</a:t>
            </a:r>
            <a:br>
              <a:rPr lang="en-US"/>
            </a:br>
            <a:r>
              <a:rPr lang="en-US"/>
              <a:t>&lt;</a:t>
            </a:r>
            <a:r>
              <a:rPr i="1" lang="en-US"/>
              <a:t>T</a:t>
            </a:r>
            <a:r>
              <a:rPr baseline="-25000" lang="en-US"/>
              <a:t>0</a:t>
            </a:r>
            <a:r>
              <a:rPr lang="en-US"/>
              <a:t>, B, 2000&gt;, &lt;</a:t>
            </a:r>
            <a:r>
              <a:rPr i="1" lang="en-US"/>
              <a:t>T</a:t>
            </a:r>
            <a:r>
              <a:rPr baseline="-25000" lang="en-US"/>
              <a:t>0</a:t>
            </a:r>
            <a:r>
              <a:rPr lang="en-US"/>
              <a:t>, A, 1000&gt;, &lt;</a:t>
            </a:r>
            <a:r>
              <a:rPr i="1" lang="en-US"/>
              <a:t>T</a:t>
            </a:r>
            <a:r>
              <a:rPr baseline="-25000" lang="en-US"/>
              <a:t>0</a:t>
            </a:r>
            <a:r>
              <a:rPr lang="en-US"/>
              <a:t>, </a:t>
            </a:r>
            <a:r>
              <a:rPr b="1" lang="en-US"/>
              <a:t>abort</a:t>
            </a:r>
            <a:r>
              <a:rPr lang="en-US"/>
              <a:t>&gt; are written out</a:t>
            </a:r>
            <a:endParaRPr/>
          </a:p>
          <a:p>
            <a:pPr indent="-342900" lvl="0" marL="342900" rtl="0" algn="l">
              <a:lnSpc>
                <a:spcPct val="90000"/>
              </a:lnSpc>
              <a:spcBef>
                <a:spcPts val="448"/>
              </a:spcBef>
              <a:spcAft>
                <a:spcPts val="0"/>
              </a:spcAft>
              <a:buClr>
                <a:schemeClr val="dk1"/>
              </a:buClr>
              <a:buSzPct val="100000"/>
              <a:buFont typeface="Arial"/>
              <a:buNone/>
            </a:pPr>
            <a:r>
              <a:rPr lang="en-US"/>
              <a:t>(b) redo (</a:t>
            </a:r>
            <a:r>
              <a:rPr i="1" lang="en-US"/>
              <a:t>T</a:t>
            </a:r>
            <a:r>
              <a:rPr baseline="-25000" lang="en-US"/>
              <a:t>0</a:t>
            </a:r>
            <a:r>
              <a:rPr lang="en-US"/>
              <a:t>) and undo (</a:t>
            </a:r>
            <a:r>
              <a:rPr i="1" lang="en-US"/>
              <a:t>T</a:t>
            </a:r>
            <a:r>
              <a:rPr baseline="-25000" lang="en-US"/>
              <a:t>1</a:t>
            </a:r>
            <a:r>
              <a:rPr lang="en-US"/>
              <a:t>): </a:t>
            </a:r>
            <a:r>
              <a:rPr i="1" lang="en-US"/>
              <a:t>A</a:t>
            </a:r>
            <a:r>
              <a:rPr lang="en-US"/>
              <a:t> and </a:t>
            </a:r>
            <a:r>
              <a:rPr i="1" lang="en-US"/>
              <a:t>B</a:t>
            </a:r>
            <a:r>
              <a:rPr lang="en-US"/>
              <a:t> are set to 950 and 2050 and C is restored to 700.  Log records &lt;</a:t>
            </a:r>
            <a:r>
              <a:rPr i="1" lang="en-US"/>
              <a:t>T</a:t>
            </a:r>
            <a:r>
              <a:rPr baseline="-25000" lang="en-US"/>
              <a:t>1</a:t>
            </a:r>
            <a:r>
              <a:rPr lang="en-US"/>
              <a:t>, C, 700&gt;, &lt;</a:t>
            </a:r>
            <a:r>
              <a:rPr i="1" lang="en-US"/>
              <a:t>T</a:t>
            </a:r>
            <a:r>
              <a:rPr baseline="-25000" lang="en-US"/>
              <a:t>1</a:t>
            </a:r>
            <a:r>
              <a:rPr lang="en-US"/>
              <a:t>, </a:t>
            </a:r>
            <a:r>
              <a:rPr b="1" lang="en-US"/>
              <a:t>abort</a:t>
            </a:r>
            <a:r>
              <a:rPr lang="en-US"/>
              <a:t>&gt; are written out.</a:t>
            </a:r>
            <a:endParaRPr/>
          </a:p>
          <a:p>
            <a:pPr indent="-342900" lvl="0" marL="342900" rtl="0" algn="l">
              <a:lnSpc>
                <a:spcPct val="90000"/>
              </a:lnSpc>
              <a:spcBef>
                <a:spcPts val="448"/>
              </a:spcBef>
              <a:spcAft>
                <a:spcPts val="0"/>
              </a:spcAft>
              <a:buClr>
                <a:schemeClr val="dk1"/>
              </a:buClr>
              <a:buSzPct val="100000"/>
              <a:buFont typeface="Arial"/>
              <a:buNone/>
            </a:pPr>
            <a:r>
              <a:rPr lang="en-US"/>
              <a:t>(c)  redo (</a:t>
            </a:r>
            <a:r>
              <a:rPr i="1" lang="en-US"/>
              <a:t>T</a:t>
            </a:r>
            <a:r>
              <a:rPr baseline="-25000" lang="en-US"/>
              <a:t>0</a:t>
            </a:r>
            <a:r>
              <a:rPr lang="en-US"/>
              <a:t>) and redo (</a:t>
            </a:r>
            <a:r>
              <a:rPr i="1" lang="en-US"/>
              <a:t>T</a:t>
            </a:r>
            <a:r>
              <a:rPr baseline="-25000" lang="en-US"/>
              <a:t>1</a:t>
            </a:r>
            <a:r>
              <a:rPr lang="en-US"/>
              <a:t>): A and B are set to 950 and 2050 </a:t>
            </a:r>
            <a:endParaRPr/>
          </a:p>
          <a:p>
            <a:pPr indent="-342900" lvl="0" marL="342900" rtl="0" algn="l">
              <a:lnSpc>
                <a:spcPct val="90000"/>
              </a:lnSpc>
              <a:spcBef>
                <a:spcPts val="448"/>
              </a:spcBef>
              <a:spcAft>
                <a:spcPts val="0"/>
              </a:spcAft>
              <a:buClr>
                <a:schemeClr val="dk1"/>
              </a:buClr>
              <a:buSzPct val="100000"/>
              <a:buFont typeface="Arial"/>
              <a:buNone/>
            </a:pPr>
            <a:r>
              <a:rPr lang="en-US"/>
              <a:t>       respectively. Then </a:t>
            </a:r>
            <a:r>
              <a:rPr i="1" lang="en-US"/>
              <a:t>C</a:t>
            </a:r>
            <a:r>
              <a:rPr lang="en-US"/>
              <a:t> is set to 600</a:t>
            </a:r>
            <a:endParaRPr/>
          </a:p>
        </p:txBody>
      </p:sp>
      <p:pic>
        <p:nvPicPr>
          <p:cNvPr id="230" name="Google Shape;230;p18"/>
          <p:cNvPicPr preferRelativeResize="0"/>
          <p:nvPr/>
        </p:nvPicPr>
        <p:blipFill rotWithShape="1">
          <a:blip r:embed="rId3">
            <a:alphaModFix/>
          </a:blip>
          <a:srcRect b="0" l="0" r="0" t="0"/>
          <a:stretch/>
        </p:blipFill>
        <p:spPr>
          <a:xfrm>
            <a:off x="1225550" y="1773238"/>
            <a:ext cx="6554788" cy="21669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u="sng"/>
              <a:t>Concurrency Control</a:t>
            </a:r>
            <a:endParaRPr/>
          </a:p>
          <a:p>
            <a:pPr indent="-342900" lvl="0" marL="342900" rtl="0" algn="l">
              <a:spcBef>
                <a:spcPts val="640"/>
              </a:spcBef>
              <a:spcAft>
                <a:spcPts val="0"/>
              </a:spcAft>
              <a:buClr>
                <a:schemeClr val="dk1"/>
              </a:buClr>
              <a:buSzPts val="3200"/>
              <a:buChar char="•"/>
            </a:pPr>
            <a:r>
              <a:rPr lang="en-US"/>
              <a:t>controlling concurrent execution of the operations</a:t>
            </a:r>
            <a:endParaRPr/>
          </a:p>
          <a:p>
            <a:pPr indent="-342900" lvl="0" marL="342900" rtl="0" algn="l">
              <a:spcBef>
                <a:spcPts val="640"/>
              </a:spcBef>
              <a:spcAft>
                <a:spcPts val="0"/>
              </a:spcAft>
              <a:buClr>
                <a:schemeClr val="dk1"/>
              </a:buClr>
              <a:buSzPts val="3200"/>
              <a:buNone/>
            </a:pPr>
            <a:r>
              <a:rPr b="1" lang="en-US" u="sng"/>
              <a:t>Concurrent Execution in DBMS:</a:t>
            </a:r>
            <a:endParaRPr/>
          </a:p>
          <a:p>
            <a:pPr indent="-342900" lvl="0" marL="342900" rtl="0" algn="l">
              <a:spcBef>
                <a:spcPts val="640"/>
              </a:spcBef>
              <a:spcAft>
                <a:spcPts val="0"/>
              </a:spcAft>
              <a:buClr>
                <a:schemeClr val="dk1"/>
              </a:buClr>
              <a:buSzPts val="3200"/>
              <a:buChar char="•"/>
            </a:pPr>
            <a:r>
              <a:rPr b="1" lang="en-US"/>
              <a:t>same database </a:t>
            </a:r>
            <a:r>
              <a:rPr lang="en-US"/>
              <a:t>is executed simultaneously on a </a:t>
            </a:r>
            <a:r>
              <a:rPr b="1" lang="en-US"/>
              <a:t>multi-user system</a:t>
            </a:r>
            <a:r>
              <a:rPr lang="en-US"/>
              <a:t> by </a:t>
            </a:r>
            <a:r>
              <a:rPr b="1" lang="en-US"/>
              <a:t>different users.</a:t>
            </a:r>
            <a:endParaRPr/>
          </a:p>
          <a:p>
            <a:pPr indent="-342900" lvl="0" marL="342900" rtl="0" algn="l">
              <a:spcBef>
                <a:spcPts val="640"/>
              </a:spcBef>
              <a:spcAft>
                <a:spcPts val="0"/>
              </a:spcAft>
              <a:buClr>
                <a:schemeClr val="dk1"/>
              </a:buClr>
              <a:buSzPts val="3200"/>
              <a:buChar char="•"/>
            </a:pPr>
            <a:r>
              <a:rPr b="1" lang="en-US"/>
              <a:t>using</a:t>
            </a:r>
            <a:r>
              <a:rPr lang="en-US"/>
              <a:t> the database by </a:t>
            </a:r>
            <a:r>
              <a:rPr b="1" lang="en-US"/>
              <a:t>multiple users </a:t>
            </a:r>
            <a:r>
              <a:rPr lang="en-US"/>
              <a:t>for performing </a:t>
            </a:r>
            <a:r>
              <a:rPr b="1" lang="en-US"/>
              <a:t>different operations</a:t>
            </a:r>
            <a:r>
              <a:rPr lang="en-US"/>
              <a:t>.</a:t>
            </a:r>
            <a:endParaRPr/>
          </a:p>
          <a:p>
            <a:pPr indent="-342900" lvl="0" marL="342900" rtl="0" algn="l">
              <a:spcBef>
                <a:spcPts val="640"/>
              </a:spcBef>
              <a:spcAft>
                <a:spcPts val="0"/>
              </a:spcAft>
              <a:buClr>
                <a:schemeClr val="dk1"/>
              </a:buClr>
              <a:buSzPts val="3200"/>
              <a:buChar char="•"/>
            </a:pPr>
            <a:r>
              <a:rPr lang="en-US"/>
              <a:t>on making the concurrent execution of the transaction operations, </a:t>
            </a:r>
            <a:r>
              <a:rPr b="1" lang="en-US"/>
              <a:t>there occur several challenging problems</a:t>
            </a:r>
            <a:r>
              <a:rPr lang="en-US"/>
              <a:t> that need to be solved.</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Transaction Concept</a:t>
            </a:r>
            <a:endParaRPr/>
          </a:p>
        </p:txBody>
      </p:sp>
      <p:sp>
        <p:nvSpPr>
          <p:cNvPr id="99" name="Google Shape;99;p2"/>
          <p:cNvSpPr txBox="1"/>
          <p:nvPr>
            <p:ph idx="1" type="body"/>
          </p:nvPr>
        </p:nvSpPr>
        <p:spPr>
          <a:xfrm>
            <a:off x="814388" y="1093788"/>
            <a:ext cx="7073900" cy="48672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a:t>
            </a:r>
            <a:r>
              <a:rPr b="1" lang="en-US">
                <a:solidFill>
                  <a:srgbClr val="000099"/>
                </a:solidFill>
              </a:rPr>
              <a:t>transaction</a:t>
            </a:r>
            <a:r>
              <a:rPr i="1" lang="en-US"/>
              <a:t> </a:t>
            </a:r>
            <a:r>
              <a:rPr lang="en-US"/>
              <a:t>is a </a:t>
            </a:r>
            <a:r>
              <a:rPr i="1" lang="en-US"/>
              <a:t>unit </a:t>
            </a:r>
            <a:r>
              <a:rPr lang="en-US"/>
              <a:t>of program execution that accesses and  possibly updates various data items.</a:t>
            </a:r>
            <a:endParaRPr/>
          </a:p>
          <a:p>
            <a:pPr indent="-342900" lvl="0" marL="342900" rtl="0" algn="l">
              <a:spcBef>
                <a:spcPts val="544"/>
              </a:spcBef>
              <a:spcAft>
                <a:spcPts val="0"/>
              </a:spcAft>
              <a:buClr>
                <a:schemeClr val="dk1"/>
              </a:buClr>
              <a:buSzPct val="100000"/>
              <a:buChar char="•"/>
            </a:pPr>
            <a:r>
              <a:rPr lang="en-US"/>
              <a:t>E.g., transaction to transfer $50 from account A to account B:</a:t>
            </a:r>
            <a:endParaRPr/>
          </a:p>
          <a:p>
            <a:pPr indent="-285750" lvl="1" marL="742950" rtl="0" algn="l">
              <a:spcBef>
                <a:spcPts val="272"/>
              </a:spcBef>
              <a:spcAft>
                <a:spcPts val="0"/>
              </a:spcAft>
              <a:buClr>
                <a:schemeClr val="dk1"/>
              </a:buClr>
              <a:buSzPct val="100000"/>
              <a:buFont typeface="Arial"/>
              <a:buNone/>
            </a:pPr>
            <a:r>
              <a:rPr lang="en-US" sz="1600"/>
              <a:t>1.	</a:t>
            </a:r>
            <a:r>
              <a:rPr b="1" lang="en-US" sz="1600"/>
              <a:t>read</a:t>
            </a:r>
            <a:r>
              <a:rPr lang="en-US" sz="1600"/>
              <a:t>(</a:t>
            </a:r>
            <a:r>
              <a:rPr i="1" lang="en-US" sz="1600"/>
              <a:t>A</a:t>
            </a:r>
            <a:r>
              <a:rPr lang="en-US" sz="1600"/>
              <a:t>)</a:t>
            </a:r>
            <a:endParaRPr/>
          </a:p>
          <a:p>
            <a:pPr indent="-285750" lvl="1" marL="742950" rtl="0" algn="l">
              <a:spcBef>
                <a:spcPts val="272"/>
              </a:spcBef>
              <a:spcAft>
                <a:spcPts val="0"/>
              </a:spcAft>
              <a:buClr>
                <a:schemeClr val="dk1"/>
              </a:buClr>
              <a:buSzPct val="100000"/>
              <a:buFont typeface="Arial"/>
              <a:buNone/>
            </a:pPr>
            <a:r>
              <a:rPr lang="en-US" sz="1600"/>
              <a:t>2.	</a:t>
            </a:r>
            <a:r>
              <a:rPr i="1" lang="en-US" sz="1600"/>
              <a:t>A</a:t>
            </a:r>
            <a:r>
              <a:rPr lang="en-US" sz="1600"/>
              <a:t> := </a:t>
            </a:r>
            <a:r>
              <a:rPr i="1" lang="en-US" sz="1600"/>
              <a:t>A – </a:t>
            </a:r>
            <a:r>
              <a:rPr lang="en-US" sz="1600"/>
              <a:t>50</a:t>
            </a:r>
            <a:endParaRPr/>
          </a:p>
          <a:p>
            <a:pPr indent="-285750" lvl="1" marL="742950" rtl="0" algn="l">
              <a:spcBef>
                <a:spcPts val="272"/>
              </a:spcBef>
              <a:spcAft>
                <a:spcPts val="0"/>
              </a:spcAft>
              <a:buClr>
                <a:schemeClr val="dk1"/>
              </a:buClr>
              <a:buSzPct val="100000"/>
              <a:buFont typeface="Arial"/>
              <a:buNone/>
            </a:pPr>
            <a:r>
              <a:rPr lang="en-US" sz="1600"/>
              <a:t>3.	</a:t>
            </a:r>
            <a:r>
              <a:rPr b="1" lang="en-US" sz="1600"/>
              <a:t>write</a:t>
            </a:r>
            <a:r>
              <a:rPr lang="en-US" sz="1600"/>
              <a:t>(</a:t>
            </a:r>
            <a:r>
              <a:rPr i="1" lang="en-US" sz="1600"/>
              <a:t>A</a:t>
            </a:r>
            <a:r>
              <a:rPr lang="en-US" sz="1600"/>
              <a:t>)</a:t>
            </a:r>
            <a:endParaRPr/>
          </a:p>
          <a:p>
            <a:pPr indent="-285750" lvl="1" marL="742950" rtl="0" algn="l">
              <a:spcBef>
                <a:spcPts val="272"/>
              </a:spcBef>
              <a:spcAft>
                <a:spcPts val="0"/>
              </a:spcAft>
              <a:buClr>
                <a:schemeClr val="dk1"/>
              </a:buClr>
              <a:buSzPct val="100000"/>
              <a:buFont typeface="Arial"/>
              <a:buNone/>
            </a:pPr>
            <a:r>
              <a:rPr lang="en-US" sz="1600"/>
              <a:t>4.	</a:t>
            </a:r>
            <a:r>
              <a:rPr b="1" lang="en-US" sz="1600"/>
              <a:t>read</a:t>
            </a:r>
            <a:r>
              <a:rPr lang="en-US" sz="1600"/>
              <a:t>(</a:t>
            </a:r>
            <a:r>
              <a:rPr i="1" lang="en-US" sz="1600"/>
              <a:t>B</a:t>
            </a:r>
            <a:r>
              <a:rPr lang="en-US" sz="1600"/>
              <a:t>)</a:t>
            </a:r>
            <a:endParaRPr/>
          </a:p>
          <a:p>
            <a:pPr indent="-285750" lvl="1" marL="742950" rtl="0" algn="l">
              <a:spcBef>
                <a:spcPts val="272"/>
              </a:spcBef>
              <a:spcAft>
                <a:spcPts val="0"/>
              </a:spcAft>
              <a:buClr>
                <a:schemeClr val="dk1"/>
              </a:buClr>
              <a:buSzPct val="100000"/>
              <a:buFont typeface="Arial"/>
              <a:buNone/>
            </a:pPr>
            <a:r>
              <a:rPr lang="en-US" sz="1600"/>
              <a:t>5.	</a:t>
            </a:r>
            <a:r>
              <a:rPr i="1" lang="en-US" sz="1600"/>
              <a:t>B</a:t>
            </a:r>
            <a:r>
              <a:rPr lang="en-US" sz="1600"/>
              <a:t> := </a:t>
            </a:r>
            <a:r>
              <a:rPr i="1" lang="en-US" sz="1600"/>
              <a:t>B + </a:t>
            </a:r>
            <a:r>
              <a:rPr lang="en-US" sz="1600"/>
              <a:t>50</a:t>
            </a:r>
            <a:endParaRPr/>
          </a:p>
          <a:p>
            <a:pPr indent="-285750" lvl="1" marL="742950" rtl="0" algn="l">
              <a:spcBef>
                <a:spcPts val="272"/>
              </a:spcBef>
              <a:spcAft>
                <a:spcPts val="0"/>
              </a:spcAft>
              <a:buClr>
                <a:schemeClr val="dk1"/>
              </a:buClr>
              <a:buSzPct val="100000"/>
              <a:buFont typeface="Arial"/>
              <a:buNone/>
            </a:pPr>
            <a:r>
              <a:rPr lang="en-US" sz="1600"/>
              <a:t>6.	</a:t>
            </a:r>
            <a:r>
              <a:rPr b="1" lang="en-US" sz="1600"/>
              <a:t>write</a:t>
            </a:r>
            <a:r>
              <a:rPr lang="en-US" sz="1600"/>
              <a:t>(</a:t>
            </a:r>
            <a:r>
              <a:rPr i="1" lang="en-US" sz="1600"/>
              <a:t>B)</a:t>
            </a:r>
            <a:endParaRPr/>
          </a:p>
          <a:p>
            <a:pPr indent="-342900" lvl="0" marL="342900" rtl="0" algn="l">
              <a:spcBef>
                <a:spcPts val="544"/>
              </a:spcBef>
              <a:spcAft>
                <a:spcPts val="0"/>
              </a:spcAft>
              <a:buClr>
                <a:schemeClr val="dk1"/>
              </a:buClr>
              <a:buSzPct val="100000"/>
              <a:buChar char="•"/>
            </a:pPr>
            <a:r>
              <a:rPr lang="en-US"/>
              <a:t>Two main issues to deal with:</a:t>
            </a:r>
            <a:endParaRPr/>
          </a:p>
          <a:p>
            <a:pPr indent="-285750" lvl="1" marL="742950" rtl="0" algn="l">
              <a:spcBef>
                <a:spcPts val="476"/>
              </a:spcBef>
              <a:spcAft>
                <a:spcPts val="0"/>
              </a:spcAft>
              <a:buClr>
                <a:schemeClr val="dk1"/>
              </a:buClr>
              <a:buSzPct val="100000"/>
              <a:buChar char="–"/>
            </a:pPr>
            <a:r>
              <a:rPr lang="en-US"/>
              <a:t>Failures of various kinds, such as hardware failures and system crashes</a:t>
            </a:r>
            <a:endParaRPr/>
          </a:p>
          <a:p>
            <a:pPr indent="-285750" lvl="1" marL="742950" rtl="0" algn="l">
              <a:spcBef>
                <a:spcPts val="476"/>
              </a:spcBef>
              <a:spcAft>
                <a:spcPts val="0"/>
              </a:spcAft>
              <a:buClr>
                <a:schemeClr val="dk1"/>
              </a:buClr>
              <a:buSzPct val="100000"/>
              <a:buChar char="–"/>
            </a:pPr>
            <a:r>
              <a:rPr lang="en-US"/>
              <a:t>Concurrent execution of multiple transactions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u="sng"/>
              <a:t>Problems with Concurrent Execution:</a:t>
            </a:r>
            <a:endParaRPr/>
          </a:p>
          <a:p>
            <a:pPr indent="-342900" lvl="0" marL="342900" rtl="0" algn="l">
              <a:spcBef>
                <a:spcPts val="640"/>
              </a:spcBef>
              <a:spcAft>
                <a:spcPts val="0"/>
              </a:spcAft>
              <a:buClr>
                <a:schemeClr val="dk1"/>
              </a:buClr>
              <a:buSzPts val="3200"/>
              <a:buNone/>
            </a:pPr>
            <a:r>
              <a:rPr b="1" lang="en-US"/>
              <a:t>Problem 1: Lost Update Problems (W - W Conflict)</a:t>
            </a:r>
            <a:endParaRPr/>
          </a:p>
          <a:p>
            <a:pPr indent="-342900" lvl="0" marL="342900" rtl="0" algn="l">
              <a:spcBef>
                <a:spcPts val="640"/>
              </a:spcBef>
              <a:spcAft>
                <a:spcPts val="0"/>
              </a:spcAft>
              <a:buClr>
                <a:schemeClr val="dk1"/>
              </a:buClr>
              <a:buSzPts val="3200"/>
              <a:buNone/>
            </a:pPr>
            <a:r>
              <a:rPr lang="en-US"/>
              <a:t>The problem occurs </a:t>
            </a:r>
            <a:r>
              <a:rPr i="1" lang="en-US"/>
              <a:t>when two different database transactions perform the read/write operations on the same database items in an interleaved manner (i.e., concurrent execution) that makes the values of the items incorrect hence making the database inconsistent</a:t>
            </a:r>
            <a:r>
              <a:rPr lang="en-US"/>
              <a:t>.</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pic>
        <p:nvPicPr>
          <p:cNvPr descr="DBMS Concurrency Control" id="246" name="Google Shape;246;p21"/>
          <p:cNvPicPr preferRelativeResize="0"/>
          <p:nvPr/>
        </p:nvPicPr>
        <p:blipFill rotWithShape="1">
          <a:blip r:embed="rId3">
            <a:alphaModFix/>
          </a:blip>
          <a:srcRect b="0" l="0" r="0" t="0"/>
          <a:stretch/>
        </p:blipFill>
        <p:spPr>
          <a:xfrm>
            <a:off x="142844" y="428604"/>
            <a:ext cx="8643998" cy="57864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At time t1, transaction T</a:t>
            </a:r>
            <a:r>
              <a:rPr baseline="-25000" lang="en-US"/>
              <a:t>X</a:t>
            </a:r>
            <a:r>
              <a:rPr lang="en-US"/>
              <a:t> reads the value of account A, i.e., $300 (only read).</a:t>
            </a:r>
            <a:endParaRPr/>
          </a:p>
          <a:p>
            <a:pPr indent="-342900" lvl="0" marL="342900" rtl="0" algn="l">
              <a:spcBef>
                <a:spcPts val="544"/>
              </a:spcBef>
              <a:spcAft>
                <a:spcPts val="0"/>
              </a:spcAft>
              <a:buClr>
                <a:schemeClr val="dk1"/>
              </a:buClr>
              <a:buSzPct val="100000"/>
              <a:buChar char="•"/>
            </a:pPr>
            <a:r>
              <a:rPr lang="en-US"/>
              <a:t>At time t2, transaction T</a:t>
            </a:r>
            <a:r>
              <a:rPr baseline="-25000" lang="en-US"/>
              <a:t>X</a:t>
            </a:r>
            <a:r>
              <a:rPr lang="en-US"/>
              <a:t> deducts $50 from account A that becomes $250 (only deducted and not updated/write).</a:t>
            </a:r>
            <a:endParaRPr/>
          </a:p>
          <a:p>
            <a:pPr indent="-342900" lvl="0" marL="342900" rtl="0" algn="l">
              <a:spcBef>
                <a:spcPts val="544"/>
              </a:spcBef>
              <a:spcAft>
                <a:spcPts val="0"/>
              </a:spcAft>
              <a:buClr>
                <a:schemeClr val="dk1"/>
              </a:buClr>
              <a:buSzPct val="100000"/>
              <a:buChar char="•"/>
            </a:pPr>
            <a:r>
              <a:rPr lang="en-US"/>
              <a:t>Alternately, at time t3, transaction T</a:t>
            </a:r>
            <a:r>
              <a:rPr baseline="-25000" lang="en-US"/>
              <a:t>Y</a:t>
            </a:r>
            <a:r>
              <a:rPr lang="en-US"/>
              <a:t> reads the value of account A that will be $300 only because T</a:t>
            </a:r>
            <a:r>
              <a:rPr baseline="-25000" lang="en-US"/>
              <a:t>X</a:t>
            </a:r>
            <a:r>
              <a:rPr lang="en-US"/>
              <a:t> didn't update the value yet.</a:t>
            </a:r>
            <a:endParaRPr/>
          </a:p>
          <a:p>
            <a:pPr indent="-342900" lvl="0" marL="342900" rtl="0" algn="l">
              <a:spcBef>
                <a:spcPts val="544"/>
              </a:spcBef>
              <a:spcAft>
                <a:spcPts val="0"/>
              </a:spcAft>
              <a:buClr>
                <a:schemeClr val="dk1"/>
              </a:buClr>
              <a:buSzPct val="100000"/>
              <a:buChar char="•"/>
            </a:pPr>
            <a:r>
              <a:rPr lang="en-US"/>
              <a:t>At time t4, transaction T</a:t>
            </a:r>
            <a:r>
              <a:rPr baseline="-25000" lang="en-US"/>
              <a:t>Y</a:t>
            </a:r>
            <a:r>
              <a:rPr lang="en-US"/>
              <a:t> adds $100 to account A that becomes $400 (only added but not updated/write).</a:t>
            </a:r>
            <a:endParaRPr/>
          </a:p>
          <a:p>
            <a:pPr indent="-342900" lvl="0" marL="342900" rtl="0" algn="l">
              <a:spcBef>
                <a:spcPts val="544"/>
              </a:spcBef>
              <a:spcAft>
                <a:spcPts val="0"/>
              </a:spcAft>
              <a:buClr>
                <a:schemeClr val="dk1"/>
              </a:buClr>
              <a:buSzPct val="100000"/>
              <a:buChar char="•"/>
            </a:pPr>
            <a:r>
              <a:rPr lang="en-US"/>
              <a:t>At time t6, transaction T</a:t>
            </a:r>
            <a:r>
              <a:rPr baseline="-25000" lang="en-US"/>
              <a:t>X</a:t>
            </a:r>
            <a:r>
              <a:rPr lang="en-US"/>
              <a:t> writes the value of account A that will be updated as $250 only, as T</a:t>
            </a:r>
            <a:r>
              <a:rPr baseline="-25000" lang="en-US"/>
              <a:t>Y</a:t>
            </a:r>
            <a:r>
              <a:rPr lang="en-US"/>
              <a:t> didn't update the value yet.</a:t>
            </a:r>
            <a:endParaRPr/>
          </a:p>
          <a:p>
            <a:pPr indent="-342900" lvl="0" marL="342900" rtl="0" algn="l">
              <a:spcBef>
                <a:spcPts val="544"/>
              </a:spcBef>
              <a:spcAft>
                <a:spcPts val="0"/>
              </a:spcAft>
              <a:buClr>
                <a:schemeClr val="dk1"/>
              </a:buClr>
              <a:buSzPct val="100000"/>
              <a:buChar char="•"/>
            </a:pPr>
            <a:r>
              <a:rPr lang="en-US"/>
              <a:t>Similarly, at time t7, transaction T</a:t>
            </a:r>
            <a:r>
              <a:rPr baseline="-25000" lang="en-US"/>
              <a:t>Y</a:t>
            </a:r>
            <a:r>
              <a:rPr lang="en-US"/>
              <a:t> writes the values of account A, so it will write as done at time t4 that will be $400. It means the value written by T</a:t>
            </a:r>
            <a:r>
              <a:rPr baseline="-25000" lang="en-US"/>
              <a:t>X</a:t>
            </a:r>
            <a:r>
              <a:rPr lang="en-US"/>
              <a:t> is lost, i.e., $250 is lost.</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u="sng"/>
              <a:t>Dirty Read Problems (W-R Conflict)</a:t>
            </a:r>
            <a:endParaRPr/>
          </a:p>
          <a:p>
            <a:pPr indent="-342900" lvl="0" marL="342900" rtl="0" algn="l">
              <a:spcBef>
                <a:spcPts val="640"/>
              </a:spcBef>
              <a:spcAft>
                <a:spcPts val="0"/>
              </a:spcAft>
              <a:buClr>
                <a:schemeClr val="dk1"/>
              </a:buClr>
              <a:buSzPts val="3200"/>
              <a:buChar char="•"/>
            </a:pPr>
            <a:r>
              <a:rPr lang="en-US"/>
              <a:t>The dirty read problem occurs </a:t>
            </a:r>
            <a:r>
              <a:rPr i="1" lang="en-US"/>
              <a:t>when one transaction updates an item of the database, and somehow the transaction fails, and before the data gets rollback, the updated database item is accessed by another transaction. There comes the Read-Write Conflict between both transactions.</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pic>
        <p:nvPicPr>
          <p:cNvPr descr="DBMS Concurrency Control" id="262" name="Google Shape;262;p24"/>
          <p:cNvPicPr preferRelativeResize="0"/>
          <p:nvPr/>
        </p:nvPicPr>
        <p:blipFill rotWithShape="1">
          <a:blip r:embed="rId3">
            <a:alphaModFix/>
          </a:blip>
          <a:srcRect b="0" l="0" r="0" t="0"/>
          <a:stretch/>
        </p:blipFill>
        <p:spPr>
          <a:xfrm>
            <a:off x="571472" y="500042"/>
            <a:ext cx="8001056" cy="60722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At time t1, transaction T</a:t>
            </a:r>
            <a:r>
              <a:rPr baseline="-25000" lang="en-US"/>
              <a:t>X</a:t>
            </a:r>
            <a:r>
              <a:rPr lang="en-US"/>
              <a:t> reads the value of account A, i.e., $300.</a:t>
            </a:r>
            <a:endParaRPr/>
          </a:p>
          <a:p>
            <a:pPr indent="-342900" lvl="0" marL="342900" rtl="0" algn="l">
              <a:spcBef>
                <a:spcPts val="592"/>
              </a:spcBef>
              <a:spcAft>
                <a:spcPts val="0"/>
              </a:spcAft>
              <a:buClr>
                <a:schemeClr val="dk1"/>
              </a:buClr>
              <a:buSzPct val="100000"/>
              <a:buChar char="•"/>
            </a:pPr>
            <a:r>
              <a:rPr lang="en-US"/>
              <a:t>At time t2, transaction T</a:t>
            </a:r>
            <a:r>
              <a:rPr baseline="-25000" lang="en-US"/>
              <a:t>X</a:t>
            </a:r>
            <a:r>
              <a:rPr lang="en-US"/>
              <a:t> adds $50 to account A that becomes $350.</a:t>
            </a:r>
            <a:endParaRPr/>
          </a:p>
          <a:p>
            <a:pPr indent="-342900" lvl="0" marL="342900" rtl="0" algn="l">
              <a:spcBef>
                <a:spcPts val="592"/>
              </a:spcBef>
              <a:spcAft>
                <a:spcPts val="0"/>
              </a:spcAft>
              <a:buClr>
                <a:schemeClr val="dk1"/>
              </a:buClr>
              <a:buSzPct val="100000"/>
              <a:buChar char="•"/>
            </a:pPr>
            <a:r>
              <a:rPr lang="en-US"/>
              <a:t>At time t3, transaction T</a:t>
            </a:r>
            <a:r>
              <a:rPr baseline="-25000" lang="en-US"/>
              <a:t>X</a:t>
            </a:r>
            <a:r>
              <a:rPr lang="en-US"/>
              <a:t> writes the updated value in account A, i.e., $350.</a:t>
            </a:r>
            <a:endParaRPr/>
          </a:p>
          <a:p>
            <a:pPr indent="-342900" lvl="0" marL="342900" rtl="0" algn="l">
              <a:spcBef>
                <a:spcPts val="592"/>
              </a:spcBef>
              <a:spcAft>
                <a:spcPts val="0"/>
              </a:spcAft>
              <a:buClr>
                <a:schemeClr val="dk1"/>
              </a:buClr>
              <a:buSzPct val="100000"/>
              <a:buChar char="•"/>
            </a:pPr>
            <a:r>
              <a:rPr lang="en-US"/>
              <a:t>Then at time t4, transaction T</a:t>
            </a:r>
            <a:r>
              <a:rPr baseline="-25000" lang="en-US"/>
              <a:t>Y</a:t>
            </a:r>
            <a:r>
              <a:rPr lang="en-US"/>
              <a:t> reads account A that will be read as $350.</a:t>
            </a:r>
            <a:endParaRPr/>
          </a:p>
          <a:p>
            <a:pPr indent="-342900" lvl="0" marL="342900" rtl="0" algn="l">
              <a:spcBef>
                <a:spcPts val="592"/>
              </a:spcBef>
              <a:spcAft>
                <a:spcPts val="0"/>
              </a:spcAft>
              <a:buClr>
                <a:schemeClr val="dk1"/>
              </a:buClr>
              <a:buSzPct val="100000"/>
              <a:buChar char="•"/>
            </a:pPr>
            <a:r>
              <a:rPr lang="en-US"/>
              <a:t>Then at time t5, transaction T</a:t>
            </a:r>
            <a:r>
              <a:rPr baseline="-25000" lang="en-US"/>
              <a:t>X</a:t>
            </a:r>
            <a:r>
              <a:rPr lang="en-US"/>
              <a:t> rollbacks due to server problem, and the value changes back to $300 (as initially).</a:t>
            </a:r>
            <a:endParaRPr/>
          </a:p>
          <a:p>
            <a:pPr indent="-342900" lvl="0" marL="342900" rtl="0" algn="l">
              <a:spcBef>
                <a:spcPts val="592"/>
              </a:spcBef>
              <a:spcAft>
                <a:spcPts val="0"/>
              </a:spcAft>
              <a:buClr>
                <a:schemeClr val="dk1"/>
              </a:buClr>
              <a:buSzPct val="100000"/>
              <a:buChar char="•"/>
            </a:pPr>
            <a:r>
              <a:rPr lang="en-US"/>
              <a:t>But the value for account A remains $350 for transaction T</a:t>
            </a:r>
            <a:r>
              <a:rPr baseline="-25000" lang="en-US"/>
              <a:t>Y</a:t>
            </a:r>
            <a:r>
              <a:rPr lang="en-US"/>
              <a:t> as committed, which is the dirty read and therefore known as the Dirty Read Problem.</a:t>
            </a:r>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u="sng"/>
              <a:t>Unrepeatable Read Problem (W-R Conflict):</a:t>
            </a:r>
            <a:endParaRPr b="1" u="sng"/>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i="1" lang="en-US"/>
              <a:t>Also known as Inconsistent Retrievals Problem that occurs when in a transaction, two different values are read for the same database item.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pic>
        <p:nvPicPr>
          <p:cNvPr descr="DBMS Concurrency Control" id="278" name="Google Shape;278;p27"/>
          <p:cNvPicPr preferRelativeResize="0"/>
          <p:nvPr/>
        </p:nvPicPr>
        <p:blipFill rotWithShape="1">
          <a:blip r:embed="rId3">
            <a:alphaModFix/>
          </a:blip>
          <a:srcRect b="0" l="0" r="0" t="0"/>
          <a:stretch/>
        </p:blipFill>
        <p:spPr>
          <a:xfrm>
            <a:off x="785786" y="642918"/>
            <a:ext cx="8001056" cy="58579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At time t1, transaction T</a:t>
            </a:r>
            <a:r>
              <a:rPr baseline="-25000" lang="en-US"/>
              <a:t>X</a:t>
            </a:r>
            <a:r>
              <a:rPr lang="en-US"/>
              <a:t> reads the value from account A, i.e., $300.</a:t>
            </a:r>
            <a:endParaRPr/>
          </a:p>
          <a:p>
            <a:pPr indent="-342900" lvl="0" marL="342900" rtl="0" algn="l">
              <a:spcBef>
                <a:spcPts val="544"/>
              </a:spcBef>
              <a:spcAft>
                <a:spcPts val="0"/>
              </a:spcAft>
              <a:buClr>
                <a:schemeClr val="dk1"/>
              </a:buClr>
              <a:buSzPct val="100000"/>
              <a:buChar char="•"/>
            </a:pPr>
            <a:r>
              <a:rPr lang="en-US"/>
              <a:t>At time t2, transaction T</a:t>
            </a:r>
            <a:r>
              <a:rPr baseline="-25000" lang="en-US"/>
              <a:t>Y</a:t>
            </a:r>
            <a:r>
              <a:rPr lang="en-US"/>
              <a:t> reads the value from account A, i.e., $300.</a:t>
            </a:r>
            <a:endParaRPr/>
          </a:p>
          <a:p>
            <a:pPr indent="-342900" lvl="0" marL="342900" rtl="0" algn="l">
              <a:spcBef>
                <a:spcPts val="544"/>
              </a:spcBef>
              <a:spcAft>
                <a:spcPts val="0"/>
              </a:spcAft>
              <a:buClr>
                <a:schemeClr val="dk1"/>
              </a:buClr>
              <a:buSzPct val="100000"/>
              <a:buChar char="•"/>
            </a:pPr>
            <a:r>
              <a:rPr lang="en-US"/>
              <a:t>At time t3, transaction T</a:t>
            </a:r>
            <a:r>
              <a:rPr baseline="-25000" lang="en-US"/>
              <a:t>Y</a:t>
            </a:r>
            <a:r>
              <a:rPr lang="en-US"/>
              <a:t> updates the value of account A by adding $100 to the available balance, and then it becomes $400.</a:t>
            </a:r>
            <a:endParaRPr/>
          </a:p>
          <a:p>
            <a:pPr indent="-342900" lvl="0" marL="342900" rtl="0" algn="l">
              <a:spcBef>
                <a:spcPts val="544"/>
              </a:spcBef>
              <a:spcAft>
                <a:spcPts val="0"/>
              </a:spcAft>
              <a:buClr>
                <a:schemeClr val="dk1"/>
              </a:buClr>
              <a:buSzPct val="100000"/>
              <a:buChar char="•"/>
            </a:pPr>
            <a:r>
              <a:rPr lang="en-US"/>
              <a:t>At time t4, transaction T</a:t>
            </a:r>
            <a:r>
              <a:rPr baseline="-25000" lang="en-US"/>
              <a:t>Y</a:t>
            </a:r>
            <a:r>
              <a:rPr lang="en-US"/>
              <a:t> writes the updated value, i.e., $400.</a:t>
            </a:r>
            <a:endParaRPr/>
          </a:p>
          <a:p>
            <a:pPr indent="-342900" lvl="0" marL="342900" rtl="0" algn="l">
              <a:spcBef>
                <a:spcPts val="544"/>
              </a:spcBef>
              <a:spcAft>
                <a:spcPts val="0"/>
              </a:spcAft>
              <a:buClr>
                <a:schemeClr val="dk1"/>
              </a:buClr>
              <a:buSzPct val="100000"/>
              <a:buChar char="•"/>
            </a:pPr>
            <a:r>
              <a:rPr lang="en-US"/>
              <a:t>After that, at time t5, transaction T</a:t>
            </a:r>
            <a:r>
              <a:rPr baseline="-25000" lang="en-US"/>
              <a:t>X</a:t>
            </a:r>
            <a:r>
              <a:rPr lang="en-US"/>
              <a:t> reads the available value of account A, and that will be read as $400.</a:t>
            </a:r>
            <a:endParaRPr/>
          </a:p>
          <a:p>
            <a:pPr indent="-342900" lvl="0" marL="342900" rtl="0" algn="l">
              <a:spcBef>
                <a:spcPts val="544"/>
              </a:spcBef>
              <a:spcAft>
                <a:spcPts val="0"/>
              </a:spcAft>
              <a:buClr>
                <a:schemeClr val="dk1"/>
              </a:buClr>
              <a:buSzPct val="100000"/>
              <a:buChar char="•"/>
            </a:pPr>
            <a:r>
              <a:rPr lang="en-US"/>
              <a:t>It means that within the same transaction T</a:t>
            </a:r>
            <a:r>
              <a:rPr baseline="-25000" lang="en-US"/>
              <a:t>X</a:t>
            </a:r>
            <a:r>
              <a:rPr lang="en-US"/>
              <a:t>, it reads two different values of account A, i.e., $ 300 initially, and after updation made by transaction T</a:t>
            </a:r>
            <a:r>
              <a:rPr baseline="-25000" lang="en-US"/>
              <a:t>Y</a:t>
            </a:r>
            <a:r>
              <a:rPr lang="en-US"/>
              <a:t>, it reads $400. It is an unrepeatable read and is therefore known as the Unrepeatable read problem.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idx="1" type="body"/>
          </p:nvPr>
        </p:nvSpPr>
        <p:spPr>
          <a:xfrm>
            <a:off x="214282" y="285728"/>
            <a:ext cx="8715436" cy="635798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Thus, in order to maintain consistency in the database and avoid such problems that take place in concurrent execution, management is needed, and that is where the concept of Concurrency Control comes into role.</a:t>
            </a:r>
            <a:endParaRPr/>
          </a:p>
          <a:p>
            <a:pPr indent="-342900" lvl="0" marL="342900" rtl="0" algn="l">
              <a:spcBef>
                <a:spcPts val="496"/>
              </a:spcBef>
              <a:spcAft>
                <a:spcPts val="0"/>
              </a:spcAft>
              <a:buClr>
                <a:schemeClr val="dk1"/>
              </a:buClr>
              <a:buSzPct val="100000"/>
              <a:buNone/>
            </a:pPr>
            <a:r>
              <a:rPr b="1" lang="en-US" u="sng"/>
              <a:t>Concurrency Control</a:t>
            </a:r>
            <a:endParaRPr/>
          </a:p>
          <a:p>
            <a:pPr indent="-342900" lvl="0" marL="342900" rtl="0" algn="l">
              <a:spcBef>
                <a:spcPts val="496"/>
              </a:spcBef>
              <a:spcAft>
                <a:spcPts val="0"/>
              </a:spcAft>
              <a:buClr>
                <a:schemeClr val="dk1"/>
              </a:buClr>
              <a:buSzPct val="100000"/>
              <a:buChar char="•"/>
            </a:pPr>
            <a:r>
              <a:rPr lang="en-US"/>
              <a:t>Concurrency Control is the working concept that is required for controlling and managing the concurrent execution of database operations and thus avoiding the inconsistencies in the database. Thus, for maintaining the concurrency of the database, we have the concurrency control protocols.</a:t>
            </a:r>
            <a:endParaRPr/>
          </a:p>
          <a:p>
            <a:pPr indent="-342900" lvl="0" marL="342900" rtl="0" algn="l">
              <a:spcBef>
                <a:spcPts val="496"/>
              </a:spcBef>
              <a:spcAft>
                <a:spcPts val="0"/>
              </a:spcAft>
              <a:buClr>
                <a:schemeClr val="dk1"/>
              </a:buClr>
              <a:buSzPct val="100000"/>
              <a:buNone/>
            </a:pPr>
            <a:r>
              <a:rPr b="1" lang="en-US" u="sng"/>
              <a:t>Concurrency Control Protocols:</a:t>
            </a:r>
            <a:endParaRPr b="1" u="sng"/>
          </a:p>
          <a:p>
            <a:pPr indent="-342900" lvl="0" marL="342900" rtl="0" algn="l">
              <a:spcBef>
                <a:spcPts val="496"/>
              </a:spcBef>
              <a:spcAft>
                <a:spcPts val="0"/>
              </a:spcAft>
              <a:buClr>
                <a:schemeClr val="dk1"/>
              </a:buClr>
              <a:buSzPct val="100000"/>
              <a:buChar char="•"/>
            </a:pPr>
            <a:r>
              <a:rPr lang="en-US"/>
              <a:t>The concurrency control protocols ensure the </a:t>
            </a:r>
            <a:r>
              <a:rPr i="1" lang="en-US"/>
              <a:t>atomicity, consistency, isolation, durability</a:t>
            </a:r>
            <a:r>
              <a:rPr lang="en-US"/>
              <a:t> and </a:t>
            </a:r>
            <a:r>
              <a:rPr i="1" lang="en-US"/>
              <a:t>serializability</a:t>
            </a:r>
            <a:r>
              <a:rPr lang="en-US"/>
              <a:t> of the concurrent execution of the database transactions. Therefore, these protocols are categorized as:</a:t>
            </a:r>
            <a:endParaRPr/>
          </a:p>
          <a:p>
            <a:pPr indent="-342900" lvl="0" marL="342900" rtl="0" algn="l">
              <a:spcBef>
                <a:spcPts val="496"/>
              </a:spcBef>
              <a:spcAft>
                <a:spcPts val="0"/>
              </a:spcAft>
              <a:buClr>
                <a:schemeClr val="dk1"/>
              </a:buClr>
              <a:buSzPct val="100000"/>
              <a:buChar char="•"/>
            </a:pPr>
            <a:r>
              <a:rPr b="1" lang="en-US"/>
              <a:t>Lock Based Concurrency Control Protocol</a:t>
            </a:r>
            <a:endParaRPr/>
          </a:p>
          <a:p>
            <a:pPr indent="-342900" lvl="0" marL="342900" rtl="0" algn="l">
              <a:spcBef>
                <a:spcPts val="496"/>
              </a:spcBef>
              <a:spcAft>
                <a:spcPts val="0"/>
              </a:spcAft>
              <a:buClr>
                <a:schemeClr val="dk1"/>
              </a:buClr>
              <a:buSzPct val="100000"/>
              <a:buChar char="•"/>
            </a:pPr>
            <a:r>
              <a:rPr b="1" lang="en-US"/>
              <a:t>Time Stamp Concurrency Control Protocol</a:t>
            </a:r>
            <a:endParaRPr/>
          </a:p>
          <a:p>
            <a:pPr indent="-342900" lvl="0" marL="342900" rtl="0" algn="l">
              <a:spcBef>
                <a:spcPts val="496"/>
              </a:spcBef>
              <a:spcAft>
                <a:spcPts val="0"/>
              </a:spcAft>
              <a:buClr>
                <a:schemeClr val="dk1"/>
              </a:buClr>
              <a:buSzPct val="100000"/>
              <a:buChar char="•"/>
            </a:pPr>
            <a:r>
              <a:rPr b="1" lang="en-US"/>
              <a:t>Validation Based Concurrency Control Protocol</a:t>
            </a:r>
            <a:endParaRPr/>
          </a:p>
          <a:p>
            <a:pPr indent="-342900" lvl="0" marL="342900" rtl="0" algn="l">
              <a:spcBef>
                <a:spcPts val="496"/>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Required  Properties of a Transaction</a:t>
            </a:r>
            <a:endParaRPr/>
          </a:p>
        </p:txBody>
      </p:sp>
      <p:sp>
        <p:nvSpPr>
          <p:cNvPr id="107" name="Google Shape;107;p3"/>
          <p:cNvSpPr txBox="1"/>
          <p:nvPr>
            <p:ph idx="1" type="body"/>
          </p:nvPr>
        </p:nvSpPr>
        <p:spPr>
          <a:xfrm>
            <a:off x="914400" y="1106488"/>
            <a:ext cx="7389813" cy="50006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Consider a transaction to transfer $50 from account A to account B:</a:t>
            </a:r>
            <a:endParaRPr/>
          </a:p>
          <a:p>
            <a:pPr indent="-285750" lvl="1" marL="742950" rtl="0" algn="l">
              <a:spcBef>
                <a:spcPts val="280"/>
              </a:spcBef>
              <a:spcAft>
                <a:spcPts val="0"/>
              </a:spcAft>
              <a:buClr>
                <a:schemeClr val="dk1"/>
              </a:buClr>
              <a:buSzPts val="1400"/>
              <a:buFont typeface="Arial"/>
              <a:buNone/>
            </a:pPr>
            <a:r>
              <a:rPr lang="en-US" sz="1400"/>
              <a:t>1.	</a:t>
            </a:r>
            <a:r>
              <a:rPr b="1" lang="en-US" sz="1400"/>
              <a:t>read</a:t>
            </a:r>
            <a:r>
              <a:rPr lang="en-US" sz="1400"/>
              <a:t>(</a:t>
            </a:r>
            <a:r>
              <a:rPr i="1" lang="en-US" sz="1400"/>
              <a:t>A</a:t>
            </a:r>
            <a:r>
              <a:rPr lang="en-US" sz="1400"/>
              <a:t>)</a:t>
            </a:r>
            <a:endParaRPr/>
          </a:p>
          <a:p>
            <a:pPr indent="-285750" lvl="1" marL="742950" rtl="0" algn="l">
              <a:spcBef>
                <a:spcPts val="280"/>
              </a:spcBef>
              <a:spcAft>
                <a:spcPts val="0"/>
              </a:spcAft>
              <a:buClr>
                <a:schemeClr val="dk1"/>
              </a:buClr>
              <a:buSzPts val="1400"/>
              <a:buFont typeface="Arial"/>
              <a:buNone/>
            </a:pPr>
            <a:r>
              <a:rPr lang="en-US" sz="1400"/>
              <a:t>2.	</a:t>
            </a:r>
            <a:r>
              <a:rPr i="1" lang="en-US" sz="1400"/>
              <a:t>A</a:t>
            </a:r>
            <a:r>
              <a:rPr lang="en-US" sz="1400"/>
              <a:t> := </a:t>
            </a:r>
            <a:r>
              <a:rPr i="1" lang="en-US" sz="1400"/>
              <a:t>A – </a:t>
            </a:r>
            <a:r>
              <a:rPr lang="en-US" sz="1400"/>
              <a:t>50</a:t>
            </a:r>
            <a:endParaRPr/>
          </a:p>
          <a:p>
            <a:pPr indent="-285750" lvl="1" marL="742950" rtl="0" algn="l">
              <a:spcBef>
                <a:spcPts val="280"/>
              </a:spcBef>
              <a:spcAft>
                <a:spcPts val="0"/>
              </a:spcAft>
              <a:buClr>
                <a:schemeClr val="dk1"/>
              </a:buClr>
              <a:buSzPts val="1400"/>
              <a:buFont typeface="Arial"/>
              <a:buNone/>
            </a:pPr>
            <a:r>
              <a:rPr lang="en-US" sz="1400"/>
              <a:t>3.	</a:t>
            </a:r>
            <a:r>
              <a:rPr b="1" lang="en-US" sz="1400"/>
              <a:t>write</a:t>
            </a:r>
            <a:r>
              <a:rPr lang="en-US" sz="1400"/>
              <a:t>(</a:t>
            </a:r>
            <a:r>
              <a:rPr i="1" lang="en-US" sz="1400"/>
              <a:t>A</a:t>
            </a:r>
            <a:r>
              <a:rPr lang="en-US" sz="1400"/>
              <a:t>)</a:t>
            </a:r>
            <a:endParaRPr/>
          </a:p>
          <a:p>
            <a:pPr indent="-285750" lvl="1" marL="742950" rtl="0" algn="l">
              <a:spcBef>
                <a:spcPts val="280"/>
              </a:spcBef>
              <a:spcAft>
                <a:spcPts val="0"/>
              </a:spcAft>
              <a:buClr>
                <a:schemeClr val="dk1"/>
              </a:buClr>
              <a:buSzPts val="1400"/>
              <a:buFont typeface="Arial"/>
              <a:buNone/>
            </a:pPr>
            <a:r>
              <a:rPr lang="en-US" sz="1400"/>
              <a:t>4.	</a:t>
            </a:r>
            <a:r>
              <a:rPr b="1" lang="en-US" sz="1400"/>
              <a:t>read</a:t>
            </a:r>
            <a:r>
              <a:rPr lang="en-US" sz="1400"/>
              <a:t>(</a:t>
            </a:r>
            <a:r>
              <a:rPr i="1" lang="en-US" sz="1400"/>
              <a:t>B</a:t>
            </a:r>
            <a:r>
              <a:rPr lang="en-US" sz="1400"/>
              <a:t>)</a:t>
            </a:r>
            <a:endParaRPr/>
          </a:p>
          <a:p>
            <a:pPr indent="-285750" lvl="1" marL="742950" rtl="0" algn="l">
              <a:spcBef>
                <a:spcPts val="280"/>
              </a:spcBef>
              <a:spcAft>
                <a:spcPts val="0"/>
              </a:spcAft>
              <a:buClr>
                <a:schemeClr val="dk1"/>
              </a:buClr>
              <a:buSzPts val="1400"/>
              <a:buFont typeface="Arial"/>
              <a:buNone/>
            </a:pPr>
            <a:r>
              <a:rPr lang="en-US" sz="1400"/>
              <a:t>5.	</a:t>
            </a:r>
            <a:r>
              <a:rPr i="1" lang="en-US" sz="1400"/>
              <a:t>B</a:t>
            </a:r>
            <a:r>
              <a:rPr lang="en-US" sz="1400"/>
              <a:t> := </a:t>
            </a:r>
            <a:r>
              <a:rPr i="1" lang="en-US" sz="1400"/>
              <a:t>B + </a:t>
            </a:r>
            <a:r>
              <a:rPr lang="en-US" sz="1400"/>
              <a:t>50</a:t>
            </a:r>
            <a:endParaRPr/>
          </a:p>
          <a:p>
            <a:pPr indent="-285750" lvl="1" marL="742950" rtl="0" algn="l">
              <a:spcBef>
                <a:spcPts val="280"/>
              </a:spcBef>
              <a:spcAft>
                <a:spcPts val="0"/>
              </a:spcAft>
              <a:buClr>
                <a:schemeClr val="dk1"/>
              </a:buClr>
              <a:buSzPts val="1400"/>
              <a:buFont typeface="Arial"/>
              <a:buNone/>
            </a:pPr>
            <a:r>
              <a:rPr lang="en-US" sz="1400"/>
              <a:t>6.	</a:t>
            </a:r>
            <a:r>
              <a:rPr b="1" lang="en-US" sz="1400"/>
              <a:t>write</a:t>
            </a:r>
            <a:r>
              <a:rPr lang="en-US" sz="1400"/>
              <a:t>(</a:t>
            </a:r>
            <a:r>
              <a:rPr i="1" lang="en-US" sz="1400"/>
              <a:t>B)</a:t>
            </a:r>
            <a:endParaRPr/>
          </a:p>
          <a:p>
            <a:pPr indent="-342900" lvl="0" marL="342900" rtl="0" algn="l">
              <a:spcBef>
                <a:spcPts val="320"/>
              </a:spcBef>
              <a:spcAft>
                <a:spcPts val="0"/>
              </a:spcAft>
              <a:buClr>
                <a:srgbClr val="000099"/>
              </a:buClr>
              <a:buSzPts val="1600"/>
              <a:buChar char="•"/>
            </a:pPr>
            <a:r>
              <a:rPr b="1" lang="en-US" sz="1600">
                <a:solidFill>
                  <a:srgbClr val="000099"/>
                </a:solidFill>
              </a:rPr>
              <a:t>Atomicity requirement</a:t>
            </a:r>
            <a:r>
              <a:rPr lang="en-US" sz="1600"/>
              <a:t> </a:t>
            </a:r>
            <a:endParaRPr/>
          </a:p>
          <a:p>
            <a:pPr indent="-285750" lvl="1" marL="742950" rtl="0" algn="l">
              <a:spcBef>
                <a:spcPts val="320"/>
              </a:spcBef>
              <a:spcAft>
                <a:spcPts val="0"/>
              </a:spcAft>
              <a:buClr>
                <a:schemeClr val="dk1"/>
              </a:buClr>
              <a:buSzPts val="1600"/>
              <a:buChar char="–"/>
            </a:pPr>
            <a:r>
              <a:rPr lang="en-US" sz="1600"/>
              <a:t>If the transaction fails after step 3 and before step 6, money will be “lost” leading to an inconsistent database state</a:t>
            </a:r>
            <a:endParaRPr/>
          </a:p>
          <a:p>
            <a:pPr indent="-228600" lvl="2" marL="1143000" rtl="0" algn="l">
              <a:spcBef>
                <a:spcPts val="320"/>
              </a:spcBef>
              <a:spcAft>
                <a:spcPts val="0"/>
              </a:spcAft>
              <a:buClr>
                <a:schemeClr val="dk1"/>
              </a:buClr>
              <a:buSzPts val="1600"/>
              <a:buChar char="•"/>
            </a:pPr>
            <a:r>
              <a:rPr lang="en-US" sz="1600"/>
              <a:t>Failure could be due to software or hardware</a:t>
            </a:r>
            <a:endParaRPr/>
          </a:p>
          <a:p>
            <a:pPr indent="-285750" lvl="1" marL="742950" rtl="0" algn="l">
              <a:spcBef>
                <a:spcPts val="320"/>
              </a:spcBef>
              <a:spcAft>
                <a:spcPts val="0"/>
              </a:spcAft>
              <a:buClr>
                <a:schemeClr val="dk1"/>
              </a:buClr>
              <a:buSzPts val="1600"/>
              <a:buChar char="–"/>
            </a:pPr>
            <a:r>
              <a:rPr lang="en-US" sz="1600"/>
              <a:t>The system should ensure that updates of a partially executed transaction are not reflected in the database</a:t>
            </a:r>
            <a:endParaRPr/>
          </a:p>
          <a:p>
            <a:pPr indent="-342900" lvl="0" marL="342900" rtl="0" algn="l">
              <a:spcBef>
                <a:spcPts val="320"/>
              </a:spcBef>
              <a:spcAft>
                <a:spcPts val="0"/>
              </a:spcAft>
              <a:buClr>
                <a:srgbClr val="000099"/>
              </a:buClr>
              <a:buSzPts val="1600"/>
              <a:buChar char="•"/>
            </a:pPr>
            <a:r>
              <a:rPr b="1" lang="en-US" sz="1600">
                <a:solidFill>
                  <a:srgbClr val="000099"/>
                </a:solidFill>
              </a:rPr>
              <a:t>Durability requirement</a:t>
            </a:r>
            <a:r>
              <a:rPr lang="en-US" sz="1600"/>
              <a:t> — once the user has been notified that the transaction has completed (i.e., the transfer of the $50 has taken place), the updates to the database by the transaction must persist even if there are software or hardware failures.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Lock-Based Protocols</a:t>
            </a:r>
            <a:endParaRPr/>
          </a:p>
        </p:txBody>
      </p:sp>
      <p:sp>
        <p:nvSpPr>
          <p:cNvPr id="296" name="Google Shape;296;p30"/>
          <p:cNvSpPr txBox="1"/>
          <p:nvPr>
            <p:ph idx="4294967295" type="body"/>
          </p:nvPr>
        </p:nvSpPr>
        <p:spPr>
          <a:xfrm>
            <a:off x="825500" y="1079500"/>
            <a:ext cx="6827838" cy="4876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lock is a mechanism to control concurrent access to a data item</a:t>
            </a:r>
            <a:endParaRPr/>
          </a:p>
          <a:p>
            <a:pPr indent="-342900" lvl="0" marL="342900" rtl="0" algn="l">
              <a:spcBef>
                <a:spcPts val="544"/>
              </a:spcBef>
              <a:spcAft>
                <a:spcPts val="0"/>
              </a:spcAft>
              <a:buClr>
                <a:schemeClr val="dk1"/>
              </a:buClr>
              <a:buSzPct val="100000"/>
              <a:buChar char="•"/>
            </a:pPr>
            <a:r>
              <a:rPr lang="en-US"/>
              <a:t>Data items can be locked in two modes :</a:t>
            </a:r>
            <a:endParaRPr/>
          </a:p>
          <a:p>
            <a:pPr indent="-342900" lvl="0" marL="342900" rtl="0" algn="l">
              <a:spcBef>
                <a:spcPts val="544"/>
              </a:spcBef>
              <a:spcAft>
                <a:spcPts val="0"/>
              </a:spcAft>
              <a:buClr>
                <a:schemeClr val="dk1"/>
              </a:buClr>
              <a:buSzPct val="100000"/>
              <a:buFont typeface="Arial"/>
              <a:buNone/>
            </a:pPr>
            <a:r>
              <a:rPr i="1" lang="en-US"/>
              <a:t>    </a:t>
            </a:r>
            <a:r>
              <a:rPr lang="en-US"/>
              <a:t>1</a:t>
            </a:r>
            <a:r>
              <a:rPr i="1" lang="en-US"/>
              <a:t>.  </a:t>
            </a:r>
            <a:r>
              <a:rPr i="1" lang="en-US">
                <a:solidFill>
                  <a:srgbClr val="000099"/>
                </a:solidFill>
              </a:rPr>
              <a:t>exclusive</a:t>
            </a:r>
            <a:r>
              <a:rPr i="1" lang="en-US"/>
              <a:t> (X) mode</a:t>
            </a:r>
            <a:r>
              <a:rPr lang="en-US"/>
              <a:t>. Data item can be both read as well as   </a:t>
            </a:r>
            <a:endParaRPr/>
          </a:p>
          <a:p>
            <a:pPr indent="-342900" lvl="0" marL="342900" rtl="0" algn="l">
              <a:lnSpc>
                <a:spcPct val="60000"/>
              </a:lnSpc>
              <a:spcBef>
                <a:spcPts val="544"/>
              </a:spcBef>
              <a:spcAft>
                <a:spcPts val="0"/>
              </a:spcAft>
              <a:buClr>
                <a:schemeClr val="dk1"/>
              </a:buClr>
              <a:buSzPct val="100000"/>
              <a:buFont typeface="Arial"/>
              <a:buNone/>
            </a:pPr>
            <a:r>
              <a:rPr lang="en-US"/>
              <a:t>         written. X-lock is requested using </a:t>
            </a:r>
            <a:r>
              <a:rPr b="1" lang="en-US"/>
              <a:t> lock-X</a:t>
            </a:r>
            <a:r>
              <a:rPr lang="en-US"/>
              <a:t> instruction.</a:t>
            </a:r>
            <a:endParaRPr/>
          </a:p>
          <a:p>
            <a:pPr indent="-342900" lvl="0" marL="342900" rtl="0" algn="l">
              <a:spcBef>
                <a:spcPts val="544"/>
              </a:spcBef>
              <a:spcAft>
                <a:spcPts val="0"/>
              </a:spcAft>
              <a:buClr>
                <a:schemeClr val="dk1"/>
              </a:buClr>
              <a:buSzPct val="100000"/>
              <a:buFont typeface="Arial"/>
              <a:buNone/>
            </a:pPr>
            <a:r>
              <a:rPr i="1" lang="en-US"/>
              <a:t>    </a:t>
            </a:r>
            <a:r>
              <a:rPr lang="en-US"/>
              <a:t>2</a:t>
            </a:r>
            <a:r>
              <a:rPr i="1" lang="en-US"/>
              <a:t>.  </a:t>
            </a:r>
            <a:r>
              <a:rPr i="1" lang="en-US">
                <a:solidFill>
                  <a:srgbClr val="000099"/>
                </a:solidFill>
              </a:rPr>
              <a:t>shared</a:t>
            </a:r>
            <a:r>
              <a:rPr i="1" lang="en-US"/>
              <a:t> (S) mode</a:t>
            </a:r>
            <a:r>
              <a:rPr lang="en-US"/>
              <a:t>. Data item can only be read. S-lock is          </a:t>
            </a:r>
            <a:endParaRPr/>
          </a:p>
          <a:p>
            <a:pPr indent="-342900" lvl="0" marL="342900" rtl="0" algn="l">
              <a:lnSpc>
                <a:spcPct val="60000"/>
              </a:lnSpc>
              <a:spcBef>
                <a:spcPts val="544"/>
              </a:spcBef>
              <a:spcAft>
                <a:spcPts val="0"/>
              </a:spcAft>
              <a:buClr>
                <a:schemeClr val="dk1"/>
              </a:buClr>
              <a:buSzPct val="100000"/>
              <a:buFont typeface="Arial"/>
              <a:buNone/>
            </a:pPr>
            <a:r>
              <a:rPr lang="en-US"/>
              <a:t>         requested using </a:t>
            </a:r>
            <a:r>
              <a:rPr b="1" lang="en-US"/>
              <a:t> lock-S</a:t>
            </a:r>
            <a:r>
              <a:rPr lang="en-US"/>
              <a:t> instruction.</a:t>
            </a:r>
            <a:endParaRPr/>
          </a:p>
          <a:p>
            <a:pPr indent="-342900" lvl="0" marL="342900" rtl="0" algn="l">
              <a:lnSpc>
                <a:spcPct val="110000"/>
              </a:lnSpc>
              <a:spcBef>
                <a:spcPts val="544"/>
              </a:spcBef>
              <a:spcAft>
                <a:spcPts val="0"/>
              </a:spcAft>
              <a:buClr>
                <a:schemeClr val="dk1"/>
              </a:buClr>
              <a:buSzPct val="100000"/>
              <a:buChar char="•"/>
            </a:pPr>
            <a:r>
              <a:rPr lang="en-US"/>
              <a:t>Lock requests are made to the concurrency-control manager by the programmer. Transaction can proceed only after request is granted.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Lock-Based Protocols (Cont.)</a:t>
            </a:r>
            <a:endParaRPr/>
          </a:p>
        </p:txBody>
      </p:sp>
      <p:sp>
        <p:nvSpPr>
          <p:cNvPr id="304" name="Google Shape;304;p31"/>
          <p:cNvSpPr txBox="1"/>
          <p:nvPr>
            <p:ph idx="4294967295" type="body"/>
          </p:nvPr>
        </p:nvSpPr>
        <p:spPr>
          <a:xfrm>
            <a:off x="825500" y="1079500"/>
            <a:ext cx="7204075" cy="4876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Lock-compatibility matrix</a:t>
            </a:r>
            <a:endParaRPr/>
          </a:p>
          <a:p>
            <a:pPr indent="-200660" lvl="0" marL="342900" rtl="0" algn="l">
              <a:spcBef>
                <a:spcPts val="448"/>
              </a:spcBef>
              <a:spcAft>
                <a:spcPts val="0"/>
              </a:spcAft>
              <a:buClr>
                <a:schemeClr val="dk1"/>
              </a:buClr>
              <a:buSzPct val="100000"/>
              <a:buNone/>
            </a:pPr>
            <a:r>
              <a:t/>
            </a:r>
            <a:endParaRPr>
              <a:solidFill>
                <a:schemeClr val="dk2"/>
              </a:solidFill>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Font typeface="Arial"/>
              <a:buNone/>
            </a:pPr>
            <a:r>
              <a:t/>
            </a:r>
            <a:endParaRPr/>
          </a:p>
          <a:p>
            <a:pPr indent="-342900" lvl="0" marL="342900" rtl="0" algn="l">
              <a:spcBef>
                <a:spcPts val="448"/>
              </a:spcBef>
              <a:spcAft>
                <a:spcPts val="0"/>
              </a:spcAft>
              <a:buClr>
                <a:schemeClr val="dk1"/>
              </a:buClr>
              <a:buSzPct val="100000"/>
              <a:buChar char="•"/>
            </a:pPr>
            <a:r>
              <a:rPr lang="en-US"/>
              <a:t>A transaction may be granted a lock on an item if the requested lock is compatible with locks already held on the item by other transactions</a:t>
            </a:r>
            <a:endParaRPr/>
          </a:p>
          <a:p>
            <a:pPr indent="-342900" lvl="0" marL="342900" rtl="0" algn="l">
              <a:spcBef>
                <a:spcPts val="448"/>
              </a:spcBef>
              <a:spcAft>
                <a:spcPts val="0"/>
              </a:spcAft>
              <a:buClr>
                <a:schemeClr val="dk1"/>
              </a:buClr>
              <a:buSzPct val="100000"/>
              <a:buChar char="•"/>
            </a:pPr>
            <a:r>
              <a:rPr lang="en-US"/>
              <a:t>Any number of transactions can hold shared locks on an item, </a:t>
            </a:r>
            <a:endParaRPr/>
          </a:p>
          <a:p>
            <a:pPr indent="-285750" lvl="1" marL="742950" rtl="0" algn="l">
              <a:spcBef>
                <a:spcPts val="392"/>
              </a:spcBef>
              <a:spcAft>
                <a:spcPts val="0"/>
              </a:spcAft>
              <a:buClr>
                <a:schemeClr val="dk1"/>
              </a:buClr>
              <a:buSzPct val="100000"/>
              <a:buChar char="–"/>
            </a:pPr>
            <a:r>
              <a:rPr lang="en-US"/>
              <a:t>But if any transaction holds an exclusive on the item no other transaction may hold any lock on the item.</a:t>
            </a:r>
            <a:endParaRPr/>
          </a:p>
          <a:p>
            <a:pPr indent="-342900" lvl="0" marL="342900" rtl="0" algn="l">
              <a:spcBef>
                <a:spcPts val="448"/>
              </a:spcBef>
              <a:spcAft>
                <a:spcPts val="0"/>
              </a:spcAft>
              <a:buClr>
                <a:schemeClr val="dk1"/>
              </a:buClr>
              <a:buSzPct val="100000"/>
              <a:buChar char="•"/>
            </a:pPr>
            <a:r>
              <a:rPr lang="en-US"/>
              <a:t>If a lock cannot be granted, the requesting transaction is made to wait till all incompatible locks held by other transactions have been released.  The lock is then granted.</a:t>
            </a:r>
            <a:endParaRPr/>
          </a:p>
        </p:txBody>
      </p:sp>
      <p:pic>
        <p:nvPicPr>
          <p:cNvPr id="305" name="Google Shape;305;p31"/>
          <p:cNvPicPr preferRelativeResize="0"/>
          <p:nvPr/>
        </p:nvPicPr>
        <p:blipFill rotWithShape="1">
          <a:blip r:embed="rId3">
            <a:alphaModFix/>
          </a:blip>
          <a:srcRect b="0" l="0" r="0" t="0"/>
          <a:stretch/>
        </p:blipFill>
        <p:spPr>
          <a:xfrm>
            <a:off x="2954338" y="1570038"/>
            <a:ext cx="2112962" cy="12080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Lock-Based Protocols (Cont.)</a:t>
            </a:r>
            <a:endParaRPr/>
          </a:p>
        </p:txBody>
      </p:sp>
      <p:sp>
        <p:nvSpPr>
          <p:cNvPr id="313" name="Google Shape;313;p32"/>
          <p:cNvSpPr txBox="1"/>
          <p:nvPr>
            <p:ph idx="4294967295" type="body"/>
          </p:nvPr>
        </p:nvSpPr>
        <p:spPr>
          <a:xfrm>
            <a:off x="1160463" y="1079500"/>
            <a:ext cx="6696075" cy="480695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Example of a transaction performing locking:</a:t>
            </a:r>
            <a:endParaRPr/>
          </a:p>
          <a:p>
            <a:pPr indent="-342900" lvl="0" marL="342900" rtl="0" algn="l">
              <a:spcBef>
                <a:spcPts val="448"/>
              </a:spcBef>
              <a:spcAft>
                <a:spcPts val="0"/>
              </a:spcAft>
              <a:buClr>
                <a:schemeClr val="dk1"/>
              </a:buClr>
              <a:buSzPct val="100000"/>
              <a:buFont typeface="Arial"/>
              <a:buNone/>
            </a:pPr>
            <a:r>
              <a:rPr lang="en-US"/>
              <a:t>                       </a:t>
            </a:r>
            <a:r>
              <a:rPr i="1" lang="en-US"/>
              <a:t>T</a:t>
            </a:r>
            <a:r>
              <a:rPr baseline="-25000" i="1" lang="en-US"/>
              <a:t>2</a:t>
            </a:r>
            <a:r>
              <a:rPr lang="en-US"/>
              <a:t>:</a:t>
            </a:r>
            <a:r>
              <a:rPr b="1" lang="en-US"/>
              <a:t> lock-S</a:t>
            </a:r>
            <a:r>
              <a:rPr i="1" lang="en-US"/>
              <a:t>(A)</a:t>
            </a:r>
            <a:r>
              <a:rPr lang="en-US"/>
              <a:t>;</a:t>
            </a:r>
            <a:endParaRPr/>
          </a:p>
          <a:p>
            <a:pPr indent="-342900" lvl="0" marL="342900" rtl="0" algn="l">
              <a:spcBef>
                <a:spcPts val="448"/>
              </a:spcBef>
              <a:spcAft>
                <a:spcPts val="0"/>
              </a:spcAft>
              <a:buClr>
                <a:schemeClr val="dk1"/>
              </a:buClr>
              <a:buSzPct val="100000"/>
              <a:buFont typeface="Arial"/>
              <a:buNone/>
            </a:pPr>
            <a:r>
              <a:rPr b="1" lang="en-US"/>
              <a:t>                             read </a:t>
            </a:r>
            <a:r>
              <a:rPr i="1" lang="en-US"/>
              <a:t>(A)</a:t>
            </a:r>
            <a:r>
              <a:rPr lang="en-US"/>
              <a:t>;</a:t>
            </a:r>
            <a:endParaRPr/>
          </a:p>
          <a:p>
            <a:pPr indent="-342900" lvl="0" marL="342900" rtl="0" algn="l">
              <a:spcBef>
                <a:spcPts val="448"/>
              </a:spcBef>
              <a:spcAft>
                <a:spcPts val="0"/>
              </a:spcAft>
              <a:buClr>
                <a:schemeClr val="dk1"/>
              </a:buClr>
              <a:buSzPct val="100000"/>
              <a:buFont typeface="Arial"/>
              <a:buNone/>
            </a:pPr>
            <a:r>
              <a:rPr b="1" lang="en-US"/>
              <a:t>                             unlock</a:t>
            </a:r>
            <a:r>
              <a:rPr i="1" lang="en-US"/>
              <a:t>(A)</a:t>
            </a:r>
            <a:r>
              <a:rPr lang="en-US"/>
              <a:t>;</a:t>
            </a:r>
            <a:endParaRPr/>
          </a:p>
          <a:p>
            <a:pPr indent="-342900" lvl="0" marL="342900" rtl="0" algn="l">
              <a:spcBef>
                <a:spcPts val="448"/>
              </a:spcBef>
              <a:spcAft>
                <a:spcPts val="0"/>
              </a:spcAft>
              <a:buClr>
                <a:schemeClr val="dk1"/>
              </a:buClr>
              <a:buSzPct val="100000"/>
              <a:buFont typeface="Arial"/>
              <a:buNone/>
            </a:pPr>
            <a:r>
              <a:rPr b="1" lang="en-US"/>
              <a:t>                             lock-S</a:t>
            </a:r>
            <a:r>
              <a:rPr i="1" lang="en-US"/>
              <a:t>(B)</a:t>
            </a:r>
            <a:r>
              <a:rPr lang="en-US"/>
              <a:t>;</a:t>
            </a:r>
            <a:endParaRPr/>
          </a:p>
          <a:p>
            <a:pPr indent="-342900" lvl="0" marL="342900" rtl="0" algn="l">
              <a:spcBef>
                <a:spcPts val="448"/>
              </a:spcBef>
              <a:spcAft>
                <a:spcPts val="0"/>
              </a:spcAft>
              <a:buClr>
                <a:schemeClr val="dk1"/>
              </a:buClr>
              <a:buSzPct val="100000"/>
              <a:buFont typeface="Arial"/>
              <a:buNone/>
            </a:pPr>
            <a:r>
              <a:rPr b="1" lang="en-US"/>
              <a:t>                             read </a:t>
            </a:r>
            <a:r>
              <a:rPr i="1" lang="en-US"/>
              <a:t>(B)</a:t>
            </a:r>
            <a:r>
              <a:rPr lang="en-US"/>
              <a:t>;</a:t>
            </a:r>
            <a:endParaRPr/>
          </a:p>
          <a:p>
            <a:pPr indent="-342900" lvl="0" marL="342900" rtl="0" algn="l">
              <a:spcBef>
                <a:spcPts val="448"/>
              </a:spcBef>
              <a:spcAft>
                <a:spcPts val="0"/>
              </a:spcAft>
              <a:buClr>
                <a:schemeClr val="dk1"/>
              </a:buClr>
              <a:buSzPct val="100000"/>
              <a:buFont typeface="Arial"/>
              <a:buNone/>
            </a:pPr>
            <a:r>
              <a:rPr b="1" lang="en-US"/>
              <a:t>                             unlock</a:t>
            </a:r>
            <a:r>
              <a:rPr i="1" lang="en-US"/>
              <a:t>(B)</a:t>
            </a:r>
            <a:r>
              <a:rPr lang="en-US"/>
              <a:t>;</a:t>
            </a:r>
            <a:endParaRPr/>
          </a:p>
          <a:p>
            <a:pPr indent="-342900" lvl="0" marL="342900" rtl="0" algn="l">
              <a:spcBef>
                <a:spcPts val="448"/>
              </a:spcBef>
              <a:spcAft>
                <a:spcPts val="0"/>
              </a:spcAft>
              <a:buClr>
                <a:schemeClr val="dk1"/>
              </a:buClr>
              <a:buSzPct val="100000"/>
              <a:buFont typeface="Arial"/>
              <a:buNone/>
            </a:pPr>
            <a:r>
              <a:rPr b="1" lang="en-US"/>
              <a:t>                             display</a:t>
            </a:r>
            <a:r>
              <a:rPr i="1" lang="en-US"/>
              <a:t>(A+B)</a:t>
            </a:r>
            <a:endParaRPr/>
          </a:p>
          <a:p>
            <a:pPr indent="-342900" lvl="0" marL="342900" rtl="0" algn="l">
              <a:spcBef>
                <a:spcPts val="448"/>
              </a:spcBef>
              <a:spcAft>
                <a:spcPts val="0"/>
              </a:spcAft>
              <a:buClr>
                <a:schemeClr val="dk1"/>
              </a:buClr>
              <a:buSzPct val="100000"/>
              <a:buChar char="•"/>
            </a:pPr>
            <a:r>
              <a:rPr lang="en-US"/>
              <a:t>Locking as above is not sufficient to guarantee serializability — if </a:t>
            </a:r>
            <a:r>
              <a:rPr i="1" lang="en-US"/>
              <a:t>A</a:t>
            </a:r>
            <a:r>
              <a:rPr lang="en-US"/>
              <a:t> and </a:t>
            </a:r>
            <a:r>
              <a:rPr i="1" lang="en-US"/>
              <a:t>B</a:t>
            </a:r>
            <a:r>
              <a:rPr lang="en-US"/>
              <a:t> get updated in-between the read of </a:t>
            </a:r>
            <a:r>
              <a:rPr i="1" lang="en-US"/>
              <a:t>A</a:t>
            </a:r>
            <a:r>
              <a:rPr lang="en-US"/>
              <a:t> and </a:t>
            </a:r>
            <a:r>
              <a:rPr i="1" lang="en-US"/>
              <a:t>B</a:t>
            </a:r>
            <a:r>
              <a:rPr lang="en-US"/>
              <a:t>, the displayed sum would be wrong.</a:t>
            </a:r>
            <a:endParaRPr/>
          </a:p>
          <a:p>
            <a:pPr indent="-342900" lvl="0" marL="342900" rtl="0" algn="l">
              <a:spcBef>
                <a:spcPts val="448"/>
              </a:spcBef>
              <a:spcAft>
                <a:spcPts val="0"/>
              </a:spcAft>
              <a:buClr>
                <a:schemeClr val="dk1"/>
              </a:buClr>
              <a:buSzPct val="100000"/>
              <a:buChar char="•"/>
            </a:pPr>
            <a:r>
              <a:rPr lang="en-US"/>
              <a:t>A  </a:t>
            </a:r>
            <a:r>
              <a:rPr b="1" lang="en-US">
                <a:solidFill>
                  <a:srgbClr val="000099"/>
                </a:solidFill>
              </a:rPr>
              <a:t>locking protocol</a:t>
            </a:r>
            <a:r>
              <a:rPr lang="en-US"/>
              <a:t> is a set of rules followed by all transactions while requesting and releasing locks. Locking protocols restrict the set of possible schedules.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Two-Phase Locking Protocol</a:t>
            </a:r>
            <a:endParaRPr/>
          </a:p>
        </p:txBody>
      </p:sp>
      <p:sp>
        <p:nvSpPr>
          <p:cNvPr id="321" name="Google Shape;321;p33"/>
          <p:cNvSpPr txBox="1"/>
          <p:nvPr>
            <p:ph idx="4294967295" type="body"/>
          </p:nvPr>
        </p:nvSpPr>
        <p:spPr>
          <a:xfrm>
            <a:off x="1114425" y="1196975"/>
            <a:ext cx="7115175" cy="4903788"/>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This protocol ensures conflict-serializable schedules.</a:t>
            </a:r>
            <a:endParaRPr/>
          </a:p>
          <a:p>
            <a:pPr indent="-342900" lvl="0" marL="342900" rtl="0" algn="l">
              <a:spcBef>
                <a:spcPts val="544"/>
              </a:spcBef>
              <a:spcAft>
                <a:spcPts val="0"/>
              </a:spcAft>
              <a:buClr>
                <a:schemeClr val="dk1"/>
              </a:buClr>
              <a:buSzPct val="100000"/>
              <a:buChar char="•"/>
            </a:pPr>
            <a:r>
              <a:rPr lang="en-US"/>
              <a:t>Phase 1: Growing Phase</a:t>
            </a:r>
            <a:endParaRPr/>
          </a:p>
          <a:p>
            <a:pPr indent="-285750" lvl="1" marL="742950" rtl="0" algn="l">
              <a:spcBef>
                <a:spcPts val="476"/>
              </a:spcBef>
              <a:spcAft>
                <a:spcPts val="0"/>
              </a:spcAft>
              <a:buClr>
                <a:schemeClr val="dk1"/>
              </a:buClr>
              <a:buSzPct val="100000"/>
              <a:buChar char="–"/>
            </a:pPr>
            <a:r>
              <a:rPr lang="en-US"/>
              <a:t>Transaction may obtain locks </a:t>
            </a:r>
            <a:endParaRPr/>
          </a:p>
          <a:p>
            <a:pPr indent="-285750" lvl="1" marL="742950" rtl="0" algn="l">
              <a:spcBef>
                <a:spcPts val="476"/>
              </a:spcBef>
              <a:spcAft>
                <a:spcPts val="0"/>
              </a:spcAft>
              <a:buClr>
                <a:schemeClr val="dk1"/>
              </a:buClr>
              <a:buSzPct val="100000"/>
              <a:buChar char="–"/>
            </a:pPr>
            <a:r>
              <a:rPr lang="en-US"/>
              <a:t>Transaction may not release locks</a:t>
            </a:r>
            <a:endParaRPr/>
          </a:p>
          <a:p>
            <a:pPr indent="-342900" lvl="0" marL="342900" rtl="0" algn="l">
              <a:spcBef>
                <a:spcPts val="544"/>
              </a:spcBef>
              <a:spcAft>
                <a:spcPts val="0"/>
              </a:spcAft>
              <a:buClr>
                <a:schemeClr val="dk1"/>
              </a:buClr>
              <a:buSzPct val="100000"/>
              <a:buChar char="•"/>
            </a:pPr>
            <a:r>
              <a:rPr lang="en-US"/>
              <a:t>Phase 2: Shrinking Phase</a:t>
            </a:r>
            <a:endParaRPr/>
          </a:p>
          <a:p>
            <a:pPr indent="-285750" lvl="1" marL="742950" rtl="0" algn="l">
              <a:spcBef>
                <a:spcPts val="476"/>
              </a:spcBef>
              <a:spcAft>
                <a:spcPts val="0"/>
              </a:spcAft>
              <a:buClr>
                <a:schemeClr val="dk1"/>
              </a:buClr>
              <a:buSzPct val="100000"/>
              <a:buChar char="–"/>
            </a:pPr>
            <a:r>
              <a:rPr lang="en-US"/>
              <a:t>Transaction may release locks</a:t>
            </a:r>
            <a:endParaRPr/>
          </a:p>
          <a:p>
            <a:pPr indent="-285750" lvl="1" marL="742950" rtl="0" algn="l">
              <a:spcBef>
                <a:spcPts val="476"/>
              </a:spcBef>
              <a:spcAft>
                <a:spcPts val="0"/>
              </a:spcAft>
              <a:buClr>
                <a:schemeClr val="dk1"/>
              </a:buClr>
              <a:buSzPct val="100000"/>
              <a:buChar char="–"/>
            </a:pPr>
            <a:r>
              <a:rPr lang="en-US"/>
              <a:t>Transaction may not obtain locks</a:t>
            </a:r>
            <a:endParaRPr/>
          </a:p>
          <a:p>
            <a:pPr indent="-342900" lvl="0" marL="342900" rtl="0" algn="l">
              <a:lnSpc>
                <a:spcPct val="120000"/>
              </a:lnSpc>
              <a:spcBef>
                <a:spcPts val="544"/>
              </a:spcBef>
              <a:spcAft>
                <a:spcPts val="0"/>
              </a:spcAft>
              <a:buClr>
                <a:schemeClr val="dk1"/>
              </a:buClr>
              <a:buSzPct val="100000"/>
              <a:buChar char="•"/>
            </a:pPr>
            <a:r>
              <a:rPr lang="en-US"/>
              <a:t>The protocol assures serializability. It can be proved that the transactions can be serialized in the order of their </a:t>
            </a:r>
            <a:r>
              <a:rPr b="1" lang="en-US">
                <a:solidFill>
                  <a:srgbClr val="000099"/>
                </a:solidFill>
              </a:rPr>
              <a:t>lock points</a:t>
            </a:r>
            <a:r>
              <a:rPr i="1" lang="en-US"/>
              <a:t> </a:t>
            </a:r>
            <a:r>
              <a:rPr lang="en-US"/>
              <a:t> (i.e., the point where a transaction acquired its final lock).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714348" y="642918"/>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Two-Phase Locking Protocol (Cont.)</a:t>
            </a:r>
            <a:endParaRPr/>
          </a:p>
        </p:txBody>
      </p:sp>
      <p:sp>
        <p:nvSpPr>
          <p:cNvPr id="329" name="Google Shape;329;p34"/>
          <p:cNvSpPr txBox="1"/>
          <p:nvPr>
            <p:ph idx="4294967295" type="body"/>
          </p:nvPr>
        </p:nvSpPr>
        <p:spPr>
          <a:xfrm>
            <a:off x="1111250" y="1247775"/>
            <a:ext cx="7015163" cy="435451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There can be conflict serializable schedules that cannot be obtained if two-phase locking is used.  </a:t>
            </a:r>
            <a:endParaRPr/>
          </a:p>
          <a:p>
            <a:pPr indent="-342900" lvl="0" marL="342900" rtl="0" algn="l">
              <a:spcBef>
                <a:spcPts val="544"/>
              </a:spcBef>
              <a:spcAft>
                <a:spcPts val="0"/>
              </a:spcAft>
              <a:buClr>
                <a:schemeClr val="dk1"/>
              </a:buClr>
              <a:buSzPct val="100000"/>
              <a:buChar char="•"/>
            </a:pPr>
            <a:r>
              <a:rPr lang="en-US"/>
              <a:t>However, in the absence of extra information (e.g., ordering of  access to data), two-phase locking is needed for conflict serializability in the following sense:</a:t>
            </a:r>
            <a:endParaRPr/>
          </a:p>
          <a:p>
            <a:pPr indent="-285750" lvl="1" marL="742950" rtl="0" algn="l">
              <a:spcBef>
                <a:spcPts val="476"/>
              </a:spcBef>
              <a:spcAft>
                <a:spcPts val="0"/>
              </a:spcAft>
              <a:buClr>
                <a:schemeClr val="dk1"/>
              </a:buClr>
              <a:buSzPct val="100000"/>
              <a:buChar char="–"/>
            </a:pPr>
            <a:r>
              <a:rPr lang="en-US"/>
              <a:t>Given a transaction </a:t>
            </a:r>
            <a:r>
              <a:rPr i="1" lang="en-US"/>
              <a:t>T</a:t>
            </a:r>
            <a:r>
              <a:rPr baseline="-25000" lang="en-US"/>
              <a:t>i</a:t>
            </a:r>
            <a:r>
              <a:rPr lang="en-US"/>
              <a:t> that does not follow two-phase locking, we can find a transaction </a:t>
            </a:r>
            <a:r>
              <a:rPr i="1" lang="en-US"/>
              <a:t>T</a:t>
            </a:r>
            <a:r>
              <a:rPr baseline="-25000" i="1" lang="en-US"/>
              <a:t>j</a:t>
            </a:r>
            <a:r>
              <a:rPr lang="en-US"/>
              <a:t> that uses two-phase locking, and a schedule for </a:t>
            </a:r>
            <a:r>
              <a:rPr i="1" lang="en-US"/>
              <a:t>T</a:t>
            </a:r>
            <a:r>
              <a:rPr baseline="-25000" i="1" lang="en-US"/>
              <a:t>i</a:t>
            </a:r>
            <a:r>
              <a:rPr lang="en-US"/>
              <a:t> and </a:t>
            </a:r>
            <a:r>
              <a:rPr i="1" lang="en-US"/>
              <a:t>T</a:t>
            </a:r>
            <a:r>
              <a:rPr baseline="-25000" i="1" lang="en-US"/>
              <a:t>j</a:t>
            </a:r>
            <a:r>
              <a:rPr lang="en-US"/>
              <a:t> that is not conflict serializable.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Lock Conversions</a:t>
            </a:r>
            <a:endParaRPr/>
          </a:p>
        </p:txBody>
      </p:sp>
      <p:sp>
        <p:nvSpPr>
          <p:cNvPr id="337" name="Google Shape;337;p35"/>
          <p:cNvSpPr txBox="1"/>
          <p:nvPr>
            <p:ph idx="4294967295" type="body"/>
          </p:nvPr>
        </p:nvSpPr>
        <p:spPr>
          <a:xfrm>
            <a:off x="825500" y="1079500"/>
            <a:ext cx="6627813" cy="4876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Two-phase locking with lock conversions:</a:t>
            </a:r>
            <a:endParaRPr/>
          </a:p>
          <a:p>
            <a:pPr indent="-342900" lvl="0" marL="342900" rtl="0" algn="l">
              <a:spcBef>
                <a:spcPts val="544"/>
              </a:spcBef>
              <a:spcAft>
                <a:spcPts val="0"/>
              </a:spcAft>
              <a:buClr>
                <a:schemeClr val="dk1"/>
              </a:buClr>
              <a:buSzPct val="100000"/>
              <a:buFont typeface="Arial"/>
              <a:buNone/>
            </a:pPr>
            <a:r>
              <a:rPr lang="en-US"/>
              <a:t>     –   First Phase:        </a:t>
            </a:r>
            <a:endParaRPr/>
          </a:p>
          <a:p>
            <a:pPr indent="-285750" lvl="1" marL="742950" rtl="0" algn="l">
              <a:spcBef>
                <a:spcPts val="476"/>
              </a:spcBef>
              <a:spcAft>
                <a:spcPts val="0"/>
              </a:spcAft>
              <a:buClr>
                <a:schemeClr val="dk1"/>
              </a:buClr>
              <a:buSzPct val="100000"/>
              <a:buChar char="–"/>
            </a:pPr>
            <a:r>
              <a:rPr lang="en-US"/>
              <a:t>can acquire a lock-S on item</a:t>
            </a:r>
            <a:endParaRPr/>
          </a:p>
          <a:p>
            <a:pPr indent="-285750" lvl="1" marL="742950" rtl="0" algn="l">
              <a:spcBef>
                <a:spcPts val="476"/>
              </a:spcBef>
              <a:spcAft>
                <a:spcPts val="0"/>
              </a:spcAft>
              <a:buClr>
                <a:schemeClr val="dk1"/>
              </a:buClr>
              <a:buSzPct val="100000"/>
              <a:buChar char="–"/>
            </a:pPr>
            <a:r>
              <a:rPr lang="en-US"/>
              <a:t>can acquire a lock-X on item</a:t>
            </a:r>
            <a:endParaRPr/>
          </a:p>
          <a:p>
            <a:pPr indent="-285750" lvl="1" marL="742950" rtl="0" algn="l">
              <a:spcBef>
                <a:spcPts val="476"/>
              </a:spcBef>
              <a:spcAft>
                <a:spcPts val="0"/>
              </a:spcAft>
              <a:buClr>
                <a:schemeClr val="dk1"/>
              </a:buClr>
              <a:buSzPct val="100000"/>
              <a:buChar char="–"/>
            </a:pPr>
            <a:r>
              <a:rPr lang="en-US"/>
              <a:t>can convert a lock-S to a lock-X (upgrade)</a:t>
            </a:r>
            <a:endParaRPr/>
          </a:p>
          <a:p>
            <a:pPr indent="-342900" lvl="0" marL="342900" rtl="0" algn="l">
              <a:spcBef>
                <a:spcPts val="544"/>
              </a:spcBef>
              <a:spcAft>
                <a:spcPts val="0"/>
              </a:spcAft>
              <a:buClr>
                <a:schemeClr val="dk1"/>
              </a:buClr>
              <a:buSzPct val="100000"/>
              <a:buFont typeface="Arial"/>
              <a:buNone/>
            </a:pPr>
            <a:r>
              <a:rPr lang="en-US"/>
              <a:t>     –   Second Phase:</a:t>
            </a:r>
            <a:endParaRPr/>
          </a:p>
          <a:p>
            <a:pPr indent="-285750" lvl="1" marL="742950" rtl="0" algn="l">
              <a:spcBef>
                <a:spcPts val="476"/>
              </a:spcBef>
              <a:spcAft>
                <a:spcPts val="0"/>
              </a:spcAft>
              <a:buClr>
                <a:schemeClr val="dk1"/>
              </a:buClr>
              <a:buSzPct val="100000"/>
              <a:buChar char="–"/>
            </a:pPr>
            <a:r>
              <a:rPr lang="en-US"/>
              <a:t>can release a lock-S</a:t>
            </a:r>
            <a:endParaRPr/>
          </a:p>
          <a:p>
            <a:pPr indent="-285750" lvl="1" marL="742950" rtl="0" algn="l">
              <a:spcBef>
                <a:spcPts val="476"/>
              </a:spcBef>
              <a:spcAft>
                <a:spcPts val="0"/>
              </a:spcAft>
              <a:buClr>
                <a:schemeClr val="dk1"/>
              </a:buClr>
              <a:buSzPct val="100000"/>
              <a:buChar char="–"/>
            </a:pPr>
            <a:r>
              <a:rPr lang="en-US"/>
              <a:t>can release a lock-X</a:t>
            </a:r>
            <a:endParaRPr/>
          </a:p>
          <a:p>
            <a:pPr indent="-285750" lvl="1" marL="742950" rtl="0" algn="l">
              <a:spcBef>
                <a:spcPts val="476"/>
              </a:spcBef>
              <a:spcAft>
                <a:spcPts val="0"/>
              </a:spcAft>
              <a:buClr>
                <a:schemeClr val="dk1"/>
              </a:buClr>
              <a:buSzPct val="100000"/>
              <a:buChar char="–"/>
            </a:pPr>
            <a:r>
              <a:rPr lang="en-US"/>
              <a:t>can convert a lock-X to a lock-S  (downgrade)</a:t>
            </a:r>
            <a:endParaRPr/>
          </a:p>
          <a:p>
            <a:pPr indent="-342900" lvl="0" marL="342900" rtl="0" algn="l">
              <a:spcBef>
                <a:spcPts val="544"/>
              </a:spcBef>
              <a:spcAft>
                <a:spcPts val="0"/>
              </a:spcAft>
              <a:buClr>
                <a:schemeClr val="dk1"/>
              </a:buClr>
              <a:buSzPct val="100000"/>
              <a:buChar char="•"/>
            </a:pPr>
            <a:r>
              <a:rPr lang="en-US"/>
              <a:t>This protocol assures serializability. But still relies on the programmer to insert the various  locking instructions.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Automatic Acquisition of Locks</a:t>
            </a:r>
            <a:endParaRPr/>
          </a:p>
        </p:txBody>
      </p:sp>
      <p:sp>
        <p:nvSpPr>
          <p:cNvPr id="345" name="Google Shape;345;p36"/>
          <p:cNvSpPr txBox="1"/>
          <p:nvPr>
            <p:ph idx="4294967295" type="body"/>
          </p:nvPr>
        </p:nvSpPr>
        <p:spPr>
          <a:xfrm>
            <a:off x="1012825" y="1117600"/>
            <a:ext cx="6878638" cy="52101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10000"/>
              </a:lnSpc>
              <a:spcBef>
                <a:spcPts val="0"/>
              </a:spcBef>
              <a:spcAft>
                <a:spcPts val="0"/>
              </a:spcAft>
              <a:buClr>
                <a:schemeClr val="dk1"/>
              </a:buClr>
              <a:buSzPct val="100000"/>
              <a:buChar char="•"/>
            </a:pPr>
            <a:r>
              <a:rPr lang="en-US"/>
              <a:t>A transaction </a:t>
            </a:r>
            <a:r>
              <a:rPr i="1" lang="en-US"/>
              <a:t>T</a:t>
            </a:r>
            <a:r>
              <a:rPr baseline="-25000" lang="en-US"/>
              <a:t>i</a:t>
            </a:r>
            <a:r>
              <a:rPr lang="en-US"/>
              <a:t> issues the standard read/write instruction, without explicit locking calls.</a:t>
            </a:r>
            <a:endParaRPr/>
          </a:p>
          <a:p>
            <a:pPr indent="-342900" lvl="0" marL="342900" rtl="0" algn="l">
              <a:spcBef>
                <a:spcPts val="496"/>
              </a:spcBef>
              <a:spcAft>
                <a:spcPts val="0"/>
              </a:spcAft>
              <a:buClr>
                <a:schemeClr val="dk1"/>
              </a:buClr>
              <a:buSzPct val="100000"/>
              <a:buChar char="•"/>
            </a:pPr>
            <a:r>
              <a:rPr lang="en-US"/>
              <a:t>The operation </a:t>
            </a:r>
            <a:r>
              <a:rPr b="1" lang="en-US"/>
              <a:t>read</a:t>
            </a:r>
            <a:r>
              <a:rPr lang="en-US"/>
              <a:t>(</a:t>
            </a:r>
            <a:r>
              <a:rPr i="1" lang="en-US"/>
              <a:t>D</a:t>
            </a:r>
            <a:r>
              <a:rPr lang="en-US"/>
              <a:t>) is processed as:</a:t>
            </a:r>
            <a:endParaRPr/>
          </a:p>
          <a:p>
            <a:pPr indent="-342900" lvl="0" marL="342900" rtl="0" algn="l">
              <a:spcBef>
                <a:spcPts val="496"/>
              </a:spcBef>
              <a:spcAft>
                <a:spcPts val="0"/>
              </a:spcAft>
              <a:buClr>
                <a:schemeClr val="dk1"/>
              </a:buClr>
              <a:buSzPct val="100000"/>
              <a:buFont typeface="Arial"/>
              <a:buNone/>
            </a:pPr>
            <a:r>
              <a:rPr lang="en-US"/>
              <a:t>                      </a:t>
            </a:r>
            <a:r>
              <a:rPr b="1" lang="en-US"/>
              <a:t>if</a:t>
            </a:r>
            <a:r>
              <a:rPr lang="en-US"/>
              <a:t> </a:t>
            </a:r>
            <a:r>
              <a:rPr i="1" lang="en-US"/>
              <a:t>T</a:t>
            </a:r>
            <a:r>
              <a:rPr baseline="-25000" i="1" lang="en-US"/>
              <a:t>i</a:t>
            </a:r>
            <a:r>
              <a:rPr lang="en-US"/>
              <a:t> has a lock on </a:t>
            </a:r>
            <a:r>
              <a:rPr i="1" lang="en-US"/>
              <a:t>D</a:t>
            </a:r>
            <a:endParaRPr/>
          </a:p>
          <a:p>
            <a:pPr indent="-342900" lvl="0" marL="342900" rtl="0" algn="l">
              <a:spcBef>
                <a:spcPts val="496"/>
              </a:spcBef>
              <a:spcAft>
                <a:spcPts val="0"/>
              </a:spcAft>
              <a:buClr>
                <a:schemeClr val="dk1"/>
              </a:buClr>
              <a:buSzPct val="100000"/>
              <a:buFont typeface="Arial"/>
              <a:buNone/>
            </a:pPr>
            <a:r>
              <a:rPr lang="en-US"/>
              <a:t>                         </a:t>
            </a:r>
            <a:r>
              <a:rPr b="1" lang="en-US"/>
              <a:t>then</a:t>
            </a:r>
            <a:endParaRPr/>
          </a:p>
          <a:p>
            <a:pPr indent="-342900" lvl="0" marL="342900" rtl="0" algn="l">
              <a:spcBef>
                <a:spcPts val="496"/>
              </a:spcBef>
              <a:spcAft>
                <a:spcPts val="0"/>
              </a:spcAft>
              <a:buClr>
                <a:schemeClr val="dk1"/>
              </a:buClr>
              <a:buSzPct val="100000"/>
              <a:buFont typeface="Arial"/>
              <a:buNone/>
            </a:pPr>
            <a:r>
              <a:rPr lang="en-US"/>
              <a:t>                                read(</a:t>
            </a:r>
            <a:r>
              <a:rPr i="1" lang="en-US"/>
              <a:t>D</a:t>
            </a:r>
            <a:r>
              <a:rPr lang="en-US"/>
              <a:t>) </a:t>
            </a:r>
            <a:endParaRPr/>
          </a:p>
          <a:p>
            <a:pPr indent="-342900" lvl="0" marL="342900" rtl="0" algn="l">
              <a:lnSpc>
                <a:spcPct val="80000"/>
              </a:lnSpc>
              <a:spcBef>
                <a:spcPts val="496"/>
              </a:spcBef>
              <a:spcAft>
                <a:spcPts val="0"/>
              </a:spcAft>
              <a:buClr>
                <a:schemeClr val="dk1"/>
              </a:buClr>
              <a:buSzPct val="100000"/>
              <a:buFont typeface="Arial"/>
              <a:buNone/>
            </a:pPr>
            <a:r>
              <a:rPr b="1" lang="en-US"/>
              <a:t>                         else begin</a:t>
            </a:r>
            <a:r>
              <a:rPr lang="en-US"/>
              <a:t> </a:t>
            </a:r>
            <a:endParaRPr/>
          </a:p>
          <a:p>
            <a:pPr indent="-342900" lvl="0" marL="342900" rtl="0" algn="l">
              <a:spcBef>
                <a:spcPts val="496"/>
              </a:spcBef>
              <a:spcAft>
                <a:spcPts val="0"/>
              </a:spcAft>
              <a:buClr>
                <a:schemeClr val="dk1"/>
              </a:buClr>
              <a:buSzPct val="100000"/>
              <a:buFont typeface="Arial"/>
              <a:buNone/>
            </a:pPr>
            <a:r>
              <a:rPr lang="en-US"/>
              <a:t>                                   if necessary wait until no other  </a:t>
            </a:r>
            <a:endParaRPr/>
          </a:p>
          <a:p>
            <a:pPr indent="-342900" lvl="0" marL="342900" rtl="0" algn="l">
              <a:lnSpc>
                <a:spcPct val="80000"/>
              </a:lnSpc>
              <a:spcBef>
                <a:spcPts val="496"/>
              </a:spcBef>
              <a:spcAft>
                <a:spcPts val="0"/>
              </a:spcAft>
              <a:buClr>
                <a:schemeClr val="dk1"/>
              </a:buClr>
              <a:buSzPct val="100000"/>
              <a:buFont typeface="Arial"/>
              <a:buNone/>
            </a:pPr>
            <a:r>
              <a:rPr lang="en-US"/>
              <a:t>                                       transaction has a </a:t>
            </a:r>
            <a:r>
              <a:rPr b="1" lang="en-US"/>
              <a:t>lock-X</a:t>
            </a:r>
            <a:r>
              <a:rPr lang="en-US"/>
              <a:t> on </a:t>
            </a:r>
            <a:r>
              <a:rPr i="1" lang="en-US"/>
              <a:t>D</a:t>
            </a:r>
            <a:endParaRPr/>
          </a:p>
          <a:p>
            <a:pPr indent="-342900" lvl="0" marL="342900" rtl="0" algn="l">
              <a:lnSpc>
                <a:spcPct val="90000"/>
              </a:lnSpc>
              <a:spcBef>
                <a:spcPts val="496"/>
              </a:spcBef>
              <a:spcAft>
                <a:spcPts val="0"/>
              </a:spcAft>
              <a:buClr>
                <a:schemeClr val="dk1"/>
              </a:buClr>
              <a:buSzPct val="100000"/>
              <a:buFont typeface="Arial"/>
              <a:buNone/>
            </a:pPr>
            <a:r>
              <a:rPr lang="en-US"/>
              <a:t>                                   grant </a:t>
            </a:r>
            <a:r>
              <a:rPr i="1" lang="en-US"/>
              <a:t>T</a:t>
            </a:r>
            <a:r>
              <a:rPr baseline="-25000" i="1" lang="en-US"/>
              <a:t>i</a:t>
            </a:r>
            <a:r>
              <a:rPr lang="en-US"/>
              <a:t> a </a:t>
            </a:r>
            <a:r>
              <a:rPr b="1" lang="en-US"/>
              <a:t> lock-S</a:t>
            </a:r>
            <a:r>
              <a:rPr lang="en-US"/>
              <a:t> on </a:t>
            </a:r>
            <a:r>
              <a:rPr i="1" lang="en-US"/>
              <a:t>D</a:t>
            </a:r>
            <a:r>
              <a:rPr lang="en-US"/>
              <a:t>;</a:t>
            </a:r>
            <a:endParaRPr/>
          </a:p>
          <a:p>
            <a:pPr indent="-342900" lvl="0" marL="342900" rtl="0" algn="l">
              <a:spcBef>
                <a:spcPts val="496"/>
              </a:spcBef>
              <a:spcAft>
                <a:spcPts val="0"/>
              </a:spcAft>
              <a:buClr>
                <a:schemeClr val="dk1"/>
              </a:buClr>
              <a:buSzPct val="100000"/>
              <a:buFont typeface="Arial"/>
              <a:buNone/>
            </a:pPr>
            <a:r>
              <a:rPr lang="en-US"/>
              <a:t>                                   read(</a:t>
            </a:r>
            <a:r>
              <a:rPr i="1" lang="en-US"/>
              <a:t>D</a:t>
            </a:r>
            <a:r>
              <a:rPr lang="en-US"/>
              <a:t>)</a:t>
            </a:r>
            <a:endParaRPr/>
          </a:p>
          <a:p>
            <a:pPr indent="-342900" lvl="0" marL="342900" rtl="0" algn="l">
              <a:lnSpc>
                <a:spcPct val="70000"/>
              </a:lnSpc>
              <a:spcBef>
                <a:spcPts val="496"/>
              </a:spcBef>
              <a:spcAft>
                <a:spcPts val="0"/>
              </a:spcAft>
              <a:buClr>
                <a:schemeClr val="dk1"/>
              </a:buClr>
              <a:buSzPct val="100000"/>
              <a:buFont typeface="Arial"/>
              <a:buNone/>
            </a:pPr>
            <a:r>
              <a:rPr b="1" lang="en-US"/>
              <a:t>                                end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Automatic Acquisition of Locks (Cont.)</a:t>
            </a:r>
            <a:endParaRPr/>
          </a:p>
        </p:txBody>
      </p:sp>
      <p:sp>
        <p:nvSpPr>
          <p:cNvPr id="353" name="Google Shape;353;p37"/>
          <p:cNvSpPr txBox="1"/>
          <p:nvPr>
            <p:ph idx="4294967295" type="body"/>
          </p:nvPr>
        </p:nvSpPr>
        <p:spPr>
          <a:xfrm>
            <a:off x="1038225" y="1079500"/>
            <a:ext cx="7848600" cy="4876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write</a:t>
            </a:r>
            <a:r>
              <a:rPr i="1" lang="en-US"/>
              <a:t>(D)</a:t>
            </a:r>
            <a:r>
              <a:rPr lang="en-US"/>
              <a:t> is processed as:</a:t>
            </a:r>
            <a:endParaRPr/>
          </a:p>
          <a:p>
            <a:pPr indent="-342900" lvl="0" marL="342900" rtl="0" algn="l">
              <a:spcBef>
                <a:spcPts val="544"/>
              </a:spcBef>
              <a:spcAft>
                <a:spcPts val="0"/>
              </a:spcAft>
              <a:buClr>
                <a:schemeClr val="dk1"/>
              </a:buClr>
              <a:buSzPct val="100000"/>
              <a:buFont typeface="Arial"/>
              <a:buNone/>
            </a:pPr>
            <a:r>
              <a:rPr lang="en-US"/>
              <a:t>     </a:t>
            </a:r>
            <a:r>
              <a:rPr b="1" lang="en-US"/>
              <a:t>if </a:t>
            </a:r>
            <a:r>
              <a:rPr i="1" lang="en-US"/>
              <a:t>T</a:t>
            </a:r>
            <a:r>
              <a:rPr baseline="-25000" i="1" lang="en-US"/>
              <a:t>i</a:t>
            </a:r>
            <a:r>
              <a:rPr lang="en-US"/>
              <a:t> has a  </a:t>
            </a:r>
            <a:r>
              <a:rPr b="1" lang="en-US"/>
              <a:t>lock-X</a:t>
            </a:r>
            <a:r>
              <a:rPr lang="en-US"/>
              <a:t> on </a:t>
            </a:r>
            <a:r>
              <a:rPr i="1" lang="en-US"/>
              <a:t>D</a:t>
            </a:r>
            <a:r>
              <a:rPr lang="en-US"/>
              <a:t> </a:t>
            </a:r>
            <a:endParaRPr/>
          </a:p>
          <a:p>
            <a:pPr indent="-342900" lvl="0" marL="342900" rtl="0" algn="l">
              <a:lnSpc>
                <a:spcPct val="70000"/>
              </a:lnSpc>
              <a:spcBef>
                <a:spcPts val="544"/>
              </a:spcBef>
              <a:spcAft>
                <a:spcPts val="0"/>
              </a:spcAft>
              <a:buClr>
                <a:schemeClr val="dk1"/>
              </a:buClr>
              <a:buSzPct val="100000"/>
              <a:buFont typeface="Arial"/>
              <a:buNone/>
            </a:pPr>
            <a:r>
              <a:rPr b="1" lang="en-US"/>
              <a:t>        then</a:t>
            </a:r>
            <a:r>
              <a:rPr lang="en-US"/>
              <a:t> </a:t>
            </a:r>
            <a:endParaRPr/>
          </a:p>
          <a:p>
            <a:pPr indent="-342900" lvl="0" marL="342900" rtl="0" algn="l">
              <a:lnSpc>
                <a:spcPct val="60000"/>
              </a:lnSpc>
              <a:spcBef>
                <a:spcPts val="544"/>
              </a:spcBef>
              <a:spcAft>
                <a:spcPts val="0"/>
              </a:spcAft>
              <a:buClr>
                <a:schemeClr val="dk1"/>
              </a:buClr>
              <a:buSzPct val="100000"/>
              <a:buFont typeface="Arial"/>
              <a:buNone/>
            </a:pPr>
            <a:r>
              <a:rPr lang="en-US"/>
              <a:t>          write(</a:t>
            </a:r>
            <a:r>
              <a:rPr i="1" lang="en-US"/>
              <a:t>D</a:t>
            </a:r>
            <a:r>
              <a:rPr lang="en-US"/>
              <a:t>)</a:t>
            </a:r>
            <a:endParaRPr/>
          </a:p>
          <a:p>
            <a:pPr indent="-342900" lvl="0" marL="342900" rtl="0" algn="l">
              <a:lnSpc>
                <a:spcPct val="70000"/>
              </a:lnSpc>
              <a:spcBef>
                <a:spcPts val="544"/>
              </a:spcBef>
              <a:spcAft>
                <a:spcPts val="0"/>
              </a:spcAft>
              <a:buClr>
                <a:schemeClr val="dk1"/>
              </a:buClr>
              <a:buSzPct val="100000"/>
              <a:buFont typeface="Arial"/>
              <a:buNone/>
            </a:pPr>
            <a:r>
              <a:rPr lang="en-US"/>
              <a:t>       </a:t>
            </a:r>
            <a:r>
              <a:rPr b="1" lang="en-US"/>
              <a:t>else begin</a:t>
            </a:r>
            <a:endParaRPr/>
          </a:p>
          <a:p>
            <a:pPr indent="-342900" lvl="0" marL="342900" rtl="0" algn="l">
              <a:lnSpc>
                <a:spcPct val="80000"/>
              </a:lnSpc>
              <a:spcBef>
                <a:spcPts val="544"/>
              </a:spcBef>
              <a:spcAft>
                <a:spcPts val="0"/>
              </a:spcAft>
              <a:buClr>
                <a:schemeClr val="dk1"/>
              </a:buClr>
              <a:buSzPct val="100000"/>
              <a:buFont typeface="Arial"/>
              <a:buNone/>
            </a:pPr>
            <a:r>
              <a:rPr lang="en-US"/>
              <a:t>            if necessary wait until no other transaction has any lock on </a:t>
            </a:r>
            <a:r>
              <a:rPr i="1" lang="en-US"/>
              <a:t>D</a:t>
            </a:r>
            <a:r>
              <a:rPr lang="en-US"/>
              <a:t>,</a:t>
            </a:r>
            <a:endParaRPr/>
          </a:p>
          <a:p>
            <a:pPr indent="-342900" lvl="0" marL="342900" rtl="0" algn="l">
              <a:lnSpc>
                <a:spcPct val="80000"/>
              </a:lnSpc>
              <a:spcBef>
                <a:spcPts val="544"/>
              </a:spcBef>
              <a:spcAft>
                <a:spcPts val="0"/>
              </a:spcAft>
              <a:buClr>
                <a:schemeClr val="dk1"/>
              </a:buClr>
              <a:buSzPct val="100000"/>
              <a:buFont typeface="Arial"/>
              <a:buNone/>
            </a:pPr>
            <a:r>
              <a:rPr lang="en-US"/>
              <a:t>            if </a:t>
            </a:r>
            <a:r>
              <a:rPr i="1" lang="en-US"/>
              <a:t>T</a:t>
            </a:r>
            <a:r>
              <a:rPr baseline="-25000" i="1" lang="en-US"/>
              <a:t>i</a:t>
            </a:r>
            <a:r>
              <a:rPr lang="en-US"/>
              <a:t> has a </a:t>
            </a:r>
            <a:r>
              <a:rPr b="1" lang="en-US"/>
              <a:t>lock-S</a:t>
            </a:r>
            <a:r>
              <a:rPr lang="en-US"/>
              <a:t> on </a:t>
            </a:r>
            <a:r>
              <a:rPr i="1" lang="en-US"/>
              <a:t>D</a:t>
            </a:r>
            <a:endParaRPr/>
          </a:p>
          <a:p>
            <a:pPr indent="-342900" lvl="0" marL="342900" rtl="0" algn="l">
              <a:lnSpc>
                <a:spcPct val="70000"/>
              </a:lnSpc>
              <a:spcBef>
                <a:spcPts val="544"/>
              </a:spcBef>
              <a:spcAft>
                <a:spcPts val="0"/>
              </a:spcAft>
              <a:buClr>
                <a:schemeClr val="dk1"/>
              </a:buClr>
              <a:buSzPct val="100000"/>
              <a:buFont typeface="Arial"/>
              <a:buNone/>
            </a:pPr>
            <a:r>
              <a:rPr b="1" lang="en-US"/>
              <a:t>                 then</a:t>
            </a:r>
            <a:endParaRPr/>
          </a:p>
          <a:p>
            <a:pPr indent="-342900" lvl="0" marL="342900" rtl="0" algn="l">
              <a:lnSpc>
                <a:spcPct val="70000"/>
              </a:lnSpc>
              <a:spcBef>
                <a:spcPts val="544"/>
              </a:spcBef>
              <a:spcAft>
                <a:spcPts val="0"/>
              </a:spcAft>
              <a:buClr>
                <a:schemeClr val="dk1"/>
              </a:buClr>
              <a:buSzPct val="100000"/>
              <a:buFont typeface="Arial"/>
              <a:buNone/>
            </a:pPr>
            <a:r>
              <a:rPr b="1" lang="en-US"/>
              <a:t>                    upgrade</a:t>
            </a:r>
            <a:r>
              <a:rPr lang="en-US"/>
              <a:t> lock on </a:t>
            </a:r>
            <a:r>
              <a:rPr i="1" lang="en-US"/>
              <a:t>D</a:t>
            </a:r>
            <a:r>
              <a:rPr lang="en-US"/>
              <a:t>  to </a:t>
            </a:r>
            <a:r>
              <a:rPr b="1" lang="en-US"/>
              <a:t>lock-X</a:t>
            </a:r>
            <a:endParaRPr/>
          </a:p>
          <a:p>
            <a:pPr indent="-342900" lvl="0" marL="342900" rtl="0" algn="l">
              <a:lnSpc>
                <a:spcPct val="70000"/>
              </a:lnSpc>
              <a:spcBef>
                <a:spcPts val="544"/>
              </a:spcBef>
              <a:spcAft>
                <a:spcPts val="0"/>
              </a:spcAft>
              <a:buClr>
                <a:schemeClr val="dk1"/>
              </a:buClr>
              <a:buSzPct val="100000"/>
              <a:buFont typeface="Arial"/>
              <a:buNone/>
            </a:pPr>
            <a:r>
              <a:rPr b="1" lang="en-US"/>
              <a:t>                else</a:t>
            </a:r>
            <a:endParaRPr/>
          </a:p>
          <a:p>
            <a:pPr indent="-342900" lvl="0" marL="342900" rtl="0" algn="l">
              <a:lnSpc>
                <a:spcPct val="70000"/>
              </a:lnSpc>
              <a:spcBef>
                <a:spcPts val="544"/>
              </a:spcBef>
              <a:spcAft>
                <a:spcPts val="0"/>
              </a:spcAft>
              <a:buClr>
                <a:schemeClr val="dk1"/>
              </a:buClr>
              <a:buSzPct val="100000"/>
              <a:buFont typeface="Arial"/>
              <a:buNone/>
            </a:pPr>
            <a:r>
              <a:rPr lang="en-US"/>
              <a:t>                    grant </a:t>
            </a:r>
            <a:r>
              <a:rPr i="1" lang="en-US"/>
              <a:t>T</a:t>
            </a:r>
            <a:r>
              <a:rPr baseline="-25000" i="1" lang="en-US"/>
              <a:t>i</a:t>
            </a:r>
            <a:r>
              <a:rPr lang="en-US"/>
              <a:t> a </a:t>
            </a:r>
            <a:r>
              <a:rPr b="1" lang="en-US"/>
              <a:t>lock-X</a:t>
            </a:r>
            <a:r>
              <a:rPr lang="en-US"/>
              <a:t> on </a:t>
            </a:r>
            <a:r>
              <a:rPr i="1" lang="en-US"/>
              <a:t>D</a:t>
            </a:r>
            <a:endParaRPr/>
          </a:p>
          <a:p>
            <a:pPr indent="-342900" lvl="0" marL="342900" rtl="0" algn="l">
              <a:spcBef>
                <a:spcPts val="544"/>
              </a:spcBef>
              <a:spcAft>
                <a:spcPts val="0"/>
              </a:spcAft>
              <a:buClr>
                <a:schemeClr val="dk1"/>
              </a:buClr>
              <a:buSzPct val="100000"/>
              <a:buFont typeface="Arial"/>
              <a:buNone/>
            </a:pPr>
            <a:r>
              <a:rPr lang="en-US"/>
              <a:t>                write(</a:t>
            </a:r>
            <a:r>
              <a:rPr i="1" lang="en-US"/>
              <a:t>D</a:t>
            </a:r>
            <a:r>
              <a:rPr lang="en-US"/>
              <a:t>)</a:t>
            </a:r>
            <a:endParaRPr/>
          </a:p>
          <a:p>
            <a:pPr indent="-342900" lvl="0" marL="342900" rtl="0" algn="l">
              <a:lnSpc>
                <a:spcPct val="50000"/>
              </a:lnSpc>
              <a:spcBef>
                <a:spcPts val="544"/>
              </a:spcBef>
              <a:spcAft>
                <a:spcPts val="0"/>
              </a:spcAft>
              <a:buClr>
                <a:schemeClr val="dk1"/>
              </a:buClr>
              <a:buSzPct val="100000"/>
              <a:buFont typeface="Arial"/>
              <a:buNone/>
            </a:pPr>
            <a:r>
              <a:rPr b="1" lang="en-US"/>
              <a:t>         end</a:t>
            </a:r>
            <a:r>
              <a:rPr lang="en-US"/>
              <a:t>;</a:t>
            </a:r>
            <a:endParaRPr/>
          </a:p>
          <a:p>
            <a:pPr indent="-342900" lvl="0" marL="342900" rtl="0" algn="l">
              <a:spcBef>
                <a:spcPts val="544"/>
              </a:spcBef>
              <a:spcAft>
                <a:spcPts val="0"/>
              </a:spcAft>
              <a:buClr>
                <a:schemeClr val="dk1"/>
              </a:buClr>
              <a:buSzPct val="100000"/>
              <a:buChar char="•"/>
            </a:pPr>
            <a:r>
              <a:rPr lang="en-US"/>
              <a:t>All locks are released after commit or abort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457200" y="274638"/>
            <a:ext cx="8229600" cy="63690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200"/>
              <a:buFont typeface="Calibri"/>
              <a:buNone/>
            </a:pPr>
            <a:r>
              <a:rPr b="1" lang="en-US" sz="2200" u="sng"/>
              <a:t>Timestamp Ordering Protocol:</a:t>
            </a:r>
            <a:br>
              <a:rPr b="1" lang="en-US" sz="2200" u="sng"/>
            </a:br>
            <a:r>
              <a:rPr lang="en-US" sz="2200"/>
              <a:t>used to order the transactions based on their Timestamps.</a:t>
            </a:r>
            <a:br>
              <a:rPr lang="en-US" sz="2200"/>
            </a:br>
            <a:r>
              <a:rPr lang="en-US" sz="2200"/>
              <a:t> ascending order of the transaction creation.</a:t>
            </a:r>
            <a:br>
              <a:rPr lang="en-US" sz="2200"/>
            </a:br>
            <a:r>
              <a:rPr lang="en-US" sz="2200"/>
              <a:t>The priority of the older transaction is higher that's why it executes first. </a:t>
            </a:r>
            <a:br>
              <a:rPr lang="en-US" sz="2200"/>
            </a:br>
            <a:r>
              <a:rPr lang="en-US" sz="2200"/>
              <a:t>To determine the timestamp of the transaction, this protocol uses system time or logical counter.</a:t>
            </a:r>
            <a:br>
              <a:rPr lang="en-US" sz="2200"/>
            </a:br>
            <a:r>
              <a:rPr lang="en-US" sz="2200"/>
              <a:t>Timestamp based protocols start working as soon as a transaction is created.</a:t>
            </a:r>
            <a:br>
              <a:rPr lang="en-US" sz="2200"/>
            </a:br>
            <a:r>
              <a:rPr lang="en-US" sz="2200"/>
              <a:t>Let's assume there are two transactions T1 and T2. Suppose the transaction T1 has entered the system at 007 times and transaction T2 has entered the system at 009 times. T1 has the higher priority, so it executes first as it is entered the system first.</a:t>
            </a:r>
            <a:br>
              <a:rPr lang="en-US" sz="2200"/>
            </a:br>
            <a:r>
              <a:rPr lang="en-US" sz="2200"/>
              <a:t>The timestamp ordering protocol also maintains the timestamp of last 'read' and 'write' operation on a data.</a:t>
            </a:r>
            <a:br>
              <a:rPr lang="en-US" sz="2200"/>
            </a:br>
            <a:r>
              <a:rPr b="1" lang="en-US" sz="2200"/>
              <a:t>Basic Timestamp ordering protocol works as follows:</a:t>
            </a:r>
            <a:br>
              <a:rPr lang="en-US" sz="2200"/>
            </a:br>
            <a:endParaRPr sz="2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457200" y="274638"/>
            <a:ext cx="8229600" cy="63690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US" sz="2400"/>
              <a:t>1. Check the following condition whenever a transaction Ti issues a </a:t>
            </a:r>
            <a:r>
              <a:rPr b="1" lang="en-US" sz="2400"/>
              <a:t>Read (X)</a:t>
            </a:r>
            <a:r>
              <a:rPr lang="en-US" sz="2400"/>
              <a:t> operation:</a:t>
            </a:r>
            <a:br>
              <a:rPr lang="en-US" sz="2400"/>
            </a:br>
            <a:r>
              <a:rPr lang="en-US" sz="2400"/>
              <a:t>-&gt;If W_TS(X) &gt;TS(Ti) then the operation is rejected.</a:t>
            </a:r>
            <a:br>
              <a:rPr lang="en-US" sz="2400"/>
            </a:br>
            <a:r>
              <a:rPr lang="en-US" sz="2400"/>
              <a:t>-&gt;If W_TS(X) &lt;= TS(Ti) then the operation is executed.</a:t>
            </a:r>
            <a:br>
              <a:rPr lang="en-US" sz="2400"/>
            </a:br>
            <a:r>
              <a:rPr lang="en-US" sz="2400"/>
              <a:t>-&gt;Timestamps of all the data items are updated.</a:t>
            </a:r>
            <a:br>
              <a:rPr lang="en-US" sz="2400"/>
            </a:br>
            <a:r>
              <a:rPr lang="en-US" sz="2400"/>
              <a:t>2. Check the following condition whenever a transaction Ti issues a </a:t>
            </a:r>
            <a:r>
              <a:rPr b="1" lang="en-US" sz="2400"/>
              <a:t>Write(X)</a:t>
            </a:r>
            <a:r>
              <a:rPr lang="en-US" sz="2400"/>
              <a:t> operation:</a:t>
            </a:r>
            <a:br>
              <a:rPr lang="en-US" sz="2400"/>
            </a:br>
            <a:r>
              <a:rPr lang="en-US" sz="2400"/>
              <a:t>-&gt;If TS(Ti) &lt; R_TS(X) then the operation is rejected.</a:t>
            </a:r>
            <a:br>
              <a:rPr lang="en-US" sz="2400"/>
            </a:br>
            <a:r>
              <a:rPr lang="en-US" sz="2400"/>
              <a:t>-&gt;If TS(Ti) &lt; W_TS(X) then the operation is rejected and Ti is rolled back otherwise the operation is executed.</a:t>
            </a:r>
            <a:br>
              <a:rPr lang="en-US" sz="2400"/>
            </a:br>
            <a:r>
              <a:rPr b="1" lang="en-US" sz="2400"/>
              <a:t>Where,</a:t>
            </a:r>
            <a:br>
              <a:rPr lang="en-US" sz="2400"/>
            </a:br>
            <a:br>
              <a:rPr lang="en-US" sz="2400"/>
            </a:br>
            <a:r>
              <a:rPr b="1" lang="en-US" sz="2400"/>
              <a:t>TS(TI)</a:t>
            </a:r>
            <a:r>
              <a:rPr lang="en-US" sz="2400"/>
              <a:t> denotes the timestamp of the transaction Ti.</a:t>
            </a:r>
            <a:br>
              <a:rPr lang="en-US" sz="2400"/>
            </a:br>
            <a:r>
              <a:rPr b="1" lang="en-US" sz="2400"/>
              <a:t>R_TS(X)</a:t>
            </a:r>
            <a:r>
              <a:rPr lang="en-US" sz="2400"/>
              <a:t> denotes the Read time-stamp of data-item X.</a:t>
            </a:r>
            <a:br>
              <a:rPr lang="en-US" sz="2400"/>
            </a:br>
            <a:r>
              <a:rPr b="1" lang="en-US" sz="2400"/>
              <a:t>W_TS(X)</a:t>
            </a:r>
            <a:r>
              <a:rPr lang="en-US" sz="2400"/>
              <a:t> denotes the Write time-stamp of data-item X.</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768350" y="117475"/>
            <a:ext cx="837565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Required Properties of a Transaction (Cont.)</a:t>
            </a:r>
            <a:endParaRPr/>
          </a:p>
        </p:txBody>
      </p:sp>
      <p:sp>
        <p:nvSpPr>
          <p:cNvPr id="115" name="Google Shape;115;p4"/>
          <p:cNvSpPr txBox="1"/>
          <p:nvPr>
            <p:ph idx="1" type="body"/>
          </p:nvPr>
        </p:nvSpPr>
        <p:spPr>
          <a:xfrm>
            <a:off x="912813" y="1149350"/>
            <a:ext cx="7246937" cy="53625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99"/>
              </a:buClr>
              <a:buSzPts val="3200"/>
              <a:buChar char="•"/>
            </a:pPr>
            <a:r>
              <a:rPr b="1" lang="en-US">
                <a:solidFill>
                  <a:srgbClr val="000099"/>
                </a:solidFill>
              </a:rPr>
              <a:t>Consistency requirement</a:t>
            </a:r>
            <a:r>
              <a:rPr lang="en-US"/>
              <a:t> in above example:</a:t>
            </a:r>
            <a:endParaRPr/>
          </a:p>
          <a:p>
            <a:pPr indent="-285750" lvl="1" marL="742950" rtl="0" algn="l">
              <a:spcBef>
                <a:spcPts val="560"/>
              </a:spcBef>
              <a:spcAft>
                <a:spcPts val="0"/>
              </a:spcAft>
              <a:buClr>
                <a:schemeClr val="dk1"/>
              </a:buClr>
              <a:buSzPts val="2800"/>
              <a:buChar char="–"/>
            </a:pPr>
            <a:r>
              <a:rPr lang="en-US"/>
              <a:t> </a:t>
            </a:r>
            <a:r>
              <a:rPr lang="en-US" sz="1600"/>
              <a:t>The sum of A and B is unchanged by the execution of the transaction</a:t>
            </a:r>
            <a:endParaRPr/>
          </a:p>
          <a:p>
            <a:pPr indent="-342900" lvl="0" marL="342900" rtl="0" algn="l">
              <a:spcBef>
                <a:spcPts val="320"/>
              </a:spcBef>
              <a:spcAft>
                <a:spcPts val="0"/>
              </a:spcAft>
              <a:buClr>
                <a:schemeClr val="dk1"/>
              </a:buClr>
              <a:buSzPts val="1600"/>
              <a:buChar char="•"/>
            </a:pPr>
            <a:r>
              <a:rPr lang="en-US" sz="1600"/>
              <a:t>In general, consistency requirements include </a:t>
            </a:r>
            <a:endParaRPr/>
          </a:p>
          <a:p>
            <a:pPr indent="-228600" lvl="2" marL="1143000" rtl="0" algn="l">
              <a:spcBef>
                <a:spcPts val="320"/>
              </a:spcBef>
              <a:spcAft>
                <a:spcPts val="0"/>
              </a:spcAft>
              <a:buClr>
                <a:schemeClr val="dk1"/>
              </a:buClr>
              <a:buSzPts val="1600"/>
              <a:buChar char="•"/>
            </a:pPr>
            <a:r>
              <a:rPr lang="en-US" sz="1600"/>
              <a:t>Explicitly specified integrity constraints such as primary keys and foreign keys</a:t>
            </a:r>
            <a:endParaRPr/>
          </a:p>
          <a:p>
            <a:pPr indent="-228600" lvl="2" marL="1143000" rtl="0" algn="l">
              <a:spcBef>
                <a:spcPts val="320"/>
              </a:spcBef>
              <a:spcAft>
                <a:spcPts val="0"/>
              </a:spcAft>
              <a:buClr>
                <a:schemeClr val="dk1"/>
              </a:buClr>
              <a:buSzPts val="1600"/>
              <a:buChar char="•"/>
            </a:pPr>
            <a:r>
              <a:rPr lang="en-US" sz="1600"/>
              <a:t>Implicit integrity constraints</a:t>
            </a:r>
            <a:endParaRPr/>
          </a:p>
          <a:p>
            <a:pPr indent="-228600" lvl="3" marL="1600200" rtl="0" algn="l">
              <a:spcBef>
                <a:spcPts val="320"/>
              </a:spcBef>
              <a:spcAft>
                <a:spcPts val="0"/>
              </a:spcAft>
              <a:buClr>
                <a:schemeClr val="dk1"/>
              </a:buClr>
              <a:buSzPts val="1600"/>
              <a:buChar char="–"/>
            </a:pPr>
            <a:r>
              <a:rPr lang="en-US" sz="1600"/>
              <a:t>e.g., sum of balances of all accounts, minus sum of loan amounts must equal value of cash-in-hand</a:t>
            </a:r>
            <a:endParaRPr/>
          </a:p>
          <a:p>
            <a:pPr indent="-342900" lvl="0" marL="342900" rtl="0" algn="l">
              <a:spcBef>
                <a:spcPts val="320"/>
              </a:spcBef>
              <a:spcAft>
                <a:spcPts val="0"/>
              </a:spcAft>
              <a:buClr>
                <a:schemeClr val="dk1"/>
              </a:buClr>
              <a:buSzPts val="1600"/>
              <a:buChar char="•"/>
            </a:pPr>
            <a:r>
              <a:rPr lang="en-US" sz="1600"/>
              <a:t>A transaction, when starting to execute,  must see a consistent database.</a:t>
            </a:r>
            <a:endParaRPr/>
          </a:p>
          <a:p>
            <a:pPr indent="-342900" lvl="0" marL="342900" rtl="0" algn="l">
              <a:spcBef>
                <a:spcPts val="320"/>
              </a:spcBef>
              <a:spcAft>
                <a:spcPts val="0"/>
              </a:spcAft>
              <a:buClr>
                <a:schemeClr val="dk1"/>
              </a:buClr>
              <a:buSzPts val="1600"/>
              <a:buChar char="•"/>
            </a:pPr>
            <a:r>
              <a:rPr lang="en-US" sz="1600"/>
              <a:t>During transaction execution the database may be temporarily inconsistent.</a:t>
            </a:r>
            <a:endParaRPr/>
          </a:p>
          <a:p>
            <a:pPr indent="-342900" lvl="0" marL="342900" rtl="0" algn="l">
              <a:spcBef>
                <a:spcPts val="320"/>
              </a:spcBef>
              <a:spcAft>
                <a:spcPts val="0"/>
              </a:spcAft>
              <a:buClr>
                <a:schemeClr val="dk1"/>
              </a:buClr>
              <a:buSzPts val="1600"/>
              <a:buChar char="•"/>
            </a:pPr>
            <a:r>
              <a:rPr lang="en-US" sz="1600"/>
              <a:t>When the transaction completes successfully the database must be consistent</a:t>
            </a:r>
            <a:endParaRPr/>
          </a:p>
          <a:p>
            <a:pPr indent="-285750" lvl="1" marL="742950" rtl="0" algn="l">
              <a:spcBef>
                <a:spcPts val="320"/>
              </a:spcBef>
              <a:spcAft>
                <a:spcPts val="0"/>
              </a:spcAft>
              <a:buClr>
                <a:schemeClr val="dk1"/>
              </a:buClr>
              <a:buSzPts val="1600"/>
              <a:buChar char="–"/>
            </a:pPr>
            <a:r>
              <a:rPr lang="en-US" sz="1600"/>
              <a:t>Erroneous transaction logic can lead to inconsistency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457200" y="274638"/>
            <a:ext cx="8229600" cy="63690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US" sz="2400"/>
              <a:t>Advantages and Disadvantages of TO protocol:</a:t>
            </a:r>
            <a:br>
              <a:rPr lang="en-US" sz="2400"/>
            </a:br>
            <a:r>
              <a:rPr lang="en-US" sz="2400"/>
              <a:t>TO protocol ensures serializability since the precedence graph is as follows:</a:t>
            </a:r>
            <a:br>
              <a:rPr lang="en-US" sz="2400"/>
            </a:br>
            <a:endParaRPr sz="2400"/>
          </a:p>
        </p:txBody>
      </p:sp>
      <p:pic>
        <p:nvPicPr>
          <p:cNvPr descr="DBMS Timestamp Ordering Protocol" id="369" name="Google Shape;369;p40"/>
          <p:cNvPicPr preferRelativeResize="0"/>
          <p:nvPr/>
        </p:nvPicPr>
        <p:blipFill rotWithShape="1">
          <a:blip r:embed="rId3">
            <a:alphaModFix/>
          </a:blip>
          <a:srcRect b="0" l="0" r="0" t="0"/>
          <a:stretch/>
        </p:blipFill>
        <p:spPr>
          <a:xfrm>
            <a:off x="928662" y="4286256"/>
            <a:ext cx="4962525" cy="1828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457200" y="274638"/>
            <a:ext cx="8229600" cy="63690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US" sz="2400"/>
              <a:t>-&gt;TS protocol ensures freedom from deadlock that means no transaction ever waits.</a:t>
            </a:r>
            <a:br>
              <a:rPr lang="en-US" sz="2400"/>
            </a:br>
            <a:r>
              <a:rPr lang="en-US" sz="2400"/>
              <a:t>-&gt;But the schedule may not be recoverable and may not even be cascade- free.</a:t>
            </a:r>
            <a:br>
              <a:rPr lang="en-US" sz="2400"/>
            </a:b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br>
              <a:rPr lang="en-US" sz="2200"/>
            </a:br>
            <a:r>
              <a:rPr b="1" lang="en-US" sz="2200" u="sng"/>
              <a:t>Validation Based Protocol:</a:t>
            </a:r>
            <a:br>
              <a:rPr lang="en-US" sz="2200"/>
            </a:br>
            <a:r>
              <a:rPr lang="en-US" sz="2200"/>
              <a:t>Validation phase is also known as optimistic concurrency control technique. In the validation based protocol, the transaction is executed in the following three phases:</a:t>
            </a:r>
            <a:br>
              <a:rPr lang="en-US" sz="2200"/>
            </a:br>
            <a:r>
              <a:rPr b="1" lang="en-US" sz="2200"/>
              <a:t>Read phase:</a:t>
            </a:r>
            <a:r>
              <a:rPr lang="en-US" sz="2200"/>
              <a:t> In this phase, the transaction T is read and executed. It is used to read the value of various data items and stores them in temporary local variables. It can perform all the write operations on temporary variables without an update to the actual database.</a:t>
            </a:r>
            <a:br>
              <a:rPr lang="en-US" sz="2200"/>
            </a:br>
            <a:r>
              <a:rPr b="1" lang="en-US" sz="2200"/>
              <a:t>Validation phase:</a:t>
            </a:r>
            <a:r>
              <a:rPr lang="en-US" sz="2200"/>
              <a:t> In this phase, the temporary variable value will be validated against the actual data to see if it violates the serializability.</a:t>
            </a:r>
            <a:br>
              <a:rPr lang="en-US" sz="2200"/>
            </a:br>
            <a:r>
              <a:rPr b="1" lang="en-US" sz="2200"/>
              <a:t>Write phase:</a:t>
            </a:r>
            <a:r>
              <a:rPr lang="en-US" sz="2200"/>
              <a:t> If the validation of the transaction is validated, then the temporary results are written to the database or system otherwise the transaction is rolled back.</a:t>
            </a:r>
            <a:br>
              <a:rPr lang="en-US" sz="2200"/>
            </a:br>
            <a:r>
              <a:rPr lang="en-US" sz="2200"/>
              <a:t>Here each phase has the following different timestamps:</a:t>
            </a:r>
            <a:br>
              <a:rPr lang="en-US" sz="2200"/>
            </a:br>
            <a:r>
              <a:rPr b="1" lang="en-US" sz="2200"/>
              <a:t>Start(Ti):</a:t>
            </a:r>
            <a:r>
              <a:rPr lang="en-US" sz="2200"/>
              <a:t> It contains the time when Ti started its execution.</a:t>
            </a:r>
            <a:br>
              <a:rPr lang="en-US" sz="2200"/>
            </a:br>
            <a:r>
              <a:rPr b="1" lang="en-US" sz="2200"/>
              <a:t>Validation (T</a:t>
            </a:r>
            <a:r>
              <a:rPr b="1" baseline="-25000" lang="en-US" sz="2200"/>
              <a:t>i</a:t>
            </a:r>
            <a:r>
              <a:rPr b="1" lang="en-US" sz="2200"/>
              <a:t>):</a:t>
            </a:r>
            <a:r>
              <a:rPr lang="en-US" sz="2200"/>
              <a:t> It contains the time when Ti finishes its read phase and starts its validation phase</a:t>
            </a:r>
            <a:r>
              <a:rPr lang="en-US"/>
              <a:t>.</a:t>
            </a:r>
            <a:br>
              <a:rPr lang="en-US"/>
            </a:br>
            <a:r>
              <a:rPr b="1" lang="en-US" sz="2200"/>
              <a:t> Finish(Ti):</a:t>
            </a:r>
            <a:r>
              <a:rPr lang="en-US" sz="2200"/>
              <a:t> It contains the time when Ti finishes its write phase. </a:t>
            </a:r>
            <a:br>
              <a:rPr lang="en-US"/>
            </a:b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b="1" lang="en-US" sz="2000"/>
            </a:br>
            <a:br>
              <a:rPr b="1" lang="en-US" sz="2000"/>
            </a:br>
            <a:br>
              <a:rPr b="1" lang="en-US" sz="2000"/>
            </a:br>
            <a:br>
              <a:rPr b="1" lang="en-US" sz="2000"/>
            </a:br>
            <a:br>
              <a:rPr b="1" lang="en-US" sz="2000"/>
            </a:br>
            <a:br>
              <a:rPr b="1" lang="en-US" sz="2000"/>
            </a:br>
            <a:br>
              <a:rPr b="1" lang="en-US" sz="2000"/>
            </a:br>
            <a:br>
              <a:rPr b="1" lang="en-US" sz="2000"/>
            </a:br>
            <a:br>
              <a:rPr b="1" lang="en-US" sz="2000"/>
            </a:br>
            <a:br>
              <a:rPr b="1" lang="en-US" sz="2000"/>
            </a:br>
            <a:br>
              <a:rPr b="1" lang="en-US" sz="2000"/>
            </a:br>
            <a:br>
              <a:rPr b="1" lang="en-US" sz="2000"/>
            </a:br>
            <a:br>
              <a:rPr b="1" lang="en-US" sz="2000"/>
            </a:br>
            <a:br>
              <a:rPr lang="en-US" sz="2000"/>
            </a:br>
            <a:r>
              <a:rPr lang="en-US" sz="2000"/>
              <a:t>This protocol is used to determine the time stamp for the transaction for serialization using the time stamp of the validation phase, as it is the actual phase which determines if the transaction will commit or rollback.</a:t>
            </a:r>
            <a:br>
              <a:rPr lang="en-US" sz="2000"/>
            </a:br>
            <a:r>
              <a:rPr lang="en-US" sz="2000"/>
              <a:t>Hence TS(T) = validation(T).</a:t>
            </a:r>
            <a:br>
              <a:rPr lang="en-US" sz="2000"/>
            </a:br>
            <a:br>
              <a:rPr lang="en-US" sz="2000"/>
            </a:br>
            <a:r>
              <a:rPr lang="en-US" sz="2000"/>
              <a:t>The serializability is determined during the validation process. It can't be decided in advance.</a:t>
            </a:r>
            <a:br>
              <a:rPr lang="en-US" sz="2000"/>
            </a:br>
            <a:br>
              <a:rPr lang="en-US" sz="2000"/>
            </a:br>
            <a:r>
              <a:rPr lang="en-US" sz="2000"/>
              <a:t>While executing the transaction, it ensures a greater degree of concurrency and also less number of conflicts.</a:t>
            </a:r>
            <a:br>
              <a:rPr lang="en-US" sz="2000"/>
            </a:br>
            <a:br>
              <a:rPr lang="en-US" sz="2000"/>
            </a:br>
            <a:r>
              <a:rPr lang="en-US" sz="2000"/>
              <a:t>Thus it contains transactions which have less number of rollbacks.</a:t>
            </a:r>
            <a:br>
              <a:rPr lang="en-US" sz="2000"/>
            </a:br>
            <a:br>
              <a:rPr lang="en-US" sz="2000"/>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lang="en-US" sz="2200"/>
            </a:br>
            <a:br>
              <a:rPr lang="en-US" sz="2200"/>
            </a:br>
            <a:br>
              <a:rPr lang="en-US" sz="2200"/>
            </a:br>
            <a:br>
              <a:rPr lang="en-US" sz="2200"/>
            </a:br>
            <a:br>
              <a:rPr lang="en-US" sz="2200"/>
            </a:br>
            <a:br>
              <a:rPr lang="en-US" sz="2200"/>
            </a:br>
            <a:br>
              <a:rPr lang="en-US" sz="2200"/>
            </a:br>
            <a:br>
              <a:rPr lang="en-US" sz="2200"/>
            </a:br>
            <a:r>
              <a:rPr lang="en-US" sz="2000"/>
              <a:t> </a:t>
            </a: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b="1" lang="en-US" sz="2000" u="sng"/>
            </a:br>
            <a:r>
              <a:rPr b="1" lang="en-US" sz="2000" u="sng"/>
              <a:t>Thomas write Rule</a:t>
            </a:r>
            <a:br>
              <a:rPr b="1" lang="en-US" sz="2000" u="sng"/>
            </a:br>
            <a:r>
              <a:rPr b="1" lang="en-US" sz="2000" u="sng"/>
              <a:t>-&gt;</a:t>
            </a:r>
            <a:r>
              <a:rPr lang="en-US" sz="2000"/>
              <a:t>guarantee of serializability order for the protocol.</a:t>
            </a:r>
            <a:br>
              <a:rPr lang="en-US" sz="2000"/>
            </a:br>
            <a:r>
              <a:rPr lang="en-US" sz="2000"/>
              <a:t>-&gt; improves the Basic Timestamp Ordering Algorithm.</a:t>
            </a:r>
            <a:br>
              <a:rPr lang="en-US" sz="2000"/>
            </a:br>
            <a:br>
              <a:rPr lang="en-US" sz="2000"/>
            </a:br>
            <a:r>
              <a:rPr b="1" lang="en-US" sz="2000" u="sng"/>
              <a:t>The basic Thomas write rules are as follows:</a:t>
            </a:r>
            <a:br>
              <a:rPr lang="en-US" sz="2000"/>
            </a:br>
            <a:r>
              <a:rPr lang="en-US" sz="2000"/>
              <a:t>If TS(T) &lt; R_TS(X) then transaction T is aborted and rolled back, and operation is rejected.</a:t>
            </a:r>
            <a:br>
              <a:rPr lang="en-US" sz="2000"/>
            </a:br>
            <a:r>
              <a:rPr lang="en-US" sz="2000"/>
              <a:t>If TS(T) &lt; W_TS(X) then don't execute the W_item(X) operation of the transaction and continue processing.</a:t>
            </a:r>
            <a:br>
              <a:rPr lang="en-US" sz="2000"/>
            </a:br>
            <a:r>
              <a:rPr lang="en-US" sz="2000"/>
              <a:t>If neither condition 1 nor condition 2 occurs, then allowed to execute the WRITE operation by transaction Ti and set W_TS(X) to TS(T).</a:t>
            </a:r>
            <a:br>
              <a:rPr lang="en-US" sz="2000"/>
            </a:br>
            <a:r>
              <a:rPr lang="en-US" sz="2000"/>
              <a:t>If we use the Thomas write rule then some serializable schedule can be permitted that does not conflict serializable as illustrate by the schedule in a given figure:</a:t>
            </a:r>
            <a:br>
              <a:rPr lang="en-US" sz="2000"/>
            </a:br>
            <a:br>
              <a:rPr lang="en-US" sz="2200"/>
            </a:br>
            <a:br>
              <a:rPr lang="en-US" sz="2200"/>
            </a:br>
            <a:br>
              <a:rPr lang="en-US" sz="2200"/>
            </a:br>
            <a:br>
              <a:rPr lang="en-US" sz="2200"/>
            </a:br>
            <a:br>
              <a:rPr lang="en-US" sz="2200"/>
            </a:br>
            <a:br>
              <a:rPr lang="en-US" sz="2200"/>
            </a:br>
            <a:br>
              <a:rPr lang="en-US" sz="2200"/>
            </a:br>
            <a:br>
              <a:rPr lang="en-US" sz="2200"/>
            </a:br>
            <a:br>
              <a:rPr lang="en-US"/>
            </a:br>
            <a:endParaRPr/>
          </a:p>
        </p:txBody>
      </p:sp>
      <p:pic>
        <p:nvPicPr>
          <p:cNvPr descr="DBMS Thomas write Rule" id="390" name="Google Shape;390;p44"/>
          <p:cNvPicPr preferRelativeResize="0"/>
          <p:nvPr/>
        </p:nvPicPr>
        <p:blipFill rotWithShape="1">
          <a:blip r:embed="rId3">
            <a:alphaModFix/>
          </a:blip>
          <a:srcRect b="0" l="0" r="0" t="0"/>
          <a:stretch/>
        </p:blipFill>
        <p:spPr>
          <a:xfrm>
            <a:off x="1643042" y="3929066"/>
            <a:ext cx="4643470" cy="2000254"/>
          </a:xfrm>
          <a:prstGeom prst="rect">
            <a:avLst/>
          </a:prstGeom>
          <a:noFill/>
          <a:ln>
            <a:noFill/>
          </a:ln>
        </p:spPr>
      </p:pic>
      <p:sp>
        <p:nvSpPr>
          <p:cNvPr id="391" name="Google Shape;391;p44"/>
          <p:cNvSpPr/>
          <p:nvPr/>
        </p:nvSpPr>
        <p:spPr>
          <a:xfrm>
            <a:off x="714348" y="5929330"/>
            <a:ext cx="8001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Figure:</a:t>
            </a:r>
            <a:r>
              <a:rPr b="0" i="0" lang="en-US" sz="1800" u="none" cap="none" strike="noStrike">
                <a:solidFill>
                  <a:schemeClr val="dk1"/>
                </a:solidFill>
                <a:latin typeface="Calibri"/>
                <a:ea typeface="Calibri"/>
                <a:cs typeface="Calibri"/>
                <a:sym typeface="Calibri"/>
              </a:rPr>
              <a:t> A Serializable Schedule that is not Conflict Serializable</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lang="en-US" sz="2200"/>
            </a:br>
            <a:br>
              <a:rPr lang="en-US" sz="2200"/>
            </a:br>
            <a:br>
              <a:rPr lang="en-US" sz="2200"/>
            </a:br>
            <a:br>
              <a:rPr lang="en-US" sz="2200"/>
            </a:br>
            <a:br>
              <a:rPr lang="en-US" sz="2200"/>
            </a:br>
            <a:br>
              <a:rPr lang="en-US" sz="2200"/>
            </a:br>
            <a:br>
              <a:rPr lang="en-US" sz="2200"/>
            </a:br>
            <a:br>
              <a:rPr lang="en-US" sz="2200"/>
            </a:br>
            <a:r>
              <a:rPr lang="en-US" sz="2000"/>
              <a:t> </a:t>
            </a: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r>
              <a:rPr lang="en-US" sz="1800"/>
              <a:t>In the above figure, T1's read and precedes T1's write of the same data item. This schedule does not conflict serializable.</a:t>
            </a:r>
            <a:br>
              <a:rPr lang="en-US" sz="1800"/>
            </a:br>
            <a:br>
              <a:rPr lang="en-US" sz="1800"/>
            </a:br>
            <a:r>
              <a:rPr lang="en-US" sz="1800"/>
              <a:t>Thomas write rule checks that T2's write is never seen by any transaction. If we delete the write operation in transaction T2, then conflict serializable schedule can be obtained which is shown in below figure.</a:t>
            </a:r>
            <a:br>
              <a:rPr lang="en-US" sz="1800"/>
            </a:br>
            <a:br>
              <a:rPr lang="en-US" sz="2200"/>
            </a:br>
            <a:br>
              <a:rPr lang="en-US" sz="2200"/>
            </a:br>
            <a:br>
              <a:rPr lang="en-US" sz="2200"/>
            </a:br>
            <a:br>
              <a:rPr lang="en-US" sz="2200"/>
            </a:br>
            <a:br>
              <a:rPr lang="en-US" sz="2200"/>
            </a:br>
            <a:br>
              <a:rPr lang="en-US" sz="2200"/>
            </a:br>
            <a:br>
              <a:rPr lang="en-US" sz="2200"/>
            </a:br>
            <a:br>
              <a:rPr lang="en-US" sz="2200"/>
            </a:br>
            <a:br>
              <a:rPr lang="en-US"/>
            </a:br>
            <a:endParaRPr/>
          </a:p>
        </p:txBody>
      </p:sp>
      <p:pic>
        <p:nvPicPr>
          <p:cNvPr descr="DBMS Thomas write Rule" id="397" name="Google Shape;397;p45"/>
          <p:cNvPicPr preferRelativeResize="0"/>
          <p:nvPr/>
        </p:nvPicPr>
        <p:blipFill rotWithShape="1">
          <a:blip r:embed="rId3">
            <a:alphaModFix/>
          </a:blip>
          <a:srcRect b="0" l="0" r="0" t="0"/>
          <a:stretch/>
        </p:blipFill>
        <p:spPr>
          <a:xfrm>
            <a:off x="2285984" y="3357562"/>
            <a:ext cx="5357850" cy="2214578"/>
          </a:xfrm>
          <a:prstGeom prst="rect">
            <a:avLst/>
          </a:prstGeom>
          <a:noFill/>
          <a:ln>
            <a:noFill/>
          </a:ln>
        </p:spPr>
      </p:pic>
      <p:sp>
        <p:nvSpPr>
          <p:cNvPr id="398" name="Google Shape;398;p45"/>
          <p:cNvSpPr/>
          <p:nvPr/>
        </p:nvSpPr>
        <p:spPr>
          <a:xfrm>
            <a:off x="357158" y="5786454"/>
            <a:ext cx="8072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a:t>
            </a:r>
            <a:r>
              <a:rPr lang="en-US" sz="1800">
                <a:solidFill>
                  <a:schemeClr val="dk1"/>
                </a:solidFill>
                <a:latin typeface="Calibri"/>
                <a:ea typeface="Calibri"/>
                <a:cs typeface="Calibri"/>
                <a:sym typeface="Calibri"/>
              </a:rPr>
              <a:t> A Conflict Serializable Schedule</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Multiple Granularity</a:t>
            </a:r>
            <a:endParaRPr/>
          </a:p>
        </p:txBody>
      </p:sp>
      <p:sp>
        <p:nvSpPr>
          <p:cNvPr id="406" name="Google Shape;406;p46"/>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Allow  data items to be of various sizes and define a hierarchy of data granularities, where the small granularities are nested within larger ones</a:t>
            </a:r>
            <a:endParaRPr/>
          </a:p>
          <a:p>
            <a:pPr indent="-342900" lvl="0" marL="342900" rtl="0" algn="l">
              <a:spcBef>
                <a:spcPts val="496"/>
              </a:spcBef>
              <a:spcAft>
                <a:spcPts val="0"/>
              </a:spcAft>
              <a:buClr>
                <a:schemeClr val="dk1"/>
              </a:buClr>
              <a:buSzPct val="100000"/>
              <a:buChar char="•"/>
            </a:pPr>
            <a:r>
              <a:rPr lang="en-US"/>
              <a:t>Can be represented graphically as a tree.</a:t>
            </a:r>
            <a:endParaRPr/>
          </a:p>
          <a:p>
            <a:pPr indent="-342900" lvl="0" marL="342900" rtl="0" algn="l">
              <a:spcBef>
                <a:spcPts val="496"/>
              </a:spcBef>
              <a:spcAft>
                <a:spcPts val="0"/>
              </a:spcAft>
              <a:buClr>
                <a:schemeClr val="dk1"/>
              </a:buClr>
              <a:buSzPct val="100000"/>
              <a:buChar char="•"/>
            </a:pPr>
            <a:r>
              <a:rPr lang="en-US"/>
              <a:t>When a transaction locks a node in the tree </a:t>
            </a:r>
            <a:r>
              <a:rPr i="1" lang="en-US"/>
              <a:t>explicitly</a:t>
            </a:r>
            <a:r>
              <a:rPr lang="en-US"/>
              <a:t>, it </a:t>
            </a:r>
            <a:r>
              <a:rPr i="1" lang="en-US"/>
              <a:t>implicitly</a:t>
            </a:r>
            <a:r>
              <a:rPr lang="en-US"/>
              <a:t> locks all the node's descendents in the same mode.</a:t>
            </a:r>
            <a:endParaRPr/>
          </a:p>
          <a:p>
            <a:pPr indent="-342900" lvl="0" marL="342900" rtl="0" algn="l">
              <a:spcBef>
                <a:spcPts val="496"/>
              </a:spcBef>
              <a:spcAft>
                <a:spcPts val="0"/>
              </a:spcAft>
              <a:buClr>
                <a:srgbClr val="000099"/>
              </a:buClr>
              <a:buSzPct val="100000"/>
              <a:buChar char="•"/>
            </a:pPr>
            <a:r>
              <a:rPr b="1" lang="en-US">
                <a:solidFill>
                  <a:srgbClr val="000099"/>
                </a:solidFill>
              </a:rPr>
              <a:t>Granularity</a:t>
            </a:r>
            <a:r>
              <a:rPr lang="en-US">
                <a:solidFill>
                  <a:srgbClr val="000099"/>
                </a:solidFill>
              </a:rPr>
              <a:t> </a:t>
            </a:r>
            <a:r>
              <a:rPr b="1" lang="en-US">
                <a:solidFill>
                  <a:srgbClr val="000099"/>
                </a:solidFill>
              </a:rPr>
              <a:t>of locking </a:t>
            </a:r>
            <a:r>
              <a:rPr lang="en-US"/>
              <a:t>(level in tree where locking is done):</a:t>
            </a:r>
            <a:endParaRPr/>
          </a:p>
          <a:p>
            <a:pPr indent="-285750" lvl="1" marL="742950" rtl="0" algn="l">
              <a:spcBef>
                <a:spcPts val="434"/>
              </a:spcBef>
              <a:spcAft>
                <a:spcPts val="0"/>
              </a:spcAft>
              <a:buClr>
                <a:srgbClr val="000099"/>
              </a:buClr>
              <a:buSzPct val="100000"/>
              <a:buChar char="–"/>
            </a:pPr>
            <a:r>
              <a:rPr lang="en-US">
                <a:solidFill>
                  <a:srgbClr val="000099"/>
                </a:solidFill>
              </a:rPr>
              <a:t>fine granularity </a:t>
            </a:r>
            <a:r>
              <a:rPr lang="en-US"/>
              <a:t>(lower in tree): high concurrency, high locking overhead</a:t>
            </a:r>
            <a:endParaRPr/>
          </a:p>
          <a:p>
            <a:pPr indent="-285750" lvl="1" marL="742950" rtl="0" algn="l">
              <a:spcBef>
                <a:spcPts val="434"/>
              </a:spcBef>
              <a:spcAft>
                <a:spcPts val="0"/>
              </a:spcAft>
              <a:buClr>
                <a:srgbClr val="000099"/>
              </a:buClr>
              <a:buSzPct val="100000"/>
              <a:buChar char="–"/>
            </a:pPr>
            <a:r>
              <a:rPr lang="en-US">
                <a:solidFill>
                  <a:srgbClr val="000099"/>
                </a:solidFill>
              </a:rPr>
              <a:t>coarse granularity  </a:t>
            </a:r>
            <a:r>
              <a:rPr lang="en-US"/>
              <a:t>(higher in tree): low locking overhead, low concurrency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Granularity Hierarchy</a:t>
            </a:r>
            <a:endParaRPr/>
          </a:p>
        </p:txBody>
      </p:sp>
      <p:sp>
        <p:nvSpPr>
          <p:cNvPr id="414" name="Google Shape;414;p47"/>
          <p:cNvSpPr txBox="1"/>
          <p:nvPr>
            <p:ph idx="4294967295" type="body"/>
          </p:nvPr>
        </p:nvSpPr>
        <p:spPr>
          <a:xfrm>
            <a:off x="801688" y="1443038"/>
            <a:ext cx="7848600" cy="4876800"/>
          </a:xfrm>
          <a:prstGeom prst="rect">
            <a:avLst/>
          </a:prstGeom>
          <a:noFill/>
          <a:ln>
            <a:noFill/>
          </a:ln>
        </p:spPr>
        <p:txBody>
          <a:bodyPr anchorCtr="0" anchor="t" bIns="45700" lIns="91425" spcFirstLastPara="1" rIns="91425" wrap="square" tIns="45700">
            <a:normAutofit fontScale="85000" lnSpcReduction="20000"/>
          </a:bodyPr>
          <a:lstStyle/>
          <a:p>
            <a:pPr indent="-170180" lvl="0" marL="342900" rtl="0" algn="l">
              <a:lnSpc>
                <a:spcPct val="90000"/>
              </a:lnSpc>
              <a:spcBef>
                <a:spcPts val="0"/>
              </a:spcBef>
              <a:spcAft>
                <a:spcPts val="0"/>
              </a:spcAft>
              <a:buClr>
                <a:schemeClr val="dk1"/>
              </a:buClr>
              <a:buSzPct val="100000"/>
              <a:buNone/>
            </a:pPr>
            <a:r>
              <a:t/>
            </a:r>
            <a:endParaRPr/>
          </a:p>
          <a:p>
            <a:pPr indent="-170180" lvl="0" marL="342900" rtl="0" algn="l">
              <a:lnSpc>
                <a:spcPct val="90000"/>
              </a:lnSpc>
              <a:spcBef>
                <a:spcPts val="544"/>
              </a:spcBef>
              <a:spcAft>
                <a:spcPts val="0"/>
              </a:spcAft>
              <a:buClr>
                <a:schemeClr val="dk1"/>
              </a:buClr>
              <a:buSzPct val="100000"/>
              <a:buNone/>
            </a:pPr>
            <a:r>
              <a:t/>
            </a:r>
            <a:endParaRPr/>
          </a:p>
          <a:p>
            <a:pPr indent="-170180" lvl="0" marL="342900" rtl="0" algn="l">
              <a:lnSpc>
                <a:spcPct val="90000"/>
              </a:lnSpc>
              <a:spcBef>
                <a:spcPts val="544"/>
              </a:spcBef>
              <a:spcAft>
                <a:spcPts val="0"/>
              </a:spcAft>
              <a:buClr>
                <a:schemeClr val="dk1"/>
              </a:buClr>
              <a:buSzPct val="100000"/>
              <a:buNone/>
            </a:pPr>
            <a:r>
              <a:t/>
            </a:r>
            <a:endParaRPr/>
          </a:p>
          <a:p>
            <a:pPr indent="-170180" lvl="0" marL="342900" rtl="0" algn="l">
              <a:lnSpc>
                <a:spcPct val="90000"/>
              </a:lnSpc>
              <a:spcBef>
                <a:spcPts val="544"/>
              </a:spcBef>
              <a:spcAft>
                <a:spcPts val="0"/>
              </a:spcAft>
              <a:buClr>
                <a:schemeClr val="dk1"/>
              </a:buClr>
              <a:buSzPct val="100000"/>
              <a:buNone/>
            </a:pPr>
            <a:r>
              <a:t/>
            </a:r>
            <a:endParaRPr/>
          </a:p>
          <a:p>
            <a:pPr indent="-170180" lvl="0" marL="342900" rtl="0" algn="l">
              <a:lnSpc>
                <a:spcPct val="90000"/>
              </a:lnSpc>
              <a:spcBef>
                <a:spcPts val="544"/>
              </a:spcBef>
              <a:spcAft>
                <a:spcPts val="0"/>
              </a:spcAft>
              <a:buClr>
                <a:schemeClr val="dk1"/>
              </a:buClr>
              <a:buSzPct val="100000"/>
              <a:buNone/>
            </a:pPr>
            <a:r>
              <a:t/>
            </a:r>
            <a:endParaRPr/>
          </a:p>
          <a:p>
            <a:pPr indent="-170180" lvl="0" marL="342900" rtl="0" algn="l">
              <a:lnSpc>
                <a:spcPct val="90000"/>
              </a:lnSpc>
              <a:spcBef>
                <a:spcPts val="544"/>
              </a:spcBef>
              <a:spcAft>
                <a:spcPts val="0"/>
              </a:spcAft>
              <a:buClr>
                <a:schemeClr val="dk1"/>
              </a:buClr>
              <a:buSzPct val="100000"/>
              <a:buNone/>
            </a:pPr>
            <a:r>
              <a:t/>
            </a:r>
            <a:endParaRPr/>
          </a:p>
          <a:p>
            <a:pPr indent="-170180" lvl="0" marL="342900" rtl="0" algn="l">
              <a:lnSpc>
                <a:spcPct val="90000"/>
              </a:lnSpc>
              <a:spcBef>
                <a:spcPts val="544"/>
              </a:spcBef>
              <a:spcAft>
                <a:spcPts val="0"/>
              </a:spcAft>
              <a:buClr>
                <a:schemeClr val="dk1"/>
              </a:buClr>
              <a:buSzPct val="100000"/>
              <a:buNone/>
            </a:pPr>
            <a:r>
              <a:t/>
            </a:r>
            <a:endParaRPr/>
          </a:p>
          <a:p>
            <a:pPr indent="-342900" lvl="0" marL="342900" rtl="0" algn="l">
              <a:lnSpc>
                <a:spcPct val="90000"/>
              </a:lnSpc>
              <a:spcBef>
                <a:spcPts val="544"/>
              </a:spcBef>
              <a:spcAft>
                <a:spcPts val="0"/>
              </a:spcAft>
              <a:buClr>
                <a:schemeClr val="dk1"/>
              </a:buClr>
              <a:buSzPct val="100000"/>
              <a:buFont typeface="Arial"/>
              <a:buNone/>
            </a:pPr>
            <a:r>
              <a:t/>
            </a:r>
            <a:endParaRPr/>
          </a:p>
          <a:p>
            <a:pPr indent="-342900" lvl="0" marL="342900" rtl="0" algn="l">
              <a:lnSpc>
                <a:spcPct val="90000"/>
              </a:lnSpc>
              <a:spcBef>
                <a:spcPts val="544"/>
              </a:spcBef>
              <a:spcAft>
                <a:spcPts val="0"/>
              </a:spcAft>
              <a:buClr>
                <a:schemeClr val="dk1"/>
              </a:buClr>
              <a:buSzPct val="100000"/>
              <a:buFont typeface="Arial"/>
              <a:buNone/>
            </a:pPr>
            <a:r>
              <a:rPr lang="en-US"/>
              <a:t>      The levels, starting from the coarsest (top) level are</a:t>
            </a:r>
            <a:endParaRPr/>
          </a:p>
          <a:p>
            <a:pPr indent="-285750" lvl="1" marL="742950" rtl="0" algn="l">
              <a:lnSpc>
                <a:spcPct val="90000"/>
              </a:lnSpc>
              <a:spcBef>
                <a:spcPts val="476"/>
              </a:spcBef>
              <a:spcAft>
                <a:spcPts val="0"/>
              </a:spcAft>
              <a:buClr>
                <a:schemeClr val="dk1"/>
              </a:buClr>
              <a:buSzPct val="100000"/>
              <a:buChar char="–"/>
            </a:pPr>
            <a:r>
              <a:rPr i="1" lang="en-US"/>
              <a:t>database</a:t>
            </a:r>
            <a:endParaRPr/>
          </a:p>
          <a:p>
            <a:pPr indent="-285750" lvl="1" marL="742950" rtl="0" algn="l">
              <a:lnSpc>
                <a:spcPct val="90000"/>
              </a:lnSpc>
              <a:spcBef>
                <a:spcPts val="476"/>
              </a:spcBef>
              <a:spcAft>
                <a:spcPts val="0"/>
              </a:spcAft>
              <a:buClr>
                <a:schemeClr val="dk1"/>
              </a:buClr>
              <a:buSzPct val="100000"/>
              <a:buChar char="–"/>
            </a:pPr>
            <a:r>
              <a:rPr i="1" lang="en-US"/>
              <a:t>area </a:t>
            </a:r>
            <a:endParaRPr/>
          </a:p>
          <a:p>
            <a:pPr indent="-285750" lvl="1" marL="742950" rtl="0" algn="l">
              <a:lnSpc>
                <a:spcPct val="90000"/>
              </a:lnSpc>
              <a:spcBef>
                <a:spcPts val="476"/>
              </a:spcBef>
              <a:spcAft>
                <a:spcPts val="0"/>
              </a:spcAft>
              <a:buClr>
                <a:schemeClr val="dk1"/>
              </a:buClr>
              <a:buSzPct val="100000"/>
              <a:buChar char="–"/>
            </a:pPr>
            <a:r>
              <a:rPr i="1" lang="en-US"/>
              <a:t>file</a:t>
            </a:r>
            <a:endParaRPr/>
          </a:p>
          <a:p>
            <a:pPr indent="-285750" lvl="1" marL="742950" rtl="0" algn="l">
              <a:lnSpc>
                <a:spcPct val="90000"/>
              </a:lnSpc>
              <a:spcBef>
                <a:spcPts val="476"/>
              </a:spcBef>
              <a:spcAft>
                <a:spcPts val="0"/>
              </a:spcAft>
              <a:buClr>
                <a:schemeClr val="dk1"/>
              </a:buClr>
              <a:buSzPct val="100000"/>
              <a:buChar char="–"/>
            </a:pPr>
            <a:r>
              <a:rPr i="1" lang="en-US"/>
              <a:t>record</a:t>
            </a:r>
            <a:r>
              <a:rPr lang="en-US"/>
              <a:t> </a:t>
            </a:r>
            <a:endParaRPr/>
          </a:p>
        </p:txBody>
      </p:sp>
      <p:pic>
        <p:nvPicPr>
          <p:cNvPr id="415" name="Google Shape;415;p47"/>
          <p:cNvPicPr preferRelativeResize="0"/>
          <p:nvPr/>
        </p:nvPicPr>
        <p:blipFill rotWithShape="1">
          <a:blip r:embed="rId3">
            <a:alphaModFix/>
          </a:blip>
          <a:srcRect b="0" l="0" r="0" t="0"/>
          <a:stretch/>
        </p:blipFill>
        <p:spPr>
          <a:xfrm>
            <a:off x="1603375" y="993775"/>
            <a:ext cx="6008688" cy="2755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Intention Lock Modes</a:t>
            </a:r>
            <a:endParaRPr/>
          </a:p>
        </p:txBody>
      </p:sp>
      <p:sp>
        <p:nvSpPr>
          <p:cNvPr id="423" name="Google Shape;423;p48"/>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In addition to S and X lock modes, there are three additional lock modes with multiple granularity:</a:t>
            </a:r>
            <a:endParaRPr/>
          </a:p>
          <a:p>
            <a:pPr indent="-285750" lvl="1" marL="742950" rtl="0" algn="l">
              <a:spcBef>
                <a:spcPts val="476"/>
              </a:spcBef>
              <a:spcAft>
                <a:spcPts val="0"/>
              </a:spcAft>
              <a:buClr>
                <a:schemeClr val="dk1"/>
              </a:buClr>
              <a:buSzPct val="100000"/>
              <a:buChar char="–"/>
            </a:pPr>
            <a:r>
              <a:rPr b="1" i="1" lang="en-US"/>
              <a:t>intention-shared</a:t>
            </a:r>
            <a:r>
              <a:rPr lang="en-US"/>
              <a:t> (IS): indicates explicit locking at a lower level of the tree but only with shared locks.</a:t>
            </a:r>
            <a:endParaRPr/>
          </a:p>
          <a:p>
            <a:pPr indent="-285750" lvl="1" marL="742950" rtl="0" algn="l">
              <a:spcBef>
                <a:spcPts val="476"/>
              </a:spcBef>
              <a:spcAft>
                <a:spcPts val="0"/>
              </a:spcAft>
              <a:buClr>
                <a:schemeClr val="dk1"/>
              </a:buClr>
              <a:buSzPct val="100000"/>
              <a:buChar char="–"/>
            </a:pPr>
            <a:r>
              <a:rPr b="1" i="1" lang="en-US"/>
              <a:t>intention</a:t>
            </a:r>
            <a:r>
              <a:rPr b="1" lang="en-US"/>
              <a:t>-</a:t>
            </a:r>
            <a:r>
              <a:rPr b="1" i="1" lang="en-US"/>
              <a:t>exclusive</a:t>
            </a:r>
            <a:r>
              <a:rPr lang="en-US"/>
              <a:t> (IX): indicates explicit locking at a lower level with exclusive or shared locks</a:t>
            </a:r>
            <a:endParaRPr/>
          </a:p>
          <a:p>
            <a:pPr indent="-285750" lvl="1" marL="742950" rtl="0" algn="l">
              <a:spcBef>
                <a:spcPts val="476"/>
              </a:spcBef>
              <a:spcAft>
                <a:spcPts val="0"/>
              </a:spcAft>
              <a:buClr>
                <a:schemeClr val="dk1"/>
              </a:buClr>
              <a:buSzPct val="100000"/>
              <a:buChar char="–"/>
            </a:pPr>
            <a:r>
              <a:rPr b="1" i="1" lang="en-US"/>
              <a:t>shared and intention</a:t>
            </a:r>
            <a:r>
              <a:rPr b="1" lang="en-US"/>
              <a:t>-</a:t>
            </a:r>
            <a:r>
              <a:rPr b="1" i="1" lang="en-US"/>
              <a:t>exclusive</a:t>
            </a:r>
            <a:r>
              <a:rPr lang="en-US"/>
              <a:t> (SIX): the subtree rooted by that node is locked explicitly in shared mode and explicit locking is being done at a lower level with exclusive-mode locks.</a:t>
            </a:r>
            <a:endParaRPr/>
          </a:p>
          <a:p>
            <a:pPr indent="-342900" lvl="0" marL="342900" rtl="0" algn="l">
              <a:spcBef>
                <a:spcPts val="544"/>
              </a:spcBef>
              <a:spcAft>
                <a:spcPts val="0"/>
              </a:spcAft>
              <a:buClr>
                <a:schemeClr val="dk1"/>
              </a:buClr>
              <a:buSzPct val="100000"/>
              <a:buChar char="•"/>
            </a:pPr>
            <a:r>
              <a:rPr lang="en-US"/>
              <a:t>intention locks allow a higher level node to be locked in S or X mode without having to check all descendent nodes.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768350" y="114300"/>
            <a:ext cx="8407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Compatibility Matrix with Intention Lock Modes</a:t>
            </a:r>
            <a:endParaRPr/>
          </a:p>
        </p:txBody>
      </p:sp>
      <p:sp>
        <p:nvSpPr>
          <p:cNvPr id="431" name="Google Shape;431;p49"/>
          <p:cNvSpPr txBox="1"/>
          <p:nvPr>
            <p:ph idx="4294967295" type="body"/>
          </p:nvPr>
        </p:nvSpPr>
        <p:spPr>
          <a:xfrm>
            <a:off x="825500" y="1244600"/>
            <a:ext cx="78486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compatibility matrix for all lock modes is: </a:t>
            </a:r>
            <a:endParaRPr/>
          </a:p>
        </p:txBody>
      </p:sp>
      <p:pic>
        <p:nvPicPr>
          <p:cNvPr id="432" name="Google Shape;432;p49"/>
          <p:cNvPicPr preferRelativeResize="0"/>
          <p:nvPr/>
        </p:nvPicPr>
        <p:blipFill rotWithShape="1">
          <a:blip r:embed="rId3">
            <a:alphaModFix/>
          </a:blip>
          <a:srcRect b="0" l="0" r="0" t="0"/>
          <a:stretch/>
        </p:blipFill>
        <p:spPr>
          <a:xfrm>
            <a:off x="1490663" y="2032000"/>
            <a:ext cx="6589712" cy="293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Required Properties of a Transaction (Cont.)</a:t>
            </a:r>
            <a:endParaRPr sz="2800"/>
          </a:p>
        </p:txBody>
      </p:sp>
      <p:sp>
        <p:nvSpPr>
          <p:cNvPr id="123" name="Google Shape;123;p5"/>
          <p:cNvSpPr txBox="1"/>
          <p:nvPr>
            <p:ph idx="1" type="body"/>
          </p:nvPr>
        </p:nvSpPr>
        <p:spPr>
          <a:xfrm>
            <a:off x="814388" y="1093788"/>
            <a:ext cx="7137400" cy="48847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99"/>
              </a:buClr>
              <a:buSzPts val="1600"/>
              <a:buChar char="•"/>
            </a:pPr>
            <a:r>
              <a:rPr b="1" lang="en-US" sz="1600">
                <a:solidFill>
                  <a:srgbClr val="000099"/>
                </a:solidFill>
              </a:rPr>
              <a:t>Isolation requirement</a:t>
            </a:r>
            <a:r>
              <a:rPr lang="en-US" sz="1600"/>
              <a:t> — if between steps 3 and 6 (of the fund transfer transaction) , another transaction </a:t>
            </a:r>
            <a:r>
              <a:rPr b="1" lang="en-US" sz="1600"/>
              <a:t>T2</a:t>
            </a:r>
            <a:r>
              <a:rPr lang="en-US" sz="1600"/>
              <a:t> is allowed to access the partially updated database, it will see an inconsistent database (the sum  </a:t>
            </a:r>
            <a:r>
              <a:rPr i="1" lang="en-US" sz="1600"/>
              <a:t>A + B</a:t>
            </a:r>
            <a:r>
              <a:rPr lang="en-US" sz="1600"/>
              <a:t> will be less than it should be).</a:t>
            </a:r>
            <a:br>
              <a:rPr lang="en-US" sz="1600"/>
            </a:br>
            <a:endParaRPr sz="1600"/>
          </a:p>
          <a:p>
            <a:pPr indent="-342900" lvl="0" marL="342900" rtl="0" algn="l">
              <a:spcBef>
                <a:spcPts val="320"/>
              </a:spcBef>
              <a:spcAft>
                <a:spcPts val="0"/>
              </a:spcAft>
              <a:buClr>
                <a:schemeClr val="dk1"/>
              </a:buClr>
              <a:buSzPts val="1600"/>
              <a:buFont typeface="Arial"/>
              <a:buNone/>
            </a:pPr>
            <a:r>
              <a:rPr lang="en-US" sz="1600"/>
              <a:t>               </a:t>
            </a:r>
            <a:r>
              <a:rPr b="1" lang="en-US" sz="1600"/>
              <a:t>T1                                        T2</a:t>
            </a:r>
            <a:endParaRPr/>
          </a:p>
          <a:p>
            <a:pPr indent="-285750" lvl="1" marL="742950" rtl="0" algn="l">
              <a:spcBef>
                <a:spcPts val="280"/>
              </a:spcBef>
              <a:spcAft>
                <a:spcPts val="0"/>
              </a:spcAft>
              <a:buClr>
                <a:schemeClr val="dk1"/>
              </a:buClr>
              <a:buSzPts val="1400"/>
              <a:buFont typeface="Arial"/>
              <a:buNone/>
            </a:pPr>
            <a:r>
              <a:rPr lang="en-US" sz="1400"/>
              <a:t>1.	</a:t>
            </a:r>
            <a:r>
              <a:rPr b="1" lang="en-US" sz="1400"/>
              <a:t>read</a:t>
            </a:r>
            <a:r>
              <a:rPr lang="en-US" sz="1400"/>
              <a:t>(</a:t>
            </a:r>
            <a:r>
              <a:rPr i="1" lang="en-US" sz="1400"/>
              <a:t>A</a:t>
            </a:r>
            <a:r>
              <a:rPr lang="en-US" sz="1400"/>
              <a:t>)</a:t>
            </a:r>
            <a:endParaRPr/>
          </a:p>
          <a:p>
            <a:pPr indent="-285750" lvl="1" marL="742950" rtl="0" algn="l">
              <a:spcBef>
                <a:spcPts val="280"/>
              </a:spcBef>
              <a:spcAft>
                <a:spcPts val="0"/>
              </a:spcAft>
              <a:buClr>
                <a:schemeClr val="dk1"/>
              </a:buClr>
              <a:buSzPts val="1400"/>
              <a:buFont typeface="Arial"/>
              <a:buNone/>
            </a:pPr>
            <a:r>
              <a:rPr lang="en-US" sz="1400"/>
              <a:t>2.	</a:t>
            </a:r>
            <a:r>
              <a:rPr i="1" lang="en-US" sz="1400"/>
              <a:t>A</a:t>
            </a:r>
            <a:r>
              <a:rPr lang="en-US" sz="1400"/>
              <a:t> := </a:t>
            </a:r>
            <a:r>
              <a:rPr i="1" lang="en-US" sz="1400"/>
              <a:t>A – </a:t>
            </a:r>
            <a:r>
              <a:rPr lang="en-US" sz="1400"/>
              <a:t>50</a:t>
            </a:r>
            <a:endParaRPr/>
          </a:p>
          <a:p>
            <a:pPr indent="-285750" lvl="1" marL="742950" rtl="0" algn="l">
              <a:spcBef>
                <a:spcPts val="280"/>
              </a:spcBef>
              <a:spcAft>
                <a:spcPts val="0"/>
              </a:spcAft>
              <a:buClr>
                <a:schemeClr val="dk1"/>
              </a:buClr>
              <a:buSzPts val="1400"/>
              <a:buFont typeface="Arial"/>
              <a:buNone/>
            </a:pPr>
            <a:r>
              <a:rPr lang="en-US" sz="1400"/>
              <a:t>3.	</a:t>
            </a:r>
            <a:r>
              <a:rPr b="1" lang="en-US" sz="1400"/>
              <a:t>write</a:t>
            </a:r>
            <a:r>
              <a:rPr lang="en-US" sz="1400"/>
              <a:t>(</a:t>
            </a:r>
            <a:r>
              <a:rPr i="1" lang="en-US" sz="1400"/>
              <a:t>A</a:t>
            </a:r>
            <a:r>
              <a:rPr lang="en-US" sz="1400"/>
              <a:t>)</a:t>
            </a:r>
            <a:br>
              <a:rPr lang="en-US" sz="1400"/>
            </a:br>
            <a:r>
              <a:rPr lang="en-US" sz="1400"/>
              <a:t>                                      read(A), read(B), print(A+B)</a:t>
            </a:r>
            <a:endParaRPr/>
          </a:p>
          <a:p>
            <a:pPr indent="-285750" lvl="1" marL="742950" rtl="0" algn="l">
              <a:spcBef>
                <a:spcPts val="280"/>
              </a:spcBef>
              <a:spcAft>
                <a:spcPts val="0"/>
              </a:spcAft>
              <a:buClr>
                <a:schemeClr val="dk1"/>
              </a:buClr>
              <a:buSzPts val="1400"/>
              <a:buFont typeface="Arial"/>
              <a:buNone/>
            </a:pPr>
            <a:r>
              <a:rPr lang="en-US" sz="1400"/>
              <a:t>4.	</a:t>
            </a:r>
            <a:r>
              <a:rPr b="1" lang="en-US" sz="1400"/>
              <a:t>read</a:t>
            </a:r>
            <a:r>
              <a:rPr lang="en-US" sz="1400"/>
              <a:t>(</a:t>
            </a:r>
            <a:r>
              <a:rPr i="1" lang="en-US" sz="1400"/>
              <a:t>B</a:t>
            </a:r>
            <a:r>
              <a:rPr lang="en-US" sz="1400"/>
              <a:t>)</a:t>
            </a:r>
            <a:endParaRPr/>
          </a:p>
          <a:p>
            <a:pPr indent="-285750" lvl="1" marL="742950" rtl="0" algn="l">
              <a:spcBef>
                <a:spcPts val="280"/>
              </a:spcBef>
              <a:spcAft>
                <a:spcPts val="0"/>
              </a:spcAft>
              <a:buClr>
                <a:schemeClr val="dk1"/>
              </a:buClr>
              <a:buSzPts val="1400"/>
              <a:buFont typeface="Arial"/>
              <a:buNone/>
            </a:pPr>
            <a:r>
              <a:rPr lang="en-US" sz="1400"/>
              <a:t>5.	</a:t>
            </a:r>
            <a:r>
              <a:rPr i="1" lang="en-US" sz="1400"/>
              <a:t>B</a:t>
            </a:r>
            <a:r>
              <a:rPr lang="en-US" sz="1400"/>
              <a:t> := </a:t>
            </a:r>
            <a:r>
              <a:rPr i="1" lang="en-US" sz="1400"/>
              <a:t>B + </a:t>
            </a:r>
            <a:r>
              <a:rPr lang="en-US" sz="1400"/>
              <a:t>50</a:t>
            </a:r>
            <a:endParaRPr/>
          </a:p>
          <a:p>
            <a:pPr indent="-285750" lvl="1" marL="742950" rtl="0" algn="l">
              <a:spcBef>
                <a:spcPts val="280"/>
              </a:spcBef>
              <a:spcAft>
                <a:spcPts val="0"/>
              </a:spcAft>
              <a:buClr>
                <a:schemeClr val="dk1"/>
              </a:buClr>
              <a:buSzPts val="1400"/>
              <a:buFont typeface="Arial"/>
              <a:buNone/>
            </a:pPr>
            <a:r>
              <a:rPr lang="en-US" sz="1400"/>
              <a:t>6.	</a:t>
            </a:r>
            <a:r>
              <a:rPr b="1" lang="en-US" sz="1400"/>
              <a:t>write</a:t>
            </a:r>
            <a:r>
              <a:rPr lang="en-US" sz="1400"/>
              <a:t>(</a:t>
            </a:r>
            <a:r>
              <a:rPr i="1" lang="en-US" sz="1400"/>
              <a:t>B</a:t>
            </a:r>
            <a:endParaRPr sz="1600"/>
          </a:p>
          <a:p>
            <a:pPr indent="-342900" lvl="0" marL="342900" rtl="0" algn="l">
              <a:spcBef>
                <a:spcPts val="320"/>
              </a:spcBef>
              <a:spcAft>
                <a:spcPts val="0"/>
              </a:spcAft>
              <a:buClr>
                <a:schemeClr val="dk1"/>
              </a:buClr>
              <a:buSzPts val="1600"/>
              <a:buChar char="•"/>
            </a:pPr>
            <a:r>
              <a:rPr lang="en-US" sz="1600"/>
              <a:t>Isolation can be ensured trivially by running transactions </a:t>
            </a:r>
            <a:r>
              <a:rPr b="1" lang="en-US" sz="1600">
                <a:solidFill>
                  <a:srgbClr val="000099"/>
                </a:solidFill>
              </a:rPr>
              <a:t>serially</a:t>
            </a:r>
            <a:endParaRPr/>
          </a:p>
          <a:p>
            <a:pPr indent="-285750" lvl="1" marL="742950" rtl="0" algn="l">
              <a:spcBef>
                <a:spcPts val="320"/>
              </a:spcBef>
              <a:spcAft>
                <a:spcPts val="0"/>
              </a:spcAft>
              <a:buClr>
                <a:schemeClr val="dk1"/>
              </a:buClr>
              <a:buSzPts val="1600"/>
              <a:buChar char="–"/>
            </a:pPr>
            <a:r>
              <a:rPr lang="en-US" sz="1600"/>
              <a:t> That is, one after the other.   </a:t>
            </a:r>
            <a:endParaRPr/>
          </a:p>
          <a:p>
            <a:pPr indent="-342900" lvl="0" marL="342900" rtl="0" algn="l">
              <a:spcBef>
                <a:spcPts val="320"/>
              </a:spcBef>
              <a:spcAft>
                <a:spcPts val="0"/>
              </a:spcAft>
              <a:buClr>
                <a:schemeClr val="dk1"/>
              </a:buClr>
              <a:buSzPts val="1600"/>
              <a:buChar char="•"/>
            </a:pPr>
            <a:r>
              <a:rPr lang="en-US" sz="1600"/>
              <a:t>However, executing multiple transactions concurrently has significant benefits, as we will see later.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Multiple Granularity Locking Scheme</a:t>
            </a:r>
            <a:endParaRPr/>
          </a:p>
        </p:txBody>
      </p:sp>
      <p:sp>
        <p:nvSpPr>
          <p:cNvPr id="440" name="Google Shape;440;p50"/>
          <p:cNvSpPr txBox="1"/>
          <p:nvPr>
            <p:ph idx="4294967295" type="body"/>
          </p:nvPr>
        </p:nvSpPr>
        <p:spPr>
          <a:xfrm>
            <a:off x="825500" y="1079500"/>
            <a:ext cx="8013700" cy="50577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90000"/>
              </a:lnSpc>
              <a:spcBef>
                <a:spcPts val="0"/>
              </a:spcBef>
              <a:spcAft>
                <a:spcPts val="0"/>
              </a:spcAft>
              <a:buClr>
                <a:schemeClr val="dk1"/>
              </a:buClr>
              <a:buSzPct val="100000"/>
              <a:buChar char="•"/>
            </a:pPr>
            <a:r>
              <a:rPr lang="en-US"/>
              <a:t>Transaction </a:t>
            </a:r>
            <a:r>
              <a:rPr i="1" lang="en-US"/>
              <a:t>T</a:t>
            </a:r>
            <a:r>
              <a:rPr baseline="-25000" i="1" lang="en-US"/>
              <a:t>i</a:t>
            </a:r>
            <a:r>
              <a:rPr lang="en-US"/>
              <a:t> can lock a node </a:t>
            </a:r>
            <a:r>
              <a:rPr i="1" lang="en-US"/>
              <a:t>Q</a:t>
            </a:r>
            <a:r>
              <a:rPr lang="en-US"/>
              <a:t>, using the following rules:</a:t>
            </a:r>
            <a:endParaRPr/>
          </a:p>
          <a:p>
            <a:pPr indent="-342900" lvl="1" marL="800100" rtl="0" algn="l">
              <a:lnSpc>
                <a:spcPct val="90000"/>
              </a:lnSpc>
              <a:spcBef>
                <a:spcPts val="434"/>
              </a:spcBef>
              <a:spcAft>
                <a:spcPts val="0"/>
              </a:spcAft>
              <a:buClr>
                <a:schemeClr val="dk1"/>
              </a:buClr>
              <a:buSzPct val="100000"/>
              <a:buFont typeface="Arial"/>
              <a:buAutoNum type="arabicPeriod"/>
            </a:pPr>
            <a:r>
              <a:rPr lang="en-US"/>
              <a:t>The lock compatibility matrix must be observed.</a:t>
            </a:r>
            <a:endParaRPr/>
          </a:p>
          <a:p>
            <a:pPr indent="-342900" lvl="1" marL="800100" rtl="0" algn="l">
              <a:spcBef>
                <a:spcPts val="434"/>
              </a:spcBef>
              <a:spcAft>
                <a:spcPts val="0"/>
              </a:spcAft>
              <a:buClr>
                <a:schemeClr val="dk1"/>
              </a:buClr>
              <a:buSzPct val="100000"/>
              <a:buFont typeface="Arial"/>
              <a:buAutoNum type="arabicPeriod"/>
            </a:pPr>
            <a:r>
              <a:rPr lang="en-US"/>
              <a:t>The root of the tree must be locked first, and may be locked in any mode.</a:t>
            </a:r>
            <a:endParaRPr/>
          </a:p>
          <a:p>
            <a:pPr indent="-342900" lvl="1" marL="800100" rtl="0" algn="l">
              <a:spcBef>
                <a:spcPts val="434"/>
              </a:spcBef>
              <a:spcAft>
                <a:spcPts val="0"/>
              </a:spcAft>
              <a:buClr>
                <a:schemeClr val="dk1"/>
              </a:buClr>
              <a:buSzPct val="100000"/>
              <a:buFont typeface="Arial"/>
              <a:buAutoNum type="arabicPeriod"/>
            </a:pPr>
            <a:r>
              <a:rPr lang="en-US"/>
              <a:t>A node </a:t>
            </a:r>
            <a:r>
              <a:rPr i="1" lang="en-US"/>
              <a:t>Q</a:t>
            </a:r>
            <a:r>
              <a:rPr lang="en-US"/>
              <a:t> can be locked by </a:t>
            </a:r>
            <a:r>
              <a:rPr i="1" lang="en-US"/>
              <a:t>T</a:t>
            </a:r>
            <a:r>
              <a:rPr baseline="-25000" i="1" lang="en-US"/>
              <a:t>i</a:t>
            </a:r>
            <a:r>
              <a:rPr lang="en-US"/>
              <a:t> in S or IS mode only if the parent of </a:t>
            </a:r>
            <a:r>
              <a:rPr i="1" lang="en-US"/>
              <a:t>Q</a:t>
            </a:r>
            <a:r>
              <a:rPr lang="en-US"/>
              <a:t> is currently locked by </a:t>
            </a:r>
            <a:r>
              <a:rPr i="1" lang="en-US"/>
              <a:t>T</a:t>
            </a:r>
            <a:r>
              <a:rPr baseline="-25000" i="1" lang="en-US"/>
              <a:t>i</a:t>
            </a:r>
            <a:r>
              <a:rPr lang="en-US"/>
              <a:t> in either IX or IS mode.</a:t>
            </a:r>
            <a:endParaRPr/>
          </a:p>
          <a:p>
            <a:pPr indent="-342900" lvl="1" marL="800100" rtl="0" algn="l">
              <a:lnSpc>
                <a:spcPct val="90000"/>
              </a:lnSpc>
              <a:spcBef>
                <a:spcPts val="434"/>
              </a:spcBef>
              <a:spcAft>
                <a:spcPts val="0"/>
              </a:spcAft>
              <a:buClr>
                <a:schemeClr val="dk1"/>
              </a:buClr>
              <a:buSzPct val="100000"/>
              <a:buFont typeface="Arial"/>
              <a:buAutoNum type="arabicPeriod"/>
            </a:pPr>
            <a:r>
              <a:rPr lang="en-US"/>
              <a:t>A node </a:t>
            </a:r>
            <a:r>
              <a:rPr i="1" lang="en-US"/>
              <a:t>Q</a:t>
            </a:r>
            <a:r>
              <a:rPr lang="en-US"/>
              <a:t> can be locked by </a:t>
            </a:r>
            <a:r>
              <a:rPr i="1" lang="en-US"/>
              <a:t>T</a:t>
            </a:r>
            <a:r>
              <a:rPr baseline="-25000" i="1" lang="en-US"/>
              <a:t>i</a:t>
            </a:r>
            <a:r>
              <a:rPr lang="en-US"/>
              <a:t> in X, SIX, or IX mode only if the parent of </a:t>
            </a:r>
            <a:r>
              <a:rPr i="1" lang="en-US"/>
              <a:t>Q</a:t>
            </a:r>
            <a:r>
              <a:rPr lang="en-US"/>
              <a:t> is currently locked by </a:t>
            </a:r>
            <a:r>
              <a:rPr i="1" lang="en-US"/>
              <a:t>T</a:t>
            </a:r>
            <a:r>
              <a:rPr baseline="-25000" i="1" lang="en-US"/>
              <a:t>i</a:t>
            </a:r>
            <a:r>
              <a:rPr lang="en-US"/>
              <a:t> in either IX or SIX mode.</a:t>
            </a:r>
            <a:endParaRPr/>
          </a:p>
          <a:p>
            <a:pPr indent="-342900" lvl="1" marL="800100" rtl="0" algn="l">
              <a:lnSpc>
                <a:spcPct val="90000"/>
              </a:lnSpc>
              <a:spcBef>
                <a:spcPts val="434"/>
              </a:spcBef>
              <a:spcAft>
                <a:spcPts val="0"/>
              </a:spcAft>
              <a:buClr>
                <a:schemeClr val="dk1"/>
              </a:buClr>
              <a:buSzPct val="100000"/>
              <a:buFont typeface="Arial"/>
              <a:buAutoNum type="arabicPeriod"/>
            </a:pPr>
            <a:r>
              <a:rPr i="1" lang="en-US"/>
              <a:t>T</a:t>
            </a:r>
            <a:r>
              <a:rPr baseline="-25000" i="1" lang="en-US"/>
              <a:t>i</a:t>
            </a:r>
            <a:r>
              <a:rPr lang="en-US"/>
              <a:t> can lock a node only if it has not previously unlocked any node (that is, </a:t>
            </a:r>
            <a:r>
              <a:rPr i="1" lang="en-US"/>
              <a:t>T</a:t>
            </a:r>
            <a:r>
              <a:rPr baseline="-25000" i="1" lang="en-US"/>
              <a:t>i</a:t>
            </a:r>
            <a:r>
              <a:rPr i="1" lang="en-US"/>
              <a:t> </a:t>
            </a:r>
            <a:r>
              <a:rPr lang="en-US"/>
              <a:t>is two-phase).</a:t>
            </a:r>
            <a:endParaRPr/>
          </a:p>
          <a:p>
            <a:pPr indent="-342900" lvl="1" marL="800100" rtl="0" algn="l">
              <a:spcBef>
                <a:spcPts val="434"/>
              </a:spcBef>
              <a:spcAft>
                <a:spcPts val="0"/>
              </a:spcAft>
              <a:buClr>
                <a:schemeClr val="dk1"/>
              </a:buClr>
              <a:buSzPct val="100000"/>
              <a:buFont typeface="Arial"/>
              <a:buAutoNum type="arabicPeriod"/>
            </a:pPr>
            <a:r>
              <a:rPr i="1" lang="en-US"/>
              <a:t>T</a:t>
            </a:r>
            <a:r>
              <a:rPr baseline="-25000" i="1" lang="en-US"/>
              <a:t>i</a:t>
            </a:r>
            <a:r>
              <a:rPr i="1" lang="en-US"/>
              <a:t> </a:t>
            </a:r>
            <a:r>
              <a:rPr lang="en-US"/>
              <a:t>can unlock a node </a:t>
            </a:r>
            <a:r>
              <a:rPr i="1" lang="en-US"/>
              <a:t>Q</a:t>
            </a:r>
            <a:r>
              <a:rPr lang="en-US"/>
              <a:t> only if none of the children of </a:t>
            </a:r>
            <a:r>
              <a:rPr i="1" lang="en-US"/>
              <a:t>Q</a:t>
            </a:r>
            <a:r>
              <a:rPr lang="en-US"/>
              <a:t> are currently locked by </a:t>
            </a:r>
            <a:r>
              <a:rPr i="1" lang="en-US"/>
              <a:t>T</a:t>
            </a:r>
            <a:r>
              <a:rPr baseline="-25000" i="1" lang="en-US"/>
              <a:t>i</a:t>
            </a:r>
            <a:r>
              <a:rPr i="1" lang="en-US"/>
              <a:t>.</a:t>
            </a:r>
            <a:endParaRPr/>
          </a:p>
          <a:p>
            <a:pPr indent="-342900" lvl="0" marL="342900" rtl="0" algn="l">
              <a:lnSpc>
                <a:spcPct val="90000"/>
              </a:lnSpc>
              <a:spcBef>
                <a:spcPts val="496"/>
              </a:spcBef>
              <a:spcAft>
                <a:spcPts val="0"/>
              </a:spcAft>
              <a:buClr>
                <a:schemeClr val="dk1"/>
              </a:buClr>
              <a:buSzPct val="100000"/>
              <a:buChar char="•"/>
            </a:pPr>
            <a:r>
              <a:rPr lang="en-US"/>
              <a:t>Observe that locks are acquired in root-to-leaf order, whereas they are released in leaf-to-root order.</a:t>
            </a:r>
            <a:endParaRPr/>
          </a:p>
          <a:p>
            <a:pPr indent="-342900" lvl="0" marL="342900" rtl="0" algn="l">
              <a:lnSpc>
                <a:spcPct val="90000"/>
              </a:lnSpc>
              <a:spcBef>
                <a:spcPts val="496"/>
              </a:spcBef>
              <a:spcAft>
                <a:spcPts val="0"/>
              </a:spcAft>
              <a:buClr>
                <a:srgbClr val="000090"/>
              </a:buClr>
              <a:buSzPct val="100000"/>
              <a:buChar char="•"/>
            </a:pPr>
            <a:r>
              <a:rPr b="1" lang="en-US">
                <a:solidFill>
                  <a:srgbClr val="000090"/>
                </a:solidFill>
              </a:rPr>
              <a:t>Lock granularity escalation</a:t>
            </a:r>
            <a:r>
              <a:rPr lang="en-US"/>
              <a:t>: in case there are too many locks at a particular level, switch to higher granularity S or X lock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Deadlocks</a:t>
            </a:r>
            <a:endParaRPr/>
          </a:p>
        </p:txBody>
      </p:sp>
      <p:sp>
        <p:nvSpPr>
          <p:cNvPr id="448" name="Google Shape;448;p51"/>
          <p:cNvSpPr txBox="1"/>
          <p:nvPr>
            <p:ph idx="4294967295" type="body"/>
          </p:nvPr>
        </p:nvSpPr>
        <p:spPr>
          <a:xfrm>
            <a:off x="825500" y="1079500"/>
            <a:ext cx="7466013" cy="51435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90000"/>
              </a:lnSpc>
              <a:spcBef>
                <a:spcPts val="0"/>
              </a:spcBef>
              <a:spcAft>
                <a:spcPts val="0"/>
              </a:spcAft>
              <a:buClr>
                <a:schemeClr val="dk1"/>
              </a:buClr>
              <a:buSzPct val="100000"/>
              <a:buChar char="•"/>
            </a:pPr>
            <a:r>
              <a:rPr lang="en-US"/>
              <a:t>Consider the partial schedule</a:t>
            </a:r>
            <a:endParaRPr/>
          </a:p>
          <a:p>
            <a:pPr indent="-200660" lvl="0" marL="342900" rtl="0" algn="l">
              <a:lnSpc>
                <a:spcPct val="90000"/>
              </a:lnSpc>
              <a:spcBef>
                <a:spcPts val="448"/>
              </a:spcBef>
              <a:spcAft>
                <a:spcPts val="0"/>
              </a:spcAft>
              <a:buClr>
                <a:schemeClr val="dk1"/>
              </a:buClr>
              <a:buSzPct val="100000"/>
              <a:buNone/>
            </a:pPr>
            <a:r>
              <a:t/>
            </a:r>
            <a:endParaRPr/>
          </a:p>
          <a:p>
            <a:pPr indent="-200660" lvl="0" marL="342900" rtl="0" algn="l">
              <a:lnSpc>
                <a:spcPct val="90000"/>
              </a:lnSpc>
              <a:spcBef>
                <a:spcPts val="448"/>
              </a:spcBef>
              <a:spcAft>
                <a:spcPts val="0"/>
              </a:spcAft>
              <a:buClr>
                <a:schemeClr val="dk1"/>
              </a:buClr>
              <a:buSzPct val="100000"/>
              <a:buNone/>
            </a:pPr>
            <a:r>
              <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Font typeface="Arial"/>
              <a:buNone/>
            </a:pPr>
            <a:br>
              <a:rPr lang="en-US"/>
            </a:br>
            <a:endParaRPr/>
          </a:p>
          <a:p>
            <a:pPr indent="-200660" lvl="0" marL="342900" rtl="0" algn="l">
              <a:lnSpc>
                <a:spcPct val="90000"/>
              </a:lnSpc>
              <a:spcBef>
                <a:spcPts val="448"/>
              </a:spcBef>
              <a:spcAft>
                <a:spcPts val="0"/>
              </a:spcAft>
              <a:buClr>
                <a:schemeClr val="dk1"/>
              </a:buClr>
              <a:buSzPct val="100000"/>
              <a:buNone/>
            </a:pPr>
            <a:r>
              <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Font typeface="Arial"/>
              <a:buNone/>
            </a:pPr>
            <a:br>
              <a:rPr lang="en-US"/>
            </a:br>
            <a:endParaRPr/>
          </a:p>
          <a:p>
            <a:pPr indent="-342900" lvl="0" marL="342900" rtl="0" algn="l">
              <a:lnSpc>
                <a:spcPct val="90000"/>
              </a:lnSpc>
              <a:spcBef>
                <a:spcPts val="448"/>
              </a:spcBef>
              <a:spcAft>
                <a:spcPts val="0"/>
              </a:spcAft>
              <a:buClr>
                <a:schemeClr val="dk1"/>
              </a:buClr>
              <a:buSzPct val="100000"/>
              <a:buChar char="•"/>
            </a:pPr>
            <a:r>
              <a:rPr lang="en-US"/>
              <a:t>Neither </a:t>
            </a:r>
            <a:r>
              <a:rPr i="1" lang="en-US"/>
              <a:t>T</a:t>
            </a:r>
            <a:r>
              <a:rPr baseline="-25000" i="1" lang="en-US"/>
              <a:t>3</a:t>
            </a:r>
            <a:r>
              <a:rPr lang="en-US"/>
              <a:t> nor </a:t>
            </a:r>
            <a:r>
              <a:rPr i="1" lang="en-US"/>
              <a:t>T</a:t>
            </a:r>
            <a:r>
              <a:rPr baseline="-25000" i="1" lang="en-US"/>
              <a:t>4</a:t>
            </a:r>
            <a:r>
              <a:rPr lang="en-US"/>
              <a:t> can make progress — executing  </a:t>
            </a:r>
            <a:r>
              <a:rPr b="1" lang="en-US"/>
              <a:t>lock-S</a:t>
            </a:r>
            <a:r>
              <a:rPr i="1" lang="en-US"/>
              <a:t>(B)</a:t>
            </a:r>
            <a:r>
              <a:rPr lang="en-US"/>
              <a:t> causes </a:t>
            </a:r>
            <a:r>
              <a:rPr i="1" lang="en-US"/>
              <a:t>T</a:t>
            </a:r>
            <a:r>
              <a:rPr baseline="-25000" i="1" lang="en-US"/>
              <a:t>4</a:t>
            </a:r>
            <a:r>
              <a:rPr lang="en-US"/>
              <a:t> to wait for </a:t>
            </a:r>
            <a:r>
              <a:rPr i="1" lang="en-US"/>
              <a:t>T</a:t>
            </a:r>
            <a:r>
              <a:rPr baseline="-25000" i="1" lang="en-US"/>
              <a:t>3</a:t>
            </a:r>
            <a:r>
              <a:rPr lang="en-US"/>
              <a:t> to release its lock on </a:t>
            </a:r>
            <a:r>
              <a:rPr i="1" lang="en-US"/>
              <a:t>B</a:t>
            </a:r>
            <a:r>
              <a:rPr lang="en-US"/>
              <a:t>, while executing  </a:t>
            </a:r>
            <a:r>
              <a:rPr b="1" lang="en-US"/>
              <a:t>lock-X</a:t>
            </a:r>
            <a:r>
              <a:rPr i="1" lang="en-US"/>
              <a:t>(A)</a:t>
            </a:r>
            <a:r>
              <a:rPr lang="en-US"/>
              <a:t> causes </a:t>
            </a:r>
            <a:r>
              <a:rPr i="1" lang="en-US"/>
              <a:t>T</a:t>
            </a:r>
            <a:r>
              <a:rPr baseline="-25000" i="1" lang="en-US"/>
              <a:t>3</a:t>
            </a:r>
            <a:r>
              <a:rPr i="1" lang="en-US"/>
              <a:t> </a:t>
            </a:r>
            <a:r>
              <a:rPr lang="en-US"/>
              <a:t> to wait for </a:t>
            </a:r>
            <a:r>
              <a:rPr i="1" lang="en-US"/>
              <a:t>T</a:t>
            </a:r>
            <a:r>
              <a:rPr baseline="-25000" i="1" lang="en-US"/>
              <a:t>4</a:t>
            </a:r>
            <a:r>
              <a:rPr lang="en-US"/>
              <a:t> to release its lock on </a:t>
            </a:r>
            <a:r>
              <a:rPr i="1" lang="en-US"/>
              <a:t>A</a:t>
            </a:r>
            <a:r>
              <a:rPr lang="en-US"/>
              <a:t>.</a:t>
            </a:r>
            <a:endParaRPr/>
          </a:p>
          <a:p>
            <a:pPr indent="-342900" lvl="0" marL="342900" rtl="0" algn="l">
              <a:lnSpc>
                <a:spcPct val="90000"/>
              </a:lnSpc>
              <a:spcBef>
                <a:spcPts val="448"/>
              </a:spcBef>
              <a:spcAft>
                <a:spcPts val="0"/>
              </a:spcAft>
              <a:buClr>
                <a:schemeClr val="dk1"/>
              </a:buClr>
              <a:buSzPct val="100000"/>
              <a:buChar char="•"/>
            </a:pPr>
            <a:r>
              <a:rPr lang="en-US"/>
              <a:t>Such a situation is called a </a:t>
            </a:r>
            <a:r>
              <a:rPr b="1" lang="en-US">
                <a:solidFill>
                  <a:srgbClr val="000099"/>
                </a:solidFill>
              </a:rPr>
              <a:t>deadlock</a:t>
            </a:r>
            <a:r>
              <a:rPr lang="en-US"/>
              <a:t>. </a:t>
            </a:r>
            <a:endParaRPr/>
          </a:p>
          <a:p>
            <a:pPr indent="-285750" lvl="1" marL="742950" rtl="0" algn="l">
              <a:lnSpc>
                <a:spcPct val="90000"/>
              </a:lnSpc>
              <a:spcBef>
                <a:spcPts val="392"/>
              </a:spcBef>
              <a:spcAft>
                <a:spcPts val="0"/>
              </a:spcAft>
              <a:buClr>
                <a:schemeClr val="dk1"/>
              </a:buClr>
              <a:buSzPct val="100000"/>
              <a:buChar char="–"/>
            </a:pPr>
            <a:r>
              <a:rPr lang="en-US"/>
              <a:t>To handle a deadlock one of </a:t>
            </a:r>
            <a:r>
              <a:rPr i="1" lang="en-US"/>
              <a:t>T</a:t>
            </a:r>
            <a:r>
              <a:rPr baseline="-25000" i="1" lang="en-US"/>
              <a:t>3</a:t>
            </a:r>
            <a:r>
              <a:rPr lang="en-US"/>
              <a:t> or </a:t>
            </a:r>
            <a:r>
              <a:rPr i="1" lang="en-US"/>
              <a:t>T</a:t>
            </a:r>
            <a:r>
              <a:rPr baseline="-25000" i="1" lang="en-US"/>
              <a:t>4</a:t>
            </a:r>
            <a:r>
              <a:rPr lang="en-US"/>
              <a:t> must be rolled back </a:t>
            </a:r>
            <a:br>
              <a:rPr lang="en-US"/>
            </a:br>
            <a:r>
              <a:rPr lang="en-US"/>
              <a:t>and its locks released.</a:t>
            </a:r>
            <a:endParaRPr/>
          </a:p>
        </p:txBody>
      </p:sp>
      <p:pic>
        <p:nvPicPr>
          <p:cNvPr descr="15" id="449" name="Google Shape;449;p51"/>
          <p:cNvPicPr preferRelativeResize="0"/>
          <p:nvPr/>
        </p:nvPicPr>
        <p:blipFill rotWithShape="1">
          <a:blip r:embed="rId3">
            <a:alphaModFix/>
          </a:blip>
          <a:srcRect b="0" l="0" r="0" t="0"/>
          <a:stretch/>
        </p:blipFill>
        <p:spPr>
          <a:xfrm>
            <a:off x="2751975" y="1417638"/>
            <a:ext cx="2960687" cy="24431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txBox="1"/>
          <p:nvPr>
            <p:ph type="title"/>
          </p:nvPr>
        </p:nvSpPr>
        <p:spPr>
          <a:xfrm>
            <a:off x="889000" y="55563"/>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Deadlocks (Cont.)</a:t>
            </a:r>
            <a:endParaRPr/>
          </a:p>
        </p:txBody>
      </p:sp>
      <p:sp>
        <p:nvSpPr>
          <p:cNvPr id="457" name="Google Shape;457;p52"/>
          <p:cNvSpPr txBox="1"/>
          <p:nvPr>
            <p:ph idx="4294967295" type="body"/>
          </p:nvPr>
        </p:nvSpPr>
        <p:spPr>
          <a:xfrm>
            <a:off x="925513" y="779463"/>
            <a:ext cx="6915150" cy="4903787"/>
          </a:xfrm>
          <a:prstGeom prst="rect">
            <a:avLst/>
          </a:prstGeom>
          <a:noFill/>
          <a:ln>
            <a:noFill/>
          </a:ln>
        </p:spPr>
        <p:txBody>
          <a:bodyPr anchorCtr="0" anchor="t" bIns="45700" lIns="91425" spcFirstLastPara="1" rIns="91425" wrap="square" tIns="45700">
            <a:normAutofit fontScale="77500" lnSpcReduction="20000"/>
          </a:bodyPr>
          <a:lstStyle/>
          <a:p>
            <a:pPr indent="-185420" lvl="0" marL="342900" rtl="0" algn="l">
              <a:spcBef>
                <a:spcPts val="0"/>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US"/>
              <a:t>Two-phase locking </a:t>
            </a:r>
            <a:r>
              <a:rPr i="1" lang="en-US"/>
              <a:t>does not</a:t>
            </a:r>
            <a:r>
              <a:rPr lang="en-US"/>
              <a:t> ensure freedom from deadlocks.</a:t>
            </a:r>
            <a:endParaRPr/>
          </a:p>
          <a:p>
            <a:pPr indent="-342900" lvl="0" marL="342900" rtl="0" algn="l">
              <a:spcBef>
                <a:spcPts val="496"/>
              </a:spcBef>
              <a:spcAft>
                <a:spcPts val="0"/>
              </a:spcAft>
              <a:buClr>
                <a:schemeClr val="dk1"/>
              </a:buClr>
              <a:buSzPct val="100000"/>
              <a:buChar char="•"/>
            </a:pPr>
            <a:r>
              <a:rPr lang="en-US"/>
              <a:t>In addition to deadlocks</a:t>
            </a:r>
            <a:r>
              <a:rPr b="1" lang="en-US">
                <a:solidFill>
                  <a:srgbClr val="000099"/>
                </a:solidFill>
              </a:rPr>
              <a:t>, </a:t>
            </a:r>
            <a:r>
              <a:rPr lang="en-US"/>
              <a:t>there is a possibility of </a:t>
            </a:r>
            <a:r>
              <a:rPr b="1" lang="en-US">
                <a:solidFill>
                  <a:srgbClr val="000099"/>
                </a:solidFill>
              </a:rPr>
              <a:t>starvation.</a:t>
            </a:r>
            <a:endParaRPr/>
          </a:p>
          <a:p>
            <a:pPr indent="-342900" lvl="0" marL="342900" rtl="0" algn="l">
              <a:spcBef>
                <a:spcPts val="496"/>
              </a:spcBef>
              <a:spcAft>
                <a:spcPts val="0"/>
              </a:spcAft>
              <a:buClr>
                <a:srgbClr val="000099"/>
              </a:buClr>
              <a:buSzPct val="100000"/>
              <a:buChar char="•"/>
            </a:pPr>
            <a:r>
              <a:rPr b="1" lang="en-US">
                <a:solidFill>
                  <a:srgbClr val="000099"/>
                </a:solidFill>
              </a:rPr>
              <a:t>Starvation </a:t>
            </a:r>
            <a:r>
              <a:rPr lang="en-US"/>
              <a:t> occurs if the concurrency control manager is badly designed. For example:</a:t>
            </a:r>
            <a:endParaRPr/>
          </a:p>
          <a:p>
            <a:pPr indent="-285750" lvl="1" marL="742950" rtl="0" algn="l">
              <a:spcBef>
                <a:spcPts val="434"/>
              </a:spcBef>
              <a:spcAft>
                <a:spcPts val="0"/>
              </a:spcAft>
              <a:buClr>
                <a:schemeClr val="dk1"/>
              </a:buClr>
              <a:buSzPct val="100000"/>
              <a:buChar char="–"/>
            </a:pPr>
            <a:r>
              <a:rPr lang="en-US"/>
              <a:t>A transaction may be waiting for an X-lock on an item, while a sequence of other transactions request and are granted an S-lock on the same item.  </a:t>
            </a:r>
            <a:endParaRPr/>
          </a:p>
          <a:p>
            <a:pPr indent="-285750" lvl="1" marL="742950" rtl="0" algn="l">
              <a:spcBef>
                <a:spcPts val="434"/>
              </a:spcBef>
              <a:spcAft>
                <a:spcPts val="0"/>
              </a:spcAft>
              <a:buClr>
                <a:schemeClr val="dk1"/>
              </a:buClr>
              <a:buSzPct val="100000"/>
              <a:buChar char="–"/>
            </a:pPr>
            <a:r>
              <a:rPr lang="en-US"/>
              <a:t>The same transaction is repeatedly rolled back due to deadlocks.</a:t>
            </a:r>
            <a:endParaRPr/>
          </a:p>
          <a:p>
            <a:pPr indent="-342900" lvl="0" marL="342900" rtl="0" algn="l">
              <a:spcBef>
                <a:spcPts val="496"/>
              </a:spcBef>
              <a:spcAft>
                <a:spcPts val="0"/>
              </a:spcAft>
              <a:buClr>
                <a:schemeClr val="dk1"/>
              </a:buClr>
              <a:buSzPct val="100000"/>
              <a:buChar char="•"/>
            </a:pPr>
            <a:r>
              <a:rPr lang="en-US"/>
              <a:t>Concurrency control manager can be designed to prevent starvation.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3"/>
          <p:cNvSpPr txBox="1"/>
          <p:nvPr>
            <p:ph type="title"/>
          </p:nvPr>
        </p:nvSpPr>
        <p:spPr>
          <a:xfrm>
            <a:off x="914400" y="168275"/>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Deadlocks (Cont.)</a:t>
            </a:r>
            <a:endParaRPr/>
          </a:p>
        </p:txBody>
      </p:sp>
      <p:sp>
        <p:nvSpPr>
          <p:cNvPr id="465" name="Google Shape;465;p53"/>
          <p:cNvSpPr txBox="1"/>
          <p:nvPr>
            <p:ph idx="4294967295" type="body"/>
          </p:nvPr>
        </p:nvSpPr>
        <p:spPr>
          <a:xfrm>
            <a:off x="976313" y="1166813"/>
            <a:ext cx="6902450" cy="3919537"/>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The potential for deadlock exists in most locking protocols. Deadlocks are a necessary evil.</a:t>
            </a:r>
            <a:endParaRPr/>
          </a:p>
          <a:p>
            <a:pPr indent="-342900" lvl="0" marL="342900" rtl="0" algn="l">
              <a:spcBef>
                <a:spcPts val="448"/>
              </a:spcBef>
              <a:spcAft>
                <a:spcPts val="0"/>
              </a:spcAft>
              <a:buClr>
                <a:schemeClr val="dk1"/>
              </a:buClr>
              <a:buSzPct val="100000"/>
              <a:buChar char="•"/>
            </a:pPr>
            <a:r>
              <a:rPr lang="en-US"/>
              <a:t>When a deadlock occurs there is a possibility of cascading roll-backs. </a:t>
            </a:r>
            <a:endParaRPr/>
          </a:p>
          <a:p>
            <a:pPr indent="-342900" lvl="0" marL="342900" rtl="0" algn="l">
              <a:lnSpc>
                <a:spcPct val="110000"/>
              </a:lnSpc>
              <a:spcBef>
                <a:spcPts val="448"/>
              </a:spcBef>
              <a:spcAft>
                <a:spcPts val="0"/>
              </a:spcAft>
              <a:buClr>
                <a:schemeClr val="dk1"/>
              </a:buClr>
              <a:buSzPct val="100000"/>
              <a:buChar char="•"/>
            </a:pPr>
            <a:r>
              <a:rPr lang="en-US"/>
              <a:t>Cascading roll-back is possible under two-phase locking. To avoid this, follow a modified protocol called </a:t>
            </a:r>
            <a:r>
              <a:rPr b="1" lang="en-US">
                <a:solidFill>
                  <a:srgbClr val="000099"/>
                </a:solidFill>
              </a:rPr>
              <a:t>strict two-phase locking</a:t>
            </a:r>
            <a:r>
              <a:rPr lang="en-US"/>
              <a:t> -- a transaction must hold all its exclusive locks till it commits/aborts.</a:t>
            </a:r>
            <a:endParaRPr/>
          </a:p>
          <a:p>
            <a:pPr indent="-342900" lvl="0" marL="342900" rtl="0" algn="l">
              <a:lnSpc>
                <a:spcPct val="110000"/>
              </a:lnSpc>
              <a:spcBef>
                <a:spcPts val="448"/>
              </a:spcBef>
              <a:spcAft>
                <a:spcPts val="0"/>
              </a:spcAft>
              <a:buClr>
                <a:srgbClr val="000099"/>
              </a:buClr>
              <a:buSzPct val="100000"/>
              <a:buChar char="•"/>
            </a:pPr>
            <a:r>
              <a:rPr b="1" lang="en-US">
                <a:solidFill>
                  <a:srgbClr val="000099"/>
                </a:solidFill>
              </a:rPr>
              <a:t>Rigorous two-phase locking</a:t>
            </a:r>
            <a:r>
              <a:rPr lang="en-US"/>
              <a:t> is even stricter. Here, </a:t>
            </a:r>
            <a:r>
              <a:rPr i="1" lang="en-US"/>
              <a:t>all </a:t>
            </a:r>
            <a:r>
              <a:rPr lang="en-US"/>
              <a:t>locks are held till commit/abort. In this protocol transactions can be serialized in the order in which they commit.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Implementation of Locking[Locking Mechanism]</a:t>
            </a:r>
            <a:endParaRPr/>
          </a:p>
        </p:txBody>
      </p:sp>
      <p:sp>
        <p:nvSpPr>
          <p:cNvPr id="473" name="Google Shape;473;p54"/>
          <p:cNvSpPr txBox="1"/>
          <p:nvPr>
            <p:ph idx="1" type="body"/>
          </p:nvPr>
        </p:nvSpPr>
        <p:spPr>
          <a:xfrm>
            <a:off x="1000100" y="1954212"/>
            <a:ext cx="6996113" cy="4903788"/>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A</a:t>
            </a:r>
            <a:r>
              <a:rPr b="1" lang="en-US">
                <a:solidFill>
                  <a:schemeClr val="dk2"/>
                </a:solidFill>
              </a:rPr>
              <a:t> </a:t>
            </a:r>
            <a:r>
              <a:rPr b="1" lang="en-US">
                <a:solidFill>
                  <a:srgbClr val="000099"/>
                </a:solidFill>
              </a:rPr>
              <a:t>lock manager</a:t>
            </a:r>
            <a:r>
              <a:rPr b="1" lang="en-US">
                <a:solidFill>
                  <a:schemeClr val="dk2"/>
                </a:solidFill>
              </a:rPr>
              <a:t> </a:t>
            </a:r>
            <a:r>
              <a:rPr lang="en-US"/>
              <a:t>can be implemented as a separate process to which transactions send lock and unlock requests</a:t>
            </a:r>
            <a:endParaRPr/>
          </a:p>
          <a:p>
            <a:pPr indent="-342900" lvl="0" marL="342900" rtl="0" algn="l">
              <a:spcBef>
                <a:spcPts val="448"/>
              </a:spcBef>
              <a:spcAft>
                <a:spcPts val="0"/>
              </a:spcAft>
              <a:buClr>
                <a:schemeClr val="dk1"/>
              </a:buClr>
              <a:buSzPct val="100000"/>
              <a:buChar char="•"/>
            </a:pPr>
            <a:r>
              <a:rPr lang="en-US"/>
              <a:t>The lock manager replies to a lock request by sending a lock grant messages (or a message asking the transaction to roll back, in case of  a deadlock)</a:t>
            </a:r>
            <a:endParaRPr/>
          </a:p>
          <a:p>
            <a:pPr indent="-342900" lvl="0" marL="342900" rtl="0" algn="l">
              <a:spcBef>
                <a:spcPts val="448"/>
              </a:spcBef>
              <a:spcAft>
                <a:spcPts val="0"/>
              </a:spcAft>
              <a:buClr>
                <a:schemeClr val="dk1"/>
              </a:buClr>
              <a:buSzPct val="100000"/>
              <a:buChar char="•"/>
            </a:pPr>
            <a:r>
              <a:rPr lang="en-US"/>
              <a:t>The requesting transaction waits until its request is answered</a:t>
            </a:r>
            <a:endParaRPr/>
          </a:p>
          <a:p>
            <a:pPr indent="-342900" lvl="0" marL="342900" rtl="0" algn="l">
              <a:spcBef>
                <a:spcPts val="448"/>
              </a:spcBef>
              <a:spcAft>
                <a:spcPts val="0"/>
              </a:spcAft>
              <a:buClr>
                <a:schemeClr val="dk1"/>
              </a:buClr>
              <a:buSzPct val="100000"/>
              <a:buChar char="•"/>
            </a:pPr>
            <a:r>
              <a:rPr lang="en-US"/>
              <a:t>The lock manager maintains a data-structure called a </a:t>
            </a:r>
            <a:r>
              <a:rPr b="1" lang="en-US">
                <a:solidFill>
                  <a:srgbClr val="000099"/>
                </a:solidFill>
              </a:rPr>
              <a:t>lock table</a:t>
            </a:r>
            <a:r>
              <a:rPr b="1" lang="en-US">
                <a:solidFill>
                  <a:schemeClr val="dk2"/>
                </a:solidFill>
              </a:rPr>
              <a:t> </a:t>
            </a:r>
            <a:r>
              <a:rPr lang="en-US"/>
              <a:t>to record granted locks and pending requests</a:t>
            </a:r>
            <a:endParaRPr/>
          </a:p>
          <a:p>
            <a:pPr indent="-342900" lvl="0" marL="342900" rtl="0" algn="l">
              <a:spcBef>
                <a:spcPts val="448"/>
              </a:spcBef>
              <a:spcAft>
                <a:spcPts val="0"/>
              </a:spcAft>
              <a:buClr>
                <a:schemeClr val="dk1"/>
              </a:buClr>
              <a:buSzPct val="100000"/>
              <a:buChar char="•"/>
            </a:pPr>
            <a:r>
              <a:rPr lang="en-US"/>
              <a:t>The lock table is usually implemented as an in-memory hash table indexed on the name of the data item being locked</a:t>
            </a:r>
            <a:endParaRPr b="1">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Lock Table</a:t>
            </a:r>
            <a:endParaRPr/>
          </a:p>
        </p:txBody>
      </p:sp>
      <p:sp>
        <p:nvSpPr>
          <p:cNvPr id="481" name="Google Shape;481;p55"/>
          <p:cNvSpPr txBox="1"/>
          <p:nvPr>
            <p:ph idx="1" type="body"/>
          </p:nvPr>
        </p:nvSpPr>
        <p:spPr>
          <a:xfrm>
            <a:off x="4610100" y="1079500"/>
            <a:ext cx="4318000" cy="5168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t>Dark blue rectangles indicate granted locks; light blue indicate waiting requests</a:t>
            </a:r>
            <a:endParaRPr/>
          </a:p>
          <a:p>
            <a:pPr indent="-342900" lvl="0" marL="342900" rtl="0" algn="l">
              <a:spcBef>
                <a:spcPts val="320"/>
              </a:spcBef>
              <a:spcAft>
                <a:spcPts val="0"/>
              </a:spcAft>
              <a:buClr>
                <a:schemeClr val="dk1"/>
              </a:buClr>
              <a:buSzPts val="1600"/>
              <a:buChar char="•"/>
            </a:pPr>
            <a:r>
              <a:rPr lang="en-US" sz="1600"/>
              <a:t>Lock table also records the type of lock granted or requested</a:t>
            </a:r>
            <a:endParaRPr/>
          </a:p>
          <a:p>
            <a:pPr indent="-342900" lvl="0" marL="342900" rtl="0" algn="l">
              <a:spcBef>
                <a:spcPts val="320"/>
              </a:spcBef>
              <a:spcAft>
                <a:spcPts val="0"/>
              </a:spcAft>
              <a:buClr>
                <a:schemeClr val="dk1"/>
              </a:buClr>
              <a:buSzPts val="1600"/>
              <a:buChar char="•"/>
            </a:pPr>
            <a:r>
              <a:rPr lang="en-US" sz="1600"/>
              <a:t>New request is added to the end of the queue of requests for the data item, and granted if it is compatible with all earlier locks</a:t>
            </a:r>
            <a:endParaRPr/>
          </a:p>
          <a:p>
            <a:pPr indent="-342900" lvl="0" marL="342900" rtl="0" algn="l">
              <a:spcBef>
                <a:spcPts val="320"/>
              </a:spcBef>
              <a:spcAft>
                <a:spcPts val="0"/>
              </a:spcAft>
              <a:buClr>
                <a:schemeClr val="dk1"/>
              </a:buClr>
              <a:buSzPts val="1600"/>
              <a:buChar char="•"/>
            </a:pPr>
            <a:r>
              <a:rPr lang="en-US" sz="1600"/>
              <a:t>Unlock requests result in the request being deleted, and later requests are checked to see if they can now be granted</a:t>
            </a:r>
            <a:endParaRPr/>
          </a:p>
          <a:p>
            <a:pPr indent="-342900" lvl="0" marL="342900" rtl="0" algn="l">
              <a:spcBef>
                <a:spcPts val="320"/>
              </a:spcBef>
              <a:spcAft>
                <a:spcPts val="0"/>
              </a:spcAft>
              <a:buClr>
                <a:schemeClr val="dk1"/>
              </a:buClr>
              <a:buSzPts val="1600"/>
              <a:buChar char="•"/>
            </a:pPr>
            <a:r>
              <a:rPr lang="en-US" sz="1600"/>
              <a:t>If transaction aborts, all waiting or granted requests of the transaction are deleted </a:t>
            </a:r>
            <a:endParaRPr/>
          </a:p>
          <a:p>
            <a:pPr indent="-285750" lvl="1" marL="742950" rtl="0" algn="l">
              <a:spcBef>
                <a:spcPts val="320"/>
              </a:spcBef>
              <a:spcAft>
                <a:spcPts val="0"/>
              </a:spcAft>
              <a:buClr>
                <a:schemeClr val="dk1"/>
              </a:buClr>
              <a:buSzPts val="1600"/>
              <a:buChar char="–"/>
            </a:pPr>
            <a:r>
              <a:rPr lang="en-US" sz="1600"/>
              <a:t>lock manager may keep a list of locks held by each transaction, to implement this efficiently</a:t>
            </a:r>
            <a:endParaRPr/>
          </a:p>
        </p:txBody>
      </p:sp>
      <p:pic>
        <p:nvPicPr>
          <p:cNvPr descr="C:\Users\as668\Desktop\15_10.jpg" id="482" name="Google Shape;482;p55"/>
          <p:cNvPicPr preferRelativeResize="0"/>
          <p:nvPr/>
        </p:nvPicPr>
        <p:blipFill rotWithShape="1">
          <a:blip r:embed="rId3">
            <a:alphaModFix/>
          </a:blip>
          <a:srcRect b="0" l="0" r="0" t="0"/>
          <a:stretch/>
        </p:blipFill>
        <p:spPr>
          <a:xfrm>
            <a:off x="814388" y="1252538"/>
            <a:ext cx="3354387" cy="472281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Deadlock Handling</a:t>
            </a:r>
            <a:endParaRPr/>
          </a:p>
        </p:txBody>
      </p:sp>
      <p:sp>
        <p:nvSpPr>
          <p:cNvPr id="490" name="Google Shape;490;p56"/>
          <p:cNvSpPr txBox="1"/>
          <p:nvPr>
            <p:ph idx="4294967295" type="body"/>
          </p:nvPr>
        </p:nvSpPr>
        <p:spPr>
          <a:xfrm>
            <a:off x="814388" y="1093788"/>
            <a:ext cx="7151687" cy="340042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System is deadlocked if there is a set of transactions such that every transaction in the set is waiting for another transaction in the set.</a:t>
            </a:r>
            <a:endParaRPr/>
          </a:p>
          <a:p>
            <a:pPr indent="-342900" lvl="0" marL="342900" rtl="0" algn="l">
              <a:spcBef>
                <a:spcPts val="448"/>
              </a:spcBef>
              <a:spcAft>
                <a:spcPts val="0"/>
              </a:spcAft>
              <a:buClr>
                <a:srgbClr val="000099"/>
              </a:buClr>
              <a:buSzPct val="100000"/>
              <a:buChar char="•"/>
            </a:pPr>
            <a:r>
              <a:rPr b="1" i="1" lang="en-US">
                <a:solidFill>
                  <a:srgbClr val="000099"/>
                </a:solidFill>
              </a:rPr>
              <a:t>Deadlock prevention</a:t>
            </a:r>
            <a:r>
              <a:rPr lang="en-US"/>
              <a:t> protocols ensure that the system will </a:t>
            </a:r>
            <a:r>
              <a:rPr i="1" lang="en-US"/>
              <a:t>never</a:t>
            </a:r>
            <a:r>
              <a:rPr lang="en-US"/>
              <a:t> enter into a deadlock state. Some prevention strategies :</a:t>
            </a:r>
            <a:endParaRPr/>
          </a:p>
          <a:p>
            <a:pPr indent="-285750" lvl="1" marL="742950" rtl="0" algn="l">
              <a:spcBef>
                <a:spcPts val="392"/>
              </a:spcBef>
              <a:spcAft>
                <a:spcPts val="0"/>
              </a:spcAft>
              <a:buClr>
                <a:schemeClr val="dk1"/>
              </a:buClr>
              <a:buSzPct val="100000"/>
              <a:buChar char="–"/>
            </a:pPr>
            <a:r>
              <a:rPr lang="en-US"/>
              <a:t>Require that each transaction locks all its data items before it begins execution (predeclaration).</a:t>
            </a:r>
            <a:endParaRPr/>
          </a:p>
          <a:p>
            <a:pPr indent="-285750" lvl="1" marL="742950" rtl="0" algn="l">
              <a:spcBef>
                <a:spcPts val="392"/>
              </a:spcBef>
              <a:spcAft>
                <a:spcPts val="0"/>
              </a:spcAft>
              <a:buClr>
                <a:schemeClr val="dk1"/>
              </a:buClr>
              <a:buSzPct val="100000"/>
              <a:buChar char="–"/>
            </a:pPr>
            <a:r>
              <a:rPr lang="en-US"/>
              <a:t>Impose partial ordering of all data items and require that a transaction can lock data items only in the order specified by the partial order.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More Deadlock Prevention Strategies</a:t>
            </a:r>
            <a:endParaRPr/>
          </a:p>
        </p:txBody>
      </p:sp>
      <p:sp>
        <p:nvSpPr>
          <p:cNvPr id="498" name="Google Shape;498;p57"/>
          <p:cNvSpPr txBox="1"/>
          <p:nvPr>
            <p:ph idx="4294967295" type="body"/>
          </p:nvPr>
        </p:nvSpPr>
        <p:spPr>
          <a:xfrm>
            <a:off x="825500" y="1079500"/>
            <a:ext cx="7648575" cy="4876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Following schemes use transaction timestamps for the sake of deadlock prevention alone.</a:t>
            </a:r>
            <a:endParaRPr/>
          </a:p>
          <a:p>
            <a:pPr indent="-342900" lvl="0" marL="342900" rtl="0" algn="l">
              <a:spcBef>
                <a:spcPts val="544"/>
              </a:spcBef>
              <a:spcAft>
                <a:spcPts val="0"/>
              </a:spcAft>
              <a:buClr>
                <a:srgbClr val="000099"/>
              </a:buClr>
              <a:buSzPct val="100000"/>
              <a:buChar char="•"/>
            </a:pPr>
            <a:r>
              <a:rPr b="1" lang="en-US">
                <a:solidFill>
                  <a:srgbClr val="000099"/>
                </a:solidFill>
              </a:rPr>
              <a:t>wait-die</a:t>
            </a:r>
            <a:r>
              <a:rPr lang="en-US"/>
              <a:t> scheme — non-preemptive</a:t>
            </a:r>
            <a:endParaRPr/>
          </a:p>
          <a:p>
            <a:pPr indent="-285750" lvl="1" marL="742950" rtl="0" algn="l">
              <a:spcBef>
                <a:spcPts val="476"/>
              </a:spcBef>
              <a:spcAft>
                <a:spcPts val="0"/>
              </a:spcAft>
              <a:buClr>
                <a:schemeClr val="dk1"/>
              </a:buClr>
              <a:buSzPct val="100000"/>
              <a:buChar char="–"/>
            </a:pPr>
            <a:r>
              <a:rPr lang="en-US"/>
              <a:t>older transaction may wait for younger one to release data item. (older means smaller timestamp) Younger transactions never Younger transactions never wait for older ones; they are rolled back instead.</a:t>
            </a:r>
            <a:endParaRPr/>
          </a:p>
          <a:p>
            <a:pPr indent="-285750" lvl="1" marL="742950" rtl="0" algn="l">
              <a:spcBef>
                <a:spcPts val="476"/>
              </a:spcBef>
              <a:spcAft>
                <a:spcPts val="0"/>
              </a:spcAft>
              <a:buClr>
                <a:schemeClr val="dk1"/>
              </a:buClr>
              <a:buSzPct val="100000"/>
              <a:buChar char="–"/>
            </a:pPr>
            <a:r>
              <a:rPr lang="en-US"/>
              <a:t>a transaction may die several times before acquiring needed data item</a:t>
            </a:r>
            <a:endParaRPr/>
          </a:p>
          <a:p>
            <a:pPr indent="-342900" lvl="0" marL="342900" rtl="0" algn="l">
              <a:spcBef>
                <a:spcPts val="544"/>
              </a:spcBef>
              <a:spcAft>
                <a:spcPts val="0"/>
              </a:spcAft>
              <a:buClr>
                <a:srgbClr val="000099"/>
              </a:buClr>
              <a:buSzPct val="100000"/>
              <a:buChar char="•"/>
            </a:pPr>
            <a:r>
              <a:rPr b="1" lang="en-US">
                <a:solidFill>
                  <a:srgbClr val="000099"/>
                </a:solidFill>
              </a:rPr>
              <a:t>wound-wait</a:t>
            </a:r>
            <a:r>
              <a:rPr lang="en-US"/>
              <a:t> scheme — preemptive</a:t>
            </a:r>
            <a:endParaRPr/>
          </a:p>
          <a:p>
            <a:pPr indent="-285750" lvl="1" marL="742950" rtl="0" algn="l">
              <a:spcBef>
                <a:spcPts val="476"/>
              </a:spcBef>
              <a:spcAft>
                <a:spcPts val="0"/>
              </a:spcAft>
              <a:buClr>
                <a:schemeClr val="dk1"/>
              </a:buClr>
              <a:buSzPct val="100000"/>
              <a:buChar char="–"/>
            </a:pPr>
            <a:r>
              <a:rPr lang="en-US"/>
              <a:t>older transaction </a:t>
            </a:r>
            <a:r>
              <a:rPr i="1" lang="en-US"/>
              <a:t>wounds</a:t>
            </a:r>
            <a:r>
              <a:rPr lang="en-US"/>
              <a:t> (forces rollback) of younger transaction instead of waiting for it. Younger transactions may wait for older ones.</a:t>
            </a:r>
            <a:endParaRPr/>
          </a:p>
          <a:p>
            <a:pPr indent="-285750" lvl="1" marL="742950" rtl="0" algn="l">
              <a:spcBef>
                <a:spcPts val="476"/>
              </a:spcBef>
              <a:spcAft>
                <a:spcPts val="0"/>
              </a:spcAft>
              <a:buClr>
                <a:schemeClr val="dk1"/>
              </a:buClr>
              <a:buSzPct val="100000"/>
              <a:buChar char="–"/>
            </a:pPr>
            <a:r>
              <a:rPr lang="en-US"/>
              <a:t>may be fewer rollbacks than </a:t>
            </a:r>
            <a:r>
              <a:rPr i="1" lang="en-US"/>
              <a:t>wait-die</a:t>
            </a:r>
            <a:r>
              <a:rPr lang="en-US"/>
              <a:t> scheme.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Deadlock prevention (Cont.)</a:t>
            </a:r>
            <a:endParaRPr/>
          </a:p>
        </p:txBody>
      </p:sp>
      <p:sp>
        <p:nvSpPr>
          <p:cNvPr id="506" name="Google Shape;506;p58"/>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Both in </a:t>
            </a:r>
            <a:r>
              <a:rPr i="1" lang="en-US"/>
              <a:t>wait-die</a:t>
            </a:r>
            <a:r>
              <a:rPr lang="en-US"/>
              <a:t> and in </a:t>
            </a:r>
            <a:r>
              <a:rPr i="1" lang="en-US"/>
              <a:t>wound-wait</a:t>
            </a:r>
            <a:r>
              <a:rPr lang="en-US"/>
              <a:t> schemes, a rolled back transactions is restarted with its original timestamp. Older transactions thus have precedence over newer ones, and starvation is hence avoided.</a:t>
            </a:r>
            <a:endParaRPr/>
          </a:p>
          <a:p>
            <a:pPr indent="-342900" lvl="0" marL="342900" rtl="0" algn="l">
              <a:spcBef>
                <a:spcPts val="544"/>
              </a:spcBef>
              <a:spcAft>
                <a:spcPts val="0"/>
              </a:spcAft>
              <a:buClr>
                <a:srgbClr val="000099"/>
              </a:buClr>
              <a:buSzPct val="100000"/>
              <a:buChar char="•"/>
            </a:pPr>
            <a:r>
              <a:rPr b="1" lang="en-US">
                <a:solidFill>
                  <a:srgbClr val="000099"/>
                </a:solidFill>
              </a:rPr>
              <a:t>Timeout-Based Schemes:</a:t>
            </a:r>
            <a:endParaRPr/>
          </a:p>
          <a:p>
            <a:pPr indent="-285750" lvl="1" marL="742950" rtl="0" algn="l">
              <a:spcBef>
                <a:spcPts val="476"/>
              </a:spcBef>
              <a:spcAft>
                <a:spcPts val="0"/>
              </a:spcAft>
              <a:buClr>
                <a:schemeClr val="dk1"/>
              </a:buClr>
              <a:buSzPct val="100000"/>
              <a:buChar char="–"/>
            </a:pPr>
            <a:r>
              <a:rPr lang="en-US"/>
              <a:t>a transaction waits for a lock only for a specified amount of time. If the lock has not been granted within that time, the transaction is rolled back and restarted,</a:t>
            </a:r>
            <a:endParaRPr/>
          </a:p>
          <a:p>
            <a:pPr indent="-285750" lvl="1" marL="742950" rtl="0" algn="l">
              <a:spcBef>
                <a:spcPts val="476"/>
              </a:spcBef>
              <a:spcAft>
                <a:spcPts val="0"/>
              </a:spcAft>
              <a:buClr>
                <a:schemeClr val="dk1"/>
              </a:buClr>
              <a:buSzPct val="100000"/>
              <a:buChar char="–"/>
            </a:pPr>
            <a:r>
              <a:rPr lang="en-US"/>
              <a:t>Thus, deadlocks are not possible</a:t>
            </a:r>
            <a:endParaRPr/>
          </a:p>
          <a:p>
            <a:pPr indent="-285750" lvl="1" marL="742950" rtl="0" algn="l">
              <a:spcBef>
                <a:spcPts val="476"/>
              </a:spcBef>
              <a:spcAft>
                <a:spcPts val="0"/>
              </a:spcAft>
              <a:buClr>
                <a:schemeClr val="dk1"/>
              </a:buClr>
              <a:buSzPct val="100000"/>
              <a:buChar char="–"/>
            </a:pPr>
            <a:r>
              <a:rPr lang="en-US"/>
              <a:t>simple to implement; but starvation is possible. Also difficult to determine good value of the timeout interval.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Deadlock Detection</a:t>
            </a:r>
            <a:endParaRPr/>
          </a:p>
        </p:txBody>
      </p:sp>
      <p:sp>
        <p:nvSpPr>
          <p:cNvPr id="514" name="Google Shape;514;p59"/>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Deadlocks can be described as a </a:t>
            </a:r>
            <a:r>
              <a:rPr i="1" lang="en-US">
                <a:solidFill>
                  <a:srgbClr val="000099"/>
                </a:solidFill>
              </a:rPr>
              <a:t>wait-for</a:t>
            </a:r>
            <a:r>
              <a:rPr i="1" lang="en-US"/>
              <a:t> graph</a:t>
            </a:r>
            <a:r>
              <a:rPr lang="en-US"/>
              <a:t>, which consists of a pair </a:t>
            </a:r>
            <a:r>
              <a:rPr i="1" lang="en-US"/>
              <a:t>G</a:t>
            </a:r>
            <a:r>
              <a:rPr lang="en-US"/>
              <a:t> = (</a:t>
            </a:r>
            <a:r>
              <a:rPr i="1" lang="en-US"/>
              <a:t>V</a:t>
            </a:r>
            <a:r>
              <a:rPr lang="en-US"/>
              <a:t>,</a:t>
            </a:r>
            <a:r>
              <a:rPr i="1" lang="en-US"/>
              <a:t>E</a:t>
            </a:r>
            <a:r>
              <a:rPr lang="en-US"/>
              <a:t>), </a:t>
            </a:r>
            <a:endParaRPr/>
          </a:p>
          <a:p>
            <a:pPr indent="-285750" lvl="1" marL="742950" rtl="0" algn="l">
              <a:spcBef>
                <a:spcPts val="434"/>
              </a:spcBef>
              <a:spcAft>
                <a:spcPts val="0"/>
              </a:spcAft>
              <a:buClr>
                <a:schemeClr val="dk1"/>
              </a:buClr>
              <a:buSzPct val="100000"/>
              <a:buChar char="–"/>
            </a:pPr>
            <a:r>
              <a:rPr i="1" lang="en-US"/>
              <a:t>V</a:t>
            </a:r>
            <a:r>
              <a:rPr lang="en-US"/>
              <a:t> is a set of vertices (all the transactions in the system)</a:t>
            </a:r>
            <a:endParaRPr/>
          </a:p>
          <a:p>
            <a:pPr indent="-285750" lvl="1" marL="742950" rtl="0" algn="l">
              <a:spcBef>
                <a:spcPts val="434"/>
              </a:spcBef>
              <a:spcAft>
                <a:spcPts val="0"/>
              </a:spcAft>
              <a:buClr>
                <a:schemeClr val="dk1"/>
              </a:buClr>
              <a:buSzPct val="100000"/>
              <a:buChar char="–"/>
            </a:pPr>
            <a:r>
              <a:rPr i="1" lang="en-US"/>
              <a:t>E</a:t>
            </a:r>
            <a:r>
              <a:rPr lang="en-US"/>
              <a:t> is a set of edges; each element is an ordered pair </a:t>
            </a:r>
            <a:r>
              <a:rPr i="1" lang="en-US"/>
              <a:t>T</a:t>
            </a:r>
            <a:r>
              <a:rPr baseline="-25000" i="1" lang="en-US"/>
              <a:t>i</a:t>
            </a:r>
            <a:r>
              <a:rPr lang="en-US"/>
              <a:t> </a:t>
            </a:r>
            <a:r>
              <a:rPr lang="en-US">
                <a:latin typeface="MS PGothic"/>
                <a:ea typeface="MS PGothic"/>
                <a:cs typeface="MS PGothic"/>
                <a:sym typeface="MS PGothic"/>
              </a:rPr>
              <a:t>→</a:t>
            </a:r>
            <a:r>
              <a:rPr i="1" lang="en-US"/>
              <a:t>T</a:t>
            </a:r>
            <a:r>
              <a:rPr baseline="-25000" i="1" lang="en-US"/>
              <a:t>j</a:t>
            </a:r>
            <a:r>
              <a:rPr lang="en-US"/>
              <a:t>.  </a:t>
            </a:r>
            <a:endParaRPr/>
          </a:p>
          <a:p>
            <a:pPr indent="-342900" lvl="0" marL="342900" rtl="0" algn="l">
              <a:spcBef>
                <a:spcPts val="496"/>
              </a:spcBef>
              <a:spcAft>
                <a:spcPts val="0"/>
              </a:spcAft>
              <a:buClr>
                <a:schemeClr val="dk1"/>
              </a:buClr>
              <a:buSzPct val="100000"/>
              <a:buChar char="•"/>
            </a:pPr>
            <a:r>
              <a:rPr lang="en-US"/>
              <a:t>If </a:t>
            </a:r>
            <a:r>
              <a:rPr i="1" lang="en-US"/>
              <a:t>T</a:t>
            </a:r>
            <a:r>
              <a:rPr baseline="-25000" i="1" lang="en-US"/>
              <a:t>i </a:t>
            </a:r>
            <a:r>
              <a:rPr i="1" lang="en-US"/>
              <a:t>→</a:t>
            </a:r>
            <a:r>
              <a:rPr lang="en-US"/>
              <a:t>  </a:t>
            </a:r>
            <a:r>
              <a:rPr i="1" lang="en-US"/>
              <a:t>T</a:t>
            </a:r>
            <a:r>
              <a:rPr baseline="-25000" i="1" lang="en-US"/>
              <a:t>j</a:t>
            </a:r>
            <a:r>
              <a:rPr baseline="-25000" lang="en-US"/>
              <a:t> </a:t>
            </a:r>
            <a:r>
              <a:rPr lang="en-US"/>
              <a:t>is in </a:t>
            </a:r>
            <a:r>
              <a:rPr i="1" lang="en-US"/>
              <a:t>E</a:t>
            </a:r>
            <a:r>
              <a:rPr lang="en-US"/>
              <a:t>, then there is a directed edge from </a:t>
            </a:r>
            <a:r>
              <a:rPr i="1" lang="en-US"/>
              <a:t>T</a:t>
            </a:r>
            <a:r>
              <a:rPr baseline="-25000" i="1" lang="en-US"/>
              <a:t>i</a:t>
            </a:r>
            <a:r>
              <a:rPr lang="en-US"/>
              <a:t> to </a:t>
            </a:r>
            <a:r>
              <a:rPr i="1" lang="en-US"/>
              <a:t>T</a:t>
            </a:r>
            <a:r>
              <a:rPr baseline="-25000" i="1" lang="en-US"/>
              <a:t>j</a:t>
            </a:r>
            <a:r>
              <a:rPr lang="en-US"/>
              <a:t>, implying that </a:t>
            </a:r>
            <a:r>
              <a:rPr i="1" lang="en-US"/>
              <a:t>T</a:t>
            </a:r>
            <a:r>
              <a:rPr baseline="-25000" i="1" lang="en-US"/>
              <a:t>i</a:t>
            </a:r>
            <a:r>
              <a:rPr lang="en-US"/>
              <a:t> is waiting for </a:t>
            </a:r>
            <a:r>
              <a:rPr i="1" lang="en-US"/>
              <a:t>T</a:t>
            </a:r>
            <a:r>
              <a:rPr baseline="-25000" i="1" lang="en-US"/>
              <a:t>j</a:t>
            </a:r>
            <a:r>
              <a:rPr lang="en-US"/>
              <a:t> to release a data item.</a:t>
            </a:r>
            <a:endParaRPr/>
          </a:p>
          <a:p>
            <a:pPr indent="-342900" lvl="0" marL="342900" rtl="0" algn="l">
              <a:spcBef>
                <a:spcPts val="496"/>
              </a:spcBef>
              <a:spcAft>
                <a:spcPts val="0"/>
              </a:spcAft>
              <a:buClr>
                <a:schemeClr val="dk1"/>
              </a:buClr>
              <a:buSzPct val="100000"/>
              <a:buChar char="•"/>
            </a:pPr>
            <a:r>
              <a:rPr lang="en-US"/>
              <a:t>When </a:t>
            </a:r>
            <a:r>
              <a:rPr i="1" lang="en-US"/>
              <a:t>T</a:t>
            </a:r>
            <a:r>
              <a:rPr baseline="-25000" i="1" lang="en-US"/>
              <a:t>i</a:t>
            </a:r>
            <a:r>
              <a:rPr lang="en-US"/>
              <a:t> requests a data item currently being held by </a:t>
            </a:r>
            <a:r>
              <a:rPr i="1" lang="en-US"/>
              <a:t>T</a:t>
            </a:r>
            <a:r>
              <a:rPr baseline="-25000" i="1" lang="en-US"/>
              <a:t>j</a:t>
            </a:r>
            <a:r>
              <a:rPr lang="en-US"/>
              <a:t>, then the edge </a:t>
            </a:r>
            <a:r>
              <a:rPr i="1" lang="en-US"/>
              <a:t>T</a:t>
            </a:r>
            <a:r>
              <a:rPr baseline="-25000" i="1" lang="en-US"/>
              <a:t>i</a:t>
            </a:r>
            <a:r>
              <a:rPr lang="en-US"/>
              <a:t> </a:t>
            </a:r>
            <a:r>
              <a:rPr i="1" lang="en-US"/>
              <a:t>→</a:t>
            </a:r>
            <a:r>
              <a:rPr lang="en-US"/>
              <a:t> </a:t>
            </a:r>
            <a:r>
              <a:rPr i="1" lang="en-US"/>
              <a:t>T</a:t>
            </a:r>
            <a:r>
              <a:rPr baseline="-25000" i="1" lang="en-US"/>
              <a:t>j</a:t>
            </a:r>
            <a:r>
              <a:rPr lang="en-US"/>
              <a:t> is inserted in the wait-for graph. This edge is removed only when </a:t>
            </a:r>
            <a:r>
              <a:rPr i="1" lang="en-US"/>
              <a:t>T</a:t>
            </a:r>
            <a:r>
              <a:rPr baseline="-25000" i="1" lang="en-US"/>
              <a:t>j</a:t>
            </a:r>
            <a:r>
              <a:rPr lang="en-US"/>
              <a:t> is no longer holding a data item needed by </a:t>
            </a:r>
            <a:r>
              <a:rPr i="1" lang="en-US"/>
              <a:t>T</a:t>
            </a:r>
            <a:r>
              <a:rPr baseline="-25000" i="1" lang="en-US"/>
              <a:t>i</a:t>
            </a:r>
            <a:r>
              <a:rPr lang="en-US"/>
              <a:t>.</a:t>
            </a:r>
            <a:endParaRPr/>
          </a:p>
          <a:p>
            <a:pPr indent="-342900" lvl="0" marL="342900" rtl="0" algn="l">
              <a:spcBef>
                <a:spcPts val="496"/>
              </a:spcBef>
              <a:spcAft>
                <a:spcPts val="0"/>
              </a:spcAft>
              <a:buClr>
                <a:schemeClr val="dk1"/>
              </a:buClr>
              <a:buSzPct val="100000"/>
              <a:buChar char="•"/>
            </a:pPr>
            <a:r>
              <a:rPr lang="en-US"/>
              <a:t>The system is in a deadlock state if and only if the wait-for graph has a cycle.  Must invoke a deadlock-detection algorithm periodically to look for cycles.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ACID Properties</a:t>
            </a:r>
            <a:endParaRPr/>
          </a:p>
        </p:txBody>
      </p:sp>
      <p:sp>
        <p:nvSpPr>
          <p:cNvPr id="131" name="Google Shape;131;p6"/>
          <p:cNvSpPr txBox="1"/>
          <p:nvPr>
            <p:ph idx="1" type="body"/>
          </p:nvPr>
        </p:nvSpPr>
        <p:spPr>
          <a:xfrm>
            <a:off x="914400" y="2081213"/>
            <a:ext cx="7872413" cy="4776787"/>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Atomicity</a:t>
            </a:r>
            <a:r>
              <a:rPr b="1" lang="en-US"/>
              <a:t>. </a:t>
            </a:r>
            <a:r>
              <a:rPr lang="en-US"/>
              <a:t> Either all operations of the transaction are properly reflected in the database or none are.</a:t>
            </a:r>
            <a:endParaRPr/>
          </a:p>
          <a:p>
            <a:pPr indent="-342900" lvl="0" marL="342900" rtl="0" algn="l">
              <a:spcBef>
                <a:spcPts val="448"/>
              </a:spcBef>
              <a:spcAft>
                <a:spcPts val="0"/>
              </a:spcAft>
              <a:buClr>
                <a:srgbClr val="000099"/>
              </a:buClr>
              <a:buSzPct val="100000"/>
              <a:buChar char="•"/>
            </a:pPr>
            <a:r>
              <a:rPr b="1" lang="en-US">
                <a:solidFill>
                  <a:srgbClr val="000099"/>
                </a:solidFill>
              </a:rPr>
              <a:t>Consistency</a:t>
            </a:r>
            <a:r>
              <a:rPr b="1" lang="en-US"/>
              <a:t>.</a:t>
            </a:r>
            <a:r>
              <a:rPr lang="en-US"/>
              <a:t>  Execution of a transaction in isolation preserves the consistency of the database.</a:t>
            </a:r>
            <a:endParaRPr/>
          </a:p>
          <a:p>
            <a:pPr indent="-342900" lvl="0" marL="342900" rtl="0" algn="l">
              <a:spcBef>
                <a:spcPts val="448"/>
              </a:spcBef>
              <a:spcAft>
                <a:spcPts val="0"/>
              </a:spcAft>
              <a:buClr>
                <a:srgbClr val="000099"/>
              </a:buClr>
              <a:buSzPct val="100000"/>
              <a:buChar char="•"/>
            </a:pPr>
            <a:r>
              <a:rPr b="1" lang="en-US">
                <a:solidFill>
                  <a:srgbClr val="000099"/>
                </a:solidFill>
              </a:rPr>
              <a:t>Isolation</a:t>
            </a:r>
            <a:r>
              <a:rPr b="1" lang="en-US"/>
              <a:t>.</a:t>
            </a:r>
            <a:r>
              <a:rPr lang="en-US"/>
              <a:t>  Although multiple transactions may execute concurrently, each transaction must be unaware of other concurrently executing transactions.  Intermediate transaction results must be hidden from other concurrently executed transactions.  </a:t>
            </a:r>
            <a:endParaRPr/>
          </a:p>
          <a:p>
            <a:pPr indent="-285750" lvl="1" marL="742950" rtl="0" algn="l">
              <a:spcBef>
                <a:spcPts val="392"/>
              </a:spcBef>
              <a:spcAft>
                <a:spcPts val="0"/>
              </a:spcAft>
              <a:buClr>
                <a:schemeClr val="dk1"/>
              </a:buClr>
              <a:buSzPct val="100000"/>
              <a:buChar char="–"/>
            </a:pPr>
            <a:r>
              <a:rPr lang="en-US"/>
              <a:t>That is, for every pair of transactions </a:t>
            </a:r>
            <a:r>
              <a:rPr i="1" lang="en-US"/>
              <a:t>T</a:t>
            </a:r>
            <a:r>
              <a:rPr baseline="-25000" i="1" lang="en-US"/>
              <a:t>i</a:t>
            </a:r>
            <a:r>
              <a:rPr i="1" lang="en-US"/>
              <a:t> </a:t>
            </a:r>
            <a:r>
              <a:rPr lang="en-US"/>
              <a:t>and </a:t>
            </a:r>
            <a:r>
              <a:rPr i="1" lang="en-US"/>
              <a:t>T</a:t>
            </a:r>
            <a:r>
              <a:rPr baseline="-25000" i="1" lang="en-US"/>
              <a:t>j</a:t>
            </a:r>
            <a:r>
              <a:rPr i="1" lang="en-US"/>
              <a:t>, </a:t>
            </a:r>
            <a:r>
              <a:rPr lang="en-US"/>
              <a:t>it appears to </a:t>
            </a:r>
            <a:r>
              <a:rPr i="1" lang="en-US"/>
              <a:t>T</a:t>
            </a:r>
            <a:r>
              <a:rPr baseline="-25000" i="1" lang="en-US"/>
              <a:t>i</a:t>
            </a:r>
            <a:r>
              <a:rPr i="1" lang="en-US"/>
              <a:t> </a:t>
            </a:r>
            <a:r>
              <a:rPr lang="en-US"/>
              <a:t>that either </a:t>
            </a:r>
            <a:r>
              <a:rPr i="1" lang="en-US"/>
              <a:t>T</a:t>
            </a:r>
            <a:r>
              <a:rPr baseline="-25000" i="1" lang="en-US"/>
              <a:t>j</a:t>
            </a:r>
            <a:r>
              <a:rPr i="1" lang="en-US"/>
              <a:t>, </a:t>
            </a:r>
            <a:r>
              <a:rPr lang="en-US"/>
              <a:t>finished execution before </a:t>
            </a:r>
            <a:r>
              <a:rPr i="1" lang="en-US"/>
              <a:t>T</a:t>
            </a:r>
            <a:r>
              <a:rPr baseline="-25000" i="1" lang="en-US"/>
              <a:t>i</a:t>
            </a:r>
            <a:r>
              <a:rPr lang="en-US"/>
              <a:t> started, or </a:t>
            </a:r>
            <a:r>
              <a:rPr i="1" lang="en-US"/>
              <a:t>T</a:t>
            </a:r>
            <a:r>
              <a:rPr baseline="-25000" i="1" lang="en-US"/>
              <a:t>j</a:t>
            </a:r>
            <a:r>
              <a:rPr lang="en-US"/>
              <a:t> started execution after </a:t>
            </a:r>
            <a:r>
              <a:rPr i="1" lang="en-US"/>
              <a:t>T</a:t>
            </a:r>
            <a:r>
              <a:rPr baseline="-25000" i="1" lang="en-US"/>
              <a:t>i</a:t>
            </a:r>
            <a:r>
              <a:rPr lang="en-US"/>
              <a:t> finished.</a:t>
            </a:r>
            <a:endParaRPr/>
          </a:p>
          <a:p>
            <a:pPr indent="-342900" lvl="0" marL="342900" rtl="0" algn="l">
              <a:spcBef>
                <a:spcPts val="448"/>
              </a:spcBef>
              <a:spcAft>
                <a:spcPts val="0"/>
              </a:spcAft>
              <a:buClr>
                <a:srgbClr val="000099"/>
              </a:buClr>
              <a:buSzPct val="100000"/>
              <a:buChar char="•"/>
            </a:pPr>
            <a:r>
              <a:rPr b="1" lang="en-US">
                <a:solidFill>
                  <a:srgbClr val="000099"/>
                </a:solidFill>
              </a:rPr>
              <a:t>Durability</a:t>
            </a:r>
            <a:r>
              <a:rPr b="1" lang="en-US"/>
              <a:t>.  </a:t>
            </a:r>
            <a:r>
              <a:rPr lang="en-US"/>
              <a:t>After a transaction completes successfully, the changes it has made to the database persist, even if there are system failures. </a:t>
            </a:r>
            <a:endParaRPr i="1"/>
          </a:p>
        </p:txBody>
      </p:sp>
      <p:sp>
        <p:nvSpPr>
          <p:cNvPr id="132" name="Google Shape;132;p6"/>
          <p:cNvSpPr txBox="1"/>
          <p:nvPr/>
        </p:nvSpPr>
        <p:spPr>
          <a:xfrm>
            <a:off x="901700" y="1106488"/>
            <a:ext cx="8242300" cy="91598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a:t>
            </a:r>
            <a:r>
              <a:rPr b="1" i="0" lang="en-US" sz="1800" u="none" cap="none" strike="noStrike">
                <a:solidFill>
                  <a:srgbClr val="000099"/>
                </a:solidFill>
                <a:latin typeface="Calibri"/>
                <a:ea typeface="Calibri"/>
                <a:cs typeface="Calibri"/>
                <a:sym typeface="Calibri"/>
              </a:rPr>
              <a:t>transaction</a:t>
            </a:r>
            <a:r>
              <a:rPr b="0" i="0" lang="en-US" sz="1800" u="none" cap="none" strike="noStrike">
                <a:solidFill>
                  <a:schemeClr val="dk1"/>
                </a:solidFill>
                <a:latin typeface="Calibri"/>
                <a:ea typeface="Calibri"/>
                <a:cs typeface="Calibri"/>
                <a:sym typeface="Calibri"/>
              </a:rPr>
              <a:t>  is a unit of program execution that accesses and possibly updates various data items. To preserve the integrity of data the database system must ensure: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0"/>
          <p:cNvSpPr txBox="1"/>
          <p:nvPr>
            <p:ph type="title"/>
          </p:nvPr>
        </p:nvSpPr>
        <p:spPr>
          <a:xfrm>
            <a:off x="552450" y="150813"/>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Deadlock Detection (Cont.)</a:t>
            </a:r>
            <a:endParaRPr/>
          </a:p>
        </p:txBody>
      </p:sp>
      <p:sp>
        <p:nvSpPr>
          <p:cNvPr id="522" name="Google Shape;522;p60"/>
          <p:cNvSpPr txBox="1"/>
          <p:nvPr/>
        </p:nvSpPr>
        <p:spPr>
          <a:xfrm>
            <a:off x="909638" y="4210050"/>
            <a:ext cx="35210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Wait-for graph without a cycle</a:t>
            </a:r>
            <a:endParaRPr/>
          </a:p>
        </p:txBody>
      </p:sp>
      <p:sp>
        <p:nvSpPr>
          <p:cNvPr id="523" name="Google Shape;523;p60"/>
          <p:cNvSpPr txBox="1"/>
          <p:nvPr/>
        </p:nvSpPr>
        <p:spPr>
          <a:xfrm>
            <a:off x="5284788" y="4246563"/>
            <a:ext cx="31686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Wait-for graph with a cycle</a:t>
            </a:r>
            <a:endParaRPr/>
          </a:p>
        </p:txBody>
      </p:sp>
      <p:pic>
        <p:nvPicPr>
          <p:cNvPr id="524" name="Google Shape;524;p60"/>
          <p:cNvPicPr preferRelativeResize="0"/>
          <p:nvPr/>
        </p:nvPicPr>
        <p:blipFill rotWithShape="1">
          <a:blip r:embed="rId3">
            <a:alphaModFix/>
          </a:blip>
          <a:srcRect b="0" l="0" r="0" t="0"/>
          <a:stretch/>
        </p:blipFill>
        <p:spPr>
          <a:xfrm>
            <a:off x="1211263" y="1574800"/>
            <a:ext cx="2882900" cy="2127250"/>
          </a:xfrm>
          <a:prstGeom prst="rect">
            <a:avLst/>
          </a:prstGeom>
          <a:noFill/>
          <a:ln>
            <a:noFill/>
          </a:ln>
        </p:spPr>
      </p:pic>
      <p:pic>
        <p:nvPicPr>
          <p:cNvPr id="525" name="Google Shape;525;p60"/>
          <p:cNvPicPr preferRelativeResize="0"/>
          <p:nvPr/>
        </p:nvPicPr>
        <p:blipFill rotWithShape="1">
          <a:blip r:embed="rId4">
            <a:alphaModFix/>
          </a:blip>
          <a:srcRect b="0" l="0" r="0" t="0"/>
          <a:stretch/>
        </p:blipFill>
        <p:spPr>
          <a:xfrm>
            <a:off x="5599113" y="1747838"/>
            <a:ext cx="2562225" cy="187166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Deadlock Recovery</a:t>
            </a:r>
            <a:endParaRPr/>
          </a:p>
        </p:txBody>
      </p:sp>
      <p:sp>
        <p:nvSpPr>
          <p:cNvPr id="533" name="Google Shape;533;p61"/>
          <p:cNvSpPr txBox="1"/>
          <p:nvPr>
            <p:ph idx="4294967295" type="body"/>
          </p:nvPr>
        </p:nvSpPr>
        <p:spPr>
          <a:xfrm>
            <a:off x="814388" y="1093788"/>
            <a:ext cx="7415212" cy="490378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When deadlock is  detected :</a:t>
            </a:r>
            <a:endParaRPr/>
          </a:p>
          <a:p>
            <a:pPr indent="-285750" lvl="1" marL="742950" rtl="0" algn="l">
              <a:spcBef>
                <a:spcPts val="518"/>
              </a:spcBef>
              <a:spcAft>
                <a:spcPts val="0"/>
              </a:spcAft>
              <a:buClr>
                <a:schemeClr val="dk1"/>
              </a:buClr>
              <a:buSzPct val="100000"/>
              <a:buChar char="–"/>
            </a:pPr>
            <a:r>
              <a:rPr lang="en-US"/>
              <a:t>Some transaction will have to rolled back (made a victim) to break deadlock.  Select that transaction as victim that will incur minimum cost.</a:t>
            </a:r>
            <a:endParaRPr/>
          </a:p>
          <a:p>
            <a:pPr indent="-285750" lvl="1" marL="742950" rtl="0" algn="l">
              <a:spcBef>
                <a:spcPts val="518"/>
              </a:spcBef>
              <a:spcAft>
                <a:spcPts val="0"/>
              </a:spcAft>
              <a:buClr>
                <a:schemeClr val="dk1"/>
              </a:buClr>
              <a:buSzPct val="100000"/>
              <a:buChar char="–"/>
            </a:pPr>
            <a:r>
              <a:rPr lang="en-US"/>
              <a:t>Rollback -- determine how far to roll back transaction</a:t>
            </a:r>
            <a:endParaRPr/>
          </a:p>
          <a:p>
            <a:pPr indent="-228600" lvl="2" marL="1143000" rtl="0" algn="l">
              <a:spcBef>
                <a:spcPts val="444"/>
              </a:spcBef>
              <a:spcAft>
                <a:spcPts val="0"/>
              </a:spcAft>
              <a:buClr>
                <a:srgbClr val="000099"/>
              </a:buClr>
              <a:buSzPct val="100000"/>
              <a:buChar char="•"/>
            </a:pPr>
            <a:r>
              <a:rPr lang="en-US">
                <a:solidFill>
                  <a:srgbClr val="000099"/>
                </a:solidFill>
              </a:rPr>
              <a:t>Total rollback</a:t>
            </a:r>
            <a:r>
              <a:rPr lang="en-US"/>
              <a:t>: Abort the transaction and then restart it.</a:t>
            </a:r>
            <a:endParaRPr/>
          </a:p>
          <a:p>
            <a:pPr indent="-228600" lvl="2" marL="1143000" rtl="0" algn="l">
              <a:spcBef>
                <a:spcPts val="444"/>
              </a:spcBef>
              <a:spcAft>
                <a:spcPts val="0"/>
              </a:spcAft>
              <a:buClr>
                <a:schemeClr val="dk1"/>
              </a:buClr>
              <a:buSzPct val="100000"/>
              <a:buChar char="•"/>
            </a:pPr>
            <a:r>
              <a:rPr lang="en-US"/>
              <a:t>More effective to roll back transaction only as far as necessary to break deadlock.</a:t>
            </a:r>
            <a:endParaRPr/>
          </a:p>
          <a:p>
            <a:pPr indent="-285750" lvl="1" marL="742950" rtl="0" algn="l">
              <a:spcBef>
                <a:spcPts val="518"/>
              </a:spcBef>
              <a:spcAft>
                <a:spcPts val="0"/>
              </a:spcAft>
              <a:buClr>
                <a:schemeClr val="dk1"/>
              </a:buClr>
              <a:buSzPct val="100000"/>
              <a:buChar char="–"/>
            </a:pPr>
            <a:r>
              <a:rPr lang="en-US"/>
              <a:t>Starvation happens if same transaction is always chosen as victim. Include the number of rollbacks in the cost factor to avoid starvation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2"/>
          <p:cNvSpPr txBox="1"/>
          <p:nvPr>
            <p:ph idx="1" type="body"/>
          </p:nvPr>
        </p:nvSpPr>
        <p:spPr>
          <a:xfrm>
            <a:off x="457200" y="0"/>
            <a:ext cx="8229600" cy="61261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b="1" lang="en-US"/>
              <a:t>ISOLATION:</a:t>
            </a:r>
            <a:endParaRPr/>
          </a:p>
          <a:p>
            <a:pPr indent="-342900" lvl="0" marL="342900" rtl="0" algn="l">
              <a:spcBef>
                <a:spcPts val="592"/>
              </a:spcBef>
              <a:spcAft>
                <a:spcPts val="0"/>
              </a:spcAft>
              <a:buClr>
                <a:schemeClr val="dk1"/>
              </a:buClr>
              <a:buSzPct val="100000"/>
              <a:buNone/>
            </a:pPr>
            <a:r>
              <a:rPr lang="en-US"/>
              <a:t>In </a:t>
            </a:r>
            <a:r>
              <a:rPr lang="en-US" u="sng">
                <a:solidFill>
                  <a:schemeClr val="hlink"/>
                </a:solidFill>
                <a:hlinkClick r:id="rId3"/>
              </a:rPr>
              <a:t>database</a:t>
            </a:r>
            <a:r>
              <a:rPr lang="en-US"/>
              <a:t> systems, </a:t>
            </a:r>
            <a:r>
              <a:rPr b="1" lang="en-US"/>
              <a:t>isolation</a:t>
            </a:r>
            <a:r>
              <a:rPr lang="en-US"/>
              <a:t> determines how </a:t>
            </a:r>
            <a:r>
              <a:rPr lang="en-US" u="sng">
                <a:solidFill>
                  <a:schemeClr val="hlink"/>
                </a:solidFill>
                <a:hlinkClick r:id="rId4"/>
              </a:rPr>
              <a:t>transaction</a:t>
            </a:r>
            <a:r>
              <a:rPr lang="en-US"/>
              <a:t> integrity is visible to other users and systems.</a:t>
            </a:r>
            <a:endParaRPr/>
          </a:p>
          <a:p>
            <a:pPr indent="-342900" lvl="0" marL="342900" rtl="0" algn="l">
              <a:spcBef>
                <a:spcPts val="592"/>
              </a:spcBef>
              <a:spcAft>
                <a:spcPts val="0"/>
              </a:spcAft>
              <a:buClr>
                <a:schemeClr val="dk1"/>
              </a:buClr>
              <a:buSzPct val="100000"/>
              <a:buChar char="•"/>
            </a:pPr>
            <a:r>
              <a:rPr lang="en-US"/>
              <a:t>A lower isolation level increases the ability of many users to access the same data at the same time, but increases the number of </a:t>
            </a:r>
            <a:r>
              <a:rPr lang="en-US" u="sng">
                <a:solidFill>
                  <a:schemeClr val="hlink"/>
                </a:solidFill>
                <a:hlinkClick r:id="rId5"/>
              </a:rPr>
              <a:t>concurrency</a:t>
            </a:r>
            <a:r>
              <a:rPr lang="en-US"/>
              <a:t> effects (such as dirty reads or lost updates) users might encounter. Conversely, a higher isolation level reduces the types of concurrency effects that users may encounter, but requires more system resources and increases the chances that one transaction will block another.</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3"/>
          <p:cNvSpPr txBox="1"/>
          <p:nvPr>
            <p:ph idx="1" type="body"/>
          </p:nvPr>
        </p:nvSpPr>
        <p:spPr>
          <a:xfrm>
            <a:off x="457200" y="0"/>
            <a:ext cx="8229600" cy="61261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None/>
            </a:pPr>
            <a:r>
              <a:rPr b="1" lang="en-US" u="sng"/>
              <a:t>Isolation levels</a:t>
            </a:r>
            <a:r>
              <a:rPr lang="en-US"/>
              <a:t>:</a:t>
            </a:r>
            <a:endParaRPr/>
          </a:p>
          <a:p>
            <a:pPr indent="-342900" lvl="0" marL="342900" rtl="0" algn="l">
              <a:spcBef>
                <a:spcPts val="352"/>
              </a:spcBef>
              <a:spcAft>
                <a:spcPts val="0"/>
              </a:spcAft>
              <a:buClr>
                <a:schemeClr val="dk1"/>
              </a:buClr>
              <a:buSzPct val="100000"/>
              <a:buNone/>
            </a:pPr>
            <a:r>
              <a:rPr lang="en-US"/>
              <a:t>The isolation levels defined by the </a:t>
            </a:r>
            <a:r>
              <a:rPr lang="en-US" u="sng">
                <a:solidFill>
                  <a:schemeClr val="hlink"/>
                </a:solidFill>
                <a:hlinkClick r:id="rId3"/>
              </a:rPr>
              <a:t>ANSI</a:t>
            </a:r>
            <a:r>
              <a:rPr lang="en-US"/>
              <a:t>/</a:t>
            </a:r>
            <a:r>
              <a:rPr lang="en-US" u="sng">
                <a:solidFill>
                  <a:schemeClr val="hlink"/>
                </a:solidFill>
                <a:hlinkClick r:id="rId4"/>
              </a:rPr>
              <a:t>ISO</a:t>
            </a:r>
            <a:r>
              <a:rPr lang="en-US"/>
              <a:t> </a:t>
            </a:r>
            <a:r>
              <a:rPr lang="en-US" u="sng">
                <a:solidFill>
                  <a:schemeClr val="hlink"/>
                </a:solidFill>
                <a:hlinkClick r:id="rId5"/>
              </a:rPr>
              <a:t>SQL</a:t>
            </a:r>
            <a:r>
              <a:rPr lang="en-US"/>
              <a:t> standard are listed as follows:</a:t>
            </a:r>
            <a:endParaRPr/>
          </a:p>
          <a:p>
            <a:pPr indent="-342900" lvl="0" marL="342900" rtl="0" algn="l">
              <a:spcBef>
                <a:spcPts val="352"/>
              </a:spcBef>
              <a:spcAft>
                <a:spcPts val="0"/>
              </a:spcAft>
              <a:buClr>
                <a:schemeClr val="dk1"/>
              </a:buClr>
              <a:buSzPct val="100000"/>
              <a:buNone/>
            </a:pPr>
            <a:r>
              <a:rPr b="1" lang="en-US" u="sng"/>
              <a:t>Serializable</a:t>
            </a:r>
            <a:endParaRPr b="1" u="sng"/>
          </a:p>
          <a:p>
            <a:pPr indent="-342900" lvl="0" marL="342900" rtl="0" algn="l">
              <a:spcBef>
                <a:spcPts val="352"/>
              </a:spcBef>
              <a:spcAft>
                <a:spcPts val="0"/>
              </a:spcAft>
              <a:buClr>
                <a:schemeClr val="dk1"/>
              </a:buClr>
              <a:buSzPct val="100000"/>
              <a:buChar char="•"/>
            </a:pPr>
            <a:r>
              <a:rPr lang="en-US"/>
              <a:t>This is the </a:t>
            </a:r>
            <a:r>
              <a:rPr i="1" lang="en-US"/>
              <a:t>highest</a:t>
            </a:r>
            <a:r>
              <a:rPr lang="en-US"/>
              <a:t> isolation level.</a:t>
            </a:r>
            <a:endParaRPr/>
          </a:p>
          <a:p>
            <a:pPr indent="-342900" lvl="0" marL="342900" rtl="0" algn="l">
              <a:spcBef>
                <a:spcPts val="352"/>
              </a:spcBef>
              <a:spcAft>
                <a:spcPts val="0"/>
              </a:spcAft>
              <a:buClr>
                <a:schemeClr val="dk1"/>
              </a:buClr>
              <a:buSzPct val="100000"/>
              <a:buChar char="•"/>
            </a:pPr>
            <a:r>
              <a:rPr lang="en-US"/>
              <a:t>With a lock-based </a:t>
            </a:r>
            <a:r>
              <a:rPr lang="en-US" u="sng">
                <a:solidFill>
                  <a:schemeClr val="hlink"/>
                </a:solidFill>
                <a:hlinkClick r:id="rId6"/>
              </a:rPr>
              <a:t>concurrency control</a:t>
            </a:r>
            <a:r>
              <a:rPr lang="en-US"/>
              <a:t> DBMS implementation, </a:t>
            </a:r>
            <a:r>
              <a:rPr lang="en-US" u="sng">
                <a:solidFill>
                  <a:schemeClr val="hlink"/>
                </a:solidFill>
                <a:hlinkClick r:id="rId7"/>
              </a:rPr>
              <a:t>serializability</a:t>
            </a:r>
            <a:r>
              <a:rPr lang="en-US"/>
              <a:t> requires read and write locks (acquired on selected data) to be released at the end of the transaction. Also </a:t>
            </a:r>
            <a:r>
              <a:rPr i="1" lang="en-US"/>
              <a:t>range-locks</a:t>
            </a:r>
            <a:r>
              <a:rPr lang="en-US"/>
              <a:t> must be acquired when a </a:t>
            </a:r>
            <a:r>
              <a:rPr lang="en-US" u="sng">
                <a:solidFill>
                  <a:schemeClr val="hlink"/>
                </a:solidFill>
                <a:hlinkClick r:id="rId8"/>
              </a:rPr>
              <a:t>SELECT</a:t>
            </a:r>
            <a:r>
              <a:rPr lang="en-US"/>
              <a:t> query uses a ranged </a:t>
            </a:r>
            <a:r>
              <a:rPr i="1" lang="en-US"/>
              <a:t>WHERE</a:t>
            </a:r>
            <a:r>
              <a:rPr lang="en-US"/>
              <a:t> clause, especially to avoid the </a:t>
            </a:r>
            <a:r>
              <a:rPr b="1" i="1" lang="en-US" u="sng">
                <a:solidFill>
                  <a:schemeClr val="hlink"/>
                </a:solidFill>
                <a:hlinkClick r:id="rId9"/>
              </a:rPr>
              <a:t>phantom reads</a:t>
            </a:r>
            <a:r>
              <a:rPr lang="en-US"/>
              <a:t> phenomenon.</a:t>
            </a:r>
            <a:endParaRPr/>
          </a:p>
          <a:p>
            <a:pPr indent="-342900" lvl="0" marL="342900" rtl="0" algn="l">
              <a:spcBef>
                <a:spcPts val="352"/>
              </a:spcBef>
              <a:spcAft>
                <a:spcPts val="0"/>
              </a:spcAft>
              <a:buClr>
                <a:schemeClr val="dk1"/>
              </a:buClr>
              <a:buSzPct val="100000"/>
              <a:buChar char="•"/>
            </a:pPr>
            <a:r>
              <a:rPr lang="en-US"/>
              <a:t>When using non-lock based concurrency control, no locks are acquired; however, if the system detects a </a:t>
            </a:r>
            <a:r>
              <a:rPr i="1" lang="en-US"/>
              <a:t>write collision</a:t>
            </a:r>
            <a:r>
              <a:rPr lang="en-US"/>
              <a:t> among several concurrent transactions, only one of them is allowed to commit</a:t>
            </a:r>
            <a:endParaRPr/>
          </a:p>
          <a:p>
            <a:pPr indent="-342900" lvl="0" marL="342900" rtl="0" algn="l">
              <a:spcBef>
                <a:spcPts val="352"/>
              </a:spcBef>
              <a:spcAft>
                <a:spcPts val="0"/>
              </a:spcAft>
              <a:buClr>
                <a:schemeClr val="dk1"/>
              </a:buClr>
              <a:buSzPct val="100000"/>
              <a:buNone/>
            </a:pPr>
            <a:r>
              <a:rPr b="1" lang="en-US" u="sng"/>
              <a:t>Repeatable reads:</a:t>
            </a:r>
            <a:endParaRPr/>
          </a:p>
          <a:p>
            <a:pPr indent="-342900" lvl="0" marL="342900" rtl="0" algn="l">
              <a:spcBef>
                <a:spcPts val="352"/>
              </a:spcBef>
              <a:spcAft>
                <a:spcPts val="0"/>
              </a:spcAft>
              <a:buClr>
                <a:schemeClr val="dk1"/>
              </a:buClr>
              <a:buSzPct val="100000"/>
              <a:buChar char="•"/>
            </a:pPr>
            <a:r>
              <a:rPr lang="en-US"/>
              <a:t>In this isolation level, a lock-based </a:t>
            </a:r>
            <a:r>
              <a:rPr lang="en-US" u="sng">
                <a:solidFill>
                  <a:schemeClr val="hlink"/>
                </a:solidFill>
                <a:hlinkClick r:id="rId10"/>
              </a:rPr>
              <a:t>concurrency control</a:t>
            </a:r>
            <a:r>
              <a:rPr lang="en-US"/>
              <a:t> DBMS implementation keeps read and write locks (acquired on selected data) until the end of the transaction. However, </a:t>
            </a:r>
            <a:r>
              <a:rPr i="1" lang="en-US"/>
              <a:t>range-locks</a:t>
            </a:r>
            <a:r>
              <a:rPr lang="en-US"/>
              <a:t> are not managed, so </a:t>
            </a:r>
            <a:r>
              <a:rPr b="1" i="1" lang="en-US" u="sng">
                <a:solidFill>
                  <a:schemeClr val="hlink"/>
                </a:solidFill>
                <a:hlinkClick r:id="rId11"/>
              </a:rPr>
              <a:t>phantom reads</a:t>
            </a:r>
            <a:r>
              <a:rPr lang="en-US"/>
              <a:t> can occur.</a:t>
            </a:r>
            <a:endParaRPr/>
          </a:p>
          <a:p>
            <a:pPr indent="-342900" lvl="0" marL="342900" rtl="0" algn="l">
              <a:spcBef>
                <a:spcPts val="352"/>
              </a:spcBef>
              <a:spcAft>
                <a:spcPts val="0"/>
              </a:spcAft>
              <a:buClr>
                <a:schemeClr val="dk1"/>
              </a:buClr>
              <a:buSzPct val="100000"/>
              <a:buChar char="•"/>
            </a:pPr>
            <a:r>
              <a:rPr lang="en-US"/>
              <a:t>Write skew is possible at this isolation level in some systems. Write skew is a phenomenon where two writes are allowed to the same column(s) in a table by two different writers (who have previously read the columns they are updating), resulting in the column having data that is a mix of the two transactions</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4"/>
          <p:cNvSpPr txBox="1"/>
          <p:nvPr>
            <p:ph idx="1" type="body"/>
          </p:nvPr>
        </p:nvSpPr>
        <p:spPr>
          <a:xfrm>
            <a:off x="457200" y="0"/>
            <a:ext cx="8229600" cy="61261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b="1" lang="en-US" u="sng"/>
              <a:t>Read committed:</a:t>
            </a:r>
            <a:endParaRPr b="1" u="sng"/>
          </a:p>
          <a:p>
            <a:pPr indent="-342900" lvl="0" marL="342900" rtl="0" algn="l">
              <a:spcBef>
                <a:spcPts val="400"/>
              </a:spcBef>
              <a:spcAft>
                <a:spcPts val="0"/>
              </a:spcAft>
              <a:buClr>
                <a:schemeClr val="dk1"/>
              </a:buClr>
              <a:buSzPct val="100000"/>
              <a:buChar char="•"/>
            </a:pPr>
            <a:r>
              <a:rPr lang="en-US"/>
              <a:t>In this isolation level, a lock-based </a:t>
            </a:r>
            <a:r>
              <a:rPr lang="en-US" u="sng">
                <a:solidFill>
                  <a:schemeClr val="hlink"/>
                </a:solidFill>
                <a:hlinkClick r:id="rId3"/>
              </a:rPr>
              <a:t>concurrency control</a:t>
            </a:r>
            <a:r>
              <a:rPr lang="en-US"/>
              <a:t> DBMS implementation keeps write locks (acquired on selected data) until the end of the transaction, but read locks are released as soon as the </a:t>
            </a:r>
            <a:r>
              <a:rPr lang="en-US" u="sng">
                <a:solidFill>
                  <a:schemeClr val="hlink"/>
                </a:solidFill>
                <a:hlinkClick r:id="rId4"/>
              </a:rPr>
              <a:t>SELECT</a:t>
            </a:r>
            <a:r>
              <a:rPr lang="en-US"/>
              <a:t> operation is performed (so the </a:t>
            </a:r>
            <a:r>
              <a:rPr b="1" i="1" lang="en-US" u="sng">
                <a:solidFill>
                  <a:schemeClr val="hlink"/>
                </a:solidFill>
                <a:hlinkClick r:id="rId5"/>
              </a:rPr>
              <a:t>non-repeatable reads phenomenon</a:t>
            </a:r>
            <a:r>
              <a:rPr lang="en-US"/>
              <a:t> can occur in this isolation level). As in the previous level, </a:t>
            </a:r>
            <a:r>
              <a:rPr i="1" lang="en-US"/>
              <a:t>range-locks</a:t>
            </a:r>
            <a:r>
              <a:rPr lang="en-US"/>
              <a:t> are not managed.</a:t>
            </a:r>
            <a:endParaRPr/>
          </a:p>
          <a:p>
            <a:pPr indent="-342900" lvl="0" marL="342900" rtl="0" algn="l">
              <a:spcBef>
                <a:spcPts val="400"/>
              </a:spcBef>
              <a:spcAft>
                <a:spcPts val="0"/>
              </a:spcAft>
              <a:buClr>
                <a:schemeClr val="dk1"/>
              </a:buClr>
              <a:buSzPct val="100000"/>
              <a:buChar char="•"/>
            </a:pPr>
            <a:r>
              <a:rPr lang="en-US"/>
              <a:t>Putting it in simpler words, read committed is an isolation level that guarantees that any data read is committed at the moment it is read. It simply restricts the reader from seeing any intermediate, uncommitted, 'dirty' read. It makes no promise whatsoever that if the transaction re-issues the read, it will find the same data; data is free to change after it is read.</a:t>
            </a:r>
            <a:endParaRPr/>
          </a:p>
          <a:p>
            <a:pPr indent="-342900" lvl="0" marL="342900" rtl="0" algn="l">
              <a:spcBef>
                <a:spcPts val="400"/>
              </a:spcBef>
              <a:spcAft>
                <a:spcPts val="0"/>
              </a:spcAft>
              <a:buClr>
                <a:schemeClr val="dk1"/>
              </a:buClr>
              <a:buSzPct val="100000"/>
              <a:buNone/>
            </a:pPr>
            <a:r>
              <a:rPr b="1" lang="en-US" u="sng"/>
              <a:t>Read uncommitted:</a:t>
            </a:r>
            <a:endParaRPr b="1" u="sng"/>
          </a:p>
          <a:p>
            <a:pPr indent="-342900" lvl="0" marL="342900" rtl="0" algn="l">
              <a:spcBef>
                <a:spcPts val="400"/>
              </a:spcBef>
              <a:spcAft>
                <a:spcPts val="0"/>
              </a:spcAft>
              <a:buClr>
                <a:schemeClr val="dk1"/>
              </a:buClr>
              <a:buSzPct val="100000"/>
              <a:buChar char="•"/>
            </a:pPr>
            <a:r>
              <a:rPr lang="en-US"/>
              <a:t>This is the </a:t>
            </a:r>
            <a:r>
              <a:rPr i="1" lang="en-US"/>
              <a:t>lowest</a:t>
            </a:r>
            <a:r>
              <a:rPr lang="en-US"/>
              <a:t> isolation level. In this level, </a:t>
            </a:r>
            <a:r>
              <a:rPr b="1" i="1" lang="en-US" u="sng">
                <a:solidFill>
                  <a:schemeClr val="hlink"/>
                </a:solidFill>
                <a:hlinkClick r:id="rId6"/>
              </a:rPr>
              <a:t>dirty reads</a:t>
            </a:r>
            <a:r>
              <a:rPr lang="en-US"/>
              <a:t> are allowed, so one transaction may see </a:t>
            </a:r>
            <a:r>
              <a:rPr i="1" lang="en-US"/>
              <a:t>not-yet-committed</a:t>
            </a:r>
            <a:r>
              <a:rPr lang="en-US"/>
              <a:t> changes made by other transactions.</a:t>
            </a:r>
            <a:endParaRPr/>
          </a:p>
          <a:p>
            <a:pPr indent="-342900" lvl="0" marL="342900" rtl="0" algn="l">
              <a:spcBef>
                <a:spcPts val="400"/>
              </a:spcBef>
              <a:spcAft>
                <a:spcPts val="0"/>
              </a:spcAft>
              <a:buClr>
                <a:schemeClr val="dk1"/>
              </a:buClr>
              <a:buSzPct val="100000"/>
              <a:buNone/>
            </a:pPr>
            <a:r>
              <a:rPr b="1" lang="en-US" u="sng"/>
              <a:t>Default isolation level:</a:t>
            </a:r>
            <a:endParaRPr/>
          </a:p>
          <a:p>
            <a:pPr indent="-342900" lvl="0" marL="342900" rtl="0" algn="l">
              <a:spcBef>
                <a:spcPts val="400"/>
              </a:spcBef>
              <a:spcAft>
                <a:spcPts val="0"/>
              </a:spcAft>
              <a:buClr>
                <a:schemeClr val="dk1"/>
              </a:buClr>
              <a:buSzPct val="100000"/>
              <a:buChar char="•"/>
            </a:pPr>
            <a:r>
              <a:rPr lang="en-US"/>
              <a:t>The </a:t>
            </a:r>
            <a:r>
              <a:rPr i="1" lang="en-US"/>
              <a:t>default isolation level</a:t>
            </a:r>
            <a:r>
              <a:rPr lang="en-US"/>
              <a:t> of different </a:t>
            </a:r>
            <a:r>
              <a:rPr lang="en-US" u="sng">
                <a:solidFill>
                  <a:schemeClr val="hlink"/>
                </a:solidFill>
                <a:hlinkClick r:id="rId7"/>
              </a:rPr>
              <a:t>DBMS</a:t>
            </a:r>
            <a:r>
              <a:rPr lang="en-US"/>
              <a:t>'s varies quite widely. Most databases that feature transactions allow the user to set any isolation level. Some DBMS's also require additional syntax when performing a SELECT statement to acquire locks (e.g. </a:t>
            </a:r>
            <a:r>
              <a:rPr i="1" lang="en-US"/>
              <a:t>SELECT ... FOR UPDATE</a:t>
            </a:r>
            <a:r>
              <a:rPr lang="en-US"/>
              <a:t> to acquire exclusive write locks on accessed rows).</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Recovery System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Chapter 16: Recovery System</a:t>
            </a:r>
            <a:endParaRPr/>
          </a:p>
        </p:txBody>
      </p:sp>
      <p:sp>
        <p:nvSpPr>
          <p:cNvPr id="569" name="Google Shape;569;p66"/>
          <p:cNvSpPr txBox="1"/>
          <p:nvPr>
            <p:ph idx="4294967295" type="body"/>
          </p:nvPr>
        </p:nvSpPr>
        <p:spPr>
          <a:xfrm>
            <a:off x="842963" y="1106488"/>
            <a:ext cx="7661275" cy="49037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Failure Classification</a:t>
            </a:r>
            <a:endParaRPr/>
          </a:p>
          <a:p>
            <a:pPr indent="-342900" lvl="0" marL="342900" rtl="0" algn="l">
              <a:spcBef>
                <a:spcPts val="640"/>
              </a:spcBef>
              <a:spcAft>
                <a:spcPts val="0"/>
              </a:spcAft>
              <a:buClr>
                <a:schemeClr val="dk1"/>
              </a:buClr>
              <a:buSzPts val="3200"/>
              <a:buChar char="•"/>
            </a:pPr>
            <a:r>
              <a:rPr lang="en-US"/>
              <a:t>Storage Structure</a:t>
            </a:r>
            <a:endParaRPr/>
          </a:p>
          <a:p>
            <a:pPr indent="-342900" lvl="0" marL="342900" rtl="0" algn="l">
              <a:spcBef>
                <a:spcPts val="640"/>
              </a:spcBef>
              <a:spcAft>
                <a:spcPts val="0"/>
              </a:spcAft>
              <a:buClr>
                <a:schemeClr val="dk1"/>
              </a:buClr>
              <a:buSzPts val="3200"/>
              <a:buChar char="•"/>
            </a:pPr>
            <a:r>
              <a:rPr lang="en-US"/>
              <a:t>Recovery and Atomicity</a:t>
            </a:r>
            <a:endParaRPr/>
          </a:p>
          <a:p>
            <a:pPr indent="-342900" lvl="0" marL="342900" rtl="0" algn="l">
              <a:spcBef>
                <a:spcPts val="640"/>
              </a:spcBef>
              <a:spcAft>
                <a:spcPts val="0"/>
              </a:spcAft>
              <a:buClr>
                <a:schemeClr val="dk1"/>
              </a:buClr>
              <a:buSzPts val="3200"/>
              <a:buChar char="•"/>
            </a:pPr>
            <a:r>
              <a:rPr lang="en-US"/>
              <a:t>Log-Based Recovery</a:t>
            </a:r>
            <a:endParaRPr/>
          </a:p>
          <a:p>
            <a:pPr indent="-342900" lvl="0" marL="342900" rtl="0" algn="l">
              <a:spcBef>
                <a:spcPts val="640"/>
              </a:spcBef>
              <a:spcAft>
                <a:spcPts val="0"/>
              </a:spcAft>
              <a:buClr>
                <a:schemeClr val="dk1"/>
              </a:buClr>
              <a:buSzPts val="3200"/>
              <a:buChar char="•"/>
            </a:pPr>
            <a:r>
              <a:rPr lang="en-US"/>
              <a:t>Remote Backup Systems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Failure Classification</a:t>
            </a:r>
            <a:endParaRPr/>
          </a:p>
        </p:txBody>
      </p:sp>
      <p:sp>
        <p:nvSpPr>
          <p:cNvPr id="577" name="Google Shape;577;p67"/>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Transaction failure</a:t>
            </a:r>
            <a:r>
              <a:rPr lang="en-US"/>
              <a:t> :</a:t>
            </a:r>
            <a:endParaRPr/>
          </a:p>
          <a:p>
            <a:pPr indent="-285750" lvl="1" marL="742950" rtl="0" algn="l">
              <a:spcBef>
                <a:spcPts val="392"/>
              </a:spcBef>
              <a:spcAft>
                <a:spcPts val="0"/>
              </a:spcAft>
              <a:buClr>
                <a:schemeClr val="dk1"/>
              </a:buClr>
              <a:buSzPct val="100000"/>
              <a:buChar char="–"/>
            </a:pPr>
            <a:r>
              <a:rPr b="1" lang="en-US"/>
              <a:t>Logical errors</a:t>
            </a:r>
            <a:r>
              <a:rPr lang="en-US"/>
              <a:t>: transaction cannot complete due to some internal error condition</a:t>
            </a:r>
            <a:endParaRPr/>
          </a:p>
          <a:p>
            <a:pPr indent="-285750" lvl="1" marL="742950" rtl="0" algn="l">
              <a:spcBef>
                <a:spcPts val="392"/>
              </a:spcBef>
              <a:spcAft>
                <a:spcPts val="0"/>
              </a:spcAft>
              <a:buClr>
                <a:schemeClr val="dk1"/>
              </a:buClr>
              <a:buSzPct val="100000"/>
              <a:buChar char="–"/>
            </a:pPr>
            <a:r>
              <a:rPr b="1" lang="en-US"/>
              <a:t>System errors</a:t>
            </a:r>
            <a:r>
              <a:rPr lang="en-US"/>
              <a:t>: the database system must terminate an active transaction due to an error condition (e.g., deadlock)</a:t>
            </a:r>
            <a:endParaRPr/>
          </a:p>
          <a:p>
            <a:pPr indent="-342900" lvl="0" marL="342900" rtl="0" algn="l">
              <a:spcBef>
                <a:spcPts val="448"/>
              </a:spcBef>
              <a:spcAft>
                <a:spcPts val="0"/>
              </a:spcAft>
              <a:buClr>
                <a:schemeClr val="dk1"/>
              </a:buClr>
              <a:buSzPct val="100000"/>
              <a:buChar char="•"/>
            </a:pPr>
            <a:r>
              <a:rPr b="1" lang="en-US"/>
              <a:t>System crash</a:t>
            </a:r>
            <a:r>
              <a:rPr lang="en-US"/>
              <a:t>: a power failure or other hardware or software failure causes the system to crash.</a:t>
            </a:r>
            <a:endParaRPr/>
          </a:p>
          <a:p>
            <a:pPr indent="-285750" lvl="1" marL="742950" rtl="0" algn="l">
              <a:spcBef>
                <a:spcPts val="392"/>
              </a:spcBef>
              <a:spcAft>
                <a:spcPts val="0"/>
              </a:spcAft>
              <a:buClr>
                <a:srgbClr val="000099"/>
              </a:buClr>
              <a:buSzPct val="100000"/>
              <a:buChar char="–"/>
            </a:pPr>
            <a:r>
              <a:rPr b="1" lang="en-US">
                <a:solidFill>
                  <a:srgbClr val="000099"/>
                </a:solidFill>
              </a:rPr>
              <a:t>Fail-stop assumption</a:t>
            </a:r>
            <a:r>
              <a:rPr lang="en-US"/>
              <a:t>: non-volatile storage contents are assumed to not be corrupted by system crash</a:t>
            </a:r>
            <a:endParaRPr/>
          </a:p>
          <a:p>
            <a:pPr indent="-228600" lvl="2" marL="1143000" rtl="0" algn="l">
              <a:spcBef>
                <a:spcPts val="336"/>
              </a:spcBef>
              <a:spcAft>
                <a:spcPts val="0"/>
              </a:spcAft>
              <a:buClr>
                <a:schemeClr val="dk1"/>
              </a:buClr>
              <a:buSzPct val="100000"/>
              <a:buChar char="•"/>
            </a:pPr>
            <a:r>
              <a:rPr lang="en-US"/>
              <a:t>Database systems have numerous integrity checks to prevent corruption of disk data </a:t>
            </a:r>
            <a:endParaRPr/>
          </a:p>
          <a:p>
            <a:pPr indent="-342900" lvl="0" marL="342900" rtl="0" algn="l">
              <a:spcBef>
                <a:spcPts val="448"/>
              </a:spcBef>
              <a:spcAft>
                <a:spcPts val="0"/>
              </a:spcAft>
              <a:buClr>
                <a:schemeClr val="dk1"/>
              </a:buClr>
              <a:buSzPct val="100000"/>
              <a:buChar char="•"/>
            </a:pPr>
            <a:r>
              <a:rPr b="1" lang="en-US"/>
              <a:t>Disk failure</a:t>
            </a:r>
            <a:r>
              <a:rPr lang="en-US"/>
              <a:t>: a head crash or similar disk failure destroys all or part of disk storage</a:t>
            </a:r>
            <a:endParaRPr/>
          </a:p>
          <a:p>
            <a:pPr indent="-285750" lvl="1" marL="742950" rtl="0" algn="l">
              <a:spcBef>
                <a:spcPts val="392"/>
              </a:spcBef>
              <a:spcAft>
                <a:spcPts val="0"/>
              </a:spcAft>
              <a:buClr>
                <a:schemeClr val="dk1"/>
              </a:buClr>
              <a:buSzPct val="100000"/>
              <a:buChar char="–"/>
            </a:pPr>
            <a:r>
              <a:rPr lang="en-US"/>
              <a:t>Destruction is assumed to be detectable: disk drives use checksums to detect failures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Recovery Algorithms</a:t>
            </a:r>
            <a:endParaRPr/>
          </a:p>
        </p:txBody>
      </p:sp>
      <p:sp>
        <p:nvSpPr>
          <p:cNvPr id="585" name="Google Shape;585;p68"/>
          <p:cNvSpPr txBox="1"/>
          <p:nvPr>
            <p:ph idx="1" type="body"/>
          </p:nvPr>
        </p:nvSpPr>
        <p:spPr>
          <a:xfrm>
            <a:off x="814388" y="1093788"/>
            <a:ext cx="7691437" cy="5086350"/>
          </a:xfrm>
          <a:prstGeom prst="rect">
            <a:avLst/>
          </a:prstGeom>
          <a:noFill/>
          <a:ln>
            <a:noFill/>
          </a:ln>
        </p:spPr>
        <p:txBody>
          <a:bodyPr anchorCtr="0" anchor="t" bIns="45700" lIns="91425" spcFirstLastPara="1" rIns="91425" wrap="square" tIns="45700">
            <a:normAutofit fontScale="70000" lnSpcReduction="20000"/>
          </a:bodyPr>
          <a:lstStyle/>
          <a:p>
            <a:pPr indent="-381000" lvl="0" marL="381000" rtl="0" algn="l">
              <a:spcBef>
                <a:spcPts val="0"/>
              </a:spcBef>
              <a:spcAft>
                <a:spcPts val="0"/>
              </a:spcAft>
              <a:buClr>
                <a:schemeClr val="dk1"/>
              </a:buClr>
              <a:buSzPct val="100000"/>
              <a:buChar char="•"/>
            </a:pPr>
            <a:r>
              <a:rPr lang="en-US"/>
              <a:t>Consider transaction </a:t>
            </a:r>
            <a:r>
              <a:rPr i="1" lang="en-US"/>
              <a:t>T</a:t>
            </a:r>
            <a:r>
              <a:rPr baseline="-25000" i="1" lang="en-US"/>
              <a:t>i</a:t>
            </a:r>
            <a:r>
              <a:rPr lang="en-US"/>
              <a:t> that transfers $50 from account </a:t>
            </a:r>
            <a:r>
              <a:rPr i="1" lang="en-US"/>
              <a:t>A</a:t>
            </a:r>
            <a:r>
              <a:rPr lang="en-US"/>
              <a:t> to account </a:t>
            </a:r>
            <a:r>
              <a:rPr i="1" lang="en-US"/>
              <a:t>B</a:t>
            </a:r>
            <a:endParaRPr/>
          </a:p>
          <a:p>
            <a:pPr indent="-342900" lvl="1" marL="800100" rtl="0" algn="l">
              <a:spcBef>
                <a:spcPts val="392"/>
              </a:spcBef>
              <a:spcAft>
                <a:spcPts val="0"/>
              </a:spcAft>
              <a:buClr>
                <a:schemeClr val="dk1"/>
              </a:buClr>
              <a:buSzPct val="100000"/>
              <a:buChar char="–"/>
            </a:pPr>
            <a:r>
              <a:rPr lang="en-US"/>
              <a:t>Two updates: subtract 50 from A and add 50 to B </a:t>
            </a:r>
            <a:endParaRPr/>
          </a:p>
          <a:p>
            <a:pPr indent="-381000" lvl="0" marL="381000" rtl="0" algn="l">
              <a:spcBef>
                <a:spcPts val="448"/>
              </a:spcBef>
              <a:spcAft>
                <a:spcPts val="0"/>
              </a:spcAft>
              <a:buClr>
                <a:schemeClr val="dk1"/>
              </a:buClr>
              <a:buSzPct val="100000"/>
              <a:buChar char="•"/>
            </a:pPr>
            <a:r>
              <a:rPr lang="en-US"/>
              <a:t>Transaction </a:t>
            </a:r>
            <a:r>
              <a:rPr i="1" lang="en-US"/>
              <a:t>T</a:t>
            </a:r>
            <a:r>
              <a:rPr baseline="-25000" i="1" lang="en-US"/>
              <a:t>i</a:t>
            </a:r>
            <a:r>
              <a:rPr lang="en-US"/>
              <a:t>  requires updates to A and B to be output to the database. </a:t>
            </a:r>
            <a:endParaRPr/>
          </a:p>
          <a:p>
            <a:pPr indent="-342900" lvl="1" marL="800100" rtl="0" algn="l">
              <a:spcBef>
                <a:spcPts val="392"/>
              </a:spcBef>
              <a:spcAft>
                <a:spcPts val="0"/>
              </a:spcAft>
              <a:buClr>
                <a:schemeClr val="dk1"/>
              </a:buClr>
              <a:buSzPct val="100000"/>
              <a:buChar char="–"/>
            </a:pPr>
            <a:r>
              <a:rPr lang="en-US"/>
              <a:t>A failure may occur after one of these modifications have been made but before both of them are made. </a:t>
            </a:r>
            <a:endParaRPr/>
          </a:p>
          <a:p>
            <a:pPr indent="-342900" lvl="1" marL="800100" rtl="0" algn="l">
              <a:spcBef>
                <a:spcPts val="392"/>
              </a:spcBef>
              <a:spcAft>
                <a:spcPts val="0"/>
              </a:spcAft>
              <a:buClr>
                <a:schemeClr val="dk1"/>
              </a:buClr>
              <a:buSzPct val="100000"/>
              <a:buChar char="–"/>
            </a:pPr>
            <a:r>
              <a:rPr lang="en-US"/>
              <a:t>Modifying the database without ensuring that the transaction will commit  may leave the database in an inconsistent state</a:t>
            </a:r>
            <a:endParaRPr/>
          </a:p>
          <a:p>
            <a:pPr indent="-342900" lvl="1" marL="800100" rtl="0" algn="l">
              <a:spcBef>
                <a:spcPts val="392"/>
              </a:spcBef>
              <a:spcAft>
                <a:spcPts val="0"/>
              </a:spcAft>
              <a:buClr>
                <a:schemeClr val="dk1"/>
              </a:buClr>
              <a:buSzPct val="100000"/>
              <a:buChar char="–"/>
            </a:pPr>
            <a:r>
              <a:rPr lang="en-US"/>
              <a:t>Not modifying the database may result in lost updates if failure occurs just after transaction commits</a:t>
            </a:r>
            <a:endParaRPr/>
          </a:p>
          <a:p>
            <a:pPr indent="-381000" lvl="0" marL="381000" rtl="0" algn="l">
              <a:spcBef>
                <a:spcPts val="448"/>
              </a:spcBef>
              <a:spcAft>
                <a:spcPts val="0"/>
              </a:spcAft>
              <a:buClr>
                <a:schemeClr val="dk1"/>
              </a:buClr>
              <a:buSzPct val="100000"/>
              <a:buChar char="•"/>
            </a:pPr>
            <a:r>
              <a:rPr lang="en-US"/>
              <a:t>Recovery algorithms have two parts</a:t>
            </a:r>
            <a:endParaRPr/>
          </a:p>
          <a:p>
            <a:pPr indent="-342900" lvl="1" marL="800100" rtl="0" algn="l">
              <a:spcBef>
                <a:spcPts val="392"/>
              </a:spcBef>
              <a:spcAft>
                <a:spcPts val="0"/>
              </a:spcAft>
              <a:buClr>
                <a:schemeClr val="dk1"/>
              </a:buClr>
              <a:buSzPct val="100000"/>
              <a:buFont typeface="Arial"/>
              <a:buAutoNum type="arabicPeriod"/>
            </a:pPr>
            <a:r>
              <a:rPr lang="en-US"/>
              <a:t>Actions taken during normal transaction processing to ensure enough information exists to recover from failures</a:t>
            </a:r>
            <a:endParaRPr/>
          </a:p>
          <a:p>
            <a:pPr indent="-342900" lvl="1" marL="800100" rtl="0" algn="l">
              <a:spcBef>
                <a:spcPts val="392"/>
              </a:spcBef>
              <a:spcAft>
                <a:spcPts val="0"/>
              </a:spcAft>
              <a:buClr>
                <a:schemeClr val="dk1"/>
              </a:buClr>
              <a:buSzPct val="100000"/>
              <a:buFont typeface="Arial"/>
              <a:buAutoNum type="arabicPeriod"/>
            </a:pPr>
            <a:r>
              <a:rPr lang="en-US"/>
              <a:t>Actions taken after a failure to recover the database contents to a state that ensures atomicity, consistency and durability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 Structure</a:t>
            </a:r>
            <a:endParaRPr/>
          </a:p>
        </p:txBody>
      </p:sp>
      <p:sp>
        <p:nvSpPr>
          <p:cNvPr id="593" name="Google Shape;593;p69"/>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Volatile storage</a:t>
            </a:r>
            <a:r>
              <a:rPr lang="en-US"/>
              <a:t>:</a:t>
            </a:r>
            <a:endParaRPr/>
          </a:p>
          <a:p>
            <a:pPr indent="-285750" lvl="1" marL="742950" rtl="0" algn="l">
              <a:spcBef>
                <a:spcPts val="434"/>
              </a:spcBef>
              <a:spcAft>
                <a:spcPts val="0"/>
              </a:spcAft>
              <a:buClr>
                <a:schemeClr val="dk1"/>
              </a:buClr>
              <a:buSzPct val="100000"/>
              <a:buChar char="–"/>
            </a:pPr>
            <a:r>
              <a:rPr lang="en-US"/>
              <a:t>does not survive system crashes</a:t>
            </a:r>
            <a:endParaRPr/>
          </a:p>
          <a:p>
            <a:pPr indent="-285750" lvl="1" marL="742950" rtl="0" algn="l">
              <a:spcBef>
                <a:spcPts val="434"/>
              </a:spcBef>
              <a:spcAft>
                <a:spcPts val="0"/>
              </a:spcAft>
              <a:buClr>
                <a:schemeClr val="dk1"/>
              </a:buClr>
              <a:buSzPct val="100000"/>
              <a:buChar char="–"/>
            </a:pPr>
            <a:r>
              <a:rPr lang="en-US"/>
              <a:t>examples: main memory, cache memory</a:t>
            </a:r>
            <a:endParaRPr/>
          </a:p>
          <a:p>
            <a:pPr indent="-342900" lvl="0" marL="342900" rtl="0" algn="l">
              <a:spcBef>
                <a:spcPts val="496"/>
              </a:spcBef>
              <a:spcAft>
                <a:spcPts val="0"/>
              </a:spcAft>
              <a:buClr>
                <a:srgbClr val="000099"/>
              </a:buClr>
              <a:buSzPct val="100000"/>
              <a:buChar char="•"/>
            </a:pPr>
            <a:r>
              <a:rPr b="1" lang="en-US">
                <a:solidFill>
                  <a:srgbClr val="000099"/>
                </a:solidFill>
              </a:rPr>
              <a:t>Nonvolatile storage</a:t>
            </a:r>
            <a:r>
              <a:rPr lang="en-US"/>
              <a:t>:</a:t>
            </a:r>
            <a:endParaRPr/>
          </a:p>
          <a:p>
            <a:pPr indent="-285750" lvl="1" marL="742950" rtl="0" algn="l">
              <a:spcBef>
                <a:spcPts val="434"/>
              </a:spcBef>
              <a:spcAft>
                <a:spcPts val="0"/>
              </a:spcAft>
              <a:buClr>
                <a:schemeClr val="dk1"/>
              </a:buClr>
              <a:buSzPct val="100000"/>
              <a:buChar char="–"/>
            </a:pPr>
            <a:r>
              <a:rPr lang="en-US"/>
              <a:t>survives system crashes</a:t>
            </a:r>
            <a:endParaRPr/>
          </a:p>
          <a:p>
            <a:pPr indent="-285750" lvl="1" marL="742950" rtl="0" algn="l">
              <a:spcBef>
                <a:spcPts val="434"/>
              </a:spcBef>
              <a:spcAft>
                <a:spcPts val="0"/>
              </a:spcAft>
              <a:buClr>
                <a:schemeClr val="dk1"/>
              </a:buClr>
              <a:buSzPct val="100000"/>
              <a:buChar char="–"/>
            </a:pPr>
            <a:r>
              <a:rPr lang="en-US"/>
              <a:t>examples: disk, tape, flash memory, </a:t>
            </a:r>
            <a:br>
              <a:rPr lang="en-US"/>
            </a:br>
            <a:r>
              <a:rPr lang="en-US"/>
              <a:t>                  non-volatile (battery backed up) RAM </a:t>
            </a:r>
            <a:endParaRPr/>
          </a:p>
          <a:p>
            <a:pPr indent="-285750" lvl="1" marL="742950" rtl="0" algn="l">
              <a:spcBef>
                <a:spcPts val="434"/>
              </a:spcBef>
              <a:spcAft>
                <a:spcPts val="0"/>
              </a:spcAft>
              <a:buClr>
                <a:schemeClr val="dk1"/>
              </a:buClr>
              <a:buSzPct val="100000"/>
              <a:buChar char="–"/>
            </a:pPr>
            <a:r>
              <a:rPr lang="en-US"/>
              <a:t>but may still fail, losing data</a:t>
            </a:r>
            <a:endParaRPr/>
          </a:p>
          <a:p>
            <a:pPr indent="-342900" lvl="0" marL="342900" rtl="0" algn="l">
              <a:spcBef>
                <a:spcPts val="496"/>
              </a:spcBef>
              <a:spcAft>
                <a:spcPts val="0"/>
              </a:spcAft>
              <a:buClr>
                <a:srgbClr val="000099"/>
              </a:buClr>
              <a:buSzPct val="100000"/>
              <a:buChar char="•"/>
            </a:pPr>
            <a:r>
              <a:rPr b="1" lang="en-US">
                <a:solidFill>
                  <a:srgbClr val="000099"/>
                </a:solidFill>
              </a:rPr>
              <a:t>Stable storage</a:t>
            </a:r>
            <a:r>
              <a:rPr lang="en-US"/>
              <a:t>:</a:t>
            </a:r>
            <a:endParaRPr/>
          </a:p>
          <a:p>
            <a:pPr indent="-285750" lvl="1" marL="742950" rtl="0" algn="l">
              <a:spcBef>
                <a:spcPts val="434"/>
              </a:spcBef>
              <a:spcAft>
                <a:spcPts val="0"/>
              </a:spcAft>
              <a:buClr>
                <a:schemeClr val="dk1"/>
              </a:buClr>
              <a:buSzPct val="100000"/>
              <a:buChar char="–"/>
            </a:pPr>
            <a:r>
              <a:rPr lang="en-US"/>
              <a:t>a mythical form of storage that survives all failures</a:t>
            </a:r>
            <a:endParaRPr/>
          </a:p>
          <a:p>
            <a:pPr indent="-285750" lvl="1" marL="742950" rtl="0" algn="l">
              <a:spcBef>
                <a:spcPts val="434"/>
              </a:spcBef>
              <a:spcAft>
                <a:spcPts val="0"/>
              </a:spcAft>
              <a:buClr>
                <a:schemeClr val="dk1"/>
              </a:buClr>
              <a:buSzPct val="100000"/>
              <a:buChar char="–"/>
            </a:pPr>
            <a:r>
              <a:rPr lang="en-US"/>
              <a:t>approximated by maintaining multiple copies on distinct nonvolatile media</a:t>
            </a:r>
            <a:endParaRPr/>
          </a:p>
          <a:p>
            <a:pPr indent="-285750" lvl="1" marL="742950" rtl="0" algn="l">
              <a:spcBef>
                <a:spcPts val="434"/>
              </a:spcBef>
              <a:spcAft>
                <a:spcPts val="0"/>
              </a:spcAft>
              <a:buClr>
                <a:schemeClr val="dk1"/>
              </a:buClr>
              <a:buSzPct val="100000"/>
              <a:buChar char="–"/>
            </a:pPr>
            <a:r>
              <a:rPr lang="en-US"/>
              <a:t>See book for more details on how to implement stable storage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Transaction State</a:t>
            </a:r>
            <a:endParaRPr/>
          </a:p>
        </p:txBody>
      </p:sp>
      <p:sp>
        <p:nvSpPr>
          <p:cNvPr id="140" name="Google Shape;140;p7"/>
          <p:cNvSpPr txBox="1"/>
          <p:nvPr>
            <p:ph idx="1" type="body"/>
          </p:nvPr>
        </p:nvSpPr>
        <p:spPr>
          <a:xfrm>
            <a:off x="914400" y="1106488"/>
            <a:ext cx="7493000" cy="507206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Active</a:t>
            </a:r>
            <a:r>
              <a:rPr b="1" lang="en-US">
                <a:solidFill>
                  <a:schemeClr val="dk2"/>
                </a:solidFill>
              </a:rPr>
              <a:t> </a:t>
            </a:r>
            <a:r>
              <a:rPr lang="en-US"/>
              <a:t>–</a:t>
            </a:r>
            <a:r>
              <a:rPr b="1" lang="en-US">
                <a:solidFill>
                  <a:schemeClr val="dk2"/>
                </a:solidFill>
              </a:rPr>
              <a:t> </a:t>
            </a:r>
            <a:r>
              <a:rPr lang="en-US"/>
              <a:t>the initial state; the transaction stays in this state while it is executing</a:t>
            </a:r>
            <a:endParaRPr/>
          </a:p>
          <a:p>
            <a:pPr indent="-342900" lvl="0" marL="342900" rtl="0" algn="l">
              <a:spcBef>
                <a:spcPts val="496"/>
              </a:spcBef>
              <a:spcAft>
                <a:spcPts val="0"/>
              </a:spcAft>
              <a:buClr>
                <a:srgbClr val="000099"/>
              </a:buClr>
              <a:buSzPct val="100000"/>
              <a:buChar char="•"/>
            </a:pPr>
            <a:r>
              <a:rPr b="1" lang="en-US">
                <a:solidFill>
                  <a:srgbClr val="000099"/>
                </a:solidFill>
              </a:rPr>
              <a:t>Partially committed</a:t>
            </a:r>
            <a:r>
              <a:rPr b="1" lang="en-US">
                <a:solidFill>
                  <a:schemeClr val="dk2"/>
                </a:solidFill>
              </a:rPr>
              <a:t> </a:t>
            </a:r>
            <a:r>
              <a:rPr lang="en-US"/>
              <a:t>–</a:t>
            </a:r>
            <a:r>
              <a:rPr b="1" lang="en-US">
                <a:solidFill>
                  <a:schemeClr val="dk2"/>
                </a:solidFill>
              </a:rPr>
              <a:t> </a:t>
            </a:r>
            <a:r>
              <a:rPr lang="en-US"/>
              <a:t>after the final statement has been executed.</a:t>
            </a:r>
            <a:endParaRPr/>
          </a:p>
          <a:p>
            <a:pPr indent="-342900" lvl="0" marL="342900" rtl="0" algn="l">
              <a:spcBef>
                <a:spcPts val="496"/>
              </a:spcBef>
              <a:spcAft>
                <a:spcPts val="0"/>
              </a:spcAft>
              <a:buClr>
                <a:srgbClr val="000099"/>
              </a:buClr>
              <a:buSzPct val="100000"/>
              <a:buChar char="•"/>
            </a:pPr>
            <a:r>
              <a:rPr b="1" lang="en-US">
                <a:solidFill>
                  <a:srgbClr val="000099"/>
                </a:solidFill>
              </a:rPr>
              <a:t>Failed</a:t>
            </a:r>
            <a:r>
              <a:rPr b="1" lang="en-US">
                <a:solidFill>
                  <a:schemeClr val="dk2"/>
                </a:solidFill>
              </a:rPr>
              <a:t> </a:t>
            </a:r>
            <a:r>
              <a:rPr b="1" lang="en-US" sz="1600"/>
              <a:t>-- </a:t>
            </a:r>
            <a:r>
              <a:rPr lang="en-US"/>
              <a:t>after the discovery that normal execution can no longer proceed.</a:t>
            </a:r>
            <a:endParaRPr/>
          </a:p>
          <a:p>
            <a:pPr indent="-342900" lvl="0" marL="342900" rtl="0" algn="l">
              <a:spcBef>
                <a:spcPts val="496"/>
              </a:spcBef>
              <a:spcAft>
                <a:spcPts val="0"/>
              </a:spcAft>
              <a:buClr>
                <a:srgbClr val="000099"/>
              </a:buClr>
              <a:buSzPct val="100000"/>
              <a:buChar char="•"/>
            </a:pPr>
            <a:r>
              <a:rPr b="1" lang="en-US">
                <a:solidFill>
                  <a:srgbClr val="000099"/>
                </a:solidFill>
              </a:rPr>
              <a:t>Aborted</a:t>
            </a:r>
            <a:r>
              <a:rPr b="1" lang="en-US">
                <a:solidFill>
                  <a:schemeClr val="dk2"/>
                </a:solidFill>
              </a:rPr>
              <a:t> </a:t>
            </a:r>
            <a:r>
              <a:rPr lang="en-US"/>
              <a:t>– after the transaction has been rolled back and the database restored to its state prior to the start of the transaction.  Two options after it has been aborted:</a:t>
            </a:r>
            <a:endParaRPr/>
          </a:p>
          <a:p>
            <a:pPr indent="-285750" lvl="1" marL="742950" rtl="0" algn="l">
              <a:spcBef>
                <a:spcPts val="434"/>
              </a:spcBef>
              <a:spcAft>
                <a:spcPts val="0"/>
              </a:spcAft>
              <a:buClr>
                <a:schemeClr val="dk1"/>
              </a:buClr>
              <a:buSzPct val="100000"/>
              <a:buChar char="–"/>
            </a:pPr>
            <a:r>
              <a:rPr lang="en-US"/>
              <a:t>Restart the transaction</a:t>
            </a:r>
            <a:endParaRPr/>
          </a:p>
          <a:p>
            <a:pPr indent="-228600" lvl="2" marL="1143000" rtl="0" algn="l">
              <a:spcBef>
                <a:spcPts val="372"/>
              </a:spcBef>
              <a:spcAft>
                <a:spcPts val="0"/>
              </a:spcAft>
              <a:buClr>
                <a:schemeClr val="dk1"/>
              </a:buClr>
              <a:buSzPct val="100000"/>
              <a:buChar char="•"/>
            </a:pPr>
            <a:r>
              <a:rPr lang="en-US"/>
              <a:t> can be done only if no internal logical error</a:t>
            </a:r>
            <a:endParaRPr/>
          </a:p>
          <a:p>
            <a:pPr indent="-285750" lvl="1" marL="742950" rtl="0" algn="l">
              <a:spcBef>
                <a:spcPts val="434"/>
              </a:spcBef>
              <a:spcAft>
                <a:spcPts val="0"/>
              </a:spcAft>
              <a:buClr>
                <a:schemeClr val="dk1"/>
              </a:buClr>
              <a:buSzPct val="100000"/>
              <a:buChar char="–"/>
            </a:pPr>
            <a:r>
              <a:rPr lang="en-US"/>
              <a:t>Kill the transaction</a:t>
            </a:r>
            <a:endParaRPr/>
          </a:p>
          <a:p>
            <a:pPr indent="-342900" lvl="0" marL="342900" rtl="0" algn="l">
              <a:spcBef>
                <a:spcPts val="496"/>
              </a:spcBef>
              <a:spcAft>
                <a:spcPts val="0"/>
              </a:spcAft>
              <a:buClr>
                <a:srgbClr val="000099"/>
              </a:buClr>
              <a:buSzPct val="100000"/>
              <a:buChar char="•"/>
            </a:pPr>
            <a:r>
              <a:rPr b="1" lang="en-US">
                <a:solidFill>
                  <a:srgbClr val="000099"/>
                </a:solidFill>
              </a:rPr>
              <a:t>Committed</a:t>
            </a:r>
            <a:r>
              <a:rPr b="1" lang="en-US">
                <a:solidFill>
                  <a:schemeClr val="dk2"/>
                </a:solidFill>
              </a:rPr>
              <a:t> </a:t>
            </a:r>
            <a:r>
              <a:rPr lang="en-US"/>
              <a:t>– after successful completion.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Stable-Storage Implementation</a:t>
            </a:r>
            <a:endParaRPr/>
          </a:p>
        </p:txBody>
      </p:sp>
      <p:sp>
        <p:nvSpPr>
          <p:cNvPr id="601" name="Google Shape;601;p70"/>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90000"/>
              </a:lnSpc>
              <a:spcBef>
                <a:spcPts val="0"/>
              </a:spcBef>
              <a:spcAft>
                <a:spcPts val="0"/>
              </a:spcAft>
              <a:buClr>
                <a:schemeClr val="dk1"/>
              </a:buClr>
              <a:buSzPct val="100000"/>
              <a:buChar char="•"/>
            </a:pPr>
            <a:r>
              <a:rPr lang="en-US"/>
              <a:t>Maintain multiple copies of each block on separate disks</a:t>
            </a:r>
            <a:endParaRPr/>
          </a:p>
          <a:p>
            <a:pPr indent="-304800" lvl="1" marL="762000" rtl="0" algn="l">
              <a:lnSpc>
                <a:spcPct val="90000"/>
              </a:lnSpc>
              <a:spcBef>
                <a:spcPts val="392"/>
              </a:spcBef>
              <a:spcAft>
                <a:spcPts val="0"/>
              </a:spcAft>
              <a:buClr>
                <a:schemeClr val="dk1"/>
              </a:buClr>
              <a:buSzPct val="100000"/>
              <a:buChar char="–"/>
            </a:pPr>
            <a:r>
              <a:rPr lang="en-US"/>
              <a:t>copies can be at remote sites to protect against disasters such as fire or flooding.</a:t>
            </a:r>
            <a:endParaRPr/>
          </a:p>
          <a:p>
            <a:pPr indent="-342900" lvl="0" marL="342900" rtl="0" algn="l">
              <a:lnSpc>
                <a:spcPct val="90000"/>
              </a:lnSpc>
              <a:spcBef>
                <a:spcPts val="448"/>
              </a:spcBef>
              <a:spcAft>
                <a:spcPts val="0"/>
              </a:spcAft>
              <a:buClr>
                <a:schemeClr val="dk1"/>
              </a:buClr>
              <a:buSzPct val="100000"/>
              <a:buChar char="•"/>
            </a:pPr>
            <a:r>
              <a:rPr lang="en-US"/>
              <a:t>Failure during data transfer can still result in inconsistent copies: Block transfer can result in</a:t>
            </a:r>
            <a:endParaRPr/>
          </a:p>
          <a:p>
            <a:pPr indent="-304800" lvl="1" marL="762000" rtl="0" algn="l">
              <a:lnSpc>
                <a:spcPct val="90000"/>
              </a:lnSpc>
              <a:spcBef>
                <a:spcPts val="392"/>
              </a:spcBef>
              <a:spcAft>
                <a:spcPts val="0"/>
              </a:spcAft>
              <a:buClr>
                <a:schemeClr val="dk1"/>
              </a:buClr>
              <a:buSzPct val="100000"/>
              <a:buChar char="–"/>
            </a:pPr>
            <a:r>
              <a:rPr lang="en-US"/>
              <a:t>Successful completion</a:t>
            </a:r>
            <a:endParaRPr/>
          </a:p>
          <a:p>
            <a:pPr indent="-304800" lvl="1" marL="762000" rtl="0" algn="l">
              <a:lnSpc>
                <a:spcPct val="90000"/>
              </a:lnSpc>
              <a:spcBef>
                <a:spcPts val="392"/>
              </a:spcBef>
              <a:spcAft>
                <a:spcPts val="0"/>
              </a:spcAft>
              <a:buClr>
                <a:schemeClr val="dk1"/>
              </a:buClr>
              <a:buSzPct val="100000"/>
              <a:buChar char="–"/>
            </a:pPr>
            <a:r>
              <a:rPr lang="en-US"/>
              <a:t>Partial failure: destination block has incorrect information</a:t>
            </a:r>
            <a:endParaRPr/>
          </a:p>
          <a:p>
            <a:pPr indent="-304800" lvl="1" marL="762000" rtl="0" algn="l">
              <a:lnSpc>
                <a:spcPct val="90000"/>
              </a:lnSpc>
              <a:spcBef>
                <a:spcPts val="392"/>
              </a:spcBef>
              <a:spcAft>
                <a:spcPts val="0"/>
              </a:spcAft>
              <a:buClr>
                <a:schemeClr val="dk1"/>
              </a:buClr>
              <a:buSzPct val="100000"/>
              <a:buChar char="–"/>
            </a:pPr>
            <a:r>
              <a:rPr lang="en-US"/>
              <a:t>Total failure: destination block was never updated</a:t>
            </a:r>
            <a:endParaRPr/>
          </a:p>
          <a:p>
            <a:pPr indent="-342900" lvl="0" marL="342900" rtl="0" algn="l">
              <a:lnSpc>
                <a:spcPct val="90000"/>
              </a:lnSpc>
              <a:spcBef>
                <a:spcPts val="448"/>
              </a:spcBef>
              <a:spcAft>
                <a:spcPts val="0"/>
              </a:spcAft>
              <a:buClr>
                <a:schemeClr val="dk1"/>
              </a:buClr>
              <a:buSzPct val="100000"/>
              <a:buChar char="•"/>
            </a:pPr>
            <a:r>
              <a:rPr lang="en-US"/>
              <a:t>Protecting storage media from failure during data transfer (one solution):</a:t>
            </a:r>
            <a:endParaRPr/>
          </a:p>
          <a:p>
            <a:pPr indent="-304800" lvl="1" marL="762000" rtl="0" algn="l">
              <a:lnSpc>
                <a:spcPct val="90000"/>
              </a:lnSpc>
              <a:spcBef>
                <a:spcPts val="392"/>
              </a:spcBef>
              <a:spcAft>
                <a:spcPts val="0"/>
              </a:spcAft>
              <a:buClr>
                <a:schemeClr val="dk1"/>
              </a:buClr>
              <a:buSzPct val="100000"/>
              <a:buChar char="–"/>
            </a:pPr>
            <a:r>
              <a:rPr lang="en-US"/>
              <a:t>Execute output operation as follows (assuming two copies of each block):</a:t>
            </a:r>
            <a:endParaRPr/>
          </a:p>
          <a:p>
            <a:pPr indent="-304800" lvl="2" marL="1162050" rtl="0" algn="l">
              <a:lnSpc>
                <a:spcPct val="90000"/>
              </a:lnSpc>
              <a:spcBef>
                <a:spcPts val="336"/>
              </a:spcBef>
              <a:spcAft>
                <a:spcPts val="0"/>
              </a:spcAft>
              <a:buClr>
                <a:schemeClr val="dk1"/>
              </a:buClr>
              <a:buSzPct val="100000"/>
              <a:buFont typeface="Arial"/>
              <a:buAutoNum type="arabicPeriod"/>
            </a:pPr>
            <a:r>
              <a:rPr lang="en-US"/>
              <a:t>Write the information onto the first physical block.</a:t>
            </a:r>
            <a:endParaRPr/>
          </a:p>
          <a:p>
            <a:pPr indent="-304800" lvl="2" marL="1162050" rtl="0" algn="l">
              <a:lnSpc>
                <a:spcPct val="90000"/>
              </a:lnSpc>
              <a:spcBef>
                <a:spcPts val="336"/>
              </a:spcBef>
              <a:spcAft>
                <a:spcPts val="0"/>
              </a:spcAft>
              <a:buClr>
                <a:schemeClr val="dk1"/>
              </a:buClr>
              <a:buSzPct val="100000"/>
              <a:buFont typeface="Arial"/>
              <a:buAutoNum type="arabicPeriod"/>
            </a:pPr>
            <a:r>
              <a:rPr lang="en-US"/>
              <a:t>When the first write successfully completes, write the same information onto the second physical block.</a:t>
            </a:r>
            <a:endParaRPr/>
          </a:p>
          <a:p>
            <a:pPr indent="-304800" lvl="2" marL="1162050" rtl="0" algn="l">
              <a:lnSpc>
                <a:spcPct val="90000"/>
              </a:lnSpc>
              <a:spcBef>
                <a:spcPts val="336"/>
              </a:spcBef>
              <a:spcAft>
                <a:spcPts val="0"/>
              </a:spcAft>
              <a:buClr>
                <a:schemeClr val="dk1"/>
              </a:buClr>
              <a:buSzPct val="100000"/>
              <a:buFont typeface="Arial"/>
              <a:buAutoNum type="arabicPeriod"/>
            </a:pPr>
            <a:r>
              <a:rPr lang="en-US"/>
              <a:t>The output is completed only after the second write successfully completes.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1"/>
          <p:cNvSpPr txBox="1"/>
          <p:nvPr>
            <p:ph idx="4294967295" type="title"/>
          </p:nvPr>
        </p:nvSpPr>
        <p:spPr>
          <a:xfrm>
            <a:off x="762000" y="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Stable-Storage Implementation (Cont.)</a:t>
            </a:r>
            <a:endParaRPr/>
          </a:p>
        </p:txBody>
      </p:sp>
      <p:sp>
        <p:nvSpPr>
          <p:cNvPr id="609" name="Google Shape;609;p71"/>
          <p:cNvSpPr txBox="1"/>
          <p:nvPr>
            <p:ph idx="4294967295" type="body"/>
          </p:nvPr>
        </p:nvSpPr>
        <p:spPr>
          <a:xfrm>
            <a:off x="842963" y="1106488"/>
            <a:ext cx="8382000" cy="4876800"/>
          </a:xfrm>
          <a:prstGeom prst="rect">
            <a:avLst/>
          </a:prstGeom>
          <a:noFill/>
          <a:ln>
            <a:noFill/>
          </a:ln>
        </p:spPr>
        <p:txBody>
          <a:bodyPr anchorCtr="0" anchor="t" bIns="45700" lIns="91425" spcFirstLastPara="1" rIns="91425" wrap="square" tIns="45700">
            <a:normAutofit fontScale="77500" lnSpcReduction="20000"/>
          </a:bodyPr>
          <a:lstStyle/>
          <a:p>
            <a:pPr indent="-381000" lvl="0" marL="381000" rtl="0" algn="l">
              <a:spcBef>
                <a:spcPts val="0"/>
              </a:spcBef>
              <a:spcAft>
                <a:spcPts val="0"/>
              </a:spcAft>
              <a:buClr>
                <a:schemeClr val="dk1"/>
              </a:buClr>
              <a:buSzPct val="100000"/>
              <a:buChar char="•"/>
            </a:pPr>
            <a:r>
              <a:rPr lang="en-US"/>
              <a:t>Protecting storage media from failure during data transfer (cont.):</a:t>
            </a:r>
            <a:endParaRPr/>
          </a:p>
          <a:p>
            <a:pPr indent="-381000" lvl="0" marL="381000" rtl="0" algn="l">
              <a:spcBef>
                <a:spcPts val="496"/>
              </a:spcBef>
              <a:spcAft>
                <a:spcPts val="0"/>
              </a:spcAft>
              <a:buClr>
                <a:schemeClr val="dk1"/>
              </a:buClr>
              <a:buSzPct val="100000"/>
              <a:buChar char="•"/>
            </a:pPr>
            <a:r>
              <a:rPr lang="en-US"/>
              <a:t>Copies of a block may differ due to failure during output operation. To recover from failure:</a:t>
            </a:r>
            <a:endParaRPr/>
          </a:p>
          <a:p>
            <a:pPr indent="-342900" lvl="1" marL="800100" rtl="0" algn="l">
              <a:spcBef>
                <a:spcPts val="434"/>
              </a:spcBef>
              <a:spcAft>
                <a:spcPts val="0"/>
              </a:spcAft>
              <a:buClr>
                <a:schemeClr val="dk1"/>
              </a:buClr>
              <a:buSzPct val="100000"/>
              <a:buFont typeface="Arial"/>
              <a:buAutoNum type="arabicPeriod"/>
            </a:pPr>
            <a:r>
              <a:rPr lang="en-US"/>
              <a:t>First find inconsistent blocks:</a:t>
            </a:r>
            <a:endParaRPr/>
          </a:p>
          <a:p>
            <a:pPr indent="-342900" lvl="2" marL="1200150" rtl="0" algn="l">
              <a:spcBef>
                <a:spcPts val="372"/>
              </a:spcBef>
              <a:spcAft>
                <a:spcPts val="0"/>
              </a:spcAft>
              <a:buClr>
                <a:schemeClr val="dk1"/>
              </a:buClr>
              <a:buSzPct val="100000"/>
              <a:buFont typeface="Arial"/>
              <a:buAutoNum type="arabicPeriod"/>
            </a:pPr>
            <a:r>
              <a:rPr i="1" lang="en-US"/>
              <a:t>Expensive solution</a:t>
            </a:r>
            <a:r>
              <a:rPr lang="en-US"/>
              <a:t>: Compare the two copies of every disk block.</a:t>
            </a:r>
            <a:endParaRPr/>
          </a:p>
          <a:p>
            <a:pPr indent="-342900" lvl="2" marL="1200150" rtl="0" algn="l">
              <a:spcBef>
                <a:spcPts val="372"/>
              </a:spcBef>
              <a:spcAft>
                <a:spcPts val="0"/>
              </a:spcAft>
              <a:buClr>
                <a:schemeClr val="dk1"/>
              </a:buClr>
              <a:buSzPct val="100000"/>
              <a:buFont typeface="Arial"/>
              <a:buAutoNum type="arabicPeriod"/>
            </a:pPr>
            <a:r>
              <a:rPr i="1" lang="en-US"/>
              <a:t>Better solution</a:t>
            </a:r>
            <a:r>
              <a:rPr lang="en-US"/>
              <a:t>: </a:t>
            </a:r>
            <a:endParaRPr/>
          </a:p>
          <a:p>
            <a:pPr indent="-342900" lvl="3" marL="1543050" rtl="0" algn="l">
              <a:spcBef>
                <a:spcPts val="310"/>
              </a:spcBef>
              <a:spcAft>
                <a:spcPts val="0"/>
              </a:spcAft>
              <a:buClr>
                <a:schemeClr val="dk1"/>
              </a:buClr>
              <a:buSzPct val="80000"/>
              <a:buFont typeface="Arial"/>
              <a:buChar char="●"/>
            </a:pPr>
            <a:r>
              <a:rPr lang="en-US"/>
              <a:t>Record in-progress disk writes on non-volatile storage (Non-volatile RAM or special area of disk). </a:t>
            </a:r>
            <a:endParaRPr/>
          </a:p>
          <a:p>
            <a:pPr indent="-342900" lvl="3" marL="1543050" rtl="0" algn="l">
              <a:spcBef>
                <a:spcPts val="310"/>
              </a:spcBef>
              <a:spcAft>
                <a:spcPts val="0"/>
              </a:spcAft>
              <a:buClr>
                <a:schemeClr val="dk1"/>
              </a:buClr>
              <a:buSzPct val="80000"/>
              <a:buFont typeface="Arial"/>
              <a:buChar char="●"/>
            </a:pPr>
            <a:r>
              <a:rPr lang="en-US"/>
              <a:t> Use this information during recovery  to find blocks that may be inconsistent, and only compare copies of these. </a:t>
            </a:r>
            <a:endParaRPr/>
          </a:p>
          <a:p>
            <a:pPr indent="-342900" lvl="3" marL="1543050" rtl="0" algn="l">
              <a:spcBef>
                <a:spcPts val="310"/>
              </a:spcBef>
              <a:spcAft>
                <a:spcPts val="0"/>
              </a:spcAft>
              <a:buClr>
                <a:schemeClr val="dk1"/>
              </a:buClr>
              <a:buSzPct val="80000"/>
              <a:buFont typeface="Arial"/>
              <a:buChar char="●"/>
            </a:pPr>
            <a:r>
              <a:rPr lang="en-US"/>
              <a:t>Used in hardware RAID systems</a:t>
            </a:r>
            <a:endParaRPr/>
          </a:p>
          <a:p>
            <a:pPr indent="-342900" lvl="1" marL="800100" rtl="0" algn="l">
              <a:spcBef>
                <a:spcPts val="434"/>
              </a:spcBef>
              <a:spcAft>
                <a:spcPts val="0"/>
              </a:spcAft>
              <a:buClr>
                <a:schemeClr val="dk1"/>
              </a:buClr>
              <a:buSzPct val="100000"/>
              <a:buFont typeface="Arial"/>
              <a:buAutoNum type="arabicPeriod"/>
            </a:pPr>
            <a:r>
              <a:rPr lang="en-US"/>
              <a:t>If either copy of an inconsistent block is detected to have an error (bad checksum), overwrite it by the other copy.  If both have no error, but are different, overwrite the second block by the first block.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Access</a:t>
            </a:r>
            <a:endParaRPr/>
          </a:p>
        </p:txBody>
      </p:sp>
      <p:sp>
        <p:nvSpPr>
          <p:cNvPr id="617" name="Google Shape;617;p72"/>
          <p:cNvSpPr txBox="1"/>
          <p:nvPr>
            <p:ph idx="4294967295" type="body"/>
          </p:nvPr>
        </p:nvSpPr>
        <p:spPr>
          <a:xfrm>
            <a:off x="814388" y="1093788"/>
            <a:ext cx="7661275" cy="44735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0099"/>
              </a:buClr>
              <a:buSzPct val="100000"/>
              <a:buChar char="•"/>
            </a:pPr>
            <a:r>
              <a:rPr b="1" lang="en-US">
                <a:solidFill>
                  <a:srgbClr val="000099"/>
                </a:solidFill>
              </a:rPr>
              <a:t>Physical blocks</a:t>
            </a:r>
            <a:r>
              <a:rPr lang="en-US"/>
              <a:t> are those blocks residing on the disk. </a:t>
            </a:r>
            <a:endParaRPr/>
          </a:p>
          <a:p>
            <a:pPr indent="-342900" lvl="0" marL="342900" rtl="0" algn="l">
              <a:spcBef>
                <a:spcPts val="544"/>
              </a:spcBef>
              <a:spcAft>
                <a:spcPts val="0"/>
              </a:spcAft>
              <a:buClr>
                <a:srgbClr val="000099"/>
              </a:buClr>
              <a:buSzPct val="100000"/>
              <a:buChar char="•"/>
            </a:pPr>
            <a:r>
              <a:rPr b="1" lang="en-US">
                <a:solidFill>
                  <a:srgbClr val="000099"/>
                </a:solidFill>
              </a:rPr>
              <a:t>Buffer blocks</a:t>
            </a:r>
            <a:r>
              <a:rPr lang="en-US"/>
              <a:t> are the blocks residing temporarily in main memory.</a:t>
            </a:r>
            <a:endParaRPr/>
          </a:p>
          <a:p>
            <a:pPr indent="-342900" lvl="0" marL="342900" rtl="0" algn="l">
              <a:spcBef>
                <a:spcPts val="544"/>
              </a:spcBef>
              <a:spcAft>
                <a:spcPts val="0"/>
              </a:spcAft>
              <a:buClr>
                <a:schemeClr val="dk1"/>
              </a:buClr>
              <a:buSzPct val="100000"/>
              <a:buChar char="•"/>
            </a:pPr>
            <a:r>
              <a:rPr lang="en-US"/>
              <a:t>Block movements between  disk and main memory are initiated through the following two operations:</a:t>
            </a:r>
            <a:endParaRPr/>
          </a:p>
          <a:p>
            <a:pPr indent="-285750" lvl="1" marL="742950" rtl="0" algn="l">
              <a:spcBef>
                <a:spcPts val="476"/>
              </a:spcBef>
              <a:spcAft>
                <a:spcPts val="0"/>
              </a:spcAft>
              <a:buClr>
                <a:srgbClr val="000099"/>
              </a:buClr>
              <a:buSzPct val="100000"/>
              <a:buChar char="–"/>
            </a:pPr>
            <a:r>
              <a:rPr b="1" lang="en-US">
                <a:solidFill>
                  <a:srgbClr val="000099"/>
                </a:solidFill>
              </a:rPr>
              <a:t>input</a:t>
            </a:r>
            <a:r>
              <a:rPr lang="en-US"/>
              <a:t>(</a:t>
            </a:r>
            <a:r>
              <a:rPr i="1" lang="en-US"/>
              <a:t>B</a:t>
            </a:r>
            <a:r>
              <a:rPr lang="en-US"/>
              <a:t>) transfers the physical block </a:t>
            </a:r>
            <a:r>
              <a:rPr i="1" lang="en-US"/>
              <a:t>B  </a:t>
            </a:r>
            <a:r>
              <a:rPr lang="en-US"/>
              <a:t>to main memory.</a:t>
            </a:r>
            <a:endParaRPr/>
          </a:p>
          <a:p>
            <a:pPr indent="-285750" lvl="1" marL="742950" rtl="0" algn="l">
              <a:spcBef>
                <a:spcPts val="476"/>
              </a:spcBef>
              <a:spcAft>
                <a:spcPts val="0"/>
              </a:spcAft>
              <a:buClr>
                <a:srgbClr val="000099"/>
              </a:buClr>
              <a:buSzPct val="100000"/>
              <a:buChar char="–"/>
            </a:pPr>
            <a:r>
              <a:rPr b="1" lang="en-US">
                <a:solidFill>
                  <a:srgbClr val="000099"/>
                </a:solidFill>
              </a:rPr>
              <a:t>output</a:t>
            </a:r>
            <a:r>
              <a:rPr lang="en-US"/>
              <a:t>(</a:t>
            </a:r>
            <a:r>
              <a:rPr i="1" lang="en-US"/>
              <a:t>B</a:t>
            </a:r>
            <a:r>
              <a:rPr lang="en-US"/>
              <a:t>) transfers the buffer block </a:t>
            </a:r>
            <a:r>
              <a:rPr i="1" lang="en-US"/>
              <a:t>B </a:t>
            </a:r>
            <a:r>
              <a:rPr lang="en-US"/>
              <a:t>to the disk, and replaces the appropriate physical block there.</a:t>
            </a:r>
            <a:endParaRPr/>
          </a:p>
          <a:p>
            <a:pPr indent="-342900" lvl="0" marL="342900" rtl="0" algn="l">
              <a:spcBef>
                <a:spcPts val="544"/>
              </a:spcBef>
              <a:spcAft>
                <a:spcPts val="0"/>
              </a:spcAft>
              <a:buClr>
                <a:schemeClr val="dk1"/>
              </a:buClr>
              <a:buSzPct val="100000"/>
              <a:buChar char="•"/>
            </a:pPr>
            <a:r>
              <a:rPr lang="en-US"/>
              <a:t>We assume, for simplicity, that each data item fits in, and is stored inside, a single block.</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Data Access</a:t>
            </a:r>
            <a:endParaRPr/>
          </a:p>
        </p:txBody>
      </p:sp>
      <p:sp>
        <p:nvSpPr>
          <p:cNvPr id="625" name="Google Shape;625;p73"/>
          <p:cNvSpPr/>
          <p:nvPr/>
        </p:nvSpPr>
        <p:spPr>
          <a:xfrm>
            <a:off x="4027488" y="1352550"/>
            <a:ext cx="1139825" cy="1338263"/>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73"/>
          <p:cNvSpPr/>
          <p:nvPr/>
        </p:nvSpPr>
        <p:spPr>
          <a:xfrm>
            <a:off x="4217988" y="1443038"/>
            <a:ext cx="671512" cy="31908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X      </a:t>
            </a:r>
            <a:endParaRPr/>
          </a:p>
        </p:txBody>
      </p:sp>
      <p:sp>
        <p:nvSpPr>
          <p:cNvPr id="627" name="Google Shape;627;p73"/>
          <p:cNvSpPr/>
          <p:nvPr/>
        </p:nvSpPr>
        <p:spPr>
          <a:xfrm>
            <a:off x="4217988" y="1900238"/>
            <a:ext cx="657225" cy="31908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Y     </a:t>
            </a:r>
            <a:endParaRPr/>
          </a:p>
        </p:txBody>
      </p:sp>
      <p:sp>
        <p:nvSpPr>
          <p:cNvPr id="628" name="Google Shape;628;p73"/>
          <p:cNvSpPr/>
          <p:nvPr/>
        </p:nvSpPr>
        <p:spPr>
          <a:xfrm>
            <a:off x="6623050" y="1095375"/>
            <a:ext cx="1143000" cy="3810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29" name="Google Shape;629;p73"/>
          <p:cNvCxnSpPr/>
          <p:nvPr/>
        </p:nvCxnSpPr>
        <p:spPr>
          <a:xfrm>
            <a:off x="6623050" y="1247775"/>
            <a:ext cx="0" cy="1143000"/>
          </a:xfrm>
          <a:prstGeom prst="straightConnector1">
            <a:avLst/>
          </a:prstGeom>
          <a:noFill/>
          <a:ln cap="flat" cmpd="sng" w="9525">
            <a:solidFill>
              <a:schemeClr val="dk1"/>
            </a:solidFill>
            <a:prstDash val="solid"/>
            <a:round/>
            <a:headEnd len="med" w="med" type="none"/>
            <a:tailEnd len="med" w="med" type="none"/>
          </a:ln>
        </p:spPr>
      </p:cxnSp>
      <p:cxnSp>
        <p:nvCxnSpPr>
          <p:cNvPr id="630" name="Google Shape;630;p73"/>
          <p:cNvCxnSpPr/>
          <p:nvPr/>
        </p:nvCxnSpPr>
        <p:spPr>
          <a:xfrm>
            <a:off x="7766050" y="1266825"/>
            <a:ext cx="0" cy="1143000"/>
          </a:xfrm>
          <a:prstGeom prst="straightConnector1">
            <a:avLst/>
          </a:prstGeom>
          <a:noFill/>
          <a:ln cap="flat" cmpd="sng" w="9525">
            <a:solidFill>
              <a:schemeClr val="dk1"/>
            </a:solidFill>
            <a:prstDash val="solid"/>
            <a:round/>
            <a:headEnd len="med" w="med" type="none"/>
            <a:tailEnd len="med" w="med" type="none"/>
          </a:ln>
        </p:spPr>
      </p:cxnSp>
      <p:sp>
        <p:nvSpPr>
          <p:cNvPr id="631" name="Google Shape;631;p73"/>
          <p:cNvSpPr/>
          <p:nvPr/>
        </p:nvSpPr>
        <p:spPr>
          <a:xfrm>
            <a:off x="6623050" y="2390775"/>
            <a:ext cx="1143000" cy="177800"/>
          </a:xfrm>
          <a:custGeom>
            <a:rect b="b" l="l" r="r" t="t"/>
            <a:pathLst>
              <a:path extrusionOk="0" h="112" w="720">
                <a:moveTo>
                  <a:pt x="0" y="0"/>
                </a:moveTo>
                <a:cubicBezTo>
                  <a:pt x="76" y="40"/>
                  <a:pt x="152" y="80"/>
                  <a:pt x="240" y="96"/>
                </a:cubicBezTo>
                <a:cubicBezTo>
                  <a:pt x="328" y="112"/>
                  <a:pt x="448" y="112"/>
                  <a:pt x="528" y="96"/>
                </a:cubicBezTo>
                <a:cubicBezTo>
                  <a:pt x="608" y="80"/>
                  <a:pt x="688" y="16"/>
                  <a:pt x="720" y="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73"/>
          <p:cNvSpPr/>
          <p:nvPr/>
        </p:nvSpPr>
        <p:spPr>
          <a:xfrm>
            <a:off x="7004050" y="1552575"/>
            <a:ext cx="3048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73"/>
          <p:cNvSpPr/>
          <p:nvPr/>
        </p:nvSpPr>
        <p:spPr>
          <a:xfrm>
            <a:off x="7004050" y="2009775"/>
            <a:ext cx="3048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73"/>
          <p:cNvSpPr txBox="1"/>
          <p:nvPr/>
        </p:nvSpPr>
        <p:spPr>
          <a:xfrm>
            <a:off x="7369175" y="148748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a:t>
            </a:r>
            <a:endParaRPr/>
          </a:p>
        </p:txBody>
      </p:sp>
      <p:sp>
        <p:nvSpPr>
          <p:cNvPr id="635" name="Google Shape;635;p73"/>
          <p:cNvSpPr txBox="1"/>
          <p:nvPr/>
        </p:nvSpPr>
        <p:spPr>
          <a:xfrm>
            <a:off x="7385050" y="1927225"/>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a:t>
            </a:r>
            <a:endParaRPr/>
          </a:p>
        </p:txBody>
      </p:sp>
      <p:sp>
        <p:nvSpPr>
          <p:cNvPr id="636" name="Google Shape;636;p73"/>
          <p:cNvSpPr/>
          <p:nvPr/>
        </p:nvSpPr>
        <p:spPr>
          <a:xfrm>
            <a:off x="3189288" y="3576638"/>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73"/>
          <p:cNvSpPr/>
          <p:nvPr/>
        </p:nvSpPr>
        <p:spPr>
          <a:xfrm>
            <a:off x="4408488" y="3576638"/>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73"/>
          <p:cNvSpPr/>
          <p:nvPr/>
        </p:nvSpPr>
        <p:spPr>
          <a:xfrm>
            <a:off x="4713288" y="3729038"/>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73"/>
          <p:cNvSpPr/>
          <p:nvPr/>
        </p:nvSpPr>
        <p:spPr>
          <a:xfrm>
            <a:off x="3570288" y="3881438"/>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73"/>
          <p:cNvSpPr/>
          <p:nvPr/>
        </p:nvSpPr>
        <p:spPr>
          <a:xfrm>
            <a:off x="3570288" y="4338638"/>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41" name="Google Shape;641;p73"/>
          <p:cNvCxnSpPr/>
          <p:nvPr/>
        </p:nvCxnSpPr>
        <p:spPr>
          <a:xfrm>
            <a:off x="3113088" y="5557838"/>
            <a:ext cx="4552950" cy="0"/>
          </a:xfrm>
          <a:prstGeom prst="straightConnector1">
            <a:avLst/>
          </a:prstGeom>
          <a:noFill/>
          <a:ln cap="flat" cmpd="sng" w="9525">
            <a:solidFill>
              <a:schemeClr val="dk1"/>
            </a:solidFill>
            <a:prstDash val="solid"/>
            <a:round/>
            <a:headEnd len="med" w="med" type="none"/>
            <a:tailEnd len="med" w="med" type="none"/>
          </a:ln>
        </p:spPr>
      </p:cxnSp>
      <p:sp>
        <p:nvSpPr>
          <p:cNvPr id="642" name="Google Shape;642;p73"/>
          <p:cNvSpPr txBox="1"/>
          <p:nvPr/>
        </p:nvSpPr>
        <p:spPr>
          <a:xfrm>
            <a:off x="3230563" y="3816350"/>
            <a:ext cx="40322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x</a:t>
            </a:r>
            <a:r>
              <a:rPr baseline="-25000"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643" name="Google Shape;643;p73"/>
          <p:cNvSpPr txBox="1"/>
          <p:nvPr/>
        </p:nvSpPr>
        <p:spPr>
          <a:xfrm>
            <a:off x="3227388" y="4211638"/>
            <a:ext cx="44926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y</a:t>
            </a:r>
            <a:r>
              <a:rPr baseline="-25000" lang="en-US" sz="2000">
                <a:solidFill>
                  <a:schemeClr val="dk1"/>
                </a:solidFill>
                <a:latin typeface="Calibri"/>
                <a:ea typeface="Calibri"/>
                <a:cs typeface="Calibri"/>
                <a:sym typeface="Calibri"/>
              </a:rPr>
              <a:t>1 </a:t>
            </a:r>
            <a:endParaRPr sz="2000">
              <a:solidFill>
                <a:schemeClr val="dk1"/>
              </a:solidFill>
              <a:latin typeface="Calibri"/>
              <a:ea typeface="Calibri"/>
              <a:cs typeface="Calibri"/>
              <a:sym typeface="Calibri"/>
            </a:endParaRPr>
          </a:p>
        </p:txBody>
      </p:sp>
      <p:sp>
        <p:nvSpPr>
          <p:cNvPr id="644" name="Google Shape;644;p73"/>
          <p:cNvSpPr txBox="1"/>
          <p:nvPr/>
        </p:nvSpPr>
        <p:spPr>
          <a:xfrm>
            <a:off x="4087813" y="996950"/>
            <a:ext cx="8318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99"/>
                </a:solidFill>
                <a:latin typeface="Calibri"/>
                <a:ea typeface="Calibri"/>
                <a:cs typeface="Calibri"/>
                <a:sym typeface="Calibri"/>
              </a:rPr>
              <a:t>buffer</a:t>
            </a:r>
            <a:endParaRPr/>
          </a:p>
        </p:txBody>
      </p:sp>
      <p:sp>
        <p:nvSpPr>
          <p:cNvPr id="645" name="Google Shape;645;p73"/>
          <p:cNvSpPr txBox="1"/>
          <p:nvPr/>
        </p:nvSpPr>
        <p:spPr>
          <a:xfrm>
            <a:off x="1549400" y="1330325"/>
            <a:ext cx="186213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Buffer Block A</a:t>
            </a:r>
            <a:r>
              <a:rPr lang="en-US" sz="2000">
                <a:solidFill>
                  <a:schemeClr val="dk1"/>
                </a:solidFill>
                <a:latin typeface="Calibri"/>
                <a:ea typeface="Calibri"/>
                <a:cs typeface="Calibri"/>
                <a:sym typeface="Calibri"/>
              </a:rPr>
              <a:t> </a:t>
            </a:r>
            <a:endParaRPr/>
          </a:p>
        </p:txBody>
      </p:sp>
      <p:sp>
        <p:nvSpPr>
          <p:cNvPr id="646" name="Google Shape;646;p73"/>
          <p:cNvSpPr txBox="1"/>
          <p:nvPr/>
        </p:nvSpPr>
        <p:spPr>
          <a:xfrm>
            <a:off x="1535113" y="1847850"/>
            <a:ext cx="179228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Buffer Block B</a:t>
            </a:r>
            <a:endParaRPr sz="2000">
              <a:solidFill>
                <a:schemeClr val="dk1"/>
              </a:solidFill>
              <a:latin typeface="Calibri"/>
              <a:ea typeface="Calibri"/>
              <a:cs typeface="Calibri"/>
              <a:sym typeface="Calibri"/>
            </a:endParaRPr>
          </a:p>
        </p:txBody>
      </p:sp>
      <p:cxnSp>
        <p:nvCxnSpPr>
          <p:cNvPr id="647" name="Google Shape;647;p73"/>
          <p:cNvCxnSpPr/>
          <p:nvPr/>
        </p:nvCxnSpPr>
        <p:spPr>
          <a:xfrm>
            <a:off x="3357563" y="15621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648" name="Google Shape;648;p73"/>
          <p:cNvCxnSpPr/>
          <p:nvPr/>
        </p:nvCxnSpPr>
        <p:spPr>
          <a:xfrm>
            <a:off x="3341688" y="2052638"/>
            <a:ext cx="895350" cy="0"/>
          </a:xfrm>
          <a:prstGeom prst="straightConnector1">
            <a:avLst/>
          </a:prstGeom>
          <a:noFill/>
          <a:ln cap="flat" cmpd="sng" w="9525">
            <a:solidFill>
              <a:schemeClr val="dk1"/>
            </a:solidFill>
            <a:prstDash val="solid"/>
            <a:round/>
            <a:headEnd len="med" w="med" type="none"/>
            <a:tailEnd len="med" w="med" type="triangle"/>
          </a:ln>
        </p:spPr>
      </p:cxnSp>
      <p:cxnSp>
        <p:nvCxnSpPr>
          <p:cNvPr id="649" name="Google Shape;649;p73"/>
          <p:cNvCxnSpPr/>
          <p:nvPr/>
        </p:nvCxnSpPr>
        <p:spPr>
          <a:xfrm rot="10800000">
            <a:off x="4865688" y="1593850"/>
            <a:ext cx="2101850" cy="93663"/>
          </a:xfrm>
          <a:prstGeom prst="straightConnector1">
            <a:avLst/>
          </a:prstGeom>
          <a:noFill/>
          <a:ln cap="flat" cmpd="sng" w="9525">
            <a:solidFill>
              <a:schemeClr val="dk1"/>
            </a:solidFill>
            <a:prstDash val="solid"/>
            <a:round/>
            <a:headEnd len="med" w="med" type="none"/>
            <a:tailEnd len="lg" w="lg" type="triangle"/>
          </a:ln>
        </p:spPr>
      </p:cxnSp>
      <p:cxnSp>
        <p:nvCxnSpPr>
          <p:cNvPr id="650" name="Google Shape;650;p73"/>
          <p:cNvCxnSpPr/>
          <p:nvPr/>
        </p:nvCxnSpPr>
        <p:spPr>
          <a:xfrm>
            <a:off x="4868863" y="2052638"/>
            <a:ext cx="2082800" cy="104775"/>
          </a:xfrm>
          <a:prstGeom prst="straightConnector1">
            <a:avLst/>
          </a:prstGeom>
          <a:noFill/>
          <a:ln cap="flat" cmpd="sng" w="9525">
            <a:solidFill>
              <a:schemeClr val="dk1"/>
            </a:solidFill>
            <a:prstDash val="solid"/>
            <a:round/>
            <a:headEnd len="med" w="med" type="none"/>
            <a:tailEnd len="lg" w="lg" type="triangle"/>
          </a:ln>
        </p:spPr>
      </p:cxnSp>
      <p:sp>
        <p:nvSpPr>
          <p:cNvPr id="651" name="Google Shape;651;p73"/>
          <p:cNvSpPr txBox="1"/>
          <p:nvPr/>
        </p:nvSpPr>
        <p:spPr>
          <a:xfrm>
            <a:off x="5353050" y="1231900"/>
            <a:ext cx="10731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input(A)</a:t>
            </a:r>
            <a:endParaRPr/>
          </a:p>
        </p:txBody>
      </p:sp>
      <p:sp>
        <p:nvSpPr>
          <p:cNvPr id="652" name="Google Shape;652;p73"/>
          <p:cNvSpPr txBox="1"/>
          <p:nvPr/>
        </p:nvSpPr>
        <p:spPr>
          <a:xfrm>
            <a:off x="5295900" y="2155825"/>
            <a:ext cx="129698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output(B) </a:t>
            </a:r>
            <a:endParaRPr/>
          </a:p>
        </p:txBody>
      </p:sp>
      <p:cxnSp>
        <p:nvCxnSpPr>
          <p:cNvPr id="653" name="Google Shape;653;p73"/>
          <p:cNvCxnSpPr/>
          <p:nvPr/>
        </p:nvCxnSpPr>
        <p:spPr>
          <a:xfrm flipH="1">
            <a:off x="3665538" y="1671638"/>
            <a:ext cx="533400" cy="2209800"/>
          </a:xfrm>
          <a:prstGeom prst="straightConnector1">
            <a:avLst/>
          </a:prstGeom>
          <a:noFill/>
          <a:ln cap="flat" cmpd="sng" w="9525">
            <a:solidFill>
              <a:schemeClr val="dk1"/>
            </a:solidFill>
            <a:prstDash val="solid"/>
            <a:round/>
            <a:headEnd len="med" w="med" type="none"/>
            <a:tailEnd len="lg" w="lg" type="triangle"/>
          </a:ln>
        </p:spPr>
      </p:cxnSp>
      <p:cxnSp>
        <p:nvCxnSpPr>
          <p:cNvPr id="654" name="Google Shape;654;p73"/>
          <p:cNvCxnSpPr/>
          <p:nvPr/>
        </p:nvCxnSpPr>
        <p:spPr>
          <a:xfrm flipH="1" rot="10800000">
            <a:off x="3798888" y="2205038"/>
            <a:ext cx="609600" cy="2286000"/>
          </a:xfrm>
          <a:prstGeom prst="straightConnector1">
            <a:avLst/>
          </a:prstGeom>
          <a:noFill/>
          <a:ln cap="flat" cmpd="sng" w="9525">
            <a:solidFill>
              <a:schemeClr val="dk1"/>
            </a:solidFill>
            <a:prstDash val="solid"/>
            <a:round/>
            <a:headEnd len="med" w="med" type="none"/>
            <a:tailEnd len="lg" w="lg" type="triangle"/>
          </a:ln>
        </p:spPr>
      </p:cxnSp>
      <p:sp>
        <p:nvSpPr>
          <p:cNvPr id="655" name="Google Shape;655;p73"/>
          <p:cNvSpPr txBox="1"/>
          <p:nvPr/>
        </p:nvSpPr>
        <p:spPr>
          <a:xfrm>
            <a:off x="2881313" y="2605088"/>
            <a:ext cx="103028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read(X)</a:t>
            </a:r>
            <a:endParaRPr/>
          </a:p>
        </p:txBody>
      </p:sp>
      <p:sp>
        <p:nvSpPr>
          <p:cNvPr id="656" name="Google Shape;656;p73"/>
          <p:cNvSpPr txBox="1"/>
          <p:nvPr/>
        </p:nvSpPr>
        <p:spPr>
          <a:xfrm>
            <a:off x="4195763" y="2936875"/>
            <a:ext cx="10541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write(Y)</a:t>
            </a:r>
            <a:endParaRPr/>
          </a:p>
        </p:txBody>
      </p:sp>
      <p:sp>
        <p:nvSpPr>
          <p:cNvPr id="657" name="Google Shape;657;p73"/>
          <p:cNvSpPr txBox="1"/>
          <p:nvPr/>
        </p:nvSpPr>
        <p:spPr>
          <a:xfrm>
            <a:off x="6961188" y="5748338"/>
            <a:ext cx="63658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99"/>
                </a:solidFill>
                <a:latin typeface="Calibri"/>
                <a:ea typeface="Calibri"/>
                <a:cs typeface="Calibri"/>
                <a:sym typeface="Calibri"/>
              </a:rPr>
              <a:t>disk</a:t>
            </a:r>
            <a:endParaRPr/>
          </a:p>
        </p:txBody>
      </p:sp>
      <p:sp>
        <p:nvSpPr>
          <p:cNvPr id="658" name="Google Shape;658;p73"/>
          <p:cNvSpPr txBox="1"/>
          <p:nvPr/>
        </p:nvSpPr>
        <p:spPr>
          <a:xfrm>
            <a:off x="2971800" y="4795838"/>
            <a:ext cx="13716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work area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of T</a:t>
            </a:r>
            <a:r>
              <a:rPr baseline="-25000"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659" name="Google Shape;659;p73"/>
          <p:cNvSpPr txBox="1"/>
          <p:nvPr/>
        </p:nvSpPr>
        <p:spPr>
          <a:xfrm>
            <a:off x="4416425" y="4768850"/>
            <a:ext cx="1293813"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work area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of T</a:t>
            </a:r>
            <a:r>
              <a:rPr baseline="-25000" lang="en-US" sz="2000">
                <a:solidFill>
                  <a:schemeClr val="dk1"/>
                </a:solidFill>
                <a:latin typeface="Calibri"/>
                <a:ea typeface="Calibri"/>
                <a:cs typeface="Calibri"/>
                <a:sym typeface="Calibri"/>
              </a:rPr>
              <a:t>2 </a:t>
            </a:r>
            <a:endParaRPr sz="2000">
              <a:solidFill>
                <a:schemeClr val="dk1"/>
              </a:solidFill>
              <a:latin typeface="Calibri"/>
              <a:ea typeface="Calibri"/>
              <a:cs typeface="Calibri"/>
              <a:sym typeface="Calibri"/>
            </a:endParaRPr>
          </a:p>
        </p:txBody>
      </p:sp>
      <p:sp>
        <p:nvSpPr>
          <p:cNvPr id="660" name="Google Shape;660;p73"/>
          <p:cNvSpPr txBox="1"/>
          <p:nvPr/>
        </p:nvSpPr>
        <p:spPr>
          <a:xfrm>
            <a:off x="4335463" y="5762625"/>
            <a:ext cx="1100137"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99"/>
                </a:solidFill>
                <a:latin typeface="Calibri"/>
                <a:ea typeface="Calibri"/>
                <a:cs typeface="Calibri"/>
                <a:sym typeface="Calibri"/>
              </a:rPr>
              <a:t>memory</a:t>
            </a:r>
            <a:endParaRPr/>
          </a:p>
        </p:txBody>
      </p:sp>
      <p:sp>
        <p:nvSpPr>
          <p:cNvPr id="661" name="Google Shape;661;p73"/>
          <p:cNvSpPr txBox="1"/>
          <p:nvPr/>
        </p:nvSpPr>
        <p:spPr>
          <a:xfrm>
            <a:off x="4389438" y="3589338"/>
            <a:ext cx="40322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x</a:t>
            </a:r>
            <a:r>
              <a:rPr baseline="-25000" lang="en-US"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cxnSp>
        <p:nvCxnSpPr>
          <p:cNvPr id="662" name="Google Shape;662;p73"/>
          <p:cNvCxnSpPr/>
          <p:nvPr/>
        </p:nvCxnSpPr>
        <p:spPr>
          <a:xfrm>
            <a:off x="6443663" y="784225"/>
            <a:ext cx="0" cy="554355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Access (Cont.)</a:t>
            </a:r>
            <a:endParaRPr/>
          </a:p>
        </p:txBody>
      </p:sp>
      <p:sp>
        <p:nvSpPr>
          <p:cNvPr id="670" name="Google Shape;670;p74"/>
          <p:cNvSpPr txBox="1"/>
          <p:nvPr>
            <p:ph idx="4294967295" type="body"/>
          </p:nvPr>
        </p:nvSpPr>
        <p:spPr>
          <a:xfrm>
            <a:off x="814388" y="1093788"/>
            <a:ext cx="7661275" cy="5208587"/>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Each transaction </a:t>
            </a:r>
            <a:r>
              <a:rPr i="1" lang="en-US"/>
              <a:t>T</a:t>
            </a:r>
            <a:r>
              <a:rPr baseline="-25000" i="1" lang="en-US" sz="2400"/>
              <a:t>i</a:t>
            </a:r>
            <a:r>
              <a:rPr i="1" lang="en-US"/>
              <a:t> </a:t>
            </a:r>
            <a:r>
              <a:rPr lang="en-US"/>
              <a:t>has its private work-area in which local copies of all data items accessed and updated by it are kept.</a:t>
            </a:r>
            <a:endParaRPr/>
          </a:p>
          <a:p>
            <a:pPr indent="-285750" lvl="1" marL="742950" rtl="0" algn="l">
              <a:spcBef>
                <a:spcPts val="392"/>
              </a:spcBef>
              <a:spcAft>
                <a:spcPts val="0"/>
              </a:spcAft>
              <a:buClr>
                <a:schemeClr val="dk1"/>
              </a:buClr>
              <a:buSzPct val="100000"/>
              <a:buChar char="–"/>
            </a:pPr>
            <a:r>
              <a:rPr lang="en-US"/>
              <a:t> </a:t>
            </a:r>
            <a:r>
              <a:rPr i="1" lang="en-US"/>
              <a:t>T</a:t>
            </a:r>
            <a:r>
              <a:rPr baseline="-25000" i="1" lang="en-US" sz="2400"/>
              <a:t>i</a:t>
            </a:r>
            <a:r>
              <a:rPr lang="en-US"/>
              <a:t>'s local copy of a data item </a:t>
            </a:r>
            <a:r>
              <a:rPr i="1" lang="en-US"/>
              <a:t>X</a:t>
            </a:r>
            <a:r>
              <a:rPr lang="en-US"/>
              <a:t> is called </a:t>
            </a:r>
            <a:r>
              <a:rPr i="1" lang="en-US"/>
              <a:t>x</a:t>
            </a:r>
            <a:r>
              <a:rPr baseline="-25000" i="1" lang="en-US" sz="2400"/>
              <a:t>i</a:t>
            </a:r>
            <a:r>
              <a:rPr i="1" lang="en-US"/>
              <a:t>.</a:t>
            </a:r>
            <a:endParaRPr/>
          </a:p>
          <a:p>
            <a:pPr indent="-342900" lvl="0" marL="342900" rtl="0" algn="l">
              <a:spcBef>
                <a:spcPts val="448"/>
              </a:spcBef>
              <a:spcAft>
                <a:spcPts val="0"/>
              </a:spcAft>
              <a:buClr>
                <a:schemeClr val="dk1"/>
              </a:buClr>
              <a:buSzPct val="100000"/>
              <a:buChar char="•"/>
            </a:pPr>
            <a:r>
              <a:rPr lang="en-US"/>
              <a:t>Transferring data items between system buffer blocks and its private work-area done by:</a:t>
            </a:r>
            <a:endParaRPr/>
          </a:p>
          <a:p>
            <a:pPr indent="-285750" lvl="1" marL="742950" rtl="0" algn="l">
              <a:spcBef>
                <a:spcPts val="392"/>
              </a:spcBef>
              <a:spcAft>
                <a:spcPts val="0"/>
              </a:spcAft>
              <a:buClr>
                <a:srgbClr val="000099"/>
              </a:buClr>
              <a:buSzPct val="100000"/>
              <a:buChar char="–"/>
            </a:pPr>
            <a:r>
              <a:rPr b="1" lang="en-US">
                <a:solidFill>
                  <a:srgbClr val="000099"/>
                </a:solidFill>
              </a:rPr>
              <a:t>read</a:t>
            </a:r>
            <a:r>
              <a:rPr lang="en-US"/>
              <a:t>(</a:t>
            </a:r>
            <a:r>
              <a:rPr i="1" lang="en-US"/>
              <a:t>X</a:t>
            </a:r>
            <a:r>
              <a:rPr lang="en-US"/>
              <a:t>) assigns the value of data item </a:t>
            </a:r>
            <a:r>
              <a:rPr i="1" lang="en-US"/>
              <a:t>X</a:t>
            </a:r>
            <a:r>
              <a:rPr lang="en-US"/>
              <a:t> to the local variable </a:t>
            </a:r>
            <a:r>
              <a:rPr i="1" lang="en-US"/>
              <a:t>x</a:t>
            </a:r>
            <a:r>
              <a:rPr baseline="-25000" i="1" lang="en-US" sz="2400"/>
              <a:t>i</a:t>
            </a:r>
            <a:r>
              <a:rPr lang="en-US"/>
              <a:t>.</a:t>
            </a:r>
            <a:endParaRPr/>
          </a:p>
          <a:p>
            <a:pPr indent="-285750" lvl="1" marL="742950" rtl="0" algn="l">
              <a:spcBef>
                <a:spcPts val="392"/>
              </a:spcBef>
              <a:spcAft>
                <a:spcPts val="0"/>
              </a:spcAft>
              <a:buClr>
                <a:srgbClr val="000099"/>
              </a:buClr>
              <a:buSzPct val="100000"/>
              <a:buChar char="–"/>
            </a:pPr>
            <a:r>
              <a:rPr b="1" lang="en-US">
                <a:solidFill>
                  <a:srgbClr val="000099"/>
                </a:solidFill>
              </a:rPr>
              <a:t>write</a:t>
            </a:r>
            <a:r>
              <a:rPr lang="en-US"/>
              <a:t>(</a:t>
            </a:r>
            <a:r>
              <a:rPr i="1" lang="en-US"/>
              <a:t>X</a:t>
            </a:r>
            <a:r>
              <a:rPr lang="en-US"/>
              <a:t>) assigns the value of local variable </a:t>
            </a:r>
            <a:r>
              <a:rPr i="1" lang="en-US"/>
              <a:t>x</a:t>
            </a:r>
            <a:r>
              <a:rPr baseline="-25000" i="1" lang="en-US" sz="2400"/>
              <a:t>i</a:t>
            </a:r>
            <a:r>
              <a:rPr i="1" lang="en-US"/>
              <a:t> </a:t>
            </a:r>
            <a:r>
              <a:rPr lang="en-US"/>
              <a:t>to data item {</a:t>
            </a:r>
            <a:r>
              <a:rPr i="1" lang="en-US"/>
              <a:t>X</a:t>
            </a:r>
            <a:r>
              <a:rPr lang="en-US"/>
              <a:t>} in the buffer block.</a:t>
            </a:r>
            <a:endParaRPr/>
          </a:p>
          <a:p>
            <a:pPr indent="-285750" lvl="1" marL="742950" rtl="0" algn="l">
              <a:spcBef>
                <a:spcPts val="392"/>
              </a:spcBef>
              <a:spcAft>
                <a:spcPts val="0"/>
              </a:spcAft>
              <a:buClr>
                <a:schemeClr val="dk1"/>
              </a:buClr>
              <a:buSzPct val="100000"/>
              <a:buChar char="–"/>
            </a:pPr>
            <a:r>
              <a:rPr b="1" lang="en-US"/>
              <a:t>Note: output</a:t>
            </a:r>
            <a:r>
              <a:rPr lang="en-US"/>
              <a:t>(</a:t>
            </a:r>
            <a:r>
              <a:rPr i="1" lang="en-US"/>
              <a:t>B</a:t>
            </a:r>
            <a:r>
              <a:rPr baseline="-25000" i="1" lang="en-US"/>
              <a:t>X</a:t>
            </a:r>
            <a:r>
              <a:rPr lang="en-US"/>
              <a:t>) need not immediately follow </a:t>
            </a:r>
            <a:r>
              <a:rPr b="1" lang="en-US"/>
              <a:t>write</a:t>
            </a:r>
            <a:r>
              <a:rPr lang="en-US"/>
              <a:t>(</a:t>
            </a:r>
            <a:r>
              <a:rPr i="1" lang="en-US"/>
              <a:t>X</a:t>
            </a:r>
            <a:r>
              <a:rPr lang="en-US"/>
              <a:t>). System can perform the </a:t>
            </a:r>
            <a:r>
              <a:rPr b="1" lang="en-US"/>
              <a:t>output</a:t>
            </a:r>
            <a:r>
              <a:rPr lang="en-US"/>
              <a:t> operation when it deems fit.</a:t>
            </a:r>
            <a:endParaRPr/>
          </a:p>
          <a:p>
            <a:pPr indent="-342900" lvl="0" marL="342900" rtl="0" algn="l">
              <a:spcBef>
                <a:spcPts val="448"/>
              </a:spcBef>
              <a:spcAft>
                <a:spcPts val="0"/>
              </a:spcAft>
              <a:buClr>
                <a:schemeClr val="dk1"/>
              </a:buClr>
              <a:buSzPct val="100000"/>
              <a:buChar char="•"/>
            </a:pPr>
            <a:r>
              <a:rPr lang="en-US"/>
              <a:t>Transactions </a:t>
            </a:r>
            <a:endParaRPr/>
          </a:p>
          <a:p>
            <a:pPr indent="-285750" lvl="1" marL="742950" rtl="0" algn="l">
              <a:spcBef>
                <a:spcPts val="392"/>
              </a:spcBef>
              <a:spcAft>
                <a:spcPts val="0"/>
              </a:spcAft>
              <a:buClr>
                <a:schemeClr val="dk1"/>
              </a:buClr>
              <a:buSzPct val="100000"/>
              <a:buChar char="–"/>
            </a:pPr>
            <a:r>
              <a:rPr lang="en-US"/>
              <a:t>Must perform </a:t>
            </a:r>
            <a:r>
              <a:rPr b="1" lang="en-US"/>
              <a:t>read</a:t>
            </a:r>
            <a:r>
              <a:rPr lang="en-US"/>
              <a:t>(</a:t>
            </a:r>
            <a:r>
              <a:rPr i="1" lang="en-US"/>
              <a:t>X</a:t>
            </a:r>
            <a:r>
              <a:rPr lang="en-US"/>
              <a:t>) before accessing </a:t>
            </a:r>
            <a:r>
              <a:rPr i="1" lang="en-US"/>
              <a:t>X</a:t>
            </a:r>
            <a:r>
              <a:rPr lang="en-US"/>
              <a:t> for the first time (subsequent reads can be from local copy) </a:t>
            </a:r>
            <a:endParaRPr/>
          </a:p>
          <a:p>
            <a:pPr indent="-285750" lvl="1" marL="742950" rtl="0" algn="l">
              <a:spcBef>
                <a:spcPts val="392"/>
              </a:spcBef>
              <a:spcAft>
                <a:spcPts val="0"/>
              </a:spcAft>
              <a:buClr>
                <a:schemeClr val="dk1"/>
              </a:buClr>
              <a:buSzPct val="100000"/>
              <a:buChar char="–"/>
            </a:pPr>
            <a:r>
              <a:rPr b="1" lang="en-US"/>
              <a:t>write</a:t>
            </a:r>
            <a:r>
              <a:rPr lang="en-US"/>
              <a:t>(</a:t>
            </a:r>
            <a:r>
              <a:rPr i="1" lang="en-US"/>
              <a:t>X</a:t>
            </a:r>
            <a:r>
              <a:rPr lang="en-US"/>
              <a:t>) can be executed at any time before the transaction commits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Recovery and Atomicity</a:t>
            </a:r>
            <a:endParaRPr/>
          </a:p>
        </p:txBody>
      </p:sp>
      <p:sp>
        <p:nvSpPr>
          <p:cNvPr id="678" name="Google Shape;678;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To ensure atomicity despite failures, we first output information describing the modifications to stable storage without modifying the database itself.</a:t>
            </a:r>
            <a:endParaRPr/>
          </a:p>
          <a:p>
            <a:pPr indent="-342900" lvl="0" marL="342900" rtl="0" algn="l">
              <a:spcBef>
                <a:spcPts val="592"/>
              </a:spcBef>
              <a:spcAft>
                <a:spcPts val="0"/>
              </a:spcAft>
              <a:buClr>
                <a:schemeClr val="dk1"/>
              </a:buClr>
              <a:buSzPct val="100000"/>
              <a:buChar char="•"/>
            </a:pPr>
            <a:r>
              <a:rPr lang="en-US"/>
              <a:t>We study </a:t>
            </a:r>
            <a:r>
              <a:rPr b="1" lang="en-US">
                <a:solidFill>
                  <a:srgbClr val="000099"/>
                </a:solidFill>
              </a:rPr>
              <a:t>log-based recovery</a:t>
            </a:r>
            <a:r>
              <a:rPr lang="en-US"/>
              <a:t> </a:t>
            </a:r>
            <a:r>
              <a:rPr b="1" lang="en-US">
                <a:solidFill>
                  <a:srgbClr val="000099"/>
                </a:solidFill>
              </a:rPr>
              <a:t>mechanisms</a:t>
            </a:r>
            <a:r>
              <a:rPr lang="en-US"/>
              <a:t> in detail</a:t>
            </a:r>
            <a:endParaRPr/>
          </a:p>
          <a:p>
            <a:pPr indent="-285750" lvl="1" marL="742950" rtl="0" algn="l">
              <a:spcBef>
                <a:spcPts val="518"/>
              </a:spcBef>
              <a:spcAft>
                <a:spcPts val="0"/>
              </a:spcAft>
              <a:buClr>
                <a:schemeClr val="dk1"/>
              </a:buClr>
              <a:buSzPct val="100000"/>
              <a:buChar char="–"/>
            </a:pPr>
            <a:r>
              <a:rPr lang="en-US"/>
              <a:t>We first present key concepts</a:t>
            </a:r>
            <a:endParaRPr/>
          </a:p>
          <a:p>
            <a:pPr indent="-285750" lvl="1" marL="742950" rtl="0" algn="l">
              <a:spcBef>
                <a:spcPts val="518"/>
              </a:spcBef>
              <a:spcAft>
                <a:spcPts val="0"/>
              </a:spcAft>
              <a:buClr>
                <a:schemeClr val="dk1"/>
              </a:buClr>
              <a:buSzPct val="100000"/>
              <a:buChar char="–"/>
            </a:pPr>
            <a:r>
              <a:rPr lang="en-US"/>
              <a:t>And then present the actual recovery algorithm</a:t>
            </a:r>
            <a:endParaRPr/>
          </a:p>
          <a:p>
            <a:pPr indent="-342900" lvl="0" marL="342900" rtl="0" algn="l">
              <a:spcBef>
                <a:spcPts val="592"/>
              </a:spcBef>
              <a:spcAft>
                <a:spcPts val="0"/>
              </a:spcAft>
              <a:buClr>
                <a:schemeClr val="dk1"/>
              </a:buClr>
              <a:buSzPct val="100000"/>
              <a:buChar char="•"/>
            </a:pPr>
            <a:r>
              <a:rPr lang="en-US"/>
              <a:t>Less used alternative: </a:t>
            </a:r>
            <a:r>
              <a:rPr b="1" lang="en-US">
                <a:solidFill>
                  <a:srgbClr val="000099"/>
                </a:solidFill>
              </a:rPr>
              <a:t>shadow-copy </a:t>
            </a:r>
            <a:r>
              <a:rPr lang="en-US"/>
              <a:t>and</a:t>
            </a:r>
            <a:r>
              <a:rPr lang="en-US">
                <a:solidFill>
                  <a:srgbClr val="000099"/>
                </a:solidFill>
              </a:rPr>
              <a:t> </a:t>
            </a:r>
            <a:r>
              <a:rPr b="1" lang="en-US">
                <a:solidFill>
                  <a:srgbClr val="000099"/>
                </a:solidFill>
              </a:rPr>
              <a:t>shadow-paging </a:t>
            </a:r>
            <a:r>
              <a:rPr lang="en-US"/>
              <a:t>(brief details in book)</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Font typeface="Arial"/>
              <a:buNone/>
            </a:pPr>
            <a:r>
              <a:t/>
            </a:r>
            <a:endParaRPr/>
          </a:p>
        </p:txBody>
      </p:sp>
      <p:sp>
        <p:nvSpPr>
          <p:cNvPr id="679" name="Google Shape;679;p75"/>
          <p:cNvSpPr txBox="1"/>
          <p:nvPr/>
        </p:nvSpPr>
        <p:spPr>
          <a:xfrm>
            <a:off x="752475" y="5164138"/>
            <a:ext cx="149542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99"/>
                </a:solidFill>
                <a:latin typeface="Calibri"/>
                <a:ea typeface="Calibri"/>
                <a:cs typeface="Calibri"/>
                <a:sym typeface="Calibri"/>
              </a:rPr>
              <a:t>shadow-copy </a:t>
            </a:r>
            <a:endParaRPr sz="1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DIAGRAMATIC REPRESENTATION</a:t>
            </a:r>
            <a:endParaRPr/>
          </a:p>
        </p:txBody>
      </p:sp>
      <p:pic>
        <p:nvPicPr>
          <p:cNvPr descr="15-02.gif" id="685" name="Google Shape;685;p76"/>
          <p:cNvPicPr preferRelativeResize="0"/>
          <p:nvPr>
            <p:ph idx="1" type="body"/>
          </p:nvPr>
        </p:nvPicPr>
        <p:blipFill rotWithShape="1">
          <a:blip r:embed="rId3">
            <a:alphaModFix/>
          </a:blip>
          <a:srcRect b="0" l="0" r="0" t="0"/>
          <a:stretch/>
        </p:blipFill>
        <p:spPr>
          <a:xfrm>
            <a:off x="457200" y="1881981"/>
            <a:ext cx="8229600" cy="3962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Log-Based Recovery</a:t>
            </a:r>
            <a:endParaRPr/>
          </a:p>
        </p:txBody>
      </p:sp>
      <p:sp>
        <p:nvSpPr>
          <p:cNvPr id="693" name="Google Shape;693;p77"/>
          <p:cNvSpPr txBox="1"/>
          <p:nvPr>
            <p:ph idx="4294967295" type="body"/>
          </p:nvPr>
        </p:nvSpPr>
        <p:spPr>
          <a:xfrm>
            <a:off x="842963" y="1106488"/>
            <a:ext cx="7848600" cy="5029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90000"/>
              </a:lnSpc>
              <a:spcBef>
                <a:spcPts val="0"/>
              </a:spcBef>
              <a:spcAft>
                <a:spcPts val="0"/>
              </a:spcAft>
              <a:buClr>
                <a:schemeClr val="dk1"/>
              </a:buClr>
              <a:buSzPct val="100000"/>
              <a:buChar char="•"/>
            </a:pPr>
            <a:r>
              <a:rPr lang="en-US"/>
              <a:t>A  </a:t>
            </a:r>
            <a:r>
              <a:rPr b="1" lang="en-US">
                <a:solidFill>
                  <a:srgbClr val="000099"/>
                </a:solidFill>
              </a:rPr>
              <a:t>log</a:t>
            </a:r>
            <a:r>
              <a:rPr lang="en-US"/>
              <a:t> is kept on stable storage. </a:t>
            </a:r>
            <a:endParaRPr/>
          </a:p>
          <a:p>
            <a:pPr indent="-285750" lvl="1" marL="742950" rtl="0" algn="l">
              <a:lnSpc>
                <a:spcPct val="90000"/>
              </a:lnSpc>
              <a:spcBef>
                <a:spcPts val="434"/>
              </a:spcBef>
              <a:spcAft>
                <a:spcPts val="0"/>
              </a:spcAft>
              <a:buClr>
                <a:schemeClr val="dk1"/>
              </a:buClr>
              <a:buSzPct val="100000"/>
              <a:buChar char="–"/>
            </a:pPr>
            <a:r>
              <a:rPr lang="en-US"/>
              <a:t>The log is a sequence of </a:t>
            </a:r>
            <a:r>
              <a:rPr b="1" lang="en-US">
                <a:solidFill>
                  <a:srgbClr val="000099"/>
                </a:solidFill>
              </a:rPr>
              <a:t>log records</a:t>
            </a:r>
            <a:r>
              <a:rPr lang="en-US"/>
              <a:t>, and maintains a record of update activities on the database.</a:t>
            </a:r>
            <a:endParaRPr/>
          </a:p>
          <a:p>
            <a:pPr indent="-342900" lvl="0" marL="342900" rtl="0" algn="l">
              <a:lnSpc>
                <a:spcPct val="90000"/>
              </a:lnSpc>
              <a:spcBef>
                <a:spcPts val="496"/>
              </a:spcBef>
              <a:spcAft>
                <a:spcPts val="0"/>
              </a:spcAft>
              <a:buClr>
                <a:schemeClr val="dk1"/>
              </a:buClr>
              <a:buSzPct val="100000"/>
              <a:buChar char="•"/>
            </a:pPr>
            <a:r>
              <a:rPr lang="en-US"/>
              <a:t>When transaction </a:t>
            </a:r>
            <a:r>
              <a:rPr i="1" lang="en-US"/>
              <a:t>T</a:t>
            </a:r>
            <a:r>
              <a:rPr baseline="-25000" i="1" lang="en-US"/>
              <a:t>i</a:t>
            </a:r>
            <a:r>
              <a:rPr i="1" lang="en-US"/>
              <a:t> </a:t>
            </a:r>
            <a:r>
              <a:rPr lang="en-US"/>
              <a:t>starts, it registers itself by writing a </a:t>
            </a:r>
            <a:br>
              <a:rPr lang="en-US"/>
            </a:br>
            <a:r>
              <a:rPr lang="en-US"/>
              <a:t>       </a:t>
            </a:r>
            <a:r>
              <a:rPr i="1" lang="en-US"/>
              <a:t>&lt;T</a:t>
            </a:r>
            <a:r>
              <a:rPr baseline="-25000" i="1" lang="en-US"/>
              <a:t>i  </a:t>
            </a:r>
            <a:r>
              <a:rPr b="1" lang="en-US"/>
              <a:t>start</a:t>
            </a:r>
            <a:r>
              <a:rPr lang="en-US"/>
              <a:t>&gt;log record</a:t>
            </a:r>
            <a:endParaRPr/>
          </a:p>
          <a:p>
            <a:pPr indent="-342900" lvl="0" marL="342900" rtl="0" algn="l">
              <a:lnSpc>
                <a:spcPct val="90000"/>
              </a:lnSpc>
              <a:spcBef>
                <a:spcPts val="496"/>
              </a:spcBef>
              <a:spcAft>
                <a:spcPts val="0"/>
              </a:spcAft>
              <a:buClr>
                <a:schemeClr val="dk1"/>
              </a:buClr>
              <a:buSzPct val="100000"/>
              <a:buChar char="•"/>
            </a:pPr>
            <a:r>
              <a:rPr i="1" lang="en-US"/>
              <a:t>Before T</a:t>
            </a:r>
            <a:r>
              <a:rPr baseline="-25000" i="1" lang="en-US"/>
              <a:t>i</a:t>
            </a:r>
            <a:r>
              <a:rPr i="1" lang="en-US"/>
              <a:t> </a:t>
            </a:r>
            <a:r>
              <a:rPr lang="en-US"/>
              <a:t>executes </a:t>
            </a:r>
            <a:r>
              <a:rPr b="1" lang="en-US"/>
              <a:t>write</a:t>
            </a:r>
            <a:r>
              <a:rPr lang="en-US"/>
              <a:t>(</a:t>
            </a:r>
            <a:r>
              <a:rPr i="1" lang="en-US"/>
              <a:t>X</a:t>
            </a:r>
            <a:r>
              <a:rPr lang="en-US"/>
              <a:t>), a log record </a:t>
            </a:r>
            <a:br>
              <a:rPr lang="en-US"/>
            </a:br>
            <a:r>
              <a:rPr lang="en-US"/>
              <a:t>         </a:t>
            </a:r>
            <a:r>
              <a:rPr i="1" lang="en-US"/>
              <a:t>&lt;T</a:t>
            </a:r>
            <a:r>
              <a:rPr baseline="-25000" i="1" lang="en-US"/>
              <a:t>i</a:t>
            </a:r>
            <a:r>
              <a:rPr i="1" lang="en-US"/>
              <a:t>, X,  V</a:t>
            </a:r>
            <a:r>
              <a:rPr baseline="-25000" i="1" lang="en-US"/>
              <a:t>1</a:t>
            </a:r>
            <a:r>
              <a:rPr i="1" lang="en-US"/>
              <a:t>,  V</a:t>
            </a:r>
            <a:r>
              <a:rPr baseline="-25000" i="1" lang="en-US"/>
              <a:t>2</a:t>
            </a:r>
            <a:r>
              <a:rPr i="1" lang="en-US"/>
              <a:t>&gt; </a:t>
            </a:r>
            <a:br>
              <a:rPr i="1" lang="en-US"/>
            </a:br>
            <a:r>
              <a:rPr lang="en-US"/>
              <a:t>is written, where</a:t>
            </a:r>
            <a:r>
              <a:rPr i="1" lang="en-US"/>
              <a:t> V</a:t>
            </a:r>
            <a:r>
              <a:rPr baseline="-25000" i="1" lang="en-US"/>
              <a:t>1</a:t>
            </a:r>
            <a:r>
              <a:rPr lang="en-US"/>
              <a:t> is the value of </a:t>
            </a:r>
            <a:r>
              <a:rPr i="1" lang="en-US"/>
              <a:t>X</a:t>
            </a:r>
            <a:r>
              <a:rPr lang="en-US"/>
              <a:t>  before the write (the </a:t>
            </a:r>
            <a:r>
              <a:rPr b="1" lang="en-US">
                <a:solidFill>
                  <a:srgbClr val="000099"/>
                </a:solidFill>
              </a:rPr>
              <a:t>old value</a:t>
            </a:r>
            <a:r>
              <a:rPr lang="en-US"/>
              <a:t>)</a:t>
            </a:r>
            <a:r>
              <a:rPr b="1" lang="en-US"/>
              <a:t>,</a:t>
            </a:r>
            <a:r>
              <a:rPr lang="en-US"/>
              <a:t> and </a:t>
            </a:r>
            <a:r>
              <a:rPr i="1" lang="en-US"/>
              <a:t>V</a:t>
            </a:r>
            <a:r>
              <a:rPr baseline="-25000" i="1" lang="en-US"/>
              <a:t>2</a:t>
            </a:r>
            <a:r>
              <a:rPr i="1" lang="en-US"/>
              <a:t> </a:t>
            </a:r>
            <a:r>
              <a:rPr lang="en-US"/>
              <a:t>is the value to be written to </a:t>
            </a:r>
            <a:r>
              <a:rPr i="1" lang="en-US"/>
              <a:t>X </a:t>
            </a:r>
            <a:r>
              <a:rPr lang="en-US"/>
              <a:t>(the </a:t>
            </a:r>
            <a:r>
              <a:rPr b="1" lang="en-US">
                <a:solidFill>
                  <a:srgbClr val="000099"/>
                </a:solidFill>
              </a:rPr>
              <a:t>new value</a:t>
            </a:r>
            <a:r>
              <a:rPr b="1" lang="en-US"/>
              <a:t>)</a:t>
            </a:r>
            <a:r>
              <a:rPr lang="en-US"/>
              <a:t>. </a:t>
            </a:r>
            <a:endParaRPr/>
          </a:p>
          <a:p>
            <a:pPr indent="-342900" lvl="0" marL="342900" rtl="0" algn="l">
              <a:lnSpc>
                <a:spcPct val="90000"/>
              </a:lnSpc>
              <a:spcBef>
                <a:spcPts val="496"/>
              </a:spcBef>
              <a:spcAft>
                <a:spcPts val="0"/>
              </a:spcAft>
              <a:buClr>
                <a:schemeClr val="dk1"/>
              </a:buClr>
              <a:buSzPct val="100000"/>
              <a:buChar char="•"/>
            </a:pPr>
            <a:r>
              <a:rPr lang="en-US"/>
              <a:t>When </a:t>
            </a:r>
            <a:r>
              <a:rPr i="1" lang="en-US"/>
              <a:t>T</a:t>
            </a:r>
            <a:r>
              <a:rPr baseline="-25000" i="1" lang="en-US"/>
              <a:t>i</a:t>
            </a:r>
            <a:r>
              <a:rPr lang="en-US"/>
              <a:t> finishes it last statement, the log record &lt;</a:t>
            </a:r>
            <a:r>
              <a:rPr i="1" lang="en-US"/>
              <a:t>T</a:t>
            </a:r>
            <a:r>
              <a:rPr baseline="-25000" i="1" lang="en-US"/>
              <a:t>i</a:t>
            </a:r>
            <a:r>
              <a:rPr i="1" lang="en-US"/>
              <a:t> </a:t>
            </a:r>
            <a:r>
              <a:rPr b="1" i="1" lang="en-US"/>
              <a:t> </a:t>
            </a:r>
            <a:r>
              <a:rPr b="1" lang="en-US"/>
              <a:t>commi</a:t>
            </a:r>
            <a:r>
              <a:rPr lang="en-US"/>
              <a:t>t&gt; is written. </a:t>
            </a:r>
            <a:endParaRPr/>
          </a:p>
          <a:p>
            <a:pPr indent="-342900" lvl="0" marL="342900" rtl="0" algn="l">
              <a:lnSpc>
                <a:spcPct val="90000"/>
              </a:lnSpc>
              <a:spcBef>
                <a:spcPts val="496"/>
              </a:spcBef>
              <a:spcAft>
                <a:spcPts val="0"/>
              </a:spcAft>
              <a:buClr>
                <a:schemeClr val="dk1"/>
              </a:buClr>
              <a:buSzPct val="100000"/>
              <a:buChar char="•"/>
            </a:pPr>
            <a:r>
              <a:rPr lang="en-US"/>
              <a:t>Two approaches using logs</a:t>
            </a:r>
            <a:endParaRPr/>
          </a:p>
          <a:p>
            <a:pPr indent="-285750" lvl="1" marL="742950" rtl="0" algn="l">
              <a:lnSpc>
                <a:spcPct val="90000"/>
              </a:lnSpc>
              <a:spcBef>
                <a:spcPts val="434"/>
              </a:spcBef>
              <a:spcAft>
                <a:spcPts val="0"/>
              </a:spcAft>
              <a:buClr>
                <a:schemeClr val="dk1"/>
              </a:buClr>
              <a:buSzPct val="100000"/>
              <a:buChar char="–"/>
            </a:pPr>
            <a:r>
              <a:rPr lang="en-US"/>
              <a:t>Deferred database modification</a:t>
            </a:r>
            <a:endParaRPr/>
          </a:p>
          <a:p>
            <a:pPr indent="-285750" lvl="1" marL="742950" rtl="0" algn="l">
              <a:lnSpc>
                <a:spcPct val="90000"/>
              </a:lnSpc>
              <a:spcBef>
                <a:spcPts val="434"/>
              </a:spcBef>
              <a:spcAft>
                <a:spcPts val="0"/>
              </a:spcAft>
              <a:buClr>
                <a:schemeClr val="dk1"/>
              </a:buClr>
              <a:buSzPct val="100000"/>
              <a:buChar char="–"/>
            </a:pPr>
            <a:r>
              <a:rPr lang="en-US"/>
              <a:t>Immediate database modification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Immediate Database Modification</a:t>
            </a:r>
            <a:endParaRPr/>
          </a:p>
        </p:txBody>
      </p:sp>
      <p:sp>
        <p:nvSpPr>
          <p:cNvPr id="701" name="Google Shape;701;p78"/>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90000"/>
              </a:lnSpc>
              <a:spcBef>
                <a:spcPts val="0"/>
              </a:spcBef>
              <a:spcAft>
                <a:spcPts val="0"/>
              </a:spcAft>
              <a:buClr>
                <a:schemeClr val="dk1"/>
              </a:buClr>
              <a:buSzPct val="100000"/>
              <a:buChar char="•"/>
            </a:pPr>
            <a:r>
              <a:rPr lang="en-US"/>
              <a:t>The </a:t>
            </a:r>
            <a:r>
              <a:rPr b="1" lang="en-US">
                <a:solidFill>
                  <a:srgbClr val="000099"/>
                </a:solidFill>
              </a:rPr>
              <a:t>immediate-modification</a:t>
            </a:r>
            <a:r>
              <a:rPr lang="en-US"/>
              <a:t> scheme allows updates of an uncommitted transaction to be made to the buffer, or the disk itself, before the transaction commits</a:t>
            </a:r>
            <a:endParaRPr/>
          </a:p>
          <a:p>
            <a:pPr indent="-342900" lvl="0" marL="342900" rtl="0" algn="l">
              <a:lnSpc>
                <a:spcPct val="90000"/>
              </a:lnSpc>
              <a:spcBef>
                <a:spcPts val="448"/>
              </a:spcBef>
              <a:spcAft>
                <a:spcPts val="0"/>
              </a:spcAft>
              <a:buClr>
                <a:schemeClr val="dk1"/>
              </a:buClr>
              <a:buSzPct val="100000"/>
              <a:buChar char="•"/>
            </a:pPr>
            <a:r>
              <a:rPr lang="en-US"/>
              <a:t>Update log record must be written </a:t>
            </a:r>
            <a:r>
              <a:rPr i="1" lang="en-US"/>
              <a:t>before</a:t>
            </a:r>
            <a:r>
              <a:rPr lang="en-US"/>
              <a:t> database item is written</a:t>
            </a:r>
            <a:endParaRPr/>
          </a:p>
          <a:p>
            <a:pPr indent="-285750" lvl="1" marL="742950" rtl="0" algn="l">
              <a:lnSpc>
                <a:spcPct val="90000"/>
              </a:lnSpc>
              <a:spcBef>
                <a:spcPts val="392"/>
              </a:spcBef>
              <a:spcAft>
                <a:spcPts val="0"/>
              </a:spcAft>
              <a:buClr>
                <a:schemeClr val="dk1"/>
              </a:buClr>
              <a:buSzPct val="100000"/>
              <a:buChar char="–"/>
            </a:pPr>
            <a:r>
              <a:rPr lang="en-US"/>
              <a:t>We assume that the log record is output directly to stable storage</a:t>
            </a:r>
            <a:endParaRPr/>
          </a:p>
          <a:p>
            <a:pPr indent="-285750" lvl="1" marL="742950" rtl="0" algn="l">
              <a:lnSpc>
                <a:spcPct val="90000"/>
              </a:lnSpc>
              <a:spcBef>
                <a:spcPts val="392"/>
              </a:spcBef>
              <a:spcAft>
                <a:spcPts val="0"/>
              </a:spcAft>
              <a:buClr>
                <a:schemeClr val="dk1"/>
              </a:buClr>
              <a:buSzPct val="100000"/>
              <a:buChar char="–"/>
            </a:pPr>
            <a:r>
              <a:rPr lang="en-US"/>
              <a:t>(Will see later that how to postpone log record output to some extent)</a:t>
            </a:r>
            <a:endParaRPr/>
          </a:p>
          <a:p>
            <a:pPr indent="-342900" lvl="0" marL="342900" rtl="0" algn="l">
              <a:lnSpc>
                <a:spcPct val="90000"/>
              </a:lnSpc>
              <a:spcBef>
                <a:spcPts val="448"/>
              </a:spcBef>
              <a:spcAft>
                <a:spcPts val="0"/>
              </a:spcAft>
              <a:buClr>
                <a:schemeClr val="dk1"/>
              </a:buClr>
              <a:buSzPct val="100000"/>
              <a:buChar char="•"/>
            </a:pPr>
            <a:r>
              <a:rPr lang="en-US"/>
              <a:t>Output of updated blocks to stable storage can take place at any time before or  after transaction commit</a:t>
            </a:r>
            <a:endParaRPr/>
          </a:p>
          <a:p>
            <a:pPr indent="-342900" lvl="0" marL="342900" rtl="0" algn="l">
              <a:lnSpc>
                <a:spcPct val="90000"/>
              </a:lnSpc>
              <a:spcBef>
                <a:spcPts val="448"/>
              </a:spcBef>
              <a:spcAft>
                <a:spcPts val="0"/>
              </a:spcAft>
              <a:buClr>
                <a:schemeClr val="dk1"/>
              </a:buClr>
              <a:buSzPct val="100000"/>
              <a:buChar char="•"/>
            </a:pPr>
            <a:r>
              <a:rPr lang="en-US"/>
              <a:t>Order in which blocks are output can be different from the order in which they are written.</a:t>
            </a:r>
            <a:endParaRPr/>
          </a:p>
          <a:p>
            <a:pPr indent="-342900" lvl="0" marL="342900" rtl="0" algn="l">
              <a:lnSpc>
                <a:spcPct val="90000"/>
              </a:lnSpc>
              <a:spcBef>
                <a:spcPts val="448"/>
              </a:spcBef>
              <a:spcAft>
                <a:spcPts val="0"/>
              </a:spcAft>
              <a:buClr>
                <a:schemeClr val="dk1"/>
              </a:buClr>
              <a:buSzPct val="100000"/>
              <a:buChar char="•"/>
            </a:pPr>
            <a:r>
              <a:rPr lang="en-US"/>
              <a:t>The </a:t>
            </a:r>
            <a:r>
              <a:rPr b="1" lang="en-US">
                <a:solidFill>
                  <a:srgbClr val="000099"/>
                </a:solidFill>
              </a:rPr>
              <a:t>deferred-modification</a:t>
            </a:r>
            <a:r>
              <a:rPr lang="en-US"/>
              <a:t> scheme performs updates to buffer/disk only at the time of transaction commit</a:t>
            </a:r>
            <a:endParaRPr/>
          </a:p>
          <a:p>
            <a:pPr indent="-285750" lvl="1" marL="742950" rtl="0" algn="l">
              <a:lnSpc>
                <a:spcPct val="90000"/>
              </a:lnSpc>
              <a:spcBef>
                <a:spcPts val="392"/>
              </a:spcBef>
              <a:spcAft>
                <a:spcPts val="0"/>
              </a:spcAft>
              <a:buClr>
                <a:schemeClr val="dk1"/>
              </a:buClr>
              <a:buSzPct val="100000"/>
              <a:buChar char="–"/>
            </a:pPr>
            <a:r>
              <a:rPr lang="en-US"/>
              <a:t>Simplifies some aspects of recovery</a:t>
            </a:r>
            <a:endParaRPr/>
          </a:p>
          <a:p>
            <a:pPr indent="-285750" lvl="1" marL="742950" rtl="0" algn="l">
              <a:lnSpc>
                <a:spcPct val="90000"/>
              </a:lnSpc>
              <a:spcBef>
                <a:spcPts val="392"/>
              </a:spcBef>
              <a:spcAft>
                <a:spcPts val="0"/>
              </a:spcAft>
              <a:buClr>
                <a:schemeClr val="dk1"/>
              </a:buClr>
              <a:buSzPct val="100000"/>
              <a:buChar char="–"/>
            </a:pPr>
            <a:r>
              <a:rPr lang="en-US"/>
              <a:t>But has overhead of storing local copy</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Transaction Commit</a:t>
            </a:r>
            <a:endParaRPr/>
          </a:p>
        </p:txBody>
      </p:sp>
      <p:sp>
        <p:nvSpPr>
          <p:cNvPr id="707" name="Google Shape;707;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transaction is said to have committed when its commit log record is output to stable storage </a:t>
            </a:r>
            <a:endParaRPr/>
          </a:p>
          <a:p>
            <a:pPr indent="-285750" lvl="1" marL="742950" rtl="0" algn="l">
              <a:spcBef>
                <a:spcPts val="560"/>
              </a:spcBef>
              <a:spcAft>
                <a:spcPts val="0"/>
              </a:spcAft>
              <a:buClr>
                <a:schemeClr val="dk1"/>
              </a:buClr>
              <a:buSzPts val="2800"/>
              <a:buChar char="–"/>
            </a:pPr>
            <a:r>
              <a:rPr lang="en-US"/>
              <a:t>all previous log records of the transaction must have been output already </a:t>
            </a:r>
            <a:endParaRPr/>
          </a:p>
          <a:p>
            <a:pPr indent="-342900" lvl="0" marL="342900" rtl="0" algn="l">
              <a:spcBef>
                <a:spcPts val="640"/>
              </a:spcBef>
              <a:spcAft>
                <a:spcPts val="0"/>
              </a:spcAft>
              <a:buClr>
                <a:schemeClr val="dk1"/>
              </a:buClr>
              <a:buSzPts val="3200"/>
              <a:buChar char="•"/>
            </a:pPr>
            <a:r>
              <a:rPr lang="en-US"/>
              <a:t>Writes performed by a transaction may still be in the buffer when the transaction commits, and may be output later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Transaction State (Cont.)</a:t>
            </a:r>
            <a:endParaRPr/>
          </a:p>
        </p:txBody>
      </p:sp>
      <p:pic>
        <p:nvPicPr>
          <p:cNvPr id="148" name="Google Shape;148;p8"/>
          <p:cNvPicPr preferRelativeResize="0"/>
          <p:nvPr/>
        </p:nvPicPr>
        <p:blipFill rotWithShape="1">
          <a:blip r:embed="rId3">
            <a:alphaModFix/>
          </a:blip>
          <a:srcRect b="0" l="0" r="0" t="0"/>
          <a:stretch/>
        </p:blipFill>
        <p:spPr>
          <a:xfrm>
            <a:off x="1677988" y="1593850"/>
            <a:ext cx="5453062" cy="37465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0"/>
          <p:cNvSpPr txBox="1"/>
          <p:nvPr>
            <p:ph type="title"/>
          </p:nvPr>
        </p:nvSpPr>
        <p:spPr>
          <a:xfrm>
            <a:off x="838200" y="152400"/>
            <a:ext cx="80772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Calibri"/>
              <a:buNone/>
            </a:pPr>
            <a:r>
              <a:rPr lang="en-US" sz="3000"/>
              <a:t>Immediate Database Modification Example</a:t>
            </a:r>
            <a:endParaRPr/>
          </a:p>
        </p:txBody>
      </p:sp>
      <p:sp>
        <p:nvSpPr>
          <p:cNvPr id="715" name="Google Shape;715;p80"/>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Font typeface="Arial"/>
              <a:buNone/>
            </a:pPr>
            <a:r>
              <a:rPr b="1" lang="en-US"/>
              <a:t>Log                                  Write                              Output</a:t>
            </a:r>
            <a:endParaRPr/>
          </a:p>
          <a:p>
            <a:pPr indent="-342900" lvl="0" marL="342900" rtl="0" algn="l">
              <a:lnSpc>
                <a:spcPct val="80000"/>
              </a:lnSpc>
              <a:spcBef>
                <a:spcPts val="448"/>
              </a:spcBef>
              <a:spcAft>
                <a:spcPts val="0"/>
              </a:spcAft>
              <a:buClr>
                <a:schemeClr val="dk1"/>
              </a:buClr>
              <a:buSzPct val="100000"/>
              <a:buFont typeface="Arial"/>
              <a:buNone/>
            </a:pPr>
            <a:r>
              <a:t/>
            </a:r>
            <a:endParaRPr/>
          </a:p>
          <a:p>
            <a:pPr indent="-342900" lvl="0" marL="342900" rtl="0" algn="l">
              <a:lnSpc>
                <a:spcPct val="60000"/>
              </a:lnSpc>
              <a:spcBef>
                <a:spcPts val="448"/>
              </a:spcBef>
              <a:spcAft>
                <a:spcPts val="0"/>
              </a:spcAft>
              <a:buClr>
                <a:schemeClr val="dk1"/>
              </a:buClr>
              <a:buSzPct val="100000"/>
              <a:buFont typeface="Arial"/>
              <a:buNone/>
            </a:pPr>
            <a:r>
              <a:rPr lang="en-US"/>
              <a:t>&lt;</a:t>
            </a:r>
            <a:r>
              <a:rPr i="1" lang="en-US"/>
              <a:t>T</a:t>
            </a:r>
            <a:r>
              <a:rPr baseline="-25000" lang="en-US"/>
              <a:t>0</a:t>
            </a:r>
            <a:r>
              <a:rPr i="1" lang="en-US"/>
              <a:t> </a:t>
            </a:r>
            <a:r>
              <a:rPr b="1" lang="en-US"/>
              <a:t>start</a:t>
            </a:r>
            <a:r>
              <a:rPr lang="en-US"/>
              <a:t>&gt;</a:t>
            </a:r>
            <a:endParaRPr/>
          </a:p>
          <a:p>
            <a:pPr indent="-342900" lvl="0" marL="342900" rtl="0" algn="l">
              <a:spcBef>
                <a:spcPts val="448"/>
              </a:spcBef>
              <a:spcAft>
                <a:spcPts val="0"/>
              </a:spcAft>
              <a:buClr>
                <a:schemeClr val="dk1"/>
              </a:buClr>
              <a:buSzPct val="100000"/>
              <a:buFont typeface="Arial"/>
              <a:buNone/>
            </a:pPr>
            <a:r>
              <a:rPr lang="en-US"/>
              <a:t>&lt;</a:t>
            </a:r>
            <a:r>
              <a:rPr i="1" lang="en-US"/>
              <a:t>T</a:t>
            </a:r>
            <a:r>
              <a:rPr baseline="-25000" i="1" lang="en-US"/>
              <a:t>0</a:t>
            </a:r>
            <a:r>
              <a:rPr i="1" lang="en-US"/>
              <a:t>,</a:t>
            </a:r>
            <a:r>
              <a:rPr lang="en-US"/>
              <a:t> A, 1000, 950&gt;</a:t>
            </a:r>
            <a:endParaRPr/>
          </a:p>
          <a:p>
            <a:pPr indent="-342900" lvl="0" marL="342900" rtl="0" algn="l">
              <a:lnSpc>
                <a:spcPct val="70000"/>
              </a:lnSpc>
              <a:spcBef>
                <a:spcPts val="448"/>
              </a:spcBef>
              <a:spcAft>
                <a:spcPts val="0"/>
              </a:spcAft>
              <a:buClr>
                <a:schemeClr val="dk1"/>
              </a:buClr>
              <a:buSzPct val="100000"/>
              <a:buFont typeface="Arial"/>
              <a:buNone/>
            </a:pPr>
            <a:r>
              <a:rPr i="1" lang="en-US"/>
              <a:t>&lt;T</a:t>
            </a:r>
            <a:r>
              <a:rPr baseline="-25000" lang="en-US"/>
              <a:t>o</a:t>
            </a:r>
            <a:r>
              <a:rPr i="1" lang="en-US"/>
              <a:t>,</a:t>
            </a:r>
            <a:r>
              <a:rPr lang="en-US"/>
              <a:t> B, 2000, 2050</a:t>
            </a:r>
            <a:endParaRPr/>
          </a:p>
          <a:p>
            <a:pPr indent="-342900" lvl="0" marL="342900" rtl="0" algn="l">
              <a:lnSpc>
                <a:spcPct val="80000"/>
              </a:lnSpc>
              <a:spcBef>
                <a:spcPts val="448"/>
              </a:spcBef>
              <a:spcAft>
                <a:spcPts val="0"/>
              </a:spcAft>
              <a:buClr>
                <a:schemeClr val="dk1"/>
              </a:buClr>
              <a:buSzPct val="100000"/>
              <a:buFont typeface="Arial"/>
              <a:buNone/>
            </a:pPr>
            <a:r>
              <a:rPr lang="en-US"/>
              <a:t>                                    </a:t>
            </a:r>
            <a:r>
              <a:rPr i="1" lang="en-US"/>
              <a:t>A</a:t>
            </a:r>
            <a:r>
              <a:rPr lang="en-US"/>
              <a:t> = 950</a:t>
            </a:r>
            <a:endParaRPr/>
          </a:p>
          <a:p>
            <a:pPr indent="-342900" lvl="0" marL="342900" rtl="0" algn="l">
              <a:lnSpc>
                <a:spcPct val="60000"/>
              </a:lnSpc>
              <a:spcBef>
                <a:spcPts val="448"/>
              </a:spcBef>
              <a:spcAft>
                <a:spcPts val="0"/>
              </a:spcAft>
              <a:buClr>
                <a:schemeClr val="dk1"/>
              </a:buClr>
              <a:buSzPct val="100000"/>
              <a:buFont typeface="Arial"/>
              <a:buNone/>
            </a:pPr>
            <a:r>
              <a:rPr lang="en-US"/>
              <a:t>                                    </a:t>
            </a:r>
            <a:r>
              <a:rPr i="1" lang="en-US"/>
              <a:t>B</a:t>
            </a:r>
            <a:r>
              <a:rPr lang="en-US"/>
              <a:t> = 2050</a:t>
            </a:r>
            <a:endParaRPr/>
          </a:p>
          <a:p>
            <a:pPr indent="-342900" lvl="0" marL="342900" rtl="0" algn="l">
              <a:spcBef>
                <a:spcPts val="448"/>
              </a:spcBef>
              <a:spcAft>
                <a:spcPts val="0"/>
              </a:spcAft>
              <a:buClr>
                <a:schemeClr val="dk1"/>
              </a:buClr>
              <a:buSzPct val="100000"/>
              <a:buFont typeface="Arial"/>
              <a:buNone/>
            </a:pPr>
            <a:r>
              <a:rPr lang="en-US"/>
              <a:t>&lt;</a:t>
            </a:r>
            <a:r>
              <a:rPr i="1" lang="en-US"/>
              <a:t>T</a:t>
            </a:r>
            <a:r>
              <a:rPr baseline="-25000" lang="en-US"/>
              <a:t>0</a:t>
            </a:r>
            <a:r>
              <a:rPr lang="en-US"/>
              <a:t> </a:t>
            </a:r>
            <a:r>
              <a:rPr b="1" lang="en-US"/>
              <a:t>commit</a:t>
            </a:r>
            <a:r>
              <a:rPr lang="en-US"/>
              <a:t>&gt;</a:t>
            </a:r>
            <a:endParaRPr/>
          </a:p>
          <a:p>
            <a:pPr indent="-342900" lvl="0" marL="342900" rtl="0" algn="l">
              <a:lnSpc>
                <a:spcPct val="80000"/>
              </a:lnSpc>
              <a:spcBef>
                <a:spcPts val="448"/>
              </a:spcBef>
              <a:spcAft>
                <a:spcPts val="0"/>
              </a:spcAft>
              <a:buClr>
                <a:schemeClr val="dk1"/>
              </a:buClr>
              <a:buSzPct val="100000"/>
              <a:buFont typeface="Arial"/>
              <a:buNone/>
            </a:pPr>
            <a:r>
              <a:rPr lang="en-US"/>
              <a:t>&lt;</a:t>
            </a:r>
            <a:r>
              <a:rPr i="1" lang="en-US"/>
              <a:t>T</a:t>
            </a:r>
            <a:r>
              <a:rPr baseline="-25000" lang="en-US"/>
              <a:t>1</a:t>
            </a:r>
            <a:r>
              <a:rPr lang="en-US"/>
              <a:t> </a:t>
            </a:r>
            <a:r>
              <a:rPr b="1" lang="en-US"/>
              <a:t>start</a:t>
            </a:r>
            <a:r>
              <a:rPr lang="en-US"/>
              <a:t>&gt;</a:t>
            </a:r>
            <a:endParaRPr/>
          </a:p>
          <a:p>
            <a:pPr indent="-342900" lvl="0" marL="342900" rtl="0" algn="l">
              <a:lnSpc>
                <a:spcPct val="60000"/>
              </a:lnSpc>
              <a:spcBef>
                <a:spcPts val="448"/>
              </a:spcBef>
              <a:spcAft>
                <a:spcPts val="0"/>
              </a:spcAft>
              <a:buClr>
                <a:schemeClr val="dk1"/>
              </a:buClr>
              <a:buSzPct val="100000"/>
              <a:buFont typeface="Arial"/>
              <a:buNone/>
            </a:pPr>
            <a:r>
              <a:rPr lang="en-US"/>
              <a:t>&lt;</a:t>
            </a:r>
            <a:r>
              <a:rPr i="1" lang="en-US"/>
              <a:t>T</a:t>
            </a:r>
            <a:r>
              <a:rPr baseline="-25000" lang="en-US"/>
              <a:t>1</a:t>
            </a:r>
            <a:r>
              <a:rPr lang="en-US"/>
              <a:t>, C, 700, 600&gt;</a:t>
            </a:r>
            <a:endParaRPr/>
          </a:p>
          <a:p>
            <a:pPr indent="-342900" lvl="0" marL="342900" rtl="0" algn="l">
              <a:lnSpc>
                <a:spcPct val="80000"/>
              </a:lnSpc>
              <a:spcBef>
                <a:spcPts val="448"/>
              </a:spcBef>
              <a:spcAft>
                <a:spcPts val="0"/>
              </a:spcAft>
              <a:buClr>
                <a:schemeClr val="dk1"/>
              </a:buClr>
              <a:buSzPct val="100000"/>
              <a:buFont typeface="Arial"/>
              <a:buNone/>
            </a:pPr>
            <a:r>
              <a:rPr lang="en-US"/>
              <a:t>                                    </a:t>
            </a:r>
            <a:r>
              <a:rPr i="1" lang="en-US"/>
              <a:t>C</a:t>
            </a:r>
            <a:r>
              <a:rPr lang="en-US"/>
              <a:t> = 600</a:t>
            </a:r>
            <a:endParaRPr/>
          </a:p>
          <a:p>
            <a:pPr indent="-342900" lvl="0" marL="342900" rtl="0" algn="l">
              <a:lnSpc>
                <a:spcPct val="80000"/>
              </a:lnSpc>
              <a:spcBef>
                <a:spcPts val="448"/>
              </a:spcBef>
              <a:spcAft>
                <a:spcPts val="0"/>
              </a:spcAft>
              <a:buClr>
                <a:schemeClr val="dk1"/>
              </a:buClr>
              <a:buSzPct val="100000"/>
              <a:buFont typeface="Arial"/>
              <a:buNone/>
            </a:pPr>
            <a:r>
              <a:rPr lang="en-US"/>
              <a:t>                                                                         </a:t>
            </a:r>
            <a:r>
              <a:rPr i="1" lang="en-US"/>
              <a:t>B</a:t>
            </a:r>
            <a:r>
              <a:rPr baseline="-25000" i="1" lang="en-US"/>
              <a:t>B </a:t>
            </a:r>
            <a:r>
              <a:rPr lang="en-US"/>
              <a:t>, </a:t>
            </a:r>
            <a:r>
              <a:rPr i="1" lang="en-US"/>
              <a:t>B</a:t>
            </a:r>
            <a:r>
              <a:rPr baseline="-25000" i="1" lang="en-US"/>
              <a:t>C</a:t>
            </a:r>
            <a:endParaRPr/>
          </a:p>
          <a:p>
            <a:pPr indent="-342900" lvl="0" marL="342900" rtl="0" algn="l">
              <a:lnSpc>
                <a:spcPct val="70000"/>
              </a:lnSpc>
              <a:spcBef>
                <a:spcPts val="448"/>
              </a:spcBef>
              <a:spcAft>
                <a:spcPts val="0"/>
              </a:spcAft>
              <a:buClr>
                <a:schemeClr val="dk1"/>
              </a:buClr>
              <a:buSzPct val="100000"/>
              <a:buFont typeface="Arial"/>
              <a:buNone/>
            </a:pPr>
            <a:r>
              <a:rPr lang="en-US"/>
              <a:t>&lt;</a:t>
            </a:r>
            <a:r>
              <a:rPr i="1" lang="en-US"/>
              <a:t>T</a:t>
            </a:r>
            <a:r>
              <a:rPr baseline="-25000" lang="en-US"/>
              <a:t>1</a:t>
            </a:r>
            <a:r>
              <a:rPr lang="en-US"/>
              <a:t> </a:t>
            </a:r>
            <a:r>
              <a:rPr b="1" lang="en-US"/>
              <a:t>commit</a:t>
            </a:r>
            <a:r>
              <a:rPr lang="en-US"/>
              <a:t>&gt;</a:t>
            </a:r>
            <a:endParaRPr/>
          </a:p>
          <a:p>
            <a:pPr indent="-342900" lvl="0" marL="342900" rtl="0" algn="l">
              <a:lnSpc>
                <a:spcPct val="70000"/>
              </a:lnSpc>
              <a:spcBef>
                <a:spcPts val="448"/>
              </a:spcBef>
              <a:spcAft>
                <a:spcPts val="0"/>
              </a:spcAft>
              <a:buClr>
                <a:schemeClr val="dk1"/>
              </a:buClr>
              <a:buSzPct val="100000"/>
              <a:buFont typeface="Arial"/>
              <a:buNone/>
            </a:pPr>
            <a:r>
              <a:rPr lang="en-US"/>
              <a:t>                                                                         </a:t>
            </a:r>
            <a:r>
              <a:rPr i="1" lang="en-US"/>
              <a:t>B</a:t>
            </a:r>
            <a:r>
              <a:rPr baseline="-25000" i="1" lang="en-US"/>
              <a:t>A</a:t>
            </a:r>
            <a:br>
              <a:rPr baseline="-25000" i="1" lang="en-US"/>
            </a:br>
            <a:endParaRPr/>
          </a:p>
          <a:p>
            <a:pPr indent="-342900" lvl="0" marL="342900" rtl="0" algn="l">
              <a:spcBef>
                <a:spcPts val="448"/>
              </a:spcBef>
              <a:spcAft>
                <a:spcPts val="0"/>
              </a:spcAft>
              <a:buClr>
                <a:schemeClr val="dk1"/>
              </a:buClr>
              <a:buSzPct val="100000"/>
              <a:buChar char="•"/>
            </a:pPr>
            <a:r>
              <a:rPr lang="en-US"/>
              <a:t>Note: </a:t>
            </a:r>
            <a:r>
              <a:rPr i="1" lang="en-US"/>
              <a:t>B</a:t>
            </a:r>
            <a:r>
              <a:rPr baseline="-25000" i="1" lang="en-US"/>
              <a:t>X</a:t>
            </a:r>
            <a:r>
              <a:rPr i="1" lang="en-US"/>
              <a:t> </a:t>
            </a:r>
            <a:r>
              <a:rPr lang="en-US"/>
              <a:t>denotes block containing </a:t>
            </a:r>
            <a:r>
              <a:rPr i="1" lang="en-US"/>
              <a:t>X</a:t>
            </a:r>
            <a:r>
              <a:rPr lang="en-US"/>
              <a:t>.</a:t>
            </a:r>
            <a:endParaRPr/>
          </a:p>
          <a:p>
            <a:pPr indent="-228600" lvl="4" marL="2057400" rtl="0" algn="l">
              <a:spcBef>
                <a:spcPts val="280"/>
              </a:spcBef>
              <a:spcAft>
                <a:spcPts val="0"/>
              </a:spcAft>
              <a:buClr>
                <a:schemeClr val="dk1"/>
              </a:buClr>
              <a:buSzPct val="100000"/>
              <a:buFont typeface="Calibri"/>
              <a:buNone/>
            </a:pPr>
            <a:r>
              <a:t/>
            </a:r>
            <a:endParaRPr/>
          </a:p>
        </p:txBody>
      </p:sp>
      <p:cxnSp>
        <p:nvCxnSpPr>
          <p:cNvPr id="716" name="Google Shape;716;p80"/>
          <p:cNvCxnSpPr/>
          <p:nvPr/>
        </p:nvCxnSpPr>
        <p:spPr>
          <a:xfrm>
            <a:off x="914400" y="1592263"/>
            <a:ext cx="6629400" cy="0"/>
          </a:xfrm>
          <a:prstGeom prst="straightConnector1">
            <a:avLst/>
          </a:prstGeom>
          <a:noFill/>
          <a:ln cap="flat" cmpd="sng" w="9525">
            <a:solidFill>
              <a:schemeClr val="dk1"/>
            </a:solidFill>
            <a:prstDash val="solid"/>
            <a:round/>
            <a:headEnd len="med" w="med" type="none"/>
            <a:tailEnd len="med" w="med" type="none"/>
          </a:ln>
        </p:spPr>
      </p:cxnSp>
      <p:sp>
        <p:nvSpPr>
          <p:cNvPr id="717" name="Google Shape;717;p80"/>
          <p:cNvSpPr/>
          <p:nvPr/>
        </p:nvSpPr>
        <p:spPr>
          <a:xfrm>
            <a:off x="6324600" y="4008438"/>
            <a:ext cx="2179638" cy="563562"/>
          </a:xfrm>
          <a:prstGeom prst="wedgeRoundRectCallout">
            <a:avLst>
              <a:gd fmla="val -56847" name="adj1"/>
              <a:gd fmla="val 67463"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C</a:t>
            </a:r>
            <a:r>
              <a:rPr lang="en-US" sz="1800">
                <a:solidFill>
                  <a:schemeClr val="dk1"/>
                </a:solidFill>
                <a:latin typeface="Calibri"/>
                <a:ea typeface="Calibri"/>
                <a:cs typeface="Calibri"/>
                <a:sym typeface="Calibri"/>
              </a:rPr>
              <a:t> output before T</a:t>
            </a:r>
            <a:r>
              <a:rPr baseline="-25000" lang="en-US" sz="1800">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commits</a:t>
            </a:r>
            <a:endParaRPr/>
          </a:p>
        </p:txBody>
      </p:sp>
      <p:sp>
        <p:nvSpPr>
          <p:cNvPr id="718" name="Google Shape;718;p80"/>
          <p:cNvSpPr/>
          <p:nvPr/>
        </p:nvSpPr>
        <p:spPr>
          <a:xfrm>
            <a:off x="6264275" y="5273675"/>
            <a:ext cx="2179638" cy="563563"/>
          </a:xfrm>
          <a:prstGeom prst="wedgeRoundRectCallout">
            <a:avLst>
              <a:gd fmla="val -70102" name="adj1"/>
              <a:gd fmla="val -48875"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t>
            </a:r>
            <a:r>
              <a:rPr baseline="-25000"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 output after T</a:t>
            </a:r>
            <a:r>
              <a:rPr baseline="-25000" lang="en-US" sz="1800">
                <a:solidFill>
                  <a:schemeClr val="dk1"/>
                </a:solidFill>
                <a:latin typeface="Calibri"/>
                <a:ea typeface="Calibri"/>
                <a:cs typeface="Calibri"/>
                <a:sym typeface="Calibri"/>
              </a:rPr>
              <a:t>0 </a:t>
            </a:r>
            <a:r>
              <a:rPr lang="en-US" sz="1800">
                <a:solidFill>
                  <a:schemeClr val="dk1"/>
                </a:solidFill>
                <a:latin typeface="Calibri"/>
                <a:ea typeface="Calibri"/>
                <a:cs typeface="Calibri"/>
                <a:sym typeface="Calibri"/>
              </a:rPr>
              <a:t>commits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Checkpoints</a:t>
            </a:r>
            <a:endParaRPr/>
          </a:p>
        </p:txBody>
      </p:sp>
      <p:sp>
        <p:nvSpPr>
          <p:cNvPr id="726" name="Google Shape;726;p81"/>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81000" lvl="0" marL="381000" rtl="0" algn="l">
              <a:spcBef>
                <a:spcPts val="0"/>
              </a:spcBef>
              <a:spcAft>
                <a:spcPts val="0"/>
              </a:spcAft>
              <a:buClr>
                <a:schemeClr val="dk1"/>
              </a:buClr>
              <a:buSzPct val="100000"/>
              <a:buChar char="•"/>
            </a:pPr>
            <a:r>
              <a:rPr lang="en-US"/>
              <a:t>Redoing/undoing all transactions recorded in the log can be very slow </a:t>
            </a:r>
            <a:endParaRPr/>
          </a:p>
          <a:p>
            <a:pPr indent="-342900" lvl="1" marL="800100" rtl="0" algn="l">
              <a:spcBef>
                <a:spcPts val="434"/>
              </a:spcBef>
              <a:spcAft>
                <a:spcPts val="0"/>
              </a:spcAft>
              <a:buClr>
                <a:schemeClr val="dk1"/>
              </a:buClr>
              <a:buSzPct val="100000"/>
              <a:buFont typeface="Arial"/>
              <a:buAutoNum type="arabicPeriod"/>
            </a:pPr>
            <a:r>
              <a:rPr lang="en-US"/>
              <a:t>processing the entire log is time-consuming if the system has run for a long time</a:t>
            </a:r>
            <a:endParaRPr/>
          </a:p>
          <a:p>
            <a:pPr indent="-342900" lvl="1" marL="800100" rtl="0" algn="l">
              <a:spcBef>
                <a:spcPts val="434"/>
              </a:spcBef>
              <a:spcAft>
                <a:spcPts val="0"/>
              </a:spcAft>
              <a:buClr>
                <a:schemeClr val="dk1"/>
              </a:buClr>
              <a:buSzPct val="100000"/>
              <a:buFont typeface="Arial"/>
              <a:buAutoNum type="arabicPeriod"/>
            </a:pPr>
            <a:r>
              <a:rPr lang="en-US"/>
              <a:t>we might unnecessarily redo transactions which have already output their updates to the database.</a:t>
            </a:r>
            <a:endParaRPr/>
          </a:p>
          <a:p>
            <a:pPr indent="-381000" lvl="0" marL="381000" rtl="0" algn="l">
              <a:spcBef>
                <a:spcPts val="496"/>
              </a:spcBef>
              <a:spcAft>
                <a:spcPts val="0"/>
              </a:spcAft>
              <a:buClr>
                <a:schemeClr val="dk1"/>
              </a:buClr>
              <a:buSzPct val="100000"/>
              <a:buChar char="•"/>
            </a:pPr>
            <a:r>
              <a:rPr lang="en-US"/>
              <a:t>Streamline recovery procedure by periodically performing </a:t>
            </a:r>
            <a:r>
              <a:rPr b="1" lang="en-US">
                <a:solidFill>
                  <a:srgbClr val="000099"/>
                </a:solidFill>
              </a:rPr>
              <a:t>checkpointing</a:t>
            </a:r>
            <a:r>
              <a:rPr lang="en-US"/>
              <a:t> </a:t>
            </a:r>
            <a:endParaRPr/>
          </a:p>
          <a:p>
            <a:pPr indent="-342900" lvl="1" marL="800100" rtl="0" algn="l">
              <a:spcBef>
                <a:spcPts val="434"/>
              </a:spcBef>
              <a:spcAft>
                <a:spcPts val="0"/>
              </a:spcAft>
              <a:buClr>
                <a:schemeClr val="dk1"/>
              </a:buClr>
              <a:buSzPct val="100000"/>
              <a:buFont typeface="Arial"/>
              <a:buAutoNum type="arabicPeriod"/>
            </a:pPr>
            <a:r>
              <a:rPr lang="en-US"/>
              <a:t>Output all log records currently residing in main memory onto stable storage.</a:t>
            </a:r>
            <a:endParaRPr/>
          </a:p>
          <a:p>
            <a:pPr indent="-342900" lvl="1" marL="800100" rtl="0" algn="l">
              <a:spcBef>
                <a:spcPts val="434"/>
              </a:spcBef>
              <a:spcAft>
                <a:spcPts val="0"/>
              </a:spcAft>
              <a:buClr>
                <a:schemeClr val="dk1"/>
              </a:buClr>
              <a:buSzPct val="100000"/>
              <a:buFont typeface="Arial"/>
              <a:buAutoNum type="arabicPeriod"/>
            </a:pPr>
            <a:r>
              <a:rPr lang="en-US"/>
              <a:t>Output all modified buffer blocks to the disk.</a:t>
            </a:r>
            <a:endParaRPr/>
          </a:p>
          <a:p>
            <a:pPr indent="-342900" lvl="1" marL="800100" rtl="0" algn="l">
              <a:spcBef>
                <a:spcPts val="434"/>
              </a:spcBef>
              <a:spcAft>
                <a:spcPts val="0"/>
              </a:spcAft>
              <a:buClr>
                <a:schemeClr val="dk1"/>
              </a:buClr>
              <a:buSzPct val="100000"/>
              <a:buFont typeface="Arial"/>
              <a:buAutoNum type="arabicPeriod"/>
            </a:pPr>
            <a:r>
              <a:rPr lang="en-US"/>
              <a:t>Write a log record &lt;</a:t>
            </a:r>
            <a:r>
              <a:rPr b="1" lang="en-US"/>
              <a:t> checkpoint </a:t>
            </a:r>
            <a:r>
              <a:rPr i="1" lang="en-US"/>
              <a:t>L</a:t>
            </a:r>
            <a:r>
              <a:rPr lang="en-US"/>
              <a:t>&gt; onto stable storage where </a:t>
            </a:r>
            <a:r>
              <a:rPr i="1" lang="en-US"/>
              <a:t>L</a:t>
            </a:r>
            <a:r>
              <a:rPr lang="en-US"/>
              <a:t> is a list of all transactions active at the time of checkpoint.</a:t>
            </a:r>
            <a:endParaRPr/>
          </a:p>
          <a:p>
            <a:pPr indent="-342900" lvl="1" marL="800100" rtl="0" algn="l">
              <a:spcBef>
                <a:spcPts val="434"/>
              </a:spcBef>
              <a:spcAft>
                <a:spcPts val="0"/>
              </a:spcAft>
              <a:buClr>
                <a:schemeClr val="dk1"/>
              </a:buClr>
              <a:buSzPct val="100000"/>
              <a:buChar char="–"/>
            </a:pPr>
            <a:r>
              <a:rPr lang="en-US"/>
              <a:t>All updates are stopped while doing checkpointing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Checkpoints (Cont.)</a:t>
            </a:r>
            <a:endParaRPr/>
          </a:p>
        </p:txBody>
      </p:sp>
      <p:sp>
        <p:nvSpPr>
          <p:cNvPr id="734" name="Google Shape;734;p82"/>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81000" lvl="0" marL="381000" rtl="0" algn="l">
              <a:spcBef>
                <a:spcPts val="0"/>
              </a:spcBef>
              <a:spcAft>
                <a:spcPts val="0"/>
              </a:spcAft>
              <a:buClr>
                <a:schemeClr val="dk1"/>
              </a:buClr>
              <a:buSzPct val="100000"/>
              <a:buChar char="•"/>
            </a:pPr>
            <a:r>
              <a:rPr lang="en-US"/>
              <a:t>During recovery we need to consider only the most recent transaction T</a:t>
            </a:r>
            <a:r>
              <a:rPr baseline="-25000" lang="en-US"/>
              <a:t>i</a:t>
            </a:r>
            <a:r>
              <a:rPr lang="en-US"/>
              <a:t> that started before the checkpoint, and transactions that started after </a:t>
            </a:r>
            <a:r>
              <a:rPr i="1" lang="en-US"/>
              <a:t>T</a:t>
            </a:r>
            <a:r>
              <a:rPr baseline="-25000" i="1" lang="en-US"/>
              <a:t>i</a:t>
            </a:r>
            <a:r>
              <a:rPr lang="en-US"/>
              <a:t>. </a:t>
            </a:r>
            <a:endParaRPr/>
          </a:p>
          <a:p>
            <a:pPr indent="-342900" lvl="1" marL="800100" rtl="0" algn="l">
              <a:spcBef>
                <a:spcPts val="392"/>
              </a:spcBef>
              <a:spcAft>
                <a:spcPts val="0"/>
              </a:spcAft>
              <a:buClr>
                <a:schemeClr val="dk1"/>
              </a:buClr>
              <a:buSzPct val="100000"/>
              <a:buFont typeface="Arial"/>
              <a:buAutoNum type="arabicPeriod"/>
            </a:pPr>
            <a:r>
              <a:rPr lang="en-US"/>
              <a:t>Scan backwards from end of log to find the most recent &lt;</a:t>
            </a:r>
            <a:r>
              <a:rPr b="1" lang="en-US"/>
              <a:t>checkpoint </a:t>
            </a:r>
            <a:r>
              <a:rPr i="1" lang="en-US"/>
              <a:t>L</a:t>
            </a:r>
            <a:r>
              <a:rPr lang="en-US"/>
              <a:t>&gt; record </a:t>
            </a:r>
            <a:endParaRPr/>
          </a:p>
          <a:p>
            <a:pPr indent="-342900" lvl="1" marL="800100" rtl="0" algn="l">
              <a:spcBef>
                <a:spcPts val="392"/>
              </a:spcBef>
              <a:spcAft>
                <a:spcPts val="0"/>
              </a:spcAft>
              <a:buClr>
                <a:schemeClr val="dk1"/>
              </a:buClr>
              <a:buSzPct val="100000"/>
              <a:buChar char="–"/>
            </a:pPr>
            <a:r>
              <a:rPr lang="en-US"/>
              <a:t>Only transactions that are in </a:t>
            </a:r>
            <a:r>
              <a:rPr i="1" lang="en-US"/>
              <a:t>L</a:t>
            </a:r>
            <a:r>
              <a:rPr lang="en-US"/>
              <a:t> or started after the checkpoint need to be redone or undone</a:t>
            </a:r>
            <a:endParaRPr/>
          </a:p>
          <a:p>
            <a:pPr indent="-342900" lvl="1" marL="800100" rtl="0" algn="l">
              <a:spcBef>
                <a:spcPts val="392"/>
              </a:spcBef>
              <a:spcAft>
                <a:spcPts val="0"/>
              </a:spcAft>
              <a:buClr>
                <a:schemeClr val="dk1"/>
              </a:buClr>
              <a:buSzPct val="100000"/>
              <a:buChar char="–"/>
            </a:pPr>
            <a:r>
              <a:rPr lang="en-US"/>
              <a:t>Transactions that committed or aborted before the checkpoint already have all their updates output to stable storage.</a:t>
            </a:r>
            <a:endParaRPr/>
          </a:p>
          <a:p>
            <a:pPr indent="-381000" lvl="0" marL="381000" rtl="0" algn="l">
              <a:spcBef>
                <a:spcPts val="448"/>
              </a:spcBef>
              <a:spcAft>
                <a:spcPts val="0"/>
              </a:spcAft>
              <a:buClr>
                <a:schemeClr val="dk1"/>
              </a:buClr>
              <a:buSzPct val="100000"/>
              <a:buChar char="•"/>
            </a:pPr>
            <a:r>
              <a:rPr lang="en-US"/>
              <a:t>Some earlier part of the log may be needed for undo operations</a:t>
            </a:r>
            <a:endParaRPr/>
          </a:p>
          <a:p>
            <a:pPr indent="-342900" lvl="1" marL="800100" rtl="0" algn="l">
              <a:spcBef>
                <a:spcPts val="392"/>
              </a:spcBef>
              <a:spcAft>
                <a:spcPts val="0"/>
              </a:spcAft>
              <a:buClr>
                <a:schemeClr val="dk1"/>
              </a:buClr>
              <a:buSzPct val="100000"/>
              <a:buFont typeface="Arial"/>
              <a:buAutoNum type="arabicPeriod"/>
            </a:pPr>
            <a:r>
              <a:rPr lang="en-US"/>
              <a:t>Continue scanning backwards till a record </a:t>
            </a:r>
            <a:r>
              <a:rPr i="1" lang="en-US"/>
              <a:t>&lt;T</a:t>
            </a:r>
            <a:r>
              <a:rPr baseline="-25000" i="1" lang="en-US"/>
              <a:t>i</a:t>
            </a:r>
            <a:r>
              <a:rPr b="1" lang="en-US"/>
              <a:t> start</a:t>
            </a:r>
            <a:r>
              <a:rPr lang="en-US"/>
              <a:t>&gt; is found for every transaction </a:t>
            </a:r>
            <a:r>
              <a:rPr i="1" lang="en-US"/>
              <a:t>T</a:t>
            </a:r>
            <a:r>
              <a:rPr baseline="-25000" i="1" lang="en-US"/>
              <a:t>i </a:t>
            </a:r>
            <a:r>
              <a:rPr i="1" lang="en-US"/>
              <a:t> </a:t>
            </a:r>
            <a:r>
              <a:rPr lang="en-US"/>
              <a:t>in </a:t>
            </a:r>
            <a:r>
              <a:rPr i="1" lang="en-US"/>
              <a:t>L</a:t>
            </a:r>
            <a:r>
              <a:rPr lang="en-US"/>
              <a:t>.</a:t>
            </a:r>
            <a:endParaRPr/>
          </a:p>
          <a:p>
            <a:pPr indent="-342900" lvl="1" marL="800100" rtl="0" algn="l">
              <a:spcBef>
                <a:spcPts val="392"/>
              </a:spcBef>
              <a:spcAft>
                <a:spcPts val="0"/>
              </a:spcAft>
              <a:buClr>
                <a:schemeClr val="dk1"/>
              </a:buClr>
              <a:buSzPct val="100000"/>
              <a:buChar char="–"/>
            </a:pPr>
            <a:r>
              <a:rPr lang="en-US"/>
              <a:t>Parts of log prior to earliest </a:t>
            </a:r>
            <a:r>
              <a:rPr i="1" lang="en-US"/>
              <a:t>&lt;T</a:t>
            </a:r>
            <a:r>
              <a:rPr baseline="-25000" i="1" lang="en-US"/>
              <a:t>i</a:t>
            </a:r>
            <a:r>
              <a:rPr b="1" lang="en-US"/>
              <a:t> start</a:t>
            </a:r>
            <a:r>
              <a:rPr lang="en-US"/>
              <a:t>&gt; record above are not needed for recovery, and can be erased whenever desired.</a:t>
            </a:r>
            <a:endParaRPr/>
          </a:p>
          <a:p>
            <a:pPr indent="-218440" lvl="1" marL="800100" rtl="0" algn="l">
              <a:spcBef>
                <a:spcPts val="392"/>
              </a:spcBef>
              <a:spcAft>
                <a:spcPts val="0"/>
              </a:spcAft>
              <a:buClr>
                <a:schemeClr val="dk1"/>
              </a:buClr>
              <a:buSzPct val="100000"/>
              <a:buNone/>
            </a:pPr>
            <a:r>
              <a:t/>
            </a:r>
            <a:endParaRPr/>
          </a:p>
          <a:p>
            <a:pPr indent="-218440" lvl="1" marL="800100" rtl="0" algn="l">
              <a:spcBef>
                <a:spcPts val="392"/>
              </a:spcBef>
              <a:spcAft>
                <a:spcPts val="0"/>
              </a:spcAft>
              <a:buClr>
                <a:schemeClr val="dk1"/>
              </a:buClr>
              <a:buSzPct val="100000"/>
              <a:buFont typeface="Arial"/>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Checkpoints</a:t>
            </a:r>
            <a:endParaRPr/>
          </a:p>
        </p:txBody>
      </p:sp>
      <p:sp>
        <p:nvSpPr>
          <p:cNvPr id="742" name="Google Shape;742;p83"/>
          <p:cNvSpPr txBox="1"/>
          <p:nvPr>
            <p:ph idx="4294967295" type="body"/>
          </p:nvPr>
        </p:nvSpPr>
        <p:spPr>
          <a:xfrm>
            <a:off x="876300" y="1263650"/>
            <a:ext cx="8267700" cy="5000625"/>
          </a:xfrm>
          <a:prstGeom prst="rect">
            <a:avLst/>
          </a:prstGeom>
          <a:noFill/>
          <a:ln>
            <a:noFill/>
          </a:ln>
        </p:spPr>
        <p:txBody>
          <a:bodyPr anchorCtr="0" anchor="t" bIns="45700" lIns="91425" spcFirstLastPara="1" rIns="91425" wrap="square" tIns="45700">
            <a:normAutofit fontScale="85000" lnSpcReduction="20000"/>
          </a:bodyPr>
          <a:lstStyle/>
          <a:p>
            <a:pPr indent="-170180" lvl="0" marL="342900" rtl="0" algn="l">
              <a:spcBef>
                <a:spcPts val="0"/>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i="1" lang="en-US"/>
              <a:t>T</a:t>
            </a:r>
            <a:r>
              <a:rPr baseline="-25000" lang="en-US"/>
              <a:t>1</a:t>
            </a:r>
            <a:r>
              <a:rPr lang="en-US"/>
              <a:t> can be ignored (updates already output to disk due to checkpoint)</a:t>
            </a:r>
            <a:endParaRPr/>
          </a:p>
          <a:p>
            <a:pPr indent="-342900" lvl="0" marL="342900" rtl="0" algn="l">
              <a:spcBef>
                <a:spcPts val="544"/>
              </a:spcBef>
              <a:spcAft>
                <a:spcPts val="0"/>
              </a:spcAft>
              <a:buClr>
                <a:schemeClr val="dk1"/>
              </a:buClr>
              <a:buSzPct val="100000"/>
              <a:buChar char="•"/>
            </a:pPr>
            <a:r>
              <a:rPr i="1" lang="en-US"/>
              <a:t>T</a:t>
            </a:r>
            <a:r>
              <a:rPr baseline="-25000" lang="en-US"/>
              <a:t>2</a:t>
            </a:r>
            <a:r>
              <a:rPr lang="en-US"/>
              <a:t> and </a:t>
            </a:r>
            <a:r>
              <a:rPr i="1" lang="en-US"/>
              <a:t>T</a:t>
            </a:r>
            <a:r>
              <a:rPr baseline="-25000" lang="en-US"/>
              <a:t>3</a:t>
            </a:r>
            <a:r>
              <a:rPr lang="en-US"/>
              <a:t> redone.</a:t>
            </a:r>
            <a:endParaRPr/>
          </a:p>
          <a:p>
            <a:pPr indent="-342900" lvl="0" marL="342900" rtl="0" algn="l">
              <a:spcBef>
                <a:spcPts val="544"/>
              </a:spcBef>
              <a:spcAft>
                <a:spcPts val="0"/>
              </a:spcAft>
              <a:buClr>
                <a:schemeClr val="dk1"/>
              </a:buClr>
              <a:buSzPct val="100000"/>
              <a:buChar char="•"/>
            </a:pPr>
            <a:r>
              <a:rPr i="1" lang="en-US"/>
              <a:t>T</a:t>
            </a:r>
            <a:r>
              <a:rPr baseline="-25000" lang="en-US"/>
              <a:t>4</a:t>
            </a:r>
            <a:r>
              <a:rPr lang="en-US"/>
              <a:t> undone</a:t>
            </a:r>
            <a:endParaRPr/>
          </a:p>
        </p:txBody>
      </p:sp>
      <p:cxnSp>
        <p:nvCxnSpPr>
          <p:cNvPr id="743" name="Google Shape;743;p83"/>
          <p:cNvCxnSpPr/>
          <p:nvPr/>
        </p:nvCxnSpPr>
        <p:spPr>
          <a:xfrm>
            <a:off x="1600200" y="1600200"/>
            <a:ext cx="5638800" cy="0"/>
          </a:xfrm>
          <a:prstGeom prst="straightConnector1">
            <a:avLst/>
          </a:prstGeom>
          <a:noFill/>
          <a:ln cap="flat" cmpd="sng" w="9525">
            <a:solidFill>
              <a:schemeClr val="dk1"/>
            </a:solidFill>
            <a:prstDash val="solid"/>
            <a:round/>
            <a:headEnd len="med" w="med" type="none"/>
            <a:tailEnd len="med" w="med" type="triangle"/>
          </a:ln>
        </p:spPr>
      </p:cxnSp>
      <p:cxnSp>
        <p:nvCxnSpPr>
          <p:cNvPr id="744" name="Google Shape;744;p83"/>
          <p:cNvCxnSpPr/>
          <p:nvPr/>
        </p:nvCxnSpPr>
        <p:spPr>
          <a:xfrm>
            <a:off x="2895600" y="1600200"/>
            <a:ext cx="0" cy="2209800"/>
          </a:xfrm>
          <a:prstGeom prst="straightConnector1">
            <a:avLst/>
          </a:prstGeom>
          <a:noFill/>
          <a:ln cap="flat" cmpd="sng" w="9525">
            <a:solidFill>
              <a:schemeClr val="dk1"/>
            </a:solidFill>
            <a:prstDash val="solid"/>
            <a:round/>
            <a:headEnd len="med" w="med" type="none"/>
            <a:tailEnd len="med" w="med" type="none"/>
          </a:ln>
        </p:spPr>
      </p:cxnSp>
      <p:cxnSp>
        <p:nvCxnSpPr>
          <p:cNvPr id="745" name="Google Shape;745;p83"/>
          <p:cNvCxnSpPr/>
          <p:nvPr/>
        </p:nvCxnSpPr>
        <p:spPr>
          <a:xfrm>
            <a:off x="5867400" y="1600200"/>
            <a:ext cx="0" cy="2209800"/>
          </a:xfrm>
          <a:prstGeom prst="straightConnector1">
            <a:avLst/>
          </a:prstGeom>
          <a:noFill/>
          <a:ln cap="flat" cmpd="sng" w="9525">
            <a:solidFill>
              <a:schemeClr val="dk1"/>
            </a:solidFill>
            <a:prstDash val="solid"/>
            <a:round/>
            <a:headEnd len="med" w="med" type="none"/>
            <a:tailEnd len="med" w="med" type="none"/>
          </a:ln>
        </p:spPr>
      </p:cxnSp>
      <p:sp>
        <p:nvSpPr>
          <p:cNvPr id="746" name="Google Shape;746;p83"/>
          <p:cNvSpPr txBox="1"/>
          <p:nvPr/>
        </p:nvSpPr>
        <p:spPr>
          <a:xfrm>
            <a:off x="2803525" y="1230313"/>
            <a:ext cx="4222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T</a:t>
            </a:r>
            <a:r>
              <a:rPr baseline="-25000" i="1" lang="en-US" sz="2000">
                <a:solidFill>
                  <a:schemeClr val="dk1"/>
                </a:solidFill>
                <a:latin typeface="Calibri"/>
                <a:ea typeface="Calibri"/>
                <a:cs typeface="Calibri"/>
                <a:sym typeface="Calibri"/>
              </a:rPr>
              <a:t>c</a:t>
            </a:r>
            <a:endParaRPr i="1" sz="2000">
              <a:solidFill>
                <a:schemeClr val="dk1"/>
              </a:solidFill>
              <a:latin typeface="Calibri"/>
              <a:ea typeface="Calibri"/>
              <a:cs typeface="Calibri"/>
              <a:sym typeface="Calibri"/>
            </a:endParaRPr>
          </a:p>
        </p:txBody>
      </p:sp>
      <p:sp>
        <p:nvSpPr>
          <p:cNvPr id="747" name="Google Shape;747;p83"/>
          <p:cNvSpPr txBox="1"/>
          <p:nvPr/>
        </p:nvSpPr>
        <p:spPr>
          <a:xfrm>
            <a:off x="5645150" y="1206500"/>
            <a:ext cx="38576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T</a:t>
            </a:r>
            <a:r>
              <a:rPr baseline="-25000" lang="en-US" sz="2000">
                <a:solidFill>
                  <a:schemeClr val="dk1"/>
                </a:solidFill>
                <a:latin typeface="Calibri"/>
                <a:ea typeface="Calibri"/>
                <a:cs typeface="Calibri"/>
                <a:sym typeface="Calibri"/>
              </a:rPr>
              <a:t>f</a:t>
            </a:r>
            <a:endParaRPr i="1" sz="2000">
              <a:solidFill>
                <a:schemeClr val="dk1"/>
              </a:solidFill>
              <a:latin typeface="Calibri"/>
              <a:ea typeface="Calibri"/>
              <a:cs typeface="Calibri"/>
              <a:sym typeface="Calibri"/>
            </a:endParaRPr>
          </a:p>
        </p:txBody>
      </p:sp>
      <p:cxnSp>
        <p:nvCxnSpPr>
          <p:cNvPr id="748" name="Google Shape;748;p83"/>
          <p:cNvCxnSpPr/>
          <p:nvPr/>
        </p:nvCxnSpPr>
        <p:spPr>
          <a:xfrm>
            <a:off x="1676400" y="19812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49" name="Google Shape;749;p83"/>
          <p:cNvCxnSpPr/>
          <p:nvPr/>
        </p:nvCxnSpPr>
        <p:spPr>
          <a:xfrm>
            <a:off x="1676400" y="2057400"/>
            <a:ext cx="762000" cy="0"/>
          </a:xfrm>
          <a:prstGeom prst="straightConnector1">
            <a:avLst/>
          </a:prstGeom>
          <a:noFill/>
          <a:ln cap="flat" cmpd="sng" w="9525">
            <a:solidFill>
              <a:schemeClr val="dk1"/>
            </a:solidFill>
            <a:prstDash val="solid"/>
            <a:round/>
            <a:headEnd len="med" w="med" type="none"/>
            <a:tailEnd len="med" w="med" type="none"/>
          </a:ln>
        </p:spPr>
      </p:cxnSp>
      <p:cxnSp>
        <p:nvCxnSpPr>
          <p:cNvPr id="750" name="Google Shape;750;p83"/>
          <p:cNvCxnSpPr/>
          <p:nvPr/>
        </p:nvCxnSpPr>
        <p:spPr>
          <a:xfrm>
            <a:off x="2438400" y="19812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51" name="Google Shape;751;p83"/>
          <p:cNvCxnSpPr/>
          <p:nvPr/>
        </p:nvCxnSpPr>
        <p:spPr>
          <a:xfrm>
            <a:off x="2743200" y="23622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52" name="Google Shape;752;p83"/>
          <p:cNvCxnSpPr/>
          <p:nvPr/>
        </p:nvCxnSpPr>
        <p:spPr>
          <a:xfrm>
            <a:off x="2743200" y="2438400"/>
            <a:ext cx="762000" cy="0"/>
          </a:xfrm>
          <a:prstGeom prst="straightConnector1">
            <a:avLst/>
          </a:prstGeom>
          <a:noFill/>
          <a:ln cap="flat" cmpd="sng" w="9525">
            <a:solidFill>
              <a:schemeClr val="dk1"/>
            </a:solidFill>
            <a:prstDash val="solid"/>
            <a:round/>
            <a:headEnd len="med" w="med" type="none"/>
            <a:tailEnd len="med" w="med" type="none"/>
          </a:ln>
        </p:spPr>
      </p:cxnSp>
      <p:cxnSp>
        <p:nvCxnSpPr>
          <p:cNvPr id="753" name="Google Shape;753;p83"/>
          <p:cNvCxnSpPr/>
          <p:nvPr/>
        </p:nvCxnSpPr>
        <p:spPr>
          <a:xfrm>
            <a:off x="3505200" y="23622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54" name="Google Shape;754;p83"/>
          <p:cNvCxnSpPr/>
          <p:nvPr/>
        </p:nvCxnSpPr>
        <p:spPr>
          <a:xfrm>
            <a:off x="3962400" y="27432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55" name="Google Shape;755;p83"/>
          <p:cNvCxnSpPr/>
          <p:nvPr/>
        </p:nvCxnSpPr>
        <p:spPr>
          <a:xfrm>
            <a:off x="3962400" y="2819400"/>
            <a:ext cx="762000" cy="0"/>
          </a:xfrm>
          <a:prstGeom prst="straightConnector1">
            <a:avLst/>
          </a:prstGeom>
          <a:noFill/>
          <a:ln cap="flat" cmpd="sng" w="9525">
            <a:solidFill>
              <a:schemeClr val="dk1"/>
            </a:solidFill>
            <a:prstDash val="solid"/>
            <a:round/>
            <a:headEnd len="med" w="med" type="none"/>
            <a:tailEnd len="med" w="med" type="none"/>
          </a:ln>
        </p:spPr>
      </p:cxnSp>
      <p:cxnSp>
        <p:nvCxnSpPr>
          <p:cNvPr id="756" name="Google Shape;756;p83"/>
          <p:cNvCxnSpPr/>
          <p:nvPr/>
        </p:nvCxnSpPr>
        <p:spPr>
          <a:xfrm>
            <a:off x="4724400" y="27432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57" name="Google Shape;757;p83"/>
          <p:cNvCxnSpPr/>
          <p:nvPr/>
        </p:nvCxnSpPr>
        <p:spPr>
          <a:xfrm>
            <a:off x="5105400" y="3200400"/>
            <a:ext cx="0" cy="152400"/>
          </a:xfrm>
          <a:prstGeom prst="straightConnector1">
            <a:avLst/>
          </a:prstGeom>
          <a:noFill/>
          <a:ln cap="flat" cmpd="sng" w="9525">
            <a:solidFill>
              <a:schemeClr val="dk1"/>
            </a:solidFill>
            <a:prstDash val="solid"/>
            <a:round/>
            <a:headEnd len="med" w="med" type="none"/>
            <a:tailEnd len="med" w="med" type="none"/>
          </a:ln>
        </p:spPr>
      </p:cxnSp>
      <p:cxnSp>
        <p:nvCxnSpPr>
          <p:cNvPr id="758" name="Google Shape;758;p83"/>
          <p:cNvCxnSpPr/>
          <p:nvPr/>
        </p:nvCxnSpPr>
        <p:spPr>
          <a:xfrm>
            <a:off x="5105400" y="3276600"/>
            <a:ext cx="762000" cy="0"/>
          </a:xfrm>
          <a:prstGeom prst="straightConnector1">
            <a:avLst/>
          </a:prstGeom>
          <a:noFill/>
          <a:ln cap="flat" cmpd="sng" w="9525">
            <a:solidFill>
              <a:schemeClr val="dk1"/>
            </a:solidFill>
            <a:prstDash val="solid"/>
            <a:round/>
            <a:headEnd len="med" w="med" type="none"/>
            <a:tailEnd len="med" w="med" type="none"/>
          </a:ln>
        </p:spPr>
      </p:cxnSp>
      <p:cxnSp>
        <p:nvCxnSpPr>
          <p:cNvPr id="759" name="Google Shape;759;p83"/>
          <p:cNvCxnSpPr/>
          <p:nvPr/>
        </p:nvCxnSpPr>
        <p:spPr>
          <a:xfrm>
            <a:off x="5867400" y="3200400"/>
            <a:ext cx="0" cy="152400"/>
          </a:xfrm>
          <a:prstGeom prst="straightConnector1">
            <a:avLst/>
          </a:prstGeom>
          <a:noFill/>
          <a:ln cap="flat" cmpd="sng" w="9525">
            <a:solidFill>
              <a:schemeClr val="dk1"/>
            </a:solidFill>
            <a:prstDash val="solid"/>
            <a:round/>
            <a:headEnd len="med" w="med" type="none"/>
            <a:tailEnd len="med" w="med" type="none"/>
          </a:ln>
        </p:spPr>
      </p:cxnSp>
      <p:sp>
        <p:nvSpPr>
          <p:cNvPr id="760" name="Google Shape;760;p83"/>
          <p:cNvSpPr txBox="1"/>
          <p:nvPr/>
        </p:nvSpPr>
        <p:spPr>
          <a:xfrm>
            <a:off x="1965325" y="1687513"/>
            <a:ext cx="431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T</a:t>
            </a:r>
            <a:r>
              <a:rPr baseline="-25000" lang="en-US" sz="2000">
                <a:solidFill>
                  <a:schemeClr val="dk1"/>
                </a:solidFill>
                <a:latin typeface="Calibri"/>
                <a:ea typeface="Calibri"/>
                <a:cs typeface="Calibri"/>
                <a:sym typeface="Calibri"/>
              </a:rPr>
              <a:t>1</a:t>
            </a:r>
            <a:endParaRPr i="1" sz="2000">
              <a:solidFill>
                <a:schemeClr val="dk1"/>
              </a:solidFill>
              <a:latin typeface="Calibri"/>
              <a:ea typeface="Calibri"/>
              <a:cs typeface="Calibri"/>
              <a:sym typeface="Calibri"/>
            </a:endParaRPr>
          </a:p>
        </p:txBody>
      </p:sp>
      <p:sp>
        <p:nvSpPr>
          <p:cNvPr id="761" name="Google Shape;761;p83"/>
          <p:cNvSpPr txBox="1"/>
          <p:nvPr/>
        </p:nvSpPr>
        <p:spPr>
          <a:xfrm>
            <a:off x="2898775" y="2051050"/>
            <a:ext cx="431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T</a:t>
            </a:r>
            <a:r>
              <a:rPr baseline="-25000" lang="en-US" sz="2000">
                <a:solidFill>
                  <a:schemeClr val="dk1"/>
                </a:solidFill>
                <a:latin typeface="Calibri"/>
                <a:ea typeface="Calibri"/>
                <a:cs typeface="Calibri"/>
                <a:sym typeface="Calibri"/>
              </a:rPr>
              <a:t>2</a:t>
            </a:r>
            <a:endParaRPr i="1" sz="2000">
              <a:solidFill>
                <a:schemeClr val="dk1"/>
              </a:solidFill>
              <a:latin typeface="Calibri"/>
              <a:ea typeface="Calibri"/>
              <a:cs typeface="Calibri"/>
              <a:sym typeface="Calibri"/>
            </a:endParaRPr>
          </a:p>
        </p:txBody>
      </p:sp>
      <p:sp>
        <p:nvSpPr>
          <p:cNvPr id="762" name="Google Shape;762;p83"/>
          <p:cNvSpPr txBox="1"/>
          <p:nvPr/>
        </p:nvSpPr>
        <p:spPr>
          <a:xfrm>
            <a:off x="4117975" y="2432050"/>
            <a:ext cx="431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T</a:t>
            </a:r>
            <a:r>
              <a:rPr baseline="-25000" lang="en-US" sz="2000">
                <a:solidFill>
                  <a:schemeClr val="dk1"/>
                </a:solidFill>
                <a:latin typeface="Calibri"/>
                <a:ea typeface="Calibri"/>
                <a:cs typeface="Calibri"/>
                <a:sym typeface="Calibri"/>
              </a:rPr>
              <a:t>3</a:t>
            </a:r>
            <a:endParaRPr i="1" sz="2000">
              <a:solidFill>
                <a:schemeClr val="dk1"/>
              </a:solidFill>
              <a:latin typeface="Calibri"/>
              <a:ea typeface="Calibri"/>
              <a:cs typeface="Calibri"/>
              <a:sym typeface="Calibri"/>
            </a:endParaRPr>
          </a:p>
        </p:txBody>
      </p:sp>
      <p:sp>
        <p:nvSpPr>
          <p:cNvPr id="763" name="Google Shape;763;p83"/>
          <p:cNvSpPr txBox="1"/>
          <p:nvPr/>
        </p:nvSpPr>
        <p:spPr>
          <a:xfrm>
            <a:off x="5337175" y="2889250"/>
            <a:ext cx="431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T</a:t>
            </a:r>
            <a:r>
              <a:rPr baseline="-25000" lang="en-US" sz="2000">
                <a:solidFill>
                  <a:schemeClr val="dk1"/>
                </a:solidFill>
                <a:latin typeface="Calibri"/>
                <a:ea typeface="Calibri"/>
                <a:cs typeface="Calibri"/>
                <a:sym typeface="Calibri"/>
              </a:rPr>
              <a:t>4</a:t>
            </a:r>
            <a:endParaRPr i="1" sz="2000">
              <a:solidFill>
                <a:schemeClr val="dk1"/>
              </a:solidFill>
              <a:latin typeface="Calibri"/>
              <a:ea typeface="Calibri"/>
              <a:cs typeface="Calibri"/>
              <a:sym typeface="Calibri"/>
            </a:endParaRPr>
          </a:p>
        </p:txBody>
      </p:sp>
      <p:sp>
        <p:nvSpPr>
          <p:cNvPr id="764" name="Google Shape;764;p83"/>
          <p:cNvSpPr txBox="1"/>
          <p:nvPr/>
        </p:nvSpPr>
        <p:spPr>
          <a:xfrm>
            <a:off x="2362200" y="3821113"/>
            <a:ext cx="139858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checkpoint</a:t>
            </a:r>
            <a:endParaRPr/>
          </a:p>
        </p:txBody>
      </p:sp>
      <p:sp>
        <p:nvSpPr>
          <p:cNvPr id="765" name="Google Shape;765;p83"/>
          <p:cNvSpPr txBox="1"/>
          <p:nvPr/>
        </p:nvSpPr>
        <p:spPr>
          <a:xfrm>
            <a:off x="5105400" y="3797300"/>
            <a:ext cx="174942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system failure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Recovery Algorithm</a:t>
            </a:r>
            <a:endParaRPr/>
          </a:p>
        </p:txBody>
      </p:sp>
      <p:sp>
        <p:nvSpPr>
          <p:cNvPr id="771" name="Google Shape;771;p84"/>
          <p:cNvSpPr txBox="1"/>
          <p:nvPr>
            <p:ph idx="1" type="subTitle"/>
          </p:nvPr>
        </p:nvSpPr>
        <p:spPr>
          <a:xfrm>
            <a:off x="1371600" y="3886200"/>
            <a:ext cx="7210425" cy="1752600"/>
          </a:xfrm>
          <a:prstGeom prst="rect">
            <a:avLst/>
          </a:prstGeom>
          <a:noFill/>
          <a:ln>
            <a:noFill/>
          </a:ln>
        </p:spPr>
        <p:txBody>
          <a:bodyPr anchorCtr="0" anchor="t" bIns="45700" lIns="91425" spcFirstLastPara="1" rIns="91425" wrap="square" tIns="45700">
            <a:normAutofit fontScale="70000" lnSpcReduction="20000"/>
          </a:bodyPr>
          <a:lstStyle/>
          <a:p>
            <a:pPr indent="-142240" lvl="0" marL="0" rtl="0" algn="l">
              <a:spcBef>
                <a:spcPts val="0"/>
              </a:spcBef>
              <a:spcAft>
                <a:spcPts val="0"/>
              </a:spcAft>
              <a:buClr>
                <a:srgbClr val="888888"/>
              </a:buClr>
              <a:buSzPct val="100000"/>
              <a:buFont typeface="Arial"/>
              <a:buChar char="●"/>
            </a:pPr>
            <a:r>
              <a:rPr b="1" lang="en-US"/>
              <a:t> So far: </a:t>
            </a:r>
            <a:r>
              <a:rPr lang="en-US"/>
              <a:t>we covered key concepts</a:t>
            </a:r>
            <a:endParaRPr/>
          </a:p>
          <a:p>
            <a:pPr indent="-142240" lvl="0" marL="0" rtl="0" algn="l">
              <a:spcBef>
                <a:spcPts val="448"/>
              </a:spcBef>
              <a:spcAft>
                <a:spcPts val="0"/>
              </a:spcAft>
              <a:buClr>
                <a:srgbClr val="888888"/>
              </a:buClr>
              <a:buSzPct val="100000"/>
              <a:buFont typeface="Arial"/>
              <a:buChar char="●"/>
            </a:pPr>
            <a:r>
              <a:rPr lang="en-US"/>
              <a:t> </a:t>
            </a:r>
            <a:r>
              <a:rPr b="1" lang="en-US"/>
              <a:t>Now</a:t>
            </a:r>
            <a:r>
              <a:rPr lang="en-US"/>
              <a:t>: we present the components of the basic recovery algorithm</a:t>
            </a:r>
            <a:endParaRPr/>
          </a:p>
          <a:p>
            <a:pPr indent="-142240" lvl="0" marL="0" rtl="0" algn="l">
              <a:spcBef>
                <a:spcPts val="448"/>
              </a:spcBef>
              <a:spcAft>
                <a:spcPts val="0"/>
              </a:spcAft>
              <a:buClr>
                <a:srgbClr val="888888"/>
              </a:buClr>
              <a:buSzPct val="100000"/>
              <a:buFont typeface="Arial"/>
              <a:buChar char="●"/>
            </a:pPr>
            <a:r>
              <a:rPr lang="en-US"/>
              <a:t> </a:t>
            </a:r>
            <a:r>
              <a:rPr b="1" lang="en-US"/>
              <a:t>Later</a:t>
            </a:r>
            <a:r>
              <a:rPr lang="en-US"/>
              <a:t>: we present extensions to allow more concurrency</a:t>
            </a:r>
            <a:endParaRPr/>
          </a:p>
          <a:p>
            <a:pPr indent="0" lvl="0" marL="0" rtl="0" algn="l">
              <a:spcBef>
                <a:spcPts val="448"/>
              </a:spcBef>
              <a:spcAft>
                <a:spcPts val="0"/>
              </a:spcAft>
              <a:buClr>
                <a:srgbClr val="888888"/>
              </a:buClr>
              <a:buSzPct val="1000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Recovery Algorithm</a:t>
            </a:r>
            <a:endParaRPr/>
          </a:p>
        </p:txBody>
      </p:sp>
      <p:sp>
        <p:nvSpPr>
          <p:cNvPr id="777" name="Google Shape;777;p85"/>
          <p:cNvSpPr txBox="1"/>
          <p:nvPr>
            <p:ph idx="1" type="body"/>
          </p:nvPr>
        </p:nvSpPr>
        <p:spPr>
          <a:xfrm>
            <a:off x="814388" y="1093788"/>
            <a:ext cx="7845425" cy="528478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t>Logging</a:t>
            </a:r>
            <a:r>
              <a:rPr lang="en-US"/>
              <a:t> (during normal operation):</a:t>
            </a:r>
            <a:endParaRPr/>
          </a:p>
          <a:p>
            <a:pPr indent="-285750" lvl="1" marL="742950" rtl="0" algn="l">
              <a:spcBef>
                <a:spcPts val="518"/>
              </a:spcBef>
              <a:spcAft>
                <a:spcPts val="0"/>
              </a:spcAft>
              <a:buClr>
                <a:schemeClr val="dk1"/>
              </a:buClr>
              <a:buSzPct val="100000"/>
              <a:buChar char="–"/>
            </a:pPr>
            <a:r>
              <a:rPr lang="en-US"/>
              <a:t> </a:t>
            </a:r>
            <a:r>
              <a:rPr i="1" lang="en-US"/>
              <a:t>&lt;T</a:t>
            </a:r>
            <a:r>
              <a:rPr baseline="-25000" i="1" lang="en-US"/>
              <a:t>i</a:t>
            </a:r>
            <a:r>
              <a:rPr i="1" lang="en-US"/>
              <a:t> </a:t>
            </a:r>
            <a:r>
              <a:rPr b="1" lang="en-US"/>
              <a:t>start</a:t>
            </a:r>
            <a:r>
              <a:rPr i="1" lang="en-US"/>
              <a:t>&gt; </a:t>
            </a:r>
            <a:r>
              <a:rPr lang="en-US"/>
              <a:t>at transaction start</a:t>
            </a:r>
            <a:endParaRPr/>
          </a:p>
          <a:p>
            <a:pPr indent="-285750" lvl="1" marL="742950" rtl="0" algn="l">
              <a:spcBef>
                <a:spcPts val="518"/>
              </a:spcBef>
              <a:spcAft>
                <a:spcPts val="0"/>
              </a:spcAft>
              <a:buClr>
                <a:schemeClr val="dk1"/>
              </a:buClr>
              <a:buSzPct val="100000"/>
              <a:buChar char="–"/>
            </a:pPr>
            <a:r>
              <a:rPr i="1" lang="en-US"/>
              <a:t> &lt;T</a:t>
            </a:r>
            <a:r>
              <a:rPr baseline="-25000" i="1" lang="en-US"/>
              <a:t>i</a:t>
            </a:r>
            <a:r>
              <a:rPr i="1" lang="en-US"/>
              <a:t>, X</a:t>
            </a:r>
            <a:r>
              <a:rPr baseline="-25000" i="1" lang="en-US"/>
              <a:t>j</a:t>
            </a:r>
            <a:r>
              <a:rPr i="1" lang="en-US"/>
              <a:t>,  V</a:t>
            </a:r>
            <a:r>
              <a:rPr baseline="-25000" i="1" lang="en-US"/>
              <a:t>1</a:t>
            </a:r>
            <a:r>
              <a:rPr i="1" lang="en-US"/>
              <a:t>,  V</a:t>
            </a:r>
            <a:r>
              <a:rPr baseline="-25000" i="1" lang="en-US"/>
              <a:t>2</a:t>
            </a:r>
            <a:r>
              <a:rPr i="1" lang="en-US"/>
              <a:t>&gt; </a:t>
            </a:r>
            <a:r>
              <a:rPr lang="en-US"/>
              <a:t>for each update, and </a:t>
            </a:r>
            <a:endParaRPr/>
          </a:p>
          <a:p>
            <a:pPr indent="-285750" lvl="1" marL="742950" rtl="0" algn="l">
              <a:spcBef>
                <a:spcPts val="518"/>
              </a:spcBef>
              <a:spcAft>
                <a:spcPts val="0"/>
              </a:spcAft>
              <a:buClr>
                <a:schemeClr val="dk1"/>
              </a:buClr>
              <a:buSzPct val="100000"/>
              <a:buChar char="–"/>
            </a:pPr>
            <a:r>
              <a:rPr i="1" lang="en-US"/>
              <a:t>&lt;T</a:t>
            </a:r>
            <a:r>
              <a:rPr baseline="-25000" i="1" lang="en-US"/>
              <a:t>i</a:t>
            </a:r>
            <a:r>
              <a:rPr i="1" lang="en-US"/>
              <a:t> </a:t>
            </a:r>
            <a:r>
              <a:rPr b="1" lang="en-US"/>
              <a:t>commit</a:t>
            </a:r>
            <a:r>
              <a:rPr i="1" lang="en-US"/>
              <a:t>&gt; </a:t>
            </a:r>
            <a:r>
              <a:rPr lang="en-US"/>
              <a:t>at transaction end</a:t>
            </a:r>
            <a:endParaRPr b="1"/>
          </a:p>
          <a:p>
            <a:pPr indent="-342900" lvl="0" marL="342900" rtl="0" algn="l">
              <a:spcBef>
                <a:spcPts val="592"/>
              </a:spcBef>
              <a:spcAft>
                <a:spcPts val="0"/>
              </a:spcAft>
              <a:buClr>
                <a:schemeClr val="dk1"/>
              </a:buClr>
              <a:buSzPct val="100000"/>
              <a:buChar char="•"/>
            </a:pPr>
            <a:r>
              <a:rPr b="1" lang="en-US"/>
              <a:t>Transaction rollback (during normal operation)</a:t>
            </a:r>
            <a:endParaRPr/>
          </a:p>
          <a:p>
            <a:pPr indent="-285750" lvl="1" marL="742950" rtl="0" algn="l">
              <a:spcBef>
                <a:spcPts val="518"/>
              </a:spcBef>
              <a:spcAft>
                <a:spcPts val="0"/>
              </a:spcAft>
              <a:buClr>
                <a:schemeClr val="dk1"/>
              </a:buClr>
              <a:buSzPct val="100000"/>
              <a:buChar char="–"/>
            </a:pPr>
            <a:r>
              <a:rPr lang="en-US"/>
              <a:t>Let </a:t>
            </a:r>
            <a:r>
              <a:rPr i="1" lang="en-US"/>
              <a:t>T</a:t>
            </a:r>
            <a:r>
              <a:rPr baseline="-25000" i="1" lang="en-US"/>
              <a:t>i</a:t>
            </a:r>
            <a:r>
              <a:rPr lang="en-US"/>
              <a:t> be the transaction to be rolled back</a:t>
            </a:r>
            <a:endParaRPr/>
          </a:p>
          <a:p>
            <a:pPr indent="-285750" lvl="1" marL="742950" rtl="0" algn="l">
              <a:spcBef>
                <a:spcPts val="518"/>
              </a:spcBef>
              <a:spcAft>
                <a:spcPts val="0"/>
              </a:spcAft>
              <a:buClr>
                <a:schemeClr val="dk1"/>
              </a:buClr>
              <a:buSzPct val="100000"/>
              <a:buChar char="–"/>
            </a:pPr>
            <a:r>
              <a:rPr lang="en-US"/>
              <a:t>Scan log backwards from the end, and for each log record of </a:t>
            </a:r>
            <a:r>
              <a:rPr i="1" lang="en-US"/>
              <a:t>T</a:t>
            </a:r>
            <a:r>
              <a:rPr baseline="-25000" i="1" lang="en-US"/>
              <a:t>i  </a:t>
            </a:r>
            <a:r>
              <a:rPr lang="en-US"/>
              <a:t>of the form </a:t>
            </a:r>
            <a:r>
              <a:rPr i="1" lang="en-US"/>
              <a:t>&lt;T</a:t>
            </a:r>
            <a:r>
              <a:rPr baseline="-25000" i="1" lang="en-US"/>
              <a:t>i</a:t>
            </a:r>
            <a:r>
              <a:rPr i="1" lang="en-US"/>
              <a:t>, X</a:t>
            </a:r>
            <a:r>
              <a:rPr baseline="-25000" i="1" lang="en-US"/>
              <a:t>j</a:t>
            </a:r>
            <a:r>
              <a:rPr i="1" lang="en-US"/>
              <a:t>,  V</a:t>
            </a:r>
            <a:r>
              <a:rPr baseline="-25000" i="1" lang="en-US"/>
              <a:t>1</a:t>
            </a:r>
            <a:r>
              <a:rPr i="1" lang="en-US"/>
              <a:t>,  V</a:t>
            </a:r>
            <a:r>
              <a:rPr baseline="-25000" i="1" lang="en-US"/>
              <a:t>2</a:t>
            </a:r>
            <a:r>
              <a:rPr i="1" lang="en-US"/>
              <a:t>&gt; </a:t>
            </a:r>
            <a:endParaRPr/>
          </a:p>
          <a:p>
            <a:pPr indent="-228600" lvl="2" marL="1143000" rtl="0" algn="l">
              <a:spcBef>
                <a:spcPts val="444"/>
              </a:spcBef>
              <a:spcAft>
                <a:spcPts val="0"/>
              </a:spcAft>
              <a:buClr>
                <a:schemeClr val="dk1"/>
              </a:buClr>
              <a:buSzPct val="100000"/>
              <a:buChar char="•"/>
            </a:pPr>
            <a:r>
              <a:rPr lang="en-US"/>
              <a:t>perform the undo by writing </a:t>
            </a:r>
            <a:r>
              <a:rPr i="1" lang="en-US"/>
              <a:t>V</a:t>
            </a:r>
            <a:r>
              <a:rPr baseline="-25000" i="1" lang="en-US"/>
              <a:t>1 </a:t>
            </a:r>
            <a:r>
              <a:rPr lang="en-US"/>
              <a:t>to </a:t>
            </a:r>
            <a:r>
              <a:rPr i="1" lang="en-US"/>
              <a:t>X</a:t>
            </a:r>
            <a:r>
              <a:rPr baseline="-25000" i="1" lang="en-US"/>
              <a:t>j</a:t>
            </a:r>
            <a:r>
              <a:rPr i="1" lang="en-US"/>
              <a:t>,</a:t>
            </a:r>
            <a:endParaRPr/>
          </a:p>
          <a:p>
            <a:pPr indent="-228600" lvl="2" marL="1143000" rtl="0" algn="l">
              <a:spcBef>
                <a:spcPts val="444"/>
              </a:spcBef>
              <a:spcAft>
                <a:spcPts val="0"/>
              </a:spcAft>
              <a:buClr>
                <a:schemeClr val="dk1"/>
              </a:buClr>
              <a:buSzPct val="100000"/>
              <a:buChar char="•"/>
            </a:pPr>
            <a:r>
              <a:rPr lang="en-US"/>
              <a:t>write a log record </a:t>
            </a:r>
            <a:r>
              <a:rPr i="1" lang="en-US"/>
              <a:t>&lt;T</a:t>
            </a:r>
            <a:r>
              <a:rPr baseline="-25000" i="1" lang="en-US"/>
              <a:t>i</a:t>
            </a:r>
            <a:r>
              <a:rPr i="1" lang="en-US"/>
              <a:t> , X</a:t>
            </a:r>
            <a:r>
              <a:rPr baseline="-25000" i="1" lang="en-US"/>
              <a:t>j</a:t>
            </a:r>
            <a:r>
              <a:rPr i="1" lang="en-US"/>
              <a:t>,  V</a:t>
            </a:r>
            <a:r>
              <a:rPr baseline="-25000" i="1" lang="en-US"/>
              <a:t>1</a:t>
            </a:r>
            <a:r>
              <a:rPr i="1" lang="en-US"/>
              <a:t>&gt; </a:t>
            </a:r>
            <a:endParaRPr/>
          </a:p>
          <a:p>
            <a:pPr indent="-228600" lvl="3" marL="1600200" rtl="0" algn="l">
              <a:spcBef>
                <a:spcPts val="370"/>
              </a:spcBef>
              <a:spcAft>
                <a:spcPts val="0"/>
              </a:spcAft>
              <a:buClr>
                <a:schemeClr val="dk1"/>
              </a:buClr>
              <a:buSzPct val="100000"/>
              <a:buChar char="–"/>
            </a:pPr>
            <a:r>
              <a:rPr lang="en-US"/>
              <a:t>such log records are called </a:t>
            </a:r>
            <a:r>
              <a:rPr b="1" lang="en-US">
                <a:solidFill>
                  <a:srgbClr val="000099"/>
                </a:solidFill>
              </a:rPr>
              <a:t>compensation log records</a:t>
            </a:r>
            <a:endParaRPr/>
          </a:p>
          <a:p>
            <a:pPr indent="-285750" lvl="1" marL="742950" rtl="0" algn="l">
              <a:spcBef>
                <a:spcPts val="518"/>
              </a:spcBef>
              <a:spcAft>
                <a:spcPts val="0"/>
              </a:spcAft>
              <a:buClr>
                <a:schemeClr val="dk1"/>
              </a:buClr>
              <a:buSzPct val="100000"/>
              <a:buChar char="–"/>
            </a:pPr>
            <a:r>
              <a:rPr lang="en-US"/>
              <a:t>Once the record </a:t>
            </a:r>
            <a:r>
              <a:rPr i="1" lang="en-US"/>
              <a:t>&lt;T</a:t>
            </a:r>
            <a:r>
              <a:rPr baseline="-25000" i="1" lang="en-US"/>
              <a:t>i</a:t>
            </a:r>
            <a:r>
              <a:rPr i="1" lang="en-US"/>
              <a:t> </a:t>
            </a:r>
            <a:r>
              <a:rPr b="1" lang="en-US"/>
              <a:t>start</a:t>
            </a:r>
            <a:r>
              <a:rPr i="1" lang="en-US"/>
              <a:t>&gt; </a:t>
            </a:r>
            <a:r>
              <a:rPr lang="en-US"/>
              <a:t>is found stop the scan and write the log record </a:t>
            </a:r>
            <a:r>
              <a:rPr i="1" lang="en-US"/>
              <a:t>&lt;T</a:t>
            </a:r>
            <a:r>
              <a:rPr baseline="-25000" i="1" lang="en-US"/>
              <a:t>i</a:t>
            </a:r>
            <a:r>
              <a:rPr i="1" lang="en-US"/>
              <a:t> </a:t>
            </a:r>
            <a:r>
              <a:rPr b="1" lang="en-US"/>
              <a:t>abort</a:t>
            </a:r>
            <a:r>
              <a:rPr i="1" lang="en-US"/>
              <a:t>&gt;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1" lang="en-US"/>
              <a:t>Recovery from failure</a:t>
            </a:r>
            <a:r>
              <a:rPr lang="en-US"/>
              <a:t>: Two phases</a:t>
            </a:r>
            <a:endParaRPr/>
          </a:p>
          <a:p>
            <a:pPr indent="-342900" lvl="1" marL="800100" rtl="0" algn="l">
              <a:spcBef>
                <a:spcPts val="476"/>
              </a:spcBef>
              <a:spcAft>
                <a:spcPts val="0"/>
              </a:spcAft>
              <a:buClr>
                <a:srgbClr val="000099"/>
              </a:buClr>
              <a:buSzPct val="100000"/>
              <a:buChar char="–"/>
            </a:pPr>
            <a:r>
              <a:rPr b="1" lang="en-US">
                <a:solidFill>
                  <a:srgbClr val="000099"/>
                </a:solidFill>
              </a:rPr>
              <a:t>Redo phase</a:t>
            </a:r>
            <a:r>
              <a:rPr lang="en-US"/>
              <a:t>:  replay updates of </a:t>
            </a:r>
            <a:r>
              <a:rPr b="1" lang="en-US"/>
              <a:t>all</a:t>
            </a:r>
            <a:r>
              <a:rPr lang="en-US"/>
              <a:t> transactions, whether they committed, aborted, or are incomplete</a:t>
            </a:r>
            <a:endParaRPr/>
          </a:p>
          <a:p>
            <a:pPr indent="-342900" lvl="1" marL="800100" rtl="0" algn="l">
              <a:spcBef>
                <a:spcPts val="476"/>
              </a:spcBef>
              <a:spcAft>
                <a:spcPts val="0"/>
              </a:spcAft>
              <a:buClr>
                <a:srgbClr val="000099"/>
              </a:buClr>
              <a:buSzPct val="100000"/>
              <a:buChar char="–"/>
            </a:pPr>
            <a:r>
              <a:rPr b="1" lang="en-US">
                <a:solidFill>
                  <a:srgbClr val="000099"/>
                </a:solidFill>
              </a:rPr>
              <a:t>Undo phase</a:t>
            </a:r>
            <a:r>
              <a:rPr lang="en-US"/>
              <a:t>: undo all incomplete transactions</a:t>
            </a:r>
            <a:endParaRPr/>
          </a:p>
          <a:p>
            <a:pPr indent="-342900" lvl="0" marL="342900" rtl="0" algn="l">
              <a:spcBef>
                <a:spcPts val="544"/>
              </a:spcBef>
              <a:spcAft>
                <a:spcPts val="0"/>
              </a:spcAft>
              <a:buClr>
                <a:schemeClr val="dk1"/>
              </a:buClr>
              <a:buSzPct val="100000"/>
              <a:buChar char="•"/>
            </a:pPr>
            <a:r>
              <a:rPr b="1" lang="en-US"/>
              <a:t>Redo phase</a:t>
            </a:r>
            <a:r>
              <a:rPr lang="en-US"/>
              <a:t>:</a:t>
            </a:r>
            <a:endParaRPr/>
          </a:p>
          <a:p>
            <a:pPr indent="-342900" lvl="1" marL="800100" rtl="0" algn="l">
              <a:spcBef>
                <a:spcPts val="476"/>
              </a:spcBef>
              <a:spcAft>
                <a:spcPts val="0"/>
              </a:spcAft>
              <a:buClr>
                <a:schemeClr val="dk1"/>
              </a:buClr>
              <a:buSzPct val="100000"/>
              <a:buFont typeface="Arial"/>
              <a:buAutoNum type="arabicPeriod"/>
            </a:pPr>
            <a:r>
              <a:rPr lang="en-US"/>
              <a:t>Find last &lt;</a:t>
            </a:r>
            <a:r>
              <a:rPr b="1" lang="en-US"/>
              <a:t>checkpoint</a:t>
            </a:r>
            <a:r>
              <a:rPr lang="en-US"/>
              <a:t> </a:t>
            </a:r>
            <a:r>
              <a:rPr i="1" lang="en-US"/>
              <a:t>L</a:t>
            </a:r>
            <a:r>
              <a:rPr lang="en-US"/>
              <a:t>&gt; record, and set undo-list to </a:t>
            </a:r>
            <a:r>
              <a:rPr i="1" lang="en-US"/>
              <a:t>L</a:t>
            </a:r>
            <a:r>
              <a:rPr lang="en-US"/>
              <a:t>.</a:t>
            </a:r>
            <a:endParaRPr/>
          </a:p>
          <a:p>
            <a:pPr indent="-342900" lvl="1" marL="800100" rtl="0" algn="l">
              <a:spcBef>
                <a:spcPts val="476"/>
              </a:spcBef>
              <a:spcAft>
                <a:spcPts val="0"/>
              </a:spcAft>
              <a:buClr>
                <a:schemeClr val="dk1"/>
              </a:buClr>
              <a:buSzPct val="100000"/>
              <a:buFont typeface="Arial"/>
              <a:buAutoNum type="arabicPeriod"/>
            </a:pPr>
            <a:r>
              <a:rPr lang="en-US"/>
              <a:t>Scan forward from above &lt;</a:t>
            </a:r>
            <a:r>
              <a:rPr b="1" lang="en-US"/>
              <a:t>checkpoint</a:t>
            </a:r>
            <a:r>
              <a:rPr lang="en-US"/>
              <a:t> </a:t>
            </a:r>
            <a:r>
              <a:rPr i="1" lang="en-US"/>
              <a:t>L</a:t>
            </a:r>
            <a:r>
              <a:rPr lang="en-US"/>
              <a:t>&gt; record</a:t>
            </a:r>
            <a:endParaRPr/>
          </a:p>
          <a:p>
            <a:pPr indent="-342900" lvl="2" marL="1200150" rtl="0" algn="l">
              <a:spcBef>
                <a:spcPts val="408"/>
              </a:spcBef>
              <a:spcAft>
                <a:spcPts val="0"/>
              </a:spcAft>
              <a:buClr>
                <a:schemeClr val="dk1"/>
              </a:buClr>
              <a:buSzPct val="100000"/>
              <a:buFont typeface="Arial"/>
              <a:buAutoNum type="arabicPeriod"/>
            </a:pPr>
            <a:r>
              <a:rPr lang="en-US"/>
              <a:t>Whenever a  record </a:t>
            </a:r>
            <a:r>
              <a:rPr i="1" lang="en-US"/>
              <a:t>&lt;T</a:t>
            </a:r>
            <a:r>
              <a:rPr baseline="-25000" i="1" lang="en-US"/>
              <a:t>i</a:t>
            </a:r>
            <a:r>
              <a:rPr i="1" lang="en-US"/>
              <a:t>, X</a:t>
            </a:r>
            <a:r>
              <a:rPr baseline="-25000" i="1" lang="en-US"/>
              <a:t>j</a:t>
            </a:r>
            <a:r>
              <a:rPr i="1" lang="en-US"/>
              <a:t>,  V</a:t>
            </a:r>
            <a:r>
              <a:rPr baseline="-25000" i="1" lang="en-US"/>
              <a:t>1</a:t>
            </a:r>
            <a:r>
              <a:rPr i="1" lang="en-US"/>
              <a:t>,  V</a:t>
            </a:r>
            <a:r>
              <a:rPr baseline="-25000" i="1" lang="en-US"/>
              <a:t>2</a:t>
            </a:r>
            <a:r>
              <a:rPr i="1" lang="en-US"/>
              <a:t>&gt; </a:t>
            </a:r>
            <a:r>
              <a:rPr lang="en-US"/>
              <a:t>or</a:t>
            </a:r>
            <a:r>
              <a:rPr i="1" lang="en-US"/>
              <a:t> &lt;T</a:t>
            </a:r>
            <a:r>
              <a:rPr baseline="-25000" i="1" lang="en-US"/>
              <a:t>i</a:t>
            </a:r>
            <a:r>
              <a:rPr i="1" lang="en-US"/>
              <a:t>, X</a:t>
            </a:r>
            <a:r>
              <a:rPr baseline="-25000" i="1" lang="en-US"/>
              <a:t>j</a:t>
            </a:r>
            <a:r>
              <a:rPr i="1" lang="en-US"/>
              <a:t>, V</a:t>
            </a:r>
            <a:r>
              <a:rPr baseline="-25000" i="1" lang="en-US"/>
              <a:t>2</a:t>
            </a:r>
            <a:r>
              <a:rPr i="1" lang="en-US"/>
              <a:t>&gt;  </a:t>
            </a:r>
            <a:r>
              <a:rPr lang="en-US"/>
              <a:t>is found, redo it by writing </a:t>
            </a:r>
            <a:r>
              <a:rPr i="1" lang="en-US"/>
              <a:t>V</a:t>
            </a:r>
            <a:r>
              <a:rPr baseline="-25000" i="1" lang="en-US"/>
              <a:t>2  </a:t>
            </a:r>
            <a:r>
              <a:rPr lang="en-US"/>
              <a:t>to </a:t>
            </a:r>
            <a:r>
              <a:rPr i="1" lang="en-US"/>
              <a:t>X</a:t>
            </a:r>
            <a:r>
              <a:rPr baseline="-25000" i="1" lang="en-US"/>
              <a:t>j</a:t>
            </a:r>
            <a:r>
              <a:rPr i="1" lang="en-US"/>
              <a:t> </a:t>
            </a:r>
            <a:endParaRPr/>
          </a:p>
          <a:p>
            <a:pPr indent="-342900" lvl="2" marL="1200150" rtl="0" algn="l">
              <a:spcBef>
                <a:spcPts val="408"/>
              </a:spcBef>
              <a:spcAft>
                <a:spcPts val="0"/>
              </a:spcAft>
              <a:buClr>
                <a:schemeClr val="dk1"/>
              </a:buClr>
              <a:buSzPct val="100000"/>
              <a:buFont typeface="Arial"/>
              <a:buAutoNum type="arabicPeriod"/>
            </a:pPr>
            <a:r>
              <a:rPr lang="en-US"/>
              <a:t>Whenever a log record </a:t>
            </a:r>
            <a:r>
              <a:rPr i="1" lang="en-US"/>
              <a:t>&lt;T</a:t>
            </a:r>
            <a:r>
              <a:rPr baseline="-25000" i="1" lang="en-US"/>
              <a:t>i </a:t>
            </a:r>
            <a:r>
              <a:rPr i="1" lang="en-US"/>
              <a:t> </a:t>
            </a:r>
            <a:r>
              <a:rPr b="1" lang="en-US"/>
              <a:t>start</a:t>
            </a:r>
            <a:r>
              <a:rPr i="1" lang="en-US"/>
              <a:t>&gt; </a:t>
            </a:r>
            <a:r>
              <a:rPr lang="en-US"/>
              <a:t>is found, add </a:t>
            </a:r>
            <a:r>
              <a:rPr i="1" lang="en-US"/>
              <a:t>T</a:t>
            </a:r>
            <a:r>
              <a:rPr baseline="-25000" i="1" lang="en-US"/>
              <a:t>i  </a:t>
            </a:r>
            <a:r>
              <a:rPr lang="en-US"/>
              <a:t>to undo-list</a:t>
            </a:r>
            <a:endParaRPr/>
          </a:p>
          <a:p>
            <a:pPr indent="-342900" lvl="2" marL="1200150" rtl="0" algn="l">
              <a:spcBef>
                <a:spcPts val="408"/>
              </a:spcBef>
              <a:spcAft>
                <a:spcPts val="0"/>
              </a:spcAft>
              <a:buClr>
                <a:schemeClr val="dk1"/>
              </a:buClr>
              <a:buSzPct val="100000"/>
              <a:buFont typeface="Arial"/>
              <a:buAutoNum type="arabicPeriod"/>
            </a:pPr>
            <a:r>
              <a:rPr lang="en-US"/>
              <a:t>Whenever a log record </a:t>
            </a:r>
            <a:r>
              <a:rPr i="1" lang="en-US"/>
              <a:t>&lt;T</a:t>
            </a:r>
            <a:r>
              <a:rPr baseline="-25000" i="1" lang="en-US"/>
              <a:t>i</a:t>
            </a:r>
            <a:r>
              <a:rPr i="1" lang="en-US"/>
              <a:t>  </a:t>
            </a:r>
            <a:r>
              <a:rPr b="1" lang="en-US"/>
              <a:t>commit</a:t>
            </a:r>
            <a:r>
              <a:rPr i="1" lang="en-US"/>
              <a:t>&gt; or &lt;T</a:t>
            </a:r>
            <a:r>
              <a:rPr baseline="-25000" i="1" lang="en-US"/>
              <a:t>i</a:t>
            </a:r>
            <a:r>
              <a:rPr i="1" lang="en-US"/>
              <a:t> </a:t>
            </a:r>
            <a:r>
              <a:rPr b="1" lang="en-US"/>
              <a:t>abort</a:t>
            </a:r>
            <a:r>
              <a:rPr i="1" lang="en-US"/>
              <a:t>&gt; </a:t>
            </a:r>
            <a:r>
              <a:rPr lang="en-US"/>
              <a:t>is found, remove </a:t>
            </a:r>
            <a:r>
              <a:rPr i="1" lang="en-US"/>
              <a:t>T</a:t>
            </a:r>
            <a:r>
              <a:rPr baseline="-25000" i="1" lang="en-US"/>
              <a:t>i</a:t>
            </a:r>
            <a:r>
              <a:rPr i="1" lang="en-US"/>
              <a:t>  </a:t>
            </a:r>
            <a:r>
              <a:rPr lang="en-US"/>
              <a:t>from undo-list</a:t>
            </a:r>
            <a:endParaRPr/>
          </a:p>
          <a:p>
            <a:pPr indent="-170180" lvl="0" marL="342900" rtl="0" algn="l">
              <a:spcBef>
                <a:spcPts val="544"/>
              </a:spcBef>
              <a:spcAft>
                <a:spcPts val="0"/>
              </a:spcAft>
              <a:buClr>
                <a:schemeClr val="dk1"/>
              </a:buClr>
              <a:buSzPct val="100000"/>
              <a:buNone/>
            </a:pPr>
            <a:r>
              <a:t/>
            </a:r>
            <a:endParaRPr/>
          </a:p>
        </p:txBody>
      </p:sp>
      <p:sp>
        <p:nvSpPr>
          <p:cNvPr id="783" name="Google Shape;783;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Recovery Algorithm (Cont.)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Recovery Algorithm (Cont.)</a:t>
            </a:r>
            <a:endParaRPr/>
          </a:p>
        </p:txBody>
      </p:sp>
      <p:sp>
        <p:nvSpPr>
          <p:cNvPr id="789" name="Google Shape;789;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0000"/>
              </a:lnSpc>
              <a:spcBef>
                <a:spcPts val="0"/>
              </a:spcBef>
              <a:spcAft>
                <a:spcPts val="0"/>
              </a:spcAft>
              <a:buClr>
                <a:schemeClr val="dk1"/>
              </a:buClr>
              <a:buSzPct val="100000"/>
              <a:buChar char="•"/>
            </a:pPr>
            <a:r>
              <a:rPr b="1" lang="en-US"/>
              <a:t>Undo phase: </a:t>
            </a:r>
            <a:endParaRPr/>
          </a:p>
          <a:p>
            <a:pPr indent="-342900" lvl="1" marL="800100" rtl="0" algn="l">
              <a:lnSpc>
                <a:spcPct val="90000"/>
              </a:lnSpc>
              <a:spcBef>
                <a:spcPts val="518"/>
              </a:spcBef>
              <a:spcAft>
                <a:spcPts val="0"/>
              </a:spcAft>
              <a:buClr>
                <a:schemeClr val="dk1"/>
              </a:buClr>
              <a:buSzPct val="100000"/>
              <a:buFont typeface="Arial"/>
              <a:buAutoNum type="arabicPeriod"/>
            </a:pPr>
            <a:r>
              <a:rPr lang="en-US"/>
              <a:t>Scan log backwards from end </a:t>
            </a:r>
            <a:endParaRPr/>
          </a:p>
          <a:p>
            <a:pPr indent="-342900" lvl="2" marL="1200150" rtl="0" algn="l">
              <a:lnSpc>
                <a:spcPct val="90000"/>
              </a:lnSpc>
              <a:spcBef>
                <a:spcPts val="444"/>
              </a:spcBef>
              <a:spcAft>
                <a:spcPts val="0"/>
              </a:spcAft>
              <a:buClr>
                <a:schemeClr val="dk1"/>
              </a:buClr>
              <a:buSzPct val="100000"/>
              <a:buFont typeface="Arial"/>
              <a:buAutoNum type="arabicPeriod"/>
            </a:pPr>
            <a:r>
              <a:rPr lang="en-US"/>
              <a:t>Whenever a log record </a:t>
            </a:r>
            <a:r>
              <a:rPr i="1" lang="en-US"/>
              <a:t>&lt;T</a:t>
            </a:r>
            <a:r>
              <a:rPr baseline="-25000" i="1" lang="en-US"/>
              <a:t>i</a:t>
            </a:r>
            <a:r>
              <a:rPr i="1" lang="en-US"/>
              <a:t>, X</a:t>
            </a:r>
            <a:r>
              <a:rPr baseline="-25000" i="1" lang="en-US"/>
              <a:t>j</a:t>
            </a:r>
            <a:r>
              <a:rPr i="1" lang="en-US"/>
              <a:t>,  V</a:t>
            </a:r>
            <a:r>
              <a:rPr baseline="-25000" i="1" lang="en-US"/>
              <a:t>1</a:t>
            </a:r>
            <a:r>
              <a:rPr i="1" lang="en-US"/>
              <a:t>,  V</a:t>
            </a:r>
            <a:r>
              <a:rPr baseline="-25000" i="1" lang="en-US"/>
              <a:t>2</a:t>
            </a:r>
            <a:r>
              <a:rPr i="1" lang="en-US"/>
              <a:t>&gt; </a:t>
            </a:r>
            <a:r>
              <a:rPr lang="en-US"/>
              <a:t>is found where </a:t>
            </a:r>
            <a:r>
              <a:rPr i="1" lang="en-US"/>
              <a:t>T</a:t>
            </a:r>
            <a:r>
              <a:rPr baseline="-25000" i="1" lang="en-US"/>
              <a:t>i</a:t>
            </a:r>
            <a:r>
              <a:rPr i="1" lang="en-US"/>
              <a:t> </a:t>
            </a:r>
            <a:r>
              <a:rPr lang="en-US"/>
              <a:t>is in undo-list perform same actions as for transaction rollback:</a:t>
            </a:r>
            <a:endParaRPr/>
          </a:p>
          <a:p>
            <a:pPr indent="-342900" lvl="3" marL="1543050" rtl="0" algn="l">
              <a:lnSpc>
                <a:spcPct val="90000"/>
              </a:lnSpc>
              <a:spcBef>
                <a:spcPts val="370"/>
              </a:spcBef>
              <a:spcAft>
                <a:spcPts val="0"/>
              </a:spcAft>
              <a:buClr>
                <a:schemeClr val="dk1"/>
              </a:buClr>
              <a:buSzPct val="100000"/>
              <a:buFont typeface="Arial"/>
              <a:buAutoNum type="arabicPeriod"/>
            </a:pPr>
            <a:r>
              <a:rPr lang="en-US"/>
              <a:t> perform undo by writing </a:t>
            </a:r>
            <a:r>
              <a:rPr i="1" lang="en-US"/>
              <a:t>V</a:t>
            </a:r>
            <a:r>
              <a:rPr baseline="-25000" i="1" lang="en-US"/>
              <a:t>1</a:t>
            </a:r>
            <a:r>
              <a:rPr lang="en-US"/>
              <a:t> to </a:t>
            </a:r>
            <a:r>
              <a:rPr i="1" lang="en-US"/>
              <a:t>X</a:t>
            </a:r>
            <a:r>
              <a:rPr baseline="-25000" i="1" lang="en-US"/>
              <a:t>j</a:t>
            </a:r>
            <a:r>
              <a:rPr lang="en-US"/>
              <a:t>.</a:t>
            </a:r>
            <a:endParaRPr/>
          </a:p>
          <a:p>
            <a:pPr indent="-342900" lvl="3" marL="1543050" rtl="0" algn="l">
              <a:lnSpc>
                <a:spcPct val="90000"/>
              </a:lnSpc>
              <a:spcBef>
                <a:spcPts val="370"/>
              </a:spcBef>
              <a:spcAft>
                <a:spcPts val="0"/>
              </a:spcAft>
              <a:buClr>
                <a:schemeClr val="dk1"/>
              </a:buClr>
              <a:buSzPct val="100000"/>
              <a:buFont typeface="Arial"/>
              <a:buAutoNum type="arabicPeriod"/>
            </a:pPr>
            <a:r>
              <a:rPr lang="en-US"/>
              <a:t>write a log record </a:t>
            </a:r>
            <a:r>
              <a:rPr i="1" lang="en-US"/>
              <a:t>&lt;T</a:t>
            </a:r>
            <a:r>
              <a:rPr baseline="-25000" i="1" lang="en-US"/>
              <a:t>i</a:t>
            </a:r>
            <a:r>
              <a:rPr i="1" lang="en-US"/>
              <a:t> , X</a:t>
            </a:r>
            <a:r>
              <a:rPr baseline="-25000" i="1" lang="en-US"/>
              <a:t>j</a:t>
            </a:r>
            <a:r>
              <a:rPr i="1" lang="en-US"/>
              <a:t>,  V</a:t>
            </a:r>
            <a:r>
              <a:rPr baseline="-25000" i="1" lang="en-US"/>
              <a:t>1</a:t>
            </a:r>
            <a:r>
              <a:rPr i="1" lang="en-US"/>
              <a:t>&gt;</a:t>
            </a:r>
            <a:endParaRPr/>
          </a:p>
          <a:p>
            <a:pPr indent="-342900" lvl="2" marL="1200150" rtl="0" algn="l">
              <a:lnSpc>
                <a:spcPct val="90000"/>
              </a:lnSpc>
              <a:spcBef>
                <a:spcPts val="444"/>
              </a:spcBef>
              <a:spcAft>
                <a:spcPts val="0"/>
              </a:spcAft>
              <a:buClr>
                <a:schemeClr val="dk1"/>
              </a:buClr>
              <a:buSzPct val="100000"/>
              <a:buFont typeface="Arial"/>
              <a:buAutoNum type="arabicPeriod"/>
            </a:pPr>
            <a:r>
              <a:rPr lang="en-US"/>
              <a:t>Whenever a log record </a:t>
            </a:r>
            <a:r>
              <a:rPr i="1" lang="en-US"/>
              <a:t>&lt;T</a:t>
            </a:r>
            <a:r>
              <a:rPr baseline="-25000" i="1" lang="en-US"/>
              <a:t>i</a:t>
            </a:r>
            <a:r>
              <a:rPr i="1" lang="en-US"/>
              <a:t> </a:t>
            </a:r>
            <a:r>
              <a:rPr b="1" lang="en-US"/>
              <a:t>start</a:t>
            </a:r>
            <a:r>
              <a:rPr i="1" lang="en-US"/>
              <a:t>&gt; </a:t>
            </a:r>
            <a:r>
              <a:rPr lang="en-US"/>
              <a:t>is found where </a:t>
            </a:r>
            <a:r>
              <a:rPr i="1" lang="en-US"/>
              <a:t>T</a:t>
            </a:r>
            <a:r>
              <a:rPr baseline="-25000" i="1" lang="en-US"/>
              <a:t>i</a:t>
            </a:r>
            <a:r>
              <a:rPr i="1" lang="en-US"/>
              <a:t> </a:t>
            </a:r>
            <a:r>
              <a:rPr lang="en-US"/>
              <a:t>is in undo-list, </a:t>
            </a:r>
            <a:endParaRPr/>
          </a:p>
          <a:p>
            <a:pPr indent="-342900" lvl="3" marL="1543050" rtl="0" algn="l">
              <a:lnSpc>
                <a:spcPct val="90000"/>
              </a:lnSpc>
              <a:spcBef>
                <a:spcPts val="370"/>
              </a:spcBef>
              <a:spcAft>
                <a:spcPts val="0"/>
              </a:spcAft>
              <a:buClr>
                <a:schemeClr val="dk1"/>
              </a:buClr>
              <a:buSzPct val="100000"/>
              <a:buFont typeface="Arial"/>
              <a:buAutoNum type="arabicPeriod"/>
            </a:pPr>
            <a:r>
              <a:rPr lang="en-US"/>
              <a:t>Write a log record </a:t>
            </a:r>
            <a:r>
              <a:rPr i="1" lang="en-US"/>
              <a:t>&lt;T</a:t>
            </a:r>
            <a:r>
              <a:rPr baseline="-25000" i="1" lang="en-US"/>
              <a:t>i </a:t>
            </a:r>
            <a:r>
              <a:rPr i="1" lang="en-US"/>
              <a:t> </a:t>
            </a:r>
            <a:r>
              <a:rPr b="1" lang="en-US"/>
              <a:t>abort</a:t>
            </a:r>
            <a:r>
              <a:rPr i="1" lang="en-US"/>
              <a:t>&gt; </a:t>
            </a:r>
            <a:endParaRPr/>
          </a:p>
          <a:p>
            <a:pPr indent="-342900" lvl="3" marL="1543050" rtl="0" algn="l">
              <a:lnSpc>
                <a:spcPct val="90000"/>
              </a:lnSpc>
              <a:spcBef>
                <a:spcPts val="370"/>
              </a:spcBef>
              <a:spcAft>
                <a:spcPts val="0"/>
              </a:spcAft>
              <a:buClr>
                <a:schemeClr val="dk1"/>
              </a:buClr>
              <a:buSzPct val="100000"/>
              <a:buFont typeface="Arial"/>
              <a:buAutoNum type="arabicPeriod"/>
            </a:pPr>
            <a:r>
              <a:rPr lang="en-US"/>
              <a:t>Remove </a:t>
            </a:r>
            <a:r>
              <a:rPr i="1" lang="en-US"/>
              <a:t>T</a:t>
            </a:r>
            <a:r>
              <a:rPr baseline="-25000" i="1" lang="en-US"/>
              <a:t>i  </a:t>
            </a:r>
            <a:r>
              <a:rPr lang="en-US"/>
              <a:t>from undo-list</a:t>
            </a:r>
            <a:endParaRPr/>
          </a:p>
          <a:p>
            <a:pPr indent="-342900" lvl="2" marL="1200150" rtl="0" algn="l">
              <a:lnSpc>
                <a:spcPct val="90000"/>
              </a:lnSpc>
              <a:spcBef>
                <a:spcPts val="444"/>
              </a:spcBef>
              <a:spcAft>
                <a:spcPts val="0"/>
              </a:spcAft>
              <a:buClr>
                <a:schemeClr val="dk1"/>
              </a:buClr>
              <a:buSzPct val="100000"/>
              <a:buFont typeface="Arial"/>
              <a:buAutoNum type="arabicPeriod"/>
            </a:pPr>
            <a:r>
              <a:rPr lang="en-US"/>
              <a:t>Stop when undo-list is empty</a:t>
            </a:r>
            <a:endParaRPr/>
          </a:p>
          <a:p>
            <a:pPr indent="-342900" lvl="3" marL="1543050" rtl="0" algn="l">
              <a:lnSpc>
                <a:spcPct val="90000"/>
              </a:lnSpc>
              <a:spcBef>
                <a:spcPts val="370"/>
              </a:spcBef>
              <a:spcAft>
                <a:spcPts val="0"/>
              </a:spcAft>
              <a:buClr>
                <a:schemeClr val="dk1"/>
              </a:buClr>
              <a:buSzPct val="100000"/>
              <a:buFont typeface="Arial"/>
              <a:buChar char="●"/>
            </a:pPr>
            <a:r>
              <a:rPr lang="en-US"/>
              <a:t>i.e. </a:t>
            </a:r>
            <a:r>
              <a:rPr i="1" lang="en-US"/>
              <a:t>&lt;T</a:t>
            </a:r>
            <a:r>
              <a:rPr baseline="-25000" i="1" lang="en-US"/>
              <a:t>i</a:t>
            </a:r>
            <a:r>
              <a:rPr i="1" lang="en-US"/>
              <a:t> </a:t>
            </a:r>
            <a:r>
              <a:rPr b="1" lang="en-US"/>
              <a:t>start</a:t>
            </a:r>
            <a:r>
              <a:rPr i="1" lang="en-US"/>
              <a:t>&gt; </a:t>
            </a:r>
            <a:r>
              <a:rPr lang="en-US"/>
              <a:t>has been found for every transaction in undo-list</a:t>
            </a:r>
            <a:endParaRPr/>
          </a:p>
          <a:p>
            <a:pPr indent="-342900" lvl="0" marL="342900" rtl="0" algn="l">
              <a:lnSpc>
                <a:spcPct val="90000"/>
              </a:lnSpc>
              <a:spcBef>
                <a:spcPts val="592"/>
              </a:spcBef>
              <a:spcAft>
                <a:spcPts val="0"/>
              </a:spcAft>
              <a:buClr>
                <a:schemeClr val="dk1"/>
              </a:buClr>
              <a:buSzPct val="100000"/>
              <a:buFont typeface="Arial"/>
              <a:buChar char="●"/>
            </a:pPr>
            <a:r>
              <a:rPr lang="en-US"/>
              <a:t>After undo phase completes, normal transaction processing can commence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Recovery</a:t>
            </a:r>
            <a:endParaRPr/>
          </a:p>
        </p:txBody>
      </p:sp>
      <p:sp>
        <p:nvSpPr>
          <p:cNvPr id="797" name="Google Shape;797;p88"/>
          <p:cNvSpPr txBox="1"/>
          <p:nvPr>
            <p:ph idx="4294967295" type="body"/>
          </p:nvPr>
        </p:nvSpPr>
        <p:spPr>
          <a:xfrm>
            <a:off x="433388" y="5986463"/>
            <a:ext cx="7661275" cy="560387"/>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a:p>
        </p:txBody>
      </p:sp>
      <p:pic>
        <p:nvPicPr>
          <p:cNvPr id="798" name="Google Shape;798;p88"/>
          <p:cNvPicPr preferRelativeResize="0"/>
          <p:nvPr/>
        </p:nvPicPr>
        <p:blipFill rotWithShape="1">
          <a:blip r:embed="rId3">
            <a:alphaModFix/>
          </a:blip>
          <a:srcRect b="0" l="0" r="0" t="0"/>
          <a:stretch/>
        </p:blipFill>
        <p:spPr>
          <a:xfrm>
            <a:off x="238125" y="1149350"/>
            <a:ext cx="8750300" cy="445928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 Record Buffering</a:t>
            </a:r>
            <a:endParaRPr/>
          </a:p>
        </p:txBody>
      </p:sp>
      <p:sp>
        <p:nvSpPr>
          <p:cNvPr id="806" name="Google Shape;806;p89"/>
          <p:cNvSpPr txBox="1"/>
          <p:nvPr>
            <p:ph idx="4294967295" type="body"/>
          </p:nvPr>
        </p:nvSpPr>
        <p:spPr>
          <a:xfrm>
            <a:off x="842963" y="1106488"/>
            <a:ext cx="8039100" cy="52197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000099"/>
              </a:buClr>
              <a:buSzPct val="100000"/>
              <a:buChar char="•"/>
            </a:pPr>
            <a:r>
              <a:rPr b="1" lang="en-US">
                <a:solidFill>
                  <a:srgbClr val="000099"/>
                </a:solidFill>
              </a:rPr>
              <a:t>Log record buffering</a:t>
            </a:r>
            <a:r>
              <a:rPr lang="en-US"/>
              <a:t>: log records are buffered in main memory, instead of of being output directly to stable storage.</a:t>
            </a:r>
            <a:endParaRPr/>
          </a:p>
          <a:p>
            <a:pPr indent="-285750" lvl="1" marL="742950" rtl="0" algn="l">
              <a:spcBef>
                <a:spcPts val="518"/>
              </a:spcBef>
              <a:spcAft>
                <a:spcPts val="0"/>
              </a:spcAft>
              <a:buClr>
                <a:schemeClr val="dk1"/>
              </a:buClr>
              <a:buSzPct val="100000"/>
              <a:buChar char="–"/>
            </a:pPr>
            <a:r>
              <a:rPr lang="en-US"/>
              <a:t>Log records are output to stable storage when a block of log records in the buffer is full, or a </a:t>
            </a:r>
            <a:r>
              <a:rPr b="1" lang="en-US">
                <a:solidFill>
                  <a:srgbClr val="000099"/>
                </a:solidFill>
              </a:rPr>
              <a:t>log force</a:t>
            </a:r>
            <a:r>
              <a:rPr lang="en-US"/>
              <a:t> operation is executed.</a:t>
            </a:r>
            <a:endParaRPr/>
          </a:p>
          <a:p>
            <a:pPr indent="-342900" lvl="0" marL="342900" rtl="0" algn="l">
              <a:spcBef>
                <a:spcPts val="592"/>
              </a:spcBef>
              <a:spcAft>
                <a:spcPts val="0"/>
              </a:spcAft>
              <a:buClr>
                <a:schemeClr val="dk1"/>
              </a:buClr>
              <a:buSzPct val="100000"/>
              <a:buChar char="•"/>
            </a:pPr>
            <a:r>
              <a:rPr lang="en-US"/>
              <a:t>Log force is performed to commit a transaction by forcing all its log records (including the commit record) to stable storage.</a:t>
            </a:r>
            <a:endParaRPr/>
          </a:p>
          <a:p>
            <a:pPr indent="-342900" lvl="0" marL="342900" rtl="0" algn="l">
              <a:spcBef>
                <a:spcPts val="592"/>
              </a:spcBef>
              <a:spcAft>
                <a:spcPts val="0"/>
              </a:spcAft>
              <a:buClr>
                <a:schemeClr val="dk1"/>
              </a:buClr>
              <a:buSzPct val="100000"/>
              <a:buChar char="•"/>
            </a:pPr>
            <a:r>
              <a:rPr lang="en-US"/>
              <a:t>Several log records can thus be output using a single output operation, reducing the I/O cost.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Concurrent Executions</a:t>
            </a:r>
            <a:endParaRPr/>
          </a:p>
        </p:txBody>
      </p:sp>
      <p:sp>
        <p:nvSpPr>
          <p:cNvPr id="156" name="Google Shape;156;p9"/>
          <p:cNvSpPr txBox="1"/>
          <p:nvPr>
            <p:ph idx="1" type="body"/>
          </p:nvPr>
        </p:nvSpPr>
        <p:spPr>
          <a:xfrm>
            <a:off x="914400" y="1001713"/>
            <a:ext cx="6910388" cy="509905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Multiple transactions are allowed to run concurrently in the system.  Advantages are:</a:t>
            </a:r>
            <a:endParaRPr/>
          </a:p>
          <a:p>
            <a:pPr indent="-285750" lvl="1" marL="742950" rtl="0" algn="l">
              <a:spcBef>
                <a:spcPts val="434"/>
              </a:spcBef>
              <a:spcAft>
                <a:spcPts val="0"/>
              </a:spcAft>
              <a:buClr>
                <a:schemeClr val="dk1"/>
              </a:buClr>
              <a:buSzPct val="100000"/>
              <a:buChar char="–"/>
            </a:pPr>
            <a:r>
              <a:rPr b="1" lang="en-US"/>
              <a:t>Increased processor and disk utilization</a:t>
            </a:r>
            <a:r>
              <a:rPr lang="en-US"/>
              <a:t>, leading to better transaction </a:t>
            </a:r>
            <a:r>
              <a:rPr i="1" lang="en-US"/>
              <a:t>throughput</a:t>
            </a:r>
            <a:endParaRPr/>
          </a:p>
          <a:p>
            <a:pPr indent="-228600" lvl="2" marL="1143000" rtl="0" algn="l">
              <a:spcBef>
                <a:spcPts val="372"/>
              </a:spcBef>
              <a:spcAft>
                <a:spcPts val="0"/>
              </a:spcAft>
              <a:buClr>
                <a:schemeClr val="dk1"/>
              </a:buClr>
              <a:buSzPct val="100000"/>
              <a:buChar char="•"/>
            </a:pPr>
            <a:r>
              <a:rPr lang="en-US"/>
              <a:t>E.g. one transaction can be using the CPU while another is reading from or writing to the disk</a:t>
            </a:r>
            <a:endParaRPr/>
          </a:p>
          <a:p>
            <a:pPr indent="-285750" lvl="1" marL="742950" rtl="0" algn="l">
              <a:spcBef>
                <a:spcPts val="434"/>
              </a:spcBef>
              <a:spcAft>
                <a:spcPts val="0"/>
              </a:spcAft>
              <a:buClr>
                <a:schemeClr val="dk1"/>
              </a:buClr>
              <a:buSzPct val="100000"/>
              <a:buChar char="–"/>
            </a:pPr>
            <a:r>
              <a:rPr b="1" lang="en-US"/>
              <a:t>Reduced average response time</a:t>
            </a:r>
            <a:r>
              <a:rPr lang="en-US"/>
              <a:t> for transactions: short transactions need not wait behind long ones.</a:t>
            </a:r>
            <a:endParaRPr/>
          </a:p>
          <a:p>
            <a:pPr indent="-342900" lvl="0" marL="342900" rtl="0" algn="l">
              <a:spcBef>
                <a:spcPts val="496"/>
              </a:spcBef>
              <a:spcAft>
                <a:spcPts val="0"/>
              </a:spcAft>
              <a:buClr>
                <a:srgbClr val="000099"/>
              </a:buClr>
              <a:buSzPct val="100000"/>
              <a:buChar char="•"/>
            </a:pPr>
            <a:r>
              <a:rPr b="1" lang="en-US">
                <a:solidFill>
                  <a:srgbClr val="000099"/>
                </a:solidFill>
              </a:rPr>
              <a:t>Concurrency control schemes</a:t>
            </a:r>
            <a:r>
              <a:rPr i="1" lang="en-US"/>
              <a:t> </a:t>
            </a:r>
            <a:r>
              <a:rPr lang="en-US"/>
              <a:t>– mechanisms  to achieve isolation</a:t>
            </a:r>
            <a:endParaRPr/>
          </a:p>
          <a:p>
            <a:pPr indent="-285750" lvl="1" marL="742950" rtl="0" algn="l">
              <a:spcBef>
                <a:spcPts val="434"/>
              </a:spcBef>
              <a:spcAft>
                <a:spcPts val="0"/>
              </a:spcAft>
              <a:buClr>
                <a:schemeClr val="dk1"/>
              </a:buClr>
              <a:buSzPct val="100000"/>
              <a:buChar char="–"/>
            </a:pPr>
            <a:r>
              <a:rPr lang="en-US"/>
              <a:t>That is, to control the interaction among the concurrent transactions in order to prevent them from destroying the consistency of the database</a:t>
            </a:r>
            <a:endParaRPr/>
          </a:p>
          <a:p>
            <a:pPr indent="-228600" lvl="2" marL="1143000" rtl="0" algn="l">
              <a:spcBef>
                <a:spcPts val="372"/>
              </a:spcBef>
              <a:spcAft>
                <a:spcPts val="0"/>
              </a:spcAft>
              <a:buClr>
                <a:schemeClr val="dk1"/>
              </a:buClr>
              <a:buSzPct val="100000"/>
              <a:buChar char="•"/>
            </a:pPr>
            <a:r>
              <a:rPr lang="en-US"/>
              <a:t>Will study in Chapter 15, after studying notion of correctness of concurrent executions.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 Record Buffering (Cont.)</a:t>
            </a:r>
            <a:endParaRPr/>
          </a:p>
        </p:txBody>
      </p:sp>
      <p:sp>
        <p:nvSpPr>
          <p:cNvPr id="814" name="Google Shape;814;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rules below must be followed if log records are buffered:</a:t>
            </a:r>
            <a:endParaRPr/>
          </a:p>
          <a:p>
            <a:pPr indent="-285750" lvl="1" marL="742950" rtl="0" algn="l">
              <a:spcBef>
                <a:spcPts val="518"/>
              </a:spcBef>
              <a:spcAft>
                <a:spcPts val="0"/>
              </a:spcAft>
              <a:buClr>
                <a:schemeClr val="dk1"/>
              </a:buClr>
              <a:buSzPct val="100000"/>
              <a:buChar char="–"/>
            </a:pPr>
            <a:r>
              <a:rPr lang="en-US"/>
              <a:t>Log records are output to stable storage in the order in which they are created. </a:t>
            </a:r>
            <a:endParaRPr/>
          </a:p>
          <a:p>
            <a:pPr indent="-285750" lvl="1" marL="742950" rtl="0" algn="l">
              <a:spcBef>
                <a:spcPts val="518"/>
              </a:spcBef>
              <a:spcAft>
                <a:spcPts val="0"/>
              </a:spcAft>
              <a:buClr>
                <a:schemeClr val="dk1"/>
              </a:buClr>
              <a:buSzPct val="100000"/>
              <a:buChar char="–"/>
            </a:pPr>
            <a:r>
              <a:rPr lang="en-US"/>
              <a:t>Transaction </a:t>
            </a:r>
            <a:r>
              <a:rPr i="1" lang="en-US"/>
              <a:t>T</a:t>
            </a:r>
            <a:r>
              <a:rPr baseline="-25000" i="1" lang="en-US"/>
              <a:t>i</a:t>
            </a:r>
            <a:r>
              <a:rPr lang="en-US"/>
              <a:t> enters the commit state only when the log record </a:t>
            </a:r>
            <a:br>
              <a:rPr lang="en-US"/>
            </a:br>
            <a:r>
              <a:rPr lang="en-US"/>
              <a:t>&lt;</a:t>
            </a:r>
            <a:r>
              <a:rPr i="1" lang="en-US"/>
              <a:t>T</a:t>
            </a:r>
            <a:r>
              <a:rPr baseline="-25000" i="1" lang="en-US"/>
              <a:t>i</a:t>
            </a:r>
            <a:r>
              <a:rPr i="1" lang="en-US"/>
              <a:t> </a:t>
            </a:r>
            <a:r>
              <a:rPr b="1" lang="en-US"/>
              <a:t>commit</a:t>
            </a:r>
            <a:r>
              <a:rPr lang="en-US"/>
              <a:t>&gt; has been output to stable storage.</a:t>
            </a:r>
            <a:endParaRPr/>
          </a:p>
          <a:p>
            <a:pPr indent="-285750" lvl="1" marL="742950" rtl="0" algn="l">
              <a:spcBef>
                <a:spcPts val="518"/>
              </a:spcBef>
              <a:spcAft>
                <a:spcPts val="0"/>
              </a:spcAft>
              <a:buClr>
                <a:schemeClr val="dk1"/>
              </a:buClr>
              <a:buSzPct val="100000"/>
              <a:buChar char="–"/>
            </a:pPr>
            <a:r>
              <a:rPr lang="en-US"/>
              <a:t>Before a block of data in main memory is output to the database, all log records pertaining to data in that block must have been output to stable storage. </a:t>
            </a:r>
            <a:endParaRPr/>
          </a:p>
          <a:p>
            <a:pPr indent="-228600" lvl="2" marL="1143000" rtl="0" algn="l">
              <a:spcBef>
                <a:spcPts val="444"/>
              </a:spcBef>
              <a:spcAft>
                <a:spcPts val="0"/>
              </a:spcAft>
              <a:buClr>
                <a:schemeClr val="dk1"/>
              </a:buClr>
              <a:buSzPct val="100000"/>
              <a:buChar char="•"/>
            </a:pPr>
            <a:r>
              <a:rPr lang="en-US"/>
              <a:t>This rule is called the </a:t>
            </a:r>
            <a:r>
              <a:rPr b="1" lang="en-US">
                <a:solidFill>
                  <a:srgbClr val="000099"/>
                </a:solidFill>
              </a:rPr>
              <a:t>write-ahead logging</a:t>
            </a:r>
            <a:r>
              <a:rPr lang="en-US"/>
              <a:t> or </a:t>
            </a:r>
            <a:r>
              <a:rPr b="1" lang="en-US">
                <a:solidFill>
                  <a:srgbClr val="000099"/>
                </a:solidFill>
              </a:rPr>
              <a:t>WAL</a:t>
            </a:r>
            <a:r>
              <a:rPr b="1" lang="en-US"/>
              <a:t> </a:t>
            </a:r>
            <a:r>
              <a:rPr lang="en-US"/>
              <a:t>rule</a:t>
            </a:r>
            <a:endParaRPr/>
          </a:p>
          <a:p>
            <a:pPr indent="-228600" lvl="3" marL="1600200" rtl="0" algn="l">
              <a:spcBef>
                <a:spcPts val="370"/>
              </a:spcBef>
              <a:spcAft>
                <a:spcPts val="0"/>
              </a:spcAft>
              <a:buClr>
                <a:schemeClr val="dk1"/>
              </a:buClr>
              <a:buSzPct val="100000"/>
              <a:buChar char="–"/>
            </a:pPr>
            <a:r>
              <a:rPr lang="en-US"/>
              <a:t>Strictly speaking WAL only requires undo information to be output</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2021-02-12T09:41:19Z</dcterms:created>
  <dc:creator>staff</dc:creator>
</cp:coreProperties>
</file>