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0" r:id="rId6"/>
    <p:sldMasterId id="2147483658" r:id="rId7"/>
    <p:sldMasterId id="2147483660" r:id="rId8"/>
    <p:sldMasterId id="2147483662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7" r:id="rId72"/>
    <p:sldId id="318" r:id="rId73"/>
    <p:sldId id="319" r:id="rId74"/>
    <p:sldId id="320" r:id="rId75"/>
    <p:sldId id="321" r:id="rId76"/>
    <p:sldId id="322" r:id="rId77"/>
    <p:sldId id="323" r:id="rId78"/>
    <p:sldId id="324" r:id="rId79"/>
    <p:sldId id="325" r:id="rId80"/>
    <p:sldId id="326" r:id="rId81"/>
    <p:sldId id="327" r:id="rId82"/>
    <p:sldId id="328" r:id="rId83"/>
    <p:sldId id="329" r:id="rId84"/>
    <p:sldId id="330" r:id="rId85"/>
    <p:sldId id="331" r:id="rId86"/>
    <p:sldId id="332" r:id="rId87"/>
    <p:sldId id="333" r:id="rId88"/>
    <p:sldId id="334" r:id="rId89"/>
    <p:sldId id="335" r:id="rId90"/>
    <p:sldId id="336" r:id="rId91"/>
    <p:sldId id="337" r:id="rId92"/>
    <p:sldId id="338" r:id="rId93"/>
    <p:sldId id="339" r:id="rId94"/>
    <p:sldId id="340" r:id="rId95"/>
    <p:sldId id="341" r:id="rId96"/>
    <p:sldId id="342" r:id="rId97"/>
    <p:sldId id="343" r:id="rId98"/>
    <p:sldId id="344" r:id="rId99"/>
    <p:sldId id="345" r:id="rId100"/>
    <p:sldId id="346" r:id="rId101"/>
    <p:sldId id="347" r:id="rId102"/>
    <p:sldId id="348" r:id="rId103"/>
    <p:sldId id="349" r:id="rId104"/>
    <p:sldId id="350" r:id="rId105"/>
    <p:sldId id="351" r:id="rId106"/>
    <p:sldId id="352" r:id="rId10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08" roundtripDataSignature="AMtx7mi61GULQ84oHr5k+HvyIulagy3F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85EEAC-F532-4F3A-B201-BA253DAAFBFD}">
  <a:tblStyle styleId="{C485EEAC-F532-4F3A-B201-BA253DAAFBF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07" Type="http://schemas.openxmlformats.org/officeDocument/2006/relationships/slide" Target="slides/slide97.xml"/><Relationship Id="rId106" Type="http://schemas.openxmlformats.org/officeDocument/2006/relationships/slide" Target="slides/slide96.xml"/><Relationship Id="rId105" Type="http://schemas.openxmlformats.org/officeDocument/2006/relationships/slide" Target="slides/slide95.xml"/><Relationship Id="rId104" Type="http://schemas.openxmlformats.org/officeDocument/2006/relationships/slide" Target="slides/slide94.xml"/><Relationship Id="rId108" Type="http://customschemas.google.com/relationships/presentationmetadata" Target="metadata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slide" Target="slides/slide39.xml"/><Relationship Id="rId103" Type="http://schemas.openxmlformats.org/officeDocument/2006/relationships/slide" Target="slides/slide93.xml"/><Relationship Id="rId102" Type="http://schemas.openxmlformats.org/officeDocument/2006/relationships/slide" Target="slides/slide92.xml"/><Relationship Id="rId101" Type="http://schemas.openxmlformats.org/officeDocument/2006/relationships/slide" Target="slides/slide91.xml"/><Relationship Id="rId100" Type="http://schemas.openxmlformats.org/officeDocument/2006/relationships/slide" Target="slides/slide90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95" Type="http://schemas.openxmlformats.org/officeDocument/2006/relationships/slide" Target="slides/slide85.xml"/><Relationship Id="rId94" Type="http://schemas.openxmlformats.org/officeDocument/2006/relationships/slide" Target="slides/slide84.xml"/><Relationship Id="rId97" Type="http://schemas.openxmlformats.org/officeDocument/2006/relationships/slide" Target="slides/slide87.xml"/><Relationship Id="rId96" Type="http://schemas.openxmlformats.org/officeDocument/2006/relationships/slide" Target="slides/slide86.xml"/><Relationship Id="rId11" Type="http://schemas.openxmlformats.org/officeDocument/2006/relationships/slide" Target="slides/slide1.xml"/><Relationship Id="rId99" Type="http://schemas.openxmlformats.org/officeDocument/2006/relationships/slide" Target="slides/slide89.xml"/><Relationship Id="rId10" Type="http://schemas.openxmlformats.org/officeDocument/2006/relationships/notesMaster" Target="notesMasters/notesMaster1.xml"/><Relationship Id="rId98" Type="http://schemas.openxmlformats.org/officeDocument/2006/relationships/slide" Target="slides/slide88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91" Type="http://schemas.openxmlformats.org/officeDocument/2006/relationships/slide" Target="slides/slide81.xml"/><Relationship Id="rId90" Type="http://schemas.openxmlformats.org/officeDocument/2006/relationships/slide" Target="slides/slide80.xml"/><Relationship Id="rId93" Type="http://schemas.openxmlformats.org/officeDocument/2006/relationships/slide" Target="slides/slide83.xml"/><Relationship Id="rId92" Type="http://schemas.openxmlformats.org/officeDocument/2006/relationships/slide" Target="slides/slide8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84" Type="http://schemas.openxmlformats.org/officeDocument/2006/relationships/slide" Target="slides/slide74.xml"/><Relationship Id="rId83" Type="http://schemas.openxmlformats.org/officeDocument/2006/relationships/slide" Target="slides/slide73.xml"/><Relationship Id="rId86" Type="http://schemas.openxmlformats.org/officeDocument/2006/relationships/slide" Target="slides/slide76.xml"/><Relationship Id="rId85" Type="http://schemas.openxmlformats.org/officeDocument/2006/relationships/slide" Target="slides/slide75.xml"/><Relationship Id="rId88" Type="http://schemas.openxmlformats.org/officeDocument/2006/relationships/slide" Target="slides/slide78.xml"/><Relationship Id="rId87" Type="http://schemas.openxmlformats.org/officeDocument/2006/relationships/slide" Target="slides/slide77.xml"/><Relationship Id="rId89" Type="http://schemas.openxmlformats.org/officeDocument/2006/relationships/slide" Target="slides/slide79.xml"/><Relationship Id="rId80" Type="http://schemas.openxmlformats.org/officeDocument/2006/relationships/slide" Target="slides/slide70.xml"/><Relationship Id="rId82" Type="http://schemas.openxmlformats.org/officeDocument/2006/relationships/slide" Target="slides/slide72.xml"/><Relationship Id="rId81" Type="http://schemas.openxmlformats.org/officeDocument/2006/relationships/slide" Target="slides/slide71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73" Type="http://schemas.openxmlformats.org/officeDocument/2006/relationships/slide" Target="slides/slide63.xml"/><Relationship Id="rId72" Type="http://schemas.openxmlformats.org/officeDocument/2006/relationships/slide" Target="slides/slide62.xml"/><Relationship Id="rId75" Type="http://schemas.openxmlformats.org/officeDocument/2006/relationships/slide" Target="slides/slide65.xml"/><Relationship Id="rId74" Type="http://schemas.openxmlformats.org/officeDocument/2006/relationships/slide" Target="slides/slide64.xml"/><Relationship Id="rId77" Type="http://schemas.openxmlformats.org/officeDocument/2006/relationships/slide" Target="slides/slide67.xml"/><Relationship Id="rId76" Type="http://schemas.openxmlformats.org/officeDocument/2006/relationships/slide" Target="slides/slide66.xml"/><Relationship Id="rId79" Type="http://schemas.openxmlformats.org/officeDocument/2006/relationships/slide" Target="slides/slide69.xml"/><Relationship Id="rId78" Type="http://schemas.openxmlformats.org/officeDocument/2006/relationships/slide" Target="slides/slide68.xml"/><Relationship Id="rId71" Type="http://schemas.openxmlformats.org/officeDocument/2006/relationships/slide" Target="slides/slide61.xml"/><Relationship Id="rId70" Type="http://schemas.openxmlformats.org/officeDocument/2006/relationships/slide" Target="slides/slide60.xml"/><Relationship Id="rId62" Type="http://schemas.openxmlformats.org/officeDocument/2006/relationships/slide" Target="slides/slide52.xml"/><Relationship Id="rId61" Type="http://schemas.openxmlformats.org/officeDocument/2006/relationships/slide" Target="slides/slide51.xml"/><Relationship Id="rId64" Type="http://schemas.openxmlformats.org/officeDocument/2006/relationships/slide" Target="slides/slide54.xml"/><Relationship Id="rId63" Type="http://schemas.openxmlformats.org/officeDocument/2006/relationships/slide" Target="slides/slide53.xml"/><Relationship Id="rId66" Type="http://schemas.openxmlformats.org/officeDocument/2006/relationships/slide" Target="slides/slide56.xml"/><Relationship Id="rId65" Type="http://schemas.openxmlformats.org/officeDocument/2006/relationships/slide" Target="slides/slide55.xml"/><Relationship Id="rId68" Type="http://schemas.openxmlformats.org/officeDocument/2006/relationships/slide" Target="slides/slide58.xml"/><Relationship Id="rId67" Type="http://schemas.openxmlformats.org/officeDocument/2006/relationships/slide" Target="slides/slide57.xml"/><Relationship Id="rId60" Type="http://schemas.openxmlformats.org/officeDocument/2006/relationships/slide" Target="slides/slide50.xml"/><Relationship Id="rId69" Type="http://schemas.openxmlformats.org/officeDocument/2006/relationships/slide" Target="slides/slide59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55" Type="http://schemas.openxmlformats.org/officeDocument/2006/relationships/slide" Target="slides/slide45.xml"/><Relationship Id="rId54" Type="http://schemas.openxmlformats.org/officeDocument/2006/relationships/slide" Target="slides/slide44.xml"/><Relationship Id="rId57" Type="http://schemas.openxmlformats.org/officeDocument/2006/relationships/slide" Target="slides/slide47.xml"/><Relationship Id="rId56" Type="http://schemas.openxmlformats.org/officeDocument/2006/relationships/slide" Target="slides/slide46.xml"/><Relationship Id="rId59" Type="http://schemas.openxmlformats.org/officeDocument/2006/relationships/slide" Target="slides/slide49.xml"/><Relationship Id="rId58" Type="http://schemas.openxmlformats.org/officeDocument/2006/relationships/slide" Target="slides/slide4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lec00-outline</a:t>
            </a:r>
            <a:endParaRPr/>
          </a:p>
        </p:txBody>
      </p:sp>
      <p:sp>
        <p:nvSpPr>
          <p:cNvPr id="129" name="Google Shape;129;p1:notes"/>
          <p:cNvSpPr txBox="1"/>
          <p:nvPr/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30" name="Google Shape;130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1" name="Google Shape;13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lec01-lexicalanalyzer</a:t>
            </a:r>
            <a:endParaRPr/>
          </a:p>
        </p:txBody>
      </p:sp>
      <p:sp>
        <p:nvSpPr>
          <p:cNvPr id="430" name="Google Shape;430;p34:notes"/>
          <p:cNvSpPr txBox="1"/>
          <p:nvPr/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31" name="Google Shape;431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2" name="Google Shape;43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33" name="Google Shape;43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16" name="Google Shape;816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17" name="Google Shape;817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7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32" name="Google Shape;832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33" name="Google Shape;833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7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41" name="Google Shape;841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42" name="Google Shape;842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7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0" lang="en-US" sz="1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81" name="Google Shape;881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82" name="Google Shape;882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7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90" name="Google Shape;890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91" name="Google Shape;891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08" name="Google Shape;908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09" name="Google Shape;909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9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cap="none"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9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  <a:defRPr>
                <a:solidFill>
                  <a:srgbClr val="8B8B8D"/>
                </a:solidFill>
              </a:defRPr>
            </a:lvl2pPr>
            <a:lvl3pPr lvl="2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  <a:defRPr>
                <a:solidFill>
                  <a:srgbClr val="8B8B8D"/>
                </a:solidFill>
              </a:defRPr>
            </a:lvl3pPr>
            <a:lvl4pPr lvl="3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8B8B8D"/>
                </a:solidFill>
              </a:defRPr>
            </a:lvl4pPr>
            <a:lvl5pPr lvl="4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8B8B8D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22" name="Google Shape;22;p99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9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9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11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111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105" name="Google Shape;105;p111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06" name="Google Shape;106;p111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107" name="Google Shape;107;p111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11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1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3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13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132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123" name="Google Shape;123;p113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4" name="Google Shape;124;p113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13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13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1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1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1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2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102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102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2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2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3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3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3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4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4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4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5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5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05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5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5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6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6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6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6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7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7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</p:sp>
      <p:sp>
        <p:nvSpPr>
          <p:cNvPr id="71" name="Google Shape;71;p107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07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7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7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9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9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09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9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9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2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8"/>
          <p:cNvSpPr txBox="1"/>
          <p:nvPr/>
        </p:nvSpPr>
        <p:spPr>
          <a:xfrm>
            <a:off x="0" y="220662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98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9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34200" y="685800"/>
            <a:ext cx="1633537" cy="9318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98"/>
          <p:cNvCxnSpPr/>
          <p:nvPr/>
        </p:nvCxnSpPr>
        <p:spPr>
          <a:xfrm>
            <a:off x="685800" y="3398837"/>
            <a:ext cx="7848600" cy="158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" name="Google Shape;14;p9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5" name="Google Shape;15;p9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5814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6576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810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810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98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98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98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0"/>
          <p:cNvSpPr txBox="1"/>
          <p:nvPr/>
        </p:nvSpPr>
        <p:spPr>
          <a:xfrm>
            <a:off x="0" y="220662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0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8" name="Google Shape;28;p10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5814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6576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810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810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00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0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0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00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pic>
        <p:nvPicPr>
          <p:cNvPr id="33" name="Google Shape;33;p10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34200" y="685800"/>
            <a:ext cx="1633537" cy="9318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8"/>
          <p:cNvSpPr txBox="1"/>
          <p:nvPr/>
        </p:nvSpPr>
        <p:spPr>
          <a:xfrm>
            <a:off x="0" y="220662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08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0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34200" y="685800"/>
            <a:ext cx="1633537" cy="9318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08"/>
          <p:cNvCxnSpPr/>
          <p:nvPr/>
        </p:nvCxnSpPr>
        <p:spPr>
          <a:xfrm>
            <a:off x="731837" y="4598987"/>
            <a:ext cx="7848600" cy="1587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0" name="Google Shape;80;p10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1" name="Google Shape;81;p10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5814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6576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810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810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08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08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08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0"/>
          <p:cNvSpPr txBox="1"/>
          <p:nvPr/>
        </p:nvSpPr>
        <p:spPr>
          <a:xfrm>
            <a:off x="0" y="220662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0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34200" y="685800"/>
            <a:ext cx="1633537" cy="9318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10"/>
          <p:cNvCxnSpPr/>
          <p:nvPr/>
        </p:nvCxnSpPr>
        <p:spPr>
          <a:xfrm rot="5400000">
            <a:off x="2218531" y="4045743"/>
            <a:ext cx="4708525" cy="158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6" name="Google Shape;96;p11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97" name="Google Shape;97;p11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5814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6576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810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810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10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10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10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2"/>
          <p:cNvSpPr txBox="1"/>
          <p:nvPr/>
        </p:nvSpPr>
        <p:spPr>
          <a:xfrm>
            <a:off x="0" y="220662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12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34200" y="685800"/>
            <a:ext cx="1633537" cy="9318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12"/>
          <p:cNvCxnSpPr/>
          <p:nvPr/>
        </p:nvCxnSpPr>
        <p:spPr>
          <a:xfrm rot="5400000">
            <a:off x="-13493" y="3580606"/>
            <a:ext cx="5578475" cy="158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5" name="Google Shape;115;p11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16" name="Google Shape;116;p11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5814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6576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810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810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12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12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12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jpg"/><Relationship Id="rId4" Type="http://schemas.openxmlformats.org/officeDocument/2006/relationships/image" Target="../media/image2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3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3.png"/><Relationship Id="rId4" Type="http://schemas.openxmlformats.org/officeDocument/2006/relationships/image" Target="../media/image38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4.png"/><Relationship Id="rId4" Type="http://schemas.openxmlformats.org/officeDocument/2006/relationships/image" Target="../media/image36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9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2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7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7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0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5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4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40.png"/><Relationship Id="rId4" Type="http://schemas.openxmlformats.org/officeDocument/2006/relationships/image" Target="../media/image28.png"/><Relationship Id="rId5" Type="http://schemas.openxmlformats.org/officeDocument/2006/relationships/image" Target="../media/image42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31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738187" y="1295400"/>
            <a:ext cx="773747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b="0" i="0" lang="en-US" sz="400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Compiler Design</a:t>
            </a:r>
            <a:endParaRPr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1406525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b="1" i="0" lang="en-US" sz="2200" u="none">
                <a:solidFill>
                  <a:srgbClr val="57576E"/>
                </a:solidFill>
                <a:latin typeface="Cambria"/>
                <a:ea typeface="Cambria"/>
                <a:cs typeface="Cambria"/>
                <a:sym typeface="Cambria"/>
              </a:rPr>
              <a:t>Textbook: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15"/>
              <a:buNone/>
            </a:pPr>
            <a:r>
              <a:rPr b="0" i="0" lang="en-US" sz="1900" u="none">
                <a:solidFill>
                  <a:srgbClr val="57576E"/>
                </a:solidFill>
                <a:latin typeface="Cambria"/>
                <a:ea typeface="Cambria"/>
                <a:cs typeface="Cambria"/>
                <a:sym typeface="Cambria"/>
              </a:rPr>
              <a:t>	Alfred V. Aho, Ravi Sethi, and Jeffrey D. Ullman,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15"/>
              <a:buNone/>
            </a:pPr>
            <a:r>
              <a:rPr b="0" i="0" lang="en-US" sz="1900" u="none">
                <a:solidFill>
                  <a:srgbClr val="57576E"/>
                </a:solidFill>
                <a:latin typeface="Cambria"/>
                <a:ea typeface="Cambria"/>
                <a:cs typeface="Cambria"/>
                <a:sym typeface="Cambria"/>
              </a:rPr>
              <a:t>	“</a:t>
            </a:r>
            <a:r>
              <a:rPr b="0" i="1" lang="en-US" sz="1900" u="none">
                <a:solidFill>
                  <a:srgbClr val="57576E"/>
                </a:solidFill>
                <a:latin typeface="Cambria"/>
                <a:ea typeface="Cambria"/>
                <a:cs typeface="Cambria"/>
                <a:sym typeface="Cambria"/>
              </a:rPr>
              <a:t>Compilers: Principles, Techniques, and Tools</a:t>
            </a:r>
            <a:r>
              <a:rPr b="0" i="0" lang="en-US" sz="1900" u="none">
                <a:solidFill>
                  <a:srgbClr val="57576E"/>
                </a:solidFill>
                <a:latin typeface="Cambria"/>
                <a:ea typeface="Cambria"/>
                <a:cs typeface="Cambria"/>
                <a:sym typeface="Cambria"/>
              </a:rPr>
              <a:t>”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15"/>
              <a:buNone/>
            </a:pPr>
            <a:r>
              <a:rPr b="0" i="0" lang="en-US" sz="1900" u="none">
                <a:solidFill>
                  <a:srgbClr val="57576E"/>
                </a:solidFill>
                <a:latin typeface="Cambria"/>
                <a:ea typeface="Cambria"/>
                <a:cs typeface="Cambria"/>
                <a:sym typeface="Cambria"/>
              </a:rPr>
              <a:t>	Addison-Wesley, 1986.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Lexical Analyzer</a:t>
            </a:r>
            <a:endParaRPr/>
          </a:p>
        </p:txBody>
      </p:sp>
      <p:sp>
        <p:nvSpPr>
          <p:cNvPr id="240" name="Google Shape;240;p1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Lexical Analyzer</a:t>
            </a: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reads the source program character by character and returns the </a:t>
            </a:r>
            <a:r>
              <a:rPr b="0" i="1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tokens</a:t>
            </a: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of the source program.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b="0" i="1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token</a:t>
            </a: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describes a pattern of characters having same meaning in the source program. (such as identifiers, operators, keywords, numbers, delimeters and so on)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Ex:      newval := oldval + 12         =&gt;   tokens:  	newval  	identifier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				:= 	assignment operator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				oldval	identifier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				+	add operator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				12	a number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				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Puts information about identifiers into the symbol table.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Regular expressions are used to describe tokens (lexical constructs).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(Deterministic) Finite State Automaton can be used in the implementation of a lexical analyzer.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06998" lvl="0" marL="1825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1" name="Google Shape;241;p10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Jeya R</a:t>
            </a:r>
            <a:endParaRPr/>
          </a:p>
        </p:txBody>
      </p:sp>
      <p:sp>
        <p:nvSpPr>
          <p:cNvPr id="242" name="Google Shape;242;p10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fld id="{00000000-1234-1234-1234-123412341234}" type="slidenum">
              <a:rPr b="1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11"/>
          <p:cNvGrpSpPr/>
          <p:nvPr/>
        </p:nvGrpSpPr>
        <p:grpSpPr>
          <a:xfrm>
            <a:off x="4462273" y="4962271"/>
            <a:ext cx="1662586" cy="683260"/>
            <a:chOff x="5949695" y="4962143"/>
            <a:chExt cx="2216150" cy="683260"/>
          </a:xfrm>
        </p:grpSpPr>
        <p:sp>
          <p:nvSpPr>
            <p:cNvPr id="249" name="Google Shape;249;p11"/>
            <p:cNvSpPr/>
            <p:nvPr/>
          </p:nvSpPr>
          <p:spPr>
            <a:xfrm>
              <a:off x="5949695" y="4962143"/>
              <a:ext cx="2216150" cy="683260"/>
            </a:xfrm>
            <a:custGeom>
              <a:rect b="b" l="l" r="r" t="t"/>
              <a:pathLst>
                <a:path extrusionOk="0" h="683260" w="2216150">
                  <a:moveTo>
                    <a:pt x="1107948" y="0"/>
                  </a:moveTo>
                  <a:lnTo>
                    <a:pt x="1037881" y="671"/>
                  </a:lnTo>
                  <a:lnTo>
                    <a:pt x="968972" y="2658"/>
                  </a:lnTo>
                  <a:lnTo>
                    <a:pt x="901351" y="5922"/>
                  </a:lnTo>
                  <a:lnTo>
                    <a:pt x="835147" y="10422"/>
                  </a:lnTo>
                  <a:lnTo>
                    <a:pt x="770491" y="16118"/>
                  </a:lnTo>
                  <a:lnTo>
                    <a:pt x="707511" y="22971"/>
                  </a:lnTo>
                  <a:lnTo>
                    <a:pt x="646339" y="30940"/>
                  </a:lnTo>
                  <a:lnTo>
                    <a:pt x="587103" y="39986"/>
                  </a:lnTo>
                  <a:lnTo>
                    <a:pt x="529934" y="50068"/>
                  </a:lnTo>
                  <a:lnTo>
                    <a:pt x="474960" y="61147"/>
                  </a:lnTo>
                  <a:lnTo>
                    <a:pt x="422313" y="73182"/>
                  </a:lnTo>
                  <a:lnTo>
                    <a:pt x="372122" y="86135"/>
                  </a:lnTo>
                  <a:lnTo>
                    <a:pt x="324516" y="99964"/>
                  </a:lnTo>
                  <a:lnTo>
                    <a:pt x="279626" y="114631"/>
                  </a:lnTo>
                  <a:lnTo>
                    <a:pt x="237581" y="130094"/>
                  </a:lnTo>
                  <a:lnTo>
                    <a:pt x="198511" y="146315"/>
                  </a:lnTo>
                  <a:lnTo>
                    <a:pt x="162547" y="163252"/>
                  </a:lnTo>
                  <a:lnTo>
                    <a:pt x="100451" y="199119"/>
                  </a:lnTo>
                  <a:lnTo>
                    <a:pt x="52332" y="237376"/>
                  </a:lnTo>
                  <a:lnTo>
                    <a:pt x="19229" y="277703"/>
                  </a:lnTo>
                  <a:lnTo>
                    <a:pt x="2179" y="319780"/>
                  </a:lnTo>
                  <a:lnTo>
                    <a:pt x="0" y="341375"/>
                  </a:lnTo>
                  <a:lnTo>
                    <a:pt x="2179" y="362971"/>
                  </a:lnTo>
                  <a:lnTo>
                    <a:pt x="19229" y="405048"/>
                  </a:lnTo>
                  <a:lnTo>
                    <a:pt x="52332" y="445375"/>
                  </a:lnTo>
                  <a:lnTo>
                    <a:pt x="100451" y="483632"/>
                  </a:lnTo>
                  <a:lnTo>
                    <a:pt x="162547" y="519499"/>
                  </a:lnTo>
                  <a:lnTo>
                    <a:pt x="198511" y="536436"/>
                  </a:lnTo>
                  <a:lnTo>
                    <a:pt x="237581" y="552657"/>
                  </a:lnTo>
                  <a:lnTo>
                    <a:pt x="279626" y="568120"/>
                  </a:lnTo>
                  <a:lnTo>
                    <a:pt x="324516" y="582787"/>
                  </a:lnTo>
                  <a:lnTo>
                    <a:pt x="372122" y="596616"/>
                  </a:lnTo>
                  <a:lnTo>
                    <a:pt x="422313" y="609569"/>
                  </a:lnTo>
                  <a:lnTo>
                    <a:pt x="474960" y="621604"/>
                  </a:lnTo>
                  <a:lnTo>
                    <a:pt x="529934" y="632683"/>
                  </a:lnTo>
                  <a:lnTo>
                    <a:pt x="587103" y="642765"/>
                  </a:lnTo>
                  <a:lnTo>
                    <a:pt x="646339" y="651811"/>
                  </a:lnTo>
                  <a:lnTo>
                    <a:pt x="707511" y="659780"/>
                  </a:lnTo>
                  <a:lnTo>
                    <a:pt x="770491" y="666633"/>
                  </a:lnTo>
                  <a:lnTo>
                    <a:pt x="835147" y="672329"/>
                  </a:lnTo>
                  <a:lnTo>
                    <a:pt x="901351" y="676829"/>
                  </a:lnTo>
                  <a:lnTo>
                    <a:pt x="968972" y="680093"/>
                  </a:lnTo>
                  <a:lnTo>
                    <a:pt x="1037881" y="682080"/>
                  </a:lnTo>
                  <a:lnTo>
                    <a:pt x="1107948" y="682751"/>
                  </a:lnTo>
                  <a:lnTo>
                    <a:pt x="1178014" y="682080"/>
                  </a:lnTo>
                  <a:lnTo>
                    <a:pt x="1246923" y="680093"/>
                  </a:lnTo>
                  <a:lnTo>
                    <a:pt x="1314544" y="676829"/>
                  </a:lnTo>
                  <a:lnTo>
                    <a:pt x="1380748" y="672329"/>
                  </a:lnTo>
                  <a:lnTo>
                    <a:pt x="1445404" y="666633"/>
                  </a:lnTo>
                  <a:lnTo>
                    <a:pt x="1508384" y="659780"/>
                  </a:lnTo>
                  <a:lnTo>
                    <a:pt x="1569556" y="651811"/>
                  </a:lnTo>
                  <a:lnTo>
                    <a:pt x="1628792" y="642765"/>
                  </a:lnTo>
                  <a:lnTo>
                    <a:pt x="1685961" y="632683"/>
                  </a:lnTo>
                  <a:lnTo>
                    <a:pt x="1740935" y="621604"/>
                  </a:lnTo>
                  <a:lnTo>
                    <a:pt x="1793582" y="609569"/>
                  </a:lnTo>
                  <a:lnTo>
                    <a:pt x="1843773" y="596616"/>
                  </a:lnTo>
                  <a:lnTo>
                    <a:pt x="1891379" y="582787"/>
                  </a:lnTo>
                  <a:lnTo>
                    <a:pt x="1936269" y="568120"/>
                  </a:lnTo>
                  <a:lnTo>
                    <a:pt x="1978314" y="552657"/>
                  </a:lnTo>
                  <a:lnTo>
                    <a:pt x="2017384" y="536436"/>
                  </a:lnTo>
                  <a:lnTo>
                    <a:pt x="2053348" y="519499"/>
                  </a:lnTo>
                  <a:lnTo>
                    <a:pt x="2115444" y="483632"/>
                  </a:lnTo>
                  <a:lnTo>
                    <a:pt x="2163563" y="445375"/>
                  </a:lnTo>
                  <a:lnTo>
                    <a:pt x="2196666" y="405048"/>
                  </a:lnTo>
                  <a:lnTo>
                    <a:pt x="2213716" y="362971"/>
                  </a:lnTo>
                  <a:lnTo>
                    <a:pt x="2215896" y="341375"/>
                  </a:lnTo>
                  <a:lnTo>
                    <a:pt x="2213716" y="319780"/>
                  </a:lnTo>
                  <a:lnTo>
                    <a:pt x="2196666" y="277703"/>
                  </a:lnTo>
                  <a:lnTo>
                    <a:pt x="2163563" y="237376"/>
                  </a:lnTo>
                  <a:lnTo>
                    <a:pt x="2115444" y="199119"/>
                  </a:lnTo>
                  <a:lnTo>
                    <a:pt x="2053348" y="163252"/>
                  </a:lnTo>
                  <a:lnTo>
                    <a:pt x="2017384" y="146315"/>
                  </a:lnTo>
                  <a:lnTo>
                    <a:pt x="1978314" y="130094"/>
                  </a:lnTo>
                  <a:lnTo>
                    <a:pt x="1936269" y="114631"/>
                  </a:lnTo>
                  <a:lnTo>
                    <a:pt x="1891379" y="99964"/>
                  </a:lnTo>
                  <a:lnTo>
                    <a:pt x="1843773" y="86135"/>
                  </a:lnTo>
                  <a:lnTo>
                    <a:pt x="1793582" y="73182"/>
                  </a:lnTo>
                  <a:lnTo>
                    <a:pt x="1740935" y="61147"/>
                  </a:lnTo>
                  <a:lnTo>
                    <a:pt x="1685961" y="50068"/>
                  </a:lnTo>
                  <a:lnTo>
                    <a:pt x="1628792" y="39986"/>
                  </a:lnTo>
                  <a:lnTo>
                    <a:pt x="1569556" y="30940"/>
                  </a:lnTo>
                  <a:lnTo>
                    <a:pt x="1508384" y="22971"/>
                  </a:lnTo>
                  <a:lnTo>
                    <a:pt x="1445404" y="16118"/>
                  </a:lnTo>
                  <a:lnTo>
                    <a:pt x="1380748" y="10422"/>
                  </a:lnTo>
                  <a:lnTo>
                    <a:pt x="1314544" y="5922"/>
                  </a:lnTo>
                  <a:lnTo>
                    <a:pt x="1246923" y="2658"/>
                  </a:lnTo>
                  <a:lnTo>
                    <a:pt x="1178014" y="671"/>
                  </a:lnTo>
                  <a:lnTo>
                    <a:pt x="1107948" y="0"/>
                  </a:lnTo>
                  <a:close/>
                </a:path>
              </a:pathLst>
            </a:custGeom>
            <a:solidFill>
              <a:srgbClr val="5B9BD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5949695" y="4962143"/>
              <a:ext cx="2216150" cy="683260"/>
            </a:xfrm>
            <a:custGeom>
              <a:rect b="b" l="l" r="r" t="t"/>
              <a:pathLst>
                <a:path extrusionOk="0" h="683260" w="2216150">
                  <a:moveTo>
                    <a:pt x="0" y="341375"/>
                  </a:moveTo>
                  <a:lnTo>
                    <a:pt x="8632" y="298543"/>
                  </a:lnTo>
                  <a:lnTo>
                    <a:pt x="33838" y="257301"/>
                  </a:lnTo>
                  <a:lnTo>
                    <a:pt x="74579" y="217969"/>
                  </a:lnTo>
                  <a:lnTo>
                    <a:pt x="129816" y="180867"/>
                  </a:lnTo>
                  <a:lnTo>
                    <a:pt x="198511" y="146315"/>
                  </a:lnTo>
                  <a:lnTo>
                    <a:pt x="237581" y="130094"/>
                  </a:lnTo>
                  <a:lnTo>
                    <a:pt x="279626" y="114631"/>
                  </a:lnTo>
                  <a:lnTo>
                    <a:pt x="324516" y="99964"/>
                  </a:lnTo>
                  <a:lnTo>
                    <a:pt x="372122" y="86135"/>
                  </a:lnTo>
                  <a:lnTo>
                    <a:pt x="422313" y="73182"/>
                  </a:lnTo>
                  <a:lnTo>
                    <a:pt x="474960" y="61147"/>
                  </a:lnTo>
                  <a:lnTo>
                    <a:pt x="529934" y="50068"/>
                  </a:lnTo>
                  <a:lnTo>
                    <a:pt x="587103" y="39986"/>
                  </a:lnTo>
                  <a:lnTo>
                    <a:pt x="646339" y="30940"/>
                  </a:lnTo>
                  <a:lnTo>
                    <a:pt x="707511" y="22971"/>
                  </a:lnTo>
                  <a:lnTo>
                    <a:pt x="770491" y="16118"/>
                  </a:lnTo>
                  <a:lnTo>
                    <a:pt x="835147" y="10422"/>
                  </a:lnTo>
                  <a:lnTo>
                    <a:pt x="901351" y="5922"/>
                  </a:lnTo>
                  <a:lnTo>
                    <a:pt x="968972" y="2658"/>
                  </a:lnTo>
                  <a:lnTo>
                    <a:pt x="1037881" y="671"/>
                  </a:lnTo>
                  <a:lnTo>
                    <a:pt x="1107948" y="0"/>
                  </a:lnTo>
                  <a:lnTo>
                    <a:pt x="1178014" y="671"/>
                  </a:lnTo>
                  <a:lnTo>
                    <a:pt x="1246923" y="2658"/>
                  </a:lnTo>
                  <a:lnTo>
                    <a:pt x="1314544" y="5922"/>
                  </a:lnTo>
                  <a:lnTo>
                    <a:pt x="1380748" y="10422"/>
                  </a:lnTo>
                  <a:lnTo>
                    <a:pt x="1445404" y="16118"/>
                  </a:lnTo>
                  <a:lnTo>
                    <a:pt x="1508384" y="22971"/>
                  </a:lnTo>
                  <a:lnTo>
                    <a:pt x="1569556" y="30940"/>
                  </a:lnTo>
                  <a:lnTo>
                    <a:pt x="1628792" y="39986"/>
                  </a:lnTo>
                  <a:lnTo>
                    <a:pt x="1685961" y="50068"/>
                  </a:lnTo>
                  <a:lnTo>
                    <a:pt x="1740935" y="61147"/>
                  </a:lnTo>
                  <a:lnTo>
                    <a:pt x="1793582" y="73182"/>
                  </a:lnTo>
                  <a:lnTo>
                    <a:pt x="1843773" y="86135"/>
                  </a:lnTo>
                  <a:lnTo>
                    <a:pt x="1891379" y="99964"/>
                  </a:lnTo>
                  <a:lnTo>
                    <a:pt x="1936269" y="114631"/>
                  </a:lnTo>
                  <a:lnTo>
                    <a:pt x="1978314" y="130094"/>
                  </a:lnTo>
                  <a:lnTo>
                    <a:pt x="2017384" y="146315"/>
                  </a:lnTo>
                  <a:lnTo>
                    <a:pt x="2053348" y="163252"/>
                  </a:lnTo>
                  <a:lnTo>
                    <a:pt x="2115444" y="199119"/>
                  </a:lnTo>
                  <a:lnTo>
                    <a:pt x="2163563" y="237376"/>
                  </a:lnTo>
                  <a:lnTo>
                    <a:pt x="2196666" y="277703"/>
                  </a:lnTo>
                  <a:lnTo>
                    <a:pt x="2213716" y="319780"/>
                  </a:lnTo>
                  <a:lnTo>
                    <a:pt x="2215896" y="341375"/>
                  </a:lnTo>
                  <a:lnTo>
                    <a:pt x="2213716" y="362971"/>
                  </a:lnTo>
                  <a:lnTo>
                    <a:pt x="2196666" y="405048"/>
                  </a:lnTo>
                  <a:lnTo>
                    <a:pt x="2163563" y="445375"/>
                  </a:lnTo>
                  <a:lnTo>
                    <a:pt x="2115444" y="483632"/>
                  </a:lnTo>
                  <a:lnTo>
                    <a:pt x="2053348" y="519499"/>
                  </a:lnTo>
                  <a:lnTo>
                    <a:pt x="2017384" y="536436"/>
                  </a:lnTo>
                  <a:lnTo>
                    <a:pt x="1978314" y="552657"/>
                  </a:lnTo>
                  <a:lnTo>
                    <a:pt x="1936269" y="568120"/>
                  </a:lnTo>
                  <a:lnTo>
                    <a:pt x="1891379" y="582787"/>
                  </a:lnTo>
                  <a:lnTo>
                    <a:pt x="1843773" y="596616"/>
                  </a:lnTo>
                  <a:lnTo>
                    <a:pt x="1793582" y="609569"/>
                  </a:lnTo>
                  <a:lnTo>
                    <a:pt x="1740935" y="621604"/>
                  </a:lnTo>
                  <a:lnTo>
                    <a:pt x="1685961" y="632683"/>
                  </a:lnTo>
                  <a:lnTo>
                    <a:pt x="1628792" y="642765"/>
                  </a:lnTo>
                  <a:lnTo>
                    <a:pt x="1569556" y="651811"/>
                  </a:lnTo>
                  <a:lnTo>
                    <a:pt x="1508384" y="659780"/>
                  </a:lnTo>
                  <a:lnTo>
                    <a:pt x="1445404" y="666633"/>
                  </a:lnTo>
                  <a:lnTo>
                    <a:pt x="1380748" y="672329"/>
                  </a:lnTo>
                  <a:lnTo>
                    <a:pt x="1314544" y="676829"/>
                  </a:lnTo>
                  <a:lnTo>
                    <a:pt x="1246923" y="680093"/>
                  </a:lnTo>
                  <a:lnTo>
                    <a:pt x="1178014" y="682080"/>
                  </a:lnTo>
                  <a:lnTo>
                    <a:pt x="1107948" y="682751"/>
                  </a:lnTo>
                  <a:lnTo>
                    <a:pt x="1037881" y="682080"/>
                  </a:lnTo>
                  <a:lnTo>
                    <a:pt x="968972" y="680093"/>
                  </a:lnTo>
                  <a:lnTo>
                    <a:pt x="901351" y="676829"/>
                  </a:lnTo>
                  <a:lnTo>
                    <a:pt x="835147" y="672329"/>
                  </a:lnTo>
                  <a:lnTo>
                    <a:pt x="770491" y="666633"/>
                  </a:lnTo>
                  <a:lnTo>
                    <a:pt x="707511" y="659780"/>
                  </a:lnTo>
                  <a:lnTo>
                    <a:pt x="646339" y="651811"/>
                  </a:lnTo>
                  <a:lnTo>
                    <a:pt x="587103" y="642765"/>
                  </a:lnTo>
                  <a:lnTo>
                    <a:pt x="529934" y="632683"/>
                  </a:lnTo>
                  <a:lnTo>
                    <a:pt x="474960" y="621604"/>
                  </a:lnTo>
                  <a:lnTo>
                    <a:pt x="422313" y="609569"/>
                  </a:lnTo>
                  <a:lnTo>
                    <a:pt x="372122" y="596616"/>
                  </a:lnTo>
                  <a:lnTo>
                    <a:pt x="324516" y="582787"/>
                  </a:lnTo>
                  <a:lnTo>
                    <a:pt x="279626" y="568120"/>
                  </a:lnTo>
                  <a:lnTo>
                    <a:pt x="237581" y="552657"/>
                  </a:lnTo>
                  <a:lnTo>
                    <a:pt x="198511" y="536436"/>
                  </a:lnTo>
                  <a:lnTo>
                    <a:pt x="162547" y="519499"/>
                  </a:lnTo>
                  <a:lnTo>
                    <a:pt x="100451" y="483632"/>
                  </a:lnTo>
                  <a:lnTo>
                    <a:pt x="52332" y="445375"/>
                  </a:lnTo>
                  <a:lnTo>
                    <a:pt x="19229" y="405048"/>
                  </a:lnTo>
                  <a:lnTo>
                    <a:pt x="2179" y="362971"/>
                  </a:lnTo>
                  <a:lnTo>
                    <a:pt x="0" y="341375"/>
                  </a:lnTo>
                  <a:close/>
                </a:path>
              </a:pathLst>
            </a:custGeom>
            <a:noFill/>
            <a:ln cap="flat" cmpd="sng" w="12175">
              <a:solidFill>
                <a:srgbClr val="4170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11"/>
          <p:cNvGrpSpPr/>
          <p:nvPr/>
        </p:nvGrpSpPr>
        <p:grpSpPr>
          <a:xfrm>
            <a:off x="3090673" y="4962277"/>
            <a:ext cx="1295874" cy="651498"/>
            <a:chOff x="4120895" y="4962143"/>
            <a:chExt cx="1727200" cy="650875"/>
          </a:xfrm>
        </p:grpSpPr>
        <p:sp>
          <p:nvSpPr>
            <p:cNvPr id="252" name="Google Shape;252;p11"/>
            <p:cNvSpPr/>
            <p:nvPr/>
          </p:nvSpPr>
          <p:spPr>
            <a:xfrm>
              <a:off x="4120895" y="4962143"/>
              <a:ext cx="1727200" cy="650875"/>
            </a:xfrm>
            <a:custGeom>
              <a:rect b="b" l="l" r="r" t="t"/>
              <a:pathLst>
                <a:path extrusionOk="0" h="650875" w="1727200">
                  <a:moveTo>
                    <a:pt x="863345" y="0"/>
                  </a:moveTo>
                  <a:lnTo>
                    <a:pt x="795883" y="978"/>
                  </a:lnTo>
                  <a:lnTo>
                    <a:pt x="729839" y="3867"/>
                  </a:lnTo>
                  <a:lnTo>
                    <a:pt x="665405" y="8593"/>
                  </a:lnTo>
                  <a:lnTo>
                    <a:pt x="602775" y="15083"/>
                  </a:lnTo>
                  <a:lnTo>
                    <a:pt x="542140" y="23266"/>
                  </a:lnTo>
                  <a:lnTo>
                    <a:pt x="483692" y="33070"/>
                  </a:lnTo>
                  <a:lnTo>
                    <a:pt x="427623" y="44421"/>
                  </a:lnTo>
                  <a:lnTo>
                    <a:pt x="374125" y="57248"/>
                  </a:lnTo>
                  <a:lnTo>
                    <a:pt x="323390" y="71479"/>
                  </a:lnTo>
                  <a:lnTo>
                    <a:pt x="275610" y="87040"/>
                  </a:lnTo>
                  <a:lnTo>
                    <a:pt x="230977" y="103860"/>
                  </a:lnTo>
                  <a:lnTo>
                    <a:pt x="189684" y="121866"/>
                  </a:lnTo>
                  <a:lnTo>
                    <a:pt x="151922" y="140986"/>
                  </a:lnTo>
                  <a:lnTo>
                    <a:pt x="117884" y="161148"/>
                  </a:lnTo>
                  <a:lnTo>
                    <a:pt x="61745" y="204308"/>
                  </a:lnTo>
                  <a:lnTo>
                    <a:pt x="22804" y="250766"/>
                  </a:lnTo>
                  <a:lnTo>
                    <a:pt x="2597" y="299945"/>
                  </a:lnTo>
                  <a:lnTo>
                    <a:pt x="0" y="325373"/>
                  </a:lnTo>
                  <a:lnTo>
                    <a:pt x="2597" y="350802"/>
                  </a:lnTo>
                  <a:lnTo>
                    <a:pt x="22804" y="399981"/>
                  </a:lnTo>
                  <a:lnTo>
                    <a:pt x="61745" y="446439"/>
                  </a:lnTo>
                  <a:lnTo>
                    <a:pt x="117884" y="489599"/>
                  </a:lnTo>
                  <a:lnTo>
                    <a:pt x="151922" y="509761"/>
                  </a:lnTo>
                  <a:lnTo>
                    <a:pt x="189684" y="528881"/>
                  </a:lnTo>
                  <a:lnTo>
                    <a:pt x="230977" y="546887"/>
                  </a:lnTo>
                  <a:lnTo>
                    <a:pt x="275610" y="563707"/>
                  </a:lnTo>
                  <a:lnTo>
                    <a:pt x="323390" y="579268"/>
                  </a:lnTo>
                  <a:lnTo>
                    <a:pt x="374125" y="593499"/>
                  </a:lnTo>
                  <a:lnTo>
                    <a:pt x="427623" y="606326"/>
                  </a:lnTo>
                  <a:lnTo>
                    <a:pt x="483692" y="617677"/>
                  </a:lnTo>
                  <a:lnTo>
                    <a:pt x="542140" y="627481"/>
                  </a:lnTo>
                  <a:lnTo>
                    <a:pt x="602775" y="635664"/>
                  </a:lnTo>
                  <a:lnTo>
                    <a:pt x="665405" y="642154"/>
                  </a:lnTo>
                  <a:lnTo>
                    <a:pt x="729839" y="646880"/>
                  </a:lnTo>
                  <a:lnTo>
                    <a:pt x="795883" y="649769"/>
                  </a:lnTo>
                  <a:lnTo>
                    <a:pt x="863345" y="650747"/>
                  </a:lnTo>
                  <a:lnTo>
                    <a:pt x="930808" y="649769"/>
                  </a:lnTo>
                  <a:lnTo>
                    <a:pt x="996852" y="646880"/>
                  </a:lnTo>
                  <a:lnTo>
                    <a:pt x="1061286" y="642154"/>
                  </a:lnTo>
                  <a:lnTo>
                    <a:pt x="1123916" y="635664"/>
                  </a:lnTo>
                  <a:lnTo>
                    <a:pt x="1184551" y="627481"/>
                  </a:lnTo>
                  <a:lnTo>
                    <a:pt x="1242999" y="617677"/>
                  </a:lnTo>
                  <a:lnTo>
                    <a:pt x="1299068" y="606326"/>
                  </a:lnTo>
                  <a:lnTo>
                    <a:pt x="1352566" y="593499"/>
                  </a:lnTo>
                  <a:lnTo>
                    <a:pt x="1403301" y="579268"/>
                  </a:lnTo>
                  <a:lnTo>
                    <a:pt x="1451081" y="563707"/>
                  </a:lnTo>
                  <a:lnTo>
                    <a:pt x="1495714" y="546887"/>
                  </a:lnTo>
                  <a:lnTo>
                    <a:pt x="1537007" y="528881"/>
                  </a:lnTo>
                  <a:lnTo>
                    <a:pt x="1574769" y="509761"/>
                  </a:lnTo>
                  <a:lnTo>
                    <a:pt x="1608807" y="489599"/>
                  </a:lnTo>
                  <a:lnTo>
                    <a:pt x="1664946" y="446439"/>
                  </a:lnTo>
                  <a:lnTo>
                    <a:pt x="1703887" y="399981"/>
                  </a:lnTo>
                  <a:lnTo>
                    <a:pt x="1724094" y="350802"/>
                  </a:lnTo>
                  <a:lnTo>
                    <a:pt x="1726691" y="325373"/>
                  </a:lnTo>
                  <a:lnTo>
                    <a:pt x="1724094" y="299945"/>
                  </a:lnTo>
                  <a:lnTo>
                    <a:pt x="1703887" y="250766"/>
                  </a:lnTo>
                  <a:lnTo>
                    <a:pt x="1664946" y="204308"/>
                  </a:lnTo>
                  <a:lnTo>
                    <a:pt x="1608807" y="161148"/>
                  </a:lnTo>
                  <a:lnTo>
                    <a:pt x="1574769" y="140986"/>
                  </a:lnTo>
                  <a:lnTo>
                    <a:pt x="1537007" y="121866"/>
                  </a:lnTo>
                  <a:lnTo>
                    <a:pt x="1495714" y="103860"/>
                  </a:lnTo>
                  <a:lnTo>
                    <a:pt x="1451081" y="87040"/>
                  </a:lnTo>
                  <a:lnTo>
                    <a:pt x="1403301" y="71479"/>
                  </a:lnTo>
                  <a:lnTo>
                    <a:pt x="1352566" y="57248"/>
                  </a:lnTo>
                  <a:lnTo>
                    <a:pt x="1299068" y="44421"/>
                  </a:lnTo>
                  <a:lnTo>
                    <a:pt x="1242999" y="33070"/>
                  </a:lnTo>
                  <a:lnTo>
                    <a:pt x="1184551" y="23266"/>
                  </a:lnTo>
                  <a:lnTo>
                    <a:pt x="1123916" y="15083"/>
                  </a:lnTo>
                  <a:lnTo>
                    <a:pt x="1061286" y="8593"/>
                  </a:lnTo>
                  <a:lnTo>
                    <a:pt x="996852" y="3867"/>
                  </a:lnTo>
                  <a:lnTo>
                    <a:pt x="930808" y="978"/>
                  </a:lnTo>
                  <a:lnTo>
                    <a:pt x="863345" y="0"/>
                  </a:lnTo>
                  <a:close/>
                </a:path>
              </a:pathLst>
            </a:custGeom>
            <a:solidFill>
              <a:srgbClr val="5B9BD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4120895" y="4962143"/>
              <a:ext cx="1727200" cy="650875"/>
            </a:xfrm>
            <a:custGeom>
              <a:rect b="b" l="l" r="r" t="t"/>
              <a:pathLst>
                <a:path extrusionOk="0" h="650875" w="1727200">
                  <a:moveTo>
                    <a:pt x="0" y="325373"/>
                  </a:moveTo>
                  <a:lnTo>
                    <a:pt x="10263" y="275052"/>
                  </a:lnTo>
                  <a:lnTo>
                    <a:pt x="40029" y="227161"/>
                  </a:lnTo>
                  <a:lnTo>
                    <a:pt x="87761" y="182280"/>
                  </a:lnTo>
                  <a:lnTo>
                    <a:pt x="151922" y="140986"/>
                  </a:lnTo>
                  <a:lnTo>
                    <a:pt x="189684" y="121866"/>
                  </a:lnTo>
                  <a:lnTo>
                    <a:pt x="230977" y="103860"/>
                  </a:lnTo>
                  <a:lnTo>
                    <a:pt x="275610" y="87040"/>
                  </a:lnTo>
                  <a:lnTo>
                    <a:pt x="323390" y="71479"/>
                  </a:lnTo>
                  <a:lnTo>
                    <a:pt x="374125" y="57248"/>
                  </a:lnTo>
                  <a:lnTo>
                    <a:pt x="427623" y="44421"/>
                  </a:lnTo>
                  <a:lnTo>
                    <a:pt x="483692" y="33070"/>
                  </a:lnTo>
                  <a:lnTo>
                    <a:pt x="542140" y="23266"/>
                  </a:lnTo>
                  <a:lnTo>
                    <a:pt x="602775" y="15083"/>
                  </a:lnTo>
                  <a:lnTo>
                    <a:pt x="665405" y="8593"/>
                  </a:lnTo>
                  <a:lnTo>
                    <a:pt x="729839" y="3867"/>
                  </a:lnTo>
                  <a:lnTo>
                    <a:pt x="795883" y="978"/>
                  </a:lnTo>
                  <a:lnTo>
                    <a:pt x="863345" y="0"/>
                  </a:lnTo>
                  <a:lnTo>
                    <a:pt x="930808" y="978"/>
                  </a:lnTo>
                  <a:lnTo>
                    <a:pt x="996852" y="3867"/>
                  </a:lnTo>
                  <a:lnTo>
                    <a:pt x="1061286" y="8593"/>
                  </a:lnTo>
                  <a:lnTo>
                    <a:pt x="1123916" y="15083"/>
                  </a:lnTo>
                  <a:lnTo>
                    <a:pt x="1184551" y="23266"/>
                  </a:lnTo>
                  <a:lnTo>
                    <a:pt x="1242999" y="33070"/>
                  </a:lnTo>
                  <a:lnTo>
                    <a:pt x="1299068" y="44421"/>
                  </a:lnTo>
                  <a:lnTo>
                    <a:pt x="1352566" y="57248"/>
                  </a:lnTo>
                  <a:lnTo>
                    <a:pt x="1403301" y="71479"/>
                  </a:lnTo>
                  <a:lnTo>
                    <a:pt x="1451081" y="87040"/>
                  </a:lnTo>
                  <a:lnTo>
                    <a:pt x="1495714" y="103860"/>
                  </a:lnTo>
                  <a:lnTo>
                    <a:pt x="1537007" y="121866"/>
                  </a:lnTo>
                  <a:lnTo>
                    <a:pt x="1574769" y="140986"/>
                  </a:lnTo>
                  <a:lnTo>
                    <a:pt x="1608807" y="161148"/>
                  </a:lnTo>
                  <a:lnTo>
                    <a:pt x="1664946" y="204308"/>
                  </a:lnTo>
                  <a:lnTo>
                    <a:pt x="1703887" y="250766"/>
                  </a:lnTo>
                  <a:lnTo>
                    <a:pt x="1724094" y="299945"/>
                  </a:lnTo>
                  <a:lnTo>
                    <a:pt x="1726691" y="325373"/>
                  </a:lnTo>
                  <a:lnTo>
                    <a:pt x="1724094" y="350802"/>
                  </a:lnTo>
                  <a:lnTo>
                    <a:pt x="1703887" y="399981"/>
                  </a:lnTo>
                  <a:lnTo>
                    <a:pt x="1664946" y="446439"/>
                  </a:lnTo>
                  <a:lnTo>
                    <a:pt x="1608807" y="489599"/>
                  </a:lnTo>
                  <a:lnTo>
                    <a:pt x="1574769" y="509761"/>
                  </a:lnTo>
                  <a:lnTo>
                    <a:pt x="1537007" y="528881"/>
                  </a:lnTo>
                  <a:lnTo>
                    <a:pt x="1495714" y="546887"/>
                  </a:lnTo>
                  <a:lnTo>
                    <a:pt x="1451081" y="563707"/>
                  </a:lnTo>
                  <a:lnTo>
                    <a:pt x="1403301" y="579268"/>
                  </a:lnTo>
                  <a:lnTo>
                    <a:pt x="1352566" y="593499"/>
                  </a:lnTo>
                  <a:lnTo>
                    <a:pt x="1299068" y="606326"/>
                  </a:lnTo>
                  <a:lnTo>
                    <a:pt x="1242999" y="617677"/>
                  </a:lnTo>
                  <a:lnTo>
                    <a:pt x="1184551" y="627481"/>
                  </a:lnTo>
                  <a:lnTo>
                    <a:pt x="1123916" y="635664"/>
                  </a:lnTo>
                  <a:lnTo>
                    <a:pt x="1061286" y="642154"/>
                  </a:lnTo>
                  <a:lnTo>
                    <a:pt x="996852" y="646880"/>
                  </a:lnTo>
                  <a:lnTo>
                    <a:pt x="930808" y="649769"/>
                  </a:lnTo>
                  <a:lnTo>
                    <a:pt x="863345" y="650747"/>
                  </a:lnTo>
                  <a:lnTo>
                    <a:pt x="795883" y="649769"/>
                  </a:lnTo>
                  <a:lnTo>
                    <a:pt x="729839" y="646880"/>
                  </a:lnTo>
                  <a:lnTo>
                    <a:pt x="665405" y="642154"/>
                  </a:lnTo>
                  <a:lnTo>
                    <a:pt x="602775" y="635664"/>
                  </a:lnTo>
                  <a:lnTo>
                    <a:pt x="542140" y="627481"/>
                  </a:lnTo>
                  <a:lnTo>
                    <a:pt x="483692" y="617677"/>
                  </a:lnTo>
                  <a:lnTo>
                    <a:pt x="427623" y="606326"/>
                  </a:lnTo>
                  <a:lnTo>
                    <a:pt x="374125" y="593499"/>
                  </a:lnTo>
                  <a:lnTo>
                    <a:pt x="323390" y="579268"/>
                  </a:lnTo>
                  <a:lnTo>
                    <a:pt x="275610" y="563707"/>
                  </a:lnTo>
                  <a:lnTo>
                    <a:pt x="230977" y="546887"/>
                  </a:lnTo>
                  <a:lnTo>
                    <a:pt x="189684" y="528881"/>
                  </a:lnTo>
                  <a:lnTo>
                    <a:pt x="151922" y="509761"/>
                  </a:lnTo>
                  <a:lnTo>
                    <a:pt x="117884" y="489599"/>
                  </a:lnTo>
                  <a:lnTo>
                    <a:pt x="61745" y="446439"/>
                  </a:lnTo>
                  <a:lnTo>
                    <a:pt x="22804" y="399981"/>
                  </a:lnTo>
                  <a:lnTo>
                    <a:pt x="2597" y="350802"/>
                  </a:lnTo>
                  <a:lnTo>
                    <a:pt x="0" y="325373"/>
                  </a:lnTo>
                  <a:close/>
                </a:path>
              </a:pathLst>
            </a:custGeom>
            <a:noFill/>
            <a:ln cap="flat" cmpd="sng" w="12175">
              <a:solidFill>
                <a:srgbClr val="4170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11"/>
          <p:cNvSpPr txBox="1"/>
          <p:nvPr>
            <p:ph type="title"/>
          </p:nvPr>
        </p:nvSpPr>
        <p:spPr>
          <a:xfrm>
            <a:off x="687387" y="674687"/>
            <a:ext cx="5918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Phases of Compiler-Lexical Analysis</a:t>
            </a:r>
            <a:endParaRPr/>
          </a:p>
        </p:txBody>
      </p:sp>
      <p:sp>
        <p:nvSpPr>
          <p:cNvPr id="255" name="Google Shape;255;p11"/>
          <p:cNvSpPr txBox="1"/>
          <p:nvPr/>
        </p:nvSpPr>
        <p:spPr>
          <a:xfrm>
            <a:off x="687387" y="1719262"/>
            <a:ext cx="7626350" cy="232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325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 is also called as </a:t>
            </a:r>
            <a:r>
              <a:rPr b="0" i="0" lang="en-US" sz="1800" u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scanning</a:t>
            </a:r>
            <a:endParaRPr b="0" i="0" sz="18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41300" marR="0" rtl="0" algn="l">
              <a:lnSpc>
                <a:spcPct val="138888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This phase scans the source code as a stream of characters and converts it  into meaningful </a:t>
            </a:r>
            <a:r>
              <a:rPr b="0" i="0" lang="en-US" sz="1800" u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lexemes</a:t>
            </a: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228600" lvl="0" marL="241300" marR="0" rtl="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For each lexeme, the lexical analyzer produces as output a </a:t>
            </a:r>
            <a:r>
              <a:rPr b="0" i="0" lang="en-US" sz="1800" u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token </a:t>
            </a: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of the  form</a:t>
            </a:r>
            <a:endParaRPr/>
          </a:p>
          <a:p>
            <a:pPr indent="-228600" lvl="0" marL="241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 passes on to the subsequent phase, syntax analysis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56" name="Google Shape;256;p11"/>
          <p:cNvSpPr txBox="1"/>
          <p:nvPr/>
        </p:nvSpPr>
        <p:spPr>
          <a:xfrm>
            <a:off x="3024187" y="5065712"/>
            <a:ext cx="3095625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&lt;token-name, attribute-value&gt;</a:t>
            </a:r>
            <a:endParaRPr/>
          </a:p>
        </p:txBody>
      </p:sp>
      <p:sp>
        <p:nvSpPr>
          <p:cNvPr id="257" name="Google Shape;257;p11"/>
          <p:cNvSpPr txBox="1"/>
          <p:nvPr/>
        </p:nvSpPr>
        <p:spPr>
          <a:xfrm>
            <a:off x="998537" y="4962525"/>
            <a:ext cx="1576387" cy="1616075"/>
          </a:xfrm>
          <a:prstGeom prst="rect">
            <a:avLst/>
          </a:prstGeom>
          <a:noFill/>
          <a:ln cap="flat" cmpd="sng" w="121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an abstract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symbol that is used  during syntax  analysis</a:t>
            </a:r>
            <a:endParaRPr/>
          </a:p>
        </p:txBody>
      </p:sp>
      <p:sp>
        <p:nvSpPr>
          <p:cNvPr id="258" name="Google Shape;258;p11"/>
          <p:cNvSpPr txBox="1"/>
          <p:nvPr/>
        </p:nvSpPr>
        <p:spPr>
          <a:xfrm>
            <a:off x="6472237" y="4338637"/>
            <a:ext cx="2559050" cy="2127250"/>
          </a:xfrm>
          <a:prstGeom prst="rect">
            <a:avLst/>
          </a:prstGeom>
          <a:noFill/>
          <a:ln cap="flat" cmpd="sng" w="121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92075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points to an entry in the  symbol table for this token.</a:t>
            </a:r>
            <a:endParaRPr/>
          </a:p>
          <a:p>
            <a:pPr indent="0" lvl="0" marL="92075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from the symbol-table</a:t>
            </a:r>
            <a:endParaRPr/>
          </a:p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entry 'is needed for semantic  analysis and code generation</a:t>
            </a:r>
            <a:endParaRPr/>
          </a:p>
        </p:txBody>
      </p:sp>
      <p:sp>
        <p:nvSpPr>
          <p:cNvPr id="259" name="Google Shape;259;p11"/>
          <p:cNvSpPr/>
          <p:nvPr/>
        </p:nvSpPr>
        <p:spPr>
          <a:xfrm>
            <a:off x="2624137" y="5238750"/>
            <a:ext cx="411162" cy="96837"/>
          </a:xfrm>
          <a:custGeom>
            <a:rect b="b" l="l" r="r" t="t"/>
            <a:pathLst>
              <a:path extrusionOk="0" h="96520" w="548639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7"/>
                </a:lnTo>
                <a:lnTo>
                  <a:pt x="80010" y="64007"/>
                </a:lnTo>
                <a:lnTo>
                  <a:pt x="80010" y="32003"/>
                </a:lnTo>
                <a:lnTo>
                  <a:pt x="96012" y="32003"/>
                </a:lnTo>
                <a:lnTo>
                  <a:pt x="96012" y="0"/>
                </a:lnTo>
                <a:close/>
              </a:path>
              <a:path extrusionOk="0" h="96520" w="548639">
                <a:moveTo>
                  <a:pt x="96012" y="32003"/>
                </a:moveTo>
                <a:lnTo>
                  <a:pt x="80010" y="32003"/>
                </a:lnTo>
                <a:lnTo>
                  <a:pt x="80010" y="64007"/>
                </a:lnTo>
                <a:lnTo>
                  <a:pt x="96012" y="64007"/>
                </a:lnTo>
                <a:lnTo>
                  <a:pt x="96012" y="32003"/>
                </a:lnTo>
                <a:close/>
              </a:path>
              <a:path extrusionOk="0" h="96520" w="548639">
                <a:moveTo>
                  <a:pt x="548640" y="32003"/>
                </a:moveTo>
                <a:lnTo>
                  <a:pt x="96012" y="32003"/>
                </a:lnTo>
                <a:lnTo>
                  <a:pt x="96012" y="64007"/>
                </a:lnTo>
                <a:lnTo>
                  <a:pt x="548640" y="64007"/>
                </a:lnTo>
                <a:lnTo>
                  <a:pt x="548640" y="320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1"/>
          <p:cNvSpPr/>
          <p:nvPr/>
        </p:nvSpPr>
        <p:spPr>
          <a:xfrm>
            <a:off x="6124575" y="5260975"/>
            <a:ext cx="347662" cy="87312"/>
          </a:xfrm>
          <a:custGeom>
            <a:rect b="b" l="l" r="r" t="t"/>
            <a:pathLst>
              <a:path extrusionOk="0" h="86995" w="463550">
                <a:moveTo>
                  <a:pt x="434171" y="28829"/>
                </a:moveTo>
                <a:lnTo>
                  <a:pt x="390651" y="28829"/>
                </a:lnTo>
                <a:lnTo>
                  <a:pt x="390778" y="57785"/>
                </a:lnTo>
                <a:lnTo>
                  <a:pt x="376258" y="57822"/>
                </a:lnTo>
                <a:lnTo>
                  <a:pt x="376300" y="86868"/>
                </a:lnTo>
                <a:lnTo>
                  <a:pt x="463042" y="43180"/>
                </a:lnTo>
                <a:lnTo>
                  <a:pt x="434171" y="28829"/>
                </a:lnTo>
                <a:close/>
              </a:path>
              <a:path extrusionOk="0" h="86995" w="463550">
                <a:moveTo>
                  <a:pt x="376216" y="28866"/>
                </a:moveTo>
                <a:lnTo>
                  <a:pt x="0" y="29845"/>
                </a:lnTo>
                <a:lnTo>
                  <a:pt x="0" y="58801"/>
                </a:lnTo>
                <a:lnTo>
                  <a:pt x="376258" y="57822"/>
                </a:lnTo>
                <a:lnTo>
                  <a:pt x="376216" y="28866"/>
                </a:lnTo>
                <a:close/>
              </a:path>
              <a:path extrusionOk="0" h="86995" w="463550">
                <a:moveTo>
                  <a:pt x="390651" y="28829"/>
                </a:moveTo>
                <a:lnTo>
                  <a:pt x="376216" y="28866"/>
                </a:lnTo>
                <a:lnTo>
                  <a:pt x="376258" y="57822"/>
                </a:lnTo>
                <a:lnTo>
                  <a:pt x="390778" y="57785"/>
                </a:lnTo>
                <a:lnTo>
                  <a:pt x="390651" y="28829"/>
                </a:lnTo>
                <a:close/>
              </a:path>
              <a:path extrusionOk="0" h="86995" w="463550">
                <a:moveTo>
                  <a:pt x="376174" y="0"/>
                </a:moveTo>
                <a:lnTo>
                  <a:pt x="376216" y="28866"/>
                </a:lnTo>
                <a:lnTo>
                  <a:pt x="434171" y="28829"/>
                </a:lnTo>
                <a:lnTo>
                  <a:pt x="37617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1"/>
          <p:cNvSpPr txBox="1"/>
          <p:nvPr/>
        </p:nvSpPr>
        <p:spPr>
          <a:xfrm>
            <a:off x="4008437" y="6400800"/>
            <a:ext cx="11255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Jeya R</a:t>
            </a:r>
            <a:endParaRPr/>
          </a:p>
        </p:txBody>
      </p:sp>
      <p:sp>
        <p:nvSpPr>
          <p:cNvPr id="262" name="Google Shape;262;p11"/>
          <p:cNvSpPr txBox="1"/>
          <p:nvPr/>
        </p:nvSpPr>
        <p:spPr>
          <a:xfrm>
            <a:off x="8269287" y="6400800"/>
            <a:ext cx="493712" cy="219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4175">
            <a:spAutoFit/>
          </a:bodyPr>
          <a:lstStyle/>
          <a:p>
            <a:pPr indent="0" lvl="0" marL="79375" marR="0" rtl="0" algn="l">
              <a:lnSpc>
                <a:spcPct val="8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Token , Pattern and Lexeme</a:t>
            </a:r>
            <a:endParaRPr/>
          </a:p>
        </p:txBody>
      </p:sp>
      <p:sp>
        <p:nvSpPr>
          <p:cNvPr id="268" name="Google Shape;268;p12"/>
          <p:cNvSpPr txBox="1"/>
          <p:nvPr>
            <p:ph idx="1" type="body"/>
          </p:nvPr>
        </p:nvSpPr>
        <p:spPr>
          <a:xfrm>
            <a:off x="457200" y="1600200"/>
            <a:ext cx="5257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41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Token:	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 is a sequence of characters that  can be treated as a single logical entity. Typical  tokens are, 1) Identifiers 2) keywords 3)  operators 4) special symbols 5)constants</a:t>
            </a:r>
            <a:endParaRPr/>
          </a:p>
          <a:p>
            <a:pPr indent="-228600" lvl="0" marL="241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Pattern: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set of strings in the input for which  the same token is produced as output. This set  of strings is described by a rule called a  pattern associated with the token.</a:t>
            </a:r>
            <a:endParaRPr/>
          </a:p>
          <a:p>
            <a:pPr indent="-228600" lvl="0" marL="2413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Lexeme: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lexeme is a sequence of characters  in the source program that is matched by the  pattern for a token.</a:t>
            </a:r>
            <a:endParaRPr/>
          </a:p>
          <a:p>
            <a:pPr indent="-96202" lvl="0" marL="1825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2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Jeya R</a:t>
            </a:r>
            <a:endParaRPr/>
          </a:p>
        </p:txBody>
      </p:sp>
      <p:sp>
        <p:nvSpPr>
          <p:cNvPr id="270" name="Google Shape;270;p12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71" name="Google Shape;27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2133600"/>
            <a:ext cx="307657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"/>
          <p:cNvSpPr txBox="1"/>
          <p:nvPr>
            <p:ph type="title"/>
          </p:nvPr>
        </p:nvSpPr>
        <p:spPr>
          <a:xfrm>
            <a:off x="765175" y="330200"/>
            <a:ext cx="707707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mbria"/>
              <a:buNone/>
            </a:pPr>
            <a:r>
              <a:rPr b="0" i="0" lang="en-US" sz="40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Phases of Compiler-Symbol Table Management</a:t>
            </a:r>
            <a:endParaRPr/>
          </a:p>
        </p:txBody>
      </p:sp>
      <p:sp>
        <p:nvSpPr>
          <p:cNvPr id="277" name="Google Shape;277;p13"/>
          <p:cNvSpPr txBox="1"/>
          <p:nvPr/>
        </p:nvSpPr>
        <p:spPr>
          <a:xfrm>
            <a:off x="687387" y="1793875"/>
            <a:ext cx="7762875" cy="3621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325">
            <a:spAutoFit/>
          </a:bodyPr>
          <a:lstStyle/>
          <a:p>
            <a:pPr indent="-228600" lvl="0" marL="24130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Symbol table is a data structure holding information about all symbols  defined in the source program</a:t>
            </a:r>
            <a:endParaRPr/>
          </a:p>
          <a:p>
            <a:pPr indent="-228600" lvl="0" marL="241300" marR="0" rtl="0" algn="l">
              <a:lnSpc>
                <a:spcPct val="1875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Not part of the final code, however used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 reference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all phases of  a compiler</a:t>
            </a:r>
            <a:endParaRPr/>
          </a:p>
          <a:p>
            <a:pPr indent="-228600" lvl="0" marL="241300" marR="0" rtl="0" algn="l">
              <a:lnSpc>
                <a:spcPct val="1875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Typical information stored there include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type, size, relative  offset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  <a:p>
            <a:pPr indent="-228600" lvl="0" marL="241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Generally created by lexical analyzer and syntax analyzer</a:t>
            </a:r>
            <a:endParaRPr/>
          </a:p>
          <a:p>
            <a:pPr indent="-228600" lvl="0" marL="241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Good data structures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needed to minimize searching time</a:t>
            </a:r>
            <a:endParaRPr/>
          </a:p>
          <a:p>
            <a:pPr indent="-228600" lvl="0" marL="241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 structure may be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flat or hierarchical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682625" y="3541712"/>
            <a:ext cx="3451225" cy="1858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 Analysis</a:t>
            </a:r>
            <a:endParaRPr/>
          </a:p>
        </p:txBody>
      </p:sp>
      <p:sp>
        <p:nvSpPr>
          <p:cNvPr id="283" name="Google Shape;283;p14"/>
          <p:cNvSpPr txBox="1"/>
          <p:nvPr/>
        </p:nvSpPr>
        <p:spPr>
          <a:xfrm>
            <a:off x="1836737" y="709612"/>
            <a:ext cx="4878387" cy="23828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3733800" y="3370262"/>
            <a:ext cx="4572000" cy="286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b="1" i="0" lang="en-US" sz="1800" u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Syntax Analyzer</a:t>
            </a:r>
            <a:r>
              <a:rPr b="0" i="0" lang="en-US" sz="1800" u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creates the syntactic structure (generally a parse tree) of the given program.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syntax analyzer is also called as a </a:t>
            </a:r>
            <a:r>
              <a:rPr b="1" i="0" lang="en-US" sz="1800" u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parser</a:t>
            </a: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b="1" i="0" lang="en-US" sz="1800" u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parse tree</a:t>
            </a:r>
            <a:r>
              <a:rPr b="0" i="0" lang="en-US" sz="1800" u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describes a syntactic structure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parse tree, all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terminals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at leaves.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All inner nodes are non-terminals in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 context free grammar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687387" y="674687"/>
            <a:ext cx="5891212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Phases of Compiler-Syntax Analysis</a:t>
            </a:r>
            <a:endParaRPr/>
          </a:p>
        </p:txBody>
      </p:sp>
      <p:sp>
        <p:nvSpPr>
          <p:cNvPr id="290" name="Google Shape;290;p15"/>
          <p:cNvSpPr txBox="1"/>
          <p:nvPr/>
        </p:nvSpPr>
        <p:spPr>
          <a:xfrm>
            <a:off x="687387" y="1706562"/>
            <a:ext cx="7648575" cy="24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8425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second phase, it is also called as </a:t>
            </a:r>
            <a:r>
              <a:rPr b="1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parsing</a:t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l">
              <a:lnSpc>
                <a:spcPct val="1875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takes the token produced by lexical analysis as input and generates  a parse tree (or syntax tree).</a:t>
            </a:r>
            <a:endParaRPr/>
          </a:p>
          <a:p>
            <a:pPr indent="-228600" lvl="0" marL="241300" marR="0" rtl="0" algn="l">
              <a:lnSpc>
                <a:spcPct val="1875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 this phase, token arrangements are checked against the source  code grammar, i.e. the parser checks if the expression made by the  tokens is syntactically correct.</a:t>
            </a:r>
            <a:endParaRPr/>
          </a:p>
        </p:txBody>
      </p:sp>
      <p:sp>
        <p:nvSpPr>
          <p:cNvPr id="291" name="Google Shape;291;p15"/>
          <p:cNvSpPr txBox="1"/>
          <p:nvPr/>
        </p:nvSpPr>
        <p:spPr>
          <a:xfrm>
            <a:off x="3148012" y="4762500"/>
            <a:ext cx="2724150" cy="14144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Syntax Analyzer versus Lexical Analyzer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Which constructs of a program should be recognized by the lexical analyzer, and which ones by the syntax analyzer?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Both of them do similar things; But the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lexical analyzer deals with simple non-recursive constructs of the language.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syntax analyzer deals with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recursive constructs of the language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lexical analyzer simplifies the job of the syntax analyzer.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lexical analyzer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recognizes the smallest meaningful units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(tokens) in a source program.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syntax analyzer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works on the smallest meaningful units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(tokens) in a source program to recognize meaningful structures in our programming language.</a:t>
            </a:r>
            <a:endParaRPr/>
          </a:p>
        </p:txBody>
      </p:sp>
      <p:sp>
        <p:nvSpPr>
          <p:cNvPr id="298" name="Google Shape;298;p16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Jeya R</a:t>
            </a:r>
            <a:endParaRPr/>
          </a:p>
        </p:txBody>
      </p:sp>
      <p:sp>
        <p:nvSpPr>
          <p:cNvPr id="299" name="Google Shape;299;p16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fld id="{00000000-1234-1234-1234-123412341234}" type="slidenum">
              <a:rPr b="1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682625" y="3081337"/>
            <a:ext cx="4086225" cy="186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mbria"/>
              <a:buNone/>
            </a:pPr>
            <a:r>
              <a:rPr b="0" i="0" lang="en-US" sz="600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Semantic Analysis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687387" y="674687"/>
            <a:ext cx="6357937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Phases of Compiler-Semantic Analysis</a:t>
            </a:r>
            <a:endParaRPr/>
          </a:p>
        </p:txBody>
      </p:sp>
      <p:sp>
        <p:nvSpPr>
          <p:cNvPr id="310" name="Google Shape;310;p18"/>
          <p:cNvSpPr txBox="1"/>
          <p:nvPr/>
        </p:nvSpPr>
        <p:spPr>
          <a:xfrm>
            <a:off x="687387" y="1793875"/>
            <a:ext cx="7732712" cy="3341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325">
            <a:spAutoFit/>
          </a:bodyPr>
          <a:lstStyle/>
          <a:p>
            <a:pPr indent="-228600" lvl="0" marL="2413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Semantic analysis checks whether the parse tree constructed follows  the rules of language.</a:t>
            </a:r>
            <a:endParaRPr/>
          </a:p>
          <a:p>
            <a:pPr indent="-228600" lvl="0" marL="241300" marR="0" rtl="0" algn="l">
              <a:lnSpc>
                <a:spcPct val="16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semantic analyzer uses the syntax tree and the information in the  symbol table to check the source program for semantic consistency  with the language definition.</a:t>
            </a:r>
            <a:endParaRPr/>
          </a:p>
          <a:p>
            <a:pPr indent="-228600" lvl="0" marL="2413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It also gathers type information and saves it in either the syntax tree  or the symbol table, for subsequent use during intermediate-code  generation.</a:t>
            </a:r>
            <a:endParaRPr/>
          </a:p>
          <a:p>
            <a:pPr indent="-228600" lvl="0" marL="241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important part of semantic analysis is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 checking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687387" y="674687"/>
            <a:ext cx="6357937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Phases of Compiler-Semantic Analysis</a:t>
            </a:r>
            <a:endParaRPr/>
          </a:p>
        </p:txBody>
      </p:sp>
      <p:sp>
        <p:nvSpPr>
          <p:cNvPr id="316" name="Google Shape;316;p19"/>
          <p:cNvSpPr txBox="1"/>
          <p:nvPr/>
        </p:nvSpPr>
        <p:spPr>
          <a:xfrm>
            <a:off x="687387" y="1793875"/>
            <a:ext cx="7713662" cy="25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-228600" lvl="0" marL="2413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Suppose that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position, initial, and rate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been declared to be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floating-point numbers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that the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lexeme 60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itself forms an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integer.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just">
              <a:lnSpc>
                <a:spcPct val="177777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type checker in the semantic analyzer discovers that the operator</a:t>
            </a:r>
            <a:endParaRPr/>
          </a:p>
          <a:p>
            <a:pPr indent="-228600" lvl="0" marL="241300" marR="0" rtl="0" algn="just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applied to a floating-point number rate and an integer 60.</a:t>
            </a:r>
            <a:endParaRPr/>
          </a:p>
          <a:p>
            <a:pPr indent="-228600" lvl="0" marL="241300" marR="0" rtl="0" algn="just">
              <a:lnSpc>
                <a:spcPct val="16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 this case, the integer may be converted into a floating-point  number.</a:t>
            </a:r>
            <a:endParaRPr/>
          </a:p>
        </p:txBody>
      </p:sp>
      <p:sp>
        <p:nvSpPr>
          <p:cNvPr id="317" name="Google Shape;317;p19"/>
          <p:cNvSpPr txBox="1"/>
          <p:nvPr/>
        </p:nvSpPr>
        <p:spPr>
          <a:xfrm>
            <a:off x="2876550" y="4824412"/>
            <a:ext cx="3324225" cy="18430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457200" y="533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Unit – I Syllabus</a:t>
            </a:r>
            <a:endParaRPr/>
          </a:p>
        </p:txBody>
      </p:sp>
      <p:sp>
        <p:nvSpPr>
          <p:cNvPr id="141" name="Google Shape;141;p2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fld id="{00000000-1234-1234-1234-123412341234}" type="slidenum">
              <a:rPr b="1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2" name="Google Shape;142;p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Compilers – Analysis of the source program-Phases of a compiler – Cousins of the Compiler-Grouping of Phases – Compiler construction tools- Lexical Analysis – Role of Lexical Analyzer-Input Buffering- Specification of Tokens--Finite automation – deterministic Finite automation - non deterministic-Transition Tables- Acceptance of Input Strings by Automata-State Diagrams and Regular Expressions- Conversion of regular expression to NFA - Thompson’s method-Conversion of NFA to DFA- Simulation of an NFA-Converting Regular expression directly to DFA- Minimization of DFA-Minimization of NFA- Design of lexical analysis (LEX)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682625" y="3081337"/>
            <a:ext cx="7016750" cy="186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mbria"/>
              <a:buNone/>
            </a:pPr>
            <a:r>
              <a:rPr b="0" i="0" lang="en-US" sz="600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Intermediate Code Generation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292100" y="342900"/>
            <a:ext cx="7586662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mbria"/>
              <a:buNone/>
            </a:pPr>
            <a:r>
              <a:rPr b="0" i="0" lang="en-US" sz="40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Phases of Compiler-Intermediate Code Generation</a:t>
            </a:r>
            <a:endParaRPr/>
          </a:p>
        </p:txBody>
      </p:sp>
      <p:sp>
        <p:nvSpPr>
          <p:cNvPr id="328" name="Google Shape;328;p21"/>
          <p:cNvSpPr txBox="1"/>
          <p:nvPr/>
        </p:nvSpPr>
        <p:spPr>
          <a:xfrm>
            <a:off x="687387" y="1793875"/>
            <a:ext cx="7629525" cy="4217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325">
            <a:spAutoFit/>
          </a:bodyPr>
          <a:lstStyle/>
          <a:p>
            <a:pPr indent="-228600" lvl="0" marL="2413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semantic analysis the compiler generates an intermediate code  of the source code for the target machine.</a:t>
            </a:r>
            <a:endParaRPr/>
          </a:p>
          <a:p>
            <a:pPr indent="-228600" lvl="0" marL="241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represents a program for some abstract machine.</a:t>
            </a:r>
            <a:endParaRPr/>
          </a:p>
          <a:p>
            <a:pPr indent="-228600" lvl="0" marL="241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in between the high-level language and the machine language.</a:t>
            </a:r>
            <a:endParaRPr/>
          </a:p>
          <a:p>
            <a:pPr indent="-228600" lvl="0" marL="241300" marR="0" rtl="0" algn="l">
              <a:lnSpc>
                <a:spcPct val="16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intermediate code should be generated in such a way that it  makes it easier to be translated into the target machine code.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compiler may produce an explicit intermediate codes representing  the source program.</a:t>
            </a:r>
            <a:endParaRPr/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intermediate codes are generally machine (architecture independent). But the level of intermediate codes is close to the level   of machine codes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687387" y="342900"/>
            <a:ext cx="758825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mbria"/>
              <a:buNone/>
            </a:pPr>
            <a:r>
              <a:rPr b="0" i="0" lang="en-US" sz="40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Phases of Compiler-Intermediate Code Generation</a:t>
            </a:r>
            <a:endParaRPr/>
          </a:p>
        </p:txBody>
      </p:sp>
      <p:sp>
        <p:nvSpPr>
          <p:cNvPr id="334" name="Google Shape;334;p22"/>
          <p:cNvSpPr txBox="1"/>
          <p:nvPr/>
        </p:nvSpPr>
        <p:spPr>
          <a:xfrm>
            <a:off x="687387" y="1706562"/>
            <a:ext cx="7143750" cy="1287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8425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intermediate form called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three-address code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were used</a:t>
            </a:r>
            <a:endParaRPr/>
          </a:p>
          <a:p>
            <a:pPr indent="-228600" lvl="0" marL="241300" marR="0" rtl="0" algn="l">
              <a:lnSpc>
                <a:spcPct val="16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consists of a sequence of assembly-like instructions with three  operands per instruction. Each operand can act like a register.</a:t>
            </a:r>
            <a:endParaRPr/>
          </a:p>
        </p:txBody>
      </p:sp>
      <p:sp>
        <p:nvSpPr>
          <p:cNvPr id="335" name="Google Shape;335;p22"/>
          <p:cNvSpPr txBox="1"/>
          <p:nvPr/>
        </p:nvSpPr>
        <p:spPr>
          <a:xfrm>
            <a:off x="3043237" y="3643312"/>
            <a:ext cx="2851150" cy="16859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682625" y="3081337"/>
            <a:ext cx="4278312" cy="186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mbria"/>
              <a:buNone/>
            </a:pPr>
            <a:r>
              <a:rPr b="0" i="0" lang="en-US" sz="600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Code Optimization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type="title"/>
          </p:nvPr>
        </p:nvSpPr>
        <p:spPr>
          <a:xfrm>
            <a:off x="687387" y="674687"/>
            <a:ext cx="64960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Phases of Compiler-Code Optimization</a:t>
            </a:r>
            <a:endParaRPr/>
          </a:p>
        </p:txBody>
      </p:sp>
      <p:sp>
        <p:nvSpPr>
          <p:cNvPr id="346" name="Google Shape;346;p24"/>
          <p:cNvSpPr txBox="1"/>
          <p:nvPr/>
        </p:nvSpPr>
        <p:spPr>
          <a:xfrm>
            <a:off x="687387" y="1706562"/>
            <a:ext cx="7569200" cy="1709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8425">
            <a:spAutoFit/>
          </a:bodyPr>
          <a:lstStyle/>
          <a:p>
            <a:pPr indent="-228600" lvl="0" marL="241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next phase does code optimization of the intermediate code.</a:t>
            </a:r>
            <a:endParaRPr/>
          </a:p>
          <a:p>
            <a:pPr indent="-228600" lvl="0" marL="241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Optimization can be assumed as something that removes  unnecessary code lines, and arranges the sequence of statements in  order to speed up the program execution without wasting resources  (CPU, memory).</a:t>
            </a:r>
            <a:endParaRPr/>
          </a:p>
        </p:txBody>
      </p:sp>
      <p:sp>
        <p:nvSpPr>
          <p:cNvPr id="347" name="Google Shape;347;p24"/>
          <p:cNvSpPr txBox="1"/>
          <p:nvPr/>
        </p:nvSpPr>
        <p:spPr>
          <a:xfrm>
            <a:off x="5451475" y="4602162"/>
            <a:ext cx="1919287" cy="7254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4"/>
          <p:cNvSpPr txBox="1"/>
          <p:nvPr/>
        </p:nvSpPr>
        <p:spPr>
          <a:xfrm>
            <a:off x="1376362" y="4478337"/>
            <a:ext cx="1501775" cy="889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" name="Google Shape;349;p24"/>
          <p:cNvGrpSpPr/>
          <p:nvPr/>
        </p:nvGrpSpPr>
        <p:grpSpPr>
          <a:xfrm>
            <a:off x="3408174" y="4693976"/>
            <a:ext cx="1340322" cy="517539"/>
            <a:chOff x="4544567" y="4693919"/>
            <a:chExt cx="1786255" cy="518159"/>
          </a:xfrm>
        </p:grpSpPr>
        <p:sp>
          <p:nvSpPr>
            <p:cNvPr id="350" name="Google Shape;350;p24"/>
            <p:cNvSpPr/>
            <p:nvPr/>
          </p:nvSpPr>
          <p:spPr>
            <a:xfrm>
              <a:off x="4544567" y="4693919"/>
              <a:ext cx="1786255" cy="518159"/>
            </a:xfrm>
            <a:custGeom>
              <a:rect b="b" l="l" r="r" t="t"/>
              <a:pathLst>
                <a:path extrusionOk="0" h="518160" w="1786254">
                  <a:moveTo>
                    <a:pt x="1527048" y="0"/>
                  </a:moveTo>
                  <a:lnTo>
                    <a:pt x="1527048" y="129539"/>
                  </a:lnTo>
                  <a:lnTo>
                    <a:pt x="0" y="129539"/>
                  </a:lnTo>
                  <a:lnTo>
                    <a:pt x="0" y="388619"/>
                  </a:lnTo>
                  <a:lnTo>
                    <a:pt x="1527048" y="388619"/>
                  </a:lnTo>
                  <a:lnTo>
                    <a:pt x="1527048" y="518159"/>
                  </a:lnTo>
                  <a:lnTo>
                    <a:pt x="1786128" y="259079"/>
                  </a:lnTo>
                  <a:lnTo>
                    <a:pt x="15270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4544567" y="4693919"/>
              <a:ext cx="1786255" cy="518159"/>
            </a:xfrm>
            <a:custGeom>
              <a:rect b="b" l="l" r="r" t="t"/>
              <a:pathLst>
                <a:path extrusionOk="0" h="518160" w="1786254">
                  <a:moveTo>
                    <a:pt x="0" y="129539"/>
                  </a:moveTo>
                  <a:lnTo>
                    <a:pt x="1527048" y="129539"/>
                  </a:lnTo>
                  <a:lnTo>
                    <a:pt x="1527048" y="0"/>
                  </a:lnTo>
                  <a:lnTo>
                    <a:pt x="1786128" y="259079"/>
                  </a:lnTo>
                  <a:lnTo>
                    <a:pt x="1527048" y="518159"/>
                  </a:lnTo>
                  <a:lnTo>
                    <a:pt x="1527048" y="388619"/>
                  </a:lnTo>
                  <a:lnTo>
                    <a:pt x="0" y="388619"/>
                  </a:lnTo>
                  <a:lnTo>
                    <a:pt x="0" y="129539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>
            <p:ph type="title"/>
          </p:nvPr>
        </p:nvSpPr>
        <p:spPr>
          <a:xfrm>
            <a:off x="682625" y="3081337"/>
            <a:ext cx="3910012" cy="186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mbria"/>
              <a:buNone/>
            </a:pPr>
            <a:r>
              <a:rPr b="0" i="0" lang="en-US" sz="600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Code Generation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>
            <p:ph type="title"/>
          </p:nvPr>
        </p:nvSpPr>
        <p:spPr>
          <a:xfrm>
            <a:off x="687387" y="674687"/>
            <a:ext cx="6227762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Phases of Compiler-Code Generation</a:t>
            </a:r>
            <a:endParaRPr/>
          </a:p>
        </p:txBody>
      </p:sp>
      <p:sp>
        <p:nvSpPr>
          <p:cNvPr id="362" name="Google Shape;362;p26"/>
          <p:cNvSpPr txBox="1"/>
          <p:nvPr/>
        </p:nvSpPr>
        <p:spPr>
          <a:xfrm>
            <a:off x="687387" y="1793875"/>
            <a:ext cx="7651750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-228600" lvl="0" marL="2413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this phase, the code generator takes the optimized representation  of the intermediate code and maps it to the target machine  language.</a:t>
            </a:r>
            <a:endParaRPr/>
          </a:p>
          <a:p>
            <a:pPr indent="-228600" lvl="0" marL="2413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the </a:t>
            </a:r>
            <a:r>
              <a:rPr b="0" i="0" lang="en-US" sz="1800" u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target language is machine code, registers or memory locations  are selected for each of the variables </a:t>
            </a: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used by the program.</a:t>
            </a:r>
            <a:endParaRPr/>
          </a:p>
          <a:p>
            <a:pPr indent="-228600" lvl="0" marL="2413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Then, the intermediate instructions are translated into sequences of  machine instructions that perform the same task.</a:t>
            </a:r>
            <a:endParaRPr/>
          </a:p>
          <a:p>
            <a:pPr indent="-228600" lvl="0" marL="241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Produces the target language in a specific architecture.</a:t>
            </a:r>
            <a:endParaRPr/>
          </a:p>
          <a:p>
            <a:pPr indent="-228600" lvl="0" marL="241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target program is normally is a relocatable object file containing  the machine codes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/>
          <p:nvPr>
            <p:ph type="title"/>
          </p:nvPr>
        </p:nvSpPr>
        <p:spPr>
          <a:xfrm>
            <a:off x="687387" y="674687"/>
            <a:ext cx="6227762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Phases of Compiler-Code Generation</a:t>
            </a:r>
            <a:endParaRPr/>
          </a:p>
        </p:txBody>
      </p:sp>
      <p:sp>
        <p:nvSpPr>
          <p:cNvPr id="368" name="Google Shape;368;p27"/>
          <p:cNvSpPr txBox="1"/>
          <p:nvPr/>
        </p:nvSpPr>
        <p:spPr>
          <a:xfrm>
            <a:off x="687387" y="1793875"/>
            <a:ext cx="7580312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325">
            <a:spAutoFit/>
          </a:bodyPr>
          <a:lstStyle/>
          <a:p>
            <a:pPr indent="-228600" lvl="0" marL="2413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 example, using registers R1 and R2, the intermediate code might  get translated into the machine code</a:t>
            </a:r>
            <a:endParaRPr/>
          </a:p>
          <a:p>
            <a:pPr indent="-228600" lvl="0" marL="2413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first operand of each instruction specifies a destination. The F in  each instruction tells us that it deals with floating-point numbers.</a:t>
            </a:r>
            <a:endParaRPr/>
          </a:p>
        </p:txBody>
      </p:sp>
      <p:sp>
        <p:nvSpPr>
          <p:cNvPr id="369" name="Google Shape;369;p27"/>
          <p:cNvSpPr txBox="1"/>
          <p:nvPr/>
        </p:nvSpPr>
        <p:spPr>
          <a:xfrm>
            <a:off x="2998787" y="4038600"/>
            <a:ext cx="2716212" cy="1882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mbria"/>
              <a:buNone/>
            </a:pPr>
            <a:r>
              <a:rPr b="0" i="0" lang="en-US" sz="32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Phases of Compiler-Translation of  assignment statement</a:t>
            </a:r>
            <a:endParaRPr/>
          </a:p>
        </p:txBody>
      </p:sp>
      <p:sp>
        <p:nvSpPr>
          <p:cNvPr id="375" name="Google Shape;375;p28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Jeya R</a:t>
            </a:r>
            <a:endParaRPr/>
          </a:p>
        </p:txBody>
      </p:sp>
      <p:sp>
        <p:nvSpPr>
          <p:cNvPr id="376" name="Google Shape;376;p28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77" name="Google Shape;377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135187"/>
            <a:ext cx="8229600" cy="38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mbria"/>
              <a:buNone/>
            </a:pPr>
            <a:r>
              <a:rPr b="0" i="0" lang="en-US" sz="32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Cousins of Compiler- Language </a:t>
            </a:r>
            <a:br>
              <a:rPr b="0" i="0" lang="en-US" sz="32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i="0" lang="en-US" sz="32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Processing  System</a:t>
            </a:r>
            <a:endParaRPr/>
          </a:p>
        </p:txBody>
      </p:sp>
      <p:sp>
        <p:nvSpPr>
          <p:cNvPr id="383" name="Google Shape;383;p29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Jeya R</a:t>
            </a:r>
            <a:endParaRPr/>
          </a:p>
        </p:txBody>
      </p:sp>
      <p:sp>
        <p:nvSpPr>
          <p:cNvPr id="384" name="Google Shape;384;p29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85" name="Google Shape;385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2275" y="1905000"/>
            <a:ext cx="321945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Compiler - Introduction</a:t>
            </a:r>
            <a:endParaRPr/>
          </a:p>
        </p:txBody>
      </p:sp>
      <p:sp>
        <p:nvSpPr>
          <p:cNvPr id="148" name="Google Shape;148;p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413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compiler is a program that can read a program in one language - the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source  language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 and translate it into an equivalent program in another language -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the  target language.</a:t>
            </a:r>
            <a:endParaRPr/>
          </a:p>
          <a:p>
            <a:pPr indent="-228600" lvl="0" marL="2413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compiler acts as a translator, transforming human-oriented programming  languages into computer-oriented machine languages.</a:t>
            </a:r>
            <a:endParaRPr/>
          </a:p>
          <a:p>
            <a:pPr indent="-228600" lvl="0" marL="2413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9BD4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Ignore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machine-dependent details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 programmer</a:t>
            </a:r>
            <a:endParaRPr/>
          </a:p>
          <a:p>
            <a:pPr indent="-74613" lvl="0" marL="1825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Jeya R</a:t>
            </a:r>
            <a:endParaRPr/>
          </a:p>
        </p:txBody>
      </p:sp>
      <p:sp>
        <p:nvSpPr>
          <p:cNvPr id="150" name="Google Shape;150;p3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Compiler Construction Tool</a:t>
            </a:r>
            <a:endParaRPr/>
          </a:p>
        </p:txBody>
      </p:sp>
      <p:sp>
        <p:nvSpPr>
          <p:cNvPr id="391" name="Google Shape;391;p30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Jeya R</a:t>
            </a:r>
            <a:endParaRPr/>
          </a:p>
        </p:txBody>
      </p:sp>
      <p:sp>
        <p:nvSpPr>
          <p:cNvPr id="392" name="Google Shape;392;p30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93" name="Google Shape;393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524000"/>
            <a:ext cx="8229600" cy="47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mbria"/>
              <a:buNone/>
            </a:pPr>
            <a:r>
              <a:rPr b="0" i="0" lang="en-US" sz="32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Role of a Lexical Analyzer</a:t>
            </a:r>
            <a:br>
              <a:rPr b="0" i="0" lang="en-US" sz="32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</a:br>
            <a:endParaRPr/>
          </a:p>
        </p:txBody>
      </p:sp>
      <p:sp>
        <p:nvSpPr>
          <p:cNvPr id="399" name="Google Shape;399;p3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Role of lexical analyzer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Specification of tokens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Recognition of tokens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Lexical analyzer generator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Finite automata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Design of lexical analyzer generator</a:t>
            </a:r>
            <a:endParaRPr/>
          </a:p>
        </p:txBody>
      </p:sp>
      <p:sp>
        <p:nvSpPr>
          <p:cNvPr id="400" name="Google Shape;400;p31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Jeya R</a:t>
            </a:r>
            <a:endParaRPr/>
          </a:p>
        </p:txBody>
      </p:sp>
      <p:sp>
        <p:nvSpPr>
          <p:cNvPr id="401" name="Google Shape;401;p31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/>
          <p:nvPr>
            <p:ph type="title"/>
          </p:nvPr>
        </p:nvSpPr>
        <p:spPr>
          <a:xfrm>
            <a:off x="457200" y="9144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mbria"/>
              <a:buNone/>
            </a:pPr>
            <a:r>
              <a:rPr b="0" i="0" lang="en-US" sz="32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Why to separate Lexical analysis and parsing</a:t>
            </a:r>
            <a:endParaRPr/>
          </a:p>
        </p:txBody>
      </p:sp>
      <p:sp>
        <p:nvSpPr>
          <p:cNvPr id="407" name="Google Shape;407;p3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766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Calibri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766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Calibri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766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Calibri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Calibri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Simplicity of design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Calibri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Improving compiler efficiency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Calibri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Enhancing compiler portability</a:t>
            </a:r>
            <a:endParaRPr/>
          </a:p>
        </p:txBody>
      </p:sp>
      <p:sp>
        <p:nvSpPr>
          <p:cNvPr id="408" name="Google Shape;408;p32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Nagadevi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The role of lexical analyzer</a:t>
            </a:r>
            <a:endParaRPr/>
          </a:p>
        </p:txBody>
      </p:sp>
      <p:sp>
        <p:nvSpPr>
          <p:cNvPr id="414" name="Google Shape;414;p33"/>
          <p:cNvSpPr/>
          <p:nvPr/>
        </p:nvSpPr>
        <p:spPr>
          <a:xfrm>
            <a:off x="1447800" y="2743200"/>
            <a:ext cx="20574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6425">
            <a:solidFill>
              <a:srgbClr val="6B76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Lexical Analyzer</a:t>
            </a:r>
            <a:endParaRPr/>
          </a:p>
        </p:txBody>
      </p:sp>
      <p:sp>
        <p:nvSpPr>
          <p:cNvPr id="415" name="Google Shape;415;p33"/>
          <p:cNvSpPr/>
          <p:nvPr/>
        </p:nvSpPr>
        <p:spPr>
          <a:xfrm>
            <a:off x="5486400" y="2743200"/>
            <a:ext cx="20574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6425">
            <a:solidFill>
              <a:srgbClr val="6B76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Parser</a:t>
            </a:r>
            <a:endParaRPr/>
          </a:p>
        </p:txBody>
      </p:sp>
      <p:cxnSp>
        <p:nvCxnSpPr>
          <p:cNvPr id="416" name="Google Shape;416;p33"/>
          <p:cNvCxnSpPr/>
          <p:nvPr/>
        </p:nvCxnSpPr>
        <p:spPr>
          <a:xfrm>
            <a:off x="304800" y="3200400"/>
            <a:ext cx="11430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417" name="Google Shape;417;p33"/>
          <p:cNvCxnSpPr/>
          <p:nvPr/>
        </p:nvCxnSpPr>
        <p:spPr>
          <a:xfrm>
            <a:off x="3505200" y="2971800"/>
            <a:ext cx="19812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418" name="Google Shape;418;p33"/>
          <p:cNvCxnSpPr/>
          <p:nvPr/>
        </p:nvCxnSpPr>
        <p:spPr>
          <a:xfrm rot="10800000">
            <a:off x="3505200" y="3429000"/>
            <a:ext cx="19812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419" name="Google Shape;419;p33"/>
          <p:cNvSpPr txBox="1"/>
          <p:nvPr/>
        </p:nvSpPr>
        <p:spPr>
          <a:xfrm>
            <a:off x="0" y="2819400"/>
            <a:ext cx="10525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  <a:endParaRPr/>
          </a:p>
        </p:txBody>
      </p:sp>
      <p:sp>
        <p:nvSpPr>
          <p:cNvPr id="420" name="Google Shape;420;p33"/>
          <p:cNvSpPr txBox="1"/>
          <p:nvPr/>
        </p:nvSpPr>
        <p:spPr>
          <a:xfrm>
            <a:off x="4038600" y="2590800"/>
            <a:ext cx="7540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</a:t>
            </a:r>
            <a:endParaRPr/>
          </a:p>
        </p:txBody>
      </p:sp>
      <p:sp>
        <p:nvSpPr>
          <p:cNvPr id="421" name="Google Shape;421;p33"/>
          <p:cNvSpPr txBox="1"/>
          <p:nvPr/>
        </p:nvSpPr>
        <p:spPr>
          <a:xfrm>
            <a:off x="3624262" y="3409950"/>
            <a:ext cx="16335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getNextToken</a:t>
            </a:r>
            <a:endParaRPr/>
          </a:p>
        </p:txBody>
      </p:sp>
      <p:cxnSp>
        <p:nvCxnSpPr>
          <p:cNvPr id="422" name="Google Shape;422;p33"/>
          <p:cNvCxnSpPr/>
          <p:nvPr/>
        </p:nvCxnSpPr>
        <p:spPr>
          <a:xfrm>
            <a:off x="2514600" y="3657600"/>
            <a:ext cx="1676400" cy="129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cxnSp>
        <p:nvCxnSpPr>
          <p:cNvPr id="423" name="Google Shape;423;p33"/>
          <p:cNvCxnSpPr/>
          <p:nvPr/>
        </p:nvCxnSpPr>
        <p:spPr>
          <a:xfrm flipH="1">
            <a:off x="4953000" y="3657600"/>
            <a:ext cx="1600200" cy="129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424" name="Google Shape;424;p33"/>
          <p:cNvSpPr/>
          <p:nvPr/>
        </p:nvSpPr>
        <p:spPr>
          <a:xfrm>
            <a:off x="3581400" y="4987925"/>
            <a:ext cx="20574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6425">
            <a:solidFill>
              <a:srgbClr val="6B76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Symbol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/>
          </a:p>
        </p:txBody>
      </p:sp>
      <p:cxnSp>
        <p:nvCxnSpPr>
          <p:cNvPr id="425" name="Google Shape;425;p33"/>
          <p:cNvCxnSpPr/>
          <p:nvPr/>
        </p:nvCxnSpPr>
        <p:spPr>
          <a:xfrm>
            <a:off x="7543800" y="3200400"/>
            <a:ext cx="8382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426" name="Google Shape;426;p33"/>
          <p:cNvSpPr txBox="1"/>
          <p:nvPr/>
        </p:nvSpPr>
        <p:spPr>
          <a:xfrm>
            <a:off x="7543800" y="2819400"/>
            <a:ext cx="142557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semantic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/>
          </a:p>
        </p:txBody>
      </p:sp>
      <p:sp>
        <p:nvSpPr>
          <p:cNvPr id="427" name="Google Shape;427;p33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Nagadevi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4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CS416 Compiler Design</a:t>
            </a:r>
            <a:endParaRPr/>
          </a:p>
        </p:txBody>
      </p:sp>
      <p:sp>
        <p:nvSpPr>
          <p:cNvPr id="436" name="Google Shape;436;p34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7" name="Google Shape;437;p3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Lexical Analyzer</a:t>
            </a:r>
            <a:endParaRPr/>
          </a:p>
        </p:txBody>
      </p:sp>
      <p:sp>
        <p:nvSpPr>
          <p:cNvPr id="438" name="Google Shape;438;p34"/>
          <p:cNvSpPr txBox="1"/>
          <p:nvPr>
            <p:ph idx="1" type="body"/>
          </p:nvPr>
        </p:nvSpPr>
        <p:spPr>
          <a:xfrm>
            <a:off x="457200" y="13716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Lexical Analyzer</a:t>
            </a: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reads the source program character by character to produce tokens.</a:t>
            </a:r>
            <a:endParaRPr/>
          </a:p>
          <a:p>
            <a:pPr indent="-18256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Normally a lexical analyzer doesn’t return a list of tokens at one shot,     it returns a token when the parser asks a token from it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18256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256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06998" lvl="0" marL="18256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439" name="Google Shape;439;p34"/>
          <p:cNvGraphicFramePr/>
          <p:nvPr/>
        </p:nvGraphicFramePr>
        <p:xfrm>
          <a:off x="1898650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{C485EEAC-F532-4F3A-B201-BA253DAAFBFD}</a:tableStyleId>
              </a:tblPr>
              <a:tblGrid>
                <a:gridCol w="1079500"/>
              </a:tblGrid>
              <a:tr h="106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Lexical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Analyzer</a:t>
                      </a:r>
                      <a:endParaRPr/>
                    </a:p>
                  </a:txBody>
                  <a:tcPr marT="45725" marB="45725" marR="84475" marL="84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0" name="Google Shape;440;p34"/>
          <p:cNvGraphicFramePr/>
          <p:nvPr/>
        </p:nvGraphicFramePr>
        <p:xfrm>
          <a:off x="4149725" y="388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{C485EEAC-F532-4F3A-B201-BA253DAAFBFD}</a:tableStyleId>
              </a:tblPr>
              <a:tblGrid>
                <a:gridCol w="1079500"/>
              </a:tblGrid>
              <a:tr h="97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Parser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575" marB="45575" marR="84475" marL="844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1" name="Google Shape;441;p34"/>
          <p:cNvSpPr txBox="1"/>
          <p:nvPr/>
        </p:nvSpPr>
        <p:spPr>
          <a:xfrm>
            <a:off x="352425" y="3962400"/>
            <a:ext cx="10429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/>
          </a:p>
        </p:txBody>
      </p:sp>
      <p:cxnSp>
        <p:nvCxnSpPr>
          <p:cNvPr id="442" name="Google Shape;442;p34"/>
          <p:cNvCxnSpPr/>
          <p:nvPr/>
        </p:nvCxnSpPr>
        <p:spPr>
          <a:xfrm>
            <a:off x="1125537" y="4343400"/>
            <a:ext cx="7731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43" name="Google Shape;443;p34"/>
          <p:cNvCxnSpPr/>
          <p:nvPr/>
        </p:nvCxnSpPr>
        <p:spPr>
          <a:xfrm>
            <a:off x="3024187" y="4191000"/>
            <a:ext cx="11255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44" name="Google Shape;444;p34"/>
          <p:cNvSpPr txBox="1"/>
          <p:nvPr/>
        </p:nvSpPr>
        <p:spPr>
          <a:xfrm>
            <a:off x="3235325" y="3886200"/>
            <a:ext cx="8778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token</a:t>
            </a:r>
            <a:endParaRPr/>
          </a:p>
        </p:txBody>
      </p:sp>
      <p:cxnSp>
        <p:nvCxnSpPr>
          <p:cNvPr id="445" name="Google Shape;445;p34"/>
          <p:cNvCxnSpPr/>
          <p:nvPr/>
        </p:nvCxnSpPr>
        <p:spPr>
          <a:xfrm rot="10800000">
            <a:off x="3024187" y="4495800"/>
            <a:ext cx="11255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46" name="Google Shape;446;p34"/>
          <p:cNvSpPr txBox="1"/>
          <p:nvPr/>
        </p:nvSpPr>
        <p:spPr>
          <a:xfrm>
            <a:off x="3079750" y="4430712"/>
            <a:ext cx="13081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next token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Lexical errors</a:t>
            </a:r>
            <a:endParaRPr/>
          </a:p>
        </p:txBody>
      </p:sp>
      <p:sp>
        <p:nvSpPr>
          <p:cNvPr id="452" name="Google Shape;452;p3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Some errors are out of power of lexical analyzer to recognize:</a:t>
            </a:r>
            <a:endParaRPr/>
          </a:p>
          <a:p>
            <a:pPr indent="-182562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 (a == f(x)) …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However it may be able to recognize errors like:</a:t>
            </a:r>
            <a:endParaRPr/>
          </a:p>
          <a:p>
            <a:pPr indent="-182562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 = 2r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Such errors are recognized when no pattern for tokens matches a character sequence</a:t>
            </a:r>
            <a:endParaRPr/>
          </a:p>
          <a:p>
            <a:pPr indent="-53023" lvl="0" marL="1825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3" name="Google Shape;453;p35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Nagadevi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Error recovery</a:t>
            </a:r>
            <a:endParaRPr/>
          </a:p>
        </p:txBody>
      </p:sp>
      <p:sp>
        <p:nvSpPr>
          <p:cNvPr id="459" name="Google Shape;459;p3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Panic mode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successive characters are ignored until we reach to a well formed token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Delete one character from the remaining input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Insert a missing character into the remaining input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Replace a character by another character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Transpose two adjacent characters</a:t>
            </a:r>
            <a:endParaRPr/>
          </a:p>
        </p:txBody>
      </p:sp>
      <p:sp>
        <p:nvSpPr>
          <p:cNvPr id="460" name="Google Shape;460;p36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Nagadevi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7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CS416 Compiler Design</a:t>
            </a:r>
            <a:endParaRPr/>
          </a:p>
        </p:txBody>
      </p:sp>
      <p:sp>
        <p:nvSpPr>
          <p:cNvPr id="466" name="Google Shape;466;p37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7" name="Google Shape;467;p3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Token</a:t>
            </a:r>
            <a:endParaRPr/>
          </a:p>
        </p:txBody>
      </p:sp>
      <p:sp>
        <p:nvSpPr>
          <p:cNvPr id="468" name="Google Shape;468;p3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</a:pPr>
            <a:r>
              <a:rPr b="0" i="0" lang="en-US" sz="1600" u="none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Token represents a set of strings described by a pattern</a:t>
            </a: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182561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Identifier represents a set of strings which start with </a:t>
            </a:r>
            <a:r>
              <a:rPr b="0" i="0" lang="en-US" sz="1600" u="none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a letter continues with letters and digits</a:t>
            </a:r>
            <a:endParaRPr/>
          </a:p>
          <a:p>
            <a:pPr indent="-182561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actual string (newval) is called as </a:t>
            </a:r>
            <a:r>
              <a:rPr b="0" i="1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lexeme</a:t>
            </a: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182561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Tokens: </a:t>
            </a:r>
            <a:r>
              <a:rPr b="0" i="0" lang="en-US" sz="1600" u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identifier, number, addop, delimeter, …</a:t>
            </a:r>
            <a:endParaRPr/>
          </a:p>
          <a:p>
            <a:pPr indent="-18256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Since a token can represent more than one lexeme, additional information should be held for that specific lexeme. This additional information is called as the </a:t>
            </a:r>
            <a:r>
              <a:rPr b="0" i="1" lang="en-US" sz="1600" u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attribute</a:t>
            </a: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of the token.</a:t>
            </a:r>
            <a:endParaRPr/>
          </a:p>
          <a:p>
            <a:pPr indent="-18256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 simplicity, a </a:t>
            </a:r>
            <a:r>
              <a:rPr b="0" i="0" lang="en-US" sz="1600" u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token may have a single attribute </a:t>
            </a: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which holds the required information for that token. </a:t>
            </a:r>
            <a:endParaRPr/>
          </a:p>
          <a:p>
            <a:pPr indent="-182561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 identifiers, this attribute a pointer to the symbol table, and the symbol table holds the actual attributes for that token.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Token</a:t>
            </a:r>
            <a:endParaRPr/>
          </a:p>
        </p:txBody>
      </p:sp>
      <p:sp>
        <p:nvSpPr>
          <p:cNvPr id="474" name="Google Shape;474;p3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Some attributes: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&lt;id,attr&gt;    	 	where attr is pointer to the symbol table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&lt;assgop,_&gt;     	no attribute is needed (if there is only one assignment operator)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&lt;num,val&gt;		where val is the actual value of the number.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Token type and its attribute uniquely identifies a lexeme.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</a:pPr>
            <a:r>
              <a:rPr b="1" i="1" lang="en-US" sz="1600" u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Regular expressions</a:t>
            </a:r>
            <a:r>
              <a:rPr b="0" i="0" lang="en-US" sz="1600" u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are widely used to specify patterns.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endParaRPr/>
          </a:p>
          <a:p>
            <a:pPr indent="-74613" lvl="0" marL="1825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38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Jeya R</a:t>
            </a:r>
            <a:endParaRPr/>
          </a:p>
        </p:txBody>
      </p:sp>
      <p:sp>
        <p:nvSpPr>
          <p:cNvPr id="476" name="Google Shape;476;p38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Tokens, Patterns and Lexemes</a:t>
            </a:r>
            <a:endParaRPr/>
          </a:p>
        </p:txBody>
      </p:sp>
      <p:sp>
        <p:nvSpPr>
          <p:cNvPr id="482" name="Google Shape;482;p3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token is a pair a token name and an optional token value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pattern is a description of the form that the lexemes of a token may take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lexeme is a sequence of characters in the source program that matches the pattern for a token</a:t>
            </a:r>
            <a:endParaRPr/>
          </a:p>
        </p:txBody>
      </p:sp>
      <p:sp>
        <p:nvSpPr>
          <p:cNvPr id="483" name="Google Shape;483;p39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Nagadevi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COMPILERS</a:t>
            </a:r>
            <a:endParaRPr/>
          </a:p>
        </p:txBody>
      </p:sp>
      <p:sp>
        <p:nvSpPr>
          <p:cNvPr id="156" name="Google Shape;156;p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b="1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compiler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a program takes a program written in a source language and translates it into an equivalent program in a target language.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source program                COMPILER          target program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		error messages</a:t>
            </a:r>
            <a:endParaRPr/>
          </a:p>
        </p:txBody>
      </p:sp>
      <p:sp>
        <p:nvSpPr>
          <p:cNvPr id="157" name="Google Shape;157;p4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Jeya R</a:t>
            </a:r>
            <a:endParaRPr/>
          </a:p>
        </p:txBody>
      </p:sp>
      <p:sp>
        <p:nvSpPr>
          <p:cNvPr id="158" name="Google Shape;158;p4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fld id="{00000000-1234-1234-1234-123412341234}" type="slidenum">
              <a:rPr b="1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9" name="Google Shape;159;p4"/>
          <p:cNvSpPr txBox="1"/>
          <p:nvPr/>
        </p:nvSpPr>
        <p:spPr>
          <a:xfrm>
            <a:off x="3441700" y="4229100"/>
            <a:ext cx="2251075" cy="990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4"/>
          <p:cNvCxnSpPr/>
          <p:nvPr/>
        </p:nvCxnSpPr>
        <p:spPr>
          <a:xfrm>
            <a:off x="3024187" y="4724400"/>
            <a:ext cx="2809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61" name="Google Shape;161;p4"/>
          <p:cNvCxnSpPr/>
          <p:nvPr/>
        </p:nvCxnSpPr>
        <p:spPr>
          <a:xfrm>
            <a:off x="5692775" y="4800600"/>
            <a:ext cx="2809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2" name="Google Shape;162;p4"/>
          <p:cNvSpPr txBox="1"/>
          <p:nvPr/>
        </p:nvSpPr>
        <p:spPr>
          <a:xfrm>
            <a:off x="179387" y="5368925"/>
            <a:ext cx="31972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Normally a program written in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high-level programming language)</a:t>
            </a:r>
            <a:endParaRPr/>
          </a:p>
        </p:txBody>
      </p:sp>
      <p:sp>
        <p:nvSpPr>
          <p:cNvPr id="163" name="Google Shape;163;p4"/>
          <p:cNvSpPr txBox="1"/>
          <p:nvPr/>
        </p:nvSpPr>
        <p:spPr>
          <a:xfrm>
            <a:off x="5692775" y="5362575"/>
            <a:ext cx="338137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Normally the equivalent program 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 – relocatable object file)</a:t>
            </a:r>
            <a:endParaRPr/>
          </a:p>
        </p:txBody>
      </p:sp>
      <p:cxnSp>
        <p:nvCxnSpPr>
          <p:cNvPr id="164" name="Google Shape;164;p4"/>
          <p:cNvCxnSpPr/>
          <p:nvPr/>
        </p:nvCxnSpPr>
        <p:spPr>
          <a:xfrm>
            <a:off x="4360862" y="5219700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Example</a:t>
            </a:r>
            <a:endParaRPr/>
          </a:p>
        </p:txBody>
      </p:sp>
      <p:cxnSp>
        <p:nvCxnSpPr>
          <p:cNvPr id="489" name="Google Shape;489;p40"/>
          <p:cNvCxnSpPr/>
          <p:nvPr/>
        </p:nvCxnSpPr>
        <p:spPr>
          <a:xfrm flipH="1" rot="10800000">
            <a:off x="1524000" y="2057400"/>
            <a:ext cx="7010400" cy="76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0" name="Google Shape;490;p40"/>
          <p:cNvCxnSpPr/>
          <p:nvPr/>
        </p:nvCxnSpPr>
        <p:spPr>
          <a:xfrm flipH="1" rot="10800000">
            <a:off x="1524000" y="2133600"/>
            <a:ext cx="7010400" cy="76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1" name="Google Shape;491;p40"/>
          <p:cNvCxnSpPr/>
          <p:nvPr/>
        </p:nvCxnSpPr>
        <p:spPr>
          <a:xfrm flipH="1" rot="10800000">
            <a:off x="1524000" y="2590800"/>
            <a:ext cx="7010400" cy="76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92" name="Google Shape;492;p40"/>
          <p:cNvSpPr txBox="1"/>
          <p:nvPr/>
        </p:nvSpPr>
        <p:spPr>
          <a:xfrm>
            <a:off x="1676400" y="2133600"/>
            <a:ext cx="9493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</a:t>
            </a:r>
            <a:endParaRPr/>
          </a:p>
        </p:txBody>
      </p:sp>
      <p:sp>
        <p:nvSpPr>
          <p:cNvPr id="493" name="Google Shape;493;p40"/>
          <p:cNvSpPr txBox="1"/>
          <p:nvPr/>
        </p:nvSpPr>
        <p:spPr>
          <a:xfrm>
            <a:off x="2782887" y="2133600"/>
            <a:ext cx="27035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Informal description</a:t>
            </a:r>
            <a:endParaRPr/>
          </a:p>
        </p:txBody>
      </p:sp>
      <p:sp>
        <p:nvSpPr>
          <p:cNvPr id="494" name="Google Shape;494;p40"/>
          <p:cNvSpPr txBox="1"/>
          <p:nvPr/>
        </p:nvSpPr>
        <p:spPr>
          <a:xfrm>
            <a:off x="6115050" y="2133600"/>
            <a:ext cx="21907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lexemes</a:t>
            </a:r>
            <a:endParaRPr/>
          </a:p>
        </p:txBody>
      </p:sp>
      <p:cxnSp>
        <p:nvCxnSpPr>
          <p:cNvPr id="495" name="Google Shape;495;p40"/>
          <p:cNvCxnSpPr/>
          <p:nvPr/>
        </p:nvCxnSpPr>
        <p:spPr>
          <a:xfrm rot="5400000">
            <a:off x="1182687" y="3695700"/>
            <a:ext cx="2970212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6" name="Google Shape;496;p40"/>
          <p:cNvCxnSpPr/>
          <p:nvPr/>
        </p:nvCxnSpPr>
        <p:spPr>
          <a:xfrm rot="5400000">
            <a:off x="4571206" y="3658393"/>
            <a:ext cx="28956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97" name="Google Shape;497;p40"/>
          <p:cNvSpPr txBox="1"/>
          <p:nvPr/>
        </p:nvSpPr>
        <p:spPr>
          <a:xfrm>
            <a:off x="1971675" y="2743200"/>
            <a:ext cx="3413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endParaRPr/>
          </a:p>
        </p:txBody>
      </p:sp>
      <p:sp>
        <p:nvSpPr>
          <p:cNvPr id="498" name="Google Shape;498;p40"/>
          <p:cNvSpPr txBox="1"/>
          <p:nvPr/>
        </p:nvSpPr>
        <p:spPr>
          <a:xfrm>
            <a:off x="1855787" y="3124200"/>
            <a:ext cx="5826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/>
          </a:p>
        </p:txBody>
      </p:sp>
      <p:sp>
        <p:nvSpPr>
          <p:cNvPr id="499" name="Google Shape;499;p40"/>
          <p:cNvSpPr txBox="1"/>
          <p:nvPr/>
        </p:nvSpPr>
        <p:spPr>
          <a:xfrm>
            <a:off x="1219200" y="3486150"/>
            <a:ext cx="14652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/>
          </a:p>
        </p:txBody>
      </p:sp>
      <p:sp>
        <p:nvSpPr>
          <p:cNvPr id="500" name="Google Shape;500;p40"/>
          <p:cNvSpPr txBox="1"/>
          <p:nvPr/>
        </p:nvSpPr>
        <p:spPr>
          <a:xfrm>
            <a:off x="1946275" y="3943350"/>
            <a:ext cx="3968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endParaRPr/>
          </a:p>
        </p:txBody>
      </p:sp>
      <p:sp>
        <p:nvSpPr>
          <p:cNvPr id="501" name="Google Shape;501;p40"/>
          <p:cNvSpPr txBox="1"/>
          <p:nvPr/>
        </p:nvSpPr>
        <p:spPr>
          <a:xfrm>
            <a:off x="1536700" y="4343400"/>
            <a:ext cx="10541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endParaRPr/>
          </a:p>
        </p:txBody>
      </p:sp>
      <p:sp>
        <p:nvSpPr>
          <p:cNvPr id="502" name="Google Shape;502;p40"/>
          <p:cNvSpPr txBox="1"/>
          <p:nvPr/>
        </p:nvSpPr>
        <p:spPr>
          <a:xfrm>
            <a:off x="1601787" y="4705350"/>
            <a:ext cx="8366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literal</a:t>
            </a:r>
            <a:endParaRPr/>
          </a:p>
        </p:txBody>
      </p:sp>
      <p:sp>
        <p:nvSpPr>
          <p:cNvPr id="503" name="Google Shape;503;p40"/>
          <p:cNvSpPr txBox="1"/>
          <p:nvPr/>
        </p:nvSpPr>
        <p:spPr>
          <a:xfrm>
            <a:off x="2936875" y="2743200"/>
            <a:ext cx="16271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Characters i, f</a:t>
            </a:r>
            <a:endParaRPr/>
          </a:p>
        </p:txBody>
      </p:sp>
      <p:sp>
        <p:nvSpPr>
          <p:cNvPr id="504" name="Google Shape;504;p40"/>
          <p:cNvSpPr txBox="1"/>
          <p:nvPr/>
        </p:nvSpPr>
        <p:spPr>
          <a:xfrm>
            <a:off x="2944812" y="3105150"/>
            <a:ext cx="21256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Characters e, l, s, e</a:t>
            </a:r>
            <a:endParaRPr/>
          </a:p>
        </p:txBody>
      </p:sp>
      <p:sp>
        <p:nvSpPr>
          <p:cNvPr id="505" name="Google Shape;505;p40"/>
          <p:cNvSpPr txBox="1"/>
          <p:nvPr/>
        </p:nvSpPr>
        <p:spPr>
          <a:xfrm>
            <a:off x="2743200" y="3516312"/>
            <a:ext cx="29686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or &gt; or &lt;= or &gt;= or == or !=</a:t>
            </a:r>
            <a:endParaRPr/>
          </a:p>
        </p:txBody>
      </p:sp>
      <p:sp>
        <p:nvSpPr>
          <p:cNvPr id="506" name="Google Shape;506;p40"/>
          <p:cNvSpPr txBox="1"/>
          <p:nvPr/>
        </p:nvSpPr>
        <p:spPr>
          <a:xfrm>
            <a:off x="2667000" y="3962400"/>
            <a:ext cx="33972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Letter followed by letter and digits</a:t>
            </a:r>
            <a:endParaRPr/>
          </a:p>
        </p:txBody>
      </p:sp>
      <p:sp>
        <p:nvSpPr>
          <p:cNvPr id="507" name="Google Shape;507;p40"/>
          <p:cNvSpPr txBox="1"/>
          <p:nvPr/>
        </p:nvSpPr>
        <p:spPr>
          <a:xfrm>
            <a:off x="3109912" y="4354512"/>
            <a:ext cx="22240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numeric constant</a:t>
            </a:r>
            <a:endParaRPr/>
          </a:p>
        </p:txBody>
      </p:sp>
      <p:sp>
        <p:nvSpPr>
          <p:cNvPr id="508" name="Google Shape;508;p40"/>
          <p:cNvSpPr txBox="1"/>
          <p:nvPr/>
        </p:nvSpPr>
        <p:spPr>
          <a:xfrm>
            <a:off x="2828925" y="4735512"/>
            <a:ext cx="31146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Anything but “ sorrounded by “</a:t>
            </a:r>
            <a:endParaRPr/>
          </a:p>
        </p:txBody>
      </p:sp>
      <p:sp>
        <p:nvSpPr>
          <p:cNvPr id="509" name="Google Shape;509;p40"/>
          <p:cNvSpPr txBox="1"/>
          <p:nvPr/>
        </p:nvSpPr>
        <p:spPr>
          <a:xfrm>
            <a:off x="6096000" y="2743200"/>
            <a:ext cx="3254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endParaRPr/>
          </a:p>
        </p:txBody>
      </p:sp>
      <p:sp>
        <p:nvSpPr>
          <p:cNvPr id="510" name="Google Shape;510;p40"/>
          <p:cNvSpPr txBox="1"/>
          <p:nvPr/>
        </p:nvSpPr>
        <p:spPr>
          <a:xfrm>
            <a:off x="6096000" y="3124200"/>
            <a:ext cx="5445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/>
          </a:p>
        </p:txBody>
      </p:sp>
      <p:sp>
        <p:nvSpPr>
          <p:cNvPr id="511" name="Google Shape;511;p40"/>
          <p:cNvSpPr txBox="1"/>
          <p:nvPr/>
        </p:nvSpPr>
        <p:spPr>
          <a:xfrm>
            <a:off x="6096000" y="3440112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&lt;=, !=</a:t>
            </a:r>
            <a:endParaRPr/>
          </a:p>
        </p:txBody>
      </p:sp>
      <p:sp>
        <p:nvSpPr>
          <p:cNvPr id="512" name="Google Shape;512;p40"/>
          <p:cNvSpPr txBox="1"/>
          <p:nvPr/>
        </p:nvSpPr>
        <p:spPr>
          <a:xfrm>
            <a:off x="6172200" y="3973512"/>
            <a:ext cx="13652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pi, score, D2</a:t>
            </a:r>
            <a:endParaRPr/>
          </a:p>
        </p:txBody>
      </p:sp>
      <p:sp>
        <p:nvSpPr>
          <p:cNvPr id="513" name="Google Shape;513;p40"/>
          <p:cNvSpPr txBox="1"/>
          <p:nvPr/>
        </p:nvSpPr>
        <p:spPr>
          <a:xfrm>
            <a:off x="6172200" y="4343400"/>
            <a:ext cx="20177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3.14159, 0, 6.02e23</a:t>
            </a:r>
            <a:endParaRPr/>
          </a:p>
        </p:txBody>
      </p:sp>
      <p:sp>
        <p:nvSpPr>
          <p:cNvPr id="514" name="Google Shape;514;p40"/>
          <p:cNvSpPr txBox="1"/>
          <p:nvPr/>
        </p:nvSpPr>
        <p:spPr>
          <a:xfrm>
            <a:off x="6172200" y="4735512"/>
            <a:ext cx="15811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“core dumped”</a:t>
            </a:r>
            <a:endParaRPr/>
          </a:p>
        </p:txBody>
      </p:sp>
      <p:sp>
        <p:nvSpPr>
          <p:cNvPr id="515" name="Google Shape;515;p40"/>
          <p:cNvSpPr txBox="1"/>
          <p:nvPr/>
        </p:nvSpPr>
        <p:spPr>
          <a:xfrm>
            <a:off x="2209800" y="5715000"/>
            <a:ext cx="37544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printf(“total = %d\n”, score);</a:t>
            </a:r>
            <a:endParaRPr/>
          </a:p>
        </p:txBody>
      </p:sp>
      <p:sp>
        <p:nvSpPr>
          <p:cNvPr id="516" name="Google Shape;516;p40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Nagadevi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1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CS416 Compiler Design</a:t>
            </a:r>
            <a:endParaRPr/>
          </a:p>
        </p:txBody>
      </p:sp>
      <p:sp>
        <p:nvSpPr>
          <p:cNvPr id="522" name="Google Shape;522;p41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3" name="Google Shape;523;p41"/>
          <p:cNvSpPr txBox="1"/>
          <p:nvPr>
            <p:ph type="title"/>
          </p:nvPr>
        </p:nvSpPr>
        <p:spPr>
          <a:xfrm>
            <a:off x="457200" y="533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Terminology of Languages</a:t>
            </a:r>
            <a:endParaRPr/>
          </a:p>
        </p:txBody>
      </p:sp>
      <p:sp>
        <p:nvSpPr>
          <p:cNvPr id="524" name="Google Shape;524;p41"/>
          <p:cNvSpPr txBox="1"/>
          <p:nvPr>
            <p:ph idx="1" type="body"/>
          </p:nvPr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Alphabet</a:t>
            </a: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: a finite set of symbols  (ASCII characters)</a:t>
            </a:r>
            <a:endParaRPr/>
          </a:p>
          <a:p>
            <a:pPr indent="-18256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String</a:t>
            </a: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: </a:t>
            </a:r>
            <a:endParaRPr/>
          </a:p>
          <a:p>
            <a:pPr indent="-182561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Finite sequence of symbols on an alphabet</a:t>
            </a:r>
            <a:endParaRPr/>
          </a:p>
          <a:p>
            <a:pPr indent="-182561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Sentence and word are also used in terms of string</a:t>
            </a:r>
            <a:endParaRPr/>
          </a:p>
          <a:p>
            <a:pPr indent="-182561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ε  is the empty string</a:t>
            </a:r>
            <a:endParaRPr/>
          </a:p>
          <a:p>
            <a:pPr indent="-182561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|s| is the length of string s.</a:t>
            </a:r>
            <a:endParaRPr/>
          </a:p>
          <a:p>
            <a:pPr indent="-18256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Language</a:t>
            </a: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sets of strings over some fixed alphabet</a:t>
            </a:r>
            <a:endParaRPr/>
          </a:p>
          <a:p>
            <a:pPr indent="-182561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∅ the empty set is a language.</a:t>
            </a:r>
            <a:endParaRPr/>
          </a:p>
          <a:p>
            <a:pPr indent="-182561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{ε} the set containing empty string is a language</a:t>
            </a:r>
            <a:endParaRPr/>
          </a:p>
          <a:p>
            <a:pPr indent="-182561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set of well-formed C programs is a language</a:t>
            </a:r>
            <a:endParaRPr/>
          </a:p>
          <a:p>
            <a:pPr indent="-182561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set of all possible identifiers is a language.</a:t>
            </a:r>
            <a:endParaRPr/>
          </a:p>
          <a:p>
            <a:pPr indent="-74613" lvl="0" marL="18256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Terminology of Languages</a:t>
            </a:r>
            <a:endParaRPr/>
          </a:p>
        </p:txBody>
      </p:sp>
      <p:sp>
        <p:nvSpPr>
          <p:cNvPr id="530" name="Google Shape;530;p4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Operators on Strings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/>
          </a:p>
          <a:p>
            <a:pPr indent="-182562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Concatenation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 xy represents the concatenation of strings x and y.  s ε  = s        ε s = s</a:t>
            </a:r>
            <a:endParaRPr/>
          </a:p>
          <a:p>
            <a:pPr indent="-182562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=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 s s .. s ( n times)     s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=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ε    </a:t>
            </a:r>
            <a:endParaRPr/>
          </a:p>
          <a:p>
            <a:pPr indent="-53023" lvl="0" marL="1825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1" name="Google Shape;531;p42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Jeya R</a:t>
            </a:r>
            <a:endParaRPr/>
          </a:p>
        </p:txBody>
      </p:sp>
      <p:sp>
        <p:nvSpPr>
          <p:cNvPr id="532" name="Google Shape;532;p42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Input buffering</a:t>
            </a:r>
            <a:endParaRPr/>
          </a:p>
        </p:txBody>
      </p:sp>
      <p:sp>
        <p:nvSpPr>
          <p:cNvPr id="538" name="Google Shape;538;p43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Sometimes lexical analyzer needs to look ahead some symbols to decide about the token to return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C language: we need to look after -, = or &lt; to decide what token to return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Fortran: DO 5 I = 1.25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We need to introduce a two buffer scheme to handle large look-aheads safely</a:t>
            </a:r>
            <a:endParaRPr/>
          </a:p>
          <a:p>
            <a:pPr indent="-74613" lvl="0" marL="1825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9" name="Google Shape;539;p43"/>
          <p:cNvSpPr txBox="1"/>
          <p:nvPr/>
        </p:nvSpPr>
        <p:spPr>
          <a:xfrm>
            <a:off x="685800" y="5562600"/>
            <a:ext cx="7924800" cy="304800"/>
          </a:xfrm>
          <a:prstGeom prst="rect">
            <a:avLst/>
          </a:prstGeom>
          <a:noFill/>
          <a:ln cap="flat" cmpd="sng" w="26425">
            <a:solidFill>
              <a:srgbClr val="6B76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0" name="Google Shape;540;p43"/>
          <p:cNvCxnSpPr/>
          <p:nvPr/>
        </p:nvCxnSpPr>
        <p:spPr>
          <a:xfrm flipH="1" rot="-5400000">
            <a:off x="4495800" y="5715000"/>
            <a:ext cx="304800" cy="317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41" name="Google Shape;541;p43"/>
          <p:cNvSpPr txBox="1"/>
          <p:nvPr/>
        </p:nvSpPr>
        <p:spPr>
          <a:xfrm>
            <a:off x="3200400" y="5486400"/>
            <a:ext cx="30337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  =   M *  C * * 2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eof</a:t>
            </a:r>
            <a:endParaRPr/>
          </a:p>
        </p:txBody>
      </p:sp>
      <p:cxnSp>
        <p:nvCxnSpPr>
          <p:cNvPr id="542" name="Google Shape;542;p43"/>
          <p:cNvCxnSpPr/>
          <p:nvPr/>
        </p:nvCxnSpPr>
        <p:spPr>
          <a:xfrm rot="5400000">
            <a:off x="3124993" y="5715793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3" name="Google Shape;543;p43"/>
          <p:cNvCxnSpPr/>
          <p:nvPr/>
        </p:nvCxnSpPr>
        <p:spPr>
          <a:xfrm rot="5400000">
            <a:off x="3352006" y="5714206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4" name="Google Shape;544;p43"/>
          <p:cNvCxnSpPr/>
          <p:nvPr/>
        </p:nvCxnSpPr>
        <p:spPr>
          <a:xfrm rot="5400000">
            <a:off x="3505993" y="5714206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5" name="Google Shape;545;p43"/>
          <p:cNvCxnSpPr/>
          <p:nvPr/>
        </p:nvCxnSpPr>
        <p:spPr>
          <a:xfrm rot="5400000">
            <a:off x="3733006" y="5714206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6" name="Google Shape;546;p43"/>
          <p:cNvCxnSpPr/>
          <p:nvPr/>
        </p:nvCxnSpPr>
        <p:spPr>
          <a:xfrm rot="5400000">
            <a:off x="3939381" y="5714206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7" name="Google Shape;547;p43"/>
          <p:cNvCxnSpPr/>
          <p:nvPr/>
        </p:nvCxnSpPr>
        <p:spPr>
          <a:xfrm rot="5400000">
            <a:off x="4266406" y="5714206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8" name="Google Shape;548;p43"/>
          <p:cNvCxnSpPr/>
          <p:nvPr/>
        </p:nvCxnSpPr>
        <p:spPr>
          <a:xfrm rot="5400000">
            <a:off x="4823618" y="5714206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9" name="Google Shape;549;p43"/>
          <p:cNvCxnSpPr/>
          <p:nvPr/>
        </p:nvCxnSpPr>
        <p:spPr>
          <a:xfrm rot="5400000">
            <a:off x="5041106" y="5714206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0" name="Google Shape;550;p43"/>
          <p:cNvCxnSpPr/>
          <p:nvPr/>
        </p:nvCxnSpPr>
        <p:spPr>
          <a:xfrm rot="5400000">
            <a:off x="5280818" y="5714206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1" name="Google Shape;551;p43"/>
          <p:cNvCxnSpPr/>
          <p:nvPr/>
        </p:nvCxnSpPr>
        <p:spPr>
          <a:xfrm rot="5400000">
            <a:off x="5509418" y="5714206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2" name="Google Shape;552;p43"/>
          <p:cNvCxnSpPr/>
          <p:nvPr/>
        </p:nvCxnSpPr>
        <p:spPr>
          <a:xfrm rot="5400000">
            <a:off x="5868193" y="5714206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3" name="Google Shape;553;p43"/>
          <p:cNvCxnSpPr/>
          <p:nvPr/>
        </p:nvCxnSpPr>
        <p:spPr>
          <a:xfrm rot="5400000">
            <a:off x="2896393" y="5715793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4" name="Google Shape;554;p43"/>
          <p:cNvCxnSpPr/>
          <p:nvPr/>
        </p:nvCxnSpPr>
        <p:spPr>
          <a:xfrm rot="5400000">
            <a:off x="2667793" y="5714206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5" name="Google Shape;555;p43"/>
          <p:cNvCxnSpPr/>
          <p:nvPr/>
        </p:nvCxnSpPr>
        <p:spPr>
          <a:xfrm rot="5400000">
            <a:off x="2439193" y="5714206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6" name="Google Shape;556;p43"/>
          <p:cNvCxnSpPr/>
          <p:nvPr/>
        </p:nvCxnSpPr>
        <p:spPr>
          <a:xfrm rot="5400000">
            <a:off x="2210593" y="5714206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7" name="Google Shape;557;p43"/>
          <p:cNvCxnSpPr/>
          <p:nvPr/>
        </p:nvCxnSpPr>
        <p:spPr>
          <a:xfrm rot="5400000">
            <a:off x="1981993" y="5714206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8" name="Google Shape;558;p43"/>
          <p:cNvCxnSpPr/>
          <p:nvPr/>
        </p:nvCxnSpPr>
        <p:spPr>
          <a:xfrm rot="5400000">
            <a:off x="1753393" y="5714206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9" name="Google Shape;559;p43"/>
          <p:cNvCxnSpPr/>
          <p:nvPr/>
        </p:nvCxnSpPr>
        <p:spPr>
          <a:xfrm rot="5400000">
            <a:off x="1524793" y="5714206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0" name="Google Shape;560;p43"/>
          <p:cNvCxnSpPr/>
          <p:nvPr/>
        </p:nvCxnSpPr>
        <p:spPr>
          <a:xfrm rot="5400000">
            <a:off x="1296193" y="5714206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1" name="Google Shape;561;p43"/>
          <p:cNvCxnSpPr/>
          <p:nvPr/>
        </p:nvCxnSpPr>
        <p:spPr>
          <a:xfrm rot="5400000">
            <a:off x="1067593" y="5714206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2" name="Google Shape;562;p43"/>
          <p:cNvCxnSpPr/>
          <p:nvPr/>
        </p:nvCxnSpPr>
        <p:spPr>
          <a:xfrm rot="5400000">
            <a:off x="838993" y="5714206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3" name="Google Shape;563;p43"/>
          <p:cNvCxnSpPr/>
          <p:nvPr/>
        </p:nvCxnSpPr>
        <p:spPr>
          <a:xfrm rot="5400000">
            <a:off x="6096793" y="5714206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4" name="Google Shape;564;p43"/>
          <p:cNvCxnSpPr/>
          <p:nvPr/>
        </p:nvCxnSpPr>
        <p:spPr>
          <a:xfrm rot="5400000">
            <a:off x="6323806" y="5714206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5" name="Google Shape;565;p43"/>
          <p:cNvCxnSpPr/>
          <p:nvPr/>
        </p:nvCxnSpPr>
        <p:spPr>
          <a:xfrm rot="5400000">
            <a:off x="6552406" y="5714206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6" name="Google Shape;566;p43"/>
          <p:cNvCxnSpPr/>
          <p:nvPr/>
        </p:nvCxnSpPr>
        <p:spPr>
          <a:xfrm rot="5400000">
            <a:off x="6781006" y="5714206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7" name="Google Shape;567;p43"/>
          <p:cNvCxnSpPr/>
          <p:nvPr/>
        </p:nvCxnSpPr>
        <p:spPr>
          <a:xfrm rot="5400000">
            <a:off x="7009606" y="5714206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8" name="Google Shape;568;p43"/>
          <p:cNvCxnSpPr/>
          <p:nvPr/>
        </p:nvCxnSpPr>
        <p:spPr>
          <a:xfrm rot="5400000">
            <a:off x="7238206" y="5714206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9" name="Google Shape;569;p43"/>
          <p:cNvCxnSpPr/>
          <p:nvPr/>
        </p:nvCxnSpPr>
        <p:spPr>
          <a:xfrm rot="5400000">
            <a:off x="7468393" y="5714206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0" name="Google Shape;570;p43"/>
          <p:cNvCxnSpPr/>
          <p:nvPr/>
        </p:nvCxnSpPr>
        <p:spPr>
          <a:xfrm rot="5400000">
            <a:off x="7695406" y="5714206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1" name="Google Shape;571;p43"/>
          <p:cNvCxnSpPr/>
          <p:nvPr/>
        </p:nvCxnSpPr>
        <p:spPr>
          <a:xfrm rot="5400000">
            <a:off x="7925593" y="5714206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2" name="Google Shape;572;p43"/>
          <p:cNvCxnSpPr/>
          <p:nvPr/>
        </p:nvCxnSpPr>
        <p:spPr>
          <a:xfrm rot="5400000">
            <a:off x="8152606" y="5714206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3" name="Google Shape;573;p43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43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575" name="Google Shape;57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495800"/>
            <a:ext cx="7772400" cy="79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Cont..,</a:t>
            </a:r>
            <a:endParaRPr/>
          </a:p>
        </p:txBody>
      </p:sp>
      <p:sp>
        <p:nvSpPr>
          <p:cNvPr id="581" name="Google Shape;581;p44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4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583" name="Google Shape;583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57400"/>
            <a:ext cx="70866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Cont..,</a:t>
            </a:r>
            <a:endParaRPr/>
          </a:p>
        </p:txBody>
      </p:sp>
      <p:sp>
        <p:nvSpPr>
          <p:cNvPr id="589" name="Google Shape;589;p45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45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591" name="Google Shape;591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209800"/>
            <a:ext cx="77724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6"/>
          <p:cNvSpPr txBox="1"/>
          <p:nvPr>
            <p:ph type="title"/>
          </p:nvPr>
        </p:nvSpPr>
        <p:spPr>
          <a:xfrm>
            <a:off x="457200" y="704850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mbria"/>
              <a:buNone/>
            </a:pPr>
            <a:r>
              <a:rPr b="0" i="0" lang="en-US" sz="32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Cont..,</a:t>
            </a:r>
            <a:endParaRPr/>
          </a:p>
        </p:txBody>
      </p:sp>
      <p:sp>
        <p:nvSpPr>
          <p:cNvPr id="597" name="Google Shape;597;p46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6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599" name="Google Shape;599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752600"/>
            <a:ext cx="78486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Sentinels</a:t>
            </a:r>
            <a:endParaRPr/>
          </a:p>
        </p:txBody>
      </p:sp>
      <p:sp>
        <p:nvSpPr>
          <p:cNvPr id="605" name="Google Shape;605;p47"/>
          <p:cNvSpPr txBox="1"/>
          <p:nvPr>
            <p:ph idx="1" type="body"/>
          </p:nvPr>
        </p:nvSpPr>
        <p:spPr>
          <a:xfrm>
            <a:off x="457200" y="23923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Switch (*forward++) {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case eof: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if (forward is at end of first buffer) {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reload second buffer;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forward = beginning of second buffer;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}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else if {forward is at end of second buffer) {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reload first buffer;\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forward = beginning of first buffer;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}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else /* eof within a buffer marks the end of input */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terminate lexical analysis;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break;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cases for the other characters;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</p:txBody>
      </p:sp>
      <p:sp>
        <p:nvSpPr>
          <p:cNvPr id="606" name="Google Shape;606;p47"/>
          <p:cNvSpPr txBox="1"/>
          <p:nvPr/>
        </p:nvSpPr>
        <p:spPr>
          <a:xfrm>
            <a:off x="685800" y="1976437"/>
            <a:ext cx="7924800" cy="304800"/>
          </a:xfrm>
          <a:prstGeom prst="rect">
            <a:avLst/>
          </a:prstGeom>
          <a:noFill/>
          <a:ln cap="flat" cmpd="sng" w="26425">
            <a:solidFill>
              <a:srgbClr val="6B76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7" name="Google Shape;607;p47"/>
          <p:cNvCxnSpPr/>
          <p:nvPr/>
        </p:nvCxnSpPr>
        <p:spPr>
          <a:xfrm flipH="1" rot="-5400000">
            <a:off x="4571206" y="2129631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08" name="Google Shape;608;p47"/>
          <p:cNvSpPr txBox="1"/>
          <p:nvPr/>
        </p:nvSpPr>
        <p:spPr>
          <a:xfrm>
            <a:off x="3200400" y="1900237"/>
            <a:ext cx="32416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  =   M </a:t>
            </a: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eof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  C * * 2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eof</a:t>
            </a:r>
            <a:endParaRPr/>
          </a:p>
        </p:txBody>
      </p:sp>
      <p:cxnSp>
        <p:nvCxnSpPr>
          <p:cNvPr id="609" name="Google Shape;609;p47"/>
          <p:cNvCxnSpPr/>
          <p:nvPr/>
        </p:nvCxnSpPr>
        <p:spPr>
          <a:xfrm rot="5400000">
            <a:off x="3124993" y="2129631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0" name="Google Shape;610;p47"/>
          <p:cNvCxnSpPr/>
          <p:nvPr/>
        </p:nvCxnSpPr>
        <p:spPr>
          <a:xfrm rot="5400000">
            <a:off x="3352006" y="2128043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1" name="Google Shape;611;p47"/>
          <p:cNvCxnSpPr/>
          <p:nvPr/>
        </p:nvCxnSpPr>
        <p:spPr>
          <a:xfrm rot="5400000">
            <a:off x="3505993" y="2128043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2" name="Google Shape;612;p47"/>
          <p:cNvCxnSpPr/>
          <p:nvPr/>
        </p:nvCxnSpPr>
        <p:spPr>
          <a:xfrm rot="5400000">
            <a:off x="3733006" y="2128043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3" name="Google Shape;613;p47"/>
          <p:cNvCxnSpPr/>
          <p:nvPr/>
        </p:nvCxnSpPr>
        <p:spPr>
          <a:xfrm rot="5400000">
            <a:off x="3939381" y="2128043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4" name="Google Shape;614;p47"/>
          <p:cNvCxnSpPr/>
          <p:nvPr/>
        </p:nvCxnSpPr>
        <p:spPr>
          <a:xfrm rot="5400000">
            <a:off x="4266406" y="2128043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5" name="Google Shape;615;p47"/>
          <p:cNvCxnSpPr/>
          <p:nvPr/>
        </p:nvCxnSpPr>
        <p:spPr>
          <a:xfrm rot="5400000">
            <a:off x="4823618" y="2128043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6" name="Google Shape;616;p47"/>
          <p:cNvCxnSpPr/>
          <p:nvPr/>
        </p:nvCxnSpPr>
        <p:spPr>
          <a:xfrm rot="5400000">
            <a:off x="5041106" y="2128043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7" name="Google Shape;617;p47"/>
          <p:cNvCxnSpPr/>
          <p:nvPr/>
        </p:nvCxnSpPr>
        <p:spPr>
          <a:xfrm rot="5400000">
            <a:off x="5280818" y="2128043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8" name="Google Shape;618;p47"/>
          <p:cNvCxnSpPr/>
          <p:nvPr/>
        </p:nvCxnSpPr>
        <p:spPr>
          <a:xfrm rot="5400000">
            <a:off x="5509418" y="2128043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9" name="Google Shape;619;p47"/>
          <p:cNvCxnSpPr/>
          <p:nvPr/>
        </p:nvCxnSpPr>
        <p:spPr>
          <a:xfrm rot="5400000">
            <a:off x="5868193" y="2128043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0" name="Google Shape;620;p47"/>
          <p:cNvCxnSpPr/>
          <p:nvPr/>
        </p:nvCxnSpPr>
        <p:spPr>
          <a:xfrm rot="5400000">
            <a:off x="2896393" y="2129631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1" name="Google Shape;621;p47"/>
          <p:cNvCxnSpPr/>
          <p:nvPr/>
        </p:nvCxnSpPr>
        <p:spPr>
          <a:xfrm rot="5400000">
            <a:off x="2667793" y="2128043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2" name="Google Shape;622;p47"/>
          <p:cNvCxnSpPr/>
          <p:nvPr/>
        </p:nvCxnSpPr>
        <p:spPr>
          <a:xfrm rot="5400000">
            <a:off x="2439193" y="2128043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3" name="Google Shape;623;p47"/>
          <p:cNvCxnSpPr/>
          <p:nvPr/>
        </p:nvCxnSpPr>
        <p:spPr>
          <a:xfrm rot="5400000">
            <a:off x="2210593" y="2128043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4" name="Google Shape;624;p47"/>
          <p:cNvCxnSpPr/>
          <p:nvPr/>
        </p:nvCxnSpPr>
        <p:spPr>
          <a:xfrm rot="5400000">
            <a:off x="1981993" y="2128043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5" name="Google Shape;625;p47"/>
          <p:cNvCxnSpPr/>
          <p:nvPr/>
        </p:nvCxnSpPr>
        <p:spPr>
          <a:xfrm rot="5400000">
            <a:off x="1753393" y="2128043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6" name="Google Shape;626;p47"/>
          <p:cNvCxnSpPr/>
          <p:nvPr/>
        </p:nvCxnSpPr>
        <p:spPr>
          <a:xfrm rot="5400000">
            <a:off x="1524793" y="2128043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7" name="Google Shape;627;p47"/>
          <p:cNvCxnSpPr/>
          <p:nvPr/>
        </p:nvCxnSpPr>
        <p:spPr>
          <a:xfrm rot="5400000">
            <a:off x="1296193" y="2128043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8" name="Google Shape;628;p47"/>
          <p:cNvCxnSpPr/>
          <p:nvPr/>
        </p:nvCxnSpPr>
        <p:spPr>
          <a:xfrm rot="5400000">
            <a:off x="1067593" y="2128043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9" name="Google Shape;629;p47"/>
          <p:cNvCxnSpPr/>
          <p:nvPr/>
        </p:nvCxnSpPr>
        <p:spPr>
          <a:xfrm rot="5400000">
            <a:off x="838993" y="2128043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0" name="Google Shape;630;p47"/>
          <p:cNvCxnSpPr/>
          <p:nvPr/>
        </p:nvCxnSpPr>
        <p:spPr>
          <a:xfrm rot="5400000">
            <a:off x="6096793" y="2128043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1" name="Google Shape;631;p47"/>
          <p:cNvCxnSpPr/>
          <p:nvPr/>
        </p:nvCxnSpPr>
        <p:spPr>
          <a:xfrm rot="5400000">
            <a:off x="6323806" y="2128043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2" name="Google Shape;632;p47"/>
          <p:cNvCxnSpPr/>
          <p:nvPr/>
        </p:nvCxnSpPr>
        <p:spPr>
          <a:xfrm rot="5400000">
            <a:off x="6552406" y="2128043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3" name="Google Shape;633;p47"/>
          <p:cNvCxnSpPr/>
          <p:nvPr/>
        </p:nvCxnSpPr>
        <p:spPr>
          <a:xfrm rot="5400000">
            <a:off x="6781006" y="2128043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4" name="Google Shape;634;p47"/>
          <p:cNvCxnSpPr/>
          <p:nvPr/>
        </p:nvCxnSpPr>
        <p:spPr>
          <a:xfrm rot="5400000">
            <a:off x="7009606" y="2128043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5" name="Google Shape;635;p47"/>
          <p:cNvCxnSpPr/>
          <p:nvPr/>
        </p:nvCxnSpPr>
        <p:spPr>
          <a:xfrm rot="5400000">
            <a:off x="7238206" y="2128043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6" name="Google Shape;636;p47"/>
          <p:cNvCxnSpPr/>
          <p:nvPr/>
        </p:nvCxnSpPr>
        <p:spPr>
          <a:xfrm rot="5400000">
            <a:off x="7468393" y="2128043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7" name="Google Shape;637;p47"/>
          <p:cNvCxnSpPr/>
          <p:nvPr/>
        </p:nvCxnSpPr>
        <p:spPr>
          <a:xfrm rot="5400000">
            <a:off x="7695406" y="2128043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8" name="Google Shape;638;p47"/>
          <p:cNvCxnSpPr/>
          <p:nvPr/>
        </p:nvCxnSpPr>
        <p:spPr>
          <a:xfrm rot="5400000">
            <a:off x="7925593" y="2128043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9" name="Google Shape;639;p47"/>
          <p:cNvCxnSpPr/>
          <p:nvPr/>
        </p:nvCxnSpPr>
        <p:spPr>
          <a:xfrm rot="5400000">
            <a:off x="8152606" y="2128043"/>
            <a:ext cx="3048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40" name="Google Shape;640;p47"/>
          <p:cNvSpPr txBox="1"/>
          <p:nvPr/>
        </p:nvSpPr>
        <p:spPr>
          <a:xfrm>
            <a:off x="8229600" y="1981200"/>
            <a:ext cx="4476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eof</a:t>
            </a:r>
            <a:endParaRPr/>
          </a:p>
        </p:txBody>
      </p:sp>
      <p:sp>
        <p:nvSpPr>
          <p:cNvPr id="641" name="Google Shape;641;p47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7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Specification of tokens</a:t>
            </a:r>
            <a:endParaRPr/>
          </a:p>
        </p:txBody>
      </p:sp>
      <p:sp>
        <p:nvSpPr>
          <p:cNvPr id="648" name="Google Shape;648;p4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theory of compilation regular expressions are used to formalize the specification of tokens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Regular expressions are means for specifying regular languages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Example:</a:t>
            </a:r>
            <a:endParaRPr/>
          </a:p>
          <a:p>
            <a:pPr indent="-182562" lvl="2" marL="7302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Letter_(letter_ | digit)*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Each regular expression is a pattern specifying the form of strings</a:t>
            </a:r>
            <a:endParaRPr/>
          </a:p>
        </p:txBody>
      </p:sp>
      <p:sp>
        <p:nvSpPr>
          <p:cNvPr id="649" name="Google Shape;649;p48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48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Regular expressions</a:t>
            </a:r>
            <a:endParaRPr/>
          </a:p>
        </p:txBody>
      </p:sp>
      <p:sp>
        <p:nvSpPr>
          <p:cNvPr id="656" name="Google Shape;656;p4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Ɛ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a regular expression, L(</a:t>
            </a:r>
            <a:r>
              <a:rPr b="0" i="0" lang="en-US" sz="2000" u="none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Ɛ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 = {</a:t>
            </a:r>
            <a:r>
              <a:rPr b="0" i="0" lang="en-US" sz="2000" u="none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Ɛ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a is a symbol in </a:t>
            </a:r>
            <a:r>
              <a:rPr b="0" i="0" lang="en-US" sz="2400" u="none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∑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then a is a regular expression, L(a) = {a}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(r) | (s) is a regular expression denoting the language L(r) </a:t>
            </a:r>
            <a:r>
              <a:rPr b="0" i="0" lang="en-US" sz="2400" u="none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∪ 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L(s)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(r)(s) is a regular expression denoting the language L(r)L(s)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(r)* is a regular expression denoting (L(r))*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(r) is a regular expression denting L(r)</a:t>
            </a:r>
            <a:endParaRPr/>
          </a:p>
        </p:txBody>
      </p:sp>
      <p:sp>
        <p:nvSpPr>
          <p:cNvPr id="657" name="Google Shape;657;p49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49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687387" y="674687"/>
            <a:ext cx="5865812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Compiler vs Interpreter</a:t>
            </a:r>
            <a:endParaRPr/>
          </a:p>
        </p:txBody>
      </p:sp>
      <p:sp>
        <p:nvSpPr>
          <p:cNvPr id="170" name="Google Shape;170;p5"/>
          <p:cNvSpPr txBox="1"/>
          <p:nvPr/>
        </p:nvSpPr>
        <p:spPr>
          <a:xfrm>
            <a:off x="687387" y="1765300"/>
            <a:ext cx="7540625" cy="1571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-228600" lvl="0" marL="2413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 </a:t>
            </a:r>
            <a:r>
              <a:rPr b="0" i="0" lang="en-US" sz="2400" u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interpreter 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is another common kind of language processor. Instead of  producing a target program as a translation, an interpreter appears to  directly execute the operations specified in the source program on inputs  supplied by the user</a:t>
            </a:r>
            <a:endParaRPr/>
          </a:p>
        </p:txBody>
      </p:sp>
      <p:sp>
        <p:nvSpPr>
          <p:cNvPr id="171" name="Google Shape;171;p5"/>
          <p:cNvSpPr txBox="1"/>
          <p:nvPr/>
        </p:nvSpPr>
        <p:spPr>
          <a:xfrm>
            <a:off x="687387" y="4494212"/>
            <a:ext cx="8075612" cy="2139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spAutoFit/>
          </a:bodyPr>
          <a:lstStyle/>
          <a:p>
            <a:pPr indent="-228600" lvl="0" marL="241300" marR="0" rtl="0" algn="just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6FC0"/>
                </a:solidFill>
                <a:latin typeface="Cambria"/>
                <a:ea typeface="Cambria"/>
                <a:cs typeface="Cambria"/>
                <a:sym typeface="Cambria"/>
              </a:rPr>
              <a:t>The machine-language target program produced by a compiler is usually  much faster than an interpreter at mapping inputs to outputs .</a:t>
            </a:r>
            <a:endParaRPr b="0" i="0" sz="24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413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An interpreter, however, can usually give better error diagnostics than a  compiler, because it executes the source program statement by statement</a:t>
            </a:r>
            <a:endParaRPr/>
          </a:p>
        </p:txBody>
      </p:sp>
      <p:sp>
        <p:nvSpPr>
          <p:cNvPr id="172" name="Google Shape;172;p5"/>
          <p:cNvSpPr txBox="1"/>
          <p:nvPr/>
        </p:nvSpPr>
        <p:spPr>
          <a:xfrm>
            <a:off x="3251200" y="3429000"/>
            <a:ext cx="2717800" cy="87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4008437" y="6400800"/>
            <a:ext cx="11255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Jeya R</a:t>
            </a:r>
            <a:endParaRPr/>
          </a:p>
        </p:txBody>
      </p:sp>
      <p:sp>
        <p:nvSpPr>
          <p:cNvPr id="174" name="Google Shape;174;p5"/>
          <p:cNvSpPr txBox="1"/>
          <p:nvPr/>
        </p:nvSpPr>
        <p:spPr>
          <a:xfrm>
            <a:off x="8269287" y="6400800"/>
            <a:ext cx="206375" cy="219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4175">
            <a:spAutoFit/>
          </a:bodyPr>
          <a:lstStyle/>
          <a:p>
            <a:pPr indent="0" lvl="0" marL="79375" marR="0" rtl="0" algn="l">
              <a:lnSpc>
                <a:spcPct val="8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Regular definitions</a:t>
            </a:r>
            <a:endParaRPr/>
          </a:p>
        </p:txBody>
      </p:sp>
      <p:sp>
        <p:nvSpPr>
          <p:cNvPr id="664" name="Google Shape;664;p5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d1 -&gt; r1</a:t>
            </a:r>
            <a:endParaRPr/>
          </a:p>
          <a:p>
            <a:pPr indent="-514350" lvl="0" marL="5143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d2 -&gt; r2</a:t>
            </a:r>
            <a:endParaRPr/>
          </a:p>
          <a:p>
            <a:pPr indent="-514350" lvl="0" marL="5143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/>
          </a:p>
          <a:p>
            <a:pPr indent="-514350" lvl="0" marL="5143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dn -&gt; rn</a:t>
            </a:r>
            <a:endParaRPr/>
          </a:p>
          <a:p>
            <a:pPr indent="-514350" lvl="0" marL="5143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514350" lvl="0" marL="5143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Example:</a:t>
            </a:r>
            <a:endParaRPr/>
          </a:p>
          <a:p>
            <a:pPr indent="-514349" lvl="1" marL="881062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letter_ -&gt; A | B | … | Z | a | b | … | Z | _</a:t>
            </a:r>
            <a:endParaRPr/>
          </a:p>
          <a:p>
            <a:pPr indent="-514349" lvl="1" marL="881062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digit     -&gt; 0 | 1 | … | 9</a:t>
            </a:r>
            <a:endParaRPr/>
          </a:p>
          <a:p>
            <a:pPr indent="-514349" lvl="1" marL="881062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id          -&gt; letter_ (letter_ | digit)*</a:t>
            </a:r>
            <a:endParaRPr/>
          </a:p>
        </p:txBody>
      </p:sp>
      <p:sp>
        <p:nvSpPr>
          <p:cNvPr id="665" name="Google Shape;665;p50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50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Extensions</a:t>
            </a:r>
            <a:endParaRPr/>
          </a:p>
        </p:txBody>
      </p:sp>
      <p:sp>
        <p:nvSpPr>
          <p:cNvPr id="672" name="Google Shape;672;p5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One or more instances: (r)+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Zero or one instances: r?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Character classes: [abc]</a:t>
            </a:r>
            <a:endParaRPr/>
          </a:p>
          <a:p>
            <a:pPr indent="-5302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Example:</a:t>
            </a:r>
            <a:endParaRPr/>
          </a:p>
          <a:p>
            <a:pPr indent="-182562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letter_  -&gt; [A-Za-z_]</a:t>
            </a:r>
            <a:endParaRPr/>
          </a:p>
          <a:p>
            <a:pPr indent="-182562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digit     -&gt; [0-9]</a:t>
            </a:r>
            <a:endParaRPr/>
          </a:p>
          <a:p>
            <a:pPr indent="-182562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id          -&gt; letter_(letter|digit)*</a:t>
            </a:r>
            <a:endParaRPr/>
          </a:p>
        </p:txBody>
      </p:sp>
      <p:sp>
        <p:nvSpPr>
          <p:cNvPr id="673" name="Google Shape;673;p51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51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Recognition of tokens</a:t>
            </a:r>
            <a:endParaRPr/>
          </a:p>
        </p:txBody>
      </p:sp>
      <p:sp>
        <p:nvSpPr>
          <p:cNvPr id="680" name="Google Shape;680;p5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Starting point is the language grammar to understand the tokens: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stmt -&gt;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expr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stmt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|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expr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stmt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else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stmt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| </a:t>
            </a:r>
            <a:r>
              <a:rPr b="0" i="0" lang="en-US" sz="1600" u="none" cap="none" strike="noStrike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Ɛ</a:t>
            </a:r>
            <a:endParaRPr b="0" i="0" sz="16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expr -&gt; term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relop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term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|  term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term -&gt;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id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|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number</a:t>
            </a:r>
            <a:endParaRPr/>
          </a:p>
        </p:txBody>
      </p:sp>
      <p:sp>
        <p:nvSpPr>
          <p:cNvPr id="681" name="Google Shape;681;p52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52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Recognition of tokens (cont.)</a:t>
            </a:r>
            <a:endParaRPr/>
          </a:p>
        </p:txBody>
      </p:sp>
      <p:sp>
        <p:nvSpPr>
          <p:cNvPr id="688" name="Google Shape;688;p5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next step is to formalize the patterns: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digit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-&gt; [0-9]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Digits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-&gt; digit+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number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-&gt; digit(.digits)? (E[+-]? Digit)?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letter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-&gt; [A-Za-z_]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-&gt; letter (letter|digit)*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-&gt; if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-&gt; then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Else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-&gt; else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Relop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-&gt; &lt; | &gt; | &lt;= | &gt;= | = | &lt;&gt;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We also need to handle whitespaces: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rPr b="0" i="1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-&gt; (blank | tab | newline)+</a:t>
            </a:r>
            <a:endParaRPr/>
          </a:p>
          <a:p>
            <a:pPr indent="-53022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53023" lvl="0" marL="1825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9" name="Google Shape;689;p53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53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4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CS416 Compiler Design</a:t>
            </a:r>
            <a:endParaRPr/>
          </a:p>
        </p:txBody>
      </p:sp>
      <p:sp>
        <p:nvSpPr>
          <p:cNvPr id="696" name="Google Shape;696;p54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97" name="Google Shape;697;p5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Operations on Languages</a:t>
            </a:r>
            <a:endParaRPr/>
          </a:p>
        </p:txBody>
      </p:sp>
      <p:sp>
        <p:nvSpPr>
          <p:cNvPr id="698" name="Google Shape;698;p5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Concatenation:</a:t>
            </a:r>
            <a:endParaRPr/>
          </a:p>
          <a:p>
            <a:pPr indent="-182561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r>
              <a:rPr b="0" baseline="-2500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r>
              <a:rPr b="0" baseline="-2500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= { s</a:t>
            </a:r>
            <a:r>
              <a:rPr b="0" baseline="-2500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b="0" baseline="-2500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 </a:t>
            </a: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| s</a:t>
            </a:r>
            <a:r>
              <a:rPr b="0" baseline="-2500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 </a:t>
            </a: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∈ L</a:t>
            </a:r>
            <a:r>
              <a:rPr b="0" baseline="-2500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and  s</a:t>
            </a:r>
            <a:r>
              <a:rPr b="0" baseline="-2500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 </a:t>
            </a: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∈ L</a:t>
            </a:r>
            <a:r>
              <a:rPr b="0" baseline="-2500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 </a:t>
            </a: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  <a:p>
            <a:pPr indent="-74612" lvl="0" marL="18256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2562" lvl="0" marL="18256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Union</a:t>
            </a:r>
            <a:endParaRPr/>
          </a:p>
          <a:p>
            <a:pPr indent="-182561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r>
              <a:rPr b="0" baseline="-2500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∪ L</a:t>
            </a:r>
            <a:r>
              <a:rPr b="0" baseline="-2500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= { s</a:t>
            </a:r>
            <a:r>
              <a:rPr b="0" baseline="-2500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| s</a:t>
            </a:r>
            <a:r>
              <a:rPr b="0" baseline="-2500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∈ L</a:t>
            </a:r>
            <a:r>
              <a:rPr b="0" baseline="-2500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or   s</a:t>
            </a:r>
            <a:r>
              <a:rPr b="0" baseline="-2500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∈ L</a:t>
            </a:r>
            <a:r>
              <a:rPr b="0" baseline="-2500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 </a:t>
            </a: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  <a:p>
            <a:pPr indent="-74612" lvl="0" marL="18256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2562" lvl="0" marL="18256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Exponentiation:</a:t>
            </a:r>
            <a:endParaRPr/>
          </a:p>
          <a:p>
            <a:pPr indent="-182561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r>
              <a:rPr b="0" baseline="3000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r>
              <a:rPr b="0" baseline="-2500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 {ε}        L</a:t>
            </a:r>
            <a:r>
              <a:rPr b="0" baseline="3000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= L            L</a:t>
            </a:r>
            <a:r>
              <a:rPr b="0" baseline="3000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= LL</a:t>
            </a:r>
            <a:endParaRPr/>
          </a:p>
          <a:p>
            <a:pPr indent="-74612" lvl="0" marL="18256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2562" lvl="0" marL="18256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Kleene Closure</a:t>
            </a:r>
            <a:endParaRPr/>
          </a:p>
          <a:p>
            <a:pPr indent="-96201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2561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r>
              <a:rPr b="0" baseline="3000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*</a:t>
            </a: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= </a:t>
            </a:r>
            <a:endParaRPr/>
          </a:p>
          <a:p>
            <a:pPr indent="-182561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2562" lvl="0" marL="18256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Positive Closure</a:t>
            </a:r>
            <a:endParaRPr/>
          </a:p>
          <a:p>
            <a:pPr indent="-96201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2561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r>
              <a:rPr b="0" baseline="3000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+</a:t>
            </a: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= </a:t>
            </a:r>
            <a:endParaRPr/>
          </a:p>
          <a:p>
            <a:pPr indent="-182561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</p:txBody>
      </p:sp>
      <p:pic>
        <p:nvPicPr>
          <p:cNvPr id="699" name="Google Shape;69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4343400"/>
            <a:ext cx="538162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7812" y="5638800"/>
            <a:ext cx="538162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5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CS416 Compiler Design</a:t>
            </a:r>
            <a:endParaRPr/>
          </a:p>
        </p:txBody>
      </p:sp>
      <p:sp>
        <p:nvSpPr>
          <p:cNvPr id="706" name="Google Shape;706;p55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7" name="Google Shape;707;p5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Example</a:t>
            </a:r>
            <a:endParaRPr/>
          </a:p>
        </p:txBody>
      </p:sp>
      <p:sp>
        <p:nvSpPr>
          <p:cNvPr id="708" name="Google Shape;708;p5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r>
              <a:rPr b="0" baseline="-2500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= {a,b,c,d}          L</a:t>
            </a:r>
            <a:r>
              <a:rPr b="0" baseline="-2500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= {1,2}</a:t>
            </a:r>
            <a:endParaRPr/>
          </a:p>
          <a:p>
            <a:pPr indent="-5302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256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r>
              <a:rPr b="0" baseline="-2500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r>
              <a:rPr b="0" baseline="-2500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 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= {a1,a2,b1,b2,c1,c2,d1,d2}</a:t>
            </a:r>
            <a:endParaRPr/>
          </a:p>
          <a:p>
            <a:pPr indent="-5302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256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r>
              <a:rPr b="0" baseline="-2500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 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∪ L</a:t>
            </a:r>
            <a:r>
              <a:rPr b="0" baseline="-2500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 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 {a,b,c,d,1,2}</a:t>
            </a:r>
            <a:endParaRPr/>
          </a:p>
          <a:p>
            <a:pPr indent="-5302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256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r>
              <a:rPr b="0" baseline="-2500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b="0" baseline="3000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b="0" baseline="-2500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 all strings with length three (using a,b,c,d}</a:t>
            </a:r>
            <a:endParaRPr/>
          </a:p>
          <a:p>
            <a:pPr indent="-5302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256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r>
              <a:rPr b="0" baseline="-2500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b="0" baseline="3000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*   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 all strings using letters a,b,c,d and empty string</a:t>
            </a:r>
            <a:endParaRPr/>
          </a:p>
          <a:p>
            <a:pPr indent="-5302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256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r>
              <a:rPr b="0" baseline="-2500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b="0" baseline="3000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+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= doesn’t include the empty string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6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CS416 Compiler Design</a:t>
            </a:r>
            <a:endParaRPr/>
          </a:p>
        </p:txBody>
      </p:sp>
      <p:sp>
        <p:nvSpPr>
          <p:cNvPr id="714" name="Google Shape;714;p56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15" name="Google Shape;715;p5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Regular Definitions</a:t>
            </a:r>
            <a:endParaRPr/>
          </a:p>
        </p:txBody>
      </p:sp>
      <p:sp>
        <p:nvSpPr>
          <p:cNvPr id="716" name="Google Shape;716;p5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write regular expression for some languages can be difficult, because their regular expressions can be quite complex. In those cases, we may use </a:t>
            </a:r>
            <a:r>
              <a:rPr b="0" i="1" lang="en-US" sz="1400" u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regular definitions</a:t>
            </a: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18256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We can give names to regular expressions, and we can use these names as symbols to define other regular expressions.</a:t>
            </a:r>
            <a:endParaRPr/>
          </a:p>
          <a:p>
            <a:pPr indent="-106997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256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b="1" i="1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regular definition</a:t>
            </a: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a sequence of the definitions of the form:</a:t>
            </a:r>
            <a:endParaRPr/>
          </a:p>
          <a:p>
            <a:pPr indent="-18256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d</a:t>
            </a:r>
            <a:r>
              <a:rPr b="0" baseline="-2500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→  r</a:t>
            </a:r>
            <a:r>
              <a:rPr b="0" baseline="-2500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		</a:t>
            </a: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where  d</a:t>
            </a:r>
            <a:r>
              <a:rPr b="0" baseline="-2500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is a distinct name and</a:t>
            </a:r>
            <a:endParaRPr/>
          </a:p>
          <a:p>
            <a:pPr indent="-18256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b="0" baseline="-2500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r>
              <a:rPr b="0" baseline="-2500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→  r</a:t>
            </a:r>
            <a:r>
              <a:rPr b="0" baseline="-2500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			</a:t>
            </a: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="0" baseline="-2500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 </a:t>
            </a: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is a regular expression over symbols in</a:t>
            </a:r>
            <a:endParaRPr/>
          </a:p>
          <a:p>
            <a:pPr indent="-18256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      .				     Σ∪{d</a:t>
            </a:r>
            <a:r>
              <a:rPr b="0" baseline="-2500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,d</a:t>
            </a:r>
            <a:r>
              <a:rPr b="0" baseline="-2500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,...,d</a:t>
            </a:r>
            <a:r>
              <a:rPr b="0" baseline="-2500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i-1</a:t>
            </a: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  <a:p>
            <a:pPr indent="-18256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d</a:t>
            </a:r>
            <a:r>
              <a:rPr b="0" baseline="-2500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→  r</a:t>
            </a:r>
            <a:r>
              <a:rPr b="0" baseline="-2500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endParaRPr/>
          </a:p>
          <a:p>
            <a:pPr indent="-18256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	        basic symbols		previously defined names</a:t>
            </a:r>
            <a:endParaRPr/>
          </a:p>
        </p:txBody>
      </p:sp>
      <p:cxnSp>
        <p:nvCxnSpPr>
          <p:cNvPr id="717" name="Google Shape;717;p56"/>
          <p:cNvCxnSpPr/>
          <p:nvPr/>
        </p:nvCxnSpPr>
        <p:spPr>
          <a:xfrm flipH="1" rot="10800000">
            <a:off x="4010025" y="5334000"/>
            <a:ext cx="20955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8" name="Google Shape;718;p56"/>
          <p:cNvCxnSpPr/>
          <p:nvPr/>
        </p:nvCxnSpPr>
        <p:spPr>
          <a:xfrm rot="10800000">
            <a:off x="5275262" y="5410200"/>
            <a:ext cx="98425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7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CS416 Compiler Design</a:t>
            </a:r>
            <a:endParaRPr/>
          </a:p>
        </p:txBody>
      </p:sp>
      <p:sp>
        <p:nvSpPr>
          <p:cNvPr id="724" name="Google Shape;724;p57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25" name="Google Shape;725;p5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Regular Definitions (cont.)</a:t>
            </a:r>
            <a:endParaRPr/>
          </a:p>
        </p:txBody>
      </p:sp>
      <p:sp>
        <p:nvSpPr>
          <p:cNvPr id="726" name="Google Shape;726;p57"/>
          <p:cNvSpPr txBox="1"/>
          <p:nvPr>
            <p:ph idx="1" type="body"/>
          </p:nvPr>
        </p:nvSpPr>
        <p:spPr>
          <a:xfrm>
            <a:off x="457200" y="13716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Ex: Identifiers in Pascal</a:t>
            </a:r>
            <a:endParaRPr/>
          </a:p>
          <a:p>
            <a:pPr indent="-182561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letter → A | B | ... | Z | a | b | ... | z</a:t>
            </a:r>
            <a:endParaRPr/>
          </a:p>
          <a:p>
            <a:pPr indent="-182561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digit →  0 | 1 | ... | 9</a:t>
            </a:r>
            <a:endParaRPr/>
          </a:p>
          <a:p>
            <a:pPr indent="-182561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id → letter (letter | digit ) </a:t>
            </a:r>
            <a:r>
              <a:rPr b="0" baseline="3000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*</a:t>
            </a:r>
            <a:endParaRPr/>
          </a:p>
          <a:p>
            <a:pPr indent="-182561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we try to write the regular expression representing identifiers without using regular definitions, that regular expression will be complex.</a:t>
            </a:r>
            <a:endParaRPr/>
          </a:p>
          <a:p>
            <a:pPr indent="-182561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(A|...|Z|a|...|z) ( (A|...|Z|a|...|z) | (0|...|9) ) </a:t>
            </a:r>
            <a:r>
              <a:rPr b="0" baseline="3000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*</a:t>
            </a:r>
            <a:endParaRPr b="0" i="0" sz="16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9620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256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Ex: Unsigned numbers in Pascal</a:t>
            </a:r>
            <a:endParaRPr/>
          </a:p>
          <a:p>
            <a:pPr indent="-182561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digit →  0 | 1 | ... | 9</a:t>
            </a:r>
            <a:endParaRPr/>
          </a:p>
          <a:p>
            <a:pPr indent="-182561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digits → digit </a:t>
            </a:r>
            <a:r>
              <a:rPr b="0" baseline="3000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+</a:t>
            </a:r>
            <a:endParaRPr/>
          </a:p>
          <a:p>
            <a:pPr indent="-182561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opt-fraction → ( . digits ) ?</a:t>
            </a:r>
            <a:endParaRPr/>
          </a:p>
          <a:p>
            <a:pPr indent="-182561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opt-exponent → ( E (+|-)? digits ) ?</a:t>
            </a:r>
            <a:endParaRPr/>
          </a:p>
          <a:p>
            <a:pPr indent="-182561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 	unsigned-num → digits opt-fraction opt-exponent</a:t>
            </a:r>
            <a:endParaRPr/>
          </a:p>
          <a:p>
            <a:pPr indent="-182561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2561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5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Regular expressions</a:t>
            </a:r>
            <a:endParaRPr/>
          </a:p>
        </p:txBody>
      </p:sp>
      <p:sp>
        <p:nvSpPr>
          <p:cNvPr id="732" name="Google Shape;732;p5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Ɛ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a regular expression, L(</a:t>
            </a:r>
            <a:r>
              <a:rPr b="0" i="0" lang="en-US" sz="2000" u="none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Ɛ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 = {</a:t>
            </a:r>
            <a:r>
              <a:rPr b="0" i="0" lang="en-US" sz="2000" u="none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Ɛ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a is a symbol in </a:t>
            </a:r>
            <a:r>
              <a:rPr b="0" i="0" lang="en-US" sz="2400" u="none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∑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then a is a regular expression, L(a) = {a}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(r) | (s) is a regular expression denoting the language L(r) </a:t>
            </a:r>
            <a:r>
              <a:rPr b="0" i="0" lang="en-US" sz="2400" u="none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∪ 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L(s)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(r)(s) is a regular expression denoting the language L(r)L(s)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(r)* is a regular expression denoting (L(r))*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(r) is a regular expression denting L(r)</a:t>
            </a:r>
            <a:endParaRPr/>
          </a:p>
        </p:txBody>
      </p:sp>
      <p:sp>
        <p:nvSpPr>
          <p:cNvPr id="733" name="Google Shape;733;p58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Nagadevi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Regular definitions</a:t>
            </a:r>
            <a:endParaRPr/>
          </a:p>
        </p:txBody>
      </p:sp>
      <p:sp>
        <p:nvSpPr>
          <p:cNvPr id="739" name="Google Shape;739;p5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d1 -&gt; r1</a:t>
            </a:r>
            <a:endParaRPr/>
          </a:p>
          <a:p>
            <a:pPr indent="-514350" lvl="0" marL="5143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d2 -&gt; r2</a:t>
            </a:r>
            <a:endParaRPr/>
          </a:p>
          <a:p>
            <a:pPr indent="-514350" lvl="0" marL="5143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/>
          </a:p>
          <a:p>
            <a:pPr indent="-514350" lvl="0" marL="5143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dn -&gt; rn</a:t>
            </a:r>
            <a:endParaRPr/>
          </a:p>
          <a:p>
            <a:pPr indent="-514350" lvl="0" marL="5143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514350" lvl="0" marL="5143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Example:</a:t>
            </a:r>
            <a:endParaRPr/>
          </a:p>
          <a:p>
            <a:pPr indent="-514349" lvl="1" marL="881062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letter_ -&gt; A | B | … | Z | a | b | … | Z | _</a:t>
            </a:r>
            <a:endParaRPr/>
          </a:p>
          <a:p>
            <a:pPr indent="-514349" lvl="1" marL="881062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digit     -&gt; 0 | 1 | … | 9</a:t>
            </a:r>
            <a:endParaRPr/>
          </a:p>
          <a:p>
            <a:pPr indent="-514349" lvl="1" marL="881062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id          -&gt; letter_ (letter_ | digit)*</a:t>
            </a:r>
            <a:endParaRPr/>
          </a:p>
        </p:txBody>
      </p:sp>
      <p:sp>
        <p:nvSpPr>
          <p:cNvPr id="740" name="Google Shape;740;p59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Nagadevi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Compiler Applications</a:t>
            </a:r>
            <a:endParaRPr/>
          </a:p>
        </p:txBody>
      </p:sp>
      <p:sp>
        <p:nvSpPr>
          <p:cNvPr id="180" name="Google Shape;180;p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 Machine Code Generation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– Convert source language program to machine understandable one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– Takes care of semantics of varied constructs of source language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– Considers limitations and specific features of target machine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– Automata theory helps in syntactic checks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– valid and invalid programs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– Compilation also generate code for syntactically correct programs</a:t>
            </a:r>
            <a:endParaRPr/>
          </a:p>
        </p:txBody>
      </p:sp>
      <p:sp>
        <p:nvSpPr>
          <p:cNvPr id="181" name="Google Shape;181;p6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Jeya R</a:t>
            </a:r>
            <a:endParaRPr/>
          </a:p>
        </p:txBody>
      </p:sp>
      <p:sp>
        <p:nvSpPr>
          <p:cNvPr id="182" name="Google Shape;182;p6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Extensions</a:t>
            </a:r>
            <a:endParaRPr/>
          </a:p>
        </p:txBody>
      </p:sp>
      <p:sp>
        <p:nvSpPr>
          <p:cNvPr id="746" name="Google Shape;746;p6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One or more instances: (r)+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Zero or one instances: r?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Character classes: [abc]</a:t>
            </a:r>
            <a:endParaRPr/>
          </a:p>
          <a:p>
            <a:pPr indent="-5302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Example:</a:t>
            </a:r>
            <a:endParaRPr/>
          </a:p>
          <a:p>
            <a:pPr indent="-182562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letter_  -&gt; [A-Za-z_]</a:t>
            </a:r>
            <a:endParaRPr/>
          </a:p>
          <a:p>
            <a:pPr indent="-182562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digit     -&gt; [0-9]</a:t>
            </a:r>
            <a:endParaRPr/>
          </a:p>
          <a:p>
            <a:pPr indent="-182562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id          -&gt; letter_(letter|digit)*</a:t>
            </a:r>
            <a:endParaRPr/>
          </a:p>
        </p:txBody>
      </p:sp>
      <p:sp>
        <p:nvSpPr>
          <p:cNvPr id="747" name="Google Shape;747;p60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Nagadevi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6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Recognition of tokens</a:t>
            </a:r>
            <a:endParaRPr/>
          </a:p>
        </p:txBody>
      </p:sp>
      <p:sp>
        <p:nvSpPr>
          <p:cNvPr id="753" name="Google Shape;753;p6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Starting point is the language grammar to understand the tokens: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stmt -&gt;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expr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stmt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|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expr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stmt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else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stmt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| </a:t>
            </a:r>
            <a:r>
              <a:rPr b="0" i="0" lang="en-US" sz="1600" u="none" cap="none" strike="noStrike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Ɛ</a:t>
            </a:r>
            <a:endParaRPr b="0" i="0" sz="16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expr -&gt; term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relop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term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|  term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term -&gt;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id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|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number</a:t>
            </a:r>
            <a:endParaRPr/>
          </a:p>
        </p:txBody>
      </p:sp>
      <p:sp>
        <p:nvSpPr>
          <p:cNvPr id="754" name="Google Shape;754;p61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Nagadevi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Recognition of tokens (cont.)</a:t>
            </a:r>
            <a:endParaRPr/>
          </a:p>
        </p:txBody>
      </p:sp>
      <p:sp>
        <p:nvSpPr>
          <p:cNvPr id="760" name="Google Shape;760;p6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next step is to formalize the patterns: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digit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-&gt; [0-9]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Digits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-&gt; digit+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number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-&gt; digit(.digits)? (E[+-]? Digit)?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letter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-&gt; [A-Za-z_]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id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-&gt; letter (letter|digit)*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-&gt; if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-&gt; then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Else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-&gt; else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Relop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-&gt; &lt; | &gt; | &lt;= | &gt;= | = | &lt;&gt;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We also need to handle whitespaces:</a:t>
            </a:r>
            <a:endParaRPr/>
          </a:p>
          <a:p>
            <a:pPr indent="-182561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-&gt; (blank | tab | newline)+</a:t>
            </a:r>
            <a:endParaRPr/>
          </a:p>
          <a:p>
            <a:pPr indent="-53022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53023" lvl="0" marL="1825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1" name="Google Shape;761;p62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Nagadevi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63"/>
          <p:cNvSpPr txBox="1"/>
          <p:nvPr>
            <p:ph type="title"/>
          </p:nvPr>
        </p:nvSpPr>
        <p:spPr>
          <a:xfrm>
            <a:off x="682625" y="3081337"/>
            <a:ext cx="7550150" cy="186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mbria"/>
              <a:buNone/>
            </a:pPr>
            <a:r>
              <a:rPr b="0" i="0" lang="en-US" sz="600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Design of a Lexical Analyzer (LEX)</a:t>
            </a:r>
            <a:endParaRPr/>
          </a:p>
        </p:txBody>
      </p:sp>
      <p:sp>
        <p:nvSpPr>
          <p:cNvPr id="767" name="Google Shape;767;p63"/>
          <p:cNvSpPr txBox="1"/>
          <p:nvPr/>
        </p:nvSpPr>
        <p:spPr>
          <a:xfrm>
            <a:off x="8269287" y="6400800"/>
            <a:ext cx="206375" cy="219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4175">
            <a:spAutoFit/>
          </a:bodyPr>
          <a:lstStyle/>
          <a:p>
            <a:pPr indent="0" lvl="0" marL="79375" marR="0" rtl="0" algn="l">
              <a:lnSpc>
                <a:spcPct val="8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4"/>
          <p:cNvSpPr txBox="1"/>
          <p:nvPr>
            <p:ph type="title"/>
          </p:nvPr>
        </p:nvSpPr>
        <p:spPr>
          <a:xfrm>
            <a:off x="687387" y="274637"/>
            <a:ext cx="4614862" cy="1366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Design of a Lexical Analyzer</a:t>
            </a:r>
            <a:endParaRPr/>
          </a:p>
        </p:txBody>
      </p:sp>
      <p:sp>
        <p:nvSpPr>
          <p:cNvPr id="773" name="Google Shape;773;p64"/>
          <p:cNvSpPr txBox="1"/>
          <p:nvPr/>
        </p:nvSpPr>
        <p:spPr>
          <a:xfrm>
            <a:off x="8269287" y="6400800"/>
            <a:ext cx="206375" cy="219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4175">
            <a:spAutoFit/>
          </a:bodyPr>
          <a:lstStyle/>
          <a:p>
            <a:pPr indent="0" lvl="0" marL="79375" marR="0" rtl="0" algn="l">
              <a:lnSpc>
                <a:spcPct val="8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74" name="Google Shape;774;p64"/>
          <p:cNvSpPr/>
          <p:nvPr/>
        </p:nvSpPr>
        <p:spPr>
          <a:xfrm>
            <a:off x="3535362" y="3125787"/>
            <a:ext cx="1884362" cy="1009650"/>
          </a:xfrm>
          <a:custGeom>
            <a:rect b="b" l="l" r="r" t="t"/>
            <a:pathLst>
              <a:path extrusionOk="0" h="1009014" w="2512059">
                <a:moveTo>
                  <a:pt x="0" y="168148"/>
                </a:moveTo>
                <a:lnTo>
                  <a:pt x="6008" y="123457"/>
                </a:lnTo>
                <a:lnTo>
                  <a:pt x="22963" y="83293"/>
                </a:lnTo>
                <a:lnTo>
                  <a:pt x="49260" y="49260"/>
                </a:lnTo>
                <a:lnTo>
                  <a:pt x="83293" y="22963"/>
                </a:lnTo>
                <a:lnTo>
                  <a:pt x="123457" y="6008"/>
                </a:lnTo>
                <a:lnTo>
                  <a:pt x="168147" y="0"/>
                </a:lnTo>
                <a:lnTo>
                  <a:pt x="2343403" y="0"/>
                </a:lnTo>
                <a:lnTo>
                  <a:pt x="2388094" y="6008"/>
                </a:lnTo>
                <a:lnTo>
                  <a:pt x="2428258" y="22963"/>
                </a:lnTo>
                <a:lnTo>
                  <a:pt x="2462291" y="49260"/>
                </a:lnTo>
                <a:lnTo>
                  <a:pt x="2488588" y="83293"/>
                </a:lnTo>
                <a:lnTo>
                  <a:pt x="2505543" y="123457"/>
                </a:lnTo>
                <a:lnTo>
                  <a:pt x="2511551" y="168148"/>
                </a:lnTo>
                <a:lnTo>
                  <a:pt x="2511551" y="840739"/>
                </a:lnTo>
                <a:lnTo>
                  <a:pt x="2505543" y="885430"/>
                </a:lnTo>
                <a:lnTo>
                  <a:pt x="2488588" y="925594"/>
                </a:lnTo>
                <a:lnTo>
                  <a:pt x="2462291" y="959627"/>
                </a:lnTo>
                <a:lnTo>
                  <a:pt x="2428258" y="985924"/>
                </a:lnTo>
                <a:lnTo>
                  <a:pt x="2388094" y="1002879"/>
                </a:lnTo>
                <a:lnTo>
                  <a:pt x="2343403" y="1008888"/>
                </a:lnTo>
                <a:lnTo>
                  <a:pt x="168147" y="1008888"/>
                </a:lnTo>
                <a:lnTo>
                  <a:pt x="123457" y="1002879"/>
                </a:lnTo>
                <a:lnTo>
                  <a:pt x="83293" y="985924"/>
                </a:lnTo>
                <a:lnTo>
                  <a:pt x="49260" y="959627"/>
                </a:lnTo>
                <a:lnTo>
                  <a:pt x="22963" y="925594"/>
                </a:lnTo>
                <a:lnTo>
                  <a:pt x="6008" y="885430"/>
                </a:lnTo>
                <a:lnTo>
                  <a:pt x="0" y="840739"/>
                </a:lnTo>
                <a:lnTo>
                  <a:pt x="0" y="168148"/>
                </a:lnTo>
                <a:close/>
              </a:path>
            </a:pathLst>
          </a:custGeom>
          <a:noFill/>
          <a:ln cap="flat" cmpd="sng" w="12175">
            <a:solidFill>
              <a:srgbClr val="A4A4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64"/>
          <p:cNvSpPr txBox="1"/>
          <p:nvPr/>
        </p:nvSpPr>
        <p:spPr>
          <a:xfrm>
            <a:off x="179387" y="1765300"/>
            <a:ext cx="8785225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9525">
            <a:spAutoFit/>
          </a:bodyPr>
          <a:lstStyle/>
          <a:p>
            <a:pPr indent="-228600" lvl="0" marL="241300" marR="0" rtl="0" algn="l">
              <a:lnSpc>
                <a:spcPct val="9615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 is a software tool that automatically construct a lexical analyzer from a  program</a:t>
            </a:r>
            <a:endParaRPr/>
          </a:p>
          <a:p>
            <a:pPr indent="-228600" lvl="0" marL="241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Lexical analyzer will be of the form</a:t>
            </a:r>
            <a:endParaRPr/>
          </a:p>
          <a:p>
            <a:pPr indent="-228600" lvl="0" marL="2413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P1      {action 1}</a:t>
            </a:r>
            <a:endParaRPr/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P2      {action 2}</a:t>
            </a:r>
            <a:endParaRPr/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--</a:t>
            </a:r>
            <a:endParaRPr/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--</a:t>
            </a:r>
            <a:endParaRPr/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pattern </a:t>
            </a:r>
            <a:r>
              <a:rPr b="0" i="0" lang="en-US" sz="26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 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regular expression and </a:t>
            </a:r>
            <a:r>
              <a:rPr b="0" i="0" lang="en-US" sz="26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action i 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program fragment  that is to be executed whenever a lexeme matched by pi is found in the  input</a:t>
            </a:r>
            <a:endParaRPr/>
          </a:p>
          <a:p>
            <a:pPr indent="-228600" lvl="0" marL="2413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two or more patterns that match the longest lexeme, the first listed  matching pattern is chosen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65"/>
          <p:cNvSpPr txBox="1"/>
          <p:nvPr>
            <p:ph type="title"/>
          </p:nvPr>
        </p:nvSpPr>
        <p:spPr>
          <a:xfrm>
            <a:off x="687387" y="612775"/>
            <a:ext cx="7772400" cy="690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Design of a Lexical Analyzer</a:t>
            </a:r>
            <a:endParaRPr/>
          </a:p>
        </p:txBody>
      </p:sp>
      <p:sp>
        <p:nvSpPr>
          <p:cNvPr id="781" name="Google Shape;781;p65"/>
          <p:cNvSpPr txBox="1"/>
          <p:nvPr/>
        </p:nvSpPr>
        <p:spPr>
          <a:xfrm>
            <a:off x="8269287" y="6400800"/>
            <a:ext cx="206375" cy="219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4175">
            <a:spAutoFit/>
          </a:bodyPr>
          <a:lstStyle/>
          <a:p>
            <a:pPr indent="0" lvl="0" marL="79375" marR="0" rtl="0" algn="l">
              <a:lnSpc>
                <a:spcPct val="8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82" name="Google Shape;782;p65"/>
          <p:cNvSpPr txBox="1"/>
          <p:nvPr/>
        </p:nvSpPr>
        <p:spPr>
          <a:xfrm>
            <a:off x="395287" y="1276350"/>
            <a:ext cx="4054475" cy="38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600">
            <a:spAutoFit/>
          </a:bodyPr>
          <a:lstStyle/>
          <a:p>
            <a:pPr indent="-228600" lvl="0" marL="2413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the Lex compiler constructs  a </a:t>
            </a:r>
            <a:r>
              <a:rPr b="0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transition table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finite  automaton from the regular  expression pattern in the Lex  specification</a:t>
            </a:r>
            <a:endParaRPr/>
          </a:p>
          <a:p>
            <a:pPr indent="-228600" lvl="0" marL="2413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lexical analyzer itself consists  of a finite automaton simulator  that uses this transition table to  look for the regular expression  patterns in the input buffer</a:t>
            </a:r>
            <a:endParaRPr/>
          </a:p>
        </p:txBody>
      </p:sp>
      <p:sp>
        <p:nvSpPr>
          <p:cNvPr id="783" name="Google Shape;783;p65"/>
          <p:cNvSpPr txBox="1"/>
          <p:nvPr/>
        </p:nvSpPr>
        <p:spPr>
          <a:xfrm>
            <a:off x="4948237" y="1628775"/>
            <a:ext cx="3944937" cy="44815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66"/>
          <p:cNvSpPr txBox="1"/>
          <p:nvPr>
            <p:ph type="title"/>
          </p:nvPr>
        </p:nvSpPr>
        <p:spPr>
          <a:xfrm>
            <a:off x="687387" y="274637"/>
            <a:ext cx="2578100" cy="1366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General format</a:t>
            </a:r>
            <a:endParaRPr/>
          </a:p>
        </p:txBody>
      </p:sp>
      <p:sp>
        <p:nvSpPr>
          <p:cNvPr id="789" name="Google Shape;789;p66"/>
          <p:cNvSpPr txBox="1"/>
          <p:nvPr/>
        </p:nvSpPr>
        <p:spPr>
          <a:xfrm>
            <a:off x="8269287" y="6400800"/>
            <a:ext cx="206375" cy="219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4175">
            <a:spAutoFit/>
          </a:bodyPr>
          <a:lstStyle/>
          <a:p>
            <a:pPr indent="0" lvl="0" marL="79375" marR="0" rtl="0" algn="l">
              <a:lnSpc>
                <a:spcPct val="8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90" name="Google Shape;790;p66"/>
          <p:cNvSpPr txBox="1"/>
          <p:nvPr/>
        </p:nvSpPr>
        <p:spPr>
          <a:xfrm>
            <a:off x="687387" y="1773237"/>
            <a:ext cx="5030787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-228600" lvl="0" marL="2413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declarations section includes declarations of  </a:t>
            </a:r>
            <a:r>
              <a:rPr b="0" i="0" lang="en-US" sz="20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variables, manifest constants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(identifiers declared to  stand for a constant, e.g., the name of a token)</a:t>
            </a:r>
            <a:endParaRPr/>
          </a:p>
          <a:p>
            <a:pPr indent="-228600" lvl="0" marL="2413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translation rules each have the form</a:t>
            </a:r>
            <a:endParaRPr/>
          </a:p>
          <a:p>
            <a:pPr indent="-228600" lvl="0" marL="2413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Pattern { Action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28600" lvl="0" marL="2413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pattern is a regular expression, which may use  the regular definitions of the declaration section.</a:t>
            </a:r>
            <a:endParaRPr/>
          </a:p>
          <a:p>
            <a:pPr indent="-228600" lvl="0" marL="241300" marR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actions are fragments of code, typically written  in C, although many variants of Lex using other  languages have been created.</a:t>
            </a:r>
            <a:endParaRPr/>
          </a:p>
          <a:p>
            <a:pPr indent="-228600" lvl="0" marL="2413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third section holds whatever </a:t>
            </a:r>
            <a:r>
              <a:rPr b="0" i="0" lang="en-US" sz="20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additional  functions are used in the actions.</a:t>
            </a:r>
            <a:endParaRPr/>
          </a:p>
        </p:txBody>
      </p:sp>
      <p:sp>
        <p:nvSpPr>
          <p:cNvPr id="791" name="Google Shape;791;p66"/>
          <p:cNvSpPr txBox="1"/>
          <p:nvPr/>
        </p:nvSpPr>
        <p:spPr>
          <a:xfrm>
            <a:off x="6410325" y="2692400"/>
            <a:ext cx="2066925" cy="21828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67"/>
          <p:cNvSpPr txBox="1"/>
          <p:nvPr>
            <p:ph type="title"/>
          </p:nvPr>
        </p:nvSpPr>
        <p:spPr>
          <a:xfrm>
            <a:off x="687387" y="609600"/>
            <a:ext cx="7340600" cy="1354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Lexical Analyzer Generator - Lex</a:t>
            </a:r>
            <a:endParaRPr/>
          </a:p>
        </p:txBody>
      </p:sp>
      <p:sp>
        <p:nvSpPr>
          <p:cNvPr id="797" name="Google Shape;797;p67"/>
          <p:cNvSpPr txBox="1"/>
          <p:nvPr/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67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99" name="Google Shape;799;p67"/>
          <p:cNvSpPr/>
          <p:nvPr/>
        </p:nvSpPr>
        <p:spPr>
          <a:xfrm>
            <a:off x="3657600" y="2362200"/>
            <a:ext cx="20574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6425">
            <a:solidFill>
              <a:srgbClr val="6B76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Lexical Compiler</a:t>
            </a:r>
            <a:endParaRPr/>
          </a:p>
        </p:txBody>
      </p:sp>
      <p:cxnSp>
        <p:nvCxnSpPr>
          <p:cNvPr id="800" name="Google Shape;800;p67"/>
          <p:cNvCxnSpPr/>
          <p:nvPr/>
        </p:nvCxnSpPr>
        <p:spPr>
          <a:xfrm>
            <a:off x="2514600" y="2819400"/>
            <a:ext cx="11430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801" name="Google Shape;801;p67"/>
          <p:cNvSpPr txBox="1"/>
          <p:nvPr/>
        </p:nvSpPr>
        <p:spPr>
          <a:xfrm>
            <a:off x="533400" y="2416175"/>
            <a:ext cx="22717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Lex Source program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lex.l</a:t>
            </a:r>
            <a:endParaRPr/>
          </a:p>
        </p:txBody>
      </p:sp>
      <p:cxnSp>
        <p:nvCxnSpPr>
          <p:cNvPr id="802" name="Google Shape;802;p67"/>
          <p:cNvCxnSpPr/>
          <p:nvPr/>
        </p:nvCxnSpPr>
        <p:spPr>
          <a:xfrm>
            <a:off x="5715000" y="2819400"/>
            <a:ext cx="11430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803" name="Google Shape;803;p67"/>
          <p:cNvSpPr txBox="1"/>
          <p:nvPr/>
        </p:nvSpPr>
        <p:spPr>
          <a:xfrm>
            <a:off x="7024687" y="2590800"/>
            <a:ext cx="12811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lex.yy.c</a:t>
            </a:r>
            <a:endParaRPr/>
          </a:p>
        </p:txBody>
      </p:sp>
      <p:sp>
        <p:nvSpPr>
          <p:cNvPr id="804" name="Google Shape;804;p67"/>
          <p:cNvSpPr/>
          <p:nvPr/>
        </p:nvSpPr>
        <p:spPr>
          <a:xfrm>
            <a:off x="3657600" y="3581400"/>
            <a:ext cx="20574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6425">
            <a:solidFill>
              <a:srgbClr val="6B76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cxnSp>
        <p:nvCxnSpPr>
          <p:cNvPr id="805" name="Google Shape;805;p67"/>
          <p:cNvCxnSpPr/>
          <p:nvPr/>
        </p:nvCxnSpPr>
        <p:spPr>
          <a:xfrm>
            <a:off x="2514600" y="4038600"/>
            <a:ext cx="11430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806" name="Google Shape;806;p67"/>
          <p:cNvSpPr txBox="1"/>
          <p:nvPr/>
        </p:nvSpPr>
        <p:spPr>
          <a:xfrm>
            <a:off x="1066800" y="3810000"/>
            <a:ext cx="15859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lex.yy.c</a:t>
            </a:r>
            <a:endParaRPr/>
          </a:p>
        </p:txBody>
      </p:sp>
      <p:cxnSp>
        <p:nvCxnSpPr>
          <p:cNvPr id="807" name="Google Shape;807;p67"/>
          <p:cNvCxnSpPr/>
          <p:nvPr/>
        </p:nvCxnSpPr>
        <p:spPr>
          <a:xfrm>
            <a:off x="5715000" y="4038600"/>
            <a:ext cx="11430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808" name="Google Shape;808;p67"/>
          <p:cNvSpPr txBox="1"/>
          <p:nvPr/>
        </p:nvSpPr>
        <p:spPr>
          <a:xfrm>
            <a:off x="7024687" y="3810000"/>
            <a:ext cx="12811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a.out</a:t>
            </a:r>
            <a:endParaRPr/>
          </a:p>
        </p:txBody>
      </p:sp>
      <p:sp>
        <p:nvSpPr>
          <p:cNvPr id="809" name="Google Shape;809;p67"/>
          <p:cNvSpPr/>
          <p:nvPr/>
        </p:nvSpPr>
        <p:spPr>
          <a:xfrm>
            <a:off x="3657600" y="4724400"/>
            <a:ext cx="20574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6425">
            <a:solidFill>
              <a:srgbClr val="6B76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a.out</a:t>
            </a:r>
            <a:endParaRPr/>
          </a:p>
        </p:txBody>
      </p:sp>
      <p:cxnSp>
        <p:nvCxnSpPr>
          <p:cNvPr id="810" name="Google Shape;810;p67"/>
          <p:cNvCxnSpPr/>
          <p:nvPr/>
        </p:nvCxnSpPr>
        <p:spPr>
          <a:xfrm>
            <a:off x="2514600" y="5181600"/>
            <a:ext cx="11430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811" name="Google Shape;811;p67"/>
          <p:cNvSpPr txBox="1"/>
          <p:nvPr/>
        </p:nvSpPr>
        <p:spPr>
          <a:xfrm>
            <a:off x="990600" y="4953000"/>
            <a:ext cx="15859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stream</a:t>
            </a:r>
            <a:endParaRPr/>
          </a:p>
        </p:txBody>
      </p:sp>
      <p:cxnSp>
        <p:nvCxnSpPr>
          <p:cNvPr id="812" name="Google Shape;812;p67"/>
          <p:cNvCxnSpPr/>
          <p:nvPr/>
        </p:nvCxnSpPr>
        <p:spPr>
          <a:xfrm>
            <a:off x="5715000" y="5181600"/>
            <a:ext cx="114300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813" name="Google Shape;813;p67"/>
          <p:cNvSpPr txBox="1"/>
          <p:nvPr/>
        </p:nvSpPr>
        <p:spPr>
          <a:xfrm>
            <a:off x="7024687" y="4854575"/>
            <a:ext cx="12811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of tokens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Finite Automata</a:t>
            </a:r>
            <a:endParaRPr/>
          </a:p>
        </p:txBody>
      </p:sp>
      <p:sp>
        <p:nvSpPr>
          <p:cNvPr id="820" name="Google Shape;820;p68"/>
          <p:cNvSpPr txBox="1"/>
          <p:nvPr>
            <p:ph idx="1" type="body"/>
          </p:nvPr>
        </p:nvSpPr>
        <p:spPr>
          <a:xfrm>
            <a:off x="250825" y="1282700"/>
            <a:ext cx="8497887" cy="504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Regular expressions = specification</a:t>
            </a:r>
            <a:endParaRPr/>
          </a:p>
          <a:p>
            <a:pPr indent="-182562" lvl="0" marL="182562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Finite automata = implementation</a:t>
            </a:r>
            <a:endParaRPr/>
          </a:p>
          <a:p>
            <a:pPr indent="-182562" lvl="0" marL="182562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Recognizer</a:t>
            </a: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---A recognizer for a language is a program that takes as input a string x answers ‘yes’ if x is a sentence of the language and ‘no’ otherwise.</a:t>
            </a:r>
            <a:endParaRPr/>
          </a:p>
          <a:p>
            <a:pPr indent="-74612" lvl="0" marL="182562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2562" lvl="0" marL="182562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better way to convert a regular expression to a recognizer is to construct a generalized transition diagram from the expression. This diagram is called a </a:t>
            </a:r>
            <a:r>
              <a:rPr b="1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finite automaton.</a:t>
            </a:r>
            <a:endParaRPr/>
          </a:p>
          <a:p>
            <a:pPr indent="-74612" lvl="0" marL="182562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2562" lvl="0" marL="182562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Finite  Automaton can be</a:t>
            </a:r>
            <a:endParaRPr/>
          </a:p>
          <a:p>
            <a:pPr indent="-182562" lvl="0" marL="182562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Deterministic</a:t>
            </a:r>
            <a:endParaRPr/>
          </a:p>
          <a:p>
            <a:pPr indent="-182562" lvl="0" marL="182562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Non-deterministic</a:t>
            </a:r>
            <a:endParaRPr/>
          </a:p>
          <a:p>
            <a:pPr indent="-74613" lvl="0" marL="1825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21" name="Google Shape;821;p68"/>
          <p:cNvSpPr txBox="1"/>
          <p:nvPr/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68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Finite Automata</a:t>
            </a:r>
            <a:endParaRPr/>
          </a:p>
        </p:txBody>
      </p:sp>
      <p:sp>
        <p:nvSpPr>
          <p:cNvPr id="828" name="Google Shape;828;p69"/>
          <p:cNvSpPr txBox="1"/>
          <p:nvPr>
            <p:ph idx="1" type="body"/>
          </p:nvPr>
        </p:nvSpPr>
        <p:spPr>
          <a:xfrm>
            <a:off x="687387" y="1773237"/>
            <a:ext cx="7370762" cy="4551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finite automaton consists of</a:t>
            </a:r>
            <a:endParaRPr/>
          </a:p>
          <a:p>
            <a:pPr indent="-182562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 input alphabet Σ</a:t>
            </a:r>
            <a:endParaRPr/>
          </a:p>
          <a:p>
            <a:pPr indent="-182562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set of states S</a:t>
            </a:r>
            <a:endParaRPr/>
          </a:p>
          <a:p>
            <a:pPr indent="-182562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start state n</a:t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2562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set of accepting states F ⊆ S</a:t>
            </a:r>
            <a:endParaRPr/>
          </a:p>
          <a:p>
            <a:pPr indent="-182562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set of transitions  state →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input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state</a:t>
            </a:r>
            <a:endParaRPr/>
          </a:p>
          <a:p>
            <a:pPr indent="-53023" lvl="0" marL="1825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29" name="Google Shape;829;p69"/>
          <p:cNvSpPr txBox="1"/>
          <p:nvPr/>
        </p:nvSpPr>
        <p:spPr>
          <a:xfrm>
            <a:off x="8269287" y="6400800"/>
            <a:ext cx="206375" cy="265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79375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</a:pPr>
            <a:fld id="{00000000-1234-1234-1234-123412341234}" type="slidenum">
              <a:rPr b="1" i="0" lang="en-US" sz="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>
            <p:ph type="title"/>
          </p:nvPr>
        </p:nvSpPr>
        <p:spPr>
          <a:xfrm>
            <a:off x="687387" y="674687"/>
            <a:ext cx="5942012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Structure of a Compiler</a:t>
            </a:r>
            <a:endParaRPr/>
          </a:p>
        </p:txBody>
      </p:sp>
      <p:grpSp>
        <p:nvGrpSpPr>
          <p:cNvPr id="188" name="Google Shape;188;p7"/>
          <p:cNvGrpSpPr/>
          <p:nvPr/>
        </p:nvGrpSpPr>
        <p:grpSpPr>
          <a:xfrm>
            <a:off x="3783013" y="1825627"/>
            <a:ext cx="4732336" cy="2073271"/>
            <a:chOff x="5044440" y="1825751"/>
            <a:chExt cx="6309360" cy="2072639"/>
          </a:xfrm>
        </p:grpSpPr>
        <p:sp>
          <p:nvSpPr>
            <p:cNvPr id="189" name="Google Shape;189;p7"/>
            <p:cNvSpPr/>
            <p:nvPr/>
          </p:nvSpPr>
          <p:spPr>
            <a:xfrm>
              <a:off x="5044440" y="1825751"/>
              <a:ext cx="6309360" cy="2072639"/>
            </a:xfrm>
            <a:custGeom>
              <a:rect b="b" l="l" r="r" t="t"/>
              <a:pathLst>
                <a:path extrusionOk="0" h="2072639" w="6309359">
                  <a:moveTo>
                    <a:pt x="5273040" y="0"/>
                  </a:moveTo>
                  <a:lnTo>
                    <a:pt x="5273040" y="259080"/>
                  </a:lnTo>
                  <a:lnTo>
                    <a:pt x="0" y="259080"/>
                  </a:lnTo>
                  <a:lnTo>
                    <a:pt x="0" y="1813560"/>
                  </a:lnTo>
                  <a:lnTo>
                    <a:pt x="5273040" y="1813560"/>
                  </a:lnTo>
                  <a:lnTo>
                    <a:pt x="5273040" y="2072640"/>
                  </a:lnTo>
                  <a:lnTo>
                    <a:pt x="6309360" y="1036320"/>
                  </a:lnTo>
                  <a:lnTo>
                    <a:pt x="5273040" y="0"/>
                  </a:lnTo>
                  <a:close/>
                </a:path>
              </a:pathLst>
            </a:custGeom>
            <a:solidFill>
              <a:srgbClr val="D2DEEE">
                <a:alpha val="8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5044440" y="1825751"/>
              <a:ext cx="6309360" cy="2072639"/>
            </a:xfrm>
            <a:custGeom>
              <a:rect b="b" l="l" r="r" t="t"/>
              <a:pathLst>
                <a:path extrusionOk="0" h="2072639" w="6309359">
                  <a:moveTo>
                    <a:pt x="0" y="259080"/>
                  </a:moveTo>
                  <a:lnTo>
                    <a:pt x="5273040" y="259080"/>
                  </a:lnTo>
                  <a:lnTo>
                    <a:pt x="5273040" y="0"/>
                  </a:lnTo>
                  <a:lnTo>
                    <a:pt x="6309360" y="1036320"/>
                  </a:lnTo>
                  <a:lnTo>
                    <a:pt x="5273040" y="2072640"/>
                  </a:lnTo>
                  <a:lnTo>
                    <a:pt x="5273040" y="1813560"/>
                  </a:lnTo>
                  <a:lnTo>
                    <a:pt x="0" y="1813560"/>
                  </a:lnTo>
                  <a:lnTo>
                    <a:pt x="0" y="259080"/>
                  </a:lnTo>
                  <a:close/>
                </a:path>
              </a:pathLst>
            </a:custGeom>
            <a:noFill/>
            <a:ln cap="flat" cmpd="sng" w="12175">
              <a:solidFill>
                <a:srgbClr val="D2DE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7"/>
          <p:cNvSpPr txBox="1"/>
          <p:nvPr/>
        </p:nvSpPr>
        <p:spPr>
          <a:xfrm>
            <a:off x="3783012" y="2047875"/>
            <a:ext cx="4089400" cy="233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171450" lvl="0" marL="184150" marR="0" rtl="0" algn="l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Breaks the source program into pieces and fit into a</a:t>
            </a:r>
            <a:endParaRPr/>
          </a:p>
          <a:p>
            <a:pPr indent="-171450" lvl="0" marL="184150" marR="0" rtl="0" algn="l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grammatical structure</a:t>
            </a:r>
            <a:endParaRPr/>
          </a:p>
          <a:p>
            <a:pPr indent="-171450" lvl="0" marL="184150" marR="0" rtl="0" algn="l">
              <a:lnSpc>
                <a:spcPct val="105882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this part detect any syntactically ill formed or semantically  unsound error it is report to the user</a:t>
            </a:r>
            <a:endParaRPr/>
          </a:p>
          <a:p>
            <a:pPr indent="-171450" lvl="0" marL="184150" marR="0" rtl="0" algn="l">
              <a:lnSpc>
                <a:spcPct val="105882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collect the information about the source program and  stored in a data structure – </a:t>
            </a:r>
            <a:r>
              <a:rPr b="1" i="0" lang="en-US" sz="17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Symbol Table</a:t>
            </a:r>
            <a:endParaRPr/>
          </a:p>
        </p:txBody>
      </p:sp>
      <p:grpSp>
        <p:nvGrpSpPr>
          <p:cNvPr id="192" name="Google Shape;192;p7"/>
          <p:cNvGrpSpPr/>
          <p:nvPr/>
        </p:nvGrpSpPr>
        <p:grpSpPr>
          <a:xfrm>
            <a:off x="628459" y="1825373"/>
            <a:ext cx="3154363" cy="2073271"/>
            <a:chOff x="838199" y="1825751"/>
            <a:chExt cx="4206240" cy="2072639"/>
          </a:xfrm>
        </p:grpSpPr>
        <p:sp>
          <p:nvSpPr>
            <p:cNvPr id="193" name="Google Shape;193;p7"/>
            <p:cNvSpPr/>
            <p:nvPr/>
          </p:nvSpPr>
          <p:spPr>
            <a:xfrm>
              <a:off x="838199" y="1825751"/>
              <a:ext cx="4206240" cy="2072639"/>
            </a:xfrm>
            <a:custGeom>
              <a:rect b="b" l="l" r="r" t="t"/>
              <a:pathLst>
                <a:path extrusionOk="0" h="2072639" w="4206240">
                  <a:moveTo>
                    <a:pt x="3860800" y="0"/>
                  </a:moveTo>
                  <a:lnTo>
                    <a:pt x="345440" y="0"/>
                  </a:lnTo>
                  <a:lnTo>
                    <a:pt x="298566" y="3153"/>
                  </a:lnTo>
                  <a:lnTo>
                    <a:pt x="253609" y="12341"/>
                  </a:lnTo>
                  <a:lnTo>
                    <a:pt x="210979" y="27150"/>
                  </a:lnTo>
                  <a:lnTo>
                    <a:pt x="171090" y="47168"/>
                  </a:lnTo>
                  <a:lnTo>
                    <a:pt x="134352" y="71985"/>
                  </a:lnTo>
                  <a:lnTo>
                    <a:pt x="101177" y="101187"/>
                  </a:lnTo>
                  <a:lnTo>
                    <a:pt x="71977" y="134363"/>
                  </a:lnTo>
                  <a:lnTo>
                    <a:pt x="47163" y="171101"/>
                  </a:lnTo>
                  <a:lnTo>
                    <a:pt x="27146" y="210990"/>
                  </a:lnTo>
                  <a:lnTo>
                    <a:pt x="12339" y="253617"/>
                  </a:lnTo>
                  <a:lnTo>
                    <a:pt x="3153" y="298571"/>
                  </a:lnTo>
                  <a:lnTo>
                    <a:pt x="0" y="345439"/>
                  </a:lnTo>
                  <a:lnTo>
                    <a:pt x="0" y="1727200"/>
                  </a:lnTo>
                  <a:lnTo>
                    <a:pt x="3153" y="1774068"/>
                  </a:lnTo>
                  <a:lnTo>
                    <a:pt x="12339" y="1819022"/>
                  </a:lnTo>
                  <a:lnTo>
                    <a:pt x="27146" y="1861649"/>
                  </a:lnTo>
                  <a:lnTo>
                    <a:pt x="47163" y="1901538"/>
                  </a:lnTo>
                  <a:lnTo>
                    <a:pt x="71977" y="1938276"/>
                  </a:lnTo>
                  <a:lnTo>
                    <a:pt x="101177" y="1971452"/>
                  </a:lnTo>
                  <a:lnTo>
                    <a:pt x="134352" y="2000654"/>
                  </a:lnTo>
                  <a:lnTo>
                    <a:pt x="171090" y="2025471"/>
                  </a:lnTo>
                  <a:lnTo>
                    <a:pt x="210979" y="2045489"/>
                  </a:lnTo>
                  <a:lnTo>
                    <a:pt x="253609" y="2060298"/>
                  </a:lnTo>
                  <a:lnTo>
                    <a:pt x="298566" y="2069486"/>
                  </a:lnTo>
                  <a:lnTo>
                    <a:pt x="345440" y="2072640"/>
                  </a:lnTo>
                  <a:lnTo>
                    <a:pt x="3860800" y="2072640"/>
                  </a:lnTo>
                  <a:lnTo>
                    <a:pt x="3907668" y="2069486"/>
                  </a:lnTo>
                  <a:lnTo>
                    <a:pt x="3952622" y="2060298"/>
                  </a:lnTo>
                  <a:lnTo>
                    <a:pt x="3995249" y="2045489"/>
                  </a:lnTo>
                  <a:lnTo>
                    <a:pt x="4035138" y="2025471"/>
                  </a:lnTo>
                  <a:lnTo>
                    <a:pt x="4071876" y="2000654"/>
                  </a:lnTo>
                  <a:lnTo>
                    <a:pt x="4105052" y="1971452"/>
                  </a:lnTo>
                  <a:lnTo>
                    <a:pt x="4134254" y="1938276"/>
                  </a:lnTo>
                  <a:lnTo>
                    <a:pt x="4159071" y="1901538"/>
                  </a:lnTo>
                  <a:lnTo>
                    <a:pt x="4179089" y="1861649"/>
                  </a:lnTo>
                  <a:lnTo>
                    <a:pt x="4193898" y="1819022"/>
                  </a:lnTo>
                  <a:lnTo>
                    <a:pt x="4203086" y="1774068"/>
                  </a:lnTo>
                  <a:lnTo>
                    <a:pt x="4206240" y="1727200"/>
                  </a:lnTo>
                  <a:lnTo>
                    <a:pt x="4206240" y="345439"/>
                  </a:lnTo>
                  <a:lnTo>
                    <a:pt x="4203086" y="298571"/>
                  </a:lnTo>
                  <a:lnTo>
                    <a:pt x="4193898" y="253617"/>
                  </a:lnTo>
                  <a:lnTo>
                    <a:pt x="4179089" y="210990"/>
                  </a:lnTo>
                  <a:lnTo>
                    <a:pt x="4159071" y="171101"/>
                  </a:lnTo>
                  <a:lnTo>
                    <a:pt x="4134254" y="134363"/>
                  </a:lnTo>
                  <a:lnTo>
                    <a:pt x="4105052" y="101187"/>
                  </a:lnTo>
                  <a:lnTo>
                    <a:pt x="4071876" y="71985"/>
                  </a:lnTo>
                  <a:lnTo>
                    <a:pt x="4035138" y="47168"/>
                  </a:lnTo>
                  <a:lnTo>
                    <a:pt x="3995249" y="27150"/>
                  </a:lnTo>
                  <a:lnTo>
                    <a:pt x="3952622" y="12341"/>
                  </a:lnTo>
                  <a:lnTo>
                    <a:pt x="3907668" y="3153"/>
                  </a:lnTo>
                  <a:lnTo>
                    <a:pt x="3860800" y="0"/>
                  </a:lnTo>
                  <a:close/>
                </a:path>
              </a:pathLst>
            </a:custGeom>
            <a:solidFill>
              <a:srgbClr val="5B9BD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838199" y="1825751"/>
              <a:ext cx="4206240" cy="2072639"/>
            </a:xfrm>
            <a:custGeom>
              <a:rect b="b" l="l" r="r" t="t"/>
              <a:pathLst>
                <a:path extrusionOk="0" h="2072639" w="4206240">
                  <a:moveTo>
                    <a:pt x="0" y="345439"/>
                  </a:moveTo>
                  <a:lnTo>
                    <a:pt x="3153" y="298571"/>
                  </a:lnTo>
                  <a:lnTo>
                    <a:pt x="12339" y="253617"/>
                  </a:lnTo>
                  <a:lnTo>
                    <a:pt x="27146" y="210990"/>
                  </a:lnTo>
                  <a:lnTo>
                    <a:pt x="47163" y="171101"/>
                  </a:lnTo>
                  <a:lnTo>
                    <a:pt x="71977" y="134363"/>
                  </a:lnTo>
                  <a:lnTo>
                    <a:pt x="101177" y="101187"/>
                  </a:lnTo>
                  <a:lnTo>
                    <a:pt x="134352" y="71985"/>
                  </a:lnTo>
                  <a:lnTo>
                    <a:pt x="171090" y="47168"/>
                  </a:lnTo>
                  <a:lnTo>
                    <a:pt x="210979" y="27150"/>
                  </a:lnTo>
                  <a:lnTo>
                    <a:pt x="253609" y="12341"/>
                  </a:lnTo>
                  <a:lnTo>
                    <a:pt x="298566" y="3153"/>
                  </a:lnTo>
                  <a:lnTo>
                    <a:pt x="345440" y="0"/>
                  </a:lnTo>
                  <a:lnTo>
                    <a:pt x="3860800" y="0"/>
                  </a:lnTo>
                  <a:lnTo>
                    <a:pt x="3907668" y="3153"/>
                  </a:lnTo>
                  <a:lnTo>
                    <a:pt x="3952622" y="12341"/>
                  </a:lnTo>
                  <a:lnTo>
                    <a:pt x="3995249" y="27150"/>
                  </a:lnTo>
                  <a:lnTo>
                    <a:pt x="4035138" y="47168"/>
                  </a:lnTo>
                  <a:lnTo>
                    <a:pt x="4071876" y="71985"/>
                  </a:lnTo>
                  <a:lnTo>
                    <a:pt x="4105052" y="101187"/>
                  </a:lnTo>
                  <a:lnTo>
                    <a:pt x="4134254" y="134363"/>
                  </a:lnTo>
                  <a:lnTo>
                    <a:pt x="4159071" y="171101"/>
                  </a:lnTo>
                  <a:lnTo>
                    <a:pt x="4179089" y="210990"/>
                  </a:lnTo>
                  <a:lnTo>
                    <a:pt x="4193898" y="253617"/>
                  </a:lnTo>
                  <a:lnTo>
                    <a:pt x="4203086" y="298571"/>
                  </a:lnTo>
                  <a:lnTo>
                    <a:pt x="4206240" y="345439"/>
                  </a:lnTo>
                  <a:lnTo>
                    <a:pt x="4206240" y="1727200"/>
                  </a:lnTo>
                  <a:lnTo>
                    <a:pt x="4203086" y="1774068"/>
                  </a:lnTo>
                  <a:lnTo>
                    <a:pt x="4193898" y="1819022"/>
                  </a:lnTo>
                  <a:lnTo>
                    <a:pt x="4179089" y="1861649"/>
                  </a:lnTo>
                  <a:lnTo>
                    <a:pt x="4159071" y="1901538"/>
                  </a:lnTo>
                  <a:lnTo>
                    <a:pt x="4134254" y="1938276"/>
                  </a:lnTo>
                  <a:lnTo>
                    <a:pt x="4105052" y="1971452"/>
                  </a:lnTo>
                  <a:lnTo>
                    <a:pt x="4071876" y="2000654"/>
                  </a:lnTo>
                  <a:lnTo>
                    <a:pt x="4035138" y="2025471"/>
                  </a:lnTo>
                  <a:lnTo>
                    <a:pt x="3995249" y="2045489"/>
                  </a:lnTo>
                  <a:lnTo>
                    <a:pt x="3952622" y="2060298"/>
                  </a:lnTo>
                  <a:lnTo>
                    <a:pt x="3907668" y="2069486"/>
                  </a:lnTo>
                  <a:lnTo>
                    <a:pt x="3860800" y="2072640"/>
                  </a:lnTo>
                  <a:lnTo>
                    <a:pt x="345440" y="2072640"/>
                  </a:lnTo>
                  <a:lnTo>
                    <a:pt x="298566" y="2069486"/>
                  </a:lnTo>
                  <a:lnTo>
                    <a:pt x="253609" y="2060298"/>
                  </a:lnTo>
                  <a:lnTo>
                    <a:pt x="210979" y="2045489"/>
                  </a:lnTo>
                  <a:lnTo>
                    <a:pt x="171090" y="2025471"/>
                  </a:lnTo>
                  <a:lnTo>
                    <a:pt x="134352" y="2000654"/>
                  </a:lnTo>
                  <a:lnTo>
                    <a:pt x="101177" y="1971452"/>
                  </a:lnTo>
                  <a:lnTo>
                    <a:pt x="71977" y="1938276"/>
                  </a:lnTo>
                  <a:lnTo>
                    <a:pt x="47163" y="1901538"/>
                  </a:lnTo>
                  <a:lnTo>
                    <a:pt x="27146" y="1861649"/>
                  </a:lnTo>
                  <a:lnTo>
                    <a:pt x="12339" y="1819022"/>
                  </a:lnTo>
                  <a:lnTo>
                    <a:pt x="3153" y="1774068"/>
                  </a:lnTo>
                  <a:lnTo>
                    <a:pt x="0" y="1727200"/>
                  </a:lnTo>
                  <a:lnTo>
                    <a:pt x="0" y="345439"/>
                  </a:lnTo>
                  <a:close/>
                </a:path>
              </a:pathLst>
            </a:custGeom>
            <a:noFill/>
            <a:ln cap="flat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7"/>
          <p:cNvGrpSpPr/>
          <p:nvPr/>
        </p:nvGrpSpPr>
        <p:grpSpPr>
          <a:xfrm>
            <a:off x="3783013" y="4103689"/>
            <a:ext cx="4732336" cy="2073271"/>
            <a:chOff x="5044440" y="4104132"/>
            <a:chExt cx="6309360" cy="2072639"/>
          </a:xfrm>
        </p:grpSpPr>
        <p:sp>
          <p:nvSpPr>
            <p:cNvPr id="196" name="Google Shape;196;p7"/>
            <p:cNvSpPr/>
            <p:nvPr/>
          </p:nvSpPr>
          <p:spPr>
            <a:xfrm>
              <a:off x="5044440" y="4104132"/>
              <a:ext cx="6309360" cy="2072639"/>
            </a:xfrm>
            <a:custGeom>
              <a:rect b="b" l="l" r="r" t="t"/>
              <a:pathLst>
                <a:path extrusionOk="0" h="2072639" w="6309359">
                  <a:moveTo>
                    <a:pt x="5273040" y="0"/>
                  </a:moveTo>
                  <a:lnTo>
                    <a:pt x="5273040" y="259080"/>
                  </a:lnTo>
                  <a:lnTo>
                    <a:pt x="0" y="259080"/>
                  </a:lnTo>
                  <a:lnTo>
                    <a:pt x="0" y="1813560"/>
                  </a:lnTo>
                  <a:lnTo>
                    <a:pt x="5273040" y="1813560"/>
                  </a:lnTo>
                  <a:lnTo>
                    <a:pt x="5273040" y="2072640"/>
                  </a:lnTo>
                  <a:lnTo>
                    <a:pt x="6309360" y="1036320"/>
                  </a:lnTo>
                  <a:lnTo>
                    <a:pt x="5273040" y="0"/>
                  </a:lnTo>
                  <a:close/>
                </a:path>
              </a:pathLst>
            </a:custGeom>
            <a:solidFill>
              <a:srgbClr val="D2DEEE">
                <a:alpha val="8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5044440" y="4104132"/>
              <a:ext cx="6309360" cy="2072639"/>
            </a:xfrm>
            <a:custGeom>
              <a:rect b="b" l="l" r="r" t="t"/>
              <a:pathLst>
                <a:path extrusionOk="0" h="2072639" w="6309359">
                  <a:moveTo>
                    <a:pt x="0" y="259080"/>
                  </a:moveTo>
                  <a:lnTo>
                    <a:pt x="5273040" y="259080"/>
                  </a:lnTo>
                  <a:lnTo>
                    <a:pt x="5273040" y="0"/>
                  </a:lnTo>
                  <a:lnTo>
                    <a:pt x="6309360" y="1036320"/>
                  </a:lnTo>
                  <a:lnTo>
                    <a:pt x="5273040" y="2072640"/>
                  </a:lnTo>
                  <a:lnTo>
                    <a:pt x="5273040" y="1813560"/>
                  </a:lnTo>
                  <a:lnTo>
                    <a:pt x="0" y="1813560"/>
                  </a:lnTo>
                  <a:lnTo>
                    <a:pt x="0" y="259080"/>
                  </a:lnTo>
                  <a:close/>
                </a:path>
              </a:pathLst>
            </a:custGeom>
            <a:noFill/>
            <a:ln cap="flat" cmpd="sng" w="12175">
              <a:solidFill>
                <a:srgbClr val="D2DE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7"/>
          <p:cNvSpPr txBox="1"/>
          <p:nvPr/>
        </p:nvSpPr>
        <p:spPr>
          <a:xfrm>
            <a:off x="3783012" y="4879975"/>
            <a:ext cx="3797300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000">
            <a:spAutoFit/>
          </a:bodyPr>
          <a:lstStyle/>
          <a:p>
            <a:pPr indent="-171450" lvl="0" marL="184150" marR="0" rtl="0" algn="l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 the target program from the available symbol  table and intermediate representation</a:t>
            </a:r>
            <a:endParaRPr/>
          </a:p>
        </p:txBody>
      </p:sp>
      <p:grpSp>
        <p:nvGrpSpPr>
          <p:cNvPr id="199" name="Google Shape;199;p7"/>
          <p:cNvGrpSpPr/>
          <p:nvPr/>
        </p:nvGrpSpPr>
        <p:grpSpPr>
          <a:xfrm>
            <a:off x="628459" y="4103435"/>
            <a:ext cx="3154363" cy="2073271"/>
            <a:chOff x="838199" y="4104131"/>
            <a:chExt cx="4206240" cy="2072639"/>
          </a:xfrm>
        </p:grpSpPr>
        <p:sp>
          <p:nvSpPr>
            <p:cNvPr id="200" name="Google Shape;200;p7"/>
            <p:cNvSpPr/>
            <p:nvPr/>
          </p:nvSpPr>
          <p:spPr>
            <a:xfrm>
              <a:off x="838199" y="4104131"/>
              <a:ext cx="4206240" cy="2072639"/>
            </a:xfrm>
            <a:custGeom>
              <a:rect b="b" l="l" r="r" t="t"/>
              <a:pathLst>
                <a:path extrusionOk="0" h="2072639" w="4206240">
                  <a:moveTo>
                    <a:pt x="3860800" y="0"/>
                  </a:moveTo>
                  <a:lnTo>
                    <a:pt x="345440" y="0"/>
                  </a:lnTo>
                  <a:lnTo>
                    <a:pt x="298566" y="3153"/>
                  </a:lnTo>
                  <a:lnTo>
                    <a:pt x="253609" y="12341"/>
                  </a:lnTo>
                  <a:lnTo>
                    <a:pt x="210979" y="27150"/>
                  </a:lnTo>
                  <a:lnTo>
                    <a:pt x="171090" y="47168"/>
                  </a:lnTo>
                  <a:lnTo>
                    <a:pt x="134352" y="71985"/>
                  </a:lnTo>
                  <a:lnTo>
                    <a:pt x="101177" y="101187"/>
                  </a:lnTo>
                  <a:lnTo>
                    <a:pt x="71977" y="134363"/>
                  </a:lnTo>
                  <a:lnTo>
                    <a:pt x="47163" y="171101"/>
                  </a:lnTo>
                  <a:lnTo>
                    <a:pt x="27146" y="210990"/>
                  </a:lnTo>
                  <a:lnTo>
                    <a:pt x="12339" y="253617"/>
                  </a:lnTo>
                  <a:lnTo>
                    <a:pt x="3153" y="298571"/>
                  </a:lnTo>
                  <a:lnTo>
                    <a:pt x="0" y="345440"/>
                  </a:lnTo>
                  <a:lnTo>
                    <a:pt x="0" y="1727187"/>
                  </a:lnTo>
                  <a:lnTo>
                    <a:pt x="3153" y="1774063"/>
                  </a:lnTo>
                  <a:lnTo>
                    <a:pt x="12339" y="1819023"/>
                  </a:lnTo>
                  <a:lnTo>
                    <a:pt x="27146" y="1861654"/>
                  </a:lnTo>
                  <a:lnTo>
                    <a:pt x="47163" y="1901545"/>
                  </a:lnTo>
                  <a:lnTo>
                    <a:pt x="71977" y="1938284"/>
                  </a:lnTo>
                  <a:lnTo>
                    <a:pt x="101177" y="1971460"/>
                  </a:lnTo>
                  <a:lnTo>
                    <a:pt x="134352" y="2000661"/>
                  </a:lnTo>
                  <a:lnTo>
                    <a:pt x="171090" y="2025476"/>
                  </a:lnTo>
                  <a:lnTo>
                    <a:pt x="210979" y="2045493"/>
                  </a:lnTo>
                  <a:lnTo>
                    <a:pt x="253609" y="2060300"/>
                  </a:lnTo>
                  <a:lnTo>
                    <a:pt x="298566" y="2069486"/>
                  </a:lnTo>
                  <a:lnTo>
                    <a:pt x="345440" y="2072640"/>
                  </a:lnTo>
                  <a:lnTo>
                    <a:pt x="3860800" y="2072640"/>
                  </a:lnTo>
                  <a:lnTo>
                    <a:pt x="3907668" y="2069486"/>
                  </a:lnTo>
                  <a:lnTo>
                    <a:pt x="3952622" y="2060300"/>
                  </a:lnTo>
                  <a:lnTo>
                    <a:pt x="3995249" y="2045493"/>
                  </a:lnTo>
                  <a:lnTo>
                    <a:pt x="4035138" y="2025476"/>
                  </a:lnTo>
                  <a:lnTo>
                    <a:pt x="4071876" y="2000661"/>
                  </a:lnTo>
                  <a:lnTo>
                    <a:pt x="4105052" y="1971460"/>
                  </a:lnTo>
                  <a:lnTo>
                    <a:pt x="4134254" y="1938284"/>
                  </a:lnTo>
                  <a:lnTo>
                    <a:pt x="4159071" y="1901545"/>
                  </a:lnTo>
                  <a:lnTo>
                    <a:pt x="4179089" y="1861654"/>
                  </a:lnTo>
                  <a:lnTo>
                    <a:pt x="4193898" y="1819023"/>
                  </a:lnTo>
                  <a:lnTo>
                    <a:pt x="4203086" y="1774063"/>
                  </a:lnTo>
                  <a:lnTo>
                    <a:pt x="4206240" y="1727187"/>
                  </a:lnTo>
                  <a:lnTo>
                    <a:pt x="4206240" y="345440"/>
                  </a:lnTo>
                  <a:lnTo>
                    <a:pt x="4203086" y="298571"/>
                  </a:lnTo>
                  <a:lnTo>
                    <a:pt x="4193898" y="253617"/>
                  </a:lnTo>
                  <a:lnTo>
                    <a:pt x="4179089" y="210990"/>
                  </a:lnTo>
                  <a:lnTo>
                    <a:pt x="4159071" y="171101"/>
                  </a:lnTo>
                  <a:lnTo>
                    <a:pt x="4134254" y="134363"/>
                  </a:lnTo>
                  <a:lnTo>
                    <a:pt x="4105052" y="101187"/>
                  </a:lnTo>
                  <a:lnTo>
                    <a:pt x="4071876" y="71985"/>
                  </a:lnTo>
                  <a:lnTo>
                    <a:pt x="4035138" y="47168"/>
                  </a:lnTo>
                  <a:lnTo>
                    <a:pt x="3995249" y="27150"/>
                  </a:lnTo>
                  <a:lnTo>
                    <a:pt x="3952622" y="12341"/>
                  </a:lnTo>
                  <a:lnTo>
                    <a:pt x="3907668" y="3153"/>
                  </a:lnTo>
                  <a:lnTo>
                    <a:pt x="3860800" y="0"/>
                  </a:lnTo>
                  <a:close/>
                </a:path>
              </a:pathLst>
            </a:custGeom>
            <a:solidFill>
              <a:srgbClr val="5B9BD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838199" y="4104131"/>
              <a:ext cx="4206240" cy="2072639"/>
            </a:xfrm>
            <a:custGeom>
              <a:rect b="b" l="l" r="r" t="t"/>
              <a:pathLst>
                <a:path extrusionOk="0" h="2072639" w="4206240">
                  <a:moveTo>
                    <a:pt x="0" y="345440"/>
                  </a:moveTo>
                  <a:lnTo>
                    <a:pt x="3153" y="298571"/>
                  </a:lnTo>
                  <a:lnTo>
                    <a:pt x="12339" y="253617"/>
                  </a:lnTo>
                  <a:lnTo>
                    <a:pt x="27146" y="210990"/>
                  </a:lnTo>
                  <a:lnTo>
                    <a:pt x="47163" y="171101"/>
                  </a:lnTo>
                  <a:lnTo>
                    <a:pt x="71977" y="134363"/>
                  </a:lnTo>
                  <a:lnTo>
                    <a:pt x="101177" y="101187"/>
                  </a:lnTo>
                  <a:lnTo>
                    <a:pt x="134352" y="71985"/>
                  </a:lnTo>
                  <a:lnTo>
                    <a:pt x="171090" y="47168"/>
                  </a:lnTo>
                  <a:lnTo>
                    <a:pt x="210979" y="27150"/>
                  </a:lnTo>
                  <a:lnTo>
                    <a:pt x="253609" y="12341"/>
                  </a:lnTo>
                  <a:lnTo>
                    <a:pt x="298566" y="3153"/>
                  </a:lnTo>
                  <a:lnTo>
                    <a:pt x="345440" y="0"/>
                  </a:lnTo>
                  <a:lnTo>
                    <a:pt x="3860800" y="0"/>
                  </a:lnTo>
                  <a:lnTo>
                    <a:pt x="3907668" y="3153"/>
                  </a:lnTo>
                  <a:lnTo>
                    <a:pt x="3952622" y="12341"/>
                  </a:lnTo>
                  <a:lnTo>
                    <a:pt x="3995249" y="27150"/>
                  </a:lnTo>
                  <a:lnTo>
                    <a:pt x="4035138" y="47168"/>
                  </a:lnTo>
                  <a:lnTo>
                    <a:pt x="4071876" y="71985"/>
                  </a:lnTo>
                  <a:lnTo>
                    <a:pt x="4105052" y="101187"/>
                  </a:lnTo>
                  <a:lnTo>
                    <a:pt x="4134254" y="134363"/>
                  </a:lnTo>
                  <a:lnTo>
                    <a:pt x="4159071" y="171101"/>
                  </a:lnTo>
                  <a:lnTo>
                    <a:pt x="4179089" y="210990"/>
                  </a:lnTo>
                  <a:lnTo>
                    <a:pt x="4193898" y="253617"/>
                  </a:lnTo>
                  <a:lnTo>
                    <a:pt x="4203086" y="298571"/>
                  </a:lnTo>
                  <a:lnTo>
                    <a:pt x="4206240" y="345440"/>
                  </a:lnTo>
                  <a:lnTo>
                    <a:pt x="4206240" y="1727187"/>
                  </a:lnTo>
                  <a:lnTo>
                    <a:pt x="4203086" y="1774063"/>
                  </a:lnTo>
                  <a:lnTo>
                    <a:pt x="4193898" y="1819023"/>
                  </a:lnTo>
                  <a:lnTo>
                    <a:pt x="4179089" y="1861654"/>
                  </a:lnTo>
                  <a:lnTo>
                    <a:pt x="4159071" y="1901545"/>
                  </a:lnTo>
                  <a:lnTo>
                    <a:pt x="4134254" y="1938284"/>
                  </a:lnTo>
                  <a:lnTo>
                    <a:pt x="4105052" y="1971460"/>
                  </a:lnTo>
                  <a:lnTo>
                    <a:pt x="4071876" y="2000661"/>
                  </a:lnTo>
                  <a:lnTo>
                    <a:pt x="4035138" y="2025476"/>
                  </a:lnTo>
                  <a:lnTo>
                    <a:pt x="3995249" y="2045493"/>
                  </a:lnTo>
                  <a:lnTo>
                    <a:pt x="3952622" y="2060300"/>
                  </a:lnTo>
                  <a:lnTo>
                    <a:pt x="3907668" y="2069486"/>
                  </a:lnTo>
                  <a:lnTo>
                    <a:pt x="3860800" y="2072640"/>
                  </a:lnTo>
                  <a:lnTo>
                    <a:pt x="345440" y="2072640"/>
                  </a:lnTo>
                  <a:lnTo>
                    <a:pt x="298566" y="2069486"/>
                  </a:lnTo>
                  <a:lnTo>
                    <a:pt x="253609" y="2060300"/>
                  </a:lnTo>
                  <a:lnTo>
                    <a:pt x="210979" y="2045493"/>
                  </a:lnTo>
                  <a:lnTo>
                    <a:pt x="171090" y="2025476"/>
                  </a:lnTo>
                  <a:lnTo>
                    <a:pt x="134352" y="2000661"/>
                  </a:lnTo>
                  <a:lnTo>
                    <a:pt x="101177" y="1971460"/>
                  </a:lnTo>
                  <a:lnTo>
                    <a:pt x="71977" y="1938284"/>
                  </a:lnTo>
                  <a:lnTo>
                    <a:pt x="47163" y="1901545"/>
                  </a:lnTo>
                  <a:lnTo>
                    <a:pt x="27146" y="1861654"/>
                  </a:lnTo>
                  <a:lnTo>
                    <a:pt x="12339" y="1819023"/>
                  </a:lnTo>
                  <a:lnTo>
                    <a:pt x="3153" y="1774063"/>
                  </a:lnTo>
                  <a:lnTo>
                    <a:pt x="0" y="1727187"/>
                  </a:lnTo>
                  <a:lnTo>
                    <a:pt x="0" y="345440"/>
                  </a:lnTo>
                  <a:close/>
                </a:path>
              </a:pathLst>
            </a:custGeom>
            <a:noFill/>
            <a:ln cap="flat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7"/>
          <p:cNvSpPr txBox="1"/>
          <p:nvPr/>
        </p:nvSpPr>
        <p:spPr>
          <a:xfrm>
            <a:off x="1023937" y="2255837"/>
            <a:ext cx="2363787" cy="295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b="0" i="0" sz="3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00"/>
              <a:buFont typeface="Arial"/>
              <a:buNone/>
            </a:pPr>
            <a:r>
              <a:t/>
            </a:r>
            <a:endParaRPr b="0" i="0" sz="8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Synthesis</a:t>
            </a:r>
            <a:endParaRPr/>
          </a:p>
        </p:txBody>
      </p:sp>
      <p:sp>
        <p:nvSpPr>
          <p:cNvPr id="203" name="Google Shape;203;p7"/>
          <p:cNvSpPr txBox="1"/>
          <p:nvPr/>
        </p:nvSpPr>
        <p:spPr>
          <a:xfrm>
            <a:off x="4008437" y="6400800"/>
            <a:ext cx="11255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Jeya R</a:t>
            </a:r>
            <a:endParaRPr/>
          </a:p>
        </p:txBody>
      </p:sp>
      <p:sp>
        <p:nvSpPr>
          <p:cNvPr id="204" name="Google Shape;204;p7"/>
          <p:cNvSpPr txBox="1"/>
          <p:nvPr/>
        </p:nvSpPr>
        <p:spPr>
          <a:xfrm>
            <a:off x="8269287" y="6400800"/>
            <a:ext cx="206375" cy="219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4175">
            <a:spAutoFit/>
          </a:bodyPr>
          <a:lstStyle/>
          <a:p>
            <a:pPr indent="0" lvl="0" marL="79375" marR="0" rtl="0" algn="l">
              <a:lnSpc>
                <a:spcPct val="8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Finite Automata</a:t>
            </a:r>
            <a:endParaRPr/>
          </a:p>
        </p:txBody>
      </p:sp>
      <p:sp>
        <p:nvSpPr>
          <p:cNvPr id="836" name="Google Shape;836;p70"/>
          <p:cNvSpPr txBox="1"/>
          <p:nvPr>
            <p:ph idx="1" type="body"/>
          </p:nvPr>
        </p:nvSpPr>
        <p:spPr>
          <a:xfrm>
            <a:off x="687387" y="1282700"/>
            <a:ext cx="7916862" cy="357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Transition</a:t>
            </a:r>
            <a:endParaRPr/>
          </a:p>
          <a:p>
            <a:pPr indent="-182562" lvl="0" marL="182562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b="0" baseline="-25000" i="0" lang="en-US" sz="2400" u="none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 →</a:t>
            </a:r>
            <a:r>
              <a:rPr b="0" baseline="30000" i="0" lang="en-US" sz="2400" u="none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="0" i="0" lang="en-US" sz="2400" u="none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 s</a:t>
            </a:r>
            <a:r>
              <a:rPr b="0" baseline="-25000" i="0" lang="en-US" sz="2400" u="none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Is read</a:t>
            </a:r>
            <a:endParaRPr/>
          </a:p>
          <a:p>
            <a:pPr indent="-182561" lvl="1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state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b="0" baseline="-25000" i="0" lang="en-US" sz="2400" u="none" cap="none" strike="noStrike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on input “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a”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go to state 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b="0" baseline="-25000" i="0" lang="en-US" sz="2400" u="none" cap="none" strike="noStrike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/>
          </a:p>
          <a:p>
            <a:pPr indent="-182561" lvl="1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baseline="-2500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end of input</a:t>
            </a:r>
            <a:endParaRPr/>
          </a:p>
          <a:p>
            <a:pPr indent="-182562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in accepting state =&gt; accept, otherwise =&gt; reject</a:t>
            </a:r>
            <a:endParaRPr/>
          </a:p>
          <a:p>
            <a:pPr indent="-182562" lvl="0" marL="18256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no transition possible =&gt; reject</a:t>
            </a:r>
            <a:endParaRPr/>
          </a:p>
        </p:txBody>
      </p:sp>
      <p:sp>
        <p:nvSpPr>
          <p:cNvPr id="837" name="Google Shape;837;p70"/>
          <p:cNvSpPr txBox="1"/>
          <p:nvPr/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70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71"/>
          <p:cNvSpPr txBox="1"/>
          <p:nvPr>
            <p:ph type="title"/>
          </p:nvPr>
        </p:nvSpPr>
        <p:spPr>
          <a:xfrm>
            <a:off x="687387" y="609600"/>
            <a:ext cx="6692900" cy="803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Finite Automata State Graphs</a:t>
            </a:r>
            <a:endParaRPr/>
          </a:p>
        </p:txBody>
      </p:sp>
      <p:sp>
        <p:nvSpPr>
          <p:cNvPr id="845" name="Google Shape;845;p71"/>
          <p:cNvSpPr txBox="1"/>
          <p:nvPr>
            <p:ph idx="1" type="body"/>
          </p:nvPr>
        </p:nvSpPr>
        <p:spPr>
          <a:xfrm>
            <a:off x="457200" y="1600200"/>
            <a:ext cx="8305800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b="0" i="0" lang="en-US" sz="17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state</a:t>
            </a:r>
            <a:endParaRPr/>
          </a:p>
        </p:txBody>
      </p:sp>
      <p:sp>
        <p:nvSpPr>
          <p:cNvPr id="846" name="Google Shape;846;p71"/>
          <p:cNvSpPr txBox="1"/>
          <p:nvPr/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71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48" name="Google Shape;848;p71"/>
          <p:cNvSpPr/>
          <p:nvPr/>
        </p:nvSpPr>
        <p:spPr>
          <a:xfrm>
            <a:off x="5410200" y="1524000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71"/>
          <p:cNvSpPr txBox="1"/>
          <p:nvPr/>
        </p:nvSpPr>
        <p:spPr>
          <a:xfrm>
            <a:off x="457200" y="2667000"/>
            <a:ext cx="8305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start state</a:t>
            </a:r>
            <a:endParaRPr/>
          </a:p>
        </p:txBody>
      </p:sp>
      <p:grpSp>
        <p:nvGrpSpPr>
          <p:cNvPr id="850" name="Google Shape;850;p71"/>
          <p:cNvGrpSpPr/>
          <p:nvPr/>
        </p:nvGrpSpPr>
        <p:grpSpPr>
          <a:xfrm>
            <a:off x="5029200" y="2667000"/>
            <a:ext cx="990600" cy="685800"/>
            <a:chOff x="3264" y="1488"/>
            <a:chExt cx="624" cy="432"/>
          </a:xfrm>
        </p:grpSpPr>
        <p:sp>
          <p:nvSpPr>
            <p:cNvPr id="851" name="Google Shape;851;p71"/>
            <p:cNvSpPr/>
            <p:nvPr/>
          </p:nvSpPr>
          <p:spPr>
            <a:xfrm>
              <a:off x="3504" y="1488"/>
              <a:ext cx="384" cy="38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2" name="Google Shape;852;p71"/>
            <p:cNvCxnSpPr/>
            <p:nvPr/>
          </p:nvCxnSpPr>
          <p:spPr>
            <a:xfrm flipH="1" rot="10800000">
              <a:off x="3264" y="1776"/>
              <a:ext cx="288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853" name="Google Shape;853;p71"/>
          <p:cNvSpPr txBox="1"/>
          <p:nvPr/>
        </p:nvSpPr>
        <p:spPr>
          <a:xfrm>
            <a:off x="381000" y="3733800"/>
            <a:ext cx="8305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accepting state</a:t>
            </a:r>
            <a:endParaRPr/>
          </a:p>
        </p:txBody>
      </p:sp>
      <p:grpSp>
        <p:nvGrpSpPr>
          <p:cNvPr id="854" name="Google Shape;854;p71"/>
          <p:cNvGrpSpPr/>
          <p:nvPr/>
        </p:nvGrpSpPr>
        <p:grpSpPr>
          <a:xfrm>
            <a:off x="5334000" y="3657600"/>
            <a:ext cx="762000" cy="762000"/>
            <a:chOff x="3264" y="2112"/>
            <a:chExt cx="480" cy="480"/>
          </a:xfrm>
        </p:grpSpPr>
        <p:sp>
          <p:nvSpPr>
            <p:cNvPr id="855" name="Google Shape;855;p71"/>
            <p:cNvSpPr/>
            <p:nvPr/>
          </p:nvSpPr>
          <p:spPr>
            <a:xfrm>
              <a:off x="3312" y="2160"/>
              <a:ext cx="384" cy="38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71"/>
            <p:cNvSpPr/>
            <p:nvPr/>
          </p:nvSpPr>
          <p:spPr>
            <a:xfrm>
              <a:off x="3264" y="2112"/>
              <a:ext cx="480" cy="48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7" name="Google Shape;857;p71"/>
          <p:cNvSpPr txBox="1"/>
          <p:nvPr/>
        </p:nvSpPr>
        <p:spPr>
          <a:xfrm>
            <a:off x="381000" y="5029200"/>
            <a:ext cx="8305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transition</a:t>
            </a:r>
            <a:endParaRPr/>
          </a:p>
        </p:txBody>
      </p:sp>
      <p:grpSp>
        <p:nvGrpSpPr>
          <p:cNvPr id="858" name="Google Shape;858;p71"/>
          <p:cNvGrpSpPr/>
          <p:nvPr/>
        </p:nvGrpSpPr>
        <p:grpSpPr>
          <a:xfrm>
            <a:off x="4267200" y="4724400"/>
            <a:ext cx="2819400" cy="914400"/>
            <a:chOff x="2688" y="2976"/>
            <a:chExt cx="1776" cy="576"/>
          </a:xfrm>
        </p:grpSpPr>
        <p:sp>
          <p:nvSpPr>
            <p:cNvPr id="859" name="Google Shape;859;p71"/>
            <p:cNvSpPr/>
            <p:nvPr/>
          </p:nvSpPr>
          <p:spPr>
            <a:xfrm>
              <a:off x="2688" y="3168"/>
              <a:ext cx="384" cy="38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71"/>
            <p:cNvSpPr/>
            <p:nvPr/>
          </p:nvSpPr>
          <p:spPr>
            <a:xfrm>
              <a:off x="4080" y="3168"/>
              <a:ext cx="384" cy="38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71"/>
            <p:cNvSpPr/>
            <p:nvPr/>
          </p:nvSpPr>
          <p:spPr>
            <a:xfrm>
              <a:off x="3072" y="3218"/>
              <a:ext cx="1024" cy="94"/>
            </a:xfrm>
            <a:custGeom>
              <a:rect b="b" l="l" r="r" t="t"/>
              <a:pathLst>
                <a:path extrusionOk="0" h="94" w="102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71"/>
            <p:cNvSpPr txBox="1"/>
            <p:nvPr/>
          </p:nvSpPr>
          <p:spPr>
            <a:xfrm>
              <a:off x="3552" y="2976"/>
              <a:ext cx="18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2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CS416 Compiler Design</a:t>
            </a:r>
            <a:endParaRPr/>
          </a:p>
        </p:txBody>
      </p:sp>
      <p:sp>
        <p:nvSpPr>
          <p:cNvPr id="868" name="Google Shape;868;p72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69" name="Google Shape;869;p72"/>
          <p:cNvSpPr txBox="1"/>
          <p:nvPr>
            <p:ph type="title"/>
          </p:nvPr>
        </p:nvSpPr>
        <p:spPr>
          <a:xfrm>
            <a:off x="457200" y="533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mbria"/>
              <a:buNone/>
            </a:pPr>
            <a:r>
              <a:rPr b="0" i="0" lang="en-US" sz="32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Finite Automata</a:t>
            </a:r>
            <a:endParaRPr/>
          </a:p>
        </p:txBody>
      </p:sp>
      <p:sp>
        <p:nvSpPr>
          <p:cNvPr id="870" name="Google Shape;870;p72"/>
          <p:cNvSpPr txBox="1"/>
          <p:nvPr>
            <p:ph idx="1" type="body"/>
          </p:nvPr>
        </p:nvSpPr>
        <p:spPr>
          <a:xfrm>
            <a:off x="457200" y="12192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b="0" i="1" lang="en-US" sz="1400" u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recognizer</a:t>
            </a: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for a language is a program that takes a string x, and answers </a:t>
            </a:r>
            <a:r>
              <a:rPr b="0" i="0" lang="en-US" sz="1400" u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“yes</a:t>
            </a: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” if x is a sentence of that language, and </a:t>
            </a:r>
            <a:r>
              <a:rPr b="0" i="0" lang="en-US" sz="1400" u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“no” </a:t>
            </a: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otherwise.</a:t>
            </a:r>
            <a:endParaRPr/>
          </a:p>
          <a:p>
            <a:pPr indent="-18256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We call the recognizer of the tokens as a </a:t>
            </a:r>
            <a:r>
              <a:rPr b="0" i="1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finite automaton</a:t>
            </a: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18256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finite automaton can be: </a:t>
            </a:r>
            <a:r>
              <a:rPr b="0" i="1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deterministic(DFA)</a:t>
            </a: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or </a:t>
            </a:r>
            <a:r>
              <a:rPr b="0" i="1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non-deterministic (NFA)</a:t>
            </a:r>
            <a:endParaRPr/>
          </a:p>
          <a:p>
            <a:pPr indent="-18256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This means that we may use a deterministic or non-deterministic automaton as a lexical analyzer.</a:t>
            </a:r>
            <a:endParaRPr/>
          </a:p>
          <a:p>
            <a:pPr indent="-18256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Both deterministic and non-deterministic finite automaton recognize regular sets.</a:t>
            </a:r>
            <a:endParaRPr/>
          </a:p>
          <a:p>
            <a:pPr indent="-18256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Which one?</a:t>
            </a:r>
            <a:endParaRPr/>
          </a:p>
          <a:p>
            <a:pPr indent="-182562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Char char="•"/>
            </a:pPr>
            <a:r>
              <a:rPr b="0" i="0" lang="en-US" sz="1400" u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deterministic </a:t>
            </a: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– faster recognizer, but it may take more space</a:t>
            </a:r>
            <a:endParaRPr/>
          </a:p>
          <a:p>
            <a:pPr indent="-182562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Char char="•"/>
            </a:pPr>
            <a:r>
              <a:rPr b="0" i="0" lang="en-US" sz="1400" u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non-deterministic</a:t>
            </a: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– slower, but it may take less space</a:t>
            </a:r>
            <a:endParaRPr/>
          </a:p>
          <a:p>
            <a:pPr indent="-182562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Char char="•"/>
            </a:pPr>
            <a:r>
              <a:rPr b="0" i="0" lang="en-US" sz="1400" u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Deterministic automatons </a:t>
            </a: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are widely used lexical analyzers.</a:t>
            </a:r>
            <a:endParaRPr/>
          </a:p>
          <a:p>
            <a:pPr indent="-18256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First, we define regular expressions for tokens; Then we convert them into a DFA to get a lexical analyzer for our tokens.</a:t>
            </a:r>
            <a:endParaRPr/>
          </a:p>
          <a:p>
            <a:pPr indent="-182562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Char char="•"/>
            </a:pPr>
            <a:r>
              <a:rPr b="0" i="0" lang="en-US" sz="1400" u="none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Algorithm1:  Regular Expression  🡺  NFA 🡺 DFA  (two steps: first to NFA, then to DFA)</a:t>
            </a:r>
            <a:endParaRPr/>
          </a:p>
          <a:p>
            <a:pPr indent="-182562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Char char="•"/>
            </a:pPr>
            <a:r>
              <a:rPr b="0" i="0" lang="en-US" sz="1400" u="none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Algorithm2:  Regular Expression 🡺 DFA   (directly convert a regular expression into a DFA</a:t>
            </a:r>
            <a:r>
              <a:rPr b="0" i="0" lang="en-US" sz="1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73"/>
          <p:cNvSpPr txBox="1"/>
          <p:nvPr>
            <p:ph type="title"/>
          </p:nvPr>
        </p:nvSpPr>
        <p:spPr>
          <a:xfrm>
            <a:off x="457200" y="228600"/>
            <a:ext cx="8229600" cy="677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Non-Deterministic Finite Automaton (NFA)</a:t>
            </a:r>
            <a:endParaRPr/>
          </a:p>
        </p:txBody>
      </p:sp>
      <p:sp>
        <p:nvSpPr>
          <p:cNvPr id="876" name="Google Shape;876;p73"/>
          <p:cNvSpPr txBox="1"/>
          <p:nvPr>
            <p:ph idx="1" type="body"/>
          </p:nvPr>
        </p:nvSpPr>
        <p:spPr>
          <a:xfrm>
            <a:off x="457200" y="1447800"/>
            <a:ext cx="8229600" cy="4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b="0" i="0" lang="en-US" sz="17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non-deterministic finite automaton (NFA) is a mathematical model that consists of:</a:t>
            </a:r>
            <a:endParaRPr/>
          </a:p>
          <a:p>
            <a:pPr indent="-182561" lvl="1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 - a set of states </a:t>
            </a:r>
            <a:endParaRPr/>
          </a:p>
          <a:p>
            <a:pPr indent="-182561" lvl="1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Σ - a set of input symbols (alphabet)</a:t>
            </a:r>
            <a:endParaRPr/>
          </a:p>
          <a:p>
            <a:pPr indent="-182561" lvl="1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move – a transition function move to map state-symbol pairs  to sets of states.</a:t>
            </a:r>
            <a:endParaRPr/>
          </a:p>
          <a:p>
            <a:pPr indent="-182561" lvl="1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- a start (initial) state</a:t>
            </a:r>
            <a:endParaRPr/>
          </a:p>
          <a:p>
            <a:pPr indent="-182561" lvl="1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 – a set of accepting states (final states)</a:t>
            </a:r>
            <a:endParaRPr/>
          </a:p>
          <a:p>
            <a:pPr indent="-90804" lvl="0" marL="18256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2562" lvl="0" marL="18256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b="0" i="0" lang="en-US" sz="17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ε- transitions are allowed in NFAs. In other words, </a:t>
            </a:r>
            <a:r>
              <a:rPr b="0" i="0" lang="en-US" sz="1700" u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we can move from one </a:t>
            </a:r>
            <a:r>
              <a:rPr b="0" i="0" lang="en-US" sz="17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state to another one without consuming any symbol.</a:t>
            </a:r>
            <a:endParaRPr/>
          </a:p>
          <a:p>
            <a:pPr indent="-182562" lvl="0" marL="18256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b="0" i="0" lang="en-US" sz="17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NFA accepts a string x, if and only if there is a path from the starting state to one of accepting states such that edge labels along this path spell out x</a:t>
            </a: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b="0" i="0" sz="20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2562" lvl="0" marL="18256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74613" lvl="0" marL="18256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77" name="Google Shape;877;p73"/>
          <p:cNvSpPr txBox="1"/>
          <p:nvPr/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73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7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mbria"/>
              <a:buNone/>
            </a:pPr>
            <a:r>
              <a:rPr b="0" i="0" lang="en-US" sz="32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Deterministic and Nondeterministic Automata</a:t>
            </a:r>
            <a:endParaRPr/>
          </a:p>
        </p:txBody>
      </p:sp>
      <p:sp>
        <p:nvSpPr>
          <p:cNvPr id="885" name="Google Shape;885;p7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Deterministic Finite Automata (DFA)</a:t>
            </a:r>
            <a:endParaRPr/>
          </a:p>
          <a:p>
            <a:pPr indent="-182562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One transition per input per state </a:t>
            </a:r>
            <a:endParaRPr/>
          </a:p>
          <a:p>
            <a:pPr indent="-182562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 ε-moves</a:t>
            </a:r>
            <a:endParaRPr/>
          </a:p>
          <a:p>
            <a:pPr indent="-182562" lvl="0" marL="182562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Nondeterministic Finite Automata (NFA)</a:t>
            </a:r>
            <a:endParaRPr/>
          </a:p>
          <a:p>
            <a:pPr indent="-182562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Can have multiple transitions for one input in a given state</a:t>
            </a:r>
            <a:endParaRPr/>
          </a:p>
          <a:p>
            <a:pPr indent="-182562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Can have ε-moves</a:t>
            </a:r>
            <a:endParaRPr/>
          </a:p>
          <a:p>
            <a:pPr indent="-182562" lvl="0" marL="182562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1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Finite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automata have </a:t>
            </a:r>
            <a:r>
              <a:rPr b="0" i="1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finite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memory</a:t>
            </a:r>
            <a:endParaRPr/>
          </a:p>
          <a:p>
            <a:pPr indent="-182562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Need only to encode the current state</a:t>
            </a:r>
            <a:endParaRPr/>
          </a:p>
        </p:txBody>
      </p:sp>
      <p:sp>
        <p:nvSpPr>
          <p:cNvPr id="886" name="Google Shape;886;p74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74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1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75"/>
          <p:cNvSpPr txBox="1"/>
          <p:nvPr>
            <p:ph type="title"/>
          </p:nvPr>
        </p:nvSpPr>
        <p:spPr>
          <a:xfrm>
            <a:off x="457200" y="704850"/>
            <a:ext cx="8229600" cy="677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 Simple Example</a:t>
            </a:r>
            <a:endParaRPr/>
          </a:p>
        </p:txBody>
      </p:sp>
      <p:sp>
        <p:nvSpPr>
          <p:cNvPr id="894" name="Google Shape;894;p75"/>
          <p:cNvSpPr txBox="1"/>
          <p:nvPr>
            <p:ph idx="1" type="body"/>
          </p:nvPr>
        </p:nvSpPr>
        <p:spPr>
          <a:xfrm>
            <a:off x="457200" y="1600200"/>
            <a:ext cx="8305800" cy="301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finite automaton that accepts only “1”</a:t>
            </a:r>
            <a:endParaRPr/>
          </a:p>
          <a:p>
            <a:pPr indent="-74612" lvl="0" marL="182562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74612" lvl="0" marL="182562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74612" lvl="0" marL="182562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74612" lvl="0" marL="182562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2562" lvl="0" marL="182562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finite automaton accepts a string if we can follow transitions labeled with the characters in the string from the start to some accepting state</a:t>
            </a:r>
            <a:endParaRPr/>
          </a:p>
        </p:txBody>
      </p:sp>
      <p:sp>
        <p:nvSpPr>
          <p:cNvPr id="895" name="Google Shape;895;p75"/>
          <p:cNvSpPr txBox="1"/>
          <p:nvPr/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75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pSp>
        <p:nvGrpSpPr>
          <p:cNvPr id="897" name="Google Shape;897;p75"/>
          <p:cNvGrpSpPr/>
          <p:nvPr/>
        </p:nvGrpSpPr>
        <p:grpSpPr>
          <a:xfrm>
            <a:off x="3429000" y="2438400"/>
            <a:ext cx="1625600" cy="533400"/>
            <a:chOff x="3072" y="2976"/>
            <a:chExt cx="1024" cy="336"/>
          </a:xfrm>
        </p:grpSpPr>
        <p:sp>
          <p:nvSpPr>
            <p:cNvPr id="898" name="Google Shape;898;p75"/>
            <p:cNvSpPr/>
            <p:nvPr/>
          </p:nvSpPr>
          <p:spPr>
            <a:xfrm>
              <a:off x="3072" y="3218"/>
              <a:ext cx="1024" cy="94"/>
            </a:xfrm>
            <a:custGeom>
              <a:rect b="b" l="l" r="r" t="t"/>
              <a:pathLst>
                <a:path extrusionOk="0" h="94" w="102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75"/>
            <p:cNvSpPr txBox="1"/>
            <p:nvPr/>
          </p:nvSpPr>
          <p:spPr>
            <a:xfrm>
              <a:off x="3552" y="2976"/>
              <a:ext cx="19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900" name="Google Shape;900;p75"/>
          <p:cNvGrpSpPr/>
          <p:nvPr/>
        </p:nvGrpSpPr>
        <p:grpSpPr>
          <a:xfrm>
            <a:off x="5029200" y="2667000"/>
            <a:ext cx="762000" cy="762000"/>
            <a:chOff x="3264" y="2112"/>
            <a:chExt cx="480" cy="480"/>
          </a:xfrm>
        </p:grpSpPr>
        <p:sp>
          <p:nvSpPr>
            <p:cNvPr id="901" name="Google Shape;901;p75"/>
            <p:cNvSpPr/>
            <p:nvPr/>
          </p:nvSpPr>
          <p:spPr>
            <a:xfrm>
              <a:off x="3312" y="2160"/>
              <a:ext cx="384" cy="38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75"/>
            <p:cNvSpPr/>
            <p:nvPr/>
          </p:nvSpPr>
          <p:spPr>
            <a:xfrm>
              <a:off x="3264" y="2112"/>
              <a:ext cx="480" cy="48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3" name="Google Shape;903;p75"/>
          <p:cNvGrpSpPr/>
          <p:nvPr/>
        </p:nvGrpSpPr>
        <p:grpSpPr>
          <a:xfrm>
            <a:off x="2438400" y="2743200"/>
            <a:ext cx="990600" cy="685800"/>
            <a:chOff x="3264" y="1488"/>
            <a:chExt cx="624" cy="432"/>
          </a:xfrm>
        </p:grpSpPr>
        <p:sp>
          <p:nvSpPr>
            <p:cNvPr id="904" name="Google Shape;904;p75"/>
            <p:cNvSpPr/>
            <p:nvPr/>
          </p:nvSpPr>
          <p:spPr>
            <a:xfrm>
              <a:off x="3504" y="1488"/>
              <a:ext cx="384" cy="38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05" name="Google Shape;905;p75"/>
            <p:cNvCxnSpPr/>
            <p:nvPr/>
          </p:nvCxnSpPr>
          <p:spPr>
            <a:xfrm flipH="1" rot="10800000">
              <a:off x="3264" y="1776"/>
              <a:ext cx="288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76"/>
          <p:cNvSpPr txBox="1"/>
          <p:nvPr>
            <p:ph type="title"/>
          </p:nvPr>
        </p:nvSpPr>
        <p:spPr>
          <a:xfrm>
            <a:off x="687387" y="476250"/>
            <a:ext cx="6332537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Another Simple Example</a:t>
            </a:r>
            <a:endParaRPr/>
          </a:p>
        </p:txBody>
      </p:sp>
      <p:sp>
        <p:nvSpPr>
          <p:cNvPr id="912" name="Google Shape;912;p76"/>
          <p:cNvSpPr txBox="1"/>
          <p:nvPr>
            <p:ph idx="1" type="body"/>
          </p:nvPr>
        </p:nvSpPr>
        <p:spPr>
          <a:xfrm>
            <a:off x="457200" y="1600200"/>
            <a:ext cx="8305800" cy="413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75"/>
              <a:buFont typeface="Arial"/>
              <a:buChar char="•"/>
            </a:pPr>
            <a:r>
              <a:rPr b="0" i="0" lang="en-US" sz="15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finite automaton accepting any number of 1’s followed by a single 0</a:t>
            </a:r>
            <a:endParaRPr/>
          </a:p>
          <a:p>
            <a:pPr indent="-182562" lvl="0" marL="182562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75"/>
              <a:buFont typeface="Arial"/>
              <a:buChar char="•"/>
            </a:pPr>
            <a:r>
              <a:rPr b="0" i="0" lang="en-US" sz="15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Alphabet: {0,1}</a:t>
            </a:r>
            <a:endParaRPr/>
          </a:p>
          <a:p>
            <a:pPr indent="-101599" lvl="0" marL="182562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75"/>
              <a:buFont typeface="Arial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01599" lvl="0" marL="182562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75"/>
              <a:buFont typeface="Arial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01599" lvl="0" marL="182562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75"/>
              <a:buFont typeface="Arial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01599" lvl="0" marL="182562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75"/>
              <a:buFont typeface="Arial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01599" lvl="0" marL="182562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75"/>
              <a:buFont typeface="Arial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01599" lvl="0" marL="182562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75"/>
              <a:buFont typeface="Arial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01599" lvl="0" marL="182562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75"/>
              <a:buFont typeface="Arial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01599" lvl="0" marL="182562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75"/>
              <a:buFont typeface="Arial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01599" lvl="0" marL="182562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75"/>
              <a:buFont typeface="Arial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01599" lvl="0" marL="182562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75"/>
              <a:buFont typeface="Arial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2562" lvl="0" marL="182562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75"/>
              <a:buFont typeface="Arial"/>
              <a:buChar char="•"/>
            </a:pPr>
            <a:r>
              <a:rPr b="0" i="0" lang="en-US" sz="15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Check that “1110” is accepted.</a:t>
            </a:r>
            <a:endParaRPr/>
          </a:p>
        </p:txBody>
      </p:sp>
      <p:sp>
        <p:nvSpPr>
          <p:cNvPr id="913" name="Google Shape;913;p76"/>
          <p:cNvSpPr txBox="1"/>
          <p:nvPr/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76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pSp>
        <p:nvGrpSpPr>
          <p:cNvPr id="915" name="Google Shape;915;p76"/>
          <p:cNvGrpSpPr/>
          <p:nvPr/>
        </p:nvGrpSpPr>
        <p:grpSpPr>
          <a:xfrm>
            <a:off x="3505200" y="3844925"/>
            <a:ext cx="1625600" cy="533400"/>
            <a:chOff x="3072" y="2976"/>
            <a:chExt cx="1024" cy="336"/>
          </a:xfrm>
        </p:grpSpPr>
        <p:sp>
          <p:nvSpPr>
            <p:cNvPr id="916" name="Google Shape;916;p76"/>
            <p:cNvSpPr/>
            <p:nvPr/>
          </p:nvSpPr>
          <p:spPr>
            <a:xfrm>
              <a:off x="3072" y="3218"/>
              <a:ext cx="1024" cy="94"/>
            </a:xfrm>
            <a:custGeom>
              <a:rect b="b" l="l" r="r" t="t"/>
              <a:pathLst>
                <a:path extrusionOk="0" h="94" w="102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76"/>
            <p:cNvSpPr txBox="1"/>
            <p:nvPr/>
          </p:nvSpPr>
          <p:spPr>
            <a:xfrm>
              <a:off x="3552" y="2976"/>
              <a:ext cx="19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</p:grpSp>
      <p:grpSp>
        <p:nvGrpSpPr>
          <p:cNvPr id="918" name="Google Shape;918;p76"/>
          <p:cNvGrpSpPr/>
          <p:nvPr/>
        </p:nvGrpSpPr>
        <p:grpSpPr>
          <a:xfrm>
            <a:off x="5105400" y="4073525"/>
            <a:ext cx="762000" cy="762000"/>
            <a:chOff x="3264" y="2112"/>
            <a:chExt cx="480" cy="480"/>
          </a:xfrm>
        </p:grpSpPr>
        <p:sp>
          <p:nvSpPr>
            <p:cNvPr id="919" name="Google Shape;919;p76"/>
            <p:cNvSpPr/>
            <p:nvPr/>
          </p:nvSpPr>
          <p:spPr>
            <a:xfrm>
              <a:off x="3312" y="2160"/>
              <a:ext cx="384" cy="38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76"/>
            <p:cNvSpPr/>
            <p:nvPr/>
          </p:nvSpPr>
          <p:spPr>
            <a:xfrm>
              <a:off x="3264" y="2112"/>
              <a:ext cx="480" cy="48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1" name="Google Shape;921;p76"/>
          <p:cNvGrpSpPr/>
          <p:nvPr/>
        </p:nvGrpSpPr>
        <p:grpSpPr>
          <a:xfrm>
            <a:off x="2514600" y="4149725"/>
            <a:ext cx="990600" cy="685800"/>
            <a:chOff x="3264" y="1488"/>
            <a:chExt cx="624" cy="432"/>
          </a:xfrm>
        </p:grpSpPr>
        <p:sp>
          <p:nvSpPr>
            <p:cNvPr id="922" name="Google Shape;922;p76"/>
            <p:cNvSpPr/>
            <p:nvPr/>
          </p:nvSpPr>
          <p:spPr>
            <a:xfrm>
              <a:off x="3504" y="1488"/>
              <a:ext cx="384" cy="38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23" name="Google Shape;923;p76"/>
            <p:cNvCxnSpPr/>
            <p:nvPr/>
          </p:nvCxnSpPr>
          <p:spPr>
            <a:xfrm flipH="1" rot="10800000">
              <a:off x="3264" y="1776"/>
              <a:ext cx="288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924" name="Google Shape;924;p76"/>
          <p:cNvGrpSpPr/>
          <p:nvPr/>
        </p:nvGrpSpPr>
        <p:grpSpPr>
          <a:xfrm>
            <a:off x="2794000" y="3124200"/>
            <a:ext cx="996950" cy="1101725"/>
            <a:chOff x="1712" y="2042"/>
            <a:chExt cx="628" cy="694"/>
          </a:xfrm>
        </p:grpSpPr>
        <p:sp>
          <p:nvSpPr>
            <p:cNvPr id="925" name="Google Shape;925;p76"/>
            <p:cNvSpPr/>
            <p:nvPr/>
          </p:nvSpPr>
          <p:spPr>
            <a:xfrm>
              <a:off x="1712" y="2200"/>
              <a:ext cx="568" cy="536"/>
            </a:xfrm>
            <a:custGeom>
              <a:rect b="b" l="l" r="r" t="t"/>
              <a:pathLst>
                <a:path extrusionOk="0" h="536" w="568">
                  <a:moveTo>
                    <a:pt x="400" y="536"/>
                  </a:moveTo>
                  <a:cubicBezTo>
                    <a:pt x="424" y="480"/>
                    <a:pt x="568" y="288"/>
                    <a:pt x="544" y="200"/>
                  </a:cubicBezTo>
                  <a:cubicBezTo>
                    <a:pt x="520" y="112"/>
                    <a:pt x="344" y="0"/>
                    <a:pt x="256" y="8"/>
                  </a:cubicBezTo>
                  <a:cubicBezTo>
                    <a:pt x="168" y="16"/>
                    <a:pt x="32" y="160"/>
                    <a:pt x="16" y="248"/>
                  </a:cubicBezTo>
                  <a:cubicBezTo>
                    <a:pt x="0" y="336"/>
                    <a:pt x="80" y="436"/>
                    <a:pt x="160" y="536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76"/>
            <p:cNvSpPr txBox="1"/>
            <p:nvPr/>
          </p:nvSpPr>
          <p:spPr>
            <a:xfrm>
              <a:off x="2150" y="2042"/>
              <a:ext cx="19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77"/>
          <p:cNvSpPr txBox="1"/>
          <p:nvPr>
            <p:ph type="title"/>
          </p:nvPr>
        </p:nvSpPr>
        <p:spPr>
          <a:xfrm>
            <a:off x="457200" y="704850"/>
            <a:ext cx="8229600" cy="677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NFA</a:t>
            </a:r>
            <a:endParaRPr/>
          </a:p>
        </p:txBody>
      </p:sp>
      <p:pic>
        <p:nvPicPr>
          <p:cNvPr id="932" name="Google Shape;932;p7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524000"/>
            <a:ext cx="61722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77"/>
          <p:cNvSpPr txBox="1"/>
          <p:nvPr/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77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78"/>
          <p:cNvSpPr txBox="1"/>
          <p:nvPr>
            <p:ph type="title"/>
          </p:nvPr>
        </p:nvSpPr>
        <p:spPr>
          <a:xfrm>
            <a:off x="457200" y="704850"/>
            <a:ext cx="8229600" cy="677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NFA</a:t>
            </a:r>
            <a:endParaRPr/>
          </a:p>
        </p:txBody>
      </p:sp>
      <p:sp>
        <p:nvSpPr>
          <p:cNvPr id="940" name="Google Shape;940;p78"/>
          <p:cNvSpPr txBox="1"/>
          <p:nvPr/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1" name="Google Shape;941;p7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524000"/>
            <a:ext cx="61722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2590800"/>
            <a:ext cx="541020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78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7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Transition Table</a:t>
            </a:r>
            <a:endParaRPr/>
          </a:p>
        </p:txBody>
      </p:sp>
      <p:sp>
        <p:nvSpPr>
          <p:cNvPr id="949" name="Google Shape;949;p79"/>
          <p:cNvSpPr txBox="1"/>
          <p:nvPr/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0" name="Google Shape;950;p7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2060575"/>
            <a:ext cx="7489825" cy="3068637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79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 txBox="1"/>
          <p:nvPr/>
        </p:nvSpPr>
        <p:spPr>
          <a:xfrm>
            <a:off x="1173162" y="301625"/>
            <a:ext cx="5837237" cy="65563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6572250" y="6411912"/>
            <a:ext cx="11255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Jeya R</a:t>
            </a:r>
            <a:endParaRPr/>
          </a:p>
        </p:txBody>
      </p:sp>
      <p:sp>
        <p:nvSpPr>
          <p:cNvPr id="211" name="Google Shape;211;p8"/>
          <p:cNvSpPr txBox="1"/>
          <p:nvPr/>
        </p:nvSpPr>
        <p:spPr>
          <a:xfrm>
            <a:off x="8229600" y="6477000"/>
            <a:ext cx="434975" cy="219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4175">
            <a:spAutoFit/>
          </a:bodyPr>
          <a:lstStyle/>
          <a:p>
            <a:pPr indent="0" lvl="0" marL="79375" marR="0" rtl="0" algn="l">
              <a:lnSpc>
                <a:spcPct val="8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80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CS416 Compiler Design</a:t>
            </a:r>
            <a:endParaRPr/>
          </a:p>
        </p:txBody>
      </p:sp>
      <p:sp>
        <p:nvSpPr>
          <p:cNvPr id="957" name="Google Shape;957;p80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58" name="Google Shape;958;p8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mbria"/>
              <a:buNone/>
            </a:pPr>
            <a:r>
              <a:rPr b="0" i="0" lang="en-US" sz="32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Converting A Regular Expression into A NFA (Thomson’s Construction)</a:t>
            </a:r>
            <a:endParaRPr/>
          </a:p>
        </p:txBody>
      </p:sp>
      <p:sp>
        <p:nvSpPr>
          <p:cNvPr id="959" name="Google Shape;959;p8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This is one way to convert a regular expression into a NFA.</a:t>
            </a:r>
            <a:endParaRPr/>
          </a:p>
          <a:p>
            <a:pPr indent="-182562" lvl="0" marL="1825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There can be other ways (much efficient) for the conversion.</a:t>
            </a:r>
            <a:endParaRPr/>
          </a:p>
          <a:p>
            <a:pPr indent="-182562" lvl="0" marL="1825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Thomson’s Construction </a:t>
            </a:r>
            <a:r>
              <a:rPr b="0" i="0" lang="en-US" sz="2400" u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is simple and systematic method</a:t>
            </a: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                    It guarantees that the resulting NFA will have exactly one final state, and one start state.</a:t>
            </a:r>
            <a:endParaRPr/>
          </a:p>
          <a:p>
            <a:pPr indent="-182562" lvl="0" marL="1825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Construction starts from simplest parts (alphabet symbols).                   </a:t>
            </a:r>
            <a:endParaRPr/>
          </a:p>
          <a:p>
            <a:pPr indent="-182562" lvl="0" marL="1825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create a NFA for a complex regular expression, NFAs of  its        sub-expressions are combined to create its NFA,</a:t>
            </a:r>
            <a:endParaRPr/>
          </a:p>
          <a:p>
            <a:pPr indent="-53023" lvl="0" marL="18256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81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CS416 Compiler Design</a:t>
            </a:r>
            <a:endParaRPr/>
          </a:p>
        </p:txBody>
      </p:sp>
      <p:sp>
        <p:nvSpPr>
          <p:cNvPr id="965" name="Google Shape;965;p81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66" name="Google Shape;966;p81"/>
          <p:cNvSpPr txBox="1"/>
          <p:nvPr/>
        </p:nvSpPr>
        <p:spPr>
          <a:xfrm>
            <a:off x="352425" y="1447800"/>
            <a:ext cx="4589462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To recognize an empty string ε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recognize a symbol a in the alphabet Σ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81"/>
          <p:cNvSpPr txBox="1"/>
          <p:nvPr/>
        </p:nvSpPr>
        <p:spPr>
          <a:xfrm>
            <a:off x="422275" y="2895600"/>
            <a:ext cx="71691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N(r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and N(r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are NFAs for regular expressions r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r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For regular expression  r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r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68" name="Google Shape;968;p81"/>
          <p:cNvSpPr txBox="1"/>
          <p:nvPr/>
        </p:nvSpPr>
        <p:spPr>
          <a:xfrm>
            <a:off x="6962775" y="2133600"/>
            <a:ext cx="2841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grpSp>
        <p:nvGrpSpPr>
          <p:cNvPr id="969" name="Google Shape;969;p81"/>
          <p:cNvGrpSpPr/>
          <p:nvPr/>
        </p:nvGrpSpPr>
        <p:grpSpPr>
          <a:xfrm>
            <a:off x="6259512" y="1295400"/>
            <a:ext cx="1547812" cy="457200"/>
            <a:chOff x="4752" y="912"/>
            <a:chExt cx="1056" cy="288"/>
          </a:xfrm>
        </p:grpSpPr>
        <p:sp>
          <p:nvSpPr>
            <p:cNvPr id="970" name="Google Shape;970;p81"/>
            <p:cNvSpPr/>
            <p:nvPr/>
          </p:nvSpPr>
          <p:spPr>
            <a:xfrm>
              <a:off x="4944" y="960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1" name="Google Shape;971;p81"/>
            <p:cNvGrpSpPr/>
            <p:nvPr/>
          </p:nvGrpSpPr>
          <p:grpSpPr>
            <a:xfrm>
              <a:off x="5520" y="912"/>
              <a:ext cx="288" cy="288"/>
              <a:chOff x="1296" y="1056"/>
              <a:chExt cx="288" cy="288"/>
            </a:xfrm>
          </p:grpSpPr>
          <p:sp>
            <p:nvSpPr>
              <p:cNvPr id="972" name="Google Shape;972;p81"/>
              <p:cNvSpPr/>
              <p:nvPr/>
            </p:nvSpPr>
            <p:spPr>
              <a:xfrm>
                <a:off x="1296" y="1056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81"/>
              <p:cNvSpPr/>
              <p:nvPr/>
            </p:nvSpPr>
            <p:spPr>
              <a:xfrm>
                <a:off x="1344" y="1104"/>
                <a:ext cx="192" cy="192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74" name="Google Shape;974;p81"/>
            <p:cNvCxnSpPr/>
            <p:nvPr/>
          </p:nvCxnSpPr>
          <p:spPr>
            <a:xfrm>
              <a:off x="5136" y="1056"/>
              <a:ext cx="3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75" name="Google Shape;975;p81"/>
            <p:cNvCxnSpPr/>
            <p:nvPr/>
          </p:nvCxnSpPr>
          <p:spPr>
            <a:xfrm>
              <a:off x="4752" y="1056"/>
              <a:ext cx="1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76" name="Google Shape;976;p81"/>
            <p:cNvSpPr txBox="1"/>
            <p:nvPr/>
          </p:nvSpPr>
          <p:spPr>
            <a:xfrm>
              <a:off x="5568" y="960"/>
              <a:ext cx="160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977" name="Google Shape;977;p81"/>
            <p:cNvSpPr txBox="1"/>
            <p:nvPr/>
          </p:nvSpPr>
          <p:spPr>
            <a:xfrm>
              <a:off x="4944" y="960"/>
              <a:ext cx="153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</p:grpSp>
      <p:grpSp>
        <p:nvGrpSpPr>
          <p:cNvPr id="978" name="Google Shape;978;p81"/>
          <p:cNvGrpSpPr/>
          <p:nvPr/>
        </p:nvGrpSpPr>
        <p:grpSpPr>
          <a:xfrm>
            <a:off x="6259512" y="2209800"/>
            <a:ext cx="1547812" cy="457200"/>
            <a:chOff x="4752" y="912"/>
            <a:chExt cx="1056" cy="288"/>
          </a:xfrm>
        </p:grpSpPr>
        <p:sp>
          <p:nvSpPr>
            <p:cNvPr id="979" name="Google Shape;979;p81"/>
            <p:cNvSpPr/>
            <p:nvPr/>
          </p:nvSpPr>
          <p:spPr>
            <a:xfrm>
              <a:off x="4944" y="960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0" name="Google Shape;980;p81"/>
            <p:cNvGrpSpPr/>
            <p:nvPr/>
          </p:nvGrpSpPr>
          <p:grpSpPr>
            <a:xfrm>
              <a:off x="5520" y="912"/>
              <a:ext cx="288" cy="288"/>
              <a:chOff x="1296" y="1056"/>
              <a:chExt cx="288" cy="288"/>
            </a:xfrm>
          </p:grpSpPr>
          <p:sp>
            <p:nvSpPr>
              <p:cNvPr id="981" name="Google Shape;981;p81"/>
              <p:cNvSpPr/>
              <p:nvPr/>
            </p:nvSpPr>
            <p:spPr>
              <a:xfrm>
                <a:off x="1296" y="1056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81"/>
              <p:cNvSpPr/>
              <p:nvPr/>
            </p:nvSpPr>
            <p:spPr>
              <a:xfrm>
                <a:off x="1344" y="1104"/>
                <a:ext cx="192" cy="192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83" name="Google Shape;983;p81"/>
            <p:cNvCxnSpPr/>
            <p:nvPr/>
          </p:nvCxnSpPr>
          <p:spPr>
            <a:xfrm>
              <a:off x="5136" y="1056"/>
              <a:ext cx="3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84" name="Google Shape;984;p81"/>
            <p:cNvCxnSpPr/>
            <p:nvPr/>
          </p:nvCxnSpPr>
          <p:spPr>
            <a:xfrm>
              <a:off x="4752" y="1056"/>
              <a:ext cx="1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85" name="Google Shape;985;p81"/>
            <p:cNvSpPr txBox="1"/>
            <p:nvPr/>
          </p:nvSpPr>
          <p:spPr>
            <a:xfrm>
              <a:off x="5568" y="960"/>
              <a:ext cx="160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986" name="Google Shape;986;p81"/>
            <p:cNvSpPr txBox="1"/>
            <p:nvPr/>
          </p:nvSpPr>
          <p:spPr>
            <a:xfrm>
              <a:off x="4944" y="960"/>
              <a:ext cx="153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</p:grpSp>
      <p:sp>
        <p:nvSpPr>
          <p:cNvPr id="987" name="Google Shape;987;p81"/>
          <p:cNvSpPr txBox="1"/>
          <p:nvPr/>
        </p:nvSpPr>
        <p:spPr>
          <a:xfrm>
            <a:off x="6962775" y="1219200"/>
            <a:ext cx="2635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988" name="Google Shape;988;p81"/>
          <p:cNvSpPr/>
          <p:nvPr/>
        </p:nvSpPr>
        <p:spPr>
          <a:xfrm>
            <a:off x="1055687" y="4876800"/>
            <a:ext cx="280987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9" name="Google Shape;989;p81"/>
          <p:cNvGrpSpPr/>
          <p:nvPr/>
        </p:nvGrpSpPr>
        <p:grpSpPr>
          <a:xfrm>
            <a:off x="1687512" y="4419600"/>
            <a:ext cx="1477962" cy="457200"/>
            <a:chOff x="1056" y="2688"/>
            <a:chExt cx="1008" cy="288"/>
          </a:xfrm>
        </p:grpSpPr>
        <p:sp>
          <p:nvSpPr>
            <p:cNvPr id="990" name="Google Shape;990;p81"/>
            <p:cNvSpPr/>
            <p:nvPr/>
          </p:nvSpPr>
          <p:spPr>
            <a:xfrm>
              <a:off x="1200" y="2736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81"/>
            <p:cNvSpPr/>
            <p:nvPr/>
          </p:nvSpPr>
          <p:spPr>
            <a:xfrm>
              <a:off x="1728" y="2736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81"/>
            <p:cNvSpPr/>
            <p:nvPr/>
          </p:nvSpPr>
          <p:spPr>
            <a:xfrm>
              <a:off x="1056" y="2688"/>
              <a:ext cx="100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3" name="Google Shape;993;p81"/>
          <p:cNvGrpSpPr/>
          <p:nvPr/>
        </p:nvGrpSpPr>
        <p:grpSpPr>
          <a:xfrm>
            <a:off x="1687512" y="5181600"/>
            <a:ext cx="1477962" cy="457200"/>
            <a:chOff x="1056" y="2688"/>
            <a:chExt cx="1008" cy="288"/>
          </a:xfrm>
        </p:grpSpPr>
        <p:sp>
          <p:nvSpPr>
            <p:cNvPr id="994" name="Google Shape;994;p81"/>
            <p:cNvSpPr/>
            <p:nvPr/>
          </p:nvSpPr>
          <p:spPr>
            <a:xfrm>
              <a:off x="1200" y="2736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81"/>
            <p:cNvSpPr/>
            <p:nvPr/>
          </p:nvSpPr>
          <p:spPr>
            <a:xfrm>
              <a:off x="1728" y="2736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81"/>
            <p:cNvSpPr/>
            <p:nvPr/>
          </p:nvSpPr>
          <p:spPr>
            <a:xfrm>
              <a:off x="1056" y="2688"/>
              <a:ext cx="100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7" name="Google Shape;997;p81"/>
          <p:cNvGrpSpPr/>
          <p:nvPr/>
        </p:nvGrpSpPr>
        <p:grpSpPr>
          <a:xfrm>
            <a:off x="3587750" y="4800600"/>
            <a:ext cx="422275" cy="457200"/>
            <a:chOff x="1296" y="1056"/>
            <a:chExt cx="288" cy="288"/>
          </a:xfrm>
        </p:grpSpPr>
        <p:sp>
          <p:nvSpPr>
            <p:cNvPr id="998" name="Google Shape;998;p81"/>
            <p:cNvSpPr/>
            <p:nvPr/>
          </p:nvSpPr>
          <p:spPr>
            <a:xfrm>
              <a:off x="1296" y="1056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81"/>
            <p:cNvSpPr/>
            <p:nvPr/>
          </p:nvSpPr>
          <p:spPr>
            <a:xfrm>
              <a:off x="1344" y="1104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00" name="Google Shape;1000;p81"/>
          <p:cNvCxnSpPr/>
          <p:nvPr/>
        </p:nvCxnSpPr>
        <p:spPr>
          <a:xfrm>
            <a:off x="703262" y="5029200"/>
            <a:ext cx="3524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01" name="Google Shape;1001;p81"/>
          <p:cNvCxnSpPr/>
          <p:nvPr/>
        </p:nvCxnSpPr>
        <p:spPr>
          <a:xfrm flipH="1" rot="10800000">
            <a:off x="1336675" y="4724400"/>
            <a:ext cx="561975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02" name="Google Shape;1002;p81"/>
          <p:cNvCxnSpPr/>
          <p:nvPr/>
        </p:nvCxnSpPr>
        <p:spPr>
          <a:xfrm>
            <a:off x="1336675" y="5105400"/>
            <a:ext cx="561975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03" name="Google Shape;1003;p81"/>
          <p:cNvCxnSpPr/>
          <p:nvPr/>
        </p:nvCxnSpPr>
        <p:spPr>
          <a:xfrm>
            <a:off x="2954337" y="4648200"/>
            <a:ext cx="633412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04" name="Google Shape;1004;p81"/>
          <p:cNvCxnSpPr/>
          <p:nvPr/>
        </p:nvCxnSpPr>
        <p:spPr>
          <a:xfrm flipH="1" rot="10800000">
            <a:off x="2954337" y="5181600"/>
            <a:ext cx="633412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05" name="Google Shape;1005;p81"/>
          <p:cNvSpPr txBox="1"/>
          <p:nvPr/>
        </p:nvSpPr>
        <p:spPr>
          <a:xfrm>
            <a:off x="2181225" y="5257800"/>
            <a:ext cx="558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N(r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006" name="Google Shape;1006;p81"/>
          <p:cNvSpPr txBox="1"/>
          <p:nvPr/>
        </p:nvSpPr>
        <p:spPr>
          <a:xfrm>
            <a:off x="2181225" y="4495800"/>
            <a:ext cx="558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N(r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007" name="Google Shape;1007;p81"/>
          <p:cNvSpPr txBox="1"/>
          <p:nvPr/>
        </p:nvSpPr>
        <p:spPr>
          <a:xfrm>
            <a:off x="3657600" y="4876800"/>
            <a:ext cx="2349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008" name="Google Shape;1008;p81"/>
          <p:cNvSpPr txBox="1"/>
          <p:nvPr/>
        </p:nvSpPr>
        <p:spPr>
          <a:xfrm>
            <a:off x="1055687" y="4876800"/>
            <a:ext cx="2238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009" name="Google Shape;1009;p81"/>
          <p:cNvSpPr txBox="1"/>
          <p:nvPr/>
        </p:nvSpPr>
        <p:spPr>
          <a:xfrm>
            <a:off x="4697412" y="4689475"/>
            <a:ext cx="16383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NFA for   r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r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010" name="Google Shape;1010;p8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Thomson’s Construction (cont.)</a:t>
            </a:r>
            <a:endParaRPr/>
          </a:p>
        </p:txBody>
      </p:sp>
      <p:sp>
        <p:nvSpPr>
          <p:cNvPr id="1011" name="Google Shape;1011;p81"/>
          <p:cNvSpPr txBox="1"/>
          <p:nvPr/>
        </p:nvSpPr>
        <p:spPr>
          <a:xfrm>
            <a:off x="1406525" y="4572000"/>
            <a:ext cx="24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1012" name="Google Shape;1012;p81"/>
          <p:cNvSpPr txBox="1"/>
          <p:nvPr/>
        </p:nvSpPr>
        <p:spPr>
          <a:xfrm>
            <a:off x="3165475" y="4572000"/>
            <a:ext cx="2635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1013" name="Google Shape;1013;p81"/>
          <p:cNvSpPr txBox="1"/>
          <p:nvPr/>
        </p:nvSpPr>
        <p:spPr>
          <a:xfrm>
            <a:off x="3165475" y="5029200"/>
            <a:ext cx="2635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1014" name="Google Shape;1014;p81"/>
          <p:cNvSpPr txBox="1"/>
          <p:nvPr/>
        </p:nvSpPr>
        <p:spPr>
          <a:xfrm>
            <a:off x="1476375" y="4953000"/>
            <a:ext cx="2635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82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CS416 Compiler Design</a:t>
            </a:r>
            <a:endParaRPr/>
          </a:p>
        </p:txBody>
      </p:sp>
      <p:sp>
        <p:nvSpPr>
          <p:cNvPr id="1020" name="Google Shape;1020;p82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21" name="Google Shape;1021;p8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Thomson’s Construction (cont.)</a:t>
            </a:r>
            <a:endParaRPr/>
          </a:p>
        </p:txBody>
      </p:sp>
      <p:grpSp>
        <p:nvGrpSpPr>
          <p:cNvPr id="1022" name="Google Shape;1022;p82"/>
          <p:cNvGrpSpPr/>
          <p:nvPr/>
        </p:nvGrpSpPr>
        <p:grpSpPr>
          <a:xfrm>
            <a:off x="1828800" y="4876800"/>
            <a:ext cx="1476375" cy="457200"/>
            <a:chOff x="1056" y="2688"/>
            <a:chExt cx="1008" cy="288"/>
          </a:xfrm>
        </p:grpSpPr>
        <p:sp>
          <p:nvSpPr>
            <p:cNvPr id="1023" name="Google Shape;1023;p82"/>
            <p:cNvSpPr/>
            <p:nvPr/>
          </p:nvSpPr>
          <p:spPr>
            <a:xfrm>
              <a:off x="1200" y="2736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82"/>
            <p:cNvSpPr/>
            <p:nvPr/>
          </p:nvSpPr>
          <p:spPr>
            <a:xfrm>
              <a:off x="1728" y="2736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82"/>
            <p:cNvSpPr/>
            <p:nvPr/>
          </p:nvSpPr>
          <p:spPr>
            <a:xfrm>
              <a:off x="1056" y="2688"/>
              <a:ext cx="100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6" name="Google Shape;1026;p82"/>
          <p:cNvSpPr txBox="1"/>
          <p:nvPr/>
        </p:nvSpPr>
        <p:spPr>
          <a:xfrm>
            <a:off x="280987" y="1295400"/>
            <a:ext cx="37290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For regular expression  r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grpSp>
        <p:nvGrpSpPr>
          <p:cNvPr id="1027" name="Google Shape;1027;p82"/>
          <p:cNvGrpSpPr/>
          <p:nvPr/>
        </p:nvGrpSpPr>
        <p:grpSpPr>
          <a:xfrm>
            <a:off x="1125537" y="2057400"/>
            <a:ext cx="1476375" cy="457200"/>
            <a:chOff x="1056" y="2688"/>
            <a:chExt cx="1008" cy="288"/>
          </a:xfrm>
        </p:grpSpPr>
        <p:sp>
          <p:nvSpPr>
            <p:cNvPr id="1028" name="Google Shape;1028;p82"/>
            <p:cNvSpPr/>
            <p:nvPr/>
          </p:nvSpPr>
          <p:spPr>
            <a:xfrm>
              <a:off x="1200" y="2736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82"/>
            <p:cNvSpPr/>
            <p:nvPr/>
          </p:nvSpPr>
          <p:spPr>
            <a:xfrm>
              <a:off x="1728" y="2736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82"/>
            <p:cNvSpPr/>
            <p:nvPr/>
          </p:nvSpPr>
          <p:spPr>
            <a:xfrm>
              <a:off x="1056" y="2688"/>
              <a:ext cx="100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1" name="Google Shape;1031;p82"/>
          <p:cNvSpPr/>
          <p:nvPr/>
        </p:nvSpPr>
        <p:spPr>
          <a:xfrm>
            <a:off x="2109787" y="2133600"/>
            <a:ext cx="280987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82"/>
          <p:cNvSpPr/>
          <p:nvPr/>
        </p:nvSpPr>
        <p:spPr>
          <a:xfrm>
            <a:off x="2039937" y="1981200"/>
            <a:ext cx="1617662" cy="685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3" name="Google Shape;1033;p82"/>
          <p:cNvGrpSpPr/>
          <p:nvPr/>
        </p:nvGrpSpPr>
        <p:grpSpPr>
          <a:xfrm>
            <a:off x="3165475" y="2057400"/>
            <a:ext cx="422275" cy="457200"/>
            <a:chOff x="1296" y="1056"/>
            <a:chExt cx="288" cy="288"/>
          </a:xfrm>
        </p:grpSpPr>
        <p:sp>
          <p:nvSpPr>
            <p:cNvPr id="1034" name="Google Shape;1034;p82"/>
            <p:cNvSpPr/>
            <p:nvPr/>
          </p:nvSpPr>
          <p:spPr>
            <a:xfrm>
              <a:off x="1296" y="1056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82"/>
            <p:cNvSpPr/>
            <p:nvPr/>
          </p:nvSpPr>
          <p:spPr>
            <a:xfrm>
              <a:off x="1344" y="1104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36" name="Google Shape;1036;p82"/>
          <p:cNvCxnSpPr/>
          <p:nvPr/>
        </p:nvCxnSpPr>
        <p:spPr>
          <a:xfrm>
            <a:off x="773112" y="2286000"/>
            <a:ext cx="3524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37" name="Google Shape;1037;p82"/>
          <p:cNvSpPr txBox="1"/>
          <p:nvPr/>
        </p:nvSpPr>
        <p:spPr>
          <a:xfrm>
            <a:off x="1336675" y="2133600"/>
            <a:ext cx="2238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038" name="Google Shape;1038;p82"/>
          <p:cNvSpPr txBox="1"/>
          <p:nvPr/>
        </p:nvSpPr>
        <p:spPr>
          <a:xfrm>
            <a:off x="3305175" y="2133600"/>
            <a:ext cx="2349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039" name="Google Shape;1039;p82"/>
          <p:cNvSpPr txBox="1"/>
          <p:nvPr/>
        </p:nvSpPr>
        <p:spPr>
          <a:xfrm>
            <a:off x="2601912" y="2133600"/>
            <a:ext cx="5603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N(r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040" name="Google Shape;1040;p82"/>
          <p:cNvSpPr txBox="1"/>
          <p:nvPr/>
        </p:nvSpPr>
        <p:spPr>
          <a:xfrm>
            <a:off x="1547812" y="2133600"/>
            <a:ext cx="558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N(r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041" name="Google Shape;1041;p82"/>
          <p:cNvSpPr txBox="1"/>
          <p:nvPr/>
        </p:nvSpPr>
        <p:spPr>
          <a:xfrm>
            <a:off x="1406525" y="2819400"/>
            <a:ext cx="15351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NFA for   r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042" name="Google Shape;1042;p82"/>
          <p:cNvSpPr txBox="1"/>
          <p:nvPr/>
        </p:nvSpPr>
        <p:spPr>
          <a:xfrm>
            <a:off x="4149725" y="1981200"/>
            <a:ext cx="3735387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state of N(r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become final state of N(r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043" name="Google Shape;1043;p82"/>
          <p:cNvSpPr txBox="1"/>
          <p:nvPr/>
        </p:nvSpPr>
        <p:spPr>
          <a:xfrm>
            <a:off x="280987" y="3886200"/>
            <a:ext cx="34464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For regular expression  r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044" name="Google Shape;1044;p82"/>
          <p:cNvSpPr/>
          <p:nvPr/>
        </p:nvSpPr>
        <p:spPr>
          <a:xfrm>
            <a:off x="1055687" y="4953000"/>
            <a:ext cx="280987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5" name="Google Shape;1045;p82"/>
          <p:cNvGrpSpPr/>
          <p:nvPr/>
        </p:nvGrpSpPr>
        <p:grpSpPr>
          <a:xfrm>
            <a:off x="3798887" y="4876800"/>
            <a:ext cx="420687" cy="457200"/>
            <a:chOff x="1296" y="1056"/>
            <a:chExt cx="288" cy="288"/>
          </a:xfrm>
        </p:grpSpPr>
        <p:sp>
          <p:nvSpPr>
            <p:cNvPr id="1046" name="Google Shape;1046;p82"/>
            <p:cNvSpPr/>
            <p:nvPr/>
          </p:nvSpPr>
          <p:spPr>
            <a:xfrm>
              <a:off x="1296" y="1056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82"/>
            <p:cNvSpPr/>
            <p:nvPr/>
          </p:nvSpPr>
          <p:spPr>
            <a:xfrm>
              <a:off x="1344" y="1104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48" name="Google Shape;1048;p82"/>
          <p:cNvCxnSpPr/>
          <p:nvPr/>
        </p:nvCxnSpPr>
        <p:spPr>
          <a:xfrm>
            <a:off x="1336675" y="5105400"/>
            <a:ext cx="7032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49" name="Google Shape;1049;p82"/>
          <p:cNvCxnSpPr/>
          <p:nvPr/>
        </p:nvCxnSpPr>
        <p:spPr>
          <a:xfrm>
            <a:off x="3095625" y="5105400"/>
            <a:ext cx="7032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0" name="Google Shape;1050;p82"/>
          <p:cNvCxnSpPr/>
          <p:nvPr/>
        </p:nvCxnSpPr>
        <p:spPr>
          <a:xfrm flipH="1">
            <a:off x="2046174" y="4943475"/>
            <a:ext cx="10431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1" name="Google Shape;1051;p82"/>
          <p:cNvCxnSpPr/>
          <p:nvPr/>
        </p:nvCxnSpPr>
        <p:spPr>
          <a:xfrm>
            <a:off x="1195388" y="5257800"/>
            <a:ext cx="2814600" cy="762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2" name="Google Shape;1052;p82"/>
          <p:cNvCxnSpPr/>
          <p:nvPr/>
        </p:nvCxnSpPr>
        <p:spPr>
          <a:xfrm>
            <a:off x="703262" y="5105400"/>
            <a:ext cx="3524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53" name="Google Shape;1053;p82"/>
          <p:cNvSpPr txBox="1"/>
          <p:nvPr/>
        </p:nvSpPr>
        <p:spPr>
          <a:xfrm>
            <a:off x="2320925" y="4953000"/>
            <a:ext cx="4921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N(r)</a:t>
            </a:r>
            <a:endParaRPr/>
          </a:p>
        </p:txBody>
      </p:sp>
      <p:sp>
        <p:nvSpPr>
          <p:cNvPr id="1054" name="Google Shape;1054;p82"/>
          <p:cNvSpPr txBox="1"/>
          <p:nvPr/>
        </p:nvSpPr>
        <p:spPr>
          <a:xfrm>
            <a:off x="1055687" y="4953000"/>
            <a:ext cx="2238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055" name="Google Shape;1055;p82"/>
          <p:cNvSpPr txBox="1"/>
          <p:nvPr/>
        </p:nvSpPr>
        <p:spPr>
          <a:xfrm>
            <a:off x="3868737" y="4953000"/>
            <a:ext cx="2349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056" name="Google Shape;1056;p82"/>
          <p:cNvSpPr txBox="1"/>
          <p:nvPr/>
        </p:nvSpPr>
        <p:spPr>
          <a:xfrm>
            <a:off x="1828800" y="5638800"/>
            <a:ext cx="1282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NFA for   r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057" name="Google Shape;1057;p82"/>
          <p:cNvSpPr txBox="1"/>
          <p:nvPr/>
        </p:nvSpPr>
        <p:spPr>
          <a:xfrm>
            <a:off x="1476375" y="4800600"/>
            <a:ext cx="2428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1058" name="Google Shape;1058;p82"/>
          <p:cNvSpPr txBox="1"/>
          <p:nvPr/>
        </p:nvSpPr>
        <p:spPr>
          <a:xfrm>
            <a:off x="3376612" y="4800600"/>
            <a:ext cx="24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1059" name="Google Shape;1059;p82"/>
          <p:cNvSpPr txBox="1"/>
          <p:nvPr/>
        </p:nvSpPr>
        <p:spPr>
          <a:xfrm>
            <a:off x="2462212" y="5334000"/>
            <a:ext cx="24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1060" name="Google Shape;1060;p82"/>
          <p:cNvSpPr txBox="1"/>
          <p:nvPr/>
        </p:nvSpPr>
        <p:spPr>
          <a:xfrm>
            <a:off x="2462212" y="4419600"/>
            <a:ext cx="24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83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CS416 Compiler Design</a:t>
            </a:r>
            <a:endParaRPr/>
          </a:p>
        </p:txBody>
      </p:sp>
      <p:sp>
        <p:nvSpPr>
          <p:cNvPr id="1066" name="Google Shape;1066;p83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67" name="Google Shape;1067;p8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mbria"/>
              <a:buNone/>
            </a:pPr>
            <a:r>
              <a:rPr b="0" i="0" lang="en-US" sz="320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Thomson’s Construction (Example - </a:t>
            </a:r>
            <a:r>
              <a:rPr b="0" i="0" lang="en-US" sz="32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(a|b) </a:t>
            </a:r>
            <a:r>
              <a:rPr b="0" baseline="30000" i="0" lang="en-US" sz="32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* </a:t>
            </a:r>
            <a:r>
              <a:rPr b="0" i="0" lang="en-US" sz="32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 </a:t>
            </a:r>
            <a:r>
              <a:rPr b="0" i="0" lang="en-US" sz="320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/>
          </a:p>
        </p:txBody>
      </p:sp>
      <p:grpSp>
        <p:nvGrpSpPr>
          <p:cNvPr id="1068" name="Google Shape;1068;p83"/>
          <p:cNvGrpSpPr/>
          <p:nvPr/>
        </p:nvGrpSpPr>
        <p:grpSpPr>
          <a:xfrm>
            <a:off x="633412" y="1219200"/>
            <a:ext cx="1828800" cy="533400"/>
            <a:chOff x="1584" y="768"/>
            <a:chExt cx="1248" cy="336"/>
          </a:xfrm>
        </p:grpSpPr>
        <p:grpSp>
          <p:nvGrpSpPr>
            <p:cNvPr id="1069" name="Google Shape;1069;p83"/>
            <p:cNvGrpSpPr/>
            <p:nvPr/>
          </p:nvGrpSpPr>
          <p:grpSpPr>
            <a:xfrm>
              <a:off x="1920" y="816"/>
              <a:ext cx="912" cy="288"/>
              <a:chOff x="1920" y="816"/>
              <a:chExt cx="912" cy="288"/>
            </a:xfrm>
          </p:grpSpPr>
          <p:sp>
            <p:nvSpPr>
              <p:cNvPr id="1070" name="Google Shape;1070;p83"/>
              <p:cNvSpPr/>
              <p:nvPr/>
            </p:nvSpPr>
            <p:spPr>
              <a:xfrm>
                <a:off x="2064" y="864"/>
                <a:ext cx="192" cy="192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71" name="Google Shape;1071;p83"/>
              <p:cNvGrpSpPr/>
              <p:nvPr/>
            </p:nvGrpSpPr>
            <p:grpSpPr>
              <a:xfrm>
                <a:off x="2544" y="816"/>
                <a:ext cx="288" cy="288"/>
                <a:chOff x="1296" y="1056"/>
                <a:chExt cx="288" cy="288"/>
              </a:xfrm>
            </p:grpSpPr>
            <p:sp>
              <p:nvSpPr>
                <p:cNvPr id="1072" name="Google Shape;1072;p83"/>
                <p:cNvSpPr/>
                <p:nvPr/>
              </p:nvSpPr>
              <p:spPr>
                <a:xfrm>
                  <a:off x="1296" y="1056"/>
                  <a:ext cx="288" cy="288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3" name="Google Shape;1073;p83"/>
                <p:cNvSpPr/>
                <p:nvPr/>
              </p:nvSpPr>
              <p:spPr>
                <a:xfrm>
                  <a:off x="1344" y="1104"/>
                  <a:ext cx="192" cy="192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074" name="Google Shape;1074;p83"/>
              <p:cNvCxnSpPr/>
              <p:nvPr/>
            </p:nvCxnSpPr>
            <p:spPr>
              <a:xfrm>
                <a:off x="1920" y="960"/>
                <a:ext cx="14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075" name="Google Shape;1075;p83"/>
              <p:cNvCxnSpPr/>
              <p:nvPr/>
            </p:nvCxnSpPr>
            <p:spPr>
              <a:xfrm>
                <a:off x="2256" y="960"/>
                <a:ext cx="28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076" name="Google Shape;1076;p83"/>
            <p:cNvSpPr txBox="1"/>
            <p:nvPr/>
          </p:nvSpPr>
          <p:spPr>
            <a:xfrm>
              <a:off x="1584" y="816"/>
              <a:ext cx="25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</a:t>
              </a:r>
              <a:endParaRPr/>
            </a:p>
          </p:txBody>
        </p:sp>
        <p:sp>
          <p:nvSpPr>
            <p:cNvPr id="1077" name="Google Shape;1077;p83"/>
            <p:cNvSpPr txBox="1"/>
            <p:nvPr/>
          </p:nvSpPr>
          <p:spPr>
            <a:xfrm>
              <a:off x="2304" y="768"/>
              <a:ext cx="194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</p:grpSp>
      <p:grpSp>
        <p:nvGrpSpPr>
          <p:cNvPr id="1078" name="Google Shape;1078;p83"/>
          <p:cNvGrpSpPr/>
          <p:nvPr/>
        </p:nvGrpSpPr>
        <p:grpSpPr>
          <a:xfrm>
            <a:off x="633412" y="1905000"/>
            <a:ext cx="1757362" cy="533400"/>
            <a:chOff x="4176" y="768"/>
            <a:chExt cx="1200" cy="336"/>
          </a:xfrm>
        </p:grpSpPr>
        <p:sp>
          <p:nvSpPr>
            <p:cNvPr id="1079" name="Google Shape;1079;p83"/>
            <p:cNvSpPr txBox="1"/>
            <p:nvPr/>
          </p:nvSpPr>
          <p:spPr>
            <a:xfrm>
              <a:off x="4848" y="768"/>
              <a:ext cx="194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grpSp>
          <p:nvGrpSpPr>
            <p:cNvPr id="1080" name="Google Shape;1080;p83"/>
            <p:cNvGrpSpPr/>
            <p:nvPr/>
          </p:nvGrpSpPr>
          <p:grpSpPr>
            <a:xfrm>
              <a:off x="4464" y="816"/>
              <a:ext cx="912" cy="288"/>
              <a:chOff x="1920" y="816"/>
              <a:chExt cx="912" cy="288"/>
            </a:xfrm>
          </p:grpSpPr>
          <p:sp>
            <p:nvSpPr>
              <p:cNvPr id="1081" name="Google Shape;1081;p83"/>
              <p:cNvSpPr/>
              <p:nvPr/>
            </p:nvSpPr>
            <p:spPr>
              <a:xfrm>
                <a:off x="2064" y="864"/>
                <a:ext cx="192" cy="192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82" name="Google Shape;1082;p83"/>
              <p:cNvGrpSpPr/>
              <p:nvPr/>
            </p:nvGrpSpPr>
            <p:grpSpPr>
              <a:xfrm>
                <a:off x="2544" y="816"/>
                <a:ext cx="288" cy="288"/>
                <a:chOff x="1296" y="1056"/>
                <a:chExt cx="288" cy="288"/>
              </a:xfrm>
            </p:grpSpPr>
            <p:sp>
              <p:nvSpPr>
                <p:cNvPr id="1083" name="Google Shape;1083;p83"/>
                <p:cNvSpPr/>
                <p:nvPr/>
              </p:nvSpPr>
              <p:spPr>
                <a:xfrm>
                  <a:off x="1296" y="1056"/>
                  <a:ext cx="288" cy="288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4" name="Google Shape;1084;p83"/>
                <p:cNvSpPr/>
                <p:nvPr/>
              </p:nvSpPr>
              <p:spPr>
                <a:xfrm>
                  <a:off x="1344" y="1104"/>
                  <a:ext cx="192" cy="192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085" name="Google Shape;1085;p83"/>
              <p:cNvCxnSpPr/>
              <p:nvPr/>
            </p:nvCxnSpPr>
            <p:spPr>
              <a:xfrm>
                <a:off x="1920" y="960"/>
                <a:ext cx="14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086" name="Google Shape;1086;p83"/>
              <p:cNvCxnSpPr/>
              <p:nvPr/>
            </p:nvCxnSpPr>
            <p:spPr>
              <a:xfrm>
                <a:off x="2256" y="960"/>
                <a:ext cx="28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087" name="Google Shape;1087;p83"/>
            <p:cNvSpPr txBox="1"/>
            <p:nvPr/>
          </p:nvSpPr>
          <p:spPr>
            <a:xfrm>
              <a:off x="4176" y="816"/>
              <a:ext cx="25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b:</a:t>
              </a:r>
              <a:endParaRPr/>
            </a:p>
          </p:txBody>
        </p:sp>
      </p:grpSp>
      <p:sp>
        <p:nvSpPr>
          <p:cNvPr id="1088" name="Google Shape;1088;p83"/>
          <p:cNvSpPr txBox="1"/>
          <p:nvPr/>
        </p:nvSpPr>
        <p:spPr>
          <a:xfrm>
            <a:off x="3727450" y="1600200"/>
            <a:ext cx="7826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 | b)</a:t>
            </a:r>
            <a:endParaRPr/>
          </a:p>
        </p:txBody>
      </p:sp>
      <p:grpSp>
        <p:nvGrpSpPr>
          <p:cNvPr id="1089" name="Google Shape;1089;p83"/>
          <p:cNvGrpSpPr/>
          <p:nvPr/>
        </p:nvGrpSpPr>
        <p:grpSpPr>
          <a:xfrm>
            <a:off x="4713287" y="1219200"/>
            <a:ext cx="2813050" cy="1143000"/>
            <a:chOff x="1488" y="1392"/>
            <a:chExt cx="1920" cy="720"/>
          </a:xfrm>
        </p:grpSpPr>
        <p:sp>
          <p:nvSpPr>
            <p:cNvPr id="1090" name="Google Shape;1090;p83"/>
            <p:cNvSpPr txBox="1"/>
            <p:nvPr/>
          </p:nvSpPr>
          <p:spPr>
            <a:xfrm>
              <a:off x="2400" y="1392"/>
              <a:ext cx="194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grpSp>
          <p:nvGrpSpPr>
            <p:cNvPr id="1091" name="Google Shape;1091;p83"/>
            <p:cNvGrpSpPr/>
            <p:nvPr/>
          </p:nvGrpSpPr>
          <p:grpSpPr>
            <a:xfrm>
              <a:off x="1488" y="1440"/>
              <a:ext cx="1920" cy="672"/>
              <a:chOff x="1392" y="1344"/>
              <a:chExt cx="1920" cy="672"/>
            </a:xfrm>
          </p:grpSpPr>
          <p:sp>
            <p:nvSpPr>
              <p:cNvPr id="1092" name="Google Shape;1092;p83"/>
              <p:cNvSpPr/>
              <p:nvPr/>
            </p:nvSpPr>
            <p:spPr>
              <a:xfrm>
                <a:off x="2592" y="1824"/>
                <a:ext cx="192" cy="192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p83"/>
              <p:cNvSpPr/>
              <p:nvPr/>
            </p:nvSpPr>
            <p:spPr>
              <a:xfrm>
                <a:off x="2592" y="1344"/>
                <a:ext cx="192" cy="192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83"/>
              <p:cNvSpPr/>
              <p:nvPr/>
            </p:nvSpPr>
            <p:spPr>
              <a:xfrm>
                <a:off x="2064" y="1824"/>
                <a:ext cx="192" cy="192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83"/>
              <p:cNvSpPr/>
              <p:nvPr/>
            </p:nvSpPr>
            <p:spPr>
              <a:xfrm>
                <a:off x="2064" y="1344"/>
                <a:ext cx="192" cy="192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83"/>
              <p:cNvSpPr/>
              <p:nvPr/>
            </p:nvSpPr>
            <p:spPr>
              <a:xfrm>
                <a:off x="1584" y="1536"/>
                <a:ext cx="192" cy="192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97" name="Google Shape;1097;p83"/>
              <p:cNvGrpSpPr/>
              <p:nvPr/>
            </p:nvGrpSpPr>
            <p:grpSpPr>
              <a:xfrm>
                <a:off x="3024" y="1536"/>
                <a:ext cx="288" cy="288"/>
                <a:chOff x="1296" y="1056"/>
                <a:chExt cx="288" cy="288"/>
              </a:xfrm>
            </p:grpSpPr>
            <p:sp>
              <p:nvSpPr>
                <p:cNvPr id="1098" name="Google Shape;1098;p83"/>
                <p:cNvSpPr/>
                <p:nvPr/>
              </p:nvSpPr>
              <p:spPr>
                <a:xfrm>
                  <a:off x="1296" y="1056"/>
                  <a:ext cx="288" cy="288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9" name="Google Shape;1099;p83"/>
                <p:cNvSpPr/>
                <p:nvPr/>
              </p:nvSpPr>
              <p:spPr>
                <a:xfrm>
                  <a:off x="1344" y="1104"/>
                  <a:ext cx="192" cy="192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100" name="Google Shape;1100;p83"/>
              <p:cNvCxnSpPr/>
              <p:nvPr/>
            </p:nvCxnSpPr>
            <p:spPr>
              <a:xfrm>
                <a:off x="1392" y="1632"/>
                <a:ext cx="1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101" name="Google Shape;1101;p83"/>
              <p:cNvCxnSpPr/>
              <p:nvPr/>
            </p:nvCxnSpPr>
            <p:spPr>
              <a:xfrm flipH="1" rot="10800000">
                <a:off x="1776" y="1488"/>
                <a:ext cx="288" cy="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102" name="Google Shape;1102;p83"/>
              <p:cNvCxnSpPr/>
              <p:nvPr/>
            </p:nvCxnSpPr>
            <p:spPr>
              <a:xfrm>
                <a:off x="1776" y="1680"/>
                <a:ext cx="288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103" name="Google Shape;1103;p83"/>
              <p:cNvCxnSpPr/>
              <p:nvPr/>
            </p:nvCxnSpPr>
            <p:spPr>
              <a:xfrm>
                <a:off x="2256" y="1440"/>
                <a:ext cx="33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104" name="Google Shape;1104;p83"/>
              <p:cNvCxnSpPr/>
              <p:nvPr/>
            </p:nvCxnSpPr>
            <p:spPr>
              <a:xfrm>
                <a:off x="2256" y="1920"/>
                <a:ext cx="33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105" name="Google Shape;1105;p83"/>
              <p:cNvCxnSpPr/>
              <p:nvPr/>
            </p:nvCxnSpPr>
            <p:spPr>
              <a:xfrm>
                <a:off x="2784" y="1488"/>
                <a:ext cx="240" cy="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106" name="Google Shape;1106;p83"/>
              <p:cNvCxnSpPr/>
              <p:nvPr/>
            </p:nvCxnSpPr>
            <p:spPr>
              <a:xfrm flipH="1" rot="10800000">
                <a:off x="2784" y="1776"/>
                <a:ext cx="24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107" name="Google Shape;1107;p83"/>
              <p:cNvSpPr txBox="1"/>
              <p:nvPr/>
            </p:nvSpPr>
            <p:spPr>
              <a:xfrm>
                <a:off x="2304" y="1776"/>
                <a:ext cx="194" cy="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1108" name="Google Shape;1108;p83"/>
              <p:cNvSpPr txBox="1"/>
              <p:nvPr/>
            </p:nvSpPr>
            <p:spPr>
              <a:xfrm>
                <a:off x="2784" y="1680"/>
                <a:ext cx="165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ε</a:t>
                </a:r>
                <a:endParaRPr/>
              </a:p>
            </p:txBody>
          </p:sp>
          <p:sp>
            <p:nvSpPr>
              <p:cNvPr id="1109" name="Google Shape;1109;p83"/>
              <p:cNvSpPr txBox="1"/>
              <p:nvPr/>
            </p:nvSpPr>
            <p:spPr>
              <a:xfrm>
                <a:off x="2784" y="1344"/>
                <a:ext cx="165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ε</a:t>
                </a:r>
                <a:endParaRPr/>
              </a:p>
            </p:txBody>
          </p:sp>
          <p:sp>
            <p:nvSpPr>
              <p:cNvPr id="1110" name="Google Shape;1110;p83"/>
              <p:cNvSpPr txBox="1"/>
              <p:nvPr/>
            </p:nvSpPr>
            <p:spPr>
              <a:xfrm>
                <a:off x="1824" y="1632"/>
                <a:ext cx="165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ε</a:t>
                </a:r>
                <a:endParaRPr/>
              </a:p>
            </p:txBody>
          </p:sp>
          <p:sp>
            <p:nvSpPr>
              <p:cNvPr id="1111" name="Google Shape;1111;p83"/>
              <p:cNvSpPr txBox="1"/>
              <p:nvPr/>
            </p:nvSpPr>
            <p:spPr>
              <a:xfrm>
                <a:off x="1776" y="1392"/>
                <a:ext cx="165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ε</a:t>
                </a:r>
                <a:endParaRPr/>
              </a:p>
            </p:txBody>
          </p:sp>
        </p:grpSp>
      </p:grpSp>
      <p:grpSp>
        <p:nvGrpSpPr>
          <p:cNvPr id="1112" name="Google Shape;1112;p83"/>
          <p:cNvGrpSpPr/>
          <p:nvPr/>
        </p:nvGrpSpPr>
        <p:grpSpPr>
          <a:xfrm>
            <a:off x="2462212" y="2514600"/>
            <a:ext cx="3868737" cy="1524000"/>
            <a:chOff x="912" y="2352"/>
            <a:chExt cx="2640" cy="960"/>
          </a:xfrm>
        </p:grpSpPr>
        <p:grpSp>
          <p:nvGrpSpPr>
            <p:cNvPr id="1113" name="Google Shape;1113;p83"/>
            <p:cNvGrpSpPr/>
            <p:nvPr/>
          </p:nvGrpSpPr>
          <p:grpSpPr>
            <a:xfrm>
              <a:off x="3264" y="2832"/>
              <a:ext cx="288" cy="288"/>
              <a:chOff x="1296" y="1056"/>
              <a:chExt cx="288" cy="288"/>
            </a:xfrm>
          </p:grpSpPr>
          <p:sp>
            <p:nvSpPr>
              <p:cNvPr id="1114" name="Google Shape;1114;p83"/>
              <p:cNvSpPr/>
              <p:nvPr/>
            </p:nvSpPr>
            <p:spPr>
              <a:xfrm>
                <a:off x="1296" y="1056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83"/>
              <p:cNvSpPr/>
              <p:nvPr/>
            </p:nvSpPr>
            <p:spPr>
              <a:xfrm>
                <a:off x="1344" y="1104"/>
                <a:ext cx="192" cy="192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6" name="Google Shape;1116;p83"/>
            <p:cNvSpPr/>
            <p:nvPr/>
          </p:nvSpPr>
          <p:spPr>
            <a:xfrm>
              <a:off x="2448" y="3120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83"/>
            <p:cNvSpPr/>
            <p:nvPr/>
          </p:nvSpPr>
          <p:spPr>
            <a:xfrm>
              <a:off x="2448" y="2640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83"/>
            <p:cNvSpPr/>
            <p:nvPr/>
          </p:nvSpPr>
          <p:spPr>
            <a:xfrm>
              <a:off x="1920" y="3120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83"/>
            <p:cNvSpPr/>
            <p:nvPr/>
          </p:nvSpPr>
          <p:spPr>
            <a:xfrm>
              <a:off x="1920" y="2640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83"/>
            <p:cNvSpPr/>
            <p:nvPr/>
          </p:nvSpPr>
          <p:spPr>
            <a:xfrm>
              <a:off x="1440" y="2832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1" name="Google Shape;1121;p83"/>
            <p:cNvCxnSpPr/>
            <p:nvPr/>
          </p:nvCxnSpPr>
          <p:spPr>
            <a:xfrm>
              <a:off x="1248" y="2928"/>
              <a:ext cx="192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22" name="Google Shape;1122;p83"/>
            <p:cNvCxnSpPr/>
            <p:nvPr/>
          </p:nvCxnSpPr>
          <p:spPr>
            <a:xfrm flipH="1" rot="10800000">
              <a:off x="1632" y="2784"/>
              <a:ext cx="288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23" name="Google Shape;1123;p83"/>
            <p:cNvCxnSpPr/>
            <p:nvPr/>
          </p:nvCxnSpPr>
          <p:spPr>
            <a:xfrm>
              <a:off x="1632" y="2976"/>
              <a:ext cx="28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24" name="Google Shape;1124;p83"/>
            <p:cNvCxnSpPr/>
            <p:nvPr/>
          </p:nvCxnSpPr>
          <p:spPr>
            <a:xfrm>
              <a:off x="2112" y="2736"/>
              <a:ext cx="336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25" name="Google Shape;1125;p83"/>
            <p:cNvCxnSpPr/>
            <p:nvPr/>
          </p:nvCxnSpPr>
          <p:spPr>
            <a:xfrm>
              <a:off x="2112" y="3216"/>
              <a:ext cx="336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26" name="Google Shape;1126;p83"/>
            <p:cNvCxnSpPr/>
            <p:nvPr/>
          </p:nvCxnSpPr>
          <p:spPr>
            <a:xfrm>
              <a:off x="2640" y="2784"/>
              <a:ext cx="24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27" name="Google Shape;1127;p83"/>
            <p:cNvCxnSpPr/>
            <p:nvPr/>
          </p:nvCxnSpPr>
          <p:spPr>
            <a:xfrm flipH="1" rot="10800000">
              <a:off x="2640" y="3072"/>
              <a:ext cx="24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128" name="Google Shape;1128;p83"/>
            <p:cNvSpPr txBox="1"/>
            <p:nvPr/>
          </p:nvSpPr>
          <p:spPr>
            <a:xfrm>
              <a:off x="2160" y="3072"/>
              <a:ext cx="194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129" name="Google Shape;1129;p83"/>
            <p:cNvSpPr txBox="1"/>
            <p:nvPr/>
          </p:nvSpPr>
          <p:spPr>
            <a:xfrm>
              <a:off x="2640" y="2976"/>
              <a:ext cx="16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1130" name="Google Shape;1130;p83"/>
            <p:cNvSpPr txBox="1"/>
            <p:nvPr/>
          </p:nvSpPr>
          <p:spPr>
            <a:xfrm>
              <a:off x="2640" y="2640"/>
              <a:ext cx="16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1131" name="Google Shape;1131;p83"/>
            <p:cNvSpPr txBox="1"/>
            <p:nvPr/>
          </p:nvSpPr>
          <p:spPr>
            <a:xfrm>
              <a:off x="1680" y="2928"/>
              <a:ext cx="16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1132" name="Google Shape;1132;p83"/>
            <p:cNvSpPr txBox="1"/>
            <p:nvPr/>
          </p:nvSpPr>
          <p:spPr>
            <a:xfrm>
              <a:off x="1632" y="2688"/>
              <a:ext cx="16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1133" name="Google Shape;1133;p83"/>
            <p:cNvSpPr txBox="1"/>
            <p:nvPr/>
          </p:nvSpPr>
          <p:spPr>
            <a:xfrm>
              <a:off x="2160" y="2592"/>
              <a:ext cx="194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134" name="Google Shape;1134;p83"/>
            <p:cNvSpPr/>
            <p:nvPr/>
          </p:nvSpPr>
          <p:spPr>
            <a:xfrm>
              <a:off x="1056" y="2832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83"/>
            <p:cNvSpPr/>
            <p:nvPr/>
          </p:nvSpPr>
          <p:spPr>
            <a:xfrm>
              <a:off x="2832" y="2880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6" name="Google Shape;1136;p83"/>
            <p:cNvCxnSpPr/>
            <p:nvPr/>
          </p:nvCxnSpPr>
          <p:spPr>
            <a:xfrm>
              <a:off x="3024" y="2976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137" name="Google Shape;1137;p83"/>
            <p:cNvSpPr txBox="1"/>
            <p:nvPr/>
          </p:nvSpPr>
          <p:spPr>
            <a:xfrm>
              <a:off x="2160" y="2352"/>
              <a:ext cx="16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1138" name="Google Shape;1138;p83"/>
            <p:cNvSpPr txBox="1"/>
            <p:nvPr/>
          </p:nvSpPr>
          <p:spPr>
            <a:xfrm>
              <a:off x="1248" y="2784"/>
              <a:ext cx="16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1139" name="Google Shape;1139;p83"/>
            <p:cNvSpPr txBox="1"/>
            <p:nvPr/>
          </p:nvSpPr>
          <p:spPr>
            <a:xfrm>
              <a:off x="3024" y="2832"/>
              <a:ext cx="16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cxnSp>
          <p:nvCxnSpPr>
            <p:cNvPr id="1140" name="Google Shape;1140;p83"/>
            <p:cNvCxnSpPr/>
            <p:nvPr/>
          </p:nvCxnSpPr>
          <p:spPr>
            <a:xfrm flipH="1" rot="5400000">
              <a:off x="2208" y="2160"/>
              <a:ext cx="48" cy="1392"/>
            </a:xfrm>
            <a:prstGeom prst="curvedConnector3">
              <a:avLst>
                <a:gd fmla="val 4396322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41" name="Google Shape;1141;p83"/>
            <p:cNvCxnSpPr/>
            <p:nvPr/>
          </p:nvCxnSpPr>
          <p:spPr>
            <a:xfrm>
              <a:off x="912" y="2928"/>
              <a:ext cx="14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142" name="Google Shape;1142;p83"/>
          <p:cNvSpPr txBox="1"/>
          <p:nvPr/>
        </p:nvSpPr>
        <p:spPr>
          <a:xfrm>
            <a:off x="1336675" y="3276600"/>
            <a:ext cx="8207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(a|b) 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endParaRPr/>
          </a:p>
        </p:txBody>
      </p:sp>
      <p:grpSp>
        <p:nvGrpSpPr>
          <p:cNvPr id="1143" name="Google Shape;1143;p83"/>
          <p:cNvGrpSpPr/>
          <p:nvPr/>
        </p:nvGrpSpPr>
        <p:grpSpPr>
          <a:xfrm>
            <a:off x="2813050" y="3581400"/>
            <a:ext cx="3306762" cy="685800"/>
            <a:chOff x="1920" y="2256"/>
            <a:chExt cx="2256" cy="432"/>
          </a:xfrm>
        </p:grpSpPr>
        <p:sp>
          <p:nvSpPr>
            <p:cNvPr id="1144" name="Google Shape;1144;p83"/>
            <p:cNvSpPr txBox="1"/>
            <p:nvPr/>
          </p:nvSpPr>
          <p:spPr>
            <a:xfrm>
              <a:off x="2976" y="2496"/>
              <a:ext cx="16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cxnSp>
          <p:nvCxnSpPr>
            <p:cNvPr id="1145" name="Google Shape;1145;p83"/>
            <p:cNvCxnSpPr/>
            <p:nvPr/>
          </p:nvCxnSpPr>
          <p:spPr>
            <a:xfrm flipH="1" rot="-5400000">
              <a:off x="3000" y="1176"/>
              <a:ext cx="96" cy="2256"/>
            </a:xfrm>
            <a:prstGeom prst="curvedConnector3">
              <a:avLst>
                <a:gd fmla="val -234846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146" name="Google Shape;1146;p83"/>
          <p:cNvSpPr txBox="1"/>
          <p:nvPr/>
        </p:nvSpPr>
        <p:spPr>
          <a:xfrm>
            <a:off x="4291012" y="4648200"/>
            <a:ext cx="241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grpSp>
        <p:nvGrpSpPr>
          <p:cNvPr id="1147" name="Google Shape;1147;p83"/>
          <p:cNvGrpSpPr/>
          <p:nvPr/>
        </p:nvGrpSpPr>
        <p:grpSpPr>
          <a:xfrm>
            <a:off x="2462212" y="4876800"/>
            <a:ext cx="4500562" cy="1447800"/>
            <a:chOff x="1680" y="3168"/>
            <a:chExt cx="3072" cy="912"/>
          </a:xfrm>
        </p:grpSpPr>
        <p:sp>
          <p:nvSpPr>
            <p:cNvPr id="1148" name="Google Shape;1148;p83"/>
            <p:cNvSpPr/>
            <p:nvPr/>
          </p:nvSpPr>
          <p:spPr>
            <a:xfrm>
              <a:off x="4032" y="3456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9" name="Google Shape;1149;p83"/>
            <p:cNvGrpSpPr/>
            <p:nvPr/>
          </p:nvGrpSpPr>
          <p:grpSpPr>
            <a:xfrm>
              <a:off x="4464" y="3408"/>
              <a:ext cx="288" cy="288"/>
              <a:chOff x="1296" y="1056"/>
              <a:chExt cx="288" cy="288"/>
            </a:xfrm>
          </p:grpSpPr>
          <p:sp>
            <p:nvSpPr>
              <p:cNvPr id="1150" name="Google Shape;1150;p83"/>
              <p:cNvSpPr/>
              <p:nvPr/>
            </p:nvSpPr>
            <p:spPr>
              <a:xfrm>
                <a:off x="1296" y="1056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83"/>
              <p:cNvSpPr/>
              <p:nvPr/>
            </p:nvSpPr>
            <p:spPr>
              <a:xfrm>
                <a:off x="1344" y="1104"/>
                <a:ext cx="192" cy="192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52" name="Google Shape;1152;p83"/>
            <p:cNvSpPr/>
            <p:nvPr/>
          </p:nvSpPr>
          <p:spPr>
            <a:xfrm>
              <a:off x="3216" y="3696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83"/>
            <p:cNvSpPr/>
            <p:nvPr/>
          </p:nvSpPr>
          <p:spPr>
            <a:xfrm>
              <a:off x="3216" y="3216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83"/>
            <p:cNvSpPr/>
            <p:nvPr/>
          </p:nvSpPr>
          <p:spPr>
            <a:xfrm>
              <a:off x="2688" y="3696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83"/>
            <p:cNvSpPr/>
            <p:nvPr/>
          </p:nvSpPr>
          <p:spPr>
            <a:xfrm>
              <a:off x="2688" y="3216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83"/>
            <p:cNvSpPr/>
            <p:nvPr/>
          </p:nvSpPr>
          <p:spPr>
            <a:xfrm>
              <a:off x="2208" y="3408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7" name="Google Shape;1157;p83"/>
            <p:cNvCxnSpPr/>
            <p:nvPr/>
          </p:nvCxnSpPr>
          <p:spPr>
            <a:xfrm>
              <a:off x="2016" y="3504"/>
              <a:ext cx="192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58" name="Google Shape;1158;p83"/>
            <p:cNvCxnSpPr/>
            <p:nvPr/>
          </p:nvCxnSpPr>
          <p:spPr>
            <a:xfrm flipH="1" rot="10800000">
              <a:off x="2400" y="3360"/>
              <a:ext cx="288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59" name="Google Shape;1159;p83"/>
            <p:cNvCxnSpPr/>
            <p:nvPr/>
          </p:nvCxnSpPr>
          <p:spPr>
            <a:xfrm>
              <a:off x="2400" y="3552"/>
              <a:ext cx="28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60" name="Google Shape;1160;p83"/>
            <p:cNvCxnSpPr/>
            <p:nvPr/>
          </p:nvCxnSpPr>
          <p:spPr>
            <a:xfrm>
              <a:off x="2880" y="3312"/>
              <a:ext cx="336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61" name="Google Shape;1161;p83"/>
            <p:cNvCxnSpPr/>
            <p:nvPr/>
          </p:nvCxnSpPr>
          <p:spPr>
            <a:xfrm>
              <a:off x="2880" y="3792"/>
              <a:ext cx="336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62" name="Google Shape;1162;p83"/>
            <p:cNvCxnSpPr/>
            <p:nvPr/>
          </p:nvCxnSpPr>
          <p:spPr>
            <a:xfrm>
              <a:off x="3408" y="3360"/>
              <a:ext cx="24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63" name="Google Shape;1163;p83"/>
            <p:cNvCxnSpPr/>
            <p:nvPr/>
          </p:nvCxnSpPr>
          <p:spPr>
            <a:xfrm flipH="1" rot="10800000">
              <a:off x="3408" y="3648"/>
              <a:ext cx="24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164" name="Google Shape;1164;p83"/>
            <p:cNvSpPr txBox="1"/>
            <p:nvPr/>
          </p:nvSpPr>
          <p:spPr>
            <a:xfrm>
              <a:off x="2928" y="3648"/>
              <a:ext cx="194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165" name="Google Shape;1165;p83"/>
            <p:cNvSpPr txBox="1"/>
            <p:nvPr/>
          </p:nvSpPr>
          <p:spPr>
            <a:xfrm>
              <a:off x="3408" y="3552"/>
              <a:ext cx="16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1166" name="Google Shape;1166;p83"/>
            <p:cNvSpPr txBox="1"/>
            <p:nvPr/>
          </p:nvSpPr>
          <p:spPr>
            <a:xfrm>
              <a:off x="3408" y="3216"/>
              <a:ext cx="16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1167" name="Google Shape;1167;p83"/>
            <p:cNvSpPr txBox="1"/>
            <p:nvPr/>
          </p:nvSpPr>
          <p:spPr>
            <a:xfrm>
              <a:off x="2448" y="3504"/>
              <a:ext cx="16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1168" name="Google Shape;1168;p83"/>
            <p:cNvSpPr txBox="1"/>
            <p:nvPr/>
          </p:nvSpPr>
          <p:spPr>
            <a:xfrm>
              <a:off x="2400" y="3264"/>
              <a:ext cx="16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1169" name="Google Shape;1169;p83"/>
            <p:cNvSpPr txBox="1"/>
            <p:nvPr/>
          </p:nvSpPr>
          <p:spPr>
            <a:xfrm>
              <a:off x="2928" y="3168"/>
              <a:ext cx="194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170" name="Google Shape;1170;p83"/>
            <p:cNvSpPr/>
            <p:nvPr/>
          </p:nvSpPr>
          <p:spPr>
            <a:xfrm>
              <a:off x="1824" y="3408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83"/>
            <p:cNvSpPr/>
            <p:nvPr/>
          </p:nvSpPr>
          <p:spPr>
            <a:xfrm>
              <a:off x="3600" y="3456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2" name="Google Shape;1172;p83"/>
            <p:cNvCxnSpPr/>
            <p:nvPr/>
          </p:nvCxnSpPr>
          <p:spPr>
            <a:xfrm>
              <a:off x="3792" y="3552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173" name="Google Shape;1173;p83"/>
            <p:cNvSpPr txBox="1"/>
            <p:nvPr/>
          </p:nvSpPr>
          <p:spPr>
            <a:xfrm>
              <a:off x="2016" y="3360"/>
              <a:ext cx="16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1174" name="Google Shape;1174;p83"/>
            <p:cNvSpPr txBox="1"/>
            <p:nvPr/>
          </p:nvSpPr>
          <p:spPr>
            <a:xfrm>
              <a:off x="3792" y="3408"/>
              <a:ext cx="16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cxnSp>
          <p:nvCxnSpPr>
            <p:cNvPr id="1175" name="Google Shape;1175;p83"/>
            <p:cNvCxnSpPr/>
            <p:nvPr/>
          </p:nvCxnSpPr>
          <p:spPr>
            <a:xfrm flipH="1" rot="5400000">
              <a:off x="2976" y="2736"/>
              <a:ext cx="48" cy="1392"/>
            </a:xfrm>
            <a:prstGeom prst="curvedConnector3">
              <a:avLst>
                <a:gd fmla="val 6995566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76" name="Google Shape;1176;p83"/>
            <p:cNvCxnSpPr/>
            <p:nvPr/>
          </p:nvCxnSpPr>
          <p:spPr>
            <a:xfrm>
              <a:off x="1680" y="3504"/>
              <a:ext cx="14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177" name="Google Shape;1177;p83"/>
            <p:cNvSpPr txBox="1"/>
            <p:nvPr/>
          </p:nvSpPr>
          <p:spPr>
            <a:xfrm>
              <a:off x="2928" y="3888"/>
              <a:ext cx="26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cxnSp>
          <p:nvCxnSpPr>
            <p:cNvPr id="1178" name="Google Shape;1178;p83"/>
            <p:cNvCxnSpPr/>
            <p:nvPr/>
          </p:nvCxnSpPr>
          <p:spPr>
            <a:xfrm flipH="1" rot="-5400000">
              <a:off x="3000" y="2520"/>
              <a:ext cx="48" cy="2208"/>
            </a:xfrm>
            <a:prstGeom prst="curvedConnector3">
              <a:avLst>
                <a:gd fmla="val -7295153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79" name="Google Shape;1179;p83"/>
            <p:cNvCxnSpPr/>
            <p:nvPr/>
          </p:nvCxnSpPr>
          <p:spPr>
            <a:xfrm>
              <a:off x="4224" y="3552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180" name="Google Shape;1180;p83"/>
            <p:cNvSpPr txBox="1"/>
            <p:nvPr/>
          </p:nvSpPr>
          <p:spPr>
            <a:xfrm>
              <a:off x="4224" y="3408"/>
              <a:ext cx="194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</p:grpSp>
      <p:sp>
        <p:nvSpPr>
          <p:cNvPr id="1181" name="Google Shape;1181;p83"/>
          <p:cNvSpPr txBox="1"/>
          <p:nvPr/>
        </p:nvSpPr>
        <p:spPr>
          <a:xfrm>
            <a:off x="1266825" y="5181600"/>
            <a:ext cx="9921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(a|b) 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8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187" name="Google Shape;1187;p84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84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189" name="Google Shape;1189;p8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76200"/>
            <a:ext cx="63246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0" name="Google Shape;1190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2209800"/>
            <a:ext cx="6400800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85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CS416 Compiler Design</a:t>
            </a:r>
            <a:endParaRPr/>
          </a:p>
        </p:txBody>
      </p:sp>
      <p:sp>
        <p:nvSpPr>
          <p:cNvPr id="1196" name="Google Shape;1196;p85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97" name="Google Shape;1197;p8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mbria"/>
              <a:buNone/>
            </a:pPr>
            <a:r>
              <a:rPr b="0" i="0" lang="en-US" sz="32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Converting a NFA into a DFA (subset construction)</a:t>
            </a:r>
            <a:endParaRPr/>
          </a:p>
        </p:txBody>
      </p:sp>
      <p:sp>
        <p:nvSpPr>
          <p:cNvPr id="1198" name="Google Shape;1198;p85"/>
          <p:cNvSpPr txBox="1"/>
          <p:nvPr>
            <p:ph idx="1" type="body"/>
          </p:nvPr>
        </p:nvSpPr>
        <p:spPr>
          <a:xfrm>
            <a:off x="457200" y="1600200"/>
            <a:ext cx="4619625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1" lvl="1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put  ε-closure({s</a:t>
            </a:r>
            <a:r>
              <a:rPr b="0" baseline="-2500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}) as an unmarked  state into the set of DFA (DS)</a:t>
            </a:r>
            <a:endParaRPr/>
          </a:p>
          <a:p>
            <a:pPr indent="-182561" lvl="1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while (there is one unmarked S</a:t>
            </a:r>
            <a:r>
              <a:rPr b="0" baseline="-2500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in DS) do </a:t>
            </a:r>
            <a:endParaRPr/>
          </a:p>
          <a:p>
            <a:pPr indent="-182561" lvl="1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begin</a:t>
            </a:r>
            <a:endParaRPr/>
          </a:p>
          <a:p>
            <a:pPr indent="-182561" lvl="1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  mark S</a:t>
            </a:r>
            <a:r>
              <a:rPr b="0" baseline="-2500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/>
          </a:p>
          <a:p>
            <a:pPr indent="-182561" lvl="1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  for each input symbol a do </a:t>
            </a:r>
            <a:endParaRPr/>
          </a:p>
          <a:p>
            <a:pPr indent="-182561" lvl="1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      begin</a:t>
            </a:r>
            <a:endParaRPr/>
          </a:p>
          <a:p>
            <a:pPr indent="-182561" lvl="1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          S</a:t>
            </a:r>
            <a:r>
              <a:rPr b="0" baseline="-2500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🡸 ε-closure(move(S</a:t>
            </a:r>
            <a:r>
              <a:rPr b="0" baseline="-2500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,a))</a:t>
            </a:r>
            <a:endParaRPr/>
          </a:p>
          <a:p>
            <a:pPr indent="-182561" lvl="1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          if (S</a:t>
            </a:r>
            <a:r>
              <a:rPr b="0" baseline="-2500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not in DS) then</a:t>
            </a:r>
            <a:endParaRPr/>
          </a:p>
          <a:p>
            <a:pPr indent="-182561" lvl="1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add S</a:t>
            </a:r>
            <a:r>
              <a:rPr b="0" baseline="-2500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into DS as an unmarked state</a:t>
            </a:r>
            <a:endParaRPr/>
          </a:p>
          <a:p>
            <a:pPr indent="-182561" lvl="1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          transfunc[S</a:t>
            </a:r>
            <a:r>
              <a:rPr b="0" baseline="-2500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,a] 🡸 S</a:t>
            </a:r>
            <a:r>
              <a:rPr b="0" baseline="-2500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/>
          </a:p>
          <a:p>
            <a:pPr indent="-182561" lvl="1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      end</a:t>
            </a:r>
            <a:endParaRPr/>
          </a:p>
          <a:p>
            <a:pPr indent="-182561" lvl="1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end</a:t>
            </a:r>
            <a:endParaRPr/>
          </a:p>
          <a:p>
            <a:pPr indent="-182562" lvl="0" marL="1825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75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2562" lvl="0" marL="1825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75"/>
              <a:buFont typeface="Arial"/>
              <a:buChar char="•"/>
            </a:pPr>
            <a:r>
              <a:rPr b="0" i="0" lang="en-US" sz="15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state S in DS is an accepting state of DFA if  a state in S is an accepting state of NFA</a:t>
            </a:r>
            <a:endParaRPr/>
          </a:p>
          <a:p>
            <a:pPr indent="-182562" lvl="0" marL="1825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75"/>
              <a:buFont typeface="Arial"/>
              <a:buChar char="•"/>
            </a:pPr>
            <a:r>
              <a:rPr b="0" i="0" lang="en-US" sz="15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start state of DFA is ε-closure({s</a:t>
            </a:r>
            <a:r>
              <a:rPr b="0" baseline="-25000" i="0" lang="en-US" sz="15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r>
              <a:rPr b="0" i="0" lang="en-US" sz="15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})</a:t>
            </a: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b="0" i="0" sz="15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2561" lvl="1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  		</a:t>
            </a:r>
            <a:endParaRPr/>
          </a:p>
        </p:txBody>
      </p:sp>
      <p:sp>
        <p:nvSpPr>
          <p:cNvPr id="1199" name="Google Shape;1199;p85"/>
          <p:cNvSpPr txBox="1"/>
          <p:nvPr/>
        </p:nvSpPr>
        <p:spPr>
          <a:xfrm>
            <a:off x="6892925" y="838200"/>
            <a:ext cx="1857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85"/>
          <p:cNvSpPr txBox="1"/>
          <p:nvPr/>
        </p:nvSpPr>
        <p:spPr>
          <a:xfrm>
            <a:off x="4641850" y="2633662"/>
            <a:ext cx="366712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states to which there is a transition 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from a state s in S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201" name="Google Shape;1201;p85"/>
          <p:cNvCxnSpPr/>
          <p:nvPr/>
        </p:nvCxnSpPr>
        <p:spPr>
          <a:xfrm flipH="1">
            <a:off x="3727450" y="2743200"/>
            <a:ext cx="914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02" name="Google Shape;1202;p85"/>
          <p:cNvSpPr txBox="1"/>
          <p:nvPr/>
        </p:nvSpPr>
        <p:spPr>
          <a:xfrm>
            <a:off x="5795962" y="1600200"/>
            <a:ext cx="3630612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ε-closure({s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set of all states can be accessible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ε-transition.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86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CS416 Compiler Design</a:t>
            </a:r>
            <a:endParaRPr/>
          </a:p>
        </p:txBody>
      </p:sp>
      <p:sp>
        <p:nvSpPr>
          <p:cNvPr id="1208" name="Google Shape;1208;p86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09" name="Google Shape;1209;p8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Converting a NFA into a DFA (Example)</a:t>
            </a:r>
            <a:endParaRPr/>
          </a:p>
        </p:txBody>
      </p:sp>
      <p:grpSp>
        <p:nvGrpSpPr>
          <p:cNvPr id="1210" name="Google Shape;1210;p86"/>
          <p:cNvGrpSpPr/>
          <p:nvPr/>
        </p:nvGrpSpPr>
        <p:grpSpPr>
          <a:xfrm>
            <a:off x="2109787" y="1066800"/>
            <a:ext cx="4502150" cy="1447800"/>
            <a:chOff x="1680" y="3168"/>
            <a:chExt cx="3072" cy="912"/>
          </a:xfrm>
        </p:grpSpPr>
        <p:sp>
          <p:nvSpPr>
            <p:cNvPr id="1211" name="Google Shape;1211;p86"/>
            <p:cNvSpPr/>
            <p:nvPr/>
          </p:nvSpPr>
          <p:spPr>
            <a:xfrm>
              <a:off x="4032" y="3456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2" name="Google Shape;1212;p86"/>
            <p:cNvGrpSpPr/>
            <p:nvPr/>
          </p:nvGrpSpPr>
          <p:grpSpPr>
            <a:xfrm>
              <a:off x="4464" y="3408"/>
              <a:ext cx="288" cy="288"/>
              <a:chOff x="1296" y="1056"/>
              <a:chExt cx="288" cy="288"/>
            </a:xfrm>
          </p:grpSpPr>
          <p:sp>
            <p:nvSpPr>
              <p:cNvPr id="1213" name="Google Shape;1213;p86"/>
              <p:cNvSpPr/>
              <p:nvPr/>
            </p:nvSpPr>
            <p:spPr>
              <a:xfrm>
                <a:off x="1296" y="1056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86"/>
              <p:cNvSpPr/>
              <p:nvPr/>
            </p:nvSpPr>
            <p:spPr>
              <a:xfrm>
                <a:off x="1344" y="1104"/>
                <a:ext cx="192" cy="192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5" name="Google Shape;1215;p86"/>
            <p:cNvSpPr/>
            <p:nvPr/>
          </p:nvSpPr>
          <p:spPr>
            <a:xfrm>
              <a:off x="3216" y="3696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86"/>
            <p:cNvSpPr/>
            <p:nvPr/>
          </p:nvSpPr>
          <p:spPr>
            <a:xfrm>
              <a:off x="3216" y="3216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86"/>
            <p:cNvSpPr/>
            <p:nvPr/>
          </p:nvSpPr>
          <p:spPr>
            <a:xfrm>
              <a:off x="2688" y="3696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86"/>
            <p:cNvSpPr/>
            <p:nvPr/>
          </p:nvSpPr>
          <p:spPr>
            <a:xfrm>
              <a:off x="2688" y="3216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86"/>
            <p:cNvSpPr/>
            <p:nvPr/>
          </p:nvSpPr>
          <p:spPr>
            <a:xfrm>
              <a:off x="2208" y="3408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20" name="Google Shape;1220;p86"/>
            <p:cNvCxnSpPr/>
            <p:nvPr/>
          </p:nvCxnSpPr>
          <p:spPr>
            <a:xfrm>
              <a:off x="2016" y="3504"/>
              <a:ext cx="192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21" name="Google Shape;1221;p86"/>
            <p:cNvCxnSpPr/>
            <p:nvPr/>
          </p:nvCxnSpPr>
          <p:spPr>
            <a:xfrm flipH="1" rot="10800000">
              <a:off x="2400" y="3360"/>
              <a:ext cx="288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22" name="Google Shape;1222;p86"/>
            <p:cNvCxnSpPr/>
            <p:nvPr/>
          </p:nvCxnSpPr>
          <p:spPr>
            <a:xfrm>
              <a:off x="2400" y="3552"/>
              <a:ext cx="28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23" name="Google Shape;1223;p86"/>
            <p:cNvCxnSpPr/>
            <p:nvPr/>
          </p:nvCxnSpPr>
          <p:spPr>
            <a:xfrm>
              <a:off x="2880" y="3312"/>
              <a:ext cx="336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24" name="Google Shape;1224;p86"/>
            <p:cNvCxnSpPr/>
            <p:nvPr/>
          </p:nvCxnSpPr>
          <p:spPr>
            <a:xfrm>
              <a:off x="2880" y="3792"/>
              <a:ext cx="336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25" name="Google Shape;1225;p86"/>
            <p:cNvCxnSpPr/>
            <p:nvPr/>
          </p:nvCxnSpPr>
          <p:spPr>
            <a:xfrm>
              <a:off x="3408" y="3360"/>
              <a:ext cx="24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26" name="Google Shape;1226;p86"/>
            <p:cNvCxnSpPr/>
            <p:nvPr/>
          </p:nvCxnSpPr>
          <p:spPr>
            <a:xfrm flipH="1" rot="10800000">
              <a:off x="3408" y="3648"/>
              <a:ext cx="24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27" name="Google Shape;1227;p86"/>
            <p:cNvSpPr txBox="1"/>
            <p:nvPr/>
          </p:nvSpPr>
          <p:spPr>
            <a:xfrm>
              <a:off x="2928" y="3648"/>
              <a:ext cx="194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228" name="Google Shape;1228;p86"/>
            <p:cNvSpPr txBox="1"/>
            <p:nvPr/>
          </p:nvSpPr>
          <p:spPr>
            <a:xfrm>
              <a:off x="3408" y="3552"/>
              <a:ext cx="16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1229" name="Google Shape;1229;p86"/>
            <p:cNvSpPr txBox="1"/>
            <p:nvPr/>
          </p:nvSpPr>
          <p:spPr>
            <a:xfrm>
              <a:off x="3408" y="3216"/>
              <a:ext cx="16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1230" name="Google Shape;1230;p86"/>
            <p:cNvSpPr txBox="1"/>
            <p:nvPr/>
          </p:nvSpPr>
          <p:spPr>
            <a:xfrm>
              <a:off x="2448" y="3504"/>
              <a:ext cx="16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1231" name="Google Shape;1231;p86"/>
            <p:cNvSpPr txBox="1"/>
            <p:nvPr/>
          </p:nvSpPr>
          <p:spPr>
            <a:xfrm>
              <a:off x="2400" y="3264"/>
              <a:ext cx="16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1232" name="Google Shape;1232;p86"/>
            <p:cNvSpPr txBox="1"/>
            <p:nvPr/>
          </p:nvSpPr>
          <p:spPr>
            <a:xfrm>
              <a:off x="2928" y="3168"/>
              <a:ext cx="194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233" name="Google Shape;1233;p86"/>
            <p:cNvSpPr/>
            <p:nvPr/>
          </p:nvSpPr>
          <p:spPr>
            <a:xfrm>
              <a:off x="1824" y="3408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86"/>
            <p:cNvSpPr/>
            <p:nvPr/>
          </p:nvSpPr>
          <p:spPr>
            <a:xfrm>
              <a:off x="3600" y="3456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5" name="Google Shape;1235;p86"/>
            <p:cNvCxnSpPr/>
            <p:nvPr/>
          </p:nvCxnSpPr>
          <p:spPr>
            <a:xfrm>
              <a:off x="3792" y="3552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36" name="Google Shape;1236;p86"/>
            <p:cNvSpPr txBox="1"/>
            <p:nvPr/>
          </p:nvSpPr>
          <p:spPr>
            <a:xfrm>
              <a:off x="2016" y="3360"/>
              <a:ext cx="16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1237" name="Google Shape;1237;p86"/>
            <p:cNvSpPr txBox="1"/>
            <p:nvPr/>
          </p:nvSpPr>
          <p:spPr>
            <a:xfrm>
              <a:off x="3792" y="3408"/>
              <a:ext cx="16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cxnSp>
          <p:nvCxnSpPr>
            <p:cNvPr id="1238" name="Google Shape;1238;p86"/>
            <p:cNvCxnSpPr/>
            <p:nvPr/>
          </p:nvCxnSpPr>
          <p:spPr>
            <a:xfrm flipH="1" rot="5400000">
              <a:off x="2976" y="2736"/>
              <a:ext cx="48" cy="1392"/>
            </a:xfrm>
            <a:prstGeom prst="curvedConnector3">
              <a:avLst>
                <a:gd fmla="val 1995566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39" name="Google Shape;1239;p86"/>
            <p:cNvCxnSpPr/>
            <p:nvPr/>
          </p:nvCxnSpPr>
          <p:spPr>
            <a:xfrm>
              <a:off x="1680" y="3504"/>
              <a:ext cx="14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40" name="Google Shape;1240;p86"/>
            <p:cNvSpPr txBox="1"/>
            <p:nvPr/>
          </p:nvSpPr>
          <p:spPr>
            <a:xfrm>
              <a:off x="2928" y="3888"/>
              <a:ext cx="26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cxnSp>
          <p:nvCxnSpPr>
            <p:cNvPr id="1241" name="Google Shape;1241;p86"/>
            <p:cNvCxnSpPr/>
            <p:nvPr/>
          </p:nvCxnSpPr>
          <p:spPr>
            <a:xfrm flipH="1" rot="-5400000">
              <a:off x="3000" y="2520"/>
              <a:ext cx="48" cy="2208"/>
            </a:xfrm>
            <a:prstGeom prst="curvedConnector3">
              <a:avLst>
                <a:gd fmla="val -2295153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42" name="Google Shape;1242;p86"/>
            <p:cNvCxnSpPr/>
            <p:nvPr/>
          </p:nvCxnSpPr>
          <p:spPr>
            <a:xfrm>
              <a:off x="4224" y="3552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43" name="Google Shape;1243;p86"/>
            <p:cNvSpPr txBox="1"/>
            <p:nvPr/>
          </p:nvSpPr>
          <p:spPr>
            <a:xfrm>
              <a:off x="4224" y="3408"/>
              <a:ext cx="194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</p:grpSp>
      <p:sp>
        <p:nvSpPr>
          <p:cNvPr id="1244" name="Google Shape;1244;p86"/>
          <p:cNvSpPr txBox="1"/>
          <p:nvPr/>
        </p:nvSpPr>
        <p:spPr>
          <a:xfrm>
            <a:off x="2320925" y="1447800"/>
            <a:ext cx="2841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45" name="Google Shape;1245;p86"/>
          <p:cNvSpPr txBox="1"/>
          <p:nvPr/>
        </p:nvSpPr>
        <p:spPr>
          <a:xfrm>
            <a:off x="2884487" y="1447800"/>
            <a:ext cx="2841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46" name="Google Shape;1246;p86"/>
          <p:cNvSpPr txBox="1"/>
          <p:nvPr/>
        </p:nvSpPr>
        <p:spPr>
          <a:xfrm>
            <a:off x="4360862" y="1143000"/>
            <a:ext cx="2841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247" name="Google Shape;1247;p86"/>
          <p:cNvSpPr txBox="1"/>
          <p:nvPr/>
        </p:nvSpPr>
        <p:spPr>
          <a:xfrm>
            <a:off x="3587750" y="1905000"/>
            <a:ext cx="2841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248" name="Google Shape;1248;p86"/>
          <p:cNvSpPr txBox="1"/>
          <p:nvPr/>
        </p:nvSpPr>
        <p:spPr>
          <a:xfrm>
            <a:off x="4360862" y="1905000"/>
            <a:ext cx="2841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249" name="Google Shape;1249;p86"/>
          <p:cNvSpPr txBox="1"/>
          <p:nvPr/>
        </p:nvSpPr>
        <p:spPr>
          <a:xfrm>
            <a:off x="3587750" y="1143000"/>
            <a:ext cx="2841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50" name="Google Shape;1250;p86"/>
          <p:cNvSpPr txBox="1"/>
          <p:nvPr/>
        </p:nvSpPr>
        <p:spPr>
          <a:xfrm>
            <a:off x="5556250" y="1524000"/>
            <a:ext cx="2841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251" name="Google Shape;1251;p86"/>
          <p:cNvSpPr txBox="1"/>
          <p:nvPr/>
        </p:nvSpPr>
        <p:spPr>
          <a:xfrm>
            <a:off x="6259512" y="1524000"/>
            <a:ext cx="2841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252" name="Google Shape;1252;p86"/>
          <p:cNvSpPr txBox="1"/>
          <p:nvPr/>
        </p:nvSpPr>
        <p:spPr>
          <a:xfrm>
            <a:off x="4924425" y="1524000"/>
            <a:ext cx="2825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253" name="Google Shape;1253;p86"/>
          <p:cNvSpPr txBox="1"/>
          <p:nvPr/>
        </p:nvSpPr>
        <p:spPr>
          <a:xfrm>
            <a:off x="477837" y="2628900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86"/>
          <p:cNvSpPr txBox="1"/>
          <p:nvPr/>
        </p:nvSpPr>
        <p:spPr>
          <a:xfrm>
            <a:off x="561975" y="2590800"/>
            <a:ext cx="8675687" cy="397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ε-closure({0}) = {0,1,2,4,7} 	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DS as an unmarked state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⇓ mark 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ε-closure(move(S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,a)) = ε-closure({3,8}) = {1,2,3,4,6,7,8} = 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	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ε-closure(move(S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,b)) = ε-closure({5}) = {1,2,4,5,6,7} = 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	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transfunc[S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,a] 🡸 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	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transfunc[S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,b] 🡸 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⇓ mark 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ε-closure(move(S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,a)) = ε-closure({3,8}) = {1,2,3,4,6,7,8} = 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ε-closure(move(S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,b)) = ε-closure({5}) = {1,2,4,5,6,7} = 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transfunc[S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,a] 🡸 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	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transfunc[S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,b] 🡸 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⇓ mark 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ε-closure(move(S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,a)) = ε-closure({3,8}) = {1,2,3,4,6,7,8} = 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ε-closure(move(S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,b)) = ε-closure({5}) = {1,2,4,5,6,7} = 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transfunc[S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,a] 🡸 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	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transfunc[S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,b] 🡸 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87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CS416 Compiler Design</a:t>
            </a:r>
            <a:endParaRPr/>
          </a:p>
        </p:txBody>
      </p:sp>
      <p:sp>
        <p:nvSpPr>
          <p:cNvPr id="1260" name="Google Shape;1260;p87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61" name="Google Shape;1261;p8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mbria"/>
              <a:buNone/>
            </a:pPr>
            <a:r>
              <a:rPr b="0" i="0" lang="en-US" sz="320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Converting a NFA into a DFA (Example – cont.)</a:t>
            </a:r>
            <a:endParaRPr/>
          </a:p>
        </p:txBody>
      </p:sp>
      <p:sp>
        <p:nvSpPr>
          <p:cNvPr id="1262" name="Google Shape;1262;p87"/>
          <p:cNvSpPr txBox="1"/>
          <p:nvPr/>
        </p:nvSpPr>
        <p:spPr>
          <a:xfrm>
            <a:off x="336550" y="1638300"/>
            <a:ext cx="77787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start state of DFA since 0 is a member of 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={0,1,2,4,7}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accepting state of DFA since 8 is a member of S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{1,2,3,4,6,7,8} </a:t>
            </a:r>
            <a:endParaRPr/>
          </a:p>
        </p:txBody>
      </p:sp>
      <p:sp>
        <p:nvSpPr>
          <p:cNvPr id="1263" name="Google Shape;1263;p87"/>
          <p:cNvSpPr/>
          <p:nvPr/>
        </p:nvSpPr>
        <p:spPr>
          <a:xfrm>
            <a:off x="2390775" y="4038600"/>
            <a:ext cx="282575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4" name="Google Shape;1264;p87"/>
          <p:cNvGrpSpPr/>
          <p:nvPr/>
        </p:nvGrpSpPr>
        <p:grpSpPr>
          <a:xfrm>
            <a:off x="3798887" y="3200400"/>
            <a:ext cx="420687" cy="457200"/>
            <a:chOff x="1296" y="1056"/>
            <a:chExt cx="288" cy="288"/>
          </a:xfrm>
        </p:grpSpPr>
        <p:sp>
          <p:nvSpPr>
            <p:cNvPr id="1265" name="Google Shape;1265;p87"/>
            <p:cNvSpPr/>
            <p:nvPr/>
          </p:nvSpPr>
          <p:spPr>
            <a:xfrm>
              <a:off x="1296" y="1056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87"/>
            <p:cNvSpPr/>
            <p:nvPr/>
          </p:nvSpPr>
          <p:spPr>
            <a:xfrm>
              <a:off x="1344" y="1104"/>
              <a:ext cx="192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7" name="Google Shape;1267;p87"/>
          <p:cNvSpPr/>
          <p:nvPr/>
        </p:nvSpPr>
        <p:spPr>
          <a:xfrm>
            <a:off x="3868737" y="4876800"/>
            <a:ext cx="280987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8" name="Google Shape;1268;p87"/>
          <p:cNvCxnSpPr/>
          <p:nvPr/>
        </p:nvCxnSpPr>
        <p:spPr>
          <a:xfrm>
            <a:off x="2039937" y="4191000"/>
            <a:ext cx="3508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69" name="Google Shape;1269;p87"/>
          <p:cNvCxnSpPr/>
          <p:nvPr/>
        </p:nvCxnSpPr>
        <p:spPr>
          <a:xfrm flipH="1" rot="10800000">
            <a:off x="2673350" y="3581400"/>
            <a:ext cx="1125537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70" name="Google Shape;1270;p87"/>
          <p:cNvCxnSpPr/>
          <p:nvPr/>
        </p:nvCxnSpPr>
        <p:spPr>
          <a:xfrm>
            <a:off x="2673350" y="4267200"/>
            <a:ext cx="1195387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71" name="Google Shape;1271;p87"/>
          <p:cNvCxnSpPr/>
          <p:nvPr/>
        </p:nvCxnSpPr>
        <p:spPr>
          <a:xfrm>
            <a:off x="4010025" y="36576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72" name="Google Shape;1272;p87"/>
          <p:cNvCxnSpPr/>
          <p:nvPr/>
        </p:nvCxnSpPr>
        <p:spPr>
          <a:xfrm flipH="1">
            <a:off x="3859249" y="3267075"/>
            <a:ext cx="3000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73" name="Google Shape;1273;p87"/>
          <p:cNvCxnSpPr/>
          <p:nvPr/>
        </p:nvCxnSpPr>
        <p:spPr>
          <a:xfrm>
            <a:off x="3910012" y="5137150"/>
            <a:ext cx="1983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74" name="Google Shape;1274;p87"/>
          <p:cNvCxnSpPr/>
          <p:nvPr/>
        </p:nvCxnSpPr>
        <p:spPr>
          <a:xfrm rot="-5400000">
            <a:off x="3417850" y="4119650"/>
            <a:ext cx="1492200" cy="111000"/>
          </a:xfrm>
          <a:prstGeom prst="curvedConnector4">
            <a:avLst>
              <a:gd fmla="val 2251" name="adj1"/>
              <a:gd fmla="val 62596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75" name="Google Shape;1275;p87"/>
          <p:cNvSpPr txBox="1"/>
          <p:nvPr/>
        </p:nvSpPr>
        <p:spPr>
          <a:xfrm>
            <a:off x="3165475" y="4343400"/>
            <a:ext cx="2841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276" name="Google Shape;1276;p87"/>
          <p:cNvSpPr txBox="1"/>
          <p:nvPr/>
        </p:nvSpPr>
        <p:spPr>
          <a:xfrm>
            <a:off x="4360862" y="3962400"/>
            <a:ext cx="2841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277" name="Google Shape;1277;p87"/>
          <p:cNvSpPr txBox="1"/>
          <p:nvPr/>
        </p:nvSpPr>
        <p:spPr>
          <a:xfrm>
            <a:off x="4010025" y="2819400"/>
            <a:ext cx="2825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278" name="Google Shape;1278;p87"/>
          <p:cNvSpPr txBox="1"/>
          <p:nvPr/>
        </p:nvSpPr>
        <p:spPr>
          <a:xfrm>
            <a:off x="3868737" y="5334000"/>
            <a:ext cx="2841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279" name="Google Shape;1279;p87"/>
          <p:cNvSpPr txBox="1"/>
          <p:nvPr/>
        </p:nvSpPr>
        <p:spPr>
          <a:xfrm>
            <a:off x="3798887" y="4038600"/>
            <a:ext cx="2841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280" name="Google Shape;1280;p87"/>
          <p:cNvSpPr txBox="1"/>
          <p:nvPr/>
        </p:nvSpPr>
        <p:spPr>
          <a:xfrm>
            <a:off x="3024187" y="3657600"/>
            <a:ext cx="2841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281" name="Google Shape;1281;p87"/>
          <p:cNvSpPr txBox="1"/>
          <p:nvPr/>
        </p:nvSpPr>
        <p:spPr>
          <a:xfrm>
            <a:off x="3868737" y="3276600"/>
            <a:ext cx="3714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82" name="Google Shape;1282;p87"/>
          <p:cNvSpPr txBox="1"/>
          <p:nvPr/>
        </p:nvSpPr>
        <p:spPr>
          <a:xfrm>
            <a:off x="3868737" y="4876800"/>
            <a:ext cx="3714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83" name="Google Shape;1283;p87"/>
          <p:cNvSpPr txBox="1"/>
          <p:nvPr/>
        </p:nvSpPr>
        <p:spPr>
          <a:xfrm>
            <a:off x="2390775" y="4038600"/>
            <a:ext cx="3730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88"/>
          <p:cNvSpPr txBox="1"/>
          <p:nvPr>
            <p:ph type="title"/>
          </p:nvPr>
        </p:nvSpPr>
        <p:spPr>
          <a:xfrm>
            <a:off x="457200" y="76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289" name="Google Shape;1289;p88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88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291" name="Google Shape;1291;p8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609600"/>
            <a:ext cx="69342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89"/>
          <p:cNvSpPr txBox="1"/>
          <p:nvPr>
            <p:ph type="title"/>
          </p:nvPr>
        </p:nvSpPr>
        <p:spPr>
          <a:xfrm>
            <a:off x="457200" y="228600"/>
            <a:ext cx="8229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297" name="Google Shape;1297;p89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p89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299" name="Google Shape;1299;p8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457200"/>
            <a:ext cx="7696200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Phases of A Compiler</a:t>
            </a:r>
            <a:endParaRPr/>
          </a:p>
        </p:txBody>
      </p:sp>
      <p:sp>
        <p:nvSpPr>
          <p:cNvPr id="217" name="Google Shape;217;p9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b="0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Jeya R</a:t>
            </a:r>
            <a:endParaRPr/>
          </a:p>
        </p:txBody>
      </p:sp>
      <p:sp>
        <p:nvSpPr>
          <p:cNvPr id="218" name="Google Shape;218;p9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fld id="{00000000-1234-1234-1234-123412341234}" type="slidenum">
              <a:rPr b="1" i="0" lang="en-US" sz="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9" name="Google Shape;219;p9"/>
          <p:cNvSpPr txBox="1"/>
          <p:nvPr/>
        </p:nvSpPr>
        <p:spPr>
          <a:xfrm>
            <a:off x="1547812" y="1905000"/>
            <a:ext cx="93821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Analyzer</a:t>
            </a:r>
            <a:endParaRPr/>
          </a:p>
        </p:txBody>
      </p:sp>
      <p:sp>
        <p:nvSpPr>
          <p:cNvPr id="220" name="Google Shape;220;p9"/>
          <p:cNvSpPr txBox="1"/>
          <p:nvPr/>
        </p:nvSpPr>
        <p:spPr>
          <a:xfrm>
            <a:off x="3305175" y="1905000"/>
            <a:ext cx="10033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Analyzer</a:t>
            </a:r>
            <a:endParaRPr/>
          </a:p>
        </p:txBody>
      </p:sp>
      <p:sp>
        <p:nvSpPr>
          <p:cNvPr id="221" name="Google Shape;221;p9"/>
          <p:cNvSpPr txBox="1"/>
          <p:nvPr/>
        </p:nvSpPr>
        <p:spPr>
          <a:xfrm>
            <a:off x="2462212" y="1905000"/>
            <a:ext cx="93821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Analyzer</a:t>
            </a:r>
            <a:endParaRPr/>
          </a:p>
        </p:txBody>
      </p:sp>
      <p:sp>
        <p:nvSpPr>
          <p:cNvPr id="222" name="Google Shape;222;p9"/>
          <p:cNvSpPr txBox="1"/>
          <p:nvPr/>
        </p:nvSpPr>
        <p:spPr>
          <a:xfrm>
            <a:off x="4291012" y="1905000"/>
            <a:ext cx="149066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Intermediate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Generator</a:t>
            </a:r>
            <a:endParaRPr/>
          </a:p>
        </p:txBody>
      </p:sp>
      <p:sp>
        <p:nvSpPr>
          <p:cNvPr id="223" name="Google Shape;223;p9"/>
          <p:cNvSpPr txBox="1"/>
          <p:nvPr/>
        </p:nvSpPr>
        <p:spPr>
          <a:xfrm>
            <a:off x="5697537" y="1905000"/>
            <a:ext cx="101917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Optimizer</a:t>
            </a:r>
            <a:endParaRPr/>
          </a:p>
        </p:txBody>
      </p:sp>
      <p:sp>
        <p:nvSpPr>
          <p:cNvPr id="224" name="Google Shape;224;p9"/>
          <p:cNvSpPr txBox="1"/>
          <p:nvPr/>
        </p:nvSpPr>
        <p:spPr>
          <a:xfrm>
            <a:off x="6753225" y="1905000"/>
            <a:ext cx="10541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Generator</a:t>
            </a:r>
            <a:endParaRPr/>
          </a:p>
        </p:txBody>
      </p:sp>
      <p:sp>
        <p:nvSpPr>
          <p:cNvPr id="225" name="Google Shape;225;p9"/>
          <p:cNvSpPr txBox="1"/>
          <p:nvPr/>
        </p:nvSpPr>
        <p:spPr>
          <a:xfrm>
            <a:off x="8018462" y="1930400"/>
            <a:ext cx="82708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1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1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  <a:endParaRPr/>
          </a:p>
        </p:txBody>
      </p:sp>
      <p:sp>
        <p:nvSpPr>
          <p:cNvPr id="226" name="Google Shape;226;p9"/>
          <p:cNvSpPr txBox="1"/>
          <p:nvPr/>
        </p:nvSpPr>
        <p:spPr>
          <a:xfrm>
            <a:off x="561975" y="1981200"/>
            <a:ext cx="8286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1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1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  <a:endParaRPr/>
          </a:p>
        </p:txBody>
      </p:sp>
      <p:cxnSp>
        <p:nvCxnSpPr>
          <p:cNvPr id="227" name="Google Shape;227;p9"/>
          <p:cNvCxnSpPr/>
          <p:nvPr/>
        </p:nvCxnSpPr>
        <p:spPr>
          <a:xfrm>
            <a:off x="1336675" y="2209800"/>
            <a:ext cx="2809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8" name="Google Shape;228;p9"/>
          <p:cNvCxnSpPr/>
          <p:nvPr/>
        </p:nvCxnSpPr>
        <p:spPr>
          <a:xfrm>
            <a:off x="2251075" y="2209800"/>
            <a:ext cx="2809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9" name="Google Shape;229;p9"/>
          <p:cNvCxnSpPr/>
          <p:nvPr/>
        </p:nvCxnSpPr>
        <p:spPr>
          <a:xfrm>
            <a:off x="3235325" y="2209800"/>
            <a:ext cx="1412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0" name="Google Shape;230;p9"/>
          <p:cNvCxnSpPr/>
          <p:nvPr/>
        </p:nvCxnSpPr>
        <p:spPr>
          <a:xfrm>
            <a:off x="4149725" y="2209800"/>
            <a:ext cx="2111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1" name="Google Shape;231;p9"/>
          <p:cNvCxnSpPr/>
          <p:nvPr/>
        </p:nvCxnSpPr>
        <p:spPr>
          <a:xfrm>
            <a:off x="5556250" y="2209800"/>
            <a:ext cx="2111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2" name="Google Shape;232;p9"/>
          <p:cNvCxnSpPr/>
          <p:nvPr/>
        </p:nvCxnSpPr>
        <p:spPr>
          <a:xfrm>
            <a:off x="6542087" y="2209800"/>
            <a:ext cx="2809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3" name="Google Shape;233;p9"/>
          <p:cNvCxnSpPr/>
          <p:nvPr/>
        </p:nvCxnSpPr>
        <p:spPr>
          <a:xfrm>
            <a:off x="7596187" y="2209800"/>
            <a:ext cx="4921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34" name="Google Shape;234;p9"/>
          <p:cNvSpPr txBox="1"/>
          <p:nvPr/>
        </p:nvSpPr>
        <p:spPr>
          <a:xfrm>
            <a:off x="688975" y="3546475"/>
            <a:ext cx="8694737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Each phase transforms the source program from one representation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into another representation.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They communicate with error handlers.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They communicate with the symbol table.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90"/>
          <p:cNvSpPr txBox="1"/>
          <p:nvPr>
            <p:ph type="title"/>
          </p:nvPr>
        </p:nvSpPr>
        <p:spPr>
          <a:xfrm>
            <a:off x="457200" y="704850"/>
            <a:ext cx="8229600" cy="438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305" name="Google Shape;1305;p90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90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307" name="Google Shape;1307;p9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981200"/>
            <a:ext cx="72390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9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Minimization of DFA</a:t>
            </a:r>
            <a:endParaRPr/>
          </a:p>
        </p:txBody>
      </p:sp>
      <p:sp>
        <p:nvSpPr>
          <p:cNvPr id="1313" name="Google Shape;1313;p91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Jeya R</a:t>
            </a:r>
            <a:endParaRPr/>
          </a:p>
        </p:txBody>
      </p:sp>
      <p:sp>
        <p:nvSpPr>
          <p:cNvPr id="1314" name="Google Shape;1314;p91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315" name="Google Shape;1315;p9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209800"/>
            <a:ext cx="502920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9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Minimization of DFA</a:t>
            </a:r>
            <a:endParaRPr/>
          </a:p>
        </p:txBody>
      </p:sp>
      <p:sp>
        <p:nvSpPr>
          <p:cNvPr id="1321" name="Google Shape;1321;p92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Jeya R</a:t>
            </a:r>
            <a:endParaRPr/>
          </a:p>
        </p:txBody>
      </p:sp>
      <p:sp>
        <p:nvSpPr>
          <p:cNvPr id="1322" name="Google Shape;1322;p92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323" name="Google Shape;1323;p9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133600"/>
            <a:ext cx="658177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9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Minimization of DFA</a:t>
            </a:r>
            <a:endParaRPr/>
          </a:p>
        </p:txBody>
      </p:sp>
      <p:sp>
        <p:nvSpPr>
          <p:cNvPr id="1329" name="Google Shape;1329;p93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Jeya R</a:t>
            </a:r>
            <a:endParaRPr/>
          </a:p>
        </p:txBody>
      </p:sp>
      <p:sp>
        <p:nvSpPr>
          <p:cNvPr id="1330" name="Google Shape;1330;p93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331" name="Google Shape;1331;p9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286000"/>
            <a:ext cx="70104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9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Minimization of DFA</a:t>
            </a:r>
            <a:endParaRPr/>
          </a:p>
        </p:txBody>
      </p:sp>
      <p:sp>
        <p:nvSpPr>
          <p:cNvPr id="1337" name="Google Shape;1337;p94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Jeya R</a:t>
            </a:r>
            <a:endParaRPr/>
          </a:p>
        </p:txBody>
      </p:sp>
      <p:sp>
        <p:nvSpPr>
          <p:cNvPr id="1338" name="Google Shape;1338;p94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339" name="Google Shape;1339;p9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862" y="1795462"/>
            <a:ext cx="6772275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9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Minimization of DFA</a:t>
            </a:r>
            <a:endParaRPr/>
          </a:p>
        </p:txBody>
      </p:sp>
      <p:sp>
        <p:nvSpPr>
          <p:cNvPr id="1345" name="Google Shape;1345;p95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Jeya R</a:t>
            </a:r>
            <a:endParaRPr/>
          </a:p>
        </p:txBody>
      </p:sp>
      <p:sp>
        <p:nvSpPr>
          <p:cNvPr id="1346" name="Google Shape;1346;p95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347" name="Google Shape;1347;p9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150" y="2867025"/>
            <a:ext cx="67437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96"/>
          <p:cNvSpPr txBox="1"/>
          <p:nvPr>
            <p:ph type="title"/>
          </p:nvPr>
        </p:nvSpPr>
        <p:spPr>
          <a:xfrm>
            <a:off x="457200" y="533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mbria"/>
              <a:buNone/>
            </a:pPr>
            <a:r>
              <a:rPr b="0" i="0" lang="en-US" sz="32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Example-Minimization of DFA</a:t>
            </a:r>
            <a:endParaRPr/>
          </a:p>
        </p:txBody>
      </p:sp>
      <p:sp>
        <p:nvSpPr>
          <p:cNvPr id="1353" name="Google Shape;1353;p96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Jeya R</a:t>
            </a:r>
            <a:endParaRPr/>
          </a:p>
        </p:txBody>
      </p:sp>
      <p:sp>
        <p:nvSpPr>
          <p:cNvPr id="1354" name="Google Shape;1354;p96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355" name="Google Shape;1355;p9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143000"/>
            <a:ext cx="37338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" name="Google Shape;1356;p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8600" y="1943100"/>
            <a:ext cx="4467225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7" name="Google Shape;1357;p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00" y="3429000"/>
            <a:ext cx="32004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9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mbria"/>
              <a:buNone/>
            </a:pPr>
            <a:r>
              <a:rPr b="0" i="0" lang="en-US" sz="36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Example-Minimization of DFA</a:t>
            </a:r>
            <a:endParaRPr/>
          </a:p>
        </p:txBody>
      </p:sp>
      <p:sp>
        <p:nvSpPr>
          <p:cNvPr id="1363" name="Google Shape;1363;p97"/>
          <p:cNvSpPr txBox="1"/>
          <p:nvPr/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Jeya R</a:t>
            </a:r>
            <a:endParaRPr/>
          </a:p>
        </p:txBody>
      </p:sp>
      <p:sp>
        <p:nvSpPr>
          <p:cNvPr id="1364" name="Google Shape;1364;p97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365" name="Google Shape;1365;p9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1447800"/>
            <a:ext cx="3552825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6" name="Google Shape;1366;p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2343150"/>
            <a:ext cx="32004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4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2015-01-06T07:57:17Z</dcterms:created>
  <dc:creator>Administrator</dc:creator>
</cp:coreProperties>
</file>